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3l9VDrEeZh9huQ4N96pagw==" hashData="n+lw4d16zLkeyOaH0Vegbq/sylwlu8sWgvfYxq0RN1EEkxdjWL76spfQyubw6hozZSSdwf69lZbsWXo4yAWR1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92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AG: Fallpauschalenkatalog 15.0 (2026/2026), 16.0 Planung (2026/2027); Entwicklungsbericht 16.0.</a:t>
            </a:r>
          </a:p>
          <a:p>
            <a:r>
              <a:t>[Sources]</a:t>
            </a:r>
          </a:p>
          <a:p>
            <a:r>
              <a:t>SwissDRG AG: Fallpauschalenkatalog 15.0 (2026/2026), 16.0 Planung (2026/2027); Entwicklungsbericht 16.0.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Version 2.0 nach Qualitätsprüfung vom 21.10.2026. Fachlicher Systemstand weiterhin Planung 16.0, Katalogstand 29.09.2026.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Eigene Schulungsgliederung nach Entwicklungsbericht und Abrechnungsregeln 2027.</a:t>
            </a:r>
          </a:p>
          <a:p>
            <a:r>
              <a:t>[Sources]</a:t>
            </a:r>
          </a:p>
          <a:p>
            <a:r>
              <a:t>Eigene Schulungsgliederung nach Entwicklungsbericht und Abrechnungsregeln 2027.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15.0 und 16.0, Kataloge, jeweils Deckblatt; SwissDRG-Website, Versionsübersicht 16.0.</a:t>
            </a:r>
          </a:p>
          <a:p>
            <a:r>
              <a:t>[Sources]</a:t>
            </a:r>
          </a:p>
          <a:p>
            <a:r>
              <a:t>SwissDRG 15.0 und 16.0, Kataloge, jeweils Deckblatt; SwissDRG-Website, Versionsübersicht 16.0.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Prüfstand der Schulungsfassung auf 21.10.2026 aktualisiert. Die Warnung zur noch ausstehenden vollständigen Abrechnungsversion bleibt bestehen.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Kataloge, Deckblätter; BFS, KHB 2027, S. 10; SwissDRG Entwicklungsbericht, S. 49.</a:t>
            </a:r>
          </a:p>
          <a:p>
            <a:r>
              <a:t>[Sources]</a:t>
            </a:r>
          </a:p>
          <a:p>
            <a:r>
              <a:t>SwissDRG Kataloge, Deckblätter; BFS, KHB 2027, S. 10; SwissDRG Entwicklungsbericht, S. 49.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Schweizer Zielklassifikationen für 2027 präzisiert: ICD-10-GM 2026 und CHOP 2027.</a:t>
            </a:r>
          </a:p>
          <a:p>
            <a:r>
              <a:t>[Sources]</a:t>
            </a:r>
          </a:p>
          <a:p>
            <a:r>
              <a:t>BFS: ICD-10-GM 2026, Schweizer Anwendung ab 1.1.2027.</a:t>
            </a:r>
          </a:p>
          <a:p>
            <a:r>
              <a:t>BFS: CHOP 2027.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SwissDRG: Entwicklungsbericht 16.0, S. 7–49; Fallpauschalenkataloge und Migrationstabelle 15.0/16.0.</a:t>
            </a:r>
          </a:p>
          <a:p>
            <a:r>
              <a:t>[Sources]</a:t>
            </a:r>
          </a:p>
          <a:p>
            <a:r>
              <a:t>SwissDRG: Entwicklungsbericht 16.0, S. 7–49; Fallpauschalenkataloge und Migrationstabelle 15.0/16.0.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(2026/2026) und 16.0 Planung (2026/2027), Excel, Register «Akutspitäler».</a:t>
            </a:r>
          </a:p>
          <a:p>
            <a:r>
              <a:t>[Sources]</a:t>
            </a:r>
          </a:p>
          <a:p>
            <a:r>
              <a:t>SwissDRG, Fallpauschalenkatalog 15.0 (2026/2026) und 16.0 Planung (2026/2027), Excel, Register «Akutspitäler».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Zählung korrigiert: 1’081 DRG-Kennungen je Akutspitalkatalog; 1’024 geänderte Gewichte bei gemeinsamen Kennungen.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49–51.</a:t>
            </a:r>
          </a:p>
          <a:p>
            <a:r>
              <a:t>[Sources]</a:t>
            </a:r>
          </a:p>
          <a:p>
            <a:r>
              <a:t>SwissDRG AG, Entwicklungsbericht 16.0, S. 49–51.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7.</a:t>
            </a:r>
          </a:p>
          <a:p>
            <a:r>
              <a:t>[Sources]</a:t>
            </a:r>
          </a:p>
          <a:p>
            <a:r>
              <a:t>SwissDRG AG, Entwicklungsbericht 16.0 gegenüber 15.0, S. 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7.</a:t>
            </a:r>
          </a:p>
          <a:p>
            <a:r>
              <a:t>[Sources]</a:t>
            </a:r>
          </a:p>
          <a:p>
            <a:r>
              <a:t>SwissDRG AG, Entwicklungsbericht 16.0 gegenüber 15.0, S. 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7.</a:t>
            </a:r>
          </a:p>
          <a:p>
            <a:r>
              <a:t>[Sources]</a:t>
            </a:r>
          </a:p>
          <a:p>
            <a:r>
              <a:t>SwissDRG AG, Entwicklungsbericht 16.0 gegenüber 15.0, S. 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8.</a:t>
            </a:r>
          </a:p>
          <a:p>
            <a:r>
              <a:t>[Sources]</a:t>
            </a:r>
          </a:p>
          <a:p>
            <a:r>
              <a:t>SwissDRG AG, Entwicklungsbericht 16.0 gegenüber 15.0, S. 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Präzisierung A06: konkrete ICD-Tabelle ab 40–49 %; Basis-DRG-Zugang und vorrangige Splits müssen mitgeprüft werden. Fläche und Aufenthaltsdauer allein garantieren keine A06B.</a:t>
            </a:r>
          </a:p>
          <a:p>
            <a:r>
              <a:t>[Sources]</a:t>
            </a:r>
          </a:p>
          <a:p>
            <a:r>
              <a:t>SwissDRG Definitionshandbuch 16.0 Planung, Band 1, A06.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8.</a:t>
            </a:r>
          </a:p>
          <a:p>
            <a:r>
              <a:t>[Sources]</a:t>
            </a:r>
          </a:p>
          <a:p>
            <a:r>
              <a:t>SwissDRG AG, Entwicklungsbericht 16.0 gegenüber 15.0, S. 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9.</a:t>
            </a:r>
          </a:p>
          <a:p>
            <a:r>
              <a:t>[Sources]</a:t>
            </a:r>
          </a:p>
          <a:p>
            <a:r>
              <a:t>SwissDRG AG, Entwicklungsbericht 16.0 gegenüber 15.0, S. 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Präzisierung A90: 7/14 Behandlungstage sind Gruppierungsmerkmale. A90C ist Auffanggruppe für Alter &gt;15; A90A/B und vorgelagerte Gruppen bleiben zu prüfen.</a:t>
            </a:r>
          </a:p>
          <a:p>
            <a:r>
              <a:t>[Sources]</a:t>
            </a:r>
          </a:p>
          <a:p>
            <a:r>
              <a:t>SwissDRG Definitionshandbuch 16.0 Planung, Band 1, A90.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9.</a:t>
            </a:r>
          </a:p>
          <a:p>
            <a:r>
              <a:t>[Sources]</a:t>
            </a:r>
          </a:p>
          <a:p>
            <a:r>
              <a:t>SwissDRG AG, Entwicklungsbericht 16.0 gegenüber 15.0, S. 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9.</a:t>
            </a:r>
          </a:p>
          <a:p>
            <a:r>
              <a:t>[Sources]</a:t>
            </a:r>
          </a:p>
          <a:p>
            <a:r>
              <a:t>SwissDRG AG, Entwicklungsbericht 16.0 gegenüber 15.0, S. 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10.</a:t>
            </a:r>
          </a:p>
          <a:p>
            <a:r>
              <a:t>[Sources]</a:t>
            </a:r>
          </a:p>
          <a:p>
            <a:r>
              <a:t>SwissDRG AG, Entwicklungsbericht 16.0 gegenüber 15.0, S. 10.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12.</a:t>
            </a:r>
          </a:p>
          <a:p>
            <a:r>
              <a:t>[Sources]</a:t>
            </a:r>
          </a:p>
          <a:p>
            <a:r>
              <a:t>SwissDRG AG, Entwicklungsbericht 16.0 gegenüber 15.0, S. 12.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13.</a:t>
            </a:r>
          </a:p>
          <a:p>
            <a:r>
              <a:t>[Sources]</a:t>
            </a:r>
          </a:p>
          <a:p>
            <a:r>
              <a:t>SwissDRG AG, Entwicklungsbericht 16.0 gegenüber 15.0, S. 13.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13; CC-Matrix-Änderungsliste Version 16.0.</a:t>
            </a:r>
          </a:p>
          <a:p>
            <a:r>
              <a:t>[Sources]</a:t>
            </a:r>
          </a:p>
          <a:p>
            <a:r>
              <a:t>SwissDRG AG, Entwicklungsbericht 16.0, S. 13; CC-Matrix-Änderungsliste Version 16.0.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13; BFS, KHB 2027, Einleitung S. 10.</a:t>
            </a:r>
          </a:p>
          <a:p>
            <a:r>
              <a:t>[Sources]</a:t>
            </a:r>
          </a:p>
          <a:p>
            <a:r>
              <a:t>SwissDRG AG, Entwicklungsbericht 16.0, S. 13; BFS, KHB 2027, Einleitung S. 10.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Die drei entfernten PCCL-Splits betreffen Splits mangels Kostentrennung; Entfernungen im Rahmen von Kondensationen sind in dieser Zahl nicht mitgezählt.</a:t>
            </a:r>
          </a:p>
          <a:p>
            <a:r>
              <a:t>[Sources]</a:t>
            </a:r>
          </a:p>
          <a:p>
            <a:r>
              <a:t>SwissDRG AG, Entwicklungsbericht 16.0, S. 13.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13.</a:t>
            </a:r>
          </a:p>
          <a:p>
            <a:r>
              <a:t>[Sources]</a:t>
            </a:r>
          </a:p>
          <a:p>
            <a:r>
              <a:t>SwissDRG AG, Entwicklungsbericht 16.0 gegenüber 15.0, S. 13.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Anlass der Methodenänderung: Untervergütung bestimmter Kurzliegerkonstellationen; Formel/Methodik im Entwicklungsbericht S. 13–14.</a:t>
            </a:r>
          </a:p>
          <a:p>
            <a:r>
              <a:t>[Sources]</a:t>
            </a:r>
          </a:p>
          <a:p>
            <a:r>
              <a:t>SwissDRG AG, Entwicklungsbericht 16.0 gegenüber 15.0, S. 13–14.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13.</a:t>
            </a:r>
          </a:p>
          <a:p>
            <a:r>
              <a:t>[Sources]</a:t>
            </a:r>
          </a:p>
          <a:p>
            <a:r>
              <a:t>SwissDRG AG, Entwicklungsbericht 16.0 gegenüber 15.0, S. 13.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14.</a:t>
            </a:r>
          </a:p>
          <a:p>
            <a:r>
              <a:t>[Sources]</a:t>
            </a:r>
          </a:p>
          <a:p>
            <a:r>
              <a:t>SwissDRG AG, Entwicklungsbericht 16.0 gegenüber 15.0, S. 14.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16.</a:t>
            </a:r>
          </a:p>
          <a:p>
            <a:r>
              <a:t>[Sources]</a:t>
            </a:r>
          </a:p>
          <a:p>
            <a:r>
              <a:t>SwissDRG AG, Entwicklungsbericht 16.0 gegenüber 15.0, S. 16.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Bereichsbezeichnung korrigiert: patientenindividuelle Implantate sind MDC-übergreifend und nicht Prä-MDC.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18.</a:t>
            </a:r>
          </a:p>
          <a:p>
            <a:r>
              <a:t>[Sources]</a:t>
            </a:r>
          </a:p>
          <a:p>
            <a:r>
              <a:t>SwissDRG AG, Entwicklungsbericht 16.0 gegenüber 15.0, S. 18.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19.</a:t>
            </a:r>
          </a:p>
          <a:p>
            <a:r>
              <a:t>[Sources]</a:t>
            </a:r>
          </a:p>
          <a:p>
            <a:r>
              <a:t>SwissDRG AG, Entwicklungsbericht 16.0 gegenüber 15.0, S. 19.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19.</a:t>
            </a:r>
          </a:p>
          <a:p>
            <a:r>
              <a:t>[Sources]</a:t>
            </a:r>
          </a:p>
          <a:p>
            <a:r>
              <a:t>SwissDRG AG, Entwicklungsbericht 16.0 gegenüber 15.0, S. 19.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C86A und C86B betreffen beide einen Belegungstag. C86A umfasst alternativ neurologische Komplexdiagnostik, Schlaganfall-Komplexbehandlung &gt;23 bis &lt;49 Std., IntK &gt;65/59 oder Chemotherapie.</a:t>
            </a:r>
          </a:p>
          <a:p>
            <a:r>
              <a:t>[Sources]</a:t>
            </a:r>
          </a:p>
          <a:p>
            <a:r>
              <a:t>SwissDRG Definitionshandbuch 16.0 Planung, Band 1, C86, S. 576–577.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20.</a:t>
            </a:r>
          </a:p>
          <a:p>
            <a:r>
              <a:t>[Sources]</a:t>
            </a:r>
          </a:p>
          <a:p>
            <a:r>
              <a:t>SwissDRG AG, Entwicklungsbericht 16.0 gegenüber 15.0, S. 20.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22.</a:t>
            </a:r>
          </a:p>
          <a:p>
            <a:r>
              <a:t>[Sources]</a:t>
            </a:r>
          </a:p>
          <a:p>
            <a:r>
              <a:t>SwissDRG AG, Entwicklungsbericht 16.0 gegenüber 15.0, S. 22.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23.</a:t>
            </a:r>
          </a:p>
          <a:p>
            <a:r>
              <a:t>[Sources]</a:t>
            </a:r>
          </a:p>
          <a:p>
            <a:r>
              <a:t>SwissDRG AG, Entwicklungsbericht 16.0 gegenüber 15.0, S. 23.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24.</a:t>
            </a:r>
          </a:p>
          <a:p>
            <a:r>
              <a:t>[Sources]</a:t>
            </a:r>
          </a:p>
          <a:p>
            <a:r>
              <a:t>SwissDRG AG, Entwicklungsbericht 16.0 gegenüber 15.0, S. 24.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25.</a:t>
            </a:r>
          </a:p>
          <a:p>
            <a:r>
              <a:t>[Sources]</a:t>
            </a:r>
          </a:p>
          <a:p>
            <a:r>
              <a:t>SwissDRG AG, Entwicklungsbericht 16.0 gegenüber 15.0, S. 25.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27.</a:t>
            </a:r>
          </a:p>
          <a:p>
            <a:r>
              <a:t>[Sources]</a:t>
            </a:r>
          </a:p>
          <a:p>
            <a:r>
              <a:t>SwissDRG AG, Entwicklungsbericht 16.0 gegenüber 15.0, S. 27.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29.</a:t>
            </a:r>
          </a:p>
          <a:p>
            <a:r>
              <a:t>[Sources]</a:t>
            </a:r>
          </a:p>
          <a:p>
            <a:r>
              <a:t>SwissDRG AG, Entwicklungsbericht 16.0 gegenüber 15.0, S. 29.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29.</a:t>
            </a:r>
          </a:p>
          <a:p>
            <a:r>
              <a:t>[Sources]</a:t>
            </a:r>
          </a:p>
          <a:p>
            <a:r>
              <a:t>SwissDRG AG, Entwicklungsbericht 16.0 gegenüber 15.0, S. 29.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31.</a:t>
            </a:r>
          </a:p>
          <a:p>
            <a:r>
              <a:t>[Sources]</a:t>
            </a:r>
          </a:p>
          <a:p>
            <a:r>
              <a:t>SwissDRG AG, Entwicklungsbericht 16.0 gegenüber 15.0, S. 31.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MDC-Zuordnung korrigiert: G35 gehört zu MDC 06. Für MDC 07 relevant sind u.a. Sepsis in H01A/H07B/H37A, direkte Endoskopie der Gallenwege in H41A/H41C, offene distale Pankreatektomie und die H01B-Kombination.</a:t>
            </a:r>
          </a:p>
          <a:p>
            <a:r>
              <a:t>[Sources]</a:t>
            </a:r>
          </a:p>
          <a:p>
            <a:r>
              <a:t>SwissDRG AG, Entwicklungsbericht 16.0, S. 31.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32.</a:t>
            </a:r>
          </a:p>
          <a:p>
            <a:r>
              <a:t>[Sources]</a:t>
            </a:r>
          </a:p>
          <a:p>
            <a:r>
              <a:t>SwissDRG AG, Entwicklungsbericht 16.0 gegenüber 15.0, S. 32.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Jahresabgrenzung: Die Grouperabwertung stammt aus der Planung. Für CHOP 2027 ist 81.A1.13 gestrichen. 81.A1.12 bleibt gültig, ist aber kein pauschaler Ersatz.</a:t>
            </a:r>
          </a:p>
          <a:p>
            <a:r>
              <a:t>[Sources]</a:t>
            </a:r>
          </a:p>
          <a:p>
            <a:r>
              <a:t>SwissDRG AG, Entwicklungsbericht 16.0, S. 32.</a:t>
            </a:r>
          </a:p>
          <a:p>
            <a:r>
              <a:t>BFS, CHOP 2027, Einleitung S. XI und Systematik S. 318.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33.</a:t>
            </a:r>
          </a:p>
          <a:p>
            <a:r>
              <a:t>[Sources]</a:t>
            </a:r>
          </a:p>
          <a:p>
            <a:r>
              <a:t>SwissDRG AG, Entwicklungsbericht 16.0 gegenüber 15.0, S. 33.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35.</a:t>
            </a:r>
          </a:p>
          <a:p>
            <a:r>
              <a:t>[Sources]</a:t>
            </a:r>
          </a:p>
          <a:p>
            <a:r>
              <a:t>SwissDRG AG, Entwicklungsbericht 16.0 gegenüber 15.0, S. 35.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37.</a:t>
            </a:r>
          </a:p>
          <a:p>
            <a:r>
              <a:t>[Sources]</a:t>
            </a:r>
          </a:p>
          <a:p>
            <a:r>
              <a:t>SwissDRG AG, Entwicklungsbericht 16.0 gegenüber 15.0, S. 37.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37.</a:t>
            </a:r>
          </a:p>
          <a:p>
            <a:r>
              <a:t>[Sources]</a:t>
            </a:r>
          </a:p>
          <a:p>
            <a:r>
              <a:t>SwissDRG AG, Entwicklungsbericht 16.0 gegenüber 15.0, S. 37.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40.</a:t>
            </a:r>
          </a:p>
          <a:p>
            <a:r>
              <a:t>[Sources]</a:t>
            </a:r>
          </a:p>
          <a:p>
            <a:r>
              <a:t>SwissDRG AG, Entwicklungsbericht 16.0 gegenüber 15.0, S. 40.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41.</a:t>
            </a:r>
          </a:p>
          <a:p>
            <a:r>
              <a:t>[Sources]</a:t>
            </a:r>
          </a:p>
          <a:p>
            <a:r>
              <a:t>SwissDRG AG, Entwicklungsbericht 16.0 gegenüber 15.0, S. 41.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42.</a:t>
            </a:r>
          </a:p>
          <a:p>
            <a:r>
              <a:t>[Sources]</a:t>
            </a:r>
          </a:p>
          <a:p>
            <a:r>
              <a:t>SwissDRG AG, Entwicklungsbericht 16.0 gegenüber 15.0, S. 42.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42.</a:t>
            </a:r>
          </a:p>
          <a:p>
            <a:r>
              <a:t>[Sources]</a:t>
            </a:r>
          </a:p>
          <a:p>
            <a:r>
              <a:t>SwissDRG AG, Entwicklungsbericht 16.0 gegenüber 15.0, S. 42.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Konkreter neonataler Umbau ergänzt: 93.9F.11 und 99.65 werden im Grouper gleichgestellt. Die Kodierbedingungen der beiden Kodes bleiben getrennt zu erfüllen.</a:t>
            </a:r>
          </a:p>
          <a:p>
            <a:r>
              <a:t>[Sources]</a:t>
            </a:r>
          </a:p>
          <a:p>
            <a:r>
              <a:t>SwissDRG AG, Entwicklungsbericht 16.0, S. 10–11 und 42.</a:t>
            </a:r>
          </a:p>
          <a:p>
            <a:r>
              <a:t>BFS, CHOP 2027, Kodes 93.9F.11 und 99.65.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43.</a:t>
            </a:r>
          </a:p>
          <a:p>
            <a:r>
              <a:t>[Sources]</a:t>
            </a:r>
          </a:p>
          <a:p>
            <a:r>
              <a:t>SwissDRG AG, Entwicklungsbericht 16.0 gegenüber 15.0, S. 43.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Terminologie präzisiert: R01A = mehrzeitig bestimmte OR-Prozeduren; R50 = mehrzeitig komplexe OR-Prozeduren.</a:t>
            </a:r>
          </a:p>
          <a:p>
            <a:r>
              <a:t>[Sources]</a:t>
            </a:r>
          </a:p>
          <a:p>
            <a:r>
              <a:t>SwissDRG AG, Entwicklungsbericht 16.0, S. 43.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44.</a:t>
            </a:r>
          </a:p>
          <a:p>
            <a:r>
              <a:t>[Sources]</a:t>
            </a:r>
          </a:p>
          <a:p>
            <a:r>
              <a:t>SwissDRG AG, Entwicklungsbericht 16.0 gegenüber 15.0, S. 44.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45.</a:t>
            </a:r>
          </a:p>
          <a:p>
            <a:r>
              <a:t>[Sources]</a:t>
            </a:r>
          </a:p>
          <a:p>
            <a:r>
              <a:t>SwissDRG AG, Entwicklungsbericht 16.0 gegenüber 15.0, S. 45.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45.</a:t>
            </a:r>
          </a:p>
          <a:p>
            <a:r>
              <a:t>[Sources]</a:t>
            </a:r>
          </a:p>
          <a:p>
            <a:r>
              <a:t>SwissDRG AG, Entwicklungsbericht 16.0 gegenüber 15.0, S. 45.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Fallpauschalenkatalog 15.0/16.0, Excel, Akutspitäler, Spalten A–L.</a:t>
            </a:r>
          </a:p>
          <a:p>
            <a:r>
              <a:t>[Sources]</a:t>
            </a:r>
          </a:p>
          <a:p>
            <a:r>
              <a:t>Fallpauschalenkatalog 15.0/16.0, Excel, Akutspitäler, Spalten A–L.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Excel-Fallpauschalenkatalog 15.0 Abrechnung / 16.0 Planung, Akutspitäler; automatischer Vergleich.</a:t>
            </a:r>
          </a:p>
          <a:p>
            <a:r>
              <a:t>[Sources]</a:t>
            </a:r>
          </a:p>
          <a:p>
            <a:r>
              <a:t>SwissDRG, Excel-Fallpauschalenkatalog 15.0 Abrechnung / 16.0 Planung, Akutspitäler; automatischer Vergleich.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Zählung korrigiert: 1’037 gemeinsame Kennungen; geänderte mittlere VWD 882, Kurzlieger-Tages-CW 942, Langlieger-Tages-CW 934; 398 Titeländerungen bleiben bestätigt.</a:t>
            </a:r>
          </a:p>
          <a:p>
            <a:r>
              <a:t>[Sources]</a:t>
            </a:r>
          </a:p>
          <a:p>
            <a:r>
              <a:t>SwissDRG Fallpauschalenkatalog 15.0/16.0, Excel-Register Akutspitäler, vollständiger Vergleich.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Fallpauschalenkatalog 15.0 und 16.0, Excel, Akutspitäler, jeweilige DRG-Zeilen.</a:t>
            </a:r>
          </a:p>
          <a:p>
            <a:r>
              <a:t>[Sources]</a:t>
            </a:r>
          </a:p>
          <a:p>
            <a:r>
              <a:t>Fallpauschalenkatalog 15.0 und 16.0, Excel, Akutspitäler, jeweilige DRG-Zeilen.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Fallpauschalenkatalog 15.0 und 16.0, Excel, Akutspitäler, jeweilige DRG-Zeilen.</a:t>
            </a:r>
          </a:p>
          <a:p>
            <a:r>
              <a:t>[Sources]</a:t>
            </a:r>
          </a:p>
          <a:p>
            <a:r>
              <a:t>Fallpauschalenkatalog 15.0 und 16.0, Excel, Akutspitäler, jeweilige DRG-Zeilen.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3–4 und 49; Migrationstabelle 15.0→16.0 (Daten 2024).</a:t>
            </a:r>
          </a:p>
          <a:p>
            <a:r>
              <a:t>[Sources]</a:t>
            </a:r>
          </a:p>
          <a:p>
            <a:r>
              <a:t>SwissDRG AG, Entwicklungsbericht 16.0, S. 3–4 und 49; Migrationstabelle 15.0→16.0 (Daten 2024).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46–48.</a:t>
            </a:r>
          </a:p>
          <a:p>
            <a:r>
              <a:t>[Sources]</a:t>
            </a:r>
          </a:p>
          <a:p>
            <a:r>
              <a:t>SwissDRG AG, Entwicklungsbericht 16.0, S. 46–48.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46.</a:t>
            </a:r>
          </a:p>
          <a:p>
            <a:r>
              <a:t>[Sources]</a:t>
            </a:r>
          </a:p>
          <a:p>
            <a:r>
              <a:t>SwissDRG AG, Entwicklungsbericht 16.0 gegenüber 15.0, S. 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46.</a:t>
            </a:r>
          </a:p>
          <a:p>
            <a:r>
              <a:t>[Sources]</a:t>
            </a:r>
          </a:p>
          <a:p>
            <a:r>
              <a:t>SwissDRG AG, Entwicklungsbericht 16.0 gegenüber 15.0, S. 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46.</a:t>
            </a:r>
          </a:p>
          <a:p>
            <a:r>
              <a:t>[Sources]</a:t>
            </a:r>
          </a:p>
          <a:p>
            <a:r>
              <a:t>SwissDRG AG, Entwicklungsbericht 16.0 gegenüber 15.0, S. 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46–47.</a:t>
            </a:r>
          </a:p>
          <a:p>
            <a:r>
              <a:t>[Sources]</a:t>
            </a:r>
          </a:p>
          <a:p>
            <a:r>
              <a:t>SwissDRG AG, Entwicklungsbericht 16.0, S. 46–47.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Bromelain war bereits 2026 ausserplanmässig vergütbar; Aufnahme in den 2027-Katalog nicht als erstmalige Existenz des ZE darstellen.</a:t>
            </a:r>
          </a:p>
          <a:p>
            <a:r>
              <a:t>[Sources]</a:t>
            </a:r>
          </a:p>
          <a:p>
            <a:r>
              <a:t>SwissDRG: Sonderregelung Zusatzentgelte 2026, Stand 27.03.2026.</a:t>
            </a:r>
          </a:p>
          <a:p>
            <a:r>
              <a:t>SwissDRG Fallpauschalenkatalog 16.0 Planung, Anlagen 2/3.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46–47.</a:t>
            </a:r>
          </a:p>
          <a:p>
            <a:r>
              <a:t>[Sources]</a:t>
            </a:r>
          </a:p>
          <a:p>
            <a:r>
              <a:t>SwissDRG AG, Entwicklungsbericht 16.0, S. 46–47.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46–47.</a:t>
            </a:r>
          </a:p>
          <a:p>
            <a:r>
              <a:t>[Sources]</a:t>
            </a:r>
          </a:p>
          <a:p>
            <a:r>
              <a:t>SwissDRG AG, Entwicklungsbericht 16.0, S. 46–47.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46–47.</a:t>
            </a:r>
          </a:p>
          <a:p>
            <a:r>
              <a:t>[Sources]</a:t>
            </a:r>
          </a:p>
          <a:p>
            <a:r>
              <a:t>SwissDRG AG, Entwicklungsbericht 16.0, S. 46–47.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Hautdeckungs-ZE waren bereits 2026 ausserplanmässig vergütbar; 2027 gelten die jeweiligen Katalog-, Indikations- und Befristungsbedingungen.</a:t>
            </a:r>
          </a:p>
          <a:p>
            <a:r>
              <a:t>[Sources]</a:t>
            </a:r>
          </a:p>
          <a:p>
            <a:r>
              <a:t>SwissDRG: Sonderregelung Zusatzentgelte 2026, Stand 27.03.2026.</a:t>
            </a:r>
          </a:p>
          <a:p>
            <a:r>
              <a:t>SwissDRG Fallpauschalenkatalog 16.0 Planung.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 gegenüber 15.0, S. 46.</a:t>
            </a:r>
          </a:p>
          <a:p>
            <a:r>
              <a:t>[Sources]</a:t>
            </a:r>
          </a:p>
          <a:p>
            <a:r>
              <a:t>SwissDRG AG, Entwicklungsbericht 16.0 gegenüber 15.0, S. 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Titel und Praxisbotschaft zeitlich präzisiert: Sondervergütung bestand bereits 2026; für 2027 Indikation, Katalogeinschränkung und Befristung prüfen.</a:t>
            </a:r>
          </a:p>
          <a:p>
            <a:r>
              <a:t>[Sources]</a:t>
            </a:r>
          </a:p>
          <a:p>
            <a:r>
              <a:t>SwissDRG: Sonderregelung Zusatzentgelte 2026, Stand 27.03.2026.</a:t>
            </a:r>
          </a:p>
          <a:p>
            <a:r>
              <a:t>SwissDRG Fallpauschalenkatalog 16.0 Planung.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47–48.</a:t>
            </a:r>
          </a:p>
          <a:p>
            <a:r>
              <a:t>[Sources]</a:t>
            </a:r>
          </a:p>
          <a:p>
            <a:r>
              <a:t>SwissDRG AG, Entwicklungsbericht 16.0, S. 47–48.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S. 46 und 51.</a:t>
            </a:r>
          </a:p>
          <a:p>
            <a:r>
              <a:t>[Sources]</a:t>
            </a:r>
          </a:p>
          <a:p>
            <a:r>
              <a:t>SwissDRG AG, Entwicklungsbericht 16.0, S. 46 und 51.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Abrechnungsregeln 2026, S. 18–19; Abrechnungsregeln 2027, S. 19–23.</a:t>
            </a:r>
          </a:p>
          <a:p>
            <a:r>
              <a:t>[Sources]</a:t>
            </a:r>
          </a:p>
          <a:p>
            <a:r>
              <a:t>SwissDRG AG, Abrechnungsregeln 2026, S. 18–19; Abrechnungsregeln 2027, S. 19–23.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Neue Eingangsvoraussetzung sichtbar ergänzt: Gesamtkostengewicht DRG 1 muss strikt &gt;0,46 sein, bevor die weiteren Splittingkriterien geprüft werden.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Regeln und Definitionen zur Fallabrechnung 2027, Ziff. 3.9, S. 19–23.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Didaktischer Prozess ergänzt um die zwingende vorgeschaltete Schwelle DRG 1 &gt;0,46.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Abrechnungsregeln 2027, Ziff. 3.9, S. 19–23.</a:t>
            </a:r>
          </a:p>
          <a:p>
            <a:r>
              <a:t>[Sources]</a:t>
            </a:r>
          </a:p>
          <a:p>
            <a:r>
              <a:t>SwissDRG AG, Abrechnungsregeln 2027, Ziff. 3.9, S. 19–23.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Schwelle DRG 1 &gt;0,46 als vorgeschaltete Voraussetzung ergänzt.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Abrechnungsregeln 2026/2027, Ziff. 3.1, 3.6, 4.1–4.3.</a:t>
            </a:r>
          </a:p>
          <a:p>
            <a:r>
              <a:t>[Sources]</a:t>
            </a:r>
          </a:p>
          <a:p>
            <a:r>
              <a:t>SwissDRG AG, Abrechnungsregeln 2026/2027, Ziff. 3.1, 3.6, 4.1–4.3.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Wiederaufnahme präzisiert: in dasselbe Spital; 18-Tage-Frist seit Austritt, Austrittstag wird nicht mitgezählt; Ausnahmen bleiben zu beachten.</a:t>
            </a:r>
          </a:p>
          <a:p>
            <a:r>
              <a:t>[Sources]</a:t>
            </a:r>
          </a:p>
          <a:p>
            <a:r>
              <a:t>SwissDRG AG, Abrechnungsregeln 2027, Wiederaufnahme/Fallzusammenführung.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Abrechnungsregeln 2027, Ziff. 4.5, S. 27–28.</a:t>
            </a:r>
          </a:p>
          <a:p>
            <a:r>
              <a:t>[Sources]</a:t>
            </a:r>
          </a:p>
          <a:p>
            <a:r>
              <a:t>SwissDRG AG, Abrechnungsregeln 2027, Ziff. 4.5, S. 27–28.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Ziffern 3.9 und 4.5 gemeinsam berücksichtigt: DRG 1 &gt;0,46 und Splittingvoraussetzungen; Tagesgrenze 23:59/00:00; bei zeitlich nicht abgrenzbarer Behandlung medizinisch realistische Teilaufenthaltsdauer.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 und Ziff. 4.5, S. 27–28.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Entwicklungsbericht 16.0, S. 7.</a:t>
            </a:r>
          </a:p>
          <a:p>
            <a:r>
              <a:t>[Sources]</a:t>
            </a:r>
          </a:p>
          <a:p>
            <a:r>
              <a:t>SwissDRG AG, Entwicklungsbericht 16.0, S. 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Entwicklungsbericht 16.0, S. 9.</a:t>
            </a:r>
          </a:p>
          <a:p>
            <a:r>
              <a:t>[Sources]</a:t>
            </a:r>
          </a:p>
          <a:p>
            <a:r>
              <a:t>SwissDRG AG, Entwicklungsbericht 16.0, S. 9.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A90-Fall präzisiert: A90C bei Alter &gt;15 als mögliche Auffanggruppe; A90A/B und vorgelagerte Gruppen können vorgehen.</a:t>
            </a:r>
          </a:p>
          <a:p>
            <a:r>
              <a:t>[Sources]</a:t>
            </a:r>
          </a:p>
          <a:p>
            <a:r>
              <a:t>SwissDRG Definitionshandbuch 16.0 Planung, Band 1, A90, S. 290–291.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Entwicklungsbericht 16.0, S. 22.</a:t>
            </a:r>
          </a:p>
          <a:p>
            <a:r>
              <a:t>[Sources]</a:t>
            </a:r>
          </a:p>
          <a:p>
            <a:r>
              <a:t>SwissDRG AG, Entwicklungsbericht 16.0, S. 22.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Entwicklungsbericht 16.0, S. 45–46.</a:t>
            </a:r>
          </a:p>
          <a:p>
            <a:r>
              <a:t>[Sources]</a:t>
            </a:r>
          </a:p>
          <a:p>
            <a:r>
              <a:t>SwissDRG AG, Entwicklungsbericht 16.0, S. 45–46.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Entwicklungsbericht 16.0, S. 46.</a:t>
            </a:r>
          </a:p>
          <a:p>
            <a:r>
              <a:t>[Sources]</a:t>
            </a:r>
          </a:p>
          <a:p>
            <a:r>
              <a:t>SwissDRG AG, Entwicklungsbericht 16.0, S. 46.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r>
              <a:t>Fiktiver Lernfall. Keine verbindliche tarifliche Gruppierung eines konkreten Datensatzes.</a:t>
            </a:r>
          </a:p>
          <a:p>
            <a:r>
              <a:t>Quellenangabe auf der Folie: SwissDRG AG, Anwendungsregeln 2027, Ziff. 3.9, S. 19–23.</a:t>
            </a:r>
          </a:p>
          <a:p>
            <a:r>
              <a:t>[Sources]</a:t>
            </a:r>
          </a:p>
          <a:p>
            <a:r>
              <a:t>SwissDRG AG, Anwendungsregeln 2027, Ziff. 3.9, S. 19–23.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Lösungsweg um die zwingende Schwelle DRG 1 &gt;0,46 ergänzt. Zwei Diagnosen allein begründen kein Splitting.</a:t>
            </a:r>
          </a:p>
          <a:p>
            <a:r>
              <a:t>[Sources]</a:t>
            </a:r>
          </a:p>
          <a:p>
            <a:r>
              <a:t>SwissDRG AG, Regeln und Definitionen zur Fallabrechnung 2027, Ziff. 3.9, S. 19–23.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Eigene Umsetzungsempfehlung aus den überprüften SwissDRG-Dokumenten; keine amtliche Anweisung.</a:t>
            </a:r>
          </a:p>
          <a:p>
            <a:r>
              <a:t>[Sources]</a:t>
            </a:r>
          </a:p>
          <a:p>
            <a:r>
              <a:t>Eigene Umsetzungsempfehlung aus den überprüften SwissDRG-Dokumenten; keine amtliche Anweisung.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Versionsbezeichnung korrigiert: für 2027 ICD-10-GM 2026 und CHOP 2027.</a:t>
            </a:r>
          </a:p>
          <a:p>
            <a:r>
              <a:t>[Sources]</a:t>
            </a:r>
          </a:p>
          <a:p>
            <a:r>
              <a:t>BFS: ICD-10-GM 2026, Schweizer Anwendung 2027.</a:t>
            </a:r>
          </a:p>
          <a:p>
            <a:r>
              <a:t>BFS: CHOP 2027.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</a:t>
            </a:r>
          </a:p>
          <a:p>
            <a:r>
              <a:t>[Sources]</a:t>
            </a:r>
          </a:p>
          <a:p>
            <a:endParaRPr/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SwissDRG, Fallpauschalenkatalog 15.0 Abrechnung (2026/2026) und 16.0 Planung (2026/2027), Excel, Akutspitäler.</a:t>
            </a:r>
          </a:p>
          <a:p>
            <a:r>
              <a:t>[Sources]</a:t>
            </a:r>
          </a:p>
          <a:p>
            <a:r>
              <a:t>SwissDRG, Fallpauschalenkatalog 15.0 Abrechnung (2026/2026) und 16.0 Planung (2026/2027), Excel, Akutspitäler.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SwissDRG-Originalunterlagen, Sammlung «SwissDRG_15_16_Quellen.zip».</a:t>
            </a:r>
          </a:p>
          <a:p>
            <a:r>
              <a:t>[Sources]</a:t>
            </a:r>
          </a:p>
          <a:p>
            <a:r>
              <a:t>SwissDRG-Originalunterlagen, Sammlung «SwissDRG_15_16_Quellen.zip».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  <a:p>
            <a:endParaRPr/>
          </a:p>
          <a:p>
            <a:r>
              <a:t>Version 2.0 | Qualitätsprüfung 21.10.2026:</a:t>
            </a:r>
          </a:p>
          <a:p>
            <a:r>
              <a:t>Quellenübersicht ergänzt: Sonder-ZE-Stand 2026, Klarstellungen/Fallbeispiele 5.1 sowie BFS-Zielklassifikationen ICD-10-GM 2026 und CHOP 2027. Dokumentstand, Gültigkeitsjahr und Abrufdatum getrennt betrachten.</a:t>
            </a:r>
          </a:p>
          <a:p>
            <a:r>
              <a:t>[Sources]</a:t>
            </a:r>
          </a:p>
          <a:p>
            <a:r>
              <a:t>SwissDRG AG, Klarstellungen und Fallbeispiele, Version 5.1, 23.06.2026.</a:t>
            </a:r>
          </a:p>
          <a:p>
            <a:r>
              <a:t>SwissDRG: Sonderregelung Zusatzentgelte 2026, Stand 27.03.2026.</a:t>
            </a:r>
          </a:p>
          <a:p>
            <a:r>
              <a:t>BFS: ICD-10-GM 2026 und CHOP 2027.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Diese Folie ist eine sinngemässe, didaktische Zusammenfassung. Originalunterlagen haben Vorrang.</a:t>
            </a:r>
          </a:p>
          <a:p>
            <a:endParaRPr/>
          </a:p>
          <a:p>
            <a:r>
              <a:t>Quellenangabe auf der Folie: SwissDRG AG, Entwicklungsbericht 16.0, Katalogplanung 2026/2027, gültige Regeln ab 2027.</a:t>
            </a:r>
          </a:p>
          <a:p>
            <a:r>
              <a:t>[Sources]</a:t>
            </a:r>
          </a:p>
          <a:p>
            <a:r>
              <a:t>SwissDRG AG, Entwicklungsbericht 16.0, Katalogplanung 2026/2027, gültige Regeln ab 2027.</a:t>
            </a:r>
          </a:p>
          <a:p>
            <a:r>
              <a:t>Logo: bereitgestelltes Firmenlogo MedKod Ferchland aus früherem Schulungsmodul.</a:t>
            </a:r>
          </a:p>
          <a:p>
            <a:r>
              <a:t>Adresse: Angaben des Auftraggebers.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AG: Fallpauschalenkatalog 15.0 (2026/2026), 16.0 Planung (2026/2027); Entwicklungsbericht 16.0.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1005840"/>
            <a:ext cx="10881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8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JAHRES-UPDATESCHULUNG | MODUL AKUTSOMATIK</a:t>
            </a:r>
            <a:endParaRPr lang="en-US" sz="1080" dirty="0"/>
          </a:p>
        </p:txBody>
      </p:sp>
      <p:sp>
        <p:nvSpPr>
          <p:cNvPr id="12" name="Text 9"/>
          <p:cNvSpPr/>
          <p:nvPr/>
        </p:nvSpPr>
        <p:spPr>
          <a:xfrm>
            <a:off x="438912" y="1536192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SwissDRG-System</a:t>
            </a:r>
            <a:endParaRPr lang="en-US" sz="3000" dirty="0"/>
          </a:p>
        </p:txBody>
      </p:sp>
      <p:sp>
        <p:nvSpPr>
          <p:cNvPr id="13" name="Text 10"/>
          <p:cNvSpPr/>
          <p:nvPr/>
        </p:nvSpPr>
        <p:spPr>
          <a:xfrm>
            <a:off x="438912" y="2267712"/>
            <a:ext cx="754380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15.0  →  16.0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438912" y="3246120"/>
            <a:ext cx="7452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Updateschulung 2027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>
            <a:off x="438912" y="3977640"/>
            <a:ext cx="8412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sich zur Jahresumstellung 2027 ändert</a:t>
            </a:r>
            <a:endParaRPr lang="en-US" sz="2270" dirty="0"/>
          </a:p>
        </p:txBody>
      </p:sp>
      <p:sp>
        <p:nvSpPr>
          <p:cNvPr id="16" name="Text 13"/>
          <p:cNvSpPr/>
          <p:nvPr/>
        </p:nvSpPr>
        <p:spPr>
          <a:xfrm>
            <a:off x="438912" y="4727448"/>
            <a:ext cx="91440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2.0 | 21.10.2026  ·  Planung 16.0 | Katalogstand 29.09.2026</a:t>
            </a:r>
            <a:endParaRPr lang="en-US" sz="1000" dirty="0"/>
          </a:p>
        </p:txBody>
      </p:sp>
      <p:pic>
        <p:nvPicPr>
          <p:cNvPr id="17" name="Image 1" descr="/mnt/data/swissdrg_work/image-1-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94376"/>
            <a:ext cx="12188952" cy="758952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8266176" y="2011680"/>
            <a:ext cx="149047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266176" y="2011680"/>
            <a:ext cx="1490472" cy="466344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266176" y="2121408"/>
            <a:ext cx="1490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1800" dirty="0"/>
          </a:p>
        </p:txBody>
      </p:sp>
      <p:sp>
        <p:nvSpPr>
          <p:cNvPr id="21" name="Shape 17"/>
          <p:cNvSpPr/>
          <p:nvPr/>
        </p:nvSpPr>
        <p:spPr>
          <a:xfrm>
            <a:off x="9857232" y="2368296"/>
            <a:ext cx="1499616" cy="208483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9857232" y="2368296"/>
            <a:ext cx="1499616" cy="46634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9857232" y="2478024"/>
            <a:ext cx="14996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8449056" y="2788920"/>
            <a:ext cx="1088136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10040112" y="3136392"/>
            <a:ext cx="1078992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8449056" y="3054096"/>
            <a:ext cx="1088136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10040112" y="3401568"/>
            <a:ext cx="1078992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8449056" y="3319272"/>
            <a:ext cx="1088136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10040112" y="3666744"/>
            <a:ext cx="1078992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8449056" y="3584448"/>
            <a:ext cx="1088136" cy="4572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10040112" y="3931920"/>
            <a:ext cx="1078992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8449056" y="3849624"/>
            <a:ext cx="1088136" cy="45720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10040112" y="4197096"/>
            <a:ext cx="1078992" cy="4572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 Schulungsgliederung nach Entwicklungsbericht und Abrechnungsregeln 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THEMENBLÖCKE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 Weg durch das SwissDRG-Jahresupdate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1956816"/>
            <a:ext cx="1131112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76072" y="202082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188720" y="202082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Arbeitsgrundlage und Methodik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5303520" y="202082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Versionen, Datenbasis, Status 2027</a:t>
            </a:r>
            <a:endParaRPr lang="en-US" sz="1020" dirty="0"/>
          </a:p>
        </p:txBody>
      </p:sp>
      <p:sp>
        <p:nvSpPr>
          <p:cNvPr id="20" name="Shape 17"/>
          <p:cNvSpPr/>
          <p:nvPr/>
        </p:nvSpPr>
        <p:spPr>
          <a:xfrm>
            <a:off x="438912" y="2482596"/>
            <a:ext cx="1131112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76072" y="254660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1188720" y="254660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Grouperentwicklung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5303520" y="254660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Polytrauma, Verbrennungen, Reha, Kinder, IPS/IMC</a:t>
            </a:r>
            <a:endParaRPr lang="en-US" sz="1020" dirty="0"/>
          </a:p>
        </p:txBody>
      </p:sp>
      <p:sp>
        <p:nvSpPr>
          <p:cNvPr id="24" name="Shape 21"/>
          <p:cNvSpPr/>
          <p:nvPr/>
        </p:nvSpPr>
        <p:spPr>
          <a:xfrm>
            <a:off x="438912" y="3008376"/>
            <a:ext cx="1131112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76072" y="307238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1188720" y="307238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Änderungen nach MDC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5303520" y="307238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Splits, DRG-Umbauten, neue Zuordnungen</a:t>
            </a:r>
            <a:endParaRPr lang="en-US" sz="1020" dirty="0"/>
          </a:p>
        </p:txBody>
      </p:sp>
      <p:sp>
        <p:nvSpPr>
          <p:cNvPr id="28" name="Shape 25"/>
          <p:cNvSpPr/>
          <p:nvPr/>
        </p:nvSpPr>
        <p:spPr>
          <a:xfrm>
            <a:off x="438912" y="3534156"/>
            <a:ext cx="1131112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76072" y="359816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1188720" y="359816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5303520" y="359816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Gewichte, Verweildauergrenzen, DRG-Register</a:t>
            </a:r>
            <a:endParaRPr lang="en-US" sz="1020" dirty="0"/>
          </a:p>
        </p:txBody>
      </p:sp>
      <p:sp>
        <p:nvSpPr>
          <p:cNvPr id="32" name="Shape 29"/>
          <p:cNvSpPr/>
          <p:nvPr/>
        </p:nvSpPr>
        <p:spPr>
          <a:xfrm>
            <a:off x="438912" y="4059936"/>
            <a:ext cx="1131112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76072" y="412394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400" dirty="0"/>
          </a:p>
        </p:txBody>
      </p:sp>
      <p:sp>
        <p:nvSpPr>
          <p:cNvPr id="34" name="Text 31"/>
          <p:cNvSpPr/>
          <p:nvPr/>
        </p:nvSpPr>
        <p:spPr>
          <a:xfrm>
            <a:off x="1188720" y="412394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Zusatzentgelte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5303520" y="412394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Wirkstoffe, Dosisklassen, CHOP-ZE</a:t>
            </a:r>
            <a:endParaRPr lang="en-US" sz="1020" dirty="0"/>
          </a:p>
        </p:txBody>
      </p:sp>
      <p:sp>
        <p:nvSpPr>
          <p:cNvPr id="36" name="Shape 33"/>
          <p:cNvSpPr/>
          <p:nvPr/>
        </p:nvSpPr>
        <p:spPr>
          <a:xfrm>
            <a:off x="438912" y="4585716"/>
            <a:ext cx="1131112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76072" y="464972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400" dirty="0"/>
          </a:p>
        </p:txBody>
      </p:sp>
      <p:sp>
        <p:nvSpPr>
          <p:cNvPr id="38" name="Text 35"/>
          <p:cNvSpPr/>
          <p:nvPr/>
        </p:nvSpPr>
        <p:spPr>
          <a:xfrm>
            <a:off x="1188720" y="464972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Anwendungsregeln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5303520" y="464972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Versicherer, Rechnungssplitting, Fallzusammenführung</a:t>
            </a:r>
            <a:endParaRPr lang="en-US" sz="1020" dirty="0"/>
          </a:p>
        </p:txBody>
      </p:sp>
      <p:sp>
        <p:nvSpPr>
          <p:cNvPr id="40" name="Shape 37"/>
          <p:cNvSpPr/>
          <p:nvPr/>
        </p:nvSpPr>
        <p:spPr>
          <a:xfrm>
            <a:off x="438912" y="5111496"/>
            <a:ext cx="1131112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76072" y="5175504"/>
            <a:ext cx="4754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400" dirty="0"/>
          </a:p>
        </p:txBody>
      </p:sp>
      <p:sp>
        <p:nvSpPr>
          <p:cNvPr id="42" name="Text 39"/>
          <p:cNvSpPr/>
          <p:nvPr/>
        </p:nvSpPr>
        <p:spPr>
          <a:xfrm>
            <a:off x="1188720" y="5175504"/>
            <a:ext cx="40233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Fallübungen und Nachschlageteil</a:t>
            </a:r>
            <a:endParaRPr lang="en-US" sz="1200" dirty="0"/>
          </a:p>
        </p:txBody>
      </p:sp>
      <p:sp>
        <p:nvSpPr>
          <p:cNvPr id="43" name="Text 40"/>
          <p:cNvSpPr/>
          <p:nvPr/>
        </p:nvSpPr>
        <p:spPr>
          <a:xfrm>
            <a:off x="5303520" y="5175504"/>
            <a:ext cx="621792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Kodierpraxis, Umsetzungscheck, Quellen</a:t>
            </a:r>
            <a:endParaRPr lang="en-US" sz="10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15.0 und 16.0, Kataloge, jeweils Deckblatt; SwissDRG-Website, Versionsübersicht 16.0.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19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 21.10.2026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Welche Version wird hier verglichen?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 | Version 15.0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Abrechnungsversion 2026/2026</a:t>
            </a:r>
            <a:endParaRPr lang="en-US" sz="1616" dirty="0"/>
          </a:p>
        </p:txBody>
      </p:sp>
      <p:sp>
        <p:nvSpPr>
          <p:cNvPr id="21" name="Shape 18"/>
          <p:cNvSpPr/>
          <p:nvPr/>
        </p:nvSpPr>
        <p:spPr>
          <a:xfrm>
            <a:off x="630936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Fallpauschalenkatalog: Stand 28.11.2025</a:t>
            </a:r>
            <a:endParaRPr lang="en-US" sz="1616" dirty="0"/>
          </a:p>
        </p:txBody>
      </p:sp>
      <p:sp>
        <p:nvSpPr>
          <p:cNvPr id="23" name="Shape 20"/>
          <p:cNvSpPr/>
          <p:nvPr/>
        </p:nvSpPr>
        <p:spPr>
          <a:xfrm>
            <a:off x="630936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Gültige Vergleichsbasis im heruntergeladenen Paket</a:t>
            </a:r>
            <a:endParaRPr lang="en-US" sz="1616" dirty="0"/>
          </a:p>
        </p:txBody>
      </p:sp>
      <p:sp>
        <p:nvSpPr>
          <p:cNvPr id="25" name="Shape 22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 | Version 16.0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92824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Planungsversion 2026/2027</a:t>
            </a:r>
            <a:endParaRPr lang="en-US" sz="1616" dirty="0"/>
          </a:p>
        </p:txBody>
      </p:sp>
      <p:sp>
        <p:nvSpPr>
          <p:cNvPr id="30" name="Shape 27"/>
          <p:cNvSpPr/>
          <p:nvPr/>
        </p:nvSpPr>
        <p:spPr>
          <a:xfrm>
            <a:off x="6419088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Fallpauschalenkatalog: Stand 29.09.2026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8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Finale Abrechnungsversion 2027/2027 ist noch nicht enthalten</a:t>
            </a:r>
            <a:endParaRPr lang="en-US" sz="1378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endgültige Abrechnungsversion ist später zwingend nachzuführen; die Planungsversion ist keine verbindliche Tarifgrundlage für 2027.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Kataloge; BFS: ICD-10-GM 2026 / CHOP 2027; Entwicklungsbericht 16.0, S. 49.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PRÄZISE TRENNEN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Welche Änderungen sind bereits belegt?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Systemvergleich enthalten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Logik und DRG-Struktur 15.0 → 16.0</a:t>
            </a:r>
            <a:endParaRPr lang="en-US" sz="1616" dirty="0"/>
          </a:p>
        </p:txBody>
      </p:sp>
      <p:sp>
        <p:nvSpPr>
          <p:cNvPr id="21" name="Shape 18"/>
          <p:cNvSpPr/>
          <p:nvPr/>
        </p:nvSpPr>
        <p:spPr>
          <a:xfrm>
            <a:off x="630936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Entwicklungsbericht, CC-Matrix, Migration</a:t>
            </a:r>
            <a:endParaRPr lang="en-US" sz="1616" dirty="0"/>
          </a:p>
        </p:txBody>
      </p:sp>
      <p:sp>
        <p:nvSpPr>
          <p:cNvPr id="23" name="Shape 20"/>
          <p:cNvSpPr/>
          <p:nvPr/>
        </p:nvSpPr>
        <p:spPr>
          <a:xfrm>
            <a:off x="630936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Änderungen der Anwendungsregeln ab 2027</a:t>
            </a:r>
            <a:endParaRPr lang="en-US" sz="1616" dirty="0"/>
          </a:p>
        </p:txBody>
      </p:sp>
      <p:sp>
        <p:nvSpPr>
          <p:cNvPr id="25" name="Shape 22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Noch nicht abschliessend beurteilbar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92824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4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Endgültige Gruppierung mit ICD-10-GM 2026 und CHOP 2027</a:t>
            </a:r>
            <a:endParaRPr lang="en-US" sz="1374" dirty="0"/>
          </a:p>
        </p:txBody>
      </p:sp>
      <p:sp>
        <p:nvSpPr>
          <p:cNvPr id="30" name="Shape 27"/>
          <p:cNvSpPr/>
          <p:nvPr/>
        </p:nvSpPr>
        <p:spPr>
          <a:xfrm>
            <a:off x="6419088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Definitive Katalogfassung 16.0 (2027/2027)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Fallindividuelle Erlöswirkungen ohne Parallelgrouper</a:t>
            </a:r>
            <a:endParaRPr lang="en-US" sz="1616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Geänderte Kataloggewichte allein belegen keine Erlösänderung eines identischen klinischen Falls.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SwissDRG: Entwicklungsbericht 16.0, S. 7–49; Fallpauschalenkataloge und Migrationstabelle 15.0/16.0.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QUALITÄTSSICHERUNG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Methodik: Was bedeutet ein «DRG-Unterschied»?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Neuer oder entfallener DRG-Code ist nicht automatisch eine neue/gestrichene klinische Leistung.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Gleiche DRG-Kennung kann veränderte Splitbedingungen und damit andere Fallinhalte haben.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Kostengewichte, Verweildauern und Zu-/Abschläge werden als Katalogparameter verglichen.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Migrationstabellen beruhen auf Daten 2024 und sind keine patientenbezogene Vorhersage.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konkrete Fallverschiebungen: identischen Datensatz in zwei zutreffenden Grouperversionen testen.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(2026/2026) und 16.0 Planung (2026/2027), Excel, Register «Akutspitäler».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 DATEIVERGLEICH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Der Katalog im direkten Zahlenvergleich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1’081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557784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DRG-Kennungen</a:t>
            </a:r>
            <a:endParaRPr lang="en-US" sz="1360" dirty="0"/>
          </a:p>
        </p:txBody>
      </p:sp>
      <p:sp>
        <p:nvSpPr>
          <p:cNvPr id="19" name="Text 16"/>
          <p:cNvSpPr/>
          <p:nvPr/>
        </p:nvSpPr>
        <p:spPr>
          <a:xfrm>
            <a:off x="594360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Akutspitäler-Tabelle</a:t>
            </a:r>
            <a:endParaRPr lang="en-US" sz="1377" dirty="0"/>
          </a:p>
        </p:txBody>
      </p:sp>
      <p:sp>
        <p:nvSpPr>
          <p:cNvPr id="20" name="Shape 17"/>
          <p:cNvSpPr/>
          <p:nvPr/>
        </p:nvSpPr>
        <p:spPr>
          <a:xfrm>
            <a:off x="3346704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56432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3100" dirty="0"/>
          </a:p>
        </p:txBody>
      </p:sp>
      <p:sp>
        <p:nvSpPr>
          <p:cNvPr id="22" name="Text 19"/>
          <p:cNvSpPr/>
          <p:nvPr/>
        </p:nvSpPr>
        <p:spPr>
          <a:xfrm>
            <a:off x="3465576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Kennungen neu</a:t>
            </a:r>
            <a:endParaRPr lang="en-US" sz="1360" dirty="0"/>
          </a:p>
        </p:txBody>
      </p:sp>
      <p:sp>
        <p:nvSpPr>
          <p:cNvPr id="23" name="Text 20"/>
          <p:cNvSpPr/>
          <p:nvPr/>
        </p:nvSpPr>
        <p:spPr>
          <a:xfrm>
            <a:off x="3502152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16.0</a:t>
            </a:r>
            <a:endParaRPr lang="en-US" sz="1377" dirty="0"/>
          </a:p>
        </p:txBody>
      </p:sp>
      <p:sp>
        <p:nvSpPr>
          <p:cNvPr id="24" name="Shape 21"/>
          <p:cNvSpPr/>
          <p:nvPr/>
        </p:nvSpPr>
        <p:spPr>
          <a:xfrm>
            <a:off x="6254496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4224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</a:t>
            </a:r>
            <a:endParaRPr lang="en-US" sz="3100" dirty="0"/>
          </a:p>
        </p:txBody>
      </p:sp>
      <p:sp>
        <p:nvSpPr>
          <p:cNvPr id="26" name="Text 23"/>
          <p:cNvSpPr/>
          <p:nvPr/>
        </p:nvSpPr>
        <p:spPr>
          <a:xfrm>
            <a:off x="6373368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Kennungen entfallen</a:t>
            </a:r>
            <a:endParaRPr lang="en-US" sz="1360" dirty="0"/>
          </a:p>
        </p:txBody>
      </p:sp>
      <p:sp>
        <p:nvSpPr>
          <p:cNvPr id="27" name="Text 24"/>
          <p:cNvSpPr/>
          <p:nvPr/>
        </p:nvSpPr>
        <p:spPr>
          <a:xfrm>
            <a:off x="6409944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gegenüber 15.0</a:t>
            </a:r>
            <a:endParaRPr lang="en-US" sz="1377" dirty="0"/>
          </a:p>
        </p:txBody>
      </p:sp>
      <p:sp>
        <p:nvSpPr>
          <p:cNvPr id="28" name="Shape 25"/>
          <p:cNvSpPr/>
          <p:nvPr/>
        </p:nvSpPr>
        <p:spPr>
          <a:xfrm>
            <a:off x="9162288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72016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1’024</a:t>
            </a:r>
            <a:endParaRPr lang="en-US" sz="3100" dirty="0"/>
          </a:p>
        </p:txBody>
      </p:sp>
      <p:sp>
        <p:nvSpPr>
          <p:cNvPr id="30" name="Text 27"/>
          <p:cNvSpPr/>
          <p:nvPr/>
        </p:nvSpPr>
        <p:spPr>
          <a:xfrm>
            <a:off x="9281160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Gewichte geändert</a:t>
            </a:r>
            <a:endParaRPr lang="en-US" sz="1360" dirty="0"/>
          </a:p>
        </p:txBody>
      </p:sp>
      <p:sp>
        <p:nvSpPr>
          <p:cNvPr id="31" name="Text 28"/>
          <p:cNvSpPr/>
          <p:nvPr/>
        </p:nvSpPr>
        <p:spPr>
          <a:xfrm>
            <a:off x="9317736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identischen Kennungen</a:t>
            </a:r>
            <a:endParaRPr lang="en-US" sz="1377" dirty="0"/>
          </a:p>
        </p:txBody>
      </p:sp>
      <p:sp>
        <p:nvSpPr>
          <p:cNvPr id="32" name="Shape 2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Automatisch gezählt in den mitgelieferten Excel-Katalogen. Gleichbleibende Kennungen bedeuten nicht immer gleichbleibende Leistungsdefinition.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49–51.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ORIENTIERUNG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Offizielle Kennzahlen der Systementwicklung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1’081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557784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DRGs insgesamt</a:t>
            </a:r>
            <a:endParaRPr lang="en-US" sz="1360" dirty="0"/>
          </a:p>
        </p:txBody>
      </p:sp>
      <p:sp>
        <p:nvSpPr>
          <p:cNvPr id="19" name="Text 16"/>
          <p:cNvSpPr/>
          <p:nvPr/>
        </p:nvSpPr>
        <p:spPr>
          <a:xfrm>
            <a:off x="594360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Version (Bericht)</a:t>
            </a:r>
            <a:endParaRPr lang="en-US" sz="1377" dirty="0"/>
          </a:p>
        </p:txBody>
      </p:sp>
      <p:sp>
        <p:nvSpPr>
          <p:cNvPr id="20" name="Shape 17"/>
          <p:cNvSpPr/>
          <p:nvPr/>
        </p:nvSpPr>
        <p:spPr>
          <a:xfrm>
            <a:off x="3346704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56432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</a:t>
            </a:r>
            <a:endParaRPr lang="en-US" sz="3100" dirty="0"/>
          </a:p>
        </p:txBody>
      </p:sp>
      <p:sp>
        <p:nvSpPr>
          <p:cNvPr id="22" name="Text 19"/>
          <p:cNvSpPr/>
          <p:nvPr/>
        </p:nvSpPr>
        <p:spPr>
          <a:xfrm>
            <a:off x="3465576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Netzwerkspitäler</a:t>
            </a:r>
            <a:endParaRPr lang="en-US" sz="1360" dirty="0"/>
          </a:p>
        </p:txBody>
      </p:sp>
      <p:sp>
        <p:nvSpPr>
          <p:cNvPr id="23" name="Text 20"/>
          <p:cNvSpPr/>
          <p:nvPr/>
        </p:nvSpPr>
        <p:spPr>
          <a:xfrm>
            <a:off x="3502152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Datenjahr 2024</a:t>
            </a:r>
            <a:endParaRPr lang="en-US" sz="1377" dirty="0"/>
          </a:p>
        </p:txBody>
      </p:sp>
      <p:sp>
        <p:nvSpPr>
          <p:cNvPr id="24" name="Shape 21"/>
          <p:cNvSpPr/>
          <p:nvPr/>
        </p:nvSpPr>
        <p:spPr>
          <a:xfrm>
            <a:off x="6254496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4224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1,235 Mio.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6373368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Falllieferungen</a:t>
            </a:r>
            <a:endParaRPr lang="en-US" sz="1360" dirty="0"/>
          </a:p>
        </p:txBody>
      </p:sp>
      <p:sp>
        <p:nvSpPr>
          <p:cNvPr id="27" name="Text 24"/>
          <p:cNvSpPr/>
          <p:nvPr/>
        </p:nvSpPr>
        <p:spPr>
          <a:xfrm>
            <a:off x="6409944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SwissDRG-relevant</a:t>
            </a:r>
            <a:endParaRPr lang="en-US" sz="1377" dirty="0"/>
          </a:p>
        </p:txBody>
      </p:sp>
      <p:sp>
        <p:nvSpPr>
          <p:cNvPr id="28" name="Shape 25"/>
          <p:cNvSpPr/>
          <p:nvPr/>
        </p:nvSpPr>
        <p:spPr>
          <a:xfrm>
            <a:off x="9162288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72016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11’104 CHF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281160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Bezugsgrösse</a:t>
            </a:r>
            <a:endParaRPr lang="en-US" sz="1360" dirty="0"/>
          </a:p>
        </p:txBody>
      </p:sp>
      <p:sp>
        <p:nvSpPr>
          <p:cNvPr id="31" name="Text 28"/>
          <p:cNvSpPr/>
          <p:nvPr/>
        </p:nvSpPr>
        <p:spPr>
          <a:xfrm>
            <a:off x="9317736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</a:t>
            </a:r>
            <a:endParaRPr lang="en-US" sz="1377" dirty="0"/>
          </a:p>
        </p:txBody>
      </p:sp>
      <p:sp>
        <p:nvSpPr>
          <p:cNvPr id="32" name="Shape 2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Bericht nennt 11’097 CHF als Bezugsgrösse der Version 15.0; die Bezugsgrösse ist kein verhandelter Spital-Basispreis.</a:t>
            </a:r>
            <a:endParaRPr lang="en-US" sz="1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KLINISCHE 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Grouperentwicklung und klinische Schwerpunkte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16.0 anders trennt – und warum das für die Kodierung relevant ist.</a:t>
            </a:r>
            <a:endParaRPr lang="en-US" sz="24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Polytrauma: globale Funktion neu bewertet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Bisherige Polytrauma-Funktion erwies sich nach Daten 2024 teils als zu wenig trennscharf.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Rund 1’000 ICD-Kodes geprüft, 813 neu bewertet; Logik und Tabellen für traumatische Haupt-/Nebendiagnosen bereinigt.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Traumatische Haupt- und Nebendiagnosen nach Lokalisation präzise und vollständig erfassen.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Neue Funktion «Schweres Polytrauma»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Bisherige übergreifende Polytrauma-Funktion ohne diesen neu definierten Zusatz.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Bedingung: traumatische Hauptdiagnose plus mehr als drei traumatische Nebendiagnosen an unterschiedlichen Lokalisationen.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Vier unterschiedliche Verletzungslokalisationen können relevant sein; reine Anzahl gleicher Lokalisationen genügt nicht.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Polytrauma: relevante DRG-Splits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Aufwendige Fallkonstellationen waren laut Entwicklungsbericht nicht immer adäquat separiert.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Schweres Polytrauma neu unter anderem in A11 sowie A07A; mehrzeitige bestimmte OR-Prozeduren in W01E aufgewertet.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nur Verletzungsdiagnosen, auch mehrere OR-Prozeduren und IntK-Merkmale prüfen.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Schwere Verbrennungen: A06 / A07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Funktionen «schwere» und «schwerste Verbrennungen» wurden bisher weniger gezielt zugeordnet.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3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A06 wird neu differenziert. Die konkrete ICD-Tabelle beginnt bei 40–49 % verbrannter Körperoberfläche; LOS und vorrangige Splits mitprüfen. Fläche und &gt;1 Tag allein garantieren A06B nicht.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Verbrennungsausmass, Behandlungstage und mehrzeitige Eingriffe kontrollieren.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Verbrennungen: neue Mehrzeitigkeit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Splits in der MDC 22 trennten komplexe Débridement- und Deckungsverläufe eingeschränkt.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Basis-DRG Y02 stärker differenziert: mehrzeitige Débridements / Weichteildeckungen in Y02B bis Y02D.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Behandlungsabfolge und separate Eingriffstermine sauber dokumentieren.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Frührehabilitation: A90 und MDC 01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Fälle mit Frührehabilitation und MDC-01-Zuordnung waren aus A90 ausgeschlossen.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Ausschluss MDC 01 entfernt. 7/14 Behandlungstage sind Gruppierungsmerkmale, keine garantierte End-DRG. A90C ist Auffanggruppe bei Alter &gt;15; A90A/B und vorgelagerte Gruppen beachten.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Behandlungstage korrekt kumulieren und die dokumentierte Frührehabilitation exakt verschlüsseln.</a:t>
            </a:r>
            <a:endParaRPr lang="en-US" sz="11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Frührehabilitation: A07 und A11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Neurologisch-neurochirurgische und fachübergreifende Frührehabilitation nicht durchgehend gleich abgebildet.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A07 weitgehend gleichgestellt; weitere Kombinationen von Frührehabilitation mit IntK bzw. OR-Merkmalen in A11/A90.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 93.86.- und 93.8C.1- sowie zusätzliche Intensiv-/Operationsmerkmale prüfen.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Kindermedizin: Altersgrenzen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Kindersplits waren je DRG unterschiedlich und teils nicht optimal trennscharf.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Überarbeitete oder neue Kindersplits in zahlreichen DRGs aus zehn MDCs; wenn möglich Grenze Alter &lt;18 Jahre.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Geburtsdatum, Eintrittsalter und bedingte Altersgrenzen im neuen Split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IntK / IMCK: Querprüfung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Bestehende Aufwandsgrenzen wurden nicht in jeder DRG sachgerecht abgebildet.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Aufwandsgrenzen in mehreren MDCs erweitert, abgesenkt oder als zusätzliche Kriterien integriert.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IntK- und IMCK-Aufwandspunkte getrennt und dokumentationssicher erheben.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12.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Palliativmedizin: Kein neues ZE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Zusatzentgelt für palliativmedizinische Komplexbehandlung wurde untersucht.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berechnetes Tages-ZE wurde simuliert, aber nicht als allgemeines ZE etabliert; DRG-basierte Aufwertungen / Anpassungen.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Palliative CHOP-Kodes weiterhin vollständig kodieren; keine pauschale zusätzliche ZE-Abrechnung unterstellen.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CC-Matrix: Kodetabellen überarbeitet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Inkonsistenzen bei malignen und sekundären Neubildungen in CC-Matrix erkannt.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CC-Matrix, Exklusionstabellen und PCCL-Splits auf Basis Daten 2024 nochmals überprüft; zahlreiche Neuaufnahmen und Umstufungen.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Komorbiditäten präzise dokumentieren; die resultierende PCCL-Wirkung ist grouperabhängig.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13; CC-Matrix-Änderungsliste Version 16.0.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BERICHT 16.0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CC-Matrix: dokumentierte Einzeländerungen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229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557784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ICD-Kodes neu</a:t>
            </a:r>
            <a:endParaRPr lang="en-US" sz="1360" dirty="0"/>
          </a:p>
        </p:txBody>
      </p:sp>
      <p:sp>
        <p:nvSpPr>
          <p:cNvPr id="19" name="Text 16"/>
          <p:cNvSpPr/>
          <p:nvPr/>
        </p:nvSpPr>
        <p:spPr>
          <a:xfrm>
            <a:off x="594360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CC-Matrix</a:t>
            </a:r>
            <a:endParaRPr lang="en-US" sz="1377" dirty="0"/>
          </a:p>
        </p:txBody>
      </p:sp>
      <p:sp>
        <p:nvSpPr>
          <p:cNvPr id="20" name="Shape 17"/>
          <p:cNvSpPr/>
          <p:nvPr/>
        </p:nvSpPr>
        <p:spPr>
          <a:xfrm>
            <a:off x="3346704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56432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3100" dirty="0"/>
          </a:p>
        </p:txBody>
      </p:sp>
      <p:sp>
        <p:nvSpPr>
          <p:cNvPr id="22" name="Text 19"/>
          <p:cNvSpPr/>
          <p:nvPr/>
        </p:nvSpPr>
        <p:spPr>
          <a:xfrm>
            <a:off x="3465576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ICD-Kodes gestrichen</a:t>
            </a:r>
            <a:endParaRPr lang="en-US" sz="1360" dirty="0"/>
          </a:p>
        </p:txBody>
      </p:sp>
      <p:sp>
        <p:nvSpPr>
          <p:cNvPr id="23" name="Text 20"/>
          <p:cNvSpPr/>
          <p:nvPr/>
        </p:nvSpPr>
        <p:spPr>
          <a:xfrm>
            <a:off x="3502152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 CC-Matrix</a:t>
            </a:r>
            <a:endParaRPr lang="en-US" sz="1377" dirty="0"/>
          </a:p>
        </p:txBody>
      </p:sp>
      <p:sp>
        <p:nvSpPr>
          <p:cNvPr id="24" name="Shape 21"/>
          <p:cNvSpPr/>
          <p:nvPr/>
        </p:nvSpPr>
        <p:spPr>
          <a:xfrm>
            <a:off x="6254496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4224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3100" dirty="0"/>
          </a:p>
        </p:txBody>
      </p:sp>
      <p:sp>
        <p:nvSpPr>
          <p:cNvPr id="26" name="Text 23"/>
          <p:cNvSpPr/>
          <p:nvPr/>
        </p:nvSpPr>
        <p:spPr>
          <a:xfrm>
            <a:off x="6373368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aufgewertet</a:t>
            </a:r>
            <a:endParaRPr lang="en-US" sz="1360" dirty="0"/>
          </a:p>
        </p:txBody>
      </p:sp>
      <p:sp>
        <p:nvSpPr>
          <p:cNvPr id="27" name="Text 24"/>
          <p:cNvSpPr/>
          <p:nvPr/>
        </p:nvSpPr>
        <p:spPr>
          <a:xfrm>
            <a:off x="6409944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ICD-Kodes</a:t>
            </a:r>
            <a:endParaRPr lang="en-US" sz="1377" dirty="0"/>
          </a:p>
        </p:txBody>
      </p:sp>
      <p:sp>
        <p:nvSpPr>
          <p:cNvPr id="28" name="Shape 25"/>
          <p:cNvSpPr/>
          <p:nvPr/>
        </p:nvSpPr>
        <p:spPr>
          <a:xfrm>
            <a:off x="9162288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72016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3100" dirty="0"/>
          </a:p>
        </p:txBody>
      </p:sp>
      <p:sp>
        <p:nvSpPr>
          <p:cNvPr id="30" name="Text 27"/>
          <p:cNvSpPr/>
          <p:nvPr/>
        </p:nvSpPr>
        <p:spPr>
          <a:xfrm>
            <a:off x="9281160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abgewertet</a:t>
            </a:r>
            <a:endParaRPr lang="en-US" sz="1360" dirty="0"/>
          </a:p>
        </p:txBody>
      </p:sp>
      <p:sp>
        <p:nvSpPr>
          <p:cNvPr id="31" name="Text 28"/>
          <p:cNvSpPr/>
          <p:nvPr/>
        </p:nvSpPr>
        <p:spPr>
          <a:xfrm>
            <a:off x="9317736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ICD-Kodes</a:t>
            </a:r>
            <a:endParaRPr lang="en-US" sz="1377" dirty="0"/>
          </a:p>
        </p:txBody>
      </p:sp>
      <p:sp>
        <p:nvSpPr>
          <p:cNvPr id="32" name="Shape 2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96 ICD-Kodes wurden DRG-spezifisch teils auf- und abgewertet. Diese Zahlen beschreiben die CC-Matrix, nicht neue ICD-Diagnosekodes.</a:t>
            </a:r>
            <a:endParaRPr lang="en-US" sz="11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13; BFS: ICD-10-GM 2026 ab 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QUELLENHINWEIS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PCCL-Splits: Veränderungen und Datenbasis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PCCL-Splits 16.0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PCCL-Splits neu eingeführt.</a:t>
            </a:r>
            <a:endParaRPr lang="en-US" sz="1616" dirty="0"/>
          </a:p>
        </p:txBody>
      </p:sp>
      <p:sp>
        <p:nvSpPr>
          <p:cNvPr id="21" name="Shape 18"/>
          <p:cNvSpPr/>
          <p:nvPr/>
        </p:nvSpPr>
        <p:spPr>
          <a:xfrm>
            <a:off x="630936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bestehende Splits angepasst.</a:t>
            </a:r>
            <a:endParaRPr lang="en-US" sz="1616" dirty="0"/>
          </a:p>
        </p:txBody>
      </p:sp>
      <p:sp>
        <p:nvSpPr>
          <p:cNvPr id="23" name="Shape 20"/>
          <p:cNvSpPr/>
          <p:nvPr/>
        </p:nvSpPr>
        <p:spPr>
          <a:xfrm>
            <a:off x="630936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4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Splits mangels Kostentrennung entfernt; Kondensationsentfernungen nicht mitgezählt.</a:t>
            </a:r>
            <a:endParaRPr lang="en-US" sz="1616" dirty="0"/>
          </a:p>
        </p:txBody>
      </p:sp>
      <p:sp>
        <p:nvSpPr>
          <p:cNvPr id="25" name="Shape 22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verwechseln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92824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Entwicklungsdaten aus 2024.</a:t>
            </a:r>
            <a:endParaRPr lang="en-US" sz="1616" dirty="0"/>
          </a:p>
        </p:txBody>
      </p:sp>
      <p:sp>
        <p:nvSpPr>
          <p:cNvPr id="30" name="Shape 27"/>
          <p:cNvSpPr/>
          <p:nvPr/>
        </p:nvSpPr>
        <p:spPr>
          <a:xfrm>
            <a:off x="6419088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CC-Matrix-Auswertung verwendet ICD-10-GM 2022 für das Datenjahr 2024.</a:t>
            </a:r>
            <a:endParaRPr lang="en-US" sz="1370" dirty="0"/>
          </a:p>
        </p:txBody>
      </p:sp>
      <p:sp>
        <p:nvSpPr>
          <p:cNvPr id="32" name="Shape 29"/>
          <p:cNvSpPr/>
          <p:nvPr/>
        </p:nvSpPr>
        <p:spPr>
          <a:xfrm>
            <a:off x="6419088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Schweizer Kodierung ab 2027 nutzt hingegen ICD-10-GM 2026.</a:t>
            </a:r>
            <a:endParaRPr lang="en-US" sz="1370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offizielle CC-Matrix-Liste ist eine Entwicklungsquelle. Die spätere finale 2027-Grouperversion mit aktualisierter ICD-Fassung separat prüfen.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13–14.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GROUPERLOGIK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Implizite Ein-Belegungstag-DRGs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einzelnen impliziten Ein-Belegungstag-DRGs wurde eine Untervergütung der Kurzlieger festgestellt.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Berechnung berücksichtigt nun Median sowie 20-%- und 80-%-Quantil der Kurzliegerkosten.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Katalogwerte bei Ein-Belegungstag-Konstellationen neu prüfen; keine individuelle Kostenwirkung ableiten.</a:t>
            </a:r>
            <a:endParaRPr lang="en-US" sz="11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| SYSTEMENTWICKLUNG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SCHWERPUNKT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Schwere Fälle: Was im Kodieralltag wichtig wird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Vollständige Verletzungslokalisationen bei Polytrauma dokumentieren.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Mehrzeitige OR-Prozeduren mit individuellen Eingriffszeiten sauber erfassen.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IntK-/IMCK-Punkte und Behandlungstage zeitnah plausibilisieren.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Frührehabilitations-CHOP und Dokumentationsnachweise konsequent überprüfen.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Palliative Leistungen nicht als «neues ZE» interpretieren.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Zentrale Schulungsbotschaft: mehrere kleine Dokumentationsdetails können neue Grouper-Splits auslösen.</a:t>
            </a:r>
            <a:endParaRPr lang="en-US" sz="11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KAPITELWEISE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Änderungen nach Hauptdiagnosegruppen (MDC)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Schwerpunktänderungen mit Vergleich 15.0 → 16.0.</a:t>
            </a:r>
            <a:endParaRPr lang="en-US" sz="2497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14.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Prä-MDC: Geriatrie und Isolation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Geriatrische Akutbehandlung und Isolation wurden erneut MDC-übergreifend geprüft.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Isolation: kein gesondertes ZE; Aerosol- und Kontaktisolation hinsichtlich Ressourcenaufwand neu bewertet.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Kodier- und Therapiemerkmale separat prüfen; kein erfundenes Isolation-ZE.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MDC-übergreifend: patientenindividuelle Implantate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Separate ZE-Logik für patientenindividuelle Implantate war nicht etabliert.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Antrag auf neues ZE geprüft, nicht als eigenständiges ZE umgesetzt; Kodierungsmerkmale in DRG-Grouperlogik geprüft.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Sonderimplantaten CHOP und Katalogbedingungen prüfen.</a:t>
            </a:r>
            <a:endParaRPr lang="en-US" sz="11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01: extrakranielle Gefässe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 B04B/B04C bestanden getrennt.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B04C entfällt und wird in B04B kondensiert; weitere Splits bei Neurointerventionen überarbeitet.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 B04C-Zuordnung nicht als neuen eigenständigen Zielcode verwenden.</a:t>
            </a:r>
            <a:endParaRPr lang="en-US" sz="11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01: Anfälle und Schlaganfall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Mehrere neurologische DRG-Splits wiesen geringe Trennschärfe auf.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Überarbeitung der Basis-DRGs B70/B76 und Kombinationsmerkmale; Nummerierungen teils verschoben.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Eine reine DRG-ID-Migration ersetzt keine erneute Fallgruppierung.</a:t>
            </a:r>
            <a:endParaRPr lang="en-US" sz="11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19.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02: ein Belegungstag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Ein-Belegungstag-Fälle in C86Z ohne differenzierten neurologischen Split.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C86Z wird C86A/B; beide: ein Belegungstag. C86A bei neurologischer Komplexdiagnostik, Schlaganfall-Komplexbehandlung &gt;23 bis &lt;49 Std., IntK &gt;65/59 Punkten oder Chemotherapie.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Augenfällen Zusatzdiagnostik und Aufenthaltsdauer prüfen.</a:t>
            </a:r>
            <a:endParaRPr lang="en-US" sz="11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03: Kopf-Hals / Lippenspalte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Spezielle Kombinationen von Spaltbildungen und Eingriffen nicht in allen Schweregraden getrennt.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Erweiterte Zuweisungen z. B. D03A/D03B; bei komplexen Naseneingriffen D38-Splits neu nummeriert.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Kombination aus Hauptdiagnose und OP-Code entscheidend.</a:t>
            </a:r>
            <a:endParaRPr lang="en-US" sz="11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22.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04: Pneumonie und NIV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 E77 enthielt heterogene Patienten; NIV ausserhalb IPS teils nicht differenziert.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E77B geteilt; NIV ausserhalb Intensivstation ab 4 Behandlungstagen in E77A aufgewertet.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Anzahl dokumentierter NIV-Behandlungstage ist potenziell splitrelevant.</a:t>
            </a:r>
            <a:endParaRPr lang="en-US" sz="11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05: Defibrillatoren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 F01 enthielt mehrfache Splits bei Neuimplantation AICD.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Verdichtung und Umnummerierung; F01E/F01F aus 15.0 nicht unverändert übernehmen.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Versionsvergleich Definition/DRG-Titel und nicht nur Code anschauen.</a:t>
            </a:r>
            <a:endParaRPr lang="en-US" sz="11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24.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05: Herz-Katheterverfahren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F19Z fasste verschiedene interventionelle Verfahren zusammen.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F19Z aufgelöst, differenzierte DRG F19A/F19B eingeführt.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Kodierung des Eingriffs, Komplexität und Zusatzverfahren abgleichen.</a:t>
            </a:r>
            <a:endParaRPr lang="en-US" sz="11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25.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05: Kreislauf und Gefäss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Mehrere F36-, F39- und F59-Splits ohne ausreichende Kostenabgrenzung.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DRGs zusammengeführt bzw. Splitbedingungen gestrafft; F39A/F39B neu als F39Z zusammengeführt.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 Split-Favoriten und Grouper-Mappings kontrollieren.</a:t>
            </a:r>
            <a:endParaRPr lang="en-US" sz="11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05: Atemunterstützung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 ausserhalb Intensivstation nicht immer als Aufwertungsmerkmal berücksichtigt.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 vier Behandlungstagen NIV (93.9E.1-) in F62B berücksichtigt.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CHOP, Dauer und Nebenbedingungen bei kardialen Fällen prüfen.</a:t>
            </a:r>
            <a:endParaRPr lang="en-US" sz="11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06: Gastroenterologie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G71/G72 und einzelne G46/G09-Splits waren kostenseitig heterogen.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G71 und G72 neu zusammengeführt; G46 differenziert nach komplexen endoskopischen Verfahren.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Endoskopie-/Prothesen-Kodes und PCCL können neue Zuweisungen auslösen.</a:t>
            </a:r>
            <a:endParaRPr lang="en-US" sz="11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29.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06: Clostridioides difficile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Infektionskonstellation bei Endoskopiefällen nicht überall als separates Splitmerkmal.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A04.7- in G46 stärker berücksichtigt; einzelne Fälle werden aufgewertet.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Erreger und Enterokolitis-Diagnose korrekt nach gültigem KHB erfassen.</a:t>
            </a:r>
            <a:endParaRPr lang="en-US" sz="11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31.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07: Hepatobiliär / Pankreas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8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Sepsis und bestimmte hepatobiliäre oder pankreatische Eingriffe waren teils nicht aufwandsgerecht abgebildet.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8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Sepsis in H01A/H07B/H37A, direkte Endoskopie der Gallenwege in H41A/H41C und bestimmte Pankreaseingriffe in H01 aufgewertet.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CHOP-Endständigkeit und Mehrzeitigkeit berücksichtigen.</a:t>
            </a:r>
            <a:endParaRPr lang="en-US" sz="11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6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32; BFS, CHOP 2027, Einleitung S. XI und S. 318.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08: Gelenkersatz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Zusatzkodes für Langschaft-/modulare Prothese wirkten bisher in I04.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 16.0: 81.A1.13 / 81.A1.12 in einzelnen Splitbedingungen abgewertet. CHOP 2027: 81.A1.13 gestrichen; 81.A1.12 bleibt nur bei erfüllten Voraussetzungen.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Gültige Kodes bleiben trotz geringerer Splitwirkung zu erfassen. Für 2027 ist 81.A1.13 gestrichen; 81.A1.12 bleibt bei erfüllten Voraussetzungen.</a:t>
            </a:r>
            <a:endParaRPr lang="en-US" sz="11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33.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08: Wirbelsäule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Nicht-dynamische Stabilisierung war in der DRG-Logik teilweise anders bewertet.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Dynamische und nicht-dynamische Stabilisierung in einzelnen Splits gleichgestellt; I09 mit PCCL-Splits ergänzt.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Operationsart und Fusion vs. Stabilisierung differenzieren.</a:t>
            </a:r>
            <a:endParaRPr lang="en-US" sz="11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35.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08: Handgelenk / Hand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Ein-Belegungstag-Splits und Mehrfachmerkmale weniger differenziert.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Weitere Differenzierung bei I32; 16.0 enthält neu I32G/I32H für einen Belegungstag.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Operations- und Neurolyse-Kodes plus Aufenthaltsdauer prüfen.</a:t>
            </a:r>
            <a:endParaRPr lang="en-US" sz="11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37.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09: Haut / Mamma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Hautinfektions-/Mamma-DRGs mit ressourcenabhängigen Defiziten.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J64A/J64C wurden zusammengeführt; mehrzeitige OR-Prozeduren in J10A aufgewertet.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Änderungen können aufwändige Wundtherapien und Eingriffe betreffen.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37.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10: Endokrinologie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Lipödem-Fälle wurden teils in MDC 23 geführt.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Lipödem-Diagnosen in die MDC 10 / Basis-DRG K62 verschoben.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Hauptdiagnose Lipödem die neue MDC-Zuordnung durch den Grouper prüfen.</a:t>
            </a:r>
            <a:endParaRPr lang="en-US" sz="11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11: Harnorgane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 L63A enthielt zusätzlich Splitmerkmal Nierenbiopsie.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Tabelle Nierenbiopsie aus L63A entfernt, L63B und L63C kondensiert.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Nebendiagnosen und Intensivmerkmale erhalten andere Gewichtung.</a:t>
            </a:r>
            <a:endParaRPr lang="en-US" sz="11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41.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13: gynäkologische Eingriffe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Endometriosefälle und Deszensusoperationen wenig differenziert.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Basis-DRG N17 für bestimmte Endometriose-Eingriffe; weitere Eingriffskombinationen differenziert.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Anzahl behandelter Lokalisationen und Zugangsweg im OP-Bericht.</a:t>
            </a:r>
            <a:endParaRPr lang="en-US" sz="11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42.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14: Geburtshilfe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Präpartale Behandlungstage und geburtshilfliche Zusatzprozeduren teils weniger stark berücksichtigt.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 73.7X.11 (3 bis 6 Behandlungstage) neu nach O60B aufgewertet; weitere geburtshilfliche Splits geprüft.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Präpartale Behandlungstage korrekt ohne Geburtstag zählen.</a:t>
            </a:r>
            <a:endParaRPr lang="en-US" sz="11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5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10–11, 42; BFS, CHOP 2027 zu 93.9F.11 / 99.65.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15: Neugeborene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Neonatale Intensiv-/IMC-Kriterien weiterentwicklungsbedürftig.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93.9F.11 (CPAP) und 99.65 (primäre Reanimation) werden im Grouper gleichgestellt; neonatale Intensivkriterien zusätzlich angepasst.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8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Groupergleichstellung bedeutet keine Austauschbarkeit der Kodes; jeweilige Kodierbedingungen prüfen.</a:t>
            </a:r>
            <a:endParaRPr lang="en-US" sz="115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17: Onkologie / Hämatologie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Mehrzeitige Eingriffe und hochkomplexe Therapie teilweise nicht adäquat getrennt.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8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R01A mit mehrzeitig bestimmten OR-Prozeduren, R50 mit mehrzeitig komplexen OR-Prozeduren aufgewertet; R60/R61 umgebaut.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Komplikationen, Therapieblöcke und Eingriffstage vollständig dokumentieren.</a:t>
            </a:r>
            <a:endParaRPr lang="en-US" sz="11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44.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19: psychische Krankheiten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Psychiatrische Komplexbehandlungen in akutsomatischen Fällen differenziert.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Anpassungen U60/U66, darunter neue Alters- und Komplexkriterien.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TARPSY und SwissDRG nicht verwechseln; hier Akutsomatik-Zuordnung.</a:t>
            </a:r>
            <a:endParaRPr lang="en-US" sz="11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45.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21A/B: Trauma / Vergiftung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Mehrfachverletzungen und komplexe OR-Prozeduren nicht optimal gewichtet.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Polytraumalogik erneuert; in X37A u. a. «komplexe OR-Prozeduren» aufgenommen.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Diagnosekette, Behandlungstag und OP-Mehrzeitigkeit.</a:t>
            </a:r>
            <a:endParaRPr lang="en-US" sz="11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45.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| MDC UND DRG-UMBAUTEN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MDC-ÄNDERUNG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MDC 23: Organ-Lebendspende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 Z02Z enthielt Leber- und Nierenlebendspender gemeinsam.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Aufteilung in Z02A (Leberspende) und Z02B (Nierenspende/weitere Kriterien).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Spenderfälle neu prüfen – Gruppen sind nicht mehr austauschbar.</a:t>
            </a:r>
            <a:endParaRPr lang="en-US" sz="11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QUANTITATIVER VERGLEICH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Katalogdaten, Gewichte und Verweildauern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Parameter aus beiden Excel-Katalogen – mit klaren Grenzen der Interpretation.</a:t>
            </a:r>
            <a:endParaRPr lang="en-US" sz="2497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 15.0/16.0, Excel, Akutspitäler, Spalten A–L.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PRÜFRASTER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Katalogfelder: Was kann sich ändern?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Fallgruppierung / Struktur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DRG-Nummer</a:t>
            </a:r>
            <a:endParaRPr lang="en-US" sz="1616" dirty="0"/>
          </a:p>
        </p:txBody>
      </p:sp>
      <p:sp>
        <p:nvSpPr>
          <p:cNvPr id="21" name="Shape 18"/>
          <p:cNvSpPr/>
          <p:nvPr/>
        </p:nvSpPr>
        <p:spPr>
          <a:xfrm>
            <a:off x="630936" y="331927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22783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Partition O/M/A</a:t>
            </a:r>
            <a:endParaRPr lang="en-US" sz="1616" dirty="0"/>
          </a:p>
        </p:txBody>
      </p:sp>
      <p:sp>
        <p:nvSpPr>
          <p:cNvPr id="23" name="Shape 20"/>
          <p:cNvSpPr/>
          <p:nvPr/>
        </p:nvSpPr>
        <p:spPr>
          <a:xfrm>
            <a:off x="630936" y="395935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386791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und Fallcharakteristika</a:t>
            </a:r>
            <a:endParaRPr lang="en-US" sz="1616" dirty="0"/>
          </a:p>
        </p:txBody>
      </p:sp>
      <p:sp>
        <p:nvSpPr>
          <p:cNvPr id="25" name="Shape 22"/>
          <p:cNvSpPr/>
          <p:nvPr/>
        </p:nvSpPr>
        <p:spPr>
          <a:xfrm>
            <a:off x="630936" y="459943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04672" y="450799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Ausnahme von Wiederaufnahme</a:t>
            </a:r>
            <a:endParaRPr lang="en-US" sz="1616" dirty="0"/>
          </a:p>
        </p:txBody>
      </p:sp>
      <p:sp>
        <p:nvSpPr>
          <p:cNvPr id="27" name="Shape 24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Tarifparameter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258775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Kostengewicht (mit ANK)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331927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322783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Mittlere Verweildauer</a:t>
            </a:r>
            <a:endParaRPr lang="en-US" sz="1616" dirty="0"/>
          </a:p>
        </p:txBody>
      </p:sp>
      <p:sp>
        <p:nvSpPr>
          <p:cNvPr id="34" name="Shape 31"/>
          <p:cNvSpPr/>
          <p:nvPr/>
        </p:nvSpPr>
        <p:spPr>
          <a:xfrm>
            <a:off x="6419088" y="395935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592824" y="386791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04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Erster Tag Kurzlieger-Abschlag / Langlieger-Zuschlag</a:t>
            </a:r>
            <a:endParaRPr lang="en-US" sz="1604" dirty="0"/>
          </a:p>
        </p:txBody>
      </p:sp>
      <p:sp>
        <p:nvSpPr>
          <p:cNvPr id="36" name="Shape 33"/>
          <p:cNvSpPr/>
          <p:nvPr/>
        </p:nvSpPr>
        <p:spPr>
          <a:xfrm>
            <a:off x="6419088" y="459943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592824" y="450799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Verlegungsabschlag und Verlegungsfallpauschale</a:t>
            </a:r>
            <a:endParaRPr lang="en-US" sz="1616" dirty="0"/>
          </a:p>
        </p:txBody>
      </p:sp>
      <p:sp>
        <p:nvSpPr>
          <p:cNvPr id="38" name="Shape 35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Auch bei identischer DRG-Kennung müssen Gruppierungslogik und einzelne Tarifparameter geprüft werden.</a:t>
            </a:r>
            <a:endParaRPr lang="en-US" sz="11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Excel-Fallpauschalenkatalog 15.0 Abrechnung / 16.0 Planung, Akutspitäler; automatischer Vergleich.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AUTO-VERGLEICH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sich bei den identischen DRGs ändert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398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557784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</a:t>
            </a:r>
            <a:endParaRPr lang="en-US" sz="1360" dirty="0"/>
          </a:p>
        </p:txBody>
      </p:sp>
      <p:sp>
        <p:nvSpPr>
          <p:cNvPr id="19" name="Text 16"/>
          <p:cNvSpPr/>
          <p:nvPr/>
        </p:nvSpPr>
        <p:spPr>
          <a:xfrm>
            <a:off x="594360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abweichend</a:t>
            </a:r>
            <a:endParaRPr lang="en-US" sz="1377" dirty="0"/>
          </a:p>
        </p:txBody>
      </p:sp>
      <p:sp>
        <p:nvSpPr>
          <p:cNvPr id="20" name="Shape 17"/>
          <p:cNvSpPr/>
          <p:nvPr/>
        </p:nvSpPr>
        <p:spPr>
          <a:xfrm>
            <a:off x="3346704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56432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882</a:t>
            </a:r>
            <a:endParaRPr lang="en-US" sz="3100" dirty="0"/>
          </a:p>
        </p:txBody>
      </p:sp>
      <p:sp>
        <p:nvSpPr>
          <p:cNvPr id="22" name="Text 19"/>
          <p:cNvSpPr/>
          <p:nvPr/>
        </p:nvSpPr>
        <p:spPr>
          <a:xfrm>
            <a:off x="3465576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Mittlere VWD</a:t>
            </a:r>
            <a:endParaRPr lang="en-US" sz="1360" dirty="0"/>
          </a:p>
        </p:txBody>
      </p:sp>
      <p:sp>
        <p:nvSpPr>
          <p:cNvPr id="23" name="Text 20"/>
          <p:cNvSpPr/>
          <p:nvPr/>
        </p:nvSpPr>
        <p:spPr>
          <a:xfrm>
            <a:off x="3502152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abweichend</a:t>
            </a:r>
            <a:endParaRPr lang="en-US" sz="1377" dirty="0"/>
          </a:p>
        </p:txBody>
      </p:sp>
      <p:sp>
        <p:nvSpPr>
          <p:cNvPr id="24" name="Shape 21"/>
          <p:cNvSpPr/>
          <p:nvPr/>
        </p:nvSpPr>
        <p:spPr>
          <a:xfrm>
            <a:off x="6254496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4224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942</a:t>
            </a:r>
            <a:endParaRPr lang="en-US" sz="3100" dirty="0"/>
          </a:p>
        </p:txBody>
      </p:sp>
      <p:sp>
        <p:nvSpPr>
          <p:cNvPr id="26" name="Text 23"/>
          <p:cNvSpPr/>
          <p:nvPr/>
        </p:nvSpPr>
        <p:spPr>
          <a:xfrm>
            <a:off x="6373368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Kurzlieger-Tages-CW</a:t>
            </a:r>
            <a:endParaRPr lang="en-US" sz="1360" dirty="0"/>
          </a:p>
        </p:txBody>
      </p:sp>
      <p:sp>
        <p:nvSpPr>
          <p:cNvPr id="27" name="Text 24"/>
          <p:cNvSpPr/>
          <p:nvPr/>
        </p:nvSpPr>
        <p:spPr>
          <a:xfrm>
            <a:off x="6409944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abweichend</a:t>
            </a:r>
            <a:endParaRPr lang="en-US" sz="1377" dirty="0"/>
          </a:p>
        </p:txBody>
      </p:sp>
      <p:sp>
        <p:nvSpPr>
          <p:cNvPr id="28" name="Shape 25"/>
          <p:cNvSpPr/>
          <p:nvPr/>
        </p:nvSpPr>
        <p:spPr>
          <a:xfrm>
            <a:off x="9162288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72016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934</a:t>
            </a:r>
            <a:endParaRPr lang="en-US" sz="3100" dirty="0"/>
          </a:p>
        </p:txBody>
      </p:sp>
      <p:sp>
        <p:nvSpPr>
          <p:cNvPr id="30" name="Text 27"/>
          <p:cNvSpPr/>
          <p:nvPr/>
        </p:nvSpPr>
        <p:spPr>
          <a:xfrm>
            <a:off x="9281160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Langlieger-Tages-CW</a:t>
            </a:r>
            <a:endParaRPr lang="en-US" sz="1360" dirty="0"/>
          </a:p>
        </p:txBody>
      </p:sp>
      <p:sp>
        <p:nvSpPr>
          <p:cNvPr id="31" name="Text 28"/>
          <p:cNvSpPr/>
          <p:nvPr/>
        </p:nvSpPr>
        <p:spPr>
          <a:xfrm>
            <a:off x="9317736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abweichend</a:t>
            </a:r>
            <a:endParaRPr lang="en-US" sz="1377" dirty="0"/>
          </a:p>
        </p:txBody>
      </p:sp>
      <p:sp>
        <p:nvSpPr>
          <p:cNvPr id="32" name="Shape 2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Kennzahlen betreffen die 1’037 in beiden Katalogen vorhandenen DRG-Kennungen; Parameteränderung ≠ klinisch geänderte Logik.</a:t>
            </a:r>
            <a:endParaRPr lang="en-US" sz="11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 15.0 und 16.0, Excel, Akutspitäler, jeweilige DRG-Zeilen.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FALLIDENTISCH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Katalogbeispiele: Kostengewichte 1/2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7899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17904" y="2039112"/>
            <a:ext cx="112471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18488" y="2112264"/>
            <a:ext cx="923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 15.0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642616" y="2039112"/>
            <a:ext cx="114300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743200" y="2112264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 16.0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785616" y="2039112"/>
            <a:ext cx="91440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886200" y="2112264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700016" y="2039112"/>
            <a:ext cx="7050024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00600" y="2112264"/>
            <a:ext cx="6848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16.0 – Kurzbezeichnung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38912" y="2478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" y="2519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A01Z</a:t>
            </a:r>
            <a:endParaRPr lang="en-US" sz="1369" dirty="0"/>
          </a:p>
        </p:txBody>
      </p:sp>
      <p:sp>
        <p:nvSpPr>
          <p:cNvPr id="28" name="Shape 25"/>
          <p:cNvSpPr/>
          <p:nvPr/>
        </p:nvSpPr>
        <p:spPr>
          <a:xfrm>
            <a:off x="1517904" y="2478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627632" y="2519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7.779</a:t>
            </a:r>
            <a:endParaRPr lang="en-US" sz="1369" dirty="0"/>
          </a:p>
        </p:txBody>
      </p:sp>
      <p:sp>
        <p:nvSpPr>
          <p:cNvPr id="30" name="Shape 27"/>
          <p:cNvSpPr/>
          <p:nvPr/>
        </p:nvSpPr>
        <p:spPr>
          <a:xfrm>
            <a:off x="2642616" y="2478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752344" y="2519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9.431</a:t>
            </a:r>
            <a:endParaRPr lang="en-US" sz="1369" dirty="0"/>
          </a:p>
        </p:txBody>
      </p:sp>
      <p:sp>
        <p:nvSpPr>
          <p:cNvPr id="32" name="Shape 29"/>
          <p:cNvSpPr/>
          <p:nvPr/>
        </p:nvSpPr>
        <p:spPr>
          <a:xfrm>
            <a:off x="3785616" y="2478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895344" y="2519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+21.2%</a:t>
            </a:r>
            <a:endParaRPr lang="en-US" sz="1369" dirty="0"/>
          </a:p>
        </p:txBody>
      </p:sp>
      <p:sp>
        <p:nvSpPr>
          <p:cNvPr id="34" name="Shape 31"/>
          <p:cNvSpPr/>
          <p:nvPr/>
        </p:nvSpPr>
        <p:spPr>
          <a:xfrm>
            <a:off x="4700016" y="2478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809744" y="2519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Transplantation von Leber- oder Langerhans Zellen</a:t>
            </a:r>
            <a:endParaRPr lang="en-US" sz="1277" dirty="0"/>
          </a:p>
        </p:txBody>
      </p:sp>
      <p:sp>
        <p:nvSpPr>
          <p:cNvPr id="36" name="Shape 33"/>
          <p:cNvSpPr/>
          <p:nvPr/>
        </p:nvSpPr>
        <p:spPr>
          <a:xfrm>
            <a:off x="438912" y="3049524"/>
            <a:ext cx="107899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48640" y="30906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A02Z</a:t>
            </a:r>
            <a:endParaRPr lang="en-US" sz="1369" dirty="0"/>
          </a:p>
        </p:txBody>
      </p:sp>
      <p:sp>
        <p:nvSpPr>
          <p:cNvPr id="38" name="Shape 35"/>
          <p:cNvSpPr/>
          <p:nvPr/>
        </p:nvSpPr>
        <p:spPr>
          <a:xfrm>
            <a:off x="1517904" y="3049524"/>
            <a:ext cx="112471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627632" y="30906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7.074</a:t>
            </a:r>
            <a:endParaRPr lang="en-US" sz="1369" dirty="0"/>
          </a:p>
        </p:txBody>
      </p:sp>
      <p:sp>
        <p:nvSpPr>
          <p:cNvPr id="40" name="Shape 37"/>
          <p:cNvSpPr/>
          <p:nvPr/>
        </p:nvSpPr>
        <p:spPr>
          <a:xfrm>
            <a:off x="2642616" y="3049524"/>
            <a:ext cx="11430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752344" y="30906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6.801</a:t>
            </a:r>
            <a:endParaRPr lang="en-US" sz="1369" dirty="0"/>
          </a:p>
        </p:txBody>
      </p:sp>
      <p:sp>
        <p:nvSpPr>
          <p:cNvPr id="42" name="Shape 39"/>
          <p:cNvSpPr/>
          <p:nvPr/>
        </p:nvSpPr>
        <p:spPr>
          <a:xfrm>
            <a:off x="3785616" y="3049524"/>
            <a:ext cx="9144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3895344" y="30906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-3.9%</a:t>
            </a:r>
            <a:endParaRPr lang="en-US" sz="1369" dirty="0"/>
          </a:p>
        </p:txBody>
      </p:sp>
      <p:sp>
        <p:nvSpPr>
          <p:cNvPr id="44" name="Shape 41"/>
          <p:cNvSpPr/>
          <p:nvPr/>
        </p:nvSpPr>
        <p:spPr>
          <a:xfrm>
            <a:off x="4700016" y="3049524"/>
            <a:ext cx="705002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4809744" y="30906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Transplantation von Pankreas oder Darm</a:t>
            </a:r>
            <a:endParaRPr lang="en-US" sz="1277" dirty="0"/>
          </a:p>
        </p:txBody>
      </p:sp>
      <p:sp>
        <p:nvSpPr>
          <p:cNvPr id="46" name="Shape 43"/>
          <p:cNvSpPr/>
          <p:nvPr/>
        </p:nvSpPr>
        <p:spPr>
          <a:xfrm>
            <a:off x="438912" y="3621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3662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A04B</a:t>
            </a:r>
            <a:endParaRPr lang="en-US" sz="1369" dirty="0"/>
          </a:p>
        </p:txBody>
      </p:sp>
      <p:sp>
        <p:nvSpPr>
          <p:cNvPr id="48" name="Shape 45"/>
          <p:cNvSpPr/>
          <p:nvPr/>
        </p:nvSpPr>
        <p:spPr>
          <a:xfrm>
            <a:off x="1517904" y="3621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27632" y="3662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13.165</a:t>
            </a:r>
            <a:endParaRPr lang="en-US" sz="1369" dirty="0"/>
          </a:p>
        </p:txBody>
      </p:sp>
      <p:sp>
        <p:nvSpPr>
          <p:cNvPr id="50" name="Shape 47"/>
          <p:cNvSpPr/>
          <p:nvPr/>
        </p:nvSpPr>
        <p:spPr>
          <a:xfrm>
            <a:off x="2642616" y="3621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752344" y="3662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15.673</a:t>
            </a:r>
            <a:endParaRPr lang="en-US" sz="1369" dirty="0"/>
          </a:p>
        </p:txBody>
      </p:sp>
      <p:sp>
        <p:nvSpPr>
          <p:cNvPr id="52" name="Shape 49"/>
          <p:cNvSpPr/>
          <p:nvPr/>
        </p:nvSpPr>
        <p:spPr>
          <a:xfrm>
            <a:off x="3785616" y="3621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3895344" y="3662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+19.1%</a:t>
            </a:r>
            <a:endParaRPr lang="en-US" sz="1369" dirty="0"/>
          </a:p>
        </p:txBody>
      </p:sp>
      <p:sp>
        <p:nvSpPr>
          <p:cNvPr id="54" name="Shape 51"/>
          <p:cNvSpPr/>
          <p:nvPr/>
        </p:nvSpPr>
        <p:spPr>
          <a:xfrm>
            <a:off x="4700016" y="3621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809744" y="3662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Knochenmarktransplantation oder Stammzelltransfusion, allogen,…</a:t>
            </a:r>
            <a:endParaRPr lang="en-US" sz="1277" dirty="0"/>
          </a:p>
        </p:txBody>
      </p:sp>
      <p:sp>
        <p:nvSpPr>
          <p:cNvPr id="56" name="Shape 53"/>
          <p:cNvSpPr/>
          <p:nvPr/>
        </p:nvSpPr>
        <p:spPr>
          <a:xfrm>
            <a:off x="438912" y="4192524"/>
            <a:ext cx="107899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548640" y="42336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G60B</a:t>
            </a:r>
            <a:endParaRPr lang="en-US" sz="1369" dirty="0"/>
          </a:p>
        </p:txBody>
      </p:sp>
      <p:sp>
        <p:nvSpPr>
          <p:cNvPr id="58" name="Shape 55"/>
          <p:cNvSpPr/>
          <p:nvPr/>
        </p:nvSpPr>
        <p:spPr>
          <a:xfrm>
            <a:off x="1517904" y="4192524"/>
            <a:ext cx="112471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1627632" y="42336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0.704</a:t>
            </a:r>
            <a:endParaRPr lang="en-US" sz="1369" dirty="0"/>
          </a:p>
        </p:txBody>
      </p:sp>
      <p:sp>
        <p:nvSpPr>
          <p:cNvPr id="60" name="Shape 57"/>
          <p:cNvSpPr/>
          <p:nvPr/>
        </p:nvSpPr>
        <p:spPr>
          <a:xfrm>
            <a:off x="2642616" y="4192524"/>
            <a:ext cx="11430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2752344" y="42336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1.399</a:t>
            </a:r>
            <a:endParaRPr lang="en-US" sz="1369" dirty="0"/>
          </a:p>
        </p:txBody>
      </p:sp>
      <p:sp>
        <p:nvSpPr>
          <p:cNvPr id="62" name="Shape 59"/>
          <p:cNvSpPr/>
          <p:nvPr/>
        </p:nvSpPr>
        <p:spPr>
          <a:xfrm>
            <a:off x="3785616" y="4192524"/>
            <a:ext cx="9144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3895344" y="42336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+98.7%</a:t>
            </a:r>
            <a:endParaRPr lang="en-US" sz="1369" dirty="0"/>
          </a:p>
        </p:txBody>
      </p:sp>
      <p:sp>
        <p:nvSpPr>
          <p:cNvPr id="64" name="Shape 61"/>
          <p:cNvSpPr/>
          <p:nvPr/>
        </p:nvSpPr>
        <p:spPr>
          <a:xfrm>
            <a:off x="4700016" y="4192524"/>
            <a:ext cx="705002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4809744" y="42336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Bösartige Neubildung der Verdauungsorgane mit bestimmter Proze…</a:t>
            </a:r>
            <a:endParaRPr lang="en-US" sz="1277" dirty="0"/>
          </a:p>
        </p:txBody>
      </p:sp>
      <p:sp>
        <p:nvSpPr>
          <p:cNvPr id="66" name="Shape 63"/>
          <p:cNvSpPr/>
          <p:nvPr/>
        </p:nvSpPr>
        <p:spPr>
          <a:xfrm>
            <a:off x="438912" y="4764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548640" y="4805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F63A</a:t>
            </a:r>
            <a:endParaRPr lang="en-US" sz="1369" dirty="0"/>
          </a:p>
        </p:txBody>
      </p:sp>
      <p:sp>
        <p:nvSpPr>
          <p:cNvPr id="68" name="Shape 65"/>
          <p:cNvSpPr/>
          <p:nvPr/>
        </p:nvSpPr>
        <p:spPr>
          <a:xfrm>
            <a:off x="1517904" y="4764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1627632" y="4805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0.940</a:t>
            </a:r>
            <a:endParaRPr lang="en-US" sz="1369" dirty="0"/>
          </a:p>
        </p:txBody>
      </p:sp>
      <p:sp>
        <p:nvSpPr>
          <p:cNvPr id="70" name="Shape 67"/>
          <p:cNvSpPr/>
          <p:nvPr/>
        </p:nvSpPr>
        <p:spPr>
          <a:xfrm>
            <a:off x="2642616" y="4764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2752344" y="4805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1.575</a:t>
            </a:r>
            <a:endParaRPr lang="en-US" sz="1369" dirty="0"/>
          </a:p>
        </p:txBody>
      </p:sp>
      <p:sp>
        <p:nvSpPr>
          <p:cNvPr id="72" name="Shape 69"/>
          <p:cNvSpPr/>
          <p:nvPr/>
        </p:nvSpPr>
        <p:spPr>
          <a:xfrm>
            <a:off x="3785616" y="4764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3895344" y="4805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+67.6%</a:t>
            </a:r>
            <a:endParaRPr lang="en-US" sz="1369" dirty="0"/>
          </a:p>
        </p:txBody>
      </p:sp>
      <p:sp>
        <p:nvSpPr>
          <p:cNvPr id="74" name="Shape 71"/>
          <p:cNvSpPr/>
          <p:nvPr/>
        </p:nvSpPr>
        <p:spPr>
          <a:xfrm>
            <a:off x="4700016" y="4764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4809744" y="4805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Venenthrombose mit äusserst schweren CC</a:t>
            </a:r>
            <a:endParaRPr lang="en-US" sz="1277" dirty="0"/>
          </a:p>
        </p:txBody>
      </p:sp>
      <p:sp>
        <p:nvSpPr>
          <p:cNvPr id="76" name="Shape 73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Vergleich der Kataloggewichte gleicher DRG-Kennung, nicht einer identischen Fallkohorte. Besonders bei geänderten Splitbedingungen keine Erlösprognose ableiten.</a:t>
            </a:r>
            <a:endParaRPr lang="en-US" sz="11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 15.0 und 16.0, Excel, Akutspitäler, jeweilige DRG-Zeilen.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FALLIDENTISCH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Katalogbeispiele: Kostengewichte 2/2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7899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17904" y="2039112"/>
            <a:ext cx="112471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18488" y="2112264"/>
            <a:ext cx="9235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 15.0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642616" y="2039112"/>
            <a:ext cx="114300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743200" y="2112264"/>
            <a:ext cx="9418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CW 16.0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3785616" y="2039112"/>
            <a:ext cx="91440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3886200" y="2112264"/>
            <a:ext cx="713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700016" y="2039112"/>
            <a:ext cx="7050024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4800600" y="2112264"/>
            <a:ext cx="6848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16.0 – Kurzbezeichnung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438912" y="2478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548640" y="2519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I69B</a:t>
            </a:r>
            <a:endParaRPr lang="en-US" sz="1369" dirty="0"/>
          </a:p>
        </p:txBody>
      </p:sp>
      <p:sp>
        <p:nvSpPr>
          <p:cNvPr id="28" name="Shape 25"/>
          <p:cNvSpPr/>
          <p:nvPr/>
        </p:nvSpPr>
        <p:spPr>
          <a:xfrm>
            <a:off x="1517904" y="2478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1627632" y="2519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0.673</a:t>
            </a:r>
            <a:endParaRPr lang="en-US" sz="1369" dirty="0"/>
          </a:p>
        </p:txBody>
      </p:sp>
      <p:sp>
        <p:nvSpPr>
          <p:cNvPr id="30" name="Shape 27"/>
          <p:cNvSpPr/>
          <p:nvPr/>
        </p:nvSpPr>
        <p:spPr>
          <a:xfrm>
            <a:off x="2642616" y="2478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752344" y="2519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1.141</a:t>
            </a:r>
            <a:endParaRPr lang="en-US" sz="1369" dirty="0"/>
          </a:p>
        </p:txBody>
      </p:sp>
      <p:sp>
        <p:nvSpPr>
          <p:cNvPr id="32" name="Shape 29"/>
          <p:cNvSpPr/>
          <p:nvPr/>
        </p:nvSpPr>
        <p:spPr>
          <a:xfrm>
            <a:off x="3785616" y="2478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3895344" y="2519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+69.5%</a:t>
            </a:r>
            <a:endParaRPr lang="en-US" sz="1369" dirty="0"/>
          </a:p>
        </p:txBody>
      </p:sp>
      <p:sp>
        <p:nvSpPr>
          <p:cNvPr id="34" name="Shape 31"/>
          <p:cNvSpPr/>
          <p:nvPr/>
        </p:nvSpPr>
        <p:spPr>
          <a:xfrm>
            <a:off x="4700016" y="2478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4809744" y="2519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Knochenkrankheiten und Arthropathien mit schweren CC</a:t>
            </a:r>
            <a:endParaRPr lang="en-US" sz="1277" dirty="0"/>
          </a:p>
        </p:txBody>
      </p:sp>
      <p:sp>
        <p:nvSpPr>
          <p:cNvPr id="36" name="Shape 33"/>
          <p:cNvSpPr/>
          <p:nvPr/>
        </p:nvSpPr>
        <p:spPr>
          <a:xfrm>
            <a:off x="438912" y="3049524"/>
            <a:ext cx="107899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548640" y="30906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R60A</a:t>
            </a:r>
            <a:endParaRPr lang="en-US" sz="1369" dirty="0"/>
          </a:p>
        </p:txBody>
      </p:sp>
      <p:sp>
        <p:nvSpPr>
          <p:cNvPr id="38" name="Shape 35"/>
          <p:cNvSpPr/>
          <p:nvPr/>
        </p:nvSpPr>
        <p:spPr>
          <a:xfrm>
            <a:off x="1517904" y="3049524"/>
            <a:ext cx="112471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1627632" y="30906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6.763</a:t>
            </a:r>
            <a:endParaRPr lang="en-US" sz="1369" dirty="0"/>
          </a:p>
        </p:txBody>
      </p:sp>
      <p:sp>
        <p:nvSpPr>
          <p:cNvPr id="40" name="Shape 37"/>
          <p:cNvSpPr/>
          <p:nvPr/>
        </p:nvSpPr>
        <p:spPr>
          <a:xfrm>
            <a:off x="2642616" y="3049524"/>
            <a:ext cx="11430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2752344" y="30906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9.647</a:t>
            </a:r>
            <a:endParaRPr lang="en-US" sz="1369" dirty="0"/>
          </a:p>
        </p:txBody>
      </p:sp>
      <p:sp>
        <p:nvSpPr>
          <p:cNvPr id="42" name="Shape 39"/>
          <p:cNvSpPr/>
          <p:nvPr/>
        </p:nvSpPr>
        <p:spPr>
          <a:xfrm>
            <a:off x="3785616" y="3049524"/>
            <a:ext cx="9144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3895344" y="30906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+42.6%</a:t>
            </a:r>
            <a:endParaRPr lang="en-US" sz="1369" dirty="0"/>
          </a:p>
        </p:txBody>
      </p:sp>
      <p:sp>
        <p:nvSpPr>
          <p:cNvPr id="44" name="Shape 41"/>
          <p:cNvSpPr/>
          <p:nvPr/>
        </p:nvSpPr>
        <p:spPr>
          <a:xfrm>
            <a:off x="4700016" y="3049524"/>
            <a:ext cx="705002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4809744" y="30906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Akute myeloische Leukämie, mehr als ein Belegungstag oder auto…</a:t>
            </a:r>
            <a:endParaRPr lang="en-US" sz="1277" dirty="0"/>
          </a:p>
        </p:txBody>
      </p:sp>
      <p:sp>
        <p:nvSpPr>
          <p:cNvPr id="46" name="Shape 43"/>
          <p:cNvSpPr/>
          <p:nvPr/>
        </p:nvSpPr>
        <p:spPr>
          <a:xfrm>
            <a:off x="438912" y="3621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3662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Y02C</a:t>
            </a:r>
            <a:endParaRPr lang="en-US" sz="1369" dirty="0"/>
          </a:p>
        </p:txBody>
      </p:sp>
      <p:sp>
        <p:nvSpPr>
          <p:cNvPr id="48" name="Shape 45"/>
          <p:cNvSpPr/>
          <p:nvPr/>
        </p:nvSpPr>
        <p:spPr>
          <a:xfrm>
            <a:off x="1517904" y="3621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27632" y="3662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0.789</a:t>
            </a:r>
            <a:endParaRPr lang="en-US" sz="1369" dirty="0"/>
          </a:p>
        </p:txBody>
      </p:sp>
      <p:sp>
        <p:nvSpPr>
          <p:cNvPr id="50" name="Shape 47"/>
          <p:cNvSpPr/>
          <p:nvPr/>
        </p:nvSpPr>
        <p:spPr>
          <a:xfrm>
            <a:off x="2642616" y="3621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752344" y="3662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1.199</a:t>
            </a:r>
            <a:endParaRPr lang="en-US" sz="1369" dirty="0"/>
          </a:p>
        </p:txBody>
      </p:sp>
      <p:sp>
        <p:nvSpPr>
          <p:cNvPr id="52" name="Shape 49"/>
          <p:cNvSpPr/>
          <p:nvPr/>
        </p:nvSpPr>
        <p:spPr>
          <a:xfrm>
            <a:off x="3785616" y="3621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3895344" y="3662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+52.0%</a:t>
            </a:r>
            <a:endParaRPr lang="en-US" sz="1369" dirty="0"/>
          </a:p>
        </p:txBody>
      </p:sp>
      <p:sp>
        <p:nvSpPr>
          <p:cNvPr id="54" name="Shape 51"/>
          <p:cNvSpPr/>
          <p:nvPr/>
        </p:nvSpPr>
        <p:spPr>
          <a:xfrm>
            <a:off x="4700016" y="3621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4809744" y="3662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Verbrennungen mit Hauttransplantation oder bestimmte Di…</a:t>
            </a:r>
            <a:endParaRPr lang="en-US" sz="1277" dirty="0"/>
          </a:p>
        </p:txBody>
      </p:sp>
      <p:sp>
        <p:nvSpPr>
          <p:cNvPr id="56" name="Shape 53"/>
          <p:cNvSpPr/>
          <p:nvPr/>
        </p:nvSpPr>
        <p:spPr>
          <a:xfrm>
            <a:off x="438912" y="4192524"/>
            <a:ext cx="107899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548640" y="42336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F51B</a:t>
            </a:r>
            <a:endParaRPr lang="en-US" sz="1369" dirty="0"/>
          </a:p>
        </p:txBody>
      </p:sp>
      <p:sp>
        <p:nvSpPr>
          <p:cNvPr id="58" name="Shape 55"/>
          <p:cNvSpPr/>
          <p:nvPr/>
        </p:nvSpPr>
        <p:spPr>
          <a:xfrm>
            <a:off x="1517904" y="4192524"/>
            <a:ext cx="1124712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1627632" y="42336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2.747</a:t>
            </a:r>
            <a:endParaRPr lang="en-US" sz="1369" dirty="0"/>
          </a:p>
        </p:txBody>
      </p:sp>
      <p:sp>
        <p:nvSpPr>
          <p:cNvPr id="60" name="Shape 57"/>
          <p:cNvSpPr/>
          <p:nvPr/>
        </p:nvSpPr>
        <p:spPr>
          <a:xfrm>
            <a:off x="2642616" y="4192524"/>
            <a:ext cx="11430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2752344" y="42336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4.375</a:t>
            </a:r>
            <a:endParaRPr lang="en-US" sz="1369" dirty="0"/>
          </a:p>
        </p:txBody>
      </p:sp>
      <p:sp>
        <p:nvSpPr>
          <p:cNvPr id="62" name="Shape 59"/>
          <p:cNvSpPr/>
          <p:nvPr/>
        </p:nvSpPr>
        <p:spPr>
          <a:xfrm>
            <a:off x="3785616" y="4192524"/>
            <a:ext cx="914400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3895344" y="42336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+59.3%</a:t>
            </a:r>
            <a:endParaRPr lang="en-US" sz="1369" dirty="0"/>
          </a:p>
        </p:txBody>
      </p:sp>
      <p:sp>
        <p:nvSpPr>
          <p:cNvPr id="64" name="Shape 61"/>
          <p:cNvSpPr/>
          <p:nvPr/>
        </p:nvSpPr>
        <p:spPr>
          <a:xfrm>
            <a:off x="4700016" y="4192524"/>
            <a:ext cx="705002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65" name="Text 62"/>
          <p:cNvSpPr/>
          <p:nvPr/>
        </p:nvSpPr>
        <p:spPr>
          <a:xfrm>
            <a:off x="4809744" y="42336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Endovaskuläre Implantation von komplexen Stent-Prothesen an de…</a:t>
            </a:r>
            <a:endParaRPr lang="en-US" sz="1277" dirty="0"/>
          </a:p>
        </p:txBody>
      </p:sp>
      <p:sp>
        <p:nvSpPr>
          <p:cNvPr id="66" name="Shape 63"/>
          <p:cNvSpPr/>
          <p:nvPr/>
        </p:nvSpPr>
        <p:spPr>
          <a:xfrm>
            <a:off x="438912" y="4764024"/>
            <a:ext cx="107899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7" name="Text 64"/>
          <p:cNvSpPr/>
          <p:nvPr/>
        </p:nvSpPr>
        <p:spPr>
          <a:xfrm>
            <a:off x="548640" y="4805172"/>
            <a:ext cx="86868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G46A</a:t>
            </a:r>
            <a:endParaRPr lang="en-US" sz="1369" dirty="0"/>
          </a:p>
        </p:txBody>
      </p:sp>
      <p:sp>
        <p:nvSpPr>
          <p:cNvPr id="68" name="Shape 65"/>
          <p:cNvSpPr/>
          <p:nvPr/>
        </p:nvSpPr>
        <p:spPr>
          <a:xfrm>
            <a:off x="1517904" y="4764024"/>
            <a:ext cx="1124712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9" name="Text 66"/>
          <p:cNvSpPr/>
          <p:nvPr/>
        </p:nvSpPr>
        <p:spPr>
          <a:xfrm>
            <a:off x="1627632" y="4805172"/>
            <a:ext cx="914400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1.591</a:t>
            </a:r>
            <a:endParaRPr lang="en-US" sz="1369" dirty="0"/>
          </a:p>
        </p:txBody>
      </p:sp>
      <p:sp>
        <p:nvSpPr>
          <p:cNvPr id="70" name="Shape 67"/>
          <p:cNvSpPr/>
          <p:nvPr/>
        </p:nvSpPr>
        <p:spPr>
          <a:xfrm>
            <a:off x="2642616" y="4764024"/>
            <a:ext cx="11430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1" name="Text 68"/>
          <p:cNvSpPr/>
          <p:nvPr/>
        </p:nvSpPr>
        <p:spPr>
          <a:xfrm>
            <a:off x="2752344" y="4805172"/>
            <a:ext cx="9326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2.781</a:t>
            </a:r>
            <a:endParaRPr lang="en-US" sz="1369" dirty="0"/>
          </a:p>
        </p:txBody>
      </p:sp>
      <p:sp>
        <p:nvSpPr>
          <p:cNvPr id="72" name="Shape 69"/>
          <p:cNvSpPr/>
          <p:nvPr/>
        </p:nvSpPr>
        <p:spPr>
          <a:xfrm>
            <a:off x="3785616" y="4764024"/>
            <a:ext cx="914400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3" name="Text 70"/>
          <p:cNvSpPr/>
          <p:nvPr/>
        </p:nvSpPr>
        <p:spPr>
          <a:xfrm>
            <a:off x="3895344" y="4805172"/>
            <a:ext cx="704088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9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+74.8%</a:t>
            </a:r>
            <a:endParaRPr lang="en-US" sz="1369" dirty="0"/>
          </a:p>
        </p:txBody>
      </p:sp>
      <p:sp>
        <p:nvSpPr>
          <p:cNvPr id="74" name="Shape 71"/>
          <p:cNvSpPr/>
          <p:nvPr/>
        </p:nvSpPr>
        <p:spPr>
          <a:xfrm>
            <a:off x="4700016" y="4764024"/>
            <a:ext cx="705002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5" name="Text 72"/>
          <p:cNvSpPr/>
          <p:nvPr/>
        </p:nvSpPr>
        <p:spPr>
          <a:xfrm>
            <a:off x="4809744" y="4805172"/>
            <a:ext cx="683971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Gastroskopie oder Koloskopie mit äusserst schweren CC…</a:t>
            </a:r>
            <a:endParaRPr lang="en-US" sz="1277" dirty="0"/>
          </a:p>
        </p:txBody>
      </p:sp>
      <p:sp>
        <p:nvSpPr>
          <p:cNvPr id="76" name="Shape 73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77" name="Shape 74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78" name="Text 75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Vergleich der Kataloggewichte gleicher DRG-Kennung, nicht einer identischen Fallkohorte. Besonders bei geänderten Splitbedingungen keine Erlösprognose ableiten.</a:t>
            </a:r>
            <a:endParaRPr lang="en-US" sz="11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3–4 und 49; Migrationstabelle 15.0→16.0 (Daten 2024).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| FALLPAUSCHALENKATALOG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Warum die Migration nicht nur Gewichte vergleicht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Fall kann zwischen Version 15.0 und 16.0 in verschiedene DRGs gelangen.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zusammengelegten DRGs können identische Kennungen andere Fallmischungen enthalten.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 und Migrationstabelle zeigen Strukturwechsel auf Datenjahr 2024.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Häuser mit spezifischem Leistungsspektrum eigene Parallelgrouper-Auswertung vornehmen.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Nicht aus dem Anstieg oder Rückgang eines Kostengewichts auf einen konkreten Mehr- oder Mindererlös schliessen.</a:t>
            </a:r>
            <a:endParaRPr lang="en-US" sz="11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 2027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Zusatzentgelte und Kodierqualität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Umgestellte Leistungen, neue Wirkstoffe und Dosisregeln.</a:t>
            </a:r>
            <a:endParaRPr lang="en-US" sz="2497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46–48.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STRUKTUR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Zusatzentgelte: Kernaussagen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CHOP-basierte Zusatzentgelte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Keine komplett neue CHOP-basierte ZE-Art laut Entwicklungsbericht</a:t>
            </a:r>
            <a:endParaRPr lang="en-US" sz="1370" dirty="0"/>
          </a:p>
        </p:txBody>
      </p:sp>
      <p:sp>
        <p:nvSpPr>
          <p:cNvPr id="21" name="Shape 18"/>
          <p:cNvSpPr/>
          <p:nvPr/>
        </p:nvSpPr>
        <p:spPr>
          <a:xfrm>
            <a:off x="630936" y="331927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22783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ZE für Protein-Elimination wird integriert</a:t>
            </a:r>
            <a:endParaRPr lang="en-US" sz="1616" dirty="0"/>
          </a:p>
        </p:txBody>
      </p:sp>
      <p:sp>
        <p:nvSpPr>
          <p:cNvPr id="23" name="Shape 20"/>
          <p:cNvSpPr/>
          <p:nvPr/>
        </p:nvSpPr>
        <p:spPr>
          <a:xfrm>
            <a:off x="630936" y="395935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386791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ECMO-Ausnahme erweitert</a:t>
            </a:r>
            <a:endParaRPr lang="en-US" sz="1616" dirty="0"/>
          </a:p>
        </p:txBody>
      </p:sp>
      <p:sp>
        <p:nvSpPr>
          <p:cNvPr id="25" name="Shape 22"/>
          <p:cNvSpPr/>
          <p:nvPr/>
        </p:nvSpPr>
        <p:spPr>
          <a:xfrm>
            <a:off x="630936" y="459943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804672" y="450799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Becken-Stent-Grafts pro Implantat differenziert</a:t>
            </a:r>
            <a:endParaRPr lang="en-US" sz="1616" dirty="0"/>
          </a:p>
        </p:txBody>
      </p:sp>
      <p:sp>
        <p:nvSpPr>
          <p:cNvPr id="27" name="Shape 24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ATC-basierte Zusatzentgelte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258775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Mehrere neue Wirkstoffe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331927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322783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Pemetrexed intravenös entfällt</a:t>
            </a:r>
            <a:endParaRPr lang="en-US" sz="1616" dirty="0"/>
          </a:p>
        </p:txBody>
      </p:sp>
      <p:sp>
        <p:nvSpPr>
          <p:cNvPr id="34" name="Shape 31"/>
          <p:cNvSpPr/>
          <p:nvPr/>
        </p:nvSpPr>
        <p:spPr>
          <a:xfrm>
            <a:off x="6419088" y="395935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592824" y="386791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Dosisbereiche teilweise erweitert bzw. reduziert</a:t>
            </a:r>
            <a:endParaRPr lang="en-US" sz="1616" dirty="0"/>
          </a:p>
        </p:txBody>
      </p:sp>
      <p:sp>
        <p:nvSpPr>
          <p:cNvPr id="36" name="Shape 33"/>
          <p:cNvSpPr/>
          <p:nvPr/>
        </p:nvSpPr>
        <p:spPr>
          <a:xfrm>
            <a:off x="6419088" y="459943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6592824" y="450799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Verabreichungsarten teilweise ergänzt/gestrichen</a:t>
            </a:r>
            <a:endParaRPr lang="en-US" sz="1616" dirty="0"/>
          </a:p>
        </p:txBody>
      </p:sp>
      <p:sp>
        <p:nvSpPr>
          <p:cNvPr id="38" name="Shape 35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ZE-Voraussetzungen müssen zusätzlich mit der jeweils gültigen Kataloganlage und den Kodierungsgrundlagen geprüft werden.</a:t>
            </a:r>
            <a:endParaRPr lang="en-US" sz="11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ZE-UMBAU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Dialyse-ZE: Konsolidierung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Eigenständiges Zusatzentgelt für Hämodialyse zur Entfernung bestimmter Proteine bestand.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Aufgrund niedriger Fallzahl in den letzten fünf Jahren in ZE «Hämodialyse, Hämofiltration, Hämodiafiltration, intermittierend» integriert.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 ZE-Kürzel und CHOP-Zuordnungen nicht blind weiterverwenden.</a:t>
            </a:r>
            <a:endParaRPr lang="en-US" sz="11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ZE-PRÄZISIERUNG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ECMO: Ausnahme erweitert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Ausnahme der Zusatzentgeltabrechnung für intraoperative Herz-Lungen-Maschine betraf Eingriffe am Herzen.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Ausnahme wurde auf Eingriffe an der Lunge ausgeweitet.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Intraoperative ECMO / Herz-Lungen-Maschine hinsichtlich Ausschluss prüfen.</a:t>
            </a:r>
            <a:endParaRPr lang="en-US" sz="11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 gegenüber 15.0, S. 46.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ZE-UMBAU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Stent-Grafts im Becken: Einzelerfassung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Bewertung endovaskulärer Grafts war weniger pro Implantat differenziert.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Neuer Aufbau: Pauschale pro implantierter Stent-Prothese an Gefässen des Beckens.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Implantat Behandlungsseite, Typ und Anzahl dokumentieren.</a:t>
            </a:r>
            <a:endParaRPr lang="en-US" sz="11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4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46–47; Sonderregelung Zusatzentgelte 2026, Stand 27.03.2026.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ATC-Zusatzentgelte 2027 – Auswahl 1/4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Alemtuzumab, i.v.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27064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27064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0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Amivantamab, s.c.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438912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38912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2648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Belantamab mafodotin, i.v.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27064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0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Bromelain, topisch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38912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8912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12648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Capivasertib, oral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6227064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227064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0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Ceftazidim/Avibactam, i.v.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438912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12648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Cladribin, oral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6227064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227064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00800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Clesrovimab, i.m.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Bromelain war bereits 2026 ausserplanmässig vergütbar; 2027 regulären Katalogstand sowie Dosisklasse und Route prüfen.</a:t>
            </a:r>
            <a:endParaRPr lang="en-US" sz="11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46–47.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 eingeführte ATC-Zusatzentgelte 2/4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Edaravon, i.v. / oral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27064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27064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0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Fidaxomicin, oral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438912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38912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2648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Icatibant, s.c.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27064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0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Iptacopan, oral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38912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8912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12648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Ivosidenib, oral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6227064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227064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0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Lazertinib, oral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438912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12648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Lebrikizumab, s.c.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6227064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227064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00800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Lisocabtagene maraleucel, MCL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Auszug aus dem Entwicklungsbericht. Abrechenbarkeit, Dosisklasse und CHOP/ATC-Details mit Katalog Anlage 2/3 prüfen.</a:t>
            </a:r>
            <a:endParaRPr lang="en-US" sz="11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46–47.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 eingeführte ATC-Zusatzentgelte 3/4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Lurbinectedin, i.v.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27064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27064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0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Maribavir, oral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438912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38912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2648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Mirvetuximab soravtansin, i.v.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27064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0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Nirmatrelvir/Ritonavir, oral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38912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8912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12648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Nivolumab/Relatimab, i.v.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6227064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227064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0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Patisiran, i.v.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438912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12648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Pegaspargase, i.v. / i.m.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6227064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227064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00800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Pegcetacoplan, s.c.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Auszug aus dem Entwicklungsbericht. Abrechenbarkeit, Dosisklasse und CHOP/ATC-Details mit Katalog Anlage 2/3 prüfen.</a:t>
            </a:r>
            <a:endParaRPr lang="en-US" sz="11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46–47.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ATC-/Zusatzentgelte 2027 – Auswahl 4/4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612648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Quizartinib, oral</a:t>
            </a:r>
            <a:endParaRPr lang="en-US" sz="1500" dirty="0"/>
          </a:p>
        </p:txBody>
      </p:sp>
      <p:sp>
        <p:nvSpPr>
          <p:cNvPr id="19" name="Shape 16"/>
          <p:cNvSpPr/>
          <p:nvPr/>
        </p:nvSpPr>
        <p:spPr>
          <a:xfrm>
            <a:off x="6227064" y="2093976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27064" y="2093976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0" y="2185416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Remdesivir, i.v.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438912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38912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2648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Ribociclib, oral</a:t>
            </a:r>
            <a:endParaRPr lang="en-US" sz="1500" dirty="0"/>
          </a:p>
        </p:txBody>
      </p:sp>
      <p:sp>
        <p:nvSpPr>
          <p:cNvPr id="25" name="Shape 22"/>
          <p:cNvSpPr/>
          <p:nvPr/>
        </p:nvSpPr>
        <p:spPr>
          <a:xfrm>
            <a:off x="6227064" y="2889504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889504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400800" y="2980944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Risankizumab, i.v. / s.c.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38912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438912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12648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Sarilumab, s.c.</a:t>
            </a:r>
            <a:endParaRPr lang="en-US" sz="1500" dirty="0"/>
          </a:p>
        </p:txBody>
      </p:sp>
      <p:sp>
        <p:nvSpPr>
          <p:cNvPr id="31" name="Shape 28"/>
          <p:cNvSpPr/>
          <p:nvPr/>
        </p:nvSpPr>
        <p:spPr>
          <a:xfrm>
            <a:off x="6227064" y="3685032"/>
            <a:ext cx="5522976" cy="66751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227064" y="3685032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400800" y="3776472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Tafasitamab, i.v.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438912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612648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Vutrisiran, s.c.</a:t>
            </a:r>
            <a:endParaRPr lang="en-US" sz="1500" dirty="0"/>
          </a:p>
        </p:txBody>
      </p:sp>
      <p:sp>
        <p:nvSpPr>
          <p:cNvPr id="37" name="Shape 34"/>
          <p:cNvSpPr/>
          <p:nvPr/>
        </p:nvSpPr>
        <p:spPr>
          <a:xfrm>
            <a:off x="6227064" y="4480560"/>
            <a:ext cx="5522976" cy="66751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6227064" y="4480560"/>
            <a:ext cx="47549" cy="667512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6400800" y="4572000"/>
            <a:ext cx="523036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Hautdeckungs-ZE 2027 teils befristet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42" name="Text 39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Hautdeckungs-ZE waren bereits 2026 ausserplanmässig vergütbar; 2027 gelten Katalog-, Indikations- und Befristungsbedingungen.</a:t>
            </a:r>
            <a:endParaRPr lang="en-US" sz="11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3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46; Sonderregelung Zusatzentgelte 2026, Stand 27.03.2026; Katalog 16.0.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SCHWERPUNKT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Befristete Hautdeckungsverfahren 2027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Cultured Epidermal Autograft, topisch (CHUV): befristet 2027.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Hautdeckung alloplastisch, topisch (HNB): befristet 2027.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Hautdeckung allogen, topisch (HPS/HEB): befristet 2027.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Hautdeckung xenogen, topisch (HKR): befristet 2027.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Indikation und Katalog-Einschränkung im Einzelnen abgleichen.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Diese Leistungen waren bereits 2026 ausserplanmässig vergütbar; 2027 gelten die im Katalog definierten Indikationen und Voraussetzungen.</a:t>
            </a:r>
            <a:endParaRPr lang="en-US" sz="11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47–48.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DOSISREGELN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Medikamenten-ZE: Dosisbereiche im Überblick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244144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Änderungsart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2880360" y="2039112"/>
            <a:ext cx="4581144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980944" y="2112264"/>
            <a:ext cx="4379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Beispiele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461504" y="2039112"/>
            <a:ext cx="428853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62088" y="2112264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Kontrollpunkt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2441448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2231136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unten erweitert</a:t>
            </a:r>
            <a:endParaRPr lang="en-US" sz="1367" dirty="0"/>
          </a:p>
        </p:txBody>
      </p:sp>
      <p:sp>
        <p:nvSpPr>
          <p:cNvPr id="24" name="Shape 21"/>
          <p:cNvSpPr/>
          <p:nvPr/>
        </p:nvSpPr>
        <p:spPr>
          <a:xfrm>
            <a:off x="2880360" y="2478024"/>
            <a:ext cx="458114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990088" y="2519172"/>
            <a:ext cx="437083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Dabrafenib, Binimetinib, Nivolumab, Rasburicase</a:t>
            </a:r>
            <a:endParaRPr lang="en-US" sz="1367" dirty="0"/>
          </a:p>
        </p:txBody>
      </p:sp>
      <p:sp>
        <p:nvSpPr>
          <p:cNvPr id="26" name="Shape 23"/>
          <p:cNvSpPr/>
          <p:nvPr/>
        </p:nvSpPr>
        <p:spPr>
          <a:xfrm>
            <a:off x="7461504" y="2478024"/>
            <a:ext cx="4288536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71232" y="2519172"/>
            <a:ext cx="40782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Niedrige Dosis vollständig erfassen</a:t>
            </a:r>
            <a:endParaRPr lang="en-US" sz="1346" dirty="0"/>
          </a:p>
        </p:txBody>
      </p:sp>
      <p:sp>
        <p:nvSpPr>
          <p:cNvPr id="28" name="Shape 25"/>
          <p:cNvSpPr/>
          <p:nvPr/>
        </p:nvSpPr>
        <p:spPr>
          <a:xfrm>
            <a:off x="438912" y="3049524"/>
            <a:ext cx="2441448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3090672"/>
            <a:ext cx="2231136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Unterste Klassen gestrichen</a:t>
            </a:r>
            <a:endParaRPr lang="en-US" sz="1367" dirty="0"/>
          </a:p>
        </p:txBody>
      </p:sp>
      <p:sp>
        <p:nvSpPr>
          <p:cNvPr id="30" name="Shape 27"/>
          <p:cNvSpPr/>
          <p:nvPr/>
        </p:nvSpPr>
        <p:spPr>
          <a:xfrm>
            <a:off x="2880360" y="3049524"/>
            <a:ext cx="458114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990088" y="3090672"/>
            <a:ext cx="437083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Adalimumab, Bevacizumab, Rituximab</a:t>
            </a:r>
            <a:endParaRPr lang="en-US" sz="1367" dirty="0"/>
          </a:p>
        </p:txBody>
      </p:sp>
      <p:sp>
        <p:nvSpPr>
          <p:cNvPr id="32" name="Shape 29"/>
          <p:cNvSpPr/>
          <p:nvPr/>
        </p:nvSpPr>
        <p:spPr>
          <a:xfrm>
            <a:off x="7461504" y="3049524"/>
            <a:ext cx="4288536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571232" y="3090672"/>
            <a:ext cx="40782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Schwellenwerte neu prüfen</a:t>
            </a:r>
            <a:endParaRPr lang="en-US" sz="1346" dirty="0"/>
          </a:p>
        </p:txBody>
      </p:sp>
      <p:sp>
        <p:nvSpPr>
          <p:cNvPr id="34" name="Shape 31"/>
          <p:cNvSpPr/>
          <p:nvPr/>
        </p:nvSpPr>
        <p:spPr>
          <a:xfrm>
            <a:off x="438912" y="3621024"/>
            <a:ext cx="2441448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662172"/>
            <a:ext cx="2231136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Nach oben erweitert</a:t>
            </a:r>
            <a:endParaRPr lang="en-US" sz="1367" dirty="0"/>
          </a:p>
        </p:txBody>
      </p:sp>
      <p:sp>
        <p:nvSpPr>
          <p:cNvPr id="36" name="Shape 33"/>
          <p:cNvSpPr/>
          <p:nvPr/>
        </p:nvSpPr>
        <p:spPr>
          <a:xfrm>
            <a:off x="2880360" y="3621024"/>
            <a:ext cx="458114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2990088" y="3662172"/>
            <a:ext cx="437083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Durvalumab, Enzalutamid, Gilteritinib</a:t>
            </a:r>
            <a:endParaRPr lang="en-US" sz="1367" dirty="0"/>
          </a:p>
        </p:txBody>
      </p:sp>
      <p:sp>
        <p:nvSpPr>
          <p:cNvPr id="38" name="Shape 35"/>
          <p:cNvSpPr/>
          <p:nvPr/>
        </p:nvSpPr>
        <p:spPr>
          <a:xfrm>
            <a:off x="7461504" y="3621024"/>
            <a:ext cx="4288536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571232" y="3662172"/>
            <a:ext cx="40782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Hohe Dosen nicht pauschal extrapolieren</a:t>
            </a:r>
            <a:endParaRPr lang="en-US" sz="1346" dirty="0"/>
          </a:p>
        </p:txBody>
      </p:sp>
      <p:sp>
        <p:nvSpPr>
          <p:cNvPr id="40" name="Shape 37"/>
          <p:cNvSpPr/>
          <p:nvPr/>
        </p:nvSpPr>
        <p:spPr>
          <a:xfrm>
            <a:off x="438912" y="4192524"/>
            <a:ext cx="2441448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4233672"/>
            <a:ext cx="2231136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 strukturiert</a:t>
            </a:r>
            <a:endParaRPr lang="en-US" sz="1367" dirty="0"/>
          </a:p>
        </p:txBody>
      </p:sp>
      <p:sp>
        <p:nvSpPr>
          <p:cNvPr id="42" name="Shape 39"/>
          <p:cNvSpPr/>
          <p:nvPr/>
        </p:nvSpPr>
        <p:spPr>
          <a:xfrm>
            <a:off x="2880360" y="4192524"/>
            <a:ext cx="4581144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990088" y="4233672"/>
            <a:ext cx="437083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Andexanet alfa, Rasburicase</a:t>
            </a:r>
            <a:endParaRPr lang="en-US" sz="1367" dirty="0"/>
          </a:p>
        </p:txBody>
      </p:sp>
      <p:sp>
        <p:nvSpPr>
          <p:cNvPr id="44" name="Shape 41"/>
          <p:cNvSpPr/>
          <p:nvPr/>
        </p:nvSpPr>
        <p:spPr>
          <a:xfrm>
            <a:off x="7461504" y="4192524"/>
            <a:ext cx="4288536" cy="57150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571232" y="4233672"/>
            <a:ext cx="40782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Dosisintervalle exakt nachlesen</a:t>
            </a:r>
            <a:endParaRPr lang="en-US" sz="1346" dirty="0"/>
          </a:p>
        </p:txBody>
      </p:sp>
      <p:sp>
        <p:nvSpPr>
          <p:cNvPr id="46" name="Shape 43"/>
          <p:cNvSpPr/>
          <p:nvPr/>
        </p:nvSpPr>
        <p:spPr>
          <a:xfrm>
            <a:off x="438912" y="4764024"/>
            <a:ext cx="2441448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805172"/>
            <a:ext cx="2231136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Verabreichungsart</a:t>
            </a:r>
            <a:endParaRPr lang="en-US" sz="1367" dirty="0"/>
          </a:p>
        </p:txBody>
      </p:sp>
      <p:sp>
        <p:nvSpPr>
          <p:cNvPr id="48" name="Shape 45"/>
          <p:cNvSpPr/>
          <p:nvPr/>
        </p:nvSpPr>
        <p:spPr>
          <a:xfrm>
            <a:off x="2880360" y="4764024"/>
            <a:ext cx="4581144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2990088" y="4805172"/>
            <a:ext cx="4370832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67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Natalizumab s.c.; Onasemnogen intrathekal</a:t>
            </a:r>
            <a:endParaRPr lang="en-US" sz="1367" dirty="0"/>
          </a:p>
        </p:txBody>
      </p:sp>
      <p:sp>
        <p:nvSpPr>
          <p:cNvPr id="50" name="Shape 47"/>
          <p:cNvSpPr/>
          <p:nvPr/>
        </p:nvSpPr>
        <p:spPr>
          <a:xfrm>
            <a:off x="7461504" y="4764024"/>
            <a:ext cx="4288536" cy="5715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7571232" y="4805172"/>
            <a:ext cx="4078224" cy="4892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Neue Routen prüfen</a:t>
            </a:r>
            <a:endParaRPr lang="en-US" sz="1346" dirty="0"/>
          </a:p>
        </p:txBody>
      </p:sp>
      <p:sp>
        <p:nvSpPr>
          <p:cNvPr id="52" name="Shape 4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54" name="Text 5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Dies ist eine Auswahl der im Bericht genannten Änderungen, keine vollständige ATC-Abrechnungstabelle.</a:t>
            </a:r>
            <a:endParaRPr lang="en-US" sz="11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 und 51.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| ZUSATZENTGELTE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BERICHTSWERTE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Zusatzentgelte: amtliche Entwicklungsstatistik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48640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</a:t>
            </a:r>
            <a:endParaRPr lang="en-US" sz="3100" dirty="0"/>
          </a:p>
        </p:txBody>
      </p:sp>
      <p:sp>
        <p:nvSpPr>
          <p:cNvPr id="18" name="Text 15"/>
          <p:cNvSpPr/>
          <p:nvPr/>
        </p:nvSpPr>
        <p:spPr>
          <a:xfrm>
            <a:off x="557784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Bewertete ZE</a:t>
            </a:r>
            <a:endParaRPr lang="en-US" sz="1360" dirty="0"/>
          </a:p>
        </p:txBody>
      </p:sp>
      <p:sp>
        <p:nvSpPr>
          <p:cNvPr id="19" name="Text 16"/>
          <p:cNvSpPr/>
          <p:nvPr/>
        </p:nvSpPr>
        <p:spPr>
          <a:xfrm>
            <a:off x="594360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Bericht v15.0</a:t>
            </a:r>
            <a:endParaRPr lang="en-US" sz="1377" dirty="0"/>
          </a:p>
        </p:txBody>
      </p:sp>
      <p:sp>
        <p:nvSpPr>
          <p:cNvPr id="20" name="Shape 17"/>
          <p:cNvSpPr/>
          <p:nvPr/>
        </p:nvSpPr>
        <p:spPr>
          <a:xfrm>
            <a:off x="3346704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3456432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270</a:t>
            </a:r>
            <a:endParaRPr lang="en-US" sz="3100" dirty="0"/>
          </a:p>
        </p:txBody>
      </p:sp>
      <p:sp>
        <p:nvSpPr>
          <p:cNvPr id="22" name="Text 19"/>
          <p:cNvSpPr/>
          <p:nvPr/>
        </p:nvSpPr>
        <p:spPr>
          <a:xfrm>
            <a:off x="3465576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Bewertete ZE</a:t>
            </a:r>
            <a:endParaRPr lang="en-US" sz="1360" dirty="0"/>
          </a:p>
        </p:txBody>
      </p:sp>
      <p:sp>
        <p:nvSpPr>
          <p:cNvPr id="23" name="Text 20"/>
          <p:cNvSpPr/>
          <p:nvPr/>
        </p:nvSpPr>
        <p:spPr>
          <a:xfrm>
            <a:off x="3502152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Bericht v16.0</a:t>
            </a:r>
            <a:endParaRPr lang="en-US" sz="1377" dirty="0"/>
          </a:p>
        </p:txBody>
      </p:sp>
      <p:sp>
        <p:nvSpPr>
          <p:cNvPr id="24" name="Shape 21"/>
          <p:cNvSpPr/>
          <p:nvPr/>
        </p:nvSpPr>
        <p:spPr>
          <a:xfrm>
            <a:off x="6254496" y="2176272"/>
            <a:ext cx="2697480" cy="29809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364224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100" dirty="0"/>
          </a:p>
        </p:txBody>
      </p:sp>
      <p:sp>
        <p:nvSpPr>
          <p:cNvPr id="26" name="Text 23"/>
          <p:cNvSpPr/>
          <p:nvPr/>
        </p:nvSpPr>
        <p:spPr>
          <a:xfrm>
            <a:off x="6373368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Unbewertetes ZE</a:t>
            </a:r>
            <a:endParaRPr lang="en-US" sz="1360" dirty="0"/>
          </a:p>
        </p:txBody>
      </p:sp>
      <p:sp>
        <p:nvSpPr>
          <p:cNvPr id="27" name="Text 24"/>
          <p:cNvSpPr/>
          <p:nvPr/>
        </p:nvSpPr>
        <p:spPr>
          <a:xfrm>
            <a:off x="6409944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 laut Bericht</a:t>
            </a:r>
            <a:endParaRPr lang="en-US" sz="1377" dirty="0"/>
          </a:p>
        </p:txBody>
      </p:sp>
      <p:sp>
        <p:nvSpPr>
          <p:cNvPr id="28" name="Shape 25"/>
          <p:cNvSpPr/>
          <p:nvPr/>
        </p:nvSpPr>
        <p:spPr>
          <a:xfrm>
            <a:off x="9162288" y="2176272"/>
            <a:ext cx="2697480" cy="29809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272016" y="2496312"/>
            <a:ext cx="24780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157,7 Mio.</a:t>
            </a:r>
            <a:endParaRPr lang="en-US" sz="2400" dirty="0"/>
          </a:p>
        </p:txBody>
      </p:sp>
      <p:sp>
        <p:nvSpPr>
          <p:cNvPr id="30" name="Text 27"/>
          <p:cNvSpPr/>
          <p:nvPr/>
        </p:nvSpPr>
        <p:spPr>
          <a:xfrm>
            <a:off x="9281160" y="3328416"/>
            <a:ext cx="2450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CHF Bereinigung</a:t>
            </a:r>
            <a:endParaRPr lang="en-US" sz="1360" dirty="0"/>
          </a:p>
        </p:txBody>
      </p:sp>
      <p:sp>
        <p:nvSpPr>
          <p:cNvPr id="31" name="Text 28"/>
          <p:cNvSpPr/>
          <p:nvPr/>
        </p:nvSpPr>
        <p:spPr>
          <a:xfrm>
            <a:off x="9317736" y="4014216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77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35’977 Fälle</a:t>
            </a:r>
            <a:endParaRPr lang="en-US" sz="1377" dirty="0"/>
          </a:p>
        </p:txBody>
      </p:sp>
      <p:sp>
        <p:nvSpPr>
          <p:cNvPr id="32" name="Shape 29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Berichts-Kennzahlen beziehen sich auf den dort definierten Entwicklungsvergleich; bei den bereitgestellten Abrechnungskatalogen sind die ZE-Anlagen anders gegliedert. Beide Zählweisen nicht vermischen.</a:t>
            </a:r>
            <a:endParaRPr lang="en-US" sz="11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REGELWERK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Abrechnungsregeln ab 2027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Verbindliche Definitionen vom 19.06.2026 – mit besonderem Fokus auf die Akutsomatik.</a:t>
            </a:r>
            <a:endParaRPr lang="en-US" sz="2497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Abrechnungsregeln 2026, S. 18–19; Abrechnungsregeln 2027, S. 19–23.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 GEGLIEDERT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Rechnungssplitting: 3.9 vollständig neu strukturiert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7413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94360" y="2107692"/>
            <a:ext cx="519379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15.0 | 2026</a:t>
            </a:r>
            <a:endParaRPr lang="en-US" sz="1660" dirty="0"/>
          </a:p>
        </p:txBody>
      </p:sp>
      <p:sp>
        <p:nvSpPr>
          <p:cNvPr id="19" name="Text 16"/>
          <p:cNvSpPr/>
          <p:nvPr/>
        </p:nvSpPr>
        <p:spPr>
          <a:xfrm>
            <a:off x="640080" y="2670048"/>
            <a:ext cx="5102352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99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2026: allgemeine Grundlage Art. 64 ATSG und Trennbarkeit, deutlich kürzer dargestellt.</a:t>
            </a:r>
            <a:endParaRPr lang="en-US" sz="1996" dirty="0"/>
          </a:p>
        </p:txBody>
      </p:sp>
      <p:sp>
        <p:nvSpPr>
          <p:cNvPr id="20" name="Shape 17"/>
          <p:cNvSpPr/>
          <p:nvPr/>
        </p:nvSpPr>
        <p:spPr>
          <a:xfrm>
            <a:off x="6227064" y="2011680"/>
            <a:ext cx="5522976" cy="337413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27064" y="2011680"/>
            <a:ext cx="5522976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6382512" y="2107692"/>
            <a:ext cx="5212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16.0 | 2027 (Planung)</a:t>
            </a:r>
            <a:endParaRPr lang="en-US" sz="1660" dirty="0"/>
          </a:p>
        </p:txBody>
      </p:sp>
      <p:sp>
        <p:nvSpPr>
          <p:cNvPr id="23" name="Text 20"/>
          <p:cNvSpPr/>
          <p:nvPr/>
        </p:nvSpPr>
        <p:spPr>
          <a:xfrm>
            <a:off x="6428232" y="2670048"/>
            <a:ext cx="5120640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2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2027: vorgelagert Gesamtkostengewicht DRG 1 &gt; 0,46; danach mehrstufiger Prüfablauf mit abgrenzbaren Gesundheitsschäden, Kostenrelevanz und möglicher separater Behandlung.</a:t>
            </a:r>
            <a:endParaRPr lang="en-US" sz="1996" dirty="0"/>
          </a:p>
        </p:txBody>
      </p:sp>
      <p:sp>
        <p:nvSpPr>
          <p:cNvPr id="24" name="Shape 2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Fälle mit UV/MV/IV/KV-Beteiligung strukturierter prüfen; dies betrifft Abrechnung, nicht automatisch eine andere klinische ICD-Kodierung.</a:t>
            </a:r>
            <a:endParaRPr lang="en-US" sz="115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Regeln und Definitionen zur Fallabrechnung 2027, Ziff. 3.9, S. 19–23.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SCHWERPUNKT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drei Prüfschritte zum Rechnungssplitting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| Liegen mehrere voneinander abgrenzbare Gesundheitsschäden vor?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| Sind die zusätzlichen Behandlungen kostenrelevant?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| Besteht eine getrennte Behandlungsmöglichkeit?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fehlenden Voraussetzungen erfolgt keine Rechnungsteilung.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Zweifel Fallbeispiele und ärztliche/versicherungstechnische Abklärung heranziehen.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Vorab: Rechnungssplitting nur bei Gesamtkostengewicht DRG 1 &gt; 0,46. Danach die drei Voraussetzungen kumulativ prüfen.</a:t>
            </a:r>
            <a:endParaRPr lang="en-US" sz="11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Abrechnungsregeln 2027, Ziff. 3.9, S. 19–23.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BEISPIELE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Gesundheitsschaden und Kostenrelevanz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 Splitting aus Kodierung allein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Hauptdiagnose plus Nebendiagnose ist nicht automatisch trennbar.</a:t>
            </a:r>
            <a:endParaRPr lang="en-US" sz="1370" dirty="0"/>
          </a:p>
        </p:txBody>
      </p:sp>
      <p:sp>
        <p:nvSpPr>
          <p:cNvPr id="21" name="Shape 18"/>
          <p:cNvSpPr/>
          <p:nvPr/>
        </p:nvSpPr>
        <p:spPr>
          <a:xfrm>
            <a:off x="630936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Gleichzeitige Behandlung kann nicht beliebig fiktiv getrennt werden.</a:t>
            </a:r>
            <a:endParaRPr lang="en-US" sz="1370" dirty="0"/>
          </a:p>
        </p:txBody>
      </p:sp>
      <p:sp>
        <p:nvSpPr>
          <p:cNvPr id="23" name="Shape 20"/>
          <p:cNvSpPr/>
          <p:nvPr/>
        </p:nvSpPr>
        <p:spPr>
          <a:xfrm>
            <a:off x="630936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1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Bestand einer zweiten Erkrankung reicht allein nicht aus.</a:t>
            </a:r>
            <a:endParaRPr lang="en-US" sz="1511" dirty="0"/>
          </a:p>
        </p:txBody>
      </p:sp>
      <p:sp>
        <p:nvSpPr>
          <p:cNvPr id="25" name="Shape 22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Konstellation mit Prüfbedarf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92824" y="258775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Eigenständige Gesundheitsschäden</a:t>
            </a:r>
            <a:endParaRPr lang="en-US" sz="1616" dirty="0"/>
          </a:p>
        </p:txBody>
      </p:sp>
      <p:sp>
        <p:nvSpPr>
          <p:cNvPr id="30" name="Shape 27"/>
          <p:cNvSpPr/>
          <p:nvPr/>
        </p:nvSpPr>
        <p:spPr>
          <a:xfrm>
            <a:off x="6419088" y="331927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322783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Zusätzliche relevante Kosten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395935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386791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Objektive Möglichkeit einer getrennten Behandlung</a:t>
            </a:r>
            <a:endParaRPr lang="en-US" sz="1616" dirty="0"/>
          </a:p>
        </p:txBody>
      </p:sp>
      <p:sp>
        <p:nvSpPr>
          <p:cNvPr id="34" name="Shape 31"/>
          <p:cNvSpPr/>
          <p:nvPr/>
        </p:nvSpPr>
        <p:spPr>
          <a:xfrm>
            <a:off x="6419088" y="459943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6592824" y="4507992"/>
            <a:ext cx="49011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Klärung des leistungspflichtigen Trägers</a:t>
            </a:r>
            <a:endParaRPr lang="en-US" sz="1616" dirty="0"/>
          </a:p>
        </p:txBody>
      </p:sp>
      <p:sp>
        <p:nvSpPr>
          <p:cNvPr id="36" name="Shape 33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Voraussetzung vor dieser Prüfung: Gesamtkostengewicht DRG 1 &gt; 0,46. Splitting bleibt sozialversicherungsrechtliche Fallzuordnung.</a:t>
            </a:r>
            <a:endParaRPr lang="en-US" sz="11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Abrechnungsregeln 2026/2027, Ziff. 3.1, 3.6, 4.1–4.3.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SCHWERPUNKT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Bestehende SwissDRG-Grundsätze bleiben wichtig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3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Bei gleicher MDC: Wiederaufnahme in dasselbe Spital innerhalb von 18 Kalendertagen seit Austritt grundsätzlich zusammenführen; Austrittstag zählt nicht mit (Ausnahmen beachten).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Rückverlegung und Verlegung bleiben gesondert geregelt.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Kurzlieger-Abschlag und Langlieger-Zuschlag weiterhin nach Kataloggrenzen.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Keine jahresübergreifende Fallzusammenführung; Fall am Austritt nach dort gültigem Tarif abrechnen.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 Regeln nicht mit neuen Kataloggrenzen oder neuen Splitting-Prozessen verwechseln.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Hier nicht als allesamt «neu» dargestellt: die Schulung trennt bestehende Grundregeln von veränderten Vorgaben.</a:t>
            </a:r>
            <a:endParaRPr lang="en-US" sz="11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6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Abrechnungsregeln 2027, Ziff. 3.9, S. 19–23; Ziff. 4.5, S. 27–28.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| ANWENDUNGSREGELN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RECHNUNGSSTELLUNG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IV-Fälle und Rechnungsanteile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5504688" cy="33558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11680"/>
            <a:ext cx="550468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85216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 1 – Gesamtfall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630936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804672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Gesamtfall wird vollständig kodiert.</a:t>
            </a:r>
            <a:endParaRPr lang="en-US" sz="1616" dirty="0"/>
          </a:p>
        </p:txBody>
      </p:sp>
      <p:sp>
        <p:nvSpPr>
          <p:cNvPr id="21" name="Shape 18"/>
          <p:cNvSpPr/>
          <p:nvPr/>
        </p:nvSpPr>
        <p:spPr>
          <a:xfrm>
            <a:off x="630936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04672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effektive Pauschale bestimmt den Gesamt-DRG-Referenzwert.</a:t>
            </a:r>
            <a:endParaRPr lang="en-US" sz="1370" dirty="0"/>
          </a:p>
        </p:txBody>
      </p:sp>
      <p:sp>
        <p:nvSpPr>
          <p:cNvPr id="23" name="Shape 20"/>
          <p:cNvSpPr/>
          <p:nvPr/>
        </p:nvSpPr>
        <p:spPr>
          <a:xfrm>
            <a:off x="630936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04672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Kodierung der SpiGes-Erhebung ist nicht in zwei «Fälle» aufzuspalten.</a:t>
            </a:r>
            <a:endParaRPr lang="en-US" sz="1370" dirty="0"/>
          </a:p>
        </p:txBody>
      </p:sp>
      <p:sp>
        <p:nvSpPr>
          <p:cNvPr id="25" name="Shape 22"/>
          <p:cNvSpPr/>
          <p:nvPr/>
        </p:nvSpPr>
        <p:spPr>
          <a:xfrm>
            <a:off x="6227064" y="2011680"/>
            <a:ext cx="5504688" cy="33558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27064" y="2011680"/>
            <a:ext cx="5504688" cy="438912"/>
          </a:xfrm>
          <a:prstGeom prst="rect">
            <a:avLst/>
          </a:prstGeom>
          <a:solidFill>
            <a:srgbClr val="E5D9C8"/>
          </a:solidFill>
          <a:ln w="12700">
            <a:solidFill>
              <a:srgbClr val="E5D9C8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73368" y="2093976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 2 / DRG 3 – rechnerisch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6419088" y="2679192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92824" y="2587752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Getrennt zu betrachtende versicherungsrechtliche Leistungsbereiche</a:t>
            </a:r>
            <a:endParaRPr lang="en-US" sz="1370" dirty="0"/>
          </a:p>
        </p:txBody>
      </p:sp>
      <p:sp>
        <p:nvSpPr>
          <p:cNvPr id="30" name="Shape 27"/>
          <p:cNvSpPr/>
          <p:nvPr/>
        </p:nvSpPr>
        <p:spPr>
          <a:xfrm>
            <a:off x="6419088" y="3483864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6592824" y="3392424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1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Verhältnis cw2/(cw2+cw3) bzw. cw3/(cw2+cw3)</a:t>
            </a:r>
            <a:endParaRPr lang="en-US" sz="1616" dirty="0"/>
          </a:p>
        </p:txBody>
      </p:sp>
      <p:sp>
        <p:nvSpPr>
          <p:cNvPr id="32" name="Shape 29"/>
          <p:cNvSpPr/>
          <p:nvPr/>
        </p:nvSpPr>
        <p:spPr>
          <a:xfrm>
            <a:off x="6419088" y="4288536"/>
            <a:ext cx="59436" cy="59436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6592824" y="4197096"/>
            <a:ext cx="49011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7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Basispreise und Kostenteiler entsprechend Versicherer berücksichtigen</a:t>
            </a:r>
            <a:endParaRPr lang="en-US" sz="1370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Vor Rechnungsteilung: DRG 1 &gt; 0,46 und Voraussetzungen nach 3.9. Teilaufenthalte nach 4.5 zeitlich trennen; sonst medizinisch realistische Dauer ableiten (Tagesgrenze 23:59/00:00).</a:t>
            </a:r>
            <a:endParaRPr lang="en-US" sz="11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ANWENDUNG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Praxis, Wissenstest und Nachschlagen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Klinische Situationen prüfen – Änderungen sicher in die Kodierarbeit überführen.</a:t>
            </a:r>
            <a:endParaRPr lang="en-US" sz="2497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Polytrauma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Traumatische Hauptdiagnose mit vier zusätzlichen Verletzungen; die Lokalisationen sind im OP- und Arztbericht unterschiedlich präzisiert.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Verletzungen liegen an unterschiedlichen Lokalisationen?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Sind weitere Bedingungen wie Intensivpunkte oder mehrzeitige OR-Prozeduren erfüllt?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neue Funktion verlangt mehr als drei traumatische Nebendiagnosen an unterschiedlichen Lokalisationen. Erst vollständige Kodierung und anschliessendes Gruppieren.</a:t>
            </a:r>
            <a:endParaRPr lang="en-US" sz="133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9.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Frührehabilitation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nach neurochirurgischem Akutereignis mit dokumentierter Frührehabilitation über acht Tage.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spezifische CHOP-Frührehabilitation wurde erbracht?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A90-Bedingung verändert sich 16.0?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Ausschluss MDC 01 bei A90 entfernt: ab 7 Tagen kann bei Alter &gt;15 A90C erreichbar sein; A90A/B und vorgelagerte Gruppen beachten, Ergebnis immer gruppieren.</a:t>
            </a:r>
            <a:endParaRPr lang="en-US" sz="133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22.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NIV ausserhalb IPS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Pneumologischer Fall mit dokumentierter nicht-invasiver Beatmung an vier Behandlungstagen ausserhalb IPS.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ist die 93.9E.1- dokumentiert?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neue Logik in E77 ist zu prüfen?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Entwicklungsbericht wird die Aufwertung ab 4 Behandlungstagen in E77A beschrieben; Nebenkriterien müssen geprüft werden.</a:t>
            </a:r>
            <a:endParaRPr lang="en-US" sz="133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45–46.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Lebendspende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 Lebendspender wird aufgenommen; Art der Spende ist im Austrittsbericht eindeutig.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Wird Leber oder Niere gespendet?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Warum ist Z02Z nicht mehr die passende Vergleichs-DRG?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16.0 teilt in Z02A/Z02B auf; nicht aus alter Z02Z einen beliebigen Ersatzcode wählen.</a:t>
            </a:r>
            <a:endParaRPr lang="en-US" sz="133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S. 46.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Zusatzentgelt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Eingriff werden mehrere Stent-Grafts in Beckengefässe implantiert und die Seite ist dokumentiert.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Implantate sind einzeln zu erfassen?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Welche neue Abrechnungssystematik gilt?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Becken-Stent-Grafts werden im neuen ZE pro Stent-Prothese differenziert; verbindliche Bedingungen im ZE-Katalog nachlesen.</a:t>
            </a:r>
            <a:endParaRPr lang="en-US" sz="133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Anwendungsregeln 2027, Ziff. 3.9, S. 19–23.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DIDAKTISCHER KURZFALL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Übung: Versicherer-Splitting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11680"/>
            <a:ext cx="11311128" cy="103327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3504" y="2103120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SACHVERHALT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03504" y="2414016"/>
            <a:ext cx="10744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Aufenthalt mit zwei unabhängigen Gesundheitsschäden, einer potenziell unfall- und einer krankheitsbedingt.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38912" y="322783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5216" y="33558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78992" y="330098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Sind beide eigenständig und kostenrelevant?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867912"/>
            <a:ext cx="11311128" cy="5486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85216" y="399592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078992" y="3941064"/>
            <a:ext cx="10241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Wäre eine getrennte Behandlung objektiv möglich?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4690872"/>
            <a:ext cx="11311128" cy="777240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594360" y="4791456"/>
            <a:ext cx="1051560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LÖSUNG / HINWEIS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94360" y="5038344"/>
            <a:ext cx="108813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Zuerst Gesamtkostengewicht DRG 1 &gt; 0,46 prüfen; danach die drei Voraussetzungen nach Ziff. 3.9. Aus zwei Diagnosen allein folgt kein Splitting.</a:t>
            </a:r>
            <a:endParaRPr lang="en-US" sz="133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Eigene Umsetzungsempfehlung aus den überprüften SwissDRG-Dokumenten; keine amtliche Anweisung.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| PRAXIS UND 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 2026/2027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Umstellungscheck für die Klinik / Kodierung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75688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30936" y="2231136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2139696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Gültige finale Systemversion 2027/2027 und aktuelle Abrechnungsregeln bestätigen.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38912" y="2697480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2852928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50392" y="2761488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 und Kodier-Software mit SwissDRG 16.0, ICD-10-GM 2026 und CHOP 2027 einrichten.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38912" y="3319272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30936" y="3474720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50392" y="3383280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Kodiermakros, hausinterne DRG-/ZE-Listen und Schnittstellen aktualisieren.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38912" y="3941064"/>
            <a:ext cx="11311128" cy="539496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0936" y="4096512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50392" y="4005072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Ausgewählte reale Fälle anonymisiert parallel gruppieren und Ursachen für Verschiebungen dokumentieren.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438912" y="4562856"/>
            <a:ext cx="11311128" cy="53949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30936" y="4718304"/>
            <a:ext cx="77724" cy="77724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50392" y="4626864"/>
            <a:ext cx="105156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Rechnungssplitting-Prozesse mit Medizincontrolling und Finanzadministration abstimmen.</a:t>
            </a:r>
            <a:endParaRPr lang="en-US" sz="1400" dirty="0"/>
          </a:p>
        </p:txBody>
      </p:sp>
      <p:sp>
        <p:nvSpPr>
          <p:cNvPr id="31" name="Shape 28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finale Abrechnungsversion ist für eine produktive Umstellung gegenüber der Planungsversion vorrangig.</a:t>
            </a:r>
            <a:endParaRPr lang="en-US" sz="115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BFS und SwissDRG AG, Originalpublikationen 2026/2027.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+ 44 KENNUNGEN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DRG-Änderungsregister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66544"/>
            <a:ext cx="11311128" cy="31272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38912" y="2066544"/>
            <a:ext cx="73152" cy="3127248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22960" y="2852928"/>
            <a:ext cx="10488168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97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 neuen und entfallenen DRG-Kennungen aus den gelieferten Excel-Katalogen.</a:t>
            </a:r>
            <a:endParaRPr lang="en-US" sz="2497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1/7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A15D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Knochenmarktransplantation oder Stammzelltransfusion, autolog, Alter &gt; 17 Jahre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B63Z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Demenz und andere chronische Störungen der Hirnfunktion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C86A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Krankheiten und Störungen des Auges mit neurologischer Komplexdiagnostik oder neurologischer…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C86B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Krankheiten und Störungen des Auges, ein Belegungstag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D02C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Resektionen mit Rekonstruktionen an Kopf und Hals und Kombinationseingriff mit äusserst…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D38C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Eingriffe an der Nase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E77D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Infektionen und Entzündungen der Atmungsorgane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2/7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E79A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Pneumothorax mit äusserst schweren CC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E79B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Pneumothorax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F19A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perkutan-transluminale Intervention an Herz, Aorta und Lungengefässen und komplexer Eingriff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F19B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perkutan-transluminale Intervention an Herz, Aorta und Lungengefässen oder bestimmten Verfahren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F39Z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Unterbindung und Stripping von Venen oder bestimmte Therapie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F51D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Endovaskuläre Implantation von Stent-Prothesen an der Aorta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F98E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Endovaskulärer Herzklappeneingriff, Alter &gt; 15 Jahre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3/7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G16C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Rektumresektion, Alter &gt; 15 Jahre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G46E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Gastroskopie oder Koloskopie oder endoskopische Antirefluxverfahren, mehr als ein Belegungstag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G60C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Bösartige Neubildung der Verdauungsorgane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G71C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mässig schwere Erkrankungen der Verdauungsorgane, Alter &gt; 15 Jahre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G71D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mässig schwere Erkrankungen der Verdauungsorgane, zwei Belegungstage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G86E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Krankheiten und Störungen der Verdauungsorgane, ein Belegungstag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I21C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Eingriffe an Hüftgelenk und Femur, Alter &gt; 15 Jahre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4/7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I29D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Eingriffe an Skapula, Klavikula, Rippen oder Schulter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I32G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Eingriffe an Handgelenk und Hand und bestimmer Eingriff, ein Belegungstag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I32H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Eingriffe an Handgelenk und Hand, ein Belegungstag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I60C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Frakturen am Becken, Schenkelhals und Femur, Alter &gt; 5 Jahre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I69D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Knochenkrankheiten und Arthropathien, Alter &gt; 15 Jahre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L42Z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Extrakorporale Stosswellen-Lithotripsie (ESWL) bei Harnsteinen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N04E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Hysterektomie oder Ovarektomie oder komplexe Eingriffe an den Tuba uterina, ausser bei bösartiger Neubildung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5/7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N06D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rekonstruktive Eingriffe an den weiblichen Geschlechtsorganen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N07Z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Eingriffe an Uterus und Adnexen ausser bei bösartiger Neubildung, mit komplexer Diagnose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N17A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Eingriffe bei Endometriose mit mindestens fünf Eingriffen an verschiedenen Lokalisationen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N17B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Eingriffe bei Endometriose mit mindestens vier Eingriffen an verschiedenen Lokalisationen,…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N17C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Bestimmter Eingriff bei Endometriose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N23C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rekonstruktive Eingriffe an den weiblichen Geschlechtsorganen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R01D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Operative Eingriffe bei hämatologischen und soliden Neubildungen und mehr als ein Belegungstag oder…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6/7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R60E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Akute myeloische Leukämie, mehr als ein Belegungstag oder autologe Stammzell-Entnahme oder Graft versus…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R61F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Lymphom und nicht akute Leukämie, Alter &gt; 17 Jahre und mehr als ein Belegungstag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U60D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Psychische Krankheiten und Störungen, Alter &gt; 11 Jahre, ein Belegungstag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W01F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Polytrauma mit OR-Prozedur oder Halotraktion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Y02D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Verbrennungen mit Hauttransplantation mit bestimmtem Eingriff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Y63A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Verbrennungen und Alter &lt; 2 Jahre oder wegverlegt oder intensivmedizinische Komplexbehandlung &gt; 65/59…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Y63B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Verbrennungen, ein Belegungstag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91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NEU: DRG-Kennungen 7/7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Z02A</a:t>
            </a:r>
            <a:endParaRPr lang="en-US" sz="1395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395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Leberspende (Lebendspende)</a:t>
            </a:r>
            <a:endParaRPr lang="en-US" sz="1346" dirty="0"/>
          </a:p>
        </p:txBody>
      </p:sp>
      <p:sp>
        <p:nvSpPr>
          <p:cNvPr id="28" name="Shape 25"/>
          <p:cNvSpPr/>
          <p:nvPr/>
        </p:nvSpPr>
        <p:spPr>
          <a:xfrm>
            <a:off x="438912" y="3090672"/>
            <a:ext cx="1097280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3131820"/>
            <a:ext cx="8869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Z02B</a:t>
            </a:r>
            <a:endParaRPr lang="en-US" sz="1395" dirty="0"/>
          </a:p>
        </p:txBody>
      </p:sp>
      <p:sp>
        <p:nvSpPr>
          <p:cNvPr id="30" name="Shape 27"/>
          <p:cNvSpPr/>
          <p:nvPr/>
        </p:nvSpPr>
        <p:spPr>
          <a:xfrm>
            <a:off x="1536192" y="3090672"/>
            <a:ext cx="758952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3131820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395" dirty="0"/>
          </a:p>
        </p:txBody>
      </p:sp>
      <p:sp>
        <p:nvSpPr>
          <p:cNvPr id="32" name="Shape 29"/>
          <p:cNvSpPr/>
          <p:nvPr/>
        </p:nvSpPr>
        <p:spPr>
          <a:xfrm>
            <a:off x="2295144" y="3090672"/>
            <a:ext cx="9454896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3131820"/>
            <a:ext cx="92445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Nierenspende (Lebendspende) oder intensivmedizinische Komplexbehandlung/IMCK &gt; 130/119 Aufwandspunkte</a:t>
            </a:r>
            <a:endParaRPr lang="en-US" sz="1346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92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1/7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B04C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Eingriffe an den extrakraniellen Gefässen oder ASD Verschluss oder Herzschrittmacher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B09D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Eingriffe am Schädel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B20D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Bestimmte oder komplexe intrakranielle Eingriffe oder grosse Wirbelsäulen-Operation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B63A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Demenz und andere chronische Störungen der Hirnfunktion mit äusserst schweren CC oder neurologische…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B63B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Demenz und andere chronische Störungen der Hirnfunktion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B69C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Transitorische ischämische Attacke (TIA) und extrakranielle Gefässverschlüsse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B70I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Apoplexie mit neurologischer Komplexbehandlung des akuten Schlaganfalls &lt; 24 Std., ein Belegungstag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93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2/7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B76F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Anfälle mit neurologischer Komplexdiagnostik oder EEG mit komplexer Diagnose oder angeborene…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B76G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Anfälle mit neurologischer Komplexdiagnostik oder EEG und mehr als ein Belegungstag, oder Alter &lt; 6…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B76H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Anfälle, Alter &gt; 5 Jahre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C86Z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Krankheiten und Störungen des Auges, ein Belegungstag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E06C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Lungenresektionen, Biopsie an Thoraxorganen und Eingriffe an der Thoraxwand, Alter &gt; 15 Jahre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E64D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Respiratorische Insuffizienz oder Lungenembolie, Alter &gt; 15 Jahre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E76D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Traumatischer Pneumo- oder Hämatothorax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94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3/7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E76E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Sonstiger Pneumothorax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F01E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Neuimplantation Kardioverter / Defibrillator (AICD), Ein-Kammer-Stimulation mit äusserst schweren CC und…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F01F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Neuimplantation Kardioverter / Defibrillator (AICD), Ein-Kammer-Stimulation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F19Z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perkutan-transluminale Intervention an Herz, Aorta und Lungengefässen oder bestimmten Verfahren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F36E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Krankheiten und Störungen des Kreislaufsystems mit intensivmedizinischer Komplexbehandlung &gt; 196/360…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F39A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Unterbindung und Stripping von Venen mit bestimmtem beidseitigem Eingriff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F39B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Unterbindung und Stripping von Venen oder bestimmte Therapie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4/7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F41A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Invasive kardiologische Diagnostik bei akutem Myokardinfarkt mit schweren CC oder intensivmedizinischer…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F41B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Invasive kardiologische Diagnostik bei akutem Myokardinfarkt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F59E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oder mässig komplexe Gefässeingriffe mit intensivmedizinischer Komplexbehandlung/IMCK Erw &gt; 119…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F59F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 oder mässig komplexe Gefässeingriffe mit mehrfachen zusätzlichen Stenteinlagen oder…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F59G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Komplexer oder mässig komplexer Gefässeingriff, Alter &gt; 15 Jahre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F75D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Krankheiten und Neubildung des Kreislaufsystems oder Gefässeingriff, Alter &gt; 17 Jahre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G09H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Eingriffe bei Hernien, ein Belegungstag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5/7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G17A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Rektumresektion ohne bestimmten Eingriff mit schweren CC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G17B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Rektumresektion ohne bestimmten Eingriff bei bösartigen Neubildungen an den Verdauungsorganen…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G17C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Rektumresektion ohne bestimmten Eingriff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G21C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 bei Adhäsionen, Alter &gt; 15 Jahre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G72A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leichte bis moderate Erkrankungen der Verdauungsorgane oder Abdominalschmerz oder mesenteriale…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G72B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leichte bis moderate Erkrankungen der Verdauungsorgane oder Abdominalschmerz oder mesenteriale…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I28C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Anderer Eingriff an Knochen oder Bindegewebe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97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6/7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J64D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Infektion / Entzündung der Haut und Unterhaut und Alter &gt; 15 Jahre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884932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2608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K06C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536192" y="2884932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292608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2295144" y="2884932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292608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Eingriffe an Schilddrüse, Nebenschilddrüse und Ductus thyreoglossus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291840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332988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L42A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1536192" y="3291840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1645920" y="3332988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2295144" y="3291840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2404872" y="3332988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Extrakorporale Stosswellen-Lithotripsie (ESWL) bei Harnsteinen mit auxiliären Massnahmen oder bei Para-…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698748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739896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L42B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1536192" y="3698748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1645920" y="3739896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2295144" y="3698748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2404872" y="3739896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Extrakorporale Stosswellen-Lithotripsie (ESWL) bei Harnsteinen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105656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146804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L63D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1536192" y="4105656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1645920" y="4146804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2295144" y="4105656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2404872" y="4146804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Infektionen der Harnorgane und Alter &gt; 11 Jahre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512564"/>
            <a:ext cx="1097280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553712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N07A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1536192" y="4512564"/>
            <a:ext cx="758952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1645920" y="4553712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2295144" y="4512564"/>
            <a:ext cx="9454896" cy="40690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2404872" y="4553712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Eingriffe an Uterus und Adnexen ausser bei bösartiger Neubildung, mit komplexer Diagnose und…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4919472"/>
            <a:ext cx="1097280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9" name="Text 56"/>
          <p:cNvSpPr/>
          <p:nvPr/>
        </p:nvSpPr>
        <p:spPr>
          <a:xfrm>
            <a:off x="548640" y="4960620"/>
            <a:ext cx="886968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N07B</a:t>
            </a:r>
            <a:endParaRPr lang="en-US" sz="1100" dirty="0"/>
          </a:p>
        </p:txBody>
      </p:sp>
      <p:sp>
        <p:nvSpPr>
          <p:cNvPr id="60" name="Shape 57"/>
          <p:cNvSpPr/>
          <p:nvPr/>
        </p:nvSpPr>
        <p:spPr>
          <a:xfrm>
            <a:off x="1536192" y="4919472"/>
            <a:ext cx="758952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1" name="Text 58"/>
          <p:cNvSpPr/>
          <p:nvPr/>
        </p:nvSpPr>
        <p:spPr>
          <a:xfrm>
            <a:off x="1645920" y="4960620"/>
            <a:ext cx="54864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100" dirty="0"/>
          </a:p>
        </p:txBody>
      </p:sp>
      <p:sp>
        <p:nvSpPr>
          <p:cNvPr id="62" name="Shape 59"/>
          <p:cNvSpPr/>
          <p:nvPr/>
        </p:nvSpPr>
        <p:spPr>
          <a:xfrm>
            <a:off x="2295144" y="4919472"/>
            <a:ext cx="9454896" cy="40690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3" name="Text 60"/>
          <p:cNvSpPr/>
          <p:nvPr/>
        </p:nvSpPr>
        <p:spPr>
          <a:xfrm>
            <a:off x="2404872" y="4960620"/>
            <a:ext cx="9244584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Andere Eingriffe an Uterus und Adnexen ausser bei bösartiger Neubildung, mit komplexer Diagnose</a:t>
            </a:r>
            <a:endParaRPr lang="en-US" sz="1100" dirty="0"/>
          </a:p>
        </p:txBody>
      </p:sp>
      <p:sp>
        <p:nvSpPr>
          <p:cNvPr id="64" name="Shape 6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65" name="Shape 6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6" name="Text 6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SwissDRG, Fallpauschalenkatalog 15.0 Abrechnung (2026/2026) und 16.0 Planung (2026/2027), Excel, Akutspitäler.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KATALOGREGISTER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CODEREGISTER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ENTFALLEN: DRG-Kennungen 7/7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1097280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896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1536192" y="2039112"/>
            <a:ext cx="758952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1636776" y="2112264"/>
            <a:ext cx="5577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2295144" y="2039112"/>
            <a:ext cx="945489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2395728" y="2112264"/>
            <a:ext cx="92537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DRG-Titel (gekürzt)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1097280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8869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Y63Z</a:t>
            </a:r>
            <a:endParaRPr lang="en-US" sz="1395" dirty="0"/>
          </a:p>
        </p:txBody>
      </p:sp>
      <p:sp>
        <p:nvSpPr>
          <p:cNvPr id="24" name="Shape 21"/>
          <p:cNvSpPr/>
          <p:nvPr/>
        </p:nvSpPr>
        <p:spPr>
          <a:xfrm>
            <a:off x="1536192" y="2478024"/>
            <a:ext cx="758952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1645920" y="2519172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  <a:endParaRPr lang="en-US" sz="1395" dirty="0"/>
          </a:p>
        </p:txBody>
      </p:sp>
      <p:sp>
        <p:nvSpPr>
          <p:cNvPr id="26" name="Shape 23"/>
          <p:cNvSpPr/>
          <p:nvPr/>
        </p:nvSpPr>
        <p:spPr>
          <a:xfrm>
            <a:off x="2295144" y="2478024"/>
            <a:ext cx="9454896" cy="61264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2404872" y="2519172"/>
            <a:ext cx="92445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Verbrennungen, ein Belegungstag</a:t>
            </a:r>
            <a:endParaRPr lang="en-US" sz="1346" dirty="0"/>
          </a:p>
        </p:txBody>
      </p:sp>
      <p:sp>
        <p:nvSpPr>
          <p:cNvPr id="28" name="Shape 25"/>
          <p:cNvSpPr/>
          <p:nvPr/>
        </p:nvSpPr>
        <p:spPr>
          <a:xfrm>
            <a:off x="438912" y="3090672"/>
            <a:ext cx="1097280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3131820"/>
            <a:ext cx="8869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Z02Z</a:t>
            </a:r>
            <a:endParaRPr lang="en-US" sz="1395" dirty="0"/>
          </a:p>
        </p:txBody>
      </p:sp>
      <p:sp>
        <p:nvSpPr>
          <p:cNvPr id="30" name="Shape 27"/>
          <p:cNvSpPr/>
          <p:nvPr/>
        </p:nvSpPr>
        <p:spPr>
          <a:xfrm>
            <a:off x="1536192" y="3090672"/>
            <a:ext cx="758952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1645920" y="3131820"/>
            <a:ext cx="548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95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endParaRPr lang="en-US" sz="1395" dirty="0"/>
          </a:p>
        </p:txBody>
      </p:sp>
      <p:sp>
        <p:nvSpPr>
          <p:cNvPr id="32" name="Shape 29"/>
          <p:cNvSpPr/>
          <p:nvPr/>
        </p:nvSpPr>
        <p:spPr>
          <a:xfrm>
            <a:off x="2295144" y="3090672"/>
            <a:ext cx="9454896" cy="612648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2404872" y="3131820"/>
            <a:ext cx="924458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46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Leber- oder Nierenspende (Lebendspende) oder intensivmedizinische Komplexbehandlung/IMCK &gt; 196/119…</a:t>
            </a:r>
            <a:endParaRPr lang="en-US" sz="1346" dirty="0"/>
          </a:p>
        </p:txBody>
      </p:sp>
      <p:sp>
        <p:nvSpPr>
          <p:cNvPr id="34" name="Shape 31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NEU/ENTFALLEN bezeichnet eine Katalogkennung – keine zwingend neue oder weggefallene klinische Leistung. Mögliche Zusammenführungen und Splits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SwissDRG-Originalunterlagen plus amtliche Ergänzungen; Prüfstand 21.10.2026.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ANHANG | QUELLEN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DOKUMENTENÜBERSICHT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Wichtige Quellendokumente für die Schulung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039112"/>
            <a:ext cx="2441448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9496" y="2112264"/>
            <a:ext cx="2240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Dokument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2880360" y="2039112"/>
            <a:ext cx="4581144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2980944" y="2112264"/>
            <a:ext cx="437997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15.0 / 2026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7461504" y="2039112"/>
            <a:ext cx="4288536" cy="438912"/>
          </a:xfrm>
          <a:prstGeom prst="rect">
            <a:avLst/>
          </a:prstGeom>
          <a:solidFill>
            <a:srgbClr val="303D43"/>
          </a:solidFill>
          <a:ln w="12700">
            <a:solidFill>
              <a:srgbClr val="303D43">
                <a:alpha val="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62088" y="2112264"/>
            <a:ext cx="4087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16.0 / 2027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38912" y="2478024"/>
            <a:ext cx="244144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48640" y="2519172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Fallpauschalenkatalog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2880360" y="2478024"/>
            <a:ext cx="4581144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2990088" y="2519172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Abrechnung 2026/2026</a:t>
            </a:r>
            <a:endParaRPr lang="en-US" sz="1100" dirty="0"/>
          </a:p>
        </p:txBody>
      </p:sp>
      <p:sp>
        <p:nvSpPr>
          <p:cNvPr id="26" name="Shape 23"/>
          <p:cNvSpPr/>
          <p:nvPr/>
        </p:nvSpPr>
        <p:spPr>
          <a:xfrm>
            <a:off x="7461504" y="2478024"/>
            <a:ext cx="4288536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7571232" y="2519172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Planung 2026/2027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>
            <a:off x="438912" y="2944368"/>
            <a:ext cx="244144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548640" y="2985516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Definitionshandbuch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2880360" y="2944368"/>
            <a:ext cx="4581144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2990088" y="2985516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Bände 1–5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7461504" y="2944368"/>
            <a:ext cx="4288536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7571232" y="2985516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Bände 1–5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>
            <a:off x="438912" y="3410712"/>
            <a:ext cx="244144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548640" y="3451860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Grouperentwicklung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2880360" y="3410712"/>
            <a:ext cx="4581144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4"/>
          <p:cNvSpPr/>
          <p:nvPr/>
        </p:nvSpPr>
        <p:spPr>
          <a:xfrm>
            <a:off x="2990088" y="3451860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Informationsveranstaltung 15.0</a:t>
            </a:r>
            <a:endParaRPr lang="en-US" sz="1100" dirty="0"/>
          </a:p>
        </p:txBody>
      </p:sp>
      <p:sp>
        <p:nvSpPr>
          <p:cNvPr id="38" name="Shape 35"/>
          <p:cNvSpPr/>
          <p:nvPr/>
        </p:nvSpPr>
        <p:spPr>
          <a:xfrm>
            <a:off x="7461504" y="3410712"/>
            <a:ext cx="4288536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Text 36"/>
          <p:cNvSpPr/>
          <p:nvPr/>
        </p:nvSpPr>
        <p:spPr>
          <a:xfrm>
            <a:off x="7571232" y="3451860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Entwicklungsbericht 16.0, 52 S.</a:t>
            </a:r>
            <a:endParaRPr lang="en-US" sz="1100" dirty="0"/>
          </a:p>
        </p:txBody>
      </p:sp>
      <p:sp>
        <p:nvSpPr>
          <p:cNvPr id="40" name="Shape 37"/>
          <p:cNvSpPr/>
          <p:nvPr/>
        </p:nvSpPr>
        <p:spPr>
          <a:xfrm>
            <a:off x="438912" y="3877056"/>
            <a:ext cx="244144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548640" y="3918204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 / CC</a:t>
            </a:r>
            <a:endParaRPr lang="en-US" sz="1100" dirty="0"/>
          </a:p>
        </p:txBody>
      </p:sp>
      <p:sp>
        <p:nvSpPr>
          <p:cNvPr id="42" name="Shape 39"/>
          <p:cNvSpPr/>
          <p:nvPr/>
        </p:nvSpPr>
        <p:spPr>
          <a:xfrm>
            <a:off x="2880360" y="3877056"/>
            <a:ext cx="4581144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2990088" y="3918204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Baseline 15.0</a:t>
            </a:r>
            <a:endParaRPr lang="en-US" sz="1100" dirty="0"/>
          </a:p>
        </p:txBody>
      </p:sp>
      <p:sp>
        <p:nvSpPr>
          <p:cNvPr id="44" name="Shape 41"/>
          <p:cNvSpPr/>
          <p:nvPr/>
        </p:nvSpPr>
        <p:spPr>
          <a:xfrm>
            <a:off x="7461504" y="3877056"/>
            <a:ext cx="4288536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571232" y="3918204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 15→16, CC-Matrix</a:t>
            </a:r>
            <a:endParaRPr lang="en-US" sz="1100" dirty="0"/>
          </a:p>
        </p:txBody>
      </p:sp>
      <p:sp>
        <p:nvSpPr>
          <p:cNvPr id="46" name="Shape 43"/>
          <p:cNvSpPr/>
          <p:nvPr/>
        </p:nvSpPr>
        <p:spPr>
          <a:xfrm>
            <a:off x="438912" y="4343400"/>
            <a:ext cx="2441448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548640" y="4384548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Anwendungsregeln</a:t>
            </a:r>
            <a:endParaRPr lang="en-US" sz="1100" dirty="0"/>
          </a:p>
        </p:txBody>
      </p:sp>
      <p:sp>
        <p:nvSpPr>
          <p:cNvPr id="48" name="Shape 45"/>
          <p:cNvSpPr/>
          <p:nvPr/>
        </p:nvSpPr>
        <p:spPr>
          <a:xfrm>
            <a:off x="2880360" y="4343400"/>
            <a:ext cx="4581144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9" name="Text 46"/>
          <p:cNvSpPr/>
          <p:nvPr/>
        </p:nvSpPr>
        <p:spPr>
          <a:xfrm>
            <a:off x="2990088" y="4384548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Geltung 2026</a:t>
            </a:r>
            <a:endParaRPr lang="en-US" sz="1100" dirty="0"/>
          </a:p>
        </p:txBody>
      </p:sp>
      <p:sp>
        <p:nvSpPr>
          <p:cNvPr id="50" name="Shape 47"/>
          <p:cNvSpPr/>
          <p:nvPr/>
        </p:nvSpPr>
        <p:spPr>
          <a:xfrm>
            <a:off x="7461504" y="4343400"/>
            <a:ext cx="4288536" cy="46634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1" name="Text 48"/>
          <p:cNvSpPr/>
          <p:nvPr/>
        </p:nvSpPr>
        <p:spPr>
          <a:xfrm>
            <a:off x="7571232" y="4384548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Geltung ab 1.1.2027</a:t>
            </a:r>
            <a:endParaRPr lang="en-US" sz="1100" dirty="0"/>
          </a:p>
        </p:txBody>
      </p:sp>
      <p:sp>
        <p:nvSpPr>
          <p:cNvPr id="52" name="Shape 49"/>
          <p:cNvSpPr/>
          <p:nvPr/>
        </p:nvSpPr>
        <p:spPr>
          <a:xfrm>
            <a:off x="438912" y="4809744"/>
            <a:ext cx="2441448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548640" y="4850892"/>
            <a:ext cx="22311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</a:t>
            </a:r>
            <a:endParaRPr lang="en-US" sz="1100" dirty="0"/>
          </a:p>
        </p:txBody>
      </p:sp>
      <p:sp>
        <p:nvSpPr>
          <p:cNvPr id="54" name="Shape 51"/>
          <p:cNvSpPr/>
          <p:nvPr/>
        </p:nvSpPr>
        <p:spPr>
          <a:xfrm>
            <a:off x="2880360" y="4809744"/>
            <a:ext cx="4581144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2990088" y="4850892"/>
            <a:ext cx="43708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Anlagen 2/3, Katalog 15</a:t>
            </a:r>
            <a:endParaRPr lang="en-US" sz="1100" dirty="0"/>
          </a:p>
        </p:txBody>
      </p:sp>
      <p:sp>
        <p:nvSpPr>
          <p:cNvPr id="56" name="Shape 53"/>
          <p:cNvSpPr/>
          <p:nvPr/>
        </p:nvSpPr>
        <p:spPr>
          <a:xfrm>
            <a:off x="7461504" y="4809744"/>
            <a:ext cx="4288536" cy="466344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57" name="Text 54"/>
          <p:cNvSpPr/>
          <p:nvPr/>
        </p:nvSpPr>
        <p:spPr>
          <a:xfrm>
            <a:off x="7571232" y="4850892"/>
            <a:ext cx="40782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Anlagen 2/3, Katalog 16</a:t>
            </a:r>
            <a:endParaRPr lang="en-US" sz="1100" dirty="0"/>
          </a:p>
        </p:txBody>
      </p:sp>
      <p:sp>
        <p:nvSpPr>
          <p:cNvPr id="58" name="Shape 55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59" name="Shape 56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60" name="Text 57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6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Ergänzend prüfen: Sonder-ZE 2026, Klarstellungen 5.1 sowie BFS-Zielklassifikationen ICD-10-GM 2026 / CHOP 2027; Dokumentstand und Gültigkeit getrennt beachten.</a:t>
            </a:r>
            <a:endParaRPr lang="en-US" sz="115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22376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3" name="Image 0" descr="/mnt/data/swissdrg_work/image-1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28095"/>
            <a:ext cx="2322576" cy="40217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715000" y="155448"/>
            <a:ext cx="6035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MedKod Ferchland  |  Erlengasse 3  |  8240 Thayngen</a:t>
            </a:r>
            <a:endParaRPr lang="en-US" sz="960" dirty="0"/>
          </a:p>
        </p:txBody>
      </p:sp>
      <p:sp>
        <p:nvSpPr>
          <p:cNvPr id="5" name="Text 2"/>
          <p:cNvSpPr/>
          <p:nvPr/>
        </p:nvSpPr>
        <p:spPr>
          <a:xfrm>
            <a:off x="6400800" y="384048"/>
            <a:ext cx="5349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60" dirty="0">
                <a:solidFill>
                  <a:srgbClr val="303D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+41 79 232 4141  |  ferchland@medkod.ch</a:t>
            </a:r>
            <a:endParaRPr lang="en-US" sz="960" dirty="0"/>
          </a:p>
        </p:txBody>
      </p:sp>
      <p:sp>
        <p:nvSpPr>
          <p:cNvPr id="6" name="Shape 3"/>
          <p:cNvSpPr/>
          <p:nvPr/>
        </p:nvSpPr>
        <p:spPr>
          <a:xfrm>
            <a:off x="438912" y="717804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438912" y="6281928"/>
            <a:ext cx="11311128" cy="0"/>
          </a:xfrm>
          <a:prstGeom prst="line">
            <a:avLst/>
          </a:prstGeom>
          <a:noFill/>
          <a:ln w="8255">
            <a:solidFill>
              <a:srgbClr val="D6D0C4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38912" y="6355080"/>
            <a:ext cx="113111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SwissDRG AG, Entwicklungsbericht 16.0, Katalogplanung 2026/2027, gültige Regeln ab 2027.</a:t>
            </a:r>
            <a:endParaRPr lang="en-US" sz="700" dirty="0"/>
          </a:p>
        </p:txBody>
      </p:sp>
      <p:sp>
        <p:nvSpPr>
          <p:cNvPr id="9" name="Text 6"/>
          <p:cNvSpPr/>
          <p:nvPr/>
        </p:nvSpPr>
        <p:spPr>
          <a:xfrm>
            <a:off x="438912" y="6675120"/>
            <a:ext cx="94640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MEDIZINISCHE KODIERUNG SCHWEIZ  |  SWISSDRG 15.0 → 16.0</a:t>
            </a:r>
            <a:endParaRPr lang="en-US" sz="770" dirty="0"/>
          </a:p>
        </p:txBody>
      </p:sp>
      <p:sp>
        <p:nvSpPr>
          <p:cNvPr id="10" name="Text 7"/>
          <p:cNvSpPr/>
          <p:nvPr/>
        </p:nvSpPr>
        <p:spPr>
          <a:xfrm>
            <a:off x="10149840" y="6656832"/>
            <a:ext cx="1600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/ 100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438912" y="905256"/>
            <a:ext cx="7178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b="1" dirty="0">
                <a:solidFill>
                  <a:srgbClr val="5966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ABSCHLUSS</a:t>
            </a:r>
            <a:endParaRPr lang="en-US" sz="1020" dirty="0"/>
          </a:p>
        </p:txBody>
      </p:sp>
      <p:sp>
        <p:nvSpPr>
          <p:cNvPr id="12" name="Text 9"/>
          <p:cNvSpPr/>
          <p:nvPr/>
        </p:nvSpPr>
        <p:spPr>
          <a:xfrm>
            <a:off x="7818120" y="905256"/>
            <a:ext cx="39227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20" b="1" dirty="0">
                <a:solidFill>
                  <a:srgbClr val="2849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NÄCHSTER SCHRITT</a:t>
            </a:r>
            <a:endParaRPr lang="en-US" sz="920" dirty="0"/>
          </a:p>
        </p:txBody>
      </p:sp>
      <p:sp>
        <p:nvSpPr>
          <p:cNvPr id="13" name="Text 10"/>
          <p:cNvSpPr/>
          <p:nvPr/>
        </p:nvSpPr>
        <p:spPr>
          <a:xfrm>
            <a:off x="438912" y="1188720"/>
            <a:ext cx="11311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100" b="1" dirty="0">
                <a:solidFill>
                  <a:srgbClr val="24323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SwissDRG-Update ist ein Systemvergleich – noch keine Freigabe der Endversion</a:t>
            </a:r>
            <a:endParaRPr lang="en-US" sz="2100" dirty="0"/>
          </a:p>
        </p:txBody>
      </p:sp>
      <p:sp>
        <p:nvSpPr>
          <p:cNvPr id="14" name="Shape 11"/>
          <p:cNvSpPr/>
          <p:nvPr/>
        </p:nvSpPr>
        <p:spPr>
          <a:xfrm>
            <a:off x="438912" y="1819656"/>
            <a:ext cx="521208" cy="0"/>
          </a:xfrm>
          <a:prstGeom prst="line">
            <a:avLst/>
          </a:prstGeom>
          <a:noFill/>
          <a:ln w="27940">
            <a:solidFill>
              <a:srgbClr val="284907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960120" y="1819656"/>
            <a:ext cx="411480" cy="0"/>
          </a:xfrm>
          <a:prstGeom prst="line">
            <a:avLst/>
          </a:prstGeom>
          <a:noFill/>
          <a:ln w="27940">
            <a:solidFill>
              <a:srgbClr val="C0A77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438912" y="2148840"/>
            <a:ext cx="11311128" cy="2359152"/>
          </a:xfrm>
          <a:prstGeom prst="rect">
            <a:avLst/>
          </a:prstGeom>
          <a:solidFill>
            <a:srgbClr val="EFE9E0"/>
          </a:solidFill>
          <a:ln w="12700">
            <a:solidFill>
              <a:srgbClr val="EFE9E0">
                <a:alpha val="0"/>
              </a:srgbClr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77240" y="2468880"/>
            <a:ext cx="1060704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596" b="1" dirty="0">
                <a:solidFill>
                  <a:srgbClr val="303D4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Planung 16.0 fachlich verstehen · finale Abrechnungsversion 2027 prüfen · Software testen</a:t>
            </a:r>
            <a:endParaRPr lang="en-US" sz="2596" dirty="0"/>
          </a:p>
        </p:txBody>
      </p:sp>
      <p:sp>
        <p:nvSpPr>
          <p:cNvPr id="18" name="Shape 15"/>
          <p:cNvSpPr/>
          <p:nvPr/>
        </p:nvSpPr>
        <p:spPr>
          <a:xfrm>
            <a:off x="438912" y="5577840"/>
            <a:ext cx="11311128" cy="548640"/>
          </a:xfrm>
          <a:prstGeom prst="rect">
            <a:avLst/>
          </a:prstGeom>
          <a:solidFill>
            <a:srgbClr val="EAF0E0"/>
          </a:solidFill>
          <a:ln w="12700">
            <a:solidFill>
              <a:srgbClr val="EAF0E0">
                <a:alpha val="0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438912" y="5577840"/>
            <a:ext cx="39319" cy="548640"/>
          </a:xfrm>
          <a:prstGeom prst="rect">
            <a:avLst/>
          </a:prstGeom>
          <a:solidFill>
            <a:srgbClr val="284907"/>
          </a:solidFill>
          <a:ln w="12700">
            <a:solidFill>
              <a:srgbClr val="284907">
                <a:alpha val="0"/>
              </a:srgbClr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94360" y="5632704"/>
            <a:ext cx="1101852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50" b="1" dirty="0">
                <a:solidFill>
                  <a:srgbClr val="2432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Für die produktive Umstellung zählt die endgültige Abrechnungsversion 16.0 (2027/2027).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18671</Words>
  <Application>Microsoft Office PowerPoint</Application>
  <PresentationFormat>Breitbild</PresentationFormat>
  <Paragraphs>2789</Paragraphs>
  <Slides>100</Slides>
  <Notes>100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100</vt:i4>
      </vt:variant>
    </vt:vector>
  </HeadingPairs>
  <TitlesOfParts>
    <vt:vector size="103" baseType="lpstr">
      <vt:lpstr>Arial</vt:lpstr>
      <vt:lpstr>Georgia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SwissDRG-System 15.0 -&gt; 16.0 | Updateschulung 2027 | Version 2.0</dc:title>
  <dc:subject>Überarbeitete Schulung nach Qualitätsprüfung vom 21.10.2026</dc:subject>
  <dc:creator>MedKod Ferchland</dc:creator>
  <cp:lastModifiedBy>Alexander Ferchland</cp:lastModifiedBy>
  <cp:revision>2</cp:revision>
  <dcterms:created xsi:type="dcterms:W3CDTF">2026-10-11T15:49:19Z</dcterms:created>
  <dcterms:modified xsi:type="dcterms:W3CDTF">2026-11-01T14:52:40Z</dcterms:modified>
</cp:coreProperties>
</file>