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Lst>
  <p:sldSz cx="12192000" cy="6858000"/>
  <p:notesSz cx="6858000" cy="9144000"/>
  <p:defaultText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modifyVerifier cryptProviderType="rsaAES" cryptAlgorithmClass="hash" cryptAlgorithmType="typeAny" cryptAlgorithmSid="14" spinCount="100000" saltData="28JPM6HM3TGnGlN5kUfIFw==" hashData="Fd9mCbZt8+GhJ4oGJnmM6VSHPHXJBhad8B1pOTwFgStKOwowayEwoBL0beN2PxSyhvEYgAqjyH1904ofZm9U2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snapToObjects="1">
      <p:cViewPr>
        <p:scale>
          <a:sx n="1" d="1"/>
          <a:sy n="1" d="1"/>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rundschreiben-kodierer.github.io/handbuch-test/de/neuerungen/"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rundschreiben-kodierer.github.io/handbuch-test/de/neuerungen/icd-10/"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rundschreiben-kodierer.github.io/handbuch-test/de/neuerungen/icd-10/"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rundschreiben-kodierer.github.io/handbuch-test/de/neuerungen/kodierungshandbuch/2026/01.01.2026/"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dam-api.bfs.admin.ch/hub/api/dam/assets/36697799/master"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dam-api.bfs.admin.ch/hub/api/dam/assets/36697799/master"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dam-api.bfs.admin.ch/hub/api/dam/assets/36697799/master"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dam-api.bfs.admin.ch/hub/api/dam/assets/36016195/master"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rundschreiben-kodierer.github.io/handbuch-test/de/neuerungen/icd-10/" TargetMode="External"/><Relationship Id="rId2" Type="http://schemas.openxmlformats.org/officeDocument/2006/relationships/slide" Target="../slides/slide58.xml"/><Relationship Id="rId1" Type="http://schemas.openxmlformats.org/officeDocument/2006/relationships/notesMaster" Target="../notesMasters/notesMaster1.xml"/><Relationship Id="rId5" Type="http://schemas.openxmlformats.org/officeDocument/2006/relationships/hyperlink" Target="https://klassifikationen.bfarm.de/icd-10-gm/kode-suche/htmlgm2026/block-n00-n08.htm" TargetMode="External"/><Relationship Id="rId4" Type="http://schemas.openxmlformats.org/officeDocument/2006/relationships/hyperlink" Target="https://klassifikationen.bfarm.de/icd-10-gm/kode-suche/htmlgm2026/block-g60-g64.htm" TargetMode="Externa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8" Type="http://schemas.openxmlformats.org/officeDocument/2006/relationships/hyperlink" Target="https://dam-api.bfs.admin.ch/hub/api/dam/assets/36697799/master" TargetMode="External"/><Relationship Id="rId13" Type="http://schemas.openxmlformats.org/officeDocument/2006/relationships/hyperlink" Target="https://klassifikationen.bfarm.de/icd-10-gm/kode-suche/htmlgm2026/block-g60-g64.htm" TargetMode="External"/><Relationship Id="rId3" Type="http://schemas.openxmlformats.org/officeDocument/2006/relationships/hyperlink" Target="https://rundschreiben-kodierer.github.io/handbuch-test/de/neuerungen/" TargetMode="External"/><Relationship Id="rId7" Type="http://schemas.openxmlformats.org/officeDocument/2006/relationships/hyperlink" Target="https://dam-api.bfs.admin.ch/hub/api/dam/assets/36016195/master" TargetMode="External"/><Relationship Id="rId12" Type="http://schemas.openxmlformats.org/officeDocument/2006/relationships/hyperlink" Target="https://rundschreiben-kodierer.github.io/handbuch-test/de/faq/icd-faq/" TargetMode="External"/><Relationship Id="rId2" Type="http://schemas.openxmlformats.org/officeDocument/2006/relationships/slide" Target="../slides/slide60.xml"/><Relationship Id="rId1" Type="http://schemas.openxmlformats.org/officeDocument/2006/relationships/notesMaster" Target="../notesMasters/notesMaster1.xml"/><Relationship Id="rId6" Type="http://schemas.openxmlformats.org/officeDocument/2006/relationships/hyperlink" Target="https://rundschreiben-kodierer.github.io/handbuch-test/de/neuerungen/kodierungshandbuch/2026/01.07.2026/" TargetMode="External"/><Relationship Id="rId11" Type="http://schemas.openxmlformats.org/officeDocument/2006/relationships/hyperlink" Target="https://rundschreiben-kodierer.github.io/handbuch-test/de/faq/chop--faq/" TargetMode="External"/><Relationship Id="rId5" Type="http://schemas.openxmlformats.org/officeDocument/2006/relationships/hyperlink" Target="https://rundschreiben-kodierer.github.io/handbuch-test/de/neuerungen/icd-10/" TargetMode="External"/><Relationship Id="rId10" Type="http://schemas.openxmlformats.org/officeDocument/2006/relationships/hyperlink" Target="https://www.bfs.admin.ch/asset/de/36665383" TargetMode="External"/><Relationship Id="rId4" Type="http://schemas.openxmlformats.org/officeDocument/2006/relationships/hyperlink" Target="https://rundschreiben-kodierer.github.io/handbuch-test/de/neuerungen/kodierungshandbuch/2026/01.01.2026/" TargetMode="External"/><Relationship Id="rId9" Type="http://schemas.openxmlformats.org/officeDocument/2006/relationships/hyperlink" Target="https://www.bfs.admin.ch/asset/de/36304842" TargetMode="External"/><Relationship Id="rId14" Type="http://schemas.openxmlformats.org/officeDocument/2006/relationships/hyperlink" Target="https://klassifikationen.bfarm.de/icd-10-gm/kode-suche/htmlgm2026/block-n00-n08.htm" TargetMode="Externa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rundschreiben-kodierer.github.io/handbuch-test/de/neuerungen/kodierungshandbuch/2026/01.01.2026/" TargetMode="External"/><Relationship Id="rId2" Type="http://schemas.openxmlformats.org/officeDocument/2006/relationships/slide" Target="../slides/slide65.xml"/><Relationship Id="rId1" Type="http://schemas.openxmlformats.org/officeDocument/2006/relationships/notesMaster" Target="../notesMasters/notesMaster1.xml"/><Relationship Id="rId4" Type="http://schemas.openxmlformats.org/officeDocument/2006/relationships/hyperlink" Target="https://rundschreiben-kodierer.github.io/handbuch-test/de/neuerungen/icd-10/" TargetMode="Externa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rundschreiben-kodierer.github.io/handbuch-test/de/neuerungen/icd-10/" TargetMode="External"/><Relationship Id="rId7" Type="http://schemas.openxmlformats.org/officeDocument/2006/relationships/hyperlink" Target="https://klassifikationen.bfarm.de/icd-10-gm/kode-suche/htmlgm2026/block-n00-n08.htm" TargetMode="External"/><Relationship Id="rId2" Type="http://schemas.openxmlformats.org/officeDocument/2006/relationships/slide" Target="../slides/slide73.xml"/><Relationship Id="rId1" Type="http://schemas.openxmlformats.org/officeDocument/2006/relationships/notesMaster" Target="../notesMasters/notesMaster1.xml"/><Relationship Id="rId6" Type="http://schemas.openxmlformats.org/officeDocument/2006/relationships/hyperlink" Target="https://klassifikationen.bfarm.de/icd-10-gm/kode-suche/htmlgm2026/block-g60-g64.htm" TargetMode="External"/><Relationship Id="rId5" Type="http://schemas.openxmlformats.org/officeDocument/2006/relationships/hyperlink" Target="https://dam-api.bfs.admin.ch/hub/api/dam/assets/36697799/master" TargetMode="External"/><Relationship Id="rId4" Type="http://schemas.openxmlformats.org/officeDocument/2006/relationships/hyperlink" Target="https://dam-api.bfs.admin.ch/hub/api/dam/assets/36016195/master"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Medizinisches Kodierungshandbuch: Updateschulung 2027. Version 3.0, Stand 21.10.2026.</a:t>
            </a:r>
          </a:p>
          <a:p>
            <a:endParaRPr/>
          </a:p>
          <a:p>
            <a:r>
              <a:t>Das Modul vergleicht die bereitgestellten deutschsprachigen KHB 2026 und 2027. Ergänzend werden die für die behandelten Themen relevanten BFS-Aktualisierungen, CHOP-Katalogstellen und ICD-10-GM-Nachweise berücksichtigt. Bereits unterjährig gültige Änderungen sind von erstmals 2027 geltenden Vorgaben abgegrenzt.</a:t>
            </a:r>
          </a:p>
          <a:p>
            <a:endParaRPr/>
          </a:p>
          <a:p>
            <a:r>
              <a:t>Quellen: BFS, Medizinisches Kodierungshandbuch 2026 (543-2600), bereitgestellte Datei KHB 2026(3).pdf; Medizinisches Kodierungshandbuch 2027 (543-2700), bereitgestellte Datei KHB 2027(2).pdf. Folienfuss und Themen-Notizen nennen die jeweiligen gedruckten Seiten. Nur bei diesen beiden KHB-Dateien gilt PDF-Seite = gedruckte Seite + 2. Ergänzende amtliche Nachweise stehen auf Folie 60 und bei den betreffenden Themen.</a:t>
            </a:r>
          </a:p>
          <a:p>
            <a:endParaRPr/>
          </a:p>
          <a:p>
            <a:r>
              <a:t>Die didaktischen Kurzfälle sind von den Originalbeispielen des BFS unterschieden. Auffälligkeiten in den Originalquellen werden mit ihrer fachlichen Einordnung ausgewiesen.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Reihenfolge folgt weitgehend dem Kodierungshandbuch. Der Anhang ist ein Nachschlage- und Kontrollteil; er muss nicht vollständig vorgetragen werden.</a:t>
            </a:r>
          </a:p>
          <a:p>
            <a:endParaRPr/>
          </a:p>
          <a:p>
            <a:r>
              <a:t>Fachliche Grundlage / sichtbare Quellen:</a:t>
            </a:r>
          </a:p>
          <a:p>
            <a:r>
              <a:t>Gliederung: eigene Schulungsstruktur auf Basis beider KHB.</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Methodik: vollständiger maschineller Textabgleich der Regelabschnitte; Abgleich der Versionskennzeichen; zusätzliche Sichtung der grünen Änderungsmarkierungen und fachliche Einordnung der Unterschiede. Nicht jeder orthografische Unterschied wird als einzelne Lehrfolie wiedergegeben. Änderungsart und Praxisfolgen sind die didaktische Einordnung dieser Analyse. Die Spalten 2026 und 2027 sind meist sinngemässe Zusammenfassungen und keine vollständigen wörtlichen Zitate. Anführungszeichen kennzeichnen gezielt zitierte Formulierungen.</a:t>
            </a:r>
          </a:p>
          <a:p>
            <a:endParaRPr/>
          </a:p>
          <a:p>
            <a:r>
              <a:t>Die Fassung 3.0 ergänzt den KHB-Vergleich um gezielte Nachweise aus offiziellen BFS-Aktualisierungen, FAQ/Klarstellungen, CHOP 2026/2027 und ICD-10-GM 2026. Das ist kein vollständiger Katalogvergleich. Die amtlichen Zusatzquellen stehen auf Folie 60 und bei den jeweiligen Themen. Die Quellenfusszeilen verwenden gedruckte Seiten; der Versatz von +2 gilt nur für die beiden KHB-PDFs, nicht für CHOP.</a:t>
            </a:r>
          </a:p>
          <a:p>
            <a:endParaRPr/>
          </a:p>
          <a:p>
            <a:r>
              <a:t>Fachliche Grundlage / sichtbare Quellen:</a:t>
            </a:r>
          </a:p>
          <a:p>
            <a:r>
              <a:t>KHB 2026/2027, Einleitung S. 9–10; ergänzende amtliche Quellen: Folie 60.</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Im KHB werden auch sonstige Änderungen grün markiert; Orthografie und Layout müssen nicht markiert sein. Die vier Kategorien dieser Schulung sind eine eigene didaktische Einordnung, nicht eine offizielle BFS-Taxonomie.</a:t>
            </a:r>
          </a:p>
          <a:p>
            <a:endParaRPr/>
          </a:p>
          <a:p>
            <a:r>
              <a:t>Fachliche Grundlage / sichtbare Quellen:</a:t>
            </a:r>
          </a:p>
          <a:p>
            <a:r>
              <a:t>KHB 2026, S. 10; KHB 2027, S. 10.</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Priorisierung für die Schulung, keine Aussage über die quantitative Erlöswirkung. Jede einzelne Regel wird im Hauptteil oder Register nachgewiesen.</a:t>
            </a:r>
          </a:p>
          <a:p>
            <a:endParaRPr/>
          </a:p>
          <a:p>
            <a:r>
              <a:t>Fachliche Grundlage / sichtbare Quellen:</a:t>
            </a:r>
          </a:p>
          <a:p>
            <a:r>
              <a:t>KHB 2027: D04 S. 36; D05 S. 38; SD0407/08 S. 126/128; SD1001 S. 151; SD1504/05 S. 163–176; Reha S. 219/224.</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Spalten vergleichen den Wortlaut der beiden gelieferten Handbuchfassungen. Sie bilden nicht allein den vollständigen Gültigkeitsstand des jeweiligen Kalenderjahres ab. Die frühere Publikationsform Rundschreiben wurde laut BFS bereits per 1.1.2026 durch die Online-Publikation von Aktualisierungen und FAQ/Klarstellungen ersetzt. Das KHB 2027 übernimmt diese Beschreibung.</a:t>
            </a:r>
          </a:p>
          <a:p>
            <a:endParaRPr/>
          </a:p>
          <a:p>
            <a:r>
              <a:t>Für stationäre Austritte ab 1.1.2027 gilt ICD-10-GM 2026. Die widersprüchlichen 2024-Nennungen im KHB 2027 sind auf Folie 7 dokumentiert; die Anwendungsversion ist durch die ausdrückliche KHB-Vorgabe und das BFS-Portal geklärt.</a:t>
            </a:r>
          </a:p>
          <a:p>
            <a:endParaRPr/>
          </a:p>
          <a:p>
            <a:r>
              <a:t>Massgeblich ist das bei einer Aktualisierung angegebene Gültigkeitsdatum. Fehlt eine Angabe, nennt die KHB-Einleitung den ersten Tag des Folgemonats der Publikation. Daraus folgt keine pauschale rückwirkende Geltung ab Jahresbeginn.</a:t>
            </a:r>
          </a:p>
          <a:p>
            <a:endParaRPr/>
          </a:p>
          <a:p>
            <a:r>
              <a:t>Fachliche Grundlage / sichtbare Quellen:</a:t>
            </a:r>
          </a:p>
          <a:p>
            <a:r>
              <a:t>KHB 2026/2027, S. 10; BFS-Portal: Aktualisierungen und ICD-10-GM (21.10.2026).</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 BFS, Aktualisierungen zu den Publikationen; Umstellung per 1.1.2026 | </a:t>
            </a:r>
            <a:r>
              <a:rPr>
                <a:hlinkClick r:id="rId3"/>
              </a:rPr>
              <a:t>https://rundschreiben-kodierer.github.io/handbuch-test/de/neuerungen/</a:t>
            </a:r>
            <a:r>
              <a:t> | geprüft am 21.10.2026.</a:t>
            </a:r>
          </a:p>
          <a:p>
            <a:r>
              <a:t>- BFS, Aktualisierungen zur ICD-10-GM; Anwendung ICD-10-GM 2026 ab 1.1.2027 | </a:t>
            </a:r>
            <a:r>
              <a:rPr>
                <a:hlinkClick r:id="rId4"/>
              </a:rPr>
              <a:t>https://rundschreiben-kodierer.github.io/handbuch-test/de/neuerungen/icd-10/</a:t>
            </a:r>
            <a:r>
              <a:t> | geprüft am 21.10.2026.</a:t>
            </a:r>
          </a:p>
          <a:p>
            <a:r>
              <a:t>[/Sources]</a:t>
            </a:r>
          </a:p>
          <a:p>
            <a:endParaRPr/>
          </a:p>
          <a:p>
            <a:r>
              <a:t>Einordnung: Angaben zum Regelinhalt beruhen auf den beiden Handbüchern und den jeweils genannten amtlichen Ergänzungen. Praxisfolgen, Kurzfälle und Priorisierung sind didaktische Ableitungen. Quellenabweichungen und fachliche Einordnungen sind nicht mit einer amtlichen Berichtigung gleichzusetzen.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drei KHB-Fundstellen enthalten widersprüchliche Versionsangaben. Der ausdrückliche Anwendungssatz auf S. 10 verlangt ICD-10-GM 2026 für Austritte ab 1.1.2027. Das BFS-Portal bestätigt das Inkrafttreten der ICD-10-GM 2026 in der Schweiz am 1.1.2027. Die Anwendungsversion ist damit geklärt.</a:t>
            </a:r>
          </a:p>
          <a:p>
            <a:endParaRPr/>
          </a:p>
          <a:p>
            <a:r>
              <a:t>Die Angaben zu ICD-10-GM 2024 im Grundlagenabsatz und in G21 bleiben als Quellenabweichung dokumentiert. Die fachliche Einordnung dieser alten Angaben ist keine Behauptung, dass das BFS bereits ein amtliches Erratum zu genau diesen Handbuchstellen veröffentlicht hat.</a:t>
            </a:r>
          </a:p>
          <a:p>
            <a:endParaRPr/>
          </a:p>
          <a:p>
            <a:r>
              <a:t>Fachliche Grundlage / sichtbare Quellen:</a:t>
            </a:r>
          </a:p>
          <a:p>
            <a:r>
              <a:t>KHB 2027, Einleitung S. 10 und G21p S. 16; BFS, ICD-10-GM (Stand 21.10.2026).</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 BFS, Aktualisierungen zur ICD-10-GM; Anwendung ICD-10-GM 2026 ab 1.1.2027 | </a:t>
            </a:r>
            <a:r>
              <a:rPr>
                <a:hlinkClick r:id="rId3"/>
              </a:rPr>
              <a:t>https://rundschreiben-kodierer.github.io/handbuch-test/de/neuerungen/icd-10/</a:t>
            </a:r>
            <a:r>
              <a:t> | geprüft am 21.10.2026.</a:t>
            </a:r>
          </a:p>
          <a:p>
            <a:r>
              <a:t>[/Sources]</a:t>
            </a:r>
          </a:p>
          <a:p>
            <a:endParaRPr/>
          </a:p>
          <a:p>
            <a:r>
              <a:t>Einordnung: Angaben zum Regelinhalt beruhen auf den beiden Handbüchern und den jeweils genannten amtlichen Ergänzungen. Praxisfolgen, Kurzfälle und Priorisierung sind didaktische Ableitungen. Quellenabweichungen und fachliche Einordnungen sind nicht mit einer amtlichen Berichtigung gleichzusetzen.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a:p>
            <a:endParaRPr/>
          </a:p>
          <a:p>
            <a:r>
              <a:t>Fachliche Grundlage / sichtbare Quellen:</a:t>
            </a:r>
          </a:p>
          <a:p>
            <a:r>
              <a:t>KHB 2026, G10n S. 15; KHB 2027, G10p S. 15.</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Sprachliche Klarstellung der Klassifikationskonvention; keine neue Erkrankungsdefinition. Die Kodewahl erfolgt weiterhin im systematischen Verzeichnis unter Beachtung aller Hinweise.</a:t>
            </a:r>
          </a:p>
          <a:p>
            <a:endParaRPr/>
          </a:p>
          <a:p>
            <a:r>
              <a:t>Fachliche Grundlage / sichtbare Quellen:</a:t>
            </a:r>
          </a:p>
          <a:p>
            <a:r>
              <a:t>KHB 2026, G21n S. 21; KHB 2027, G21p S. 21.</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G30: Im KHB 2027 entfällt die zusätzliche Aufzählung der Stellenlängen. Die Anforderung, so spezifisch wie möglich und endständig zu kodieren, bleibt bestehen.</a:t>
            </a:r>
          </a:p>
          <a:p>
            <a:endParaRPr/>
          </a:p>
          <a:p>
            <a:r>
              <a:t>G40: Die genaue Streichung des zusätzlichen Satzteils zu vollständigen schriftlichen Angaben in den jeweiligen Berichten wurde aber bereits als BFS-Aktualisierung mit Gültigkeit ab 1.1.2026 publiziert. Im KHB 2027 wird diese bereits geltende Änderung übernommen. Die ärztliche Diagnoseverantwortung und die Anforderungen an eine kohärente und vollständige Dokumentation bleiben unverändert.</a:t>
            </a:r>
          </a:p>
          <a:p>
            <a:endParaRPr/>
          </a:p>
          <a:p>
            <a:r>
              <a:t>G40 erlaubt weiterhin die Präzisierung eines von Ärztinnen und Ärzten gestellten Diagnosenkodes aus der gesamten medizinischen Dokumentation. Eine neue Diagnose aus Labor, Medikation oder Pflegebericht ohne erforderliche dokumentierte ärztliche Rücksprache abzuleiten, ist davon nicht gedeckt.</a:t>
            </a:r>
          </a:p>
          <a:p>
            <a:endParaRPr/>
          </a:p>
          <a:p>
            <a:r>
              <a:t>Fachliche Grundlage / sichtbare Quellen:</a:t>
            </a:r>
          </a:p>
          <a:p>
            <a:r>
              <a:t>KHB 2026/2027, S. 23–24; BFS-Aktualisierung ab 1.1.2026, Ziff. 1.1.</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 BFS, Aktualisierungen Kodierungshandbuch, gültig ab 1.1.2026; Ziffer 1.1 G40o | </a:t>
            </a:r>
            <a:r>
              <a:rPr>
                <a:hlinkClick r:id="rId3"/>
              </a:rPr>
              <a:t>https://rundschreiben-kodierer.github.io/handbuch-test/de/neuerungen/kodierungshandbuch/2026/01.01.2026/</a:t>
            </a:r>
            <a:r>
              <a:t> | geprüft am 21.10.2026.</a:t>
            </a:r>
          </a:p>
          <a:p>
            <a:r>
              <a:t>[/Sources]</a:t>
            </a:r>
          </a:p>
          <a:p>
            <a:endParaRPr/>
          </a:p>
          <a:p>
            <a:r>
              <a:t>Einordnung: Angaben zum Regelinhalt beruhen auf den beiden Handbüchern und den jeweils genannten amtlichen Ergänzungen. Praxisfolgen, Kurzfälle und Priorisierung sind didaktische Ableitungen. Quellenabweichungen und fachliche Einordnungen sind nicht mit einer amtlichen Berichtigung gleichzusetzen.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Ergänzung verändert nicht die Bedeutung der Seitigkeitsziffern. Aus fehlender Dokumentation darf insbesondere keine Beidseitigkeit abgeleitet werden. Die Beispiele bei D15 enthalten zusätzliche bzw. leere L-Zeilen; diese werden im redaktionellen Register erfasst.</a:t>
            </a:r>
          </a:p>
          <a:p>
            <a:endParaRPr/>
          </a:p>
          <a:p>
            <a:r>
              <a:t>Fachliche Grundlage / sichtbare Quellen:</a:t>
            </a:r>
          </a:p>
          <a:p>
            <a:r>
              <a:t>KHB 2026, D02m S. 33; KHB 2027, D02p S. 33.</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Der Wortlaut untersagt die Erfassung beider genannten Kodes. Daraus folgt kein generelles Verbot für U69.-!; z. B. U69.04! und U69.5-! erscheinen weiterhin im KHB 2027.</a:t>
            </a:r>
          </a:p>
          <a:p>
            <a:endParaRPr/>
          </a:p>
          <a:p>
            <a:r>
              <a:t>Fachliche Grundlage / sichtbare Quellen:</a:t>
            </a:r>
          </a:p>
          <a:p>
            <a:r>
              <a:t>KHB 2026, D04c S. 36 und SD1909o S. 204–205; KHB 2027, D04p S. 36 und SD1909p S. 202–203.</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Wichtig ist die korrekte Liste der Arzneimittelbeispiele: 4, 5, 6 und 8. Beispiel 7 enthält bereits 2026 keine U69.12!-Zeile. Es wäre falsch, das Entfallen auf alle Beispiele 4 bis 7 zu beziehen.</a:t>
            </a:r>
          </a:p>
          <a:p>
            <a:endParaRPr/>
          </a:p>
          <a:p>
            <a:r>
              <a:t>Fachliche Grundlage / sichtbare Quellen:</a:t>
            </a:r>
          </a:p>
          <a:p>
            <a:r>
              <a:t>KHB 2026: SD0202 S. 108; SD1502 S. 162; SD1909 S. 204–205. KHB 2027: S. 107, 160, 202–203.</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neue D05-Formulierung betrifft grundsätzlich akute Gefässverschlüsse, beispielsweise Hirninfarkt, Lungenembolie oder andere Embolien und Thrombosen. Die 28-Tage-Regel ist keine allgemeine Frist für sämtliche akuten Erkrankungen.</a:t>
            </a:r>
          </a:p>
          <a:p>
            <a:endParaRPr/>
          </a:p>
          <a:p>
            <a:r>
              <a:t>Entscheidend ist das Ereignisalter bei der stationären Aufnahme. Ereignisdatum und Aufnahmedatum dokumentieren. Das Überschreiten von 28 Tagen während eines laufenden Aufenthalts löst aus dieser Regel allein keinen automatischen Kodewechsel aus.</a:t>
            </a:r>
          </a:p>
          <a:p>
            <a:endParaRPr/>
          </a:p>
          <a:p>
            <a:r>
              <a:t>Spezifische Regeln zu Schlaganfall, Verlegung, Folgezuständen und Rehabilitation sind im jeweiligen Fall zu beachten; besondere Regeln haben gegenüber allgemeinen Regeln Vorrang. Nicht jeder mehr als 28 Tage zurückliegende Zustand erhält pauschal Z86.7. Ein passender Anamnesekode setzt die Erfüllung von G54 voraus.</a:t>
            </a:r>
          </a:p>
          <a:p>
            <a:endParaRPr/>
          </a:p>
          <a:p>
            <a:r>
              <a:t>Die Lungenembolie-Frist von vier Wochen bzw. 28 Tagen bestand bereits 2026. Neu im KHB 2027 sind die ausdrücklich weitere Reichweite und der Bezug auf den Aufnahmezeitpunkt.</a:t>
            </a:r>
          </a:p>
          <a:p>
            <a:endParaRPr/>
          </a:p>
          <a:p>
            <a:r>
              <a:t>Fachliche Grundlage / sichtbare Quellen:</a:t>
            </a:r>
          </a:p>
          <a:p>
            <a:r>
              <a:t>KHB 2026, D05o S. 38; KHB 2027, D05p S. 37–38 und SD0601/02 S. 133–134.</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Angaben zum Regelinhalt beruhen auf den beiden Handbüchern und den jeweils genannten amtlichen Ergänzungen. Praxisfolgen, Kurzfälle und Priorisierung sind didaktische Ableitungen. Quellenabweichungen und fachliche Einordnungen sind nicht mit einer amtlichen Berichtigung gleichzusetzen.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Eigene Fallkonstruktion, kein offizielles BFS-Beispiel. Nur der geänderte Aspekt wird betrachtet; keine vollständige Kodierung. Keine Aussage zur Dauer oder Indikation einer medizinischen Behandlung.</a:t>
            </a:r>
          </a:p>
          <a:p>
            <a:endParaRPr/>
          </a:p>
          <a:p>
            <a:r>
              <a:t>Fachliche Grundlage / sichtbare Quellen:</a:t>
            </a:r>
          </a:p>
          <a:p>
            <a:r>
              <a:t>Ableitung aus KHB 2026 D05o S. 38 und KHB 2027 D05p S. 38; G54 jeweils S. 28–29.</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a:p>
            <a:endParaRPr/>
          </a:p>
          <a:p>
            <a:r>
              <a:t>Fachliche Grundlage / sichtbare Quellen:</a:t>
            </a:r>
          </a:p>
          <a:p>
            <a:r>
              <a:t>KHB 2026, P00n S. 61 / P07o S. 72; KHB 2027, P00p S. 61 / P07p S. 72.</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Der entsprechende Pflichttext wird aus P01 entfernt und in SD1505 übernommen. Die Regel steht dort weiterhin entgegen dem Beachte unter 93.92.-. Die Verlagerung des Absatzes ändert die Kodierpflicht nicht.</a:t>
            </a:r>
          </a:p>
          <a:p>
            <a:endParaRPr/>
          </a:p>
          <a:p>
            <a:r>
              <a:t>Fachliche Grundlage / sichtbare Quellen:</a:t>
            </a:r>
          </a:p>
          <a:p>
            <a:r>
              <a:t>KHB 2026, P01m S. 62; KHB 2027, SD1505p S. 168.</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weiterhin bestehende allgemeine Regel deckt den weggelassenen Sonderhinweis ab. Verwandt ist die Ergänzung in P09 zu postmortalen Organentnahmen.</a:t>
            </a:r>
          </a:p>
          <a:p>
            <a:endParaRPr/>
          </a:p>
          <a:p>
            <a:r>
              <a:t>Fachliche Grundlage / sichtbare Quellen:</a:t>
            </a:r>
          </a:p>
          <a:p>
            <a:r>
              <a:t>KHB 2026, P02o S. 63; KHB 2027, P02p S. 63.</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Texte zur Zählweise bestanden bereits. Neu ist die ausdrückliche Einbeziehung der Vakuum-Prothese/endoskopischen Vakuumtherapie. Angebrochene Tage werden als ganze Kalendertage berücksichtigt.</a:t>
            </a:r>
          </a:p>
          <a:p>
            <a:endParaRPr/>
          </a:p>
          <a:p>
            <a:r>
              <a:t>Fachliche Grundlage / sichtbare Quellen:</a:t>
            </a:r>
          </a:p>
          <a:p>
            <a:r>
              <a:t>KHB 2026, P06o S. 68–69; KHB 2027, P06p S. 68–69.</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Didaktisch konstruiertes Beispiel, keine neue medizinische Voraussetzung. Tagesmenge als Vereinigungsmenge: {1,2,3,4,5} plus {4,5,6,7,8} ergibt acht unterschiedliche Tage. Der endständige Kode ist in der gültigen CHOP zu bestimmen.</a:t>
            </a:r>
          </a:p>
          <a:p>
            <a:endParaRPr/>
          </a:p>
          <a:p>
            <a:r>
              <a:t>Fachliche Grundlage / sichtbare Quellen:</a:t>
            </a:r>
          </a:p>
          <a:p>
            <a:r>
              <a:t>Eigene Illustration der unveränderten Zähllogik: KHB 2026/2027, P06 S. 68–69.</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bestehende Erläuterung zu 34.03, 54.12.11 und 37.99.80 beschränkt den dort genannten Wiedereingriff auf Hämatomevakuation und/oder Exploration und/oder Hämostase. Bei spezifisch kodierten intrathorakalen/intraabdominalen/Herzeingriffen gilt die beschriebene Reoperations-Zusatzkodierung weiter. Die Änderung des KHB-Kodetitels ersetzt nicht die Prüfung der CHOP 2027.</a:t>
            </a:r>
          </a:p>
          <a:p>
            <a:endParaRPr/>
          </a:p>
          <a:p>
            <a:r>
              <a:t>Fachliche Grundlage / sichtbare Quellen:</a:t>
            </a:r>
          </a:p>
          <a:p>
            <a:r>
              <a:t>KHB 2026, P08o S. 73–74; KHB 2027, P08p S. 73–74.</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Hier wird die im Handbuch gezeigte Ersetzung beschrieben. Ein vollständiges Mapping aller Organentnahme- und Transplantationskodes ist nicht Bestandteil dieses KHB-Moduls.</a:t>
            </a:r>
          </a:p>
          <a:p>
            <a:endParaRPr/>
          </a:p>
          <a:p>
            <a:r>
              <a:t>Fachliche Grundlage / sichtbare Quellen:</a:t>
            </a:r>
          </a:p>
          <a:p>
            <a:r>
              <a:t>KHB 2026, P09o S. 75–77; KHB 2027, P09p S. 75–77.</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SOFA-Baseline-Logik sowie die alters- und stationsabhängige Zuordnung von Phoenix, Goldstein und SOFA waren bereits im KHB 2026 enthalten. Die aktualisierte MDSi-Referenz bedeutet für sich allein keine Änderung sämtlicher Schwellenwerte.</a:t>
            </a:r>
          </a:p>
          <a:p>
            <a:endParaRPr/>
          </a:p>
          <a:p>
            <a:r>
              <a:t>Bei Erwachsenen ist im Regelfall ein sepsisbedingter Anstieg des SOFA-Scores um mindestens 2 Punkte innerhalb von maximal 72 Stunden erforderlich. Die ärztliche Diagnose und die zugehörigen Organdysfunktionen müssen in der Dokumentation nachvollziehbar sein. Vorbestehende oder anderweitig erklärte Organdysfunktionen dürfen nicht als sepsisbedingter Anstieg gewertet werden.</a:t>
            </a:r>
          </a:p>
          <a:p>
            <a:endParaRPr/>
          </a:p>
          <a:p>
            <a:r>
              <a:t>Unveränderter Sonderfall: Bei dokumentierter Meningokokkenbakteriämie wird eine Meningokokkensepsis auch ohne Erfüllung der SOFA-Score-Bedingungen verschlüsselt. Massgeblich sind SD0101 und SD0102; die Ausnahme erlaubt keine eigenständige Diagnosestellung durch die Kodierfachperson. Diese Ausnahme war bereits 2026 enthalten.</a:t>
            </a:r>
          </a:p>
          <a:p>
            <a:endParaRPr/>
          </a:p>
          <a:p>
            <a:r>
              <a:t>Fachliche Grundlage / sichtbare Quellen:</a:t>
            </a:r>
          </a:p>
          <a:p>
            <a:r>
              <a:t>KHB 2026, SD0102 S. 84–89; KHB 2027, SD0102 S. 83–88; Sonderfall SD0101/02.</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Angaben zum Regelinhalt beruhen auf den beiden Handbüchern und den jeweils genannten amtlichen Ergänzungen. Praxisfolgen, Kurzfälle und Priorisierung sind didaktische Ableitungen. Quellenabweichungen und fachliche Einordnungen sind nicht mit einer amtlichen Berichtigung gleichzusetzen.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alte Nicht-Sepsis-Beispiel betraf Asthma/Bronchopneumonie und eine nicht sepsisbedingte Thrombozytopenie. Das neue Beispiel zeigt die Abgrenzung am chronisch erhöhten respiratorischen Ausgangswert. Die Titel der Kodes sind auf der Folie gekürzt; die Originalbezeichnungen finden sich auf S. 84. Die Kodierung ist als offizielles Lehrbeispiel nicht automatisch vollständig für andere Fälle.</a:t>
            </a:r>
          </a:p>
          <a:p>
            <a:endParaRPr/>
          </a:p>
          <a:p>
            <a:r>
              <a:t>Fachliche Grundlage / sichtbare Quellen:</a:t>
            </a:r>
          </a:p>
          <a:p>
            <a:r>
              <a:t>KHB 2026, SD0102o S. 84–85; KHB 2027, SD0102p S. 83–84.</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Neue ausdrückliche Einbeziehung beider Altersgruppen. Es werden durch diesen neuen Satz keine alternativen Schwellenwerte für die isolierte Eiweissmangelernährung eingeführt. Die Formulierung darf nicht als automatische E43-Zuordnung bei einem isolierten Laborbefund ausgelegt werden.</a:t>
            </a:r>
          </a:p>
          <a:p>
            <a:endParaRPr/>
          </a:p>
          <a:p>
            <a:r>
              <a:t>Fachliche Grundlage / sichtbare Quellen:</a:t>
            </a:r>
          </a:p>
          <a:p>
            <a:r>
              <a:t>KHB 2026, SD0407n S. 127–128 / SD0408n S. 129–130; KHB 2027, SD0407p S. 126–127 / SD0408p S. 128–129.</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Diese Folie ist bewusst keine vollständige Ernährungskodiermatrix. Unverändert: E43 benötigt 89.0A.4- oder 89.0A.32; für E44.- sind die im KHB genannten Alternativen zu beachten. Bei Kindern nennen 96.6 und 99.15 mindestens fünf Behandlungstage. Im Erwachsenenabschnitt besteht die ausdrückliche Ausnahme für in Komplexbehandlungen enthaltene Therapieformen. Keine Übertragung von Erwachsenenkriterien auf Säuglinge.</a:t>
            </a:r>
          </a:p>
          <a:p>
            <a:endParaRPr/>
          </a:p>
          <a:p>
            <a:r>
              <a:t>Fachliche Grundlage / sichtbare Quellen:</a:t>
            </a:r>
          </a:p>
          <a:p>
            <a:r>
              <a:t>KHB 2026, SD0407/08 S. 127–130; KHB 2027, SD0407/08 S. 126–129; G40 jeweils S. 24.</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p-Markierung steht an SD0601; die G45-Differenzierung betrifft die unversionierte Kapiteleinleitung SD0600. Im KHB 2026 werden SD0601 und SD0602 gemeinsam auf I60–I64, G45.- und S06.- bezogen. Im KHB 2027 nennt der gemeinsame Satz nur I60–I64 und S06.-; G45.- folgt in einem eigenen Satz ausdrücklich für SD0601.</a:t>
            </a:r>
          </a:p>
          <a:p>
            <a:endParaRPr/>
          </a:p>
          <a:p>
            <a:r>
              <a:t>G45.- bleibt somit im Anwendungsbereich von SD0601. Der frühere gemeinsame Verweis auf SD0601 und SD0602 gilt im neuen Kapiteltext nicht mehr für G45.-. Eine pauschale Übertragung der Folgezustandsregel SD0602 auf G45.- lässt sich aus diesem Verweis nicht ableiten.</a:t>
            </a:r>
          </a:p>
          <a:p>
            <a:endParaRPr/>
          </a:p>
          <a:p>
            <a:r>
              <a:t>Der Text von SD0602 ist materiell unverändert. Aus der geänderten Kapiteleinleitung oder den entfernten SD0601-Beispielen folgt kein darüber hinausgehendes allgemeines TIA-Kodierverbot. Entscheidend bleiben der dokumentierte Fall und die tatsächlich einschlägigen Regeltexte.</a:t>
            </a:r>
          </a:p>
          <a:p>
            <a:endParaRPr/>
          </a:p>
          <a:p>
            <a:r>
              <a:t>Fachliche Grundlage / sichtbare Quellen:</a:t>
            </a:r>
          </a:p>
          <a:p>
            <a:r>
              <a:t>KHB 2026, SD0600–SD0602 S. 134–136; KHB 2027, SD0600–SD0602 S. 133–134.</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Angaben zum Regelinhalt beruhen auf den beiden Handbüchern und den jeweils genannten amtlichen Ergänzungen. Praxisfolgen, Kurzfälle und Priorisierung sind didaktische Ableitungen. Quellenabweichungen und fachliche Einordnungen sind nicht mit einer amtlichen Berichtigung gleichzusetzen.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Der allgemeine Reha-Text zu 93.9G.09 bleibt vorhanden. Aus der neu expliziten Nichtkodierung der Maskenüberdrucktherapie im Rahmen BA.3- wird hier keine Ausweichkodierung mit 93.9G.09 konstruiert. Andere Beatmungsformen und Settings sind separat nach den einschlägigen Regeln zu prüfen.</a:t>
            </a:r>
          </a:p>
          <a:p>
            <a:endParaRPr/>
          </a:p>
          <a:p>
            <a:r>
              <a:t>Fachliche Grundlage / sichtbare Quellen:</a:t>
            </a:r>
          </a:p>
          <a:p>
            <a:r>
              <a:t>KHB 2026, SD1001n S. 153 und Reha-Beispiel S. 228; KHB 2027, SD1001p S. 151 und Reha-Beispiel S. 222.</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Im CPAP-Abschnitt des KHB2026 S.153 ist die Erfassung grundsätzlich unabhängig von der Dauer beschrieben; direkt nach der Geburt werden mindestens 30 Minuten CPAP vorausgesetzt. KHB2027 S.151 verlangt für die hier behandelte CPAP-Atemunterstützung mindestens 30 Minuten und die Behandlung von Neugeborenen oder Säuglingen auf einer zertifizierten IPS oder IMCU.</a:t>
            </a:r>
          </a:p>
          <a:p>
            <a:endParaRPr/>
          </a:p>
          <a:p>
            <a:r>
              <a:t>Die Formulierung „zertifizierte IPS oder IMCU“ steht im speziellen CPAP-Abschnitt auf S.151. Der allgemeine IMCU-Abschnitt auf S.150 verwendet auch die Bezeichnung „anerkannt“. Massgebend sind die konkreten Voraussetzungen des jeweiligen Regelabschnitts. Alter, Versorgungseinheit und Therapiedauer sind zu dokumentieren; eine beliebige zertifizierte Einheit erfüllt die Settingvorgabe nicht. Die Altersabgrenzung sowie die Bedingungen für maschinelle Beatmung und Beatmungsstunden sind zusätzlich nach SD1001p S.149–150 zu beachten.</a:t>
            </a:r>
          </a:p>
          <a:p>
            <a:endParaRPr/>
          </a:p>
          <a:p>
            <a:r>
              <a:t>CHOP2027 S.402 enthält bei 93.9F.11 den Ausschluss „Kode weglassen“ für 99.65, Akute Behandlung einer Adaptationsstörung beim Neugeborenen (sog. Primäre Reanimation). Nach dem Kontext zu 99.65 auf S.440 erfolgt diese Behandlung im Gebär- oder Operationssaal durch das dort beschriebene Fachteam und umfasst unter anderem unterstützende Atemmassnahmen. Für die durch 99.65 abgebildete Primäre Reanimation ist 93.9F.11 daher nicht gesondert zu kodieren.</a:t>
            </a:r>
          </a:p>
          <a:p>
            <a:endParaRPr/>
          </a:p>
          <a:p>
            <a:r>
              <a:t>Eine danach eigenständig erbrachte CPAP-Behandlung auf IPS/IMCU ist anhand ihrer eigenen dokumentierten Voraussetzungen zu prüfen. Aus der Primären Reanimation folgt kein pauschaler Ausschluss jeder späteren CPAP-Behandlung desselben Kindes.</a:t>
            </a:r>
          </a:p>
          <a:p>
            <a:endParaRPr/>
          </a:p>
          <a:p>
            <a:r>
              <a:t>Die 30-Minuten-Grenze betrifft diesen CPAP-Abschnitt. Sie gilt nicht automatisch für alle invasiven Beatmungsformen. Die Erfüllung der CPAP-Kodierbedingungen allein legt keine Beatmungsstunden fest; hierfür sind die gesonderten Regelungen auf S.149–150 anzuwenden.</a:t>
            </a:r>
          </a:p>
          <a:p>
            <a:endParaRPr/>
          </a:p>
          <a:p>
            <a:r>
              <a:t>Fachliche Grundlage:</a:t>
            </a:r>
          </a:p>
          <a:p>
            <a:r>
              <a:t>KHB2026, SD1001n, gedruckte S.153.</a:t>
            </a:r>
          </a:p>
          <a:p>
            <a:r>
              <a:t>KHB2027, SD1001p, gedruckte S.149–151.</a:t>
            </a:r>
          </a:p>
          <a:p>
            <a:r>
              <a:t>CHOP2027, 93.9F.11 und 99.65, gedruckte S.402 und 440.</a:t>
            </a:r>
          </a:p>
          <a:p>
            <a:r>
              <a:t>Amtlicher CHOP2027: </a:t>
            </a:r>
            <a:r>
              <a:rPr>
                <a:hlinkClick r:id="rId3"/>
              </a:rPr>
              <a:t>https://dam-api.bfs.admin.ch/hub/api/dam/assets/36697799/master</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drei Kurzfälle sind didaktische Übungsfälle auf Grundlage der angegebenen Regeln, keine vom BFS publizierten Originalfälle. Sie behandeln jeweils den genannten CPAP-Aspekt; die Gesamtfallkodierung und die Beatmungsstunden sind gesondert zu beurteilen.</a:t>
            </a:r>
          </a:p>
          <a:p>
            <a:endParaRPr/>
          </a:p>
          <a:p>
            <a:r>
              <a:t>Fall 1: Die beschriebene 20-minütige CPAP-Episode erreicht die Mindestdauer von 30 Minuten nicht. „93.9F.11 nicht aufgrund dieser CPAP-Episode“ bezieht sich auf diese konkrete Episode. Ein anderweitig belegter Kodiertatbestand des Aufenthalts wird dadurch nicht ausgeschlossen.</a:t>
            </a:r>
          </a:p>
          <a:p>
            <a:endParaRPr/>
          </a:p>
          <a:p>
            <a:r>
              <a:t>Fall 2: Mit 45 Minuten auf der ausdrücklich benannten zertifizierten IPS/IMCU sind die beiden hier beschriebenen Bedingungen erfüllt. Für 93.9F.11 sind die übrigen Voraussetzungen ebenfalls zu prüfen: die Altersabgrenzung, die tatsächlich dokumentierte Versorgung und der CHOP-Ausschluss bei 99.65. Die Angaben des Kurzfalls begründen deshalb eine Prüfung des Kodes, keine automatische Zuweisung.</a:t>
            </a:r>
          </a:p>
          <a:p>
            <a:endParaRPr/>
          </a:p>
          <a:p>
            <a:r>
              <a:t>Der Ausschluss bei 99.65 betrifft die durch diesen Kode abgebildete Primäre Reanimation. Eine anschliessende eigenständige CPAP-Behandlung auf IPS/IMCU ist anhand der tatsächlich erbrachten Leistungen und der dafür geltenden Bedingungen zu prüfen. CHOP2027 S.402 und S.440 enthalten diese Abgrenzung; SD1001p S.151 enthält Mindestdauer und Setting. Die Voraussetzungen für Beatmungsstunden ergeben sich aus S.149–150. Sie sind durch die Angaben von 20 oder 45 Minuten allein nicht nachgewiesen.</a:t>
            </a:r>
          </a:p>
          <a:p>
            <a:endParaRPr/>
          </a:p>
          <a:p>
            <a:r>
              <a:t>Fall 3: Die spezielle BA.3-Ausnahme in KHB2027 S.151 untersagt die zusätzliche Kodierung der Maskenüberdrucktherapie im Rahmen der pulmonalen Rehabilitation. CHOP2027 S.403 enthält entsprechende Ausschlüsse bei 93.9G.1, 93.9G.2, 93.9G.3 und 93.9G.4. Der allgemeine Reha-Absatz zu Aufwand &gt;0 und 93.9G.09 rechtfertigt keine Ausweichkodierung derselben ausgeschlossenen Maskenüberdrucktherapie.</a:t>
            </a:r>
          </a:p>
          <a:p>
            <a:endParaRPr/>
          </a:p>
          <a:p>
            <a:r>
              <a:t>Fachliche Grundlage:</a:t>
            </a:r>
          </a:p>
          <a:p>
            <a:r>
              <a:t>KHB2027, SD1001p, gedruckte S.149–151; Regelhierarchie in der Einleitung S.9.</a:t>
            </a:r>
          </a:p>
          <a:p>
            <a:r>
              <a:t>CHOP2027, 93.9F.11, 99.65 und 93.9G.1–93.9G.4, gedruckte S.402–403 und 440.</a:t>
            </a:r>
          </a:p>
          <a:p>
            <a:r>
              <a:t>Amtlicher CHOP2027: </a:t>
            </a:r>
            <a:r>
              <a:rPr>
                <a:hlinkClick r:id="rId3"/>
              </a:rPr>
              <a:t>https://dam-api.bfs.admin.ch/hub/api/dam/assets/36697799/master</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Regeln zu Unterbrechungen und zur zeitlichen Erfassung sind im Vergleich nicht grundlegend neu. Die Folie dokumentiert die geänderte Kategorieliste des KHB, nicht einen vollständigen CHOP-Mappingkatalog.</a:t>
            </a:r>
          </a:p>
          <a:p>
            <a:endParaRPr/>
          </a:p>
          <a:p>
            <a:r>
              <a:t>Fachliche Grundlage / sichtbare Quellen:</a:t>
            </a:r>
          </a:p>
          <a:p>
            <a:r>
              <a:t>KHB 2026, SD1401o S. 158; KHB 2027, SD1401p S. 156.</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CHOP 39.43 wird 2027 als Verschluss eines arteriovenösen Shunts zur Hämodialyse, Hämofiltration und Hämodiafiltration bezeichnet. Die Wortlauterweiterung schafft keine neue allgemeine Hauptdiagnosenregel.</a:t>
            </a:r>
          </a:p>
          <a:p>
            <a:endParaRPr/>
          </a:p>
          <a:p>
            <a:r>
              <a:t>Fachliche Grundlage / sichtbare Quellen:</a:t>
            </a:r>
          </a:p>
          <a:p>
            <a:r>
              <a:t>KHB 2026, SD1407l S. 159 / SD1408a S. 160; KHB 2027, SD1407p S. 157 / SD1408p S. 158.</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Weitere Redaktion: Feten/Fetus, gekürztes Herpes-genitalis-Beispiel und Wegfall eines allgemeinen O20-O29-Satzes. Keine daraus abgeleitete Änderung gesetzlicher Fristen oder allgemeiner Schwangerschaftsdiagnostik.</a:t>
            </a:r>
          </a:p>
          <a:p>
            <a:endParaRPr/>
          </a:p>
          <a:p>
            <a:r>
              <a:t>Fachliche Grundlage / sichtbare Quellen:</a:t>
            </a:r>
          </a:p>
          <a:p>
            <a:r>
              <a:t>KHB 2026, SD1502n S. 162–163 / SD1503n S. 163–164; KHB 2027, SD1502p S. 160–161 / SD1503p S. 161–163.</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Änderung betrifft den beschriebenen Sectio-Kontext bei abnormer Kindslage. Für Spontangeburt ohne Geburtshindernis und die weiteren genannten Entbindungssituationen bestehen gesonderte Aussagen im selben Abschnitt. Nicht jede Lageanomalie bedeutet automatisch O64. Das Beispiel 6 im KHB 2026 (S. 171) enthielt bereits O64.1 bei einer nach CHOP primären Sectio und beginnenden Wehen. Deshalb ist die neue Formulierung auch als Angleichung an die vorhandene Beispieldarstellung zu lesen, nicht als erstmals zulässige Kodekombination.</a:t>
            </a:r>
          </a:p>
          <a:p>
            <a:endParaRPr/>
          </a:p>
          <a:p>
            <a:r>
              <a:t>Fachliche Grundlage / sichtbare Quellen:</a:t>
            </a:r>
          </a:p>
          <a:p>
            <a:r>
              <a:t>KHB 2026, SD1504e S. 165; KHB 2027, SD1504p S. 163.</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Wichtiger Vergleichsbefund: KHB 2026, Beispiel 6 S. 171, zeigt bereits O64.1. KHB 2027, Beispiel 5 S. 169, behält diese HD bei. Eine Gegenüberstellung O32.1 -&gt; O64.1 für dieses konkrete Originalbeispiel wäre falsch. Die materielle Wortlautänderung steht in SD1504 und klärt die im Vorjahresbeispiel schon dargestellte Kombination. Weitere Original-ND: O42.0, O09.6!, Z37.0!; nur der relevante Kodierausschnitt wird gezeigt.</a:t>
            </a:r>
          </a:p>
          <a:p>
            <a:endParaRPr/>
          </a:p>
          <a:p>
            <a:r>
              <a:t>Fachliche Grundlage / sichtbare Quellen:</a:t>
            </a:r>
          </a:p>
          <a:p>
            <a:r>
              <a:t>KHB 2026, SD1505o Beispiel 6 S. 171; KHB 2027, SD1505p Beispiel 5 S. 169; SD1504p S. 163.</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Nicht als generelle Nichtvergütung des Geburtstages oder als generelle Verkürzung des stationären Aufenthalts darstellen. Die Regel wird auf eine Aufnahme wegen eines vorgeburtlichen Zustands angewendet.</a:t>
            </a:r>
          </a:p>
          <a:p>
            <a:endParaRPr/>
          </a:p>
          <a:p>
            <a:r>
              <a:t>Fachliche Grundlage / sichtbare Quellen:</a:t>
            </a:r>
          </a:p>
          <a:p>
            <a:r>
              <a:t>KHB 2026, SD1505o S. 166; KHB 2027, SD1505p S. 164.</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Tage sind als ausdrücklich dokumentierte Behandlungstage definiert, nicht als aus Uhrzeiten abgeleitete Kalenderdatumsdifferenz. Der Geburtstag wird in beiden Szenarien nicht addiert. Keine konkrete ICD-Endziffer ohne spezifizierte klinische Diagnose.</a:t>
            </a:r>
          </a:p>
          <a:p>
            <a:endParaRPr/>
          </a:p>
          <a:p>
            <a:r>
              <a:t>Fachliche Grundlage / sichtbare Quellen:</a:t>
            </a:r>
          </a:p>
          <a:p>
            <a:r>
              <a:t>Eigene Anwendung des Wortlauts: KHB 2027, SD1505p S. 164; Vorjahresregel S. 166.</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Voraussetzungen zur Auswahl der primären beziehungsweise sekundären Sectio und zur Indikationskodierung ergeben sich aus dem vollständigen Entscheidungsabschnitt des KHB. Die medizinische Bezeichnung „primär“ oder „sekundär“ ist nicht in jeder Konstellation mit der Auswahl des CHOP-Kodes gleichzusetzen. Entscheidend sind die im Regeltext beschriebenen Voraussetzungen.</a:t>
            </a:r>
          </a:p>
          <a:p>
            <a:endParaRPr/>
          </a:p>
          <a:p>
            <a:r>
              <a:t>KHB2026 S.173 nennt für den Ausschluss von O82 ausdrücklich 74.1X.20, 74.0X.20 und die Kodefamilie 74.2X.-. Die alte Aufzählung umfasst somit nicht ausschliesslich Kodes mit der Endziffer .20; 74.2X.- ist als Kodefamilie angegeben.</a:t>
            </a:r>
          </a:p>
          <a:p>
            <a:endParaRPr/>
          </a:p>
          <a:p>
            <a:r>
              <a:t>KHB2027 S.171 formuliert die Abgrenzung für CHOP-Kodes der Kategorie 74.- mit den Endziffern -20. O82 wird nicht zusammen mit diesen Kodes abgebildet. Für die Kodierung ist die jeweils gültige Jahresfassung anzuwenden; die Gegenüberstellung ersetzt nicht die Prüfung des gesamten Regelabschnitts.</a:t>
            </a:r>
          </a:p>
          <a:p>
            <a:endParaRPr/>
          </a:p>
          <a:p>
            <a:r>
              <a:t>Das auf S.171 erläuterte O82-Beispiel betrifft einen Wunschkaiserschnitt ohne weitere relative oder absolute Sectioindikation. Bei dokumentierten Indikationen sind die einschlägigen Diagnosen und die vollständigen Regeln zur Sectio zu berücksichtigen.</a:t>
            </a:r>
          </a:p>
          <a:p>
            <a:endParaRPr/>
          </a:p>
          <a:p>
            <a:r>
              <a:t>Fachliche Grundlage:</a:t>
            </a:r>
          </a:p>
          <a:p>
            <a:r>
              <a:t>KHB2026, SD1505o, gedruckte S.168–173; alte O82-Aufzählung auf S.173.</a:t>
            </a:r>
          </a:p>
          <a:p>
            <a:r>
              <a:t>KHB2027, SD1505p, gedruckte S.166–171; neue O82-Formulierung auf S.171.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75.G1 ist ein neuer Kode der CHOP2027 für die antenatale Lungenreifungsinduktion [aLR]. Die Einleitung des CHOP2027 beschreibt seine Neuschaffung; der systematische Eintrag steht auf gedruckter S.248. CHOP2026 enthält diesen Kode noch nicht.</a:t>
            </a:r>
          </a:p>
          <a:p>
            <a:endParaRPr/>
          </a:p>
          <a:p>
            <a:r>
              <a:t>KHB2026, SD1505o, Beispiel 16 auf gedruckter S.176 beschreibt die Verabreichung von Medikamenten zur Beschleunigung der Lungenreifeentwicklung. KHB2027, SD1505p, Beispiel 15 auf gedruckter S.173 beschreibt die parenterale Gabe von Glucocorticoiden in zwei Applikationen im Abstand von 24 Stunden ausdrücklich und führt zusätzlich 75.G1 in der Prozedurenliste auf.</a:t>
            </a:r>
          </a:p>
          <a:p>
            <a:endParaRPr/>
          </a:p>
          <a:p>
            <a:r>
              <a:t>Der CHOP2027-Eintrag beschränkt 75.G1 auf die Durchführung einer kompletten stationären antenatalen Lungenreifungsinduktion. Diese beinhaltet die parenterale Gabe von Glucocorticoiden entweder in 2 Applikationen im Abstand von 24 Stunden oder in 4 Applikationen im Abstand von 12 Stunden.</a:t>
            </a:r>
          </a:p>
          <a:p>
            <a:endParaRPr/>
          </a:p>
          <a:p>
            <a:r>
              <a:t>Beide Schemata erfüllen insoweit die beschriebene Kodierbedingung; das KHB-Beispiel stellt eines davon dar. Die komplette stationäre Behandlung und das tatsächlich durchgeführte Schema müssen dokumentiert sein. Die Angabe „Lungenreifung“ allein weist die Bedingungen des Kodes nicht vollständig nach.</a:t>
            </a:r>
          </a:p>
          <a:p>
            <a:endParaRPr/>
          </a:p>
          <a:p>
            <a:r>
              <a:t>Die beschriebenen Schemata sind hier Kodierbedingungen. Aus weiteren narrativen oder Gestationsalters-Anpassungen des Beispiels werden keine eigenständigen neuen Leitlinien zur medizinischen Therapie abgeleitet.</a:t>
            </a:r>
          </a:p>
          <a:p>
            <a:endParaRPr/>
          </a:p>
          <a:p>
            <a:r>
              <a:t>Fachliche Grundlage:</a:t>
            </a:r>
          </a:p>
          <a:p>
            <a:r>
              <a:t>KHB2026, SD1505o, Beispiel 16, gedruckte S.176 (PDF-Seite 178).</a:t>
            </a:r>
          </a:p>
          <a:p>
            <a:r>
              <a:t>KHB2027, SD1505p, Beispiel 15, gedruckte S.173 (PDF-Seite 175).</a:t>
            </a:r>
          </a:p>
          <a:p>
            <a:r>
              <a:t>CHOP2027, 75.G1, gedruckte S.248; Hinweis auf Neuschaffung in der Einleitung, PDF-Seite 12.</a:t>
            </a:r>
          </a:p>
          <a:p>
            <a:r>
              <a:t>Amtlicher CHOP2027: </a:t>
            </a:r>
            <a:r>
              <a:rPr>
                <a:hlinkClick r:id="rId3"/>
              </a:rPr>
              <a:t>https://dam-api.bfs.admin.ch/hub/api/dam/assets/36697799/master</a:t>
            </a:r>
            <a:endParaRPr/>
          </a:p>
          <a:p>
            <a:r>
              <a:t>Amtlicher CHOP2026: </a:t>
            </a:r>
            <a:r>
              <a:rPr>
                <a:hlinkClick r:id="rId4"/>
              </a:rPr>
              <a:t>https://dam-api.bfs.admin.ch/hub/api/dam/assets/36016195/master</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Zeitangabe ist bewusst quellengetreu wiedergegeben. Es wird keine medizinische Definition aus externer Literatur zum Ersatz der KHB-Formulierung verwendet.</a:t>
            </a:r>
          </a:p>
          <a:p>
            <a:endParaRPr/>
          </a:p>
          <a:p>
            <a:r>
              <a:t>Fachliche Grundlage / sichtbare Quellen:</a:t>
            </a:r>
          </a:p>
          <a:p>
            <a:r>
              <a:t>KHB 2026, SD1505o S. 178, Beispiele 19/20; KHB 2027, SD1505p S. 176, Beispiel 18.</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Szenario stammt aus dem Vorjahreshandbuch; die 2027-Spalte ist eine didaktische Ableitung aus der Streichung und dem verbleibenden Zeitkriterium. Keine vollständige Fallkodierung.</a:t>
            </a:r>
          </a:p>
          <a:p>
            <a:endParaRPr/>
          </a:p>
          <a:p>
            <a:r>
              <a:t>Fachliche Grundlage / sichtbare Quellen:</a:t>
            </a:r>
          </a:p>
          <a:p>
            <a:r>
              <a:t>KHB 2026, SD1505o Beispiel 20 S. 178; KHB 2027, SD1505p Abschnitt Übertragung S. 176.</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Weitere Redaktion: Wegfall des einfachen O80-Eingangsbeispiels, neue Beispielnummerierung, Gestationsalter meist im Format Woche+Tag, reduzierte Fallschilderungen. Wo das neue Handbuch eine Konstellation nicht mehr gesondert erläutert, ist eine neue positive Kodiererlaubnis daraus nicht belegt.</a:t>
            </a:r>
          </a:p>
          <a:p>
            <a:endParaRPr/>
          </a:p>
          <a:p>
            <a:r>
              <a:t>Fachliche Grundlage / sichtbare Quellen:</a:t>
            </a:r>
          </a:p>
          <a:p>
            <a:r>
              <a:t>KHB 2026, SD1505o S. 166–179; KHB 2027, SD1505p S. 164–177.</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Im selben Kapitel werden Schwangerschaftswochen formatiert und IPS zu IS redaktionell vereinheitlicht. Es wird keine neue Sepsisdefinition oder neue allgemeine Sepsis-Hauptdiagnosenregel aus diesen redaktionellen Änderungen abgeleitet.</a:t>
            </a:r>
          </a:p>
          <a:p>
            <a:endParaRPr/>
          </a:p>
          <a:p>
            <a:r>
              <a:t>Fachliche Grundlage / sichtbare Quellen:</a:t>
            </a:r>
          </a:p>
          <a:p>
            <a:r>
              <a:t>KHB 2026, SD1506o S. 180–181; KHB 2027, SD1506p S. 178–179.</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Auch der einleitende allgemeine Absatz zu offenen Wunden ist gekürzt. Die gesonderten Aussagen zu offenen intrakraniellen, intrathorakalen und intraabdominellen Verletzungen bestehen weiterhin; keine pauschale Abschaffung der zusätzlichen Wundkodierung. Beispiel 1 ergänzt den tätlichen Angriff.</a:t>
            </a:r>
          </a:p>
          <a:p>
            <a:endParaRPr/>
          </a:p>
          <a:p>
            <a:r>
              <a:t>Fachliche Grundlage / sichtbare Quellen:</a:t>
            </a:r>
          </a:p>
          <a:p>
            <a:r>
              <a:t>KHB 2026, SD1903c S. 197–198; KHB 2027, SD1903p S. 195–196; G52 jeweils S. 26–27.</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Kodebezeichnungen sind auf der Folie teilweise verkürzt. Das Originalbeispiel dient der Illustration und ist keine pauschale Kodierung für jede Antikoagulation. Die Regeln unterscheiden weiterhin prophylaktische Massnahmen, Blutung und notwendige stationäre Stabilisierung.</a:t>
            </a:r>
          </a:p>
          <a:p>
            <a:endParaRPr/>
          </a:p>
          <a:p>
            <a:r>
              <a:t>Fachliche Grundlage / sichtbare Quellen:</a:t>
            </a:r>
          </a:p>
          <a:p>
            <a:r>
              <a:t>KHB 2026, SD1909o Beispiel 4 S. 204; KHB 2027, SD1909p Beispiel 4 S. 202; D04p S. 36.</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Weitere Anpassungen in SP0201/SP0203 betreffen die Wortfolge des Titels von 99.B7.1-: Intensivmedizinische Komplexbehandlung des Erwachsenen (Basisprozedur), nach Aufwandspunkten. Keine neue Prozedurnummer.</a:t>
            </a:r>
          </a:p>
          <a:p>
            <a:endParaRPr/>
          </a:p>
          <a:p>
            <a:r>
              <a:t>Fachliche Grundlage / sichtbare Quellen:</a:t>
            </a:r>
          </a:p>
          <a:p>
            <a:r>
              <a:t>KHB 2026, SP0202o S. 216; KHB 2027, SP0202p S. 213.</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Rehabilitationskapitel trägt keinen einzelnen p-Index. Es wurde deshalb unabhängig von den 31 p-gekennzeichneten Regeln vollständig gegenübergestellt. Hauptdiagnose, Friständerung und Beispielkorrekturen werden separat erläutert.</a:t>
            </a:r>
          </a:p>
          <a:p>
            <a:endParaRPr/>
          </a:p>
          <a:p>
            <a:r>
              <a:t>Fachliche Grundlage / sichtbare Quellen:</a:t>
            </a:r>
          </a:p>
          <a:p>
            <a:r>
              <a:t>KHB 2026, Kapitel Rehabilitation S. 221–232; KHB 2027, Kapitel Rehabilitation S. 218–226.</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Der neue Wortlaut und das ergänzte Beispiel schärfen den Bezug zum Rehabilitationsanlass. Die bereits 2026 bestehende Möglichkeit einer anderen Reha-HD wird dadurch nicht erst eingeführt.</a:t>
            </a:r>
          </a:p>
          <a:p>
            <a:endParaRPr/>
          </a:p>
          <a:p>
            <a:r>
              <a:t>Fachliche Grundlage / sichtbare Quellen:</a:t>
            </a:r>
          </a:p>
          <a:p>
            <a:r>
              <a:t>KHB 2026, Rehabilitation S. 222 und 226; KHB 2027, Rehabilitation 2.1 S. 219.</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2026-Spalte erfindet keine alte COVID-Kodierung. Aus dem fehlenden Vorjahresbeispiel darf nicht gefolgert werden, dass damals zwingend COVID als HD zu kodieren war. Das Beispiel zeigt nur die HD; die übrige Kodierung bleibt fallbezogen.</a:t>
            </a:r>
          </a:p>
          <a:p>
            <a:endParaRPr/>
          </a:p>
          <a:p>
            <a:r>
              <a:t>Fachliche Grundlage / sichtbare Quellen:</a:t>
            </a:r>
          </a:p>
          <a:p>
            <a:r>
              <a:t>KHB 2026, Rehabilitation S. 222 / 226; KHB 2027, Rehabilitation 2.1, Beispiel 3 S. 219.</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Beispiel ist ein Fall ohne Verlegung. Seine 23 Tage dürfen nicht ungeprüft auf Sonderfälle übertragen werden. Für die konkrete Verweildauerberechnung verweist das KHB auf die Abrechnungsregeln, die hier nicht separat verglichen wurden.</a:t>
            </a:r>
          </a:p>
          <a:p>
            <a:endParaRPr/>
          </a:p>
          <a:p>
            <a:r>
              <a:t>Fachliche Grundlage / sichtbare Quellen:</a:t>
            </a:r>
          </a:p>
          <a:p>
            <a:r>
              <a:t>KHB 2026, Rehabilitation S. 222 / 224; KHB 2027, Rehabilitation 1.2 S. 218.</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Eine ähnliche Ausnahme war z. B. im Ernährungsabschnitt schon enthalten. Die Aussage dieser Folie bezieht sich auf die Ergänzung im Rehabilitationskapitel, nicht auf eine erstmals erfundene Klassifikationskonvention.</a:t>
            </a:r>
          </a:p>
          <a:p>
            <a:endParaRPr/>
          </a:p>
          <a:p>
            <a:r>
              <a:t>Fachliche Grundlage / sichtbare Quellen:</a:t>
            </a:r>
          </a:p>
          <a:p>
            <a:r>
              <a:t>KHB 2026, Rehabilitation S. 224; KHB 2027, Rehabilitation 1.2 S. 218 und 3.1 S. 220.</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allgemeine Eintrittsmessung innerhalb von drei Arbeitstagen bestand bereits 2026. Neu ist die Umstellung der besonderen Wiederaufnahmeformulierung von 72 Stunden auf Arbeitstage. Die 18-Tage-Fallzusammenführung selbst wird nicht neu definiert.</a:t>
            </a:r>
          </a:p>
          <a:p>
            <a:endParaRPr/>
          </a:p>
          <a:p>
            <a:r>
              <a:t>Fachliche Grundlage / sichtbare Quellen:</a:t>
            </a:r>
          </a:p>
          <a:p>
            <a:r>
              <a:t>KHB 2026, Rehabilitation S. 222–223; KHB 2027, Rehabilitation 3.2 S. 224.</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Eigener Lehrfall zur Fristberechnung. Das Vorliegen einer Fallzusammenführung und die übrigen Voraussetzungen des beschriebenen ADL-Sonderfalls sind vorausgesetzt. Der Fall entscheidet nicht darüber, ob eine Fallzusammenführung vorzunehmen ist.</a:t>
            </a:r>
          </a:p>
          <a:p>
            <a:endParaRPr/>
          </a:p>
          <a:p>
            <a:r>
              <a:t>Im Beispiel liegen keine gesetzlichen Feiertage. Der Eintrittstag Freitag zählt als erster Arbeitstag, Samstag als zweiter und Montag als dritter. Sonntag zählt nicht. Individuelle Dienstpläne des Personals ändern diese Definition nicht.</a:t>
            </a:r>
          </a:p>
          <a:p>
            <a:endParaRPr/>
          </a:p>
          <a:p>
            <a:r>
              <a:t>Die 72-Stunden-Frist des KHB 2026 und die Dreiarbeitstagefrist des KHB 2027 sind getrennt anzuwenden. Die Folie legt keine zusätzliche Uhrzeitgrenze für die Berechnung der Arbeitstage fest.</a:t>
            </a:r>
          </a:p>
          <a:p>
            <a:endParaRPr/>
          </a:p>
          <a:p>
            <a:r>
              <a:t>Fachliche Quellen:</a:t>
            </a:r>
          </a:p>
          <a:p>
            <a:r>
              <a:t>- KHB 2026, Rehabilitation, S. 222–223.</a:t>
            </a:r>
          </a:p>
          <a:p>
            <a:r>
              <a:t>- KHB 2027, Rehabilitation 3.2, S. 224.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alten AA.1--Angaben in Beispielen waren ungenauer als der ausdrückliche Regeltext des Jahres 2026. Der Wegfall der CPAP-Zeile ist dagegen inhaltlich mit der neuen BA.3-Ausnahme in SD1001p verknüpft. Bei C77.8 ist die zusätzliche U69.5-!-Zeile eine Beispielergänzung, kein Nachweis einer Neuschaffung dieser Kodekategorie.</a:t>
            </a:r>
          </a:p>
          <a:p>
            <a:endParaRPr/>
          </a:p>
          <a:p>
            <a:r>
              <a:t>Fachliche Grundlage / sichtbare Quellen:</a:t>
            </a:r>
          </a:p>
          <a:p>
            <a:r>
              <a:t>KHB 2026, Rehabilitation S. 223 / 227–229; KHB 2027, Rehabilitation S. 221–224.</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neue Beispiel enthält S32.5, S32.1, L89.14 sowie BA.5- und BB.32 an zwei Tagen. Die Folie lässt den genauen Mindestmerkmalkatalog der CHOP offen; er ist gesondert zu prüfen. 1:1-Betreuung meint weiterhin Betreuung einer einzelnen Person, nicht einer Gruppe.</a:t>
            </a:r>
          </a:p>
          <a:p>
            <a:endParaRPr/>
          </a:p>
          <a:p>
            <a:r>
              <a:t>Fachliche Grundlage / sichtbare Quellen:</a:t>
            </a:r>
          </a:p>
          <a:p>
            <a:r>
              <a:t>KHB 2026, Rehabilitation S. 225 / 231; KHB 2027, Rehabilitation 3.3 S. 224–225.</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Unverändert sind auch die grundsätzliche Zuordnung der acht Reha-Arten plus Resteklasse, die anteilige Berechnung für angebrochene Wochen und die Nichtanrechnung von Leistungen ohne Anwesenheit der Patientin/des Patienten. Die KHB-Definition der strukturellen Mindestmerkmale für sieben Tage ist umgestellt, nicht neu eingeführt.</a:t>
            </a:r>
          </a:p>
          <a:p>
            <a:endParaRPr/>
          </a:p>
          <a:p>
            <a:r>
              <a:t>Fachliche Grundlage / sichtbare Quellen:</a:t>
            </a:r>
          </a:p>
          <a:p>
            <a:r>
              <a:t>KHB 2026, Rehabilitation S. 224–226 / 231–232; KHB 2027, Rehabilitation S. 220–226.</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Auch kleinere nicht markierte Beispiele und Quellenformatierungen wurden geprüft. Reine Layout-, Silbentrennungs- und Seitenwechselunterschiede wurden nicht zu fachlichen Änderungen aufgewertet.</a:t>
            </a:r>
          </a:p>
          <a:p>
            <a:endParaRPr/>
          </a:p>
          <a:p>
            <a:r>
              <a:t>Fachliche Grundlage / sichtbare Quellen:</a:t>
            </a:r>
          </a:p>
          <a:p>
            <a:r>
              <a:t>KHB 2026/2027: G54 S. 28; D15 S. 56–57; SP0201 S. 213/210; SP0203 S. 218/215; weitere Registerfundstellen.</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drei Punkte betreffen Abweichungen im bereitgestellten KHB 2027. Die Anwendung ist anhand der massgeblichen Regeln beziehungsweise der ergänzenden offiziellen Quellen bestimmbar. Dies ist keine Behauptung einer bereits veröffentlichten amtlichen Berichtigung.</a:t>
            </a:r>
          </a:p>
          <a:p>
            <a:endParaRPr/>
          </a:p>
          <a:p>
            <a:r>
              <a:t>1. ICD-Jahresversion: Der ausdrückliche Anwendungssatz im KHB 2027 S. 10 verlangt ICD-10-GM 2026 für stationäre Fälle mit Austritt ab 1. Januar 2027. Die BFS-Aktualisierungsseite bestätigt diesen Anwendungsbeginn. Die abweichenden Nennungen von ICD-10-GM 2024 auf S. 10 und 16 werden als Quellenabweichungen dokumentiert.</a:t>
            </a:r>
          </a:p>
          <a:p>
            <a:endParaRPr/>
          </a:p>
          <a:p>
            <a:r>
              <a:t>2. Lateralität: Das Reha-Beispiel auf S. 226 beschreibt eine beidseitige Aspirationspneumonie, führt aber L=1 auf. D02 S. 33 definiert 0=beidseitig und 1=einseitig rechts. Für den beschriebenen Befund ist daher L=0 anzuwenden. Im entsprechenden Vorjahresbeispiel auf S. 232 steht L=0.</a:t>
            </a:r>
          </a:p>
          <a:p>
            <a:endParaRPr/>
          </a:p>
          <a:p>
            <a:r>
              <a:t>3. Sternkodes: Im Geriatriebeispiel auf S. 223 fehlen die Sterne bei G63.2 und N08.3. Die Klassifikation führt diese weiterhin als G63.2* und N08.3*. Auch das KHB 2027 selbst bestätigt dies: G63.2* in SD0403 S. 123–124 und N08.3* in D03 Beispiel 4 S. 34. Die Kreuz-Stern-Regeln aus D03 bleiben massgeblich.</a:t>
            </a:r>
          </a:p>
          <a:p>
            <a:endParaRPr/>
          </a:p>
          <a:p>
            <a:r>
              <a:t>Quellen und ergänzende Nachweise, Stand der Prüfung 21.10.2026:</a:t>
            </a:r>
          </a:p>
          <a:p>
            <a:r>
              <a:t>- BFS, Medizinisches Kodierungshandbuch 2027: S. 10, 16, 33–34, 123–124, 223 und 226.</a:t>
            </a:r>
          </a:p>
          <a:p>
            <a:r>
              <a:t>- BFS, Medizinisches Kodierungshandbuch 2026: S. 230 und 232.</a:t>
            </a:r>
          </a:p>
          <a:p>
            <a:r>
              <a:t>- BFS, Aktualisierungen zur ICD-10-GM: </a:t>
            </a:r>
            <a:r>
              <a:rPr>
                <a:hlinkClick r:id="rId3"/>
              </a:rPr>
              <a:t>https://rundschreiben-kodierer.github.io/handbuch-test/de/neuerungen/icd-10/</a:t>
            </a:r>
            <a:endParaRPr/>
          </a:p>
          <a:p>
            <a:r>
              <a:t>- BfArM, ICD-10-GM 2026, G60–G64: </a:t>
            </a:r>
            <a:r>
              <a:rPr>
                <a:hlinkClick r:id="rId4"/>
              </a:rPr>
              <a:t>https://klassifikationen.bfarm.de/icd-10-gm/kode-suche/htmlgm2026/block-g60-g64.htm</a:t>
            </a:r>
            <a:endParaRPr/>
          </a:p>
          <a:p>
            <a:r>
              <a:t>- BfArM, ICD-10-GM 2026, N00–N08: </a:t>
            </a:r>
            <a:r>
              <a:rPr>
                <a:hlinkClick r:id="rId5"/>
              </a:rPr>
              <a:t>https://klassifikationen.bfarm.de/icd-10-gm/kode-suche/htmlgm2026/block-n00-n08.htm</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Diese Folie dokumentiert zwei festgestellte Auffälligkeiten in den Originalquellen. Sie stellt keine amtliche Berichtigung dar. Die Entscheidung für die Kodierung eines realen Falles stützt sich auf dessen Dokumentation, die anwendbaren Regeln und die gültige Klassifikation.</a:t>
            </a:r>
          </a:p>
          <a:p>
            <a:endParaRPr/>
          </a:p>
          <a:p>
            <a:r>
              <a:t>O36.5: KHB2026 S.174, Beispiel 13, beschreibt ausdrücklich die pathologische Nabelschnurdurchblutung, eine tiefsitzende Plazenta und eine intrauterine Grössenretardierung. In der Kodierliste stehen dazu unter anderem O44.00 und O36.5. In KHB2027 S.172, Beispiel 12, ist dieser ganze diagnostische Satz entfernt; auch der Satz mit normalen pH-/BE-Werten fehlt. O44.00 wurde aus der Liste entfernt, O36.5 bleibt jedoch enthalten. Ebenfalls erhalten bleiben die Aufnahme zur Überwachung beziehungsweise geplanten Einleitung, das pathologische CTG am Folgetag, die dringliche Sectio sowie die allgemeine Erläuterung zu mehreren relativen Indikationen.</a:t>
            </a:r>
          </a:p>
          <a:p>
            <a:endParaRPr/>
          </a:p>
          <a:p>
            <a:r>
              <a:t>Damit ist die Textbegründung für O36.5 im gekürzten Beispiel nicht mehr ausdrücklich nachvollziehbar. Es handelt sich um eine mögliche redaktionelle Auslassung der Quelle, nicht um den Nachweis, dass O36.5 im ursprünglichen Fall sicher falsch wäre. O36.5 wird deshalb nicht eigenmächtig aus dem BFS-Beispiel gestrichen und auch nicht aus dem pathologischen CTG allein hergeleitet. Der Hinweis in der Einleitung auf S.10, dass Beispiele keinen Anspruch auf Vollständigkeit in der Kodierung erheben, betrifft die Vollständigkeit der Kodierlisten; er formuliert keine allgemeine Befreiung von diagnostischer Dokumentation.</a:t>
            </a:r>
          </a:p>
          <a:p>
            <a:endParaRPr/>
          </a:p>
          <a:p>
            <a:r>
              <a:t>74.0X.20: KHB2027 S.174, Beispiel 16, beschreibt die erforderliche klassische, korporale Sectio und führt in der Prozedurenliste 74.0X.20 korrekt als „Klassische Sectio caesarea, sekundär“ auf. Die nachfolgende Erläuterung nennt denselben Kode dagegen „Tiefe zervikale Sectio caesarea, sekundär“. Diese uneinheitliche Bezeichnung steht bereits in KHB2026 S.176, Beispiel 17. Sie ist somit keine neue Zuordnung des Jahres 2027. Die Quellenabweichung betrifft die Bezeichnung im Erläuterungstext; eine Änderung des im Beispiel aufgeführten Kodes wird daraus nicht abgeleitet.</a:t>
            </a:r>
          </a:p>
          <a:p>
            <a:endParaRPr/>
          </a:p>
          <a:p>
            <a:r>
              <a:t>Bei einer späteren amtlichen Klarstellung sind die Quellenhinweise mit Fundstelle und Gültigkeitsdatum zu aktualisieren. Bis dahin bleiben die hier beschriebenen Abweichungen sichtbar als Quellenauffälligkeiten gekennzeichnet.</a:t>
            </a:r>
          </a:p>
          <a:p>
            <a:endParaRPr/>
          </a:p>
          <a:p>
            <a:r>
              <a:t>Fachliche Quellen: KHB 2026, SD1505o, Bsp. 13 S. 174 und Bsp. 17 S. 176; KHB 2027, SD1505p, Bsp. 12 S. 172 und Bsp. 16 S. 174. Gedruckte KHB-Seiten; PDF jeweils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Ergänzende amtliche Quellen zur überarbeiteten Schulungsfassung 3.0, Stand 21.10.2026. Die Primärquellen bleiben die bereitgestellten KHB 2026 und 2027. Die nachfolgenden Nachweise wurden für die in diesem Modul behandelten Aussagen herangezogen.</a:t>
            </a:r>
          </a:p>
          <a:p>
            <a:endParaRPr/>
          </a:p>
          <a:p>
            <a:r>
              <a:t>1. BFS-Aktualisierungen und Klarstellungen</a:t>
            </a:r>
          </a:p>
          <a:p>
            <a:r>
              <a:t>Die Umstellung der Publikationsform gilt bereits ab 1.1.2026. Auch die für G40 relevante Streichung ist in den KHB-Aktualisierungen ab 1.1.2026 enthalten. Diese Punkte dürfen daher nicht als erstmals ab 2027 geltende Anweisungen vermittelt werden. Der Übergang auf ICD-10-GM 2026 zum 1.1.2027 wird durch die gesonderte BFS-Aktualisierung bestätigt.</a:t>
            </a:r>
          </a:p>
          <a:p>
            <a:endParaRPr/>
          </a:p>
          <a:p>
            <a:r>
              <a:t>Die Januar- und Juli-Aktualisierungen 2026 sowie die zugänglichen FAQ/Klarstellungen wurden zusätzlich auf Bezüge zu den behandelten Themen geprüft. Das bedeutet nicht, dass jedes darin behandelte Thema Bestandteil dieser Schulung ist.</a:t>
            </a:r>
          </a:p>
          <a:p>
            <a:endParaRPr/>
          </a:p>
          <a:p>
            <a:r>
              <a:t>2. Gezielter Abgleich der CHOP 2026 und 2027</a:t>
            </a:r>
          </a:p>
          <a:p>
            <a:r>
              <a:t>- 75.G1: in CHOP 2027 neu; Einleitung und Systematik 2027 S. 248. Der Kode setzt eine vollständige stationäre antenatale Lungenreifung gemäss Katalog voraus.</a:t>
            </a:r>
          </a:p>
          <a:p>
            <a:r>
              <a:t>- 93.9F.11: CHOP 2027 S. 402; Katalogausschluss bei der durch 99.65 abgebildeten Primären Reanimation. Der Kontext von 99.65 steht auf S. 440. Dies ist keine pauschale Untersagung einer späteren CPAP-Behandlung desselben Kindes. Die in der Schulung erläuterte 30-Minuten- und Settingregel stammt aus dem spezifischen KHB-Abschnitt, KHB 2027 S. 151.</a:t>
            </a:r>
          </a:p>
          <a:p>
            <a:r>
              <a:t>- Maskenüberdrucktherapie und BA.3: CHOP 2027 S. 403 enthält den Ausschluss unter 93.9G.1/.2/.3/.4; Vergleich mit CHOP 2026 S. 387–388. Dies stützt die spezielle BA.3-Ausnahme aus SD1001p.</a:t>
            </a:r>
          </a:p>
          <a:p>
            <a:r>
              <a:t>- Nierenspende: CHOP 2026 S. 207, 55.51.02 → CHOP 2027 S. 221, 55.51.12.</a:t>
            </a:r>
          </a:p>
          <a:p>
            <a:r>
              <a:t>- Nierenersatz: CHOP 2026 S. 150 ff., 39.95 → CHOP 2027 S. 153, 39.9B; S. 157, 39.9C; S. 160, 39.9D.</a:t>
            </a:r>
          </a:p>
          <a:p>
            <a:r>
              <a:t>- Reha-Minuten: BA.13 und BA.33 mit 675 bis weniger als 845 Minuten pro Woche bereits in CHOP 2026 S. 461/462; unverändert in CHOP 2027 S. 477/478.</a:t>
            </a:r>
          </a:p>
          <a:p>
            <a:r>
              <a:t>Die genannten CHOP-Seiten sind gedruckte Seiten. Die Prüfung betrifft die konkreten Katalogstellen; sie ist kein vollständiger Vergleich aller CHOP-Kodes und Mindestmerkmale.</a:t>
            </a:r>
          </a:p>
          <a:p>
            <a:endParaRPr/>
          </a:p>
          <a:p>
            <a:r>
              <a:t>3. BfArM, ICD-10-GM 2026</a:t>
            </a:r>
          </a:p>
          <a:p>
            <a:r>
              <a:t>Das systematische Verzeichnis bestätigt G63.2* und N08.3* als Sternkodes. Die fehlenden Sterne im Geriatriebeispiel des KHB 2027 S. 223 begründen keine Änderung der Kreuz-Stern-Systematik. Für die Anwendung gelten die Schweizer Kodierrichtlinien, insbesondere D03; BfArM liefert hier den Klassifikationsnachweis. G62.80 wurde zusätzlich als Katalogbeleg für das CIP-Beispiel geprüft.</a:t>
            </a:r>
          </a:p>
          <a:p>
            <a:endParaRPr/>
          </a:p>
          <a:p>
            <a:r>
              <a:t>Umfang und zeitlicher Bezug</a:t>
            </a:r>
          </a:p>
          <a:p>
            <a:r>
              <a:t>Diese Nachweise ergänzen den KHB-Vergleich auf dem am 21.10.2026 geprüften Publikationsstand. Eine vollständige ICD-/CHOP-Updateschulung sowie eine eigenständige Prüfung der Tarif- oder Grouperwirkungen ist nicht Gegenstand dieses Moduls. Später veröffentlichte offizielle Vorgaben sind vor dem jeweiligen Einsatz zu berücksichtigen.</a:t>
            </a:r>
          </a:p>
          <a:p>
            <a:endParaRPr/>
          </a:p>
          <a:p>
            <a:r>
              <a:t>Quellenlinks:</a:t>
            </a:r>
          </a:p>
          <a:p>
            <a:r>
              <a:t>BFS1 | BFS: Publikationsform der Aktualisierungen ab 1.1.2026</a:t>
            </a:r>
          </a:p>
          <a:p>
            <a:r>
              <a:rPr>
                <a:hlinkClick r:id="rId3"/>
              </a:rPr>
              <a:t>https://rundschreiben-kodierer.github.io/handbuch-test/de/neuerungen/</a:t>
            </a:r>
            <a:endParaRPr/>
          </a:p>
          <a:p>
            <a:endParaRPr/>
          </a:p>
          <a:p>
            <a:r>
              <a:t>BFS2 | BFS: KHB-Aktualisierungen ab 1.1.2026, Ziffer 1.1 G40o</a:t>
            </a:r>
          </a:p>
          <a:p>
            <a:r>
              <a:rPr>
                <a:hlinkClick r:id="rId4"/>
              </a:rPr>
              <a:t>https://rundschreiben-kodierer.github.io/handbuch-test/de/neuerungen/kodierungshandbuch/2026/01.01.2026/</a:t>
            </a:r>
            <a:endParaRPr/>
          </a:p>
          <a:p>
            <a:endParaRPr/>
          </a:p>
          <a:p>
            <a:r>
              <a:t>BFS3 | BFS: ICD-10-GM 2026, Inkrafttreten in der Schweiz am 1.1.2027</a:t>
            </a:r>
          </a:p>
          <a:p>
            <a:r>
              <a:rPr>
                <a:hlinkClick r:id="rId5"/>
              </a:rPr>
              <a:t>https://rundschreiben-kodierer.github.io/handbuch-test/de/neuerungen/icd-10/</a:t>
            </a:r>
            <a:endParaRPr/>
          </a:p>
          <a:p>
            <a:endParaRPr/>
          </a:p>
          <a:p>
            <a:r>
              <a:t>BFS4 | BFS: KHB-Aktualisierungen ab 1.7.2026</a:t>
            </a:r>
          </a:p>
          <a:p>
            <a:r>
              <a:rPr>
                <a:hlinkClick r:id="rId6"/>
              </a:rPr>
              <a:t>https://rundschreiben-kodierer.github.io/handbuch-test/de/neuerungen/kodierungshandbuch/2026/01.07.2026/</a:t>
            </a:r>
            <a:endParaRPr/>
          </a:p>
          <a:p>
            <a:endParaRPr/>
          </a:p>
          <a:p>
            <a:r>
              <a:t>CHOP26 | BFS: CHOP 2026, Systematisches Verzeichnis</a:t>
            </a:r>
          </a:p>
          <a:p>
            <a:r>
              <a:rPr>
                <a:hlinkClick r:id="rId7"/>
              </a:rPr>
              <a:t>https://dam-api.bfs.admin.ch/hub/api/dam/assets/36016195/master</a:t>
            </a:r>
            <a:endParaRPr/>
          </a:p>
          <a:p>
            <a:endParaRPr/>
          </a:p>
          <a:p>
            <a:r>
              <a:t>CHOP27 | BFS: CHOP 2027, Systematisches Verzeichnis</a:t>
            </a:r>
          </a:p>
          <a:p>
            <a:r>
              <a:rPr>
                <a:hlinkClick r:id="rId8"/>
              </a:rPr>
              <a:t>https://dam-api.bfs.admin.ch/hub/api/dam/assets/36697799/master</a:t>
            </a:r>
            <a:endParaRPr/>
          </a:p>
          <a:p>
            <a:endParaRPr/>
          </a:p>
          <a:p>
            <a:r>
              <a:t>CHOPU1 | BFS: CHOP-Aktualisierungen Nr. 1, gültig ab 1.1.2026</a:t>
            </a:r>
          </a:p>
          <a:p>
            <a:r>
              <a:rPr>
                <a:hlinkClick r:id="rId9"/>
              </a:rPr>
              <a:t>https://www.bfs.admin.ch/asset/de/36304842</a:t>
            </a:r>
            <a:endParaRPr/>
          </a:p>
          <a:p>
            <a:endParaRPr/>
          </a:p>
          <a:p>
            <a:r>
              <a:t>CHOPU2 | BFS: CHOP-Aktualisierungen Nr. 2, gültig ab 1.7.2026</a:t>
            </a:r>
          </a:p>
          <a:p>
            <a:r>
              <a:rPr>
                <a:hlinkClick r:id="rId10"/>
              </a:rPr>
              <a:t>https://www.bfs.admin.ch/asset/de/36665383</a:t>
            </a:r>
            <a:endParaRPr/>
          </a:p>
          <a:p>
            <a:endParaRPr/>
          </a:p>
          <a:p>
            <a:r>
              <a:t>FAQCHOP | BFS: CHOP-FAQ und Klarstellungen</a:t>
            </a:r>
          </a:p>
          <a:p>
            <a:r>
              <a:rPr>
                <a:hlinkClick r:id="rId11"/>
              </a:rPr>
              <a:t>https://rundschreiben-kodierer.github.io/handbuch-test/de/faq/chop--faq/</a:t>
            </a:r>
            <a:endParaRPr/>
          </a:p>
          <a:p>
            <a:endParaRPr/>
          </a:p>
          <a:p>
            <a:r>
              <a:t>FAQICD | BFS: ICD-FAQ und Klarstellungen</a:t>
            </a:r>
          </a:p>
          <a:p>
            <a:r>
              <a:rPr>
                <a:hlinkClick r:id="rId12"/>
              </a:rPr>
              <a:t>https://rundschreiben-kodierer.github.io/handbuch-test/de/faq/icd-faq/</a:t>
            </a:r>
            <a:endParaRPr/>
          </a:p>
          <a:p>
            <a:endParaRPr/>
          </a:p>
          <a:p>
            <a:r>
              <a:t>ICDG | BfArM: ICD-10-GM 2026, G60–G64; G63.2* und G62.80</a:t>
            </a:r>
          </a:p>
          <a:p>
            <a:r>
              <a:rPr>
                <a:hlinkClick r:id="rId13"/>
              </a:rPr>
              <a:t>https://klassifikationen.bfarm.de/icd-10-gm/kode-suche/htmlgm2026/block-g60-g64.htm</a:t>
            </a:r>
            <a:endParaRPr/>
          </a:p>
          <a:p>
            <a:endParaRPr/>
          </a:p>
          <a:p>
            <a:r>
              <a:t>ICDN | BfArM: ICD-10-GM 2026, N00–N08; N08.3*</a:t>
            </a:r>
          </a:p>
          <a:p>
            <a:r>
              <a:rPr>
                <a:hlinkClick r:id="rId14"/>
              </a:rPr>
              <a:t>https://klassifikationen.bfarm.de/icd-10-gm/kode-suche/htmlgm2026/block-n00-n08.htm</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Empfehlungen sind organisatorische Ableitungen, keine zusätzlichen offiziellen Kodierpflichten. Ein kontrollierter Test soll die aktuelle Konfiguration und das anwendbare Regeljahr dokumentieren. Die geklärten Anwendungen stehen auf Folie 58, die weiteren Quellenauffälligkeiten auf Folie 59 und die ergänzenden amtlichen Nachweise auf Folie 60.</a:t>
            </a:r>
          </a:p>
          <a:p>
            <a:endParaRPr/>
          </a:p>
          <a:p>
            <a:r>
              <a:t>Fachliche Grundlage / sichtbare Quellen:</a:t>
            </a:r>
          </a:p>
          <a:p>
            <a:r>
              <a:t>Eigene Umsetzungsempfehlung auf Basis der in diesem Modul belegten Änderungen.</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Fragen prüfen die Abgrenzung zwischen materieller Neuerung, Verschiebung und bereits gültigem Vorjahresinhalt. Zunächst ohne Lösung diskutieren. Für Frage D ist eine Fallzusammenführung bereits vorausgesetzt.</a:t>
            </a:r>
          </a:p>
          <a:p>
            <a:endParaRPr/>
          </a:p>
          <a:p>
            <a:r>
              <a:t>Fachliche Grundlage / sichtbare Quellen:</a:t>
            </a:r>
          </a:p>
          <a:p>
            <a:r>
              <a:t>KHB 2026/2027: D04, P01/SD1505, SD0102 und Reha-Assessments; Lösung auf der folgenden Folie.</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Lösungen beziehen sich nur auf die beschriebenen Sachverhalte. Bei der ADL-Frist bleiben die allgemeinen Erfassungsbedingungen und die Voraussetzungen der Fallzusammenführung bestehen.</a:t>
            </a:r>
          </a:p>
          <a:p>
            <a:endParaRPr/>
          </a:p>
          <a:p>
            <a:r>
              <a:t>Fachliche Grundlage / sichtbare Quellen:</a:t>
            </a:r>
          </a:p>
          <a:p>
            <a:r>
              <a:t>KHB 2027: D04p S. 36; SD1505p S. 168; SD0102p S. 83–86; Reha 3.2 S. 224. KHB 2026: S. 62, 87, 222–223.</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Merksätze verkürzen bewusst; für die Anwendung gelten die vollständigen Vergleiche und die Originalregeln. Ende des Vortragsteils. Es folgen die Regelregister auf Folien 65–70, die Zusatzregister auf Folien 71–72 und der Quellenabschluss auf Folie 73.</a:t>
            </a:r>
          </a:p>
          <a:p>
            <a:endParaRPr/>
          </a:p>
          <a:p>
            <a:r>
              <a:t>Fachliche Grundlage / sichtbare Quellen:</a:t>
            </a:r>
          </a:p>
          <a:p>
            <a:r>
              <a:t>Zusammenfassung der belegten Regelvergleiche dieses Moduls.</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Vollständige Liste der im Inhaltsverzeichnis bzw. Regeltext 2027 mit p gekennzeichneten Regeln. Die Foliennummern verweisen in diese Präsentation. Das Rehabilitationskapitel und Anpassungen ohne p stehen im weiteren Register.</a:t>
            </a:r>
          </a:p>
          <a:p>
            <a:r>
              <a:t>G10: Vollständigkeit; Verdichtung; Einordnung: Redaktion; 2026 S. 15; 2027 S. 15.</a:t>
            </a:r>
          </a:p>
          <a:p>
            <a:r>
              <a:t>G21: "und/oder"; ICD-10-GM 2026 für Austritte ab 1.1.2027 amtlich bestätigt. Alte 2024-Nennungen im Handbuch bleiben als Quellenabweichung dokumentiert; 2026 S. 16–21; 2027 S. 16–21.</a:t>
            </a:r>
          </a:p>
          <a:p>
            <a:r>
              <a:t>G30: Stellenaufzählung entfernt; Einordnung: Redaktion; 2026 S. 23; 2027 S. 23.</a:t>
            </a:r>
          </a:p>
          <a:p>
            <a:r>
              <a:t>G40: Dokumentationssatzteil gekürzt; bereits gültig seit BFS-Aktualisierung ab 1.1.2026, im KHB 2027 übernommen; 2026 S. 24; 2027 S. 24.</a:t>
            </a:r>
          </a:p>
          <a:p>
            <a:r>
              <a:t>D02: Lateralität anatomisch eingegrenzt; Einordnung: Ergänzung; 2026 S. 33; 2027 S. 33.</a:t>
            </a:r>
          </a:p>
          <a:p>
            <a:r>
              <a:t>D04: U69.11! / U69.12! nicht erfassen; Einordnung: Geändert; 2026 S. 36; 2027 S. 36.</a:t>
            </a:r>
          </a:p>
          <a:p>
            <a:r>
              <a:t>D05: 28 Tage grundsätzlich für akute Gefässverschlüsse; Ereignisalter bei Aufnahme, Spezialregeln und G54 beachten; Einordnung: Erweiterung; 2026 S. 37–38; 2027 S. 37–38.</a:t>
            </a:r>
          </a:p>
          <a:p>
            <a:endParaRPr/>
          </a:p>
          <a:p>
            <a:r>
              <a:t>Fachliche Grundlage / sichtbare Quellen:</a:t>
            </a:r>
          </a:p>
          <a:p>
            <a:r>
              <a:t>BFS, KHB 2026/2027; Aktualisierung ab 1.1.2026 und bestätigter ICD-Anwendungsstand.</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 BFS, Aktualisierungen Kodierungshandbuch, gültig ab 1.1.2026; Ziffer 1.1 G40o | </a:t>
            </a:r>
            <a:r>
              <a:rPr>
                <a:hlinkClick r:id="rId3"/>
              </a:rPr>
              <a:t>https://rundschreiben-kodierer.github.io/handbuch-test/de/neuerungen/kodierungshandbuch/2026/01.01.2026/</a:t>
            </a:r>
            <a:r>
              <a:t> | geprüft am 21.10.2026.</a:t>
            </a:r>
          </a:p>
          <a:p>
            <a:r>
              <a:t>- BFS, Aktualisierungen zur ICD-10-GM; Anwendung ICD-10-GM 2026 ab 1.1.2027 | </a:t>
            </a:r>
            <a:r>
              <a:rPr>
                <a:hlinkClick r:id="rId4"/>
              </a:rPr>
              <a:t>https://rundschreiben-kodierer.github.io/handbuch-test/de/neuerungen/icd-10/</a:t>
            </a:r>
            <a:r>
              <a:t> | geprüft am 21.10.2026.</a:t>
            </a:r>
          </a:p>
          <a:p>
            <a:r>
              <a:t>[/Sources]</a:t>
            </a:r>
          </a:p>
          <a:p>
            <a:endParaRPr/>
          </a:p>
          <a:p>
            <a:r>
              <a:t>Einordnung: Angaben zum Regelinhalt beruhen auf den beiden Handbüchern und den jeweils genannten amtlichen Ergänzungen. Praxisfolgen, Kurzfälle und Priorisierung sind didaktische Ableitungen. Quellenabweichungen und fachliche Einordnungen sind nicht mit einer amtlichen Berichtigung gleichzusetzen.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Vollständige Liste der im Inhaltsverzeichnis bzw. Regeltext 2027 mit p gekennzeichneten Regeln. Die Foliennummern verweisen in diese Präsentation. Das Rehabilitationskapitel und Anpassungen ohne p stehen im weiteren Register.</a:t>
            </a:r>
          </a:p>
          <a:p>
            <a:r>
              <a:t>P00: CHOP-Hinweise zur Seitigkeit; Einordnung: Präzisierung; 2026 S. 61; 2027 S. 61</a:t>
            </a:r>
          </a:p>
          <a:p>
            <a:r>
              <a:t>P01: Vollnarkose bei Sectio nach SD1505; Einordnung: Verschoben; 2026 S. 62; 2027 S. 62 / 168</a:t>
            </a:r>
          </a:p>
          <a:p>
            <a:r>
              <a:t>P02: Obduktionssatz entfällt; Einordnung: Redaktion; 2026 S. 63; 2027 S. 63</a:t>
            </a:r>
          </a:p>
          <a:p>
            <a:r>
              <a:t>P06: Vakuum-Prothese / endoskopische Therapie; Einordnung: Ergänzung; 2026 S. 67–71; 2027 S. 67–71</a:t>
            </a:r>
          </a:p>
          <a:p>
            <a:r>
              <a:t>P07: CHOP-Hinweise bei Bilateralität; Einordnung: Präzisierung; 2026 S. 72; 2027 S. 72</a:t>
            </a:r>
          </a:p>
          <a:p>
            <a:r>
              <a:t>P08: Titel 39.41 und 54.12.11; Einordnung: Bezeichnungen; 2026 S. 73–74; 2027 S. 73–74</a:t>
            </a:r>
          </a:p>
          <a:p>
            <a:r>
              <a:t>P09: 55.51.12; postmortale Kodes aufgehoben; Einordnung: Kode / Hinweis; 2026 S. 75–77; 2027 S. 75–77</a:t>
            </a:r>
          </a:p>
          <a:p>
            <a:endParaRPr/>
          </a:p>
          <a:p>
            <a:r>
              <a:t>Fachliche Grundlage / sichtbare Quellen:</a:t>
            </a:r>
          </a:p>
          <a:p>
            <a:r>
              <a:t>BFS, KHB 2026 und 2027; Kapitel- und Seitenzuordnung gemäss Originalfassungen.</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Vollständige Liste der im Inhaltsverzeichnis bzw. Regeltext 2027 mit p gekennzeichneten Regeln. Die Foliennummern verweisen in diese Präsentation. Das Rehabilitationskapitel und Anpassungen ohne p stehen im weiteren Register.</a:t>
            </a:r>
          </a:p>
          <a:p>
            <a:r>
              <a:t>SD0102: Phoenix-Aufzählung; MDSi; neues Beispiel; Einordnung: Präzisierung; 2026 S. 84–91; 2027 S. 83–90. Phoenix und die Meningokokkenausnahme waren bereits 2026 enthalten.</a:t>
            </a:r>
          </a:p>
          <a:p>
            <a:r>
              <a:t>SD0202: U69.11! / U69.12!-Zusatzhinweis entfernt; Einordnung: Folgeanpassung; 2026 S. 101–108; 2027 S. 100–107.</a:t>
            </a:r>
          </a:p>
          <a:p>
            <a:r>
              <a:t>SD0407: Isolierte Eiweissmangelernährung; Einordnung: Ergänzung; 2026 S. 127–128; 2027 S. 126–127.</a:t>
            </a:r>
          </a:p>
          <a:p>
            <a:r>
              <a:t>SD0408: Isolierte Eiweissmangelernährung Kinder; Einordnung: Ergänzung; 2026 S. 129–130; 2027 S. 128–129.</a:t>
            </a:r>
          </a:p>
          <a:p>
            <a:r>
              <a:t>SD0601: G45-Verweis in SD0600 differenziert; SD0601-Beispiele gekürzt. Im KHB 2027 gilt der zusätzliche G45-Satz ausdrücklich für SD0601; G45.- ist nicht mehr im gemeinsamen Verweis auf SD0601 und SD0602 enthalten. Daraus folgt kein allgemeines TIA-Kodierverbot. Nachweis einschliesslich unverändertem SD0602-Kontext: 2026 S. 134–136; 2027 S. 133–134.</a:t>
            </a:r>
          </a:p>
          <a:p>
            <a:endParaRPr/>
          </a:p>
          <a:p>
            <a:r>
              <a:t>Fachliche Grundlage / sichtbare Quellen:</a:t>
            </a:r>
          </a:p>
          <a:p>
            <a:r>
              <a:t>BFS, KHB 2026 und 2027; Kapitel- und Seitenzuordnung gemäss Originalfassungen.</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Angaben zum Regelinhalt beruhen auf den beiden Handbüchern und den jeweils genannten amtlichen Ergänzungen. Praxisfolgen, Kurzfälle und Priorisierung sind didaktische Ableitungen. Quellenabweichungen und fachliche Einordnungen sind nicht mit einer amtlichen Berichtigung gleichzusetzen.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Vollständige Liste der im Inhaltsverzeichnis bzw. Regeltext 2027 mit p gekennzeichneten Regeln. Die Foliennummern verweisen in diese Präsentation. Das Rehabilitationskapitel und Anpassungen ohne p stehen im weiteren Register.</a:t>
            </a:r>
          </a:p>
          <a:p>
            <a:r>
              <a:t>SD1001: BA.3-Ausnahme; CPAP 93.9F.11; Einordnung: Geändert; 2026 S. 151–153; 2027 S. 149–151</a:t>
            </a:r>
          </a:p>
          <a:p>
            <a:r>
              <a:t>SD1401: 39.9B.- / 39.9C.- / 39.9D.-; Einordnung: Kategorien; 2026 S. 158; 2027 S. 156</a:t>
            </a:r>
          </a:p>
          <a:p>
            <a:r>
              <a:t>SD1407: AV-Anlage: Verfahren benannt; Einordnung: Präzisierung; 2026 S. 159; 2027 S. 157</a:t>
            </a:r>
          </a:p>
          <a:p>
            <a:r>
              <a:t>SD1408: AV-Verschluss: Verfahren benannt; Einordnung: Präzisierung; 2026 S. 160; 2027 S. 158</a:t>
            </a:r>
          </a:p>
          <a:p>
            <a:endParaRPr/>
          </a:p>
          <a:p>
            <a:r>
              <a:t>Fachliche Grundlage / sichtbare Quellen:</a:t>
            </a:r>
          </a:p>
          <a:p>
            <a:r>
              <a:t>BFS, KHB 2026 und 2027; Kapitel- und Seitenzuordnung gemäss Originalfassungen.</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Vollständige Liste der im Inhaltsverzeichnis bzw. Regeltext 2027 mit p gekennzeichneten Regeln. Die Foliennummern verweisen in diese Präsentation. Das Rehabilitationskapitel und Anpassungen ohne p stehen im weiteren Register.</a:t>
            </a:r>
          </a:p>
          <a:p>
            <a:r>
              <a:t>SD1502: Abortbeispiele; U69.12! entfällt; Einordnung: Beispiel / Folge; 2026 S. 162–163; 2027 S. 160–161</a:t>
            </a:r>
          </a:p>
          <a:p>
            <a:r>
              <a:t>SD1503: TARPSY-Ausnahme verschoben; Einordnung: Neuordnung; 2026 S. 163–165; 2027 S. 161–163</a:t>
            </a:r>
          </a:p>
          <a:p>
            <a:r>
              <a:t>SD1504: O32/O64 nach Geburtsbeginn; Einordnung: Geändert; 2026 S. 165–166; 2027 S. 163–164</a:t>
            </a:r>
          </a:p>
          <a:p>
            <a:r>
              <a:t>SD1505: Geburtstag, O48, aLR, Sectio-Beispiele; Einordnung: Mehrere Änderungen; 2026 S. 166–179; 2027 S. 164–177</a:t>
            </a:r>
          </a:p>
          <a:p>
            <a:r>
              <a:t>SD1506: Geburtsbezug / Puerperalsepsis; Einordnung: Präzisierung; 2026 S. 180–181; 2027 S. 178–179</a:t>
            </a:r>
          </a:p>
          <a:p>
            <a:endParaRPr/>
          </a:p>
          <a:p>
            <a:r>
              <a:t>Fachliche Grundlage / sichtbare Quellen:</a:t>
            </a:r>
          </a:p>
          <a:p>
            <a:r>
              <a:t>BFS, KHB 2026 und 2027; Kapitel- und Seitenzuordnung gemäss Originalfassungen.</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Vollständige Liste der im Inhaltsverzeichnis bzw. Regeltext 2027 mit p gekennzeichneten Regeln. Die Foliennummern verweisen in diese Präsentation. Das Rehabilitationskapitel und Anpassungen ohne p stehen im weiteren Register.</a:t>
            </a:r>
          </a:p>
          <a:p>
            <a:r>
              <a:t>SD1903: G52 statt besonderer Verletzungshierarchie; Einordnung: Geändert; 2026 S. 197–198; 2027 S. 195–196</a:t>
            </a:r>
          </a:p>
          <a:p>
            <a:r>
              <a:t>SD1909: U69.12! aus Beispielen 4/5/6/8 entfernt; Einordnung: Folgeanpassung; 2026 S. 203–205; 2027 S. 201–203</a:t>
            </a:r>
          </a:p>
          <a:p>
            <a:r>
              <a:t>SP0202: MRSA-Fall mit aktueller Lokaltherapie; Einordnung: Beispiel; 2026 S. 214–217; 2027 S. 211–214</a:t>
            </a:r>
          </a:p>
          <a:p>
            <a:endParaRPr/>
          </a:p>
          <a:p>
            <a:r>
              <a:t>Fachliche Grundlage / sichtbare Quellen:</a:t>
            </a:r>
          </a:p>
          <a:p>
            <a:r>
              <a:t>BFS, KHB 2026 und 2027; Kapitel- und Seitenzuordnung gemäss Originalfassungen.</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Zusätzlich wurden AA.1--Angaben in mehreren Beispielen zu AA.13.- präzisiert; die ausdrückliche AA.13.-Pflicht bestand bereits 2026. Das onkologische Beispiel ergänzt U69.5-!. Die fehlenden Sterne im Geriatriebeispiel sind eine Quellenabweichung; G63.2* und N08.3* bleiben Sternkodes. Die regelgestützte Einordnung der Sternzeichen und der Seitigkeit steht auf Folie 58.</a:t>
            </a:r>
          </a:p>
          <a:p>
            <a:endParaRPr/>
          </a:p>
          <a:p>
            <a:r>
              <a:t>Fachliche Grundlage / sichtbare Quellen:</a:t>
            </a:r>
          </a:p>
          <a:p>
            <a:r>
              <a:t>KHB 2026, Rehabilitation S. 221–232; KHB 2027, Rehabilitation S. 218–226.</a:t>
            </a:r>
          </a:p>
          <a:p>
            <a:endParaRPr/>
          </a:p>
          <a:p>
            <a:r>
              <a:t>[Sources]</a:t>
            </a:r>
          </a:p>
          <a:p>
            <a:r>
              <a:t>- Nutzerdatei: KHB 2026(3).pdf | BFS, Medizinisches Kodierungshandbuch, Version 2026 | gedruckte Seiten gemäss Folienfuss; PDF-Seite = gedruckte Seite + 2.</a:t>
            </a:r>
          </a:p>
          <a:p>
            <a:r>
              <a:t>- Nutzerdatei: KHB 2027(2).pdf | BFS, Medizinisches Kodierungshandbuch, Version 2027 | gedruckte Seiten gemäss Folienfuss; PDF-Seite = gedruckte Seite + 2.</a:t>
            </a:r>
          </a:p>
          <a:p>
            <a:r>
              <a:t>- Logo: vom Auftraggeber hochgeladene 53141942_transparent.png. Kopfzeilen-Lockup aus unveränderten Bildbestandteilen, proportional skaliert.</a:t>
            </a:r>
          </a:p>
          <a:p>
            <a:r>
              <a:t>- Geschäftsadresse und Kontaktdaten: Angaben des Auftraggebers in diesem Gespräch.</a:t>
            </a:r>
          </a:p>
          <a:p>
            <a:r>
              <a:t>- Gestaltung: ausgewählte Variante Sand &amp; Graphit; Diagramme und Bergsilhouette sind eigene grafische Gestaltung, keine medizinischen Daten.</a:t>
            </a:r>
          </a:p>
          <a:p>
            <a:r>
              <a:t>[/Sources]</a:t>
            </a:r>
          </a:p>
          <a:p>
            <a:endParaRPr/>
          </a:p>
          <a:p>
            <a:r>
              <a:t>Einordnung: Der KHB-Vergleich und die ergänzenden amtlichen Nachweise bilden die fachliche Grundlage. Praxisfolgen, Kurzfälle und Priorisierung sind didaktische Ableitungen. Die Einordnung von Quellenabweichungen ist keine amtliche Berichtigung.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Detailfundstellen, jeweils gedruckte Seiten 2026 → 2027:</a:t>
            </a:r>
          </a:p>
          <a:p>
            <a:r>
              <a:t>- G54: S. 28 → S. 28.</a:t>
            </a:r>
          </a:p>
          <a:p>
            <a:r>
              <a:t>- D15: S. 56–57 → S. 56–57.</a:t>
            </a:r>
          </a:p>
          <a:p>
            <a:r>
              <a:t>- COVID-Übersicht und SD0106: S. 96–99 → S. 95–98. Die Übersichtstabelle ist weiterhin vorhanden; ihre Stellung zum Regelbeginn wurde geändert.</a:t>
            </a:r>
          </a:p>
          <a:p>
            <a:r>
              <a:t>- SD0604: S. 138–139 → S. 136–137.</a:t>
            </a:r>
          </a:p>
          <a:p>
            <a:r>
              <a:t>- SD1611: S. 187 → S. 185.</a:t>
            </a:r>
          </a:p>
          <a:p>
            <a:r>
              <a:t>- SD1807: S. 195 → S. 193.</a:t>
            </a:r>
          </a:p>
          <a:p>
            <a:r>
              <a:t>- SD1609: S. 185 → S. 183.</a:t>
            </a:r>
          </a:p>
          <a:p>
            <a:r>
              <a:t>- SD1901: S. 196 → S. 194.</a:t>
            </a:r>
          </a:p>
          <a:p>
            <a:r>
              <a:t>- SD1907: S. 201–202 → S. 199–200. Die Prozentzeichenschreibweise im Beispiel 2 steht konkret auf S. 202 → S. 200: «20% bis 29%» wird zu «20 bis 29%». Daraus ergibt sich kein anderer Grenzwert.</a:t>
            </a:r>
          </a:p>
          <a:p>
            <a:r>
              <a:t>- SP0201: S. 213 → S. 210.</a:t>
            </a:r>
          </a:p>
          <a:p>
            <a:r>
              <a:t>- SP0203: S. 218 → S. 215.</a:t>
            </a:r>
          </a:p>
          <a:p>
            <a:endParaRPr/>
          </a:p>
          <a:p>
            <a:r>
              <a:t>Diese Beobachtungen betreffen redaktionelle Änderungen, Beispielbeschriftungen und die Anordnung von Inhalten. Sie werden nicht als neue Kodierreihenfolge, geänderte HIE-Grenzwerte oder geänderte Verbrennungsgrenzen gelehrt. Typografische Abweichungen sind keine amtlichen Berichtigungen.</a:t>
            </a:r>
          </a:p>
          <a:p>
            <a:endParaRPr/>
          </a:p>
          <a:p>
            <a:r>
              <a:t>Fachliche Quellen: BFS, Medizinisches Kodierungshandbuch, Versionen 2026 und 2027, oben genannte Regelstellen. PDF-Seite = gedruckte Seite + 2.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Fachlich überarbeitete Schulungsfassung, Version 3.0, Stand 21.10.2026.</a:t>
            </a:r>
          </a:p>
          <a:p>
            <a:endParaRPr/>
          </a:p>
          <a:p>
            <a:r>
              <a:t>Primärquellen:</a:t>
            </a:r>
          </a:p>
          <a:p>
            <a:r>
              <a:t>- Bundesamt für Statistik: Medizinisches Kodierungshandbuch, Version 2026. BFS-Nummer 543-2600. Bereitgestellte Datei: KHB 2026(3).pdf.</a:t>
            </a:r>
          </a:p>
          <a:p>
            <a:r>
              <a:t>- Bundesamt für Statistik: Medizinisches Kodierungshandbuch, Version 2027. BFS-Nummer 543-2700. Bereitgestellte Datei: KHB 2027(2).pdf.</a:t>
            </a:r>
          </a:p>
          <a:p>
            <a:r>
              <a:t>Die Quellenangaben auf den Folien beziehen sich auf die gedruckten Seiten. In beiden bereitgestellten Handbüchern liegt die physische PDF-Seite um zwei höher.</a:t>
            </a:r>
          </a:p>
          <a:p>
            <a:endParaRPr/>
          </a:p>
          <a:p>
            <a:r>
              <a:t>Ergänzende Prüfung:</a:t>
            </a:r>
          </a:p>
          <a:p>
            <a:r>
              <a:t>Die behandelten Aussagen wurden zusätzlich anhand der relevanten BFS-Aktualisierungen und FAQ/Klarstellungen für 2026, der einschlägigen CHOP-Katalogstellen 2026/2027 sowie der angegebenen ICD-10-GM-2026-Nachweise geprüft. Dies ist keine vollständige Schulung aller CHOP- oder ICD-Änderungen. Die konkreten Nachweise stehen bei den jeweiligen Themen.</a:t>
            </a:r>
          </a:p>
          <a:p>
            <a:endParaRPr/>
          </a:p>
          <a:p>
            <a:r>
              <a:t>Gültigkeit:</a:t>
            </a:r>
          </a:p>
          <a:p>
            <a:r>
              <a:t>Für stationäre Fälle mit Austrittsdatum ab 1. Januar 2027 sind KHB 2027, CHOP 2027 und ICD-10-GM 2026 anzuwenden, zusammen mit den jeweils gültigen offiziellen Aktualisierungen und Klarstellungen. Die Präsentation bildet den bis 21.10.2026 geprüften Publikationsstand ab. Später veröffentlichte Vorgaben sind vor dem jeweiligen Einsatz zu berücksichtigen.</a:t>
            </a:r>
          </a:p>
          <a:p>
            <a:endParaRPr/>
          </a:p>
          <a:p>
            <a:r>
              <a:t>Reichweite:</a:t>
            </a:r>
          </a:p>
          <a:p>
            <a:r>
              <a:t>Die Schulung erläutert den KHB-Jahreswechsel und ergänzt ihn um die für die dargestellten Themen erforderlichen Katalogprüfungen. Eine eigenständige Validierung von Fallabrechnungsregeln, Tarifwirkung oder Grouper-Ergebnissen ist damit nicht verbunden. Eigene Lehrfälle und didaktische Ableitungen sind als solche gekennzeichnet. Quellenabweichungen werden von einer amtlichen Berichtigung getrennt ausgewiesen.</a:t>
            </a:r>
          </a:p>
          <a:p>
            <a:endParaRPr/>
          </a:p>
          <a:p>
            <a:r>
              <a:t>Ausgewählte ergänzende Onlinequellen:</a:t>
            </a:r>
          </a:p>
          <a:p>
            <a:r>
              <a:t>- BFS, ICD-10-GM 2026 ab 1.1.2027: </a:t>
            </a:r>
            <a:r>
              <a:rPr>
                <a:hlinkClick r:id="rId3"/>
              </a:rPr>
              <a:t>https://rundschreiben-kodierer.github.io/handbuch-test/de/neuerungen/icd-10/</a:t>
            </a:r>
            <a:endParaRPr/>
          </a:p>
          <a:p>
            <a:r>
              <a:t>- BFS, CHOP 2026: </a:t>
            </a:r>
            <a:r>
              <a:rPr>
                <a:hlinkClick r:id="rId4"/>
              </a:rPr>
              <a:t>https://dam-api.bfs.admin.ch/hub/api/dam/assets/36016195/master</a:t>
            </a:r>
            <a:endParaRPr/>
          </a:p>
          <a:p>
            <a:r>
              <a:t>- BFS, CHOP 2027: </a:t>
            </a:r>
            <a:r>
              <a:rPr>
                <a:hlinkClick r:id="rId5"/>
              </a:rPr>
              <a:t>https://dam-api.bfs.admin.ch/hub/api/dam/assets/36697799/master</a:t>
            </a:r>
            <a:endParaRPr/>
          </a:p>
          <a:p>
            <a:r>
              <a:t>- BfArM, ICD-10-GM 2026, G60–G64: </a:t>
            </a:r>
            <a:r>
              <a:rPr>
                <a:hlinkClick r:id="rId6"/>
              </a:rPr>
              <a:t>https://klassifikationen.bfarm.de/icd-10-gm/kode-suche/htmlgm2026/block-g60-g64.htm</a:t>
            </a:r>
            <a:endParaRPr/>
          </a:p>
          <a:p>
            <a:r>
              <a:t>- BfArM, ICD-10-GM 2026, N00–N08: </a:t>
            </a:r>
            <a:r>
              <a:rPr>
                <a:hlinkClick r:id="rId7"/>
              </a:rPr>
              <a:t>https://klassifikationen.bfarm.de/icd-10-gm/kode-suche/htmlgm2026/block-n00-n08.htm</a:t>
            </a:r>
            <a:endParaRPr/>
          </a:p>
          <a:p>
            <a:endParaRPr/>
          </a:p>
          <a:p>
            <a:r>
              <a:t>Die Quellenblöcke der jeweiligen Themenfolien enthalten die weiteren fall- und regelbezogenen Nachweise.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openxmlformats.org/officeDocument/2006/relationships/hyperlink" Target="https://dam-api.bfs.admin.ch/hub/api/dam/assets/36697799/master" TargetMode="External"/><Relationship Id="rId3" Type="http://schemas.openxmlformats.org/officeDocument/2006/relationships/image" Target="../media/image1.png"/><Relationship Id="rId7" Type="http://schemas.openxmlformats.org/officeDocument/2006/relationships/hyperlink" Target="https://dam-api.bfs.admin.ch/hub/api/dam/assets/36016195/master" TargetMode="External"/><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hyperlink" Target="https://rundschreiben-kodierer.github.io/handbuch-test/de/neuerungen/icd-10/" TargetMode="External"/><Relationship Id="rId5" Type="http://schemas.openxmlformats.org/officeDocument/2006/relationships/hyperlink" Target="https://rundschreiben-kodierer.github.io/handbuch-test/de/neuerungen/kodierungshandbuch/2026/01.01.2026/" TargetMode="External"/><Relationship Id="rId10" Type="http://schemas.openxmlformats.org/officeDocument/2006/relationships/hyperlink" Target="https://klassifikationen.bfarm.de/icd-10-gm/kode-suche/htmlgm2026/block-n00-n08.htm" TargetMode="External"/><Relationship Id="rId4" Type="http://schemas.openxmlformats.org/officeDocument/2006/relationships/hyperlink" Target="https://rundschreiben-kodierer.github.io/handbuch-test/de/neuerungen/" TargetMode="External"/><Relationship Id="rId9" Type="http://schemas.openxmlformats.org/officeDocument/2006/relationships/hyperlink" Target="https://klassifikationen.bfarm.de/icd-10-gm/kode-suche/htmlgm2026/block-g60-g64.ht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5201FED-1F22-4DE5-A6A9-A00516FE91F4}"/>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7942667C-6943-47DF-8B03-F0160B1F891C}"/>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63C55073-86DD-45C7-9F3F-A2E8D7E91DCF}"/>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BEAA9ECA-940E-41A9-89D1-859F1D955C53}"/>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7C8F8A66-10FC-4943-A6D8-F86C0BEDB1FE}"/>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65409E4A-1786-4341-9D11-DB75F8471A1B}"/>
              </a:ext>
            </a:extLst>
          </p:cNvPr>
          <p:cNvSpPr>
            <a:spLocks noGrp="1"/>
          </p:cNvSpPr>
          <p:nvPr/>
        </p:nvSpPr>
        <p:spPr>
          <a:xfrm>
            <a:off x="438912" y="1005840"/>
            <a:ext cx="11314176" cy="219456"/>
          </a:xfrm>
          <a:prstGeom prst="rect">
            <a:avLst/>
          </a:prstGeom>
          <a:noFill/>
        </p:spPr>
        <p:txBody>
          <a:bodyPr wrap="square" lIns="0" tIns="0" rIns="0" bIns="0" anchor="t">
            <a:normAutofit/>
          </a:bodyPr>
          <a:lstStyle/>
          <a:p>
            <a:pPr marL="0" indent="0">
              <a:buNone/>
            </a:pPr>
            <a:r>
              <a:rPr sz="1100" b="1" spc="80">
                <a:solidFill>
                  <a:srgbClr val="59666B"/>
                </a:solidFill>
                <a:latin typeface="Arial"/>
                <a:ea typeface="Arial"/>
                <a:cs typeface="Arial"/>
              </a:rPr>
              <a:t>JAHRES-UPDATESCHULUNG | MODUL KHB</a:t>
            </a:r>
            <a:endParaRPr sz="1100"/>
          </a:p>
        </p:txBody>
      </p:sp>
      <p:sp>
        <p:nvSpPr>
          <p:cNvPr id="8" name="Text 5">
            <a:extLst>
              <a:ext uri="{FF2B5EF4-FFF2-40B4-BE49-F238E27FC236}">
                <a16:creationId xmlns:a16="http://schemas.microsoft.com/office/drawing/2014/main" id="{E609877C-4F27-4C3B-88B3-E077E7E90603}"/>
              </a:ext>
            </a:extLst>
          </p:cNvPr>
          <p:cNvSpPr>
            <a:spLocks noGrp="1"/>
          </p:cNvSpPr>
          <p:nvPr/>
        </p:nvSpPr>
        <p:spPr>
          <a:xfrm>
            <a:off x="438912" y="1691640"/>
            <a:ext cx="7498080" cy="1243584"/>
          </a:xfrm>
          <a:prstGeom prst="rect">
            <a:avLst/>
          </a:prstGeom>
          <a:noFill/>
        </p:spPr>
        <p:txBody>
          <a:bodyPr wrap="square" lIns="0" tIns="0" rIns="0" bIns="0" anchor="t">
            <a:normAutofit/>
          </a:bodyPr>
          <a:lstStyle/>
          <a:p>
            <a:pPr marL="0" indent="0">
              <a:buNone/>
            </a:pPr>
            <a:r>
              <a:rPr sz="3500" b="1">
                <a:solidFill>
                  <a:srgbClr val="303D43"/>
                </a:solidFill>
                <a:latin typeface="Georgia"/>
                <a:ea typeface="Georgia"/>
                <a:cs typeface="Georgia"/>
              </a:rPr>
              <a:t>Medizinisches</a:t>
            </a:r>
            <a:endParaRPr sz="3500"/>
          </a:p>
          <a:p>
            <a:pPr marL="0" indent="0">
              <a:buNone/>
            </a:pPr>
            <a:r>
              <a:rPr sz="3500" b="1">
                <a:solidFill>
                  <a:srgbClr val="303D43"/>
                </a:solidFill>
                <a:latin typeface="Georgia"/>
                <a:ea typeface="Georgia"/>
                <a:cs typeface="Georgia"/>
              </a:rPr>
              <a:t>Kodierungshandbuch</a:t>
            </a:r>
            <a:endParaRPr sz="3500"/>
          </a:p>
        </p:txBody>
      </p:sp>
      <p:sp>
        <p:nvSpPr>
          <p:cNvPr id="9" name="Text 6">
            <a:extLst>
              <a:ext uri="{FF2B5EF4-FFF2-40B4-BE49-F238E27FC236}">
                <a16:creationId xmlns:a16="http://schemas.microsoft.com/office/drawing/2014/main" id="{447074A8-A0FB-489D-B908-8BAB459D7920}"/>
              </a:ext>
            </a:extLst>
          </p:cNvPr>
          <p:cNvSpPr>
            <a:spLocks noGrp="1"/>
          </p:cNvSpPr>
          <p:nvPr/>
        </p:nvSpPr>
        <p:spPr>
          <a:xfrm>
            <a:off x="438912" y="3218688"/>
            <a:ext cx="7818120" cy="621792"/>
          </a:xfrm>
          <a:prstGeom prst="rect">
            <a:avLst/>
          </a:prstGeom>
          <a:noFill/>
        </p:spPr>
        <p:txBody>
          <a:bodyPr wrap="square" lIns="0" tIns="0" rIns="0" bIns="0" anchor="t">
            <a:normAutofit/>
          </a:bodyPr>
          <a:lstStyle/>
          <a:p>
            <a:pPr marL="0" indent="0">
              <a:buNone/>
            </a:pPr>
            <a:r>
              <a:rPr sz="3300" b="1">
                <a:solidFill>
                  <a:srgbClr val="284907"/>
                </a:solidFill>
                <a:latin typeface="Arial"/>
                <a:ea typeface="Arial"/>
                <a:cs typeface="Arial"/>
              </a:rPr>
              <a:t>Updateschulung 2027</a:t>
            </a:r>
            <a:endParaRPr sz="3300"/>
          </a:p>
        </p:txBody>
      </p:sp>
      <p:sp>
        <p:nvSpPr>
          <p:cNvPr id="10" name="Text 7">
            <a:extLst>
              <a:ext uri="{FF2B5EF4-FFF2-40B4-BE49-F238E27FC236}">
                <a16:creationId xmlns:a16="http://schemas.microsoft.com/office/drawing/2014/main" id="{AF83D4AA-9D3D-4917-BE43-65AD95A8C947}"/>
              </a:ext>
            </a:extLst>
          </p:cNvPr>
          <p:cNvSpPr>
            <a:spLocks noGrp="1"/>
          </p:cNvSpPr>
          <p:nvPr/>
        </p:nvSpPr>
        <p:spPr>
          <a:xfrm>
            <a:off x="438912" y="4014216"/>
            <a:ext cx="7772400" cy="429768"/>
          </a:xfrm>
          <a:prstGeom prst="rect">
            <a:avLst/>
          </a:prstGeom>
          <a:noFill/>
        </p:spPr>
        <p:txBody>
          <a:bodyPr wrap="square" lIns="0" tIns="0" rIns="0" bIns="0" anchor="t">
            <a:normAutofit/>
          </a:bodyPr>
          <a:lstStyle/>
          <a:p>
            <a:pPr marL="0" indent="0">
              <a:buNone/>
            </a:pPr>
            <a:r>
              <a:rPr sz="2400">
                <a:solidFill>
                  <a:srgbClr val="303D43"/>
                </a:solidFill>
                <a:latin typeface="Arial"/>
                <a:ea typeface="Arial"/>
                <a:cs typeface="Arial"/>
              </a:rPr>
              <a:t>Was sich gegenüber 2026 ändert.</a:t>
            </a:r>
            <a:endParaRPr sz="2400"/>
          </a:p>
        </p:txBody>
      </p:sp>
      <p:sp>
        <p:nvSpPr>
          <p:cNvPr id="11" name="Shape 8">
            <a:extLst>
              <a:ext uri="{FF2B5EF4-FFF2-40B4-BE49-F238E27FC236}">
                <a16:creationId xmlns:a16="http://schemas.microsoft.com/office/drawing/2014/main" id="{82B1AB71-C035-4C44-8E18-8EF7C0E5BABD}"/>
              </a:ext>
            </a:extLst>
          </p:cNvPr>
          <p:cNvSpPr>
            <a:spLocks noGrp="1"/>
          </p:cNvSpPr>
          <p:nvPr/>
        </p:nvSpPr>
        <p:spPr>
          <a:xfrm>
            <a:off x="8247888" y="1956816"/>
            <a:ext cx="1508760" cy="2240280"/>
          </a:xfrm>
          <a:prstGeom prst="rect">
            <a:avLst/>
          </a:prstGeom>
          <a:solidFill>
            <a:srgbClr val="FFFFFF"/>
          </a:solidFill>
          <a:ln w="7620">
            <a:solidFill>
              <a:srgbClr val="D8D4CB"/>
            </a:solidFill>
            <a:prstDash val="solid"/>
          </a:ln>
        </p:spPr>
      </p:sp>
      <p:sp>
        <p:nvSpPr>
          <p:cNvPr id="12" name="Shape 9">
            <a:extLst>
              <a:ext uri="{FF2B5EF4-FFF2-40B4-BE49-F238E27FC236}">
                <a16:creationId xmlns:a16="http://schemas.microsoft.com/office/drawing/2014/main" id="{284B1FE8-F203-46E6-A7F2-DBE376923228}"/>
              </a:ext>
            </a:extLst>
          </p:cNvPr>
          <p:cNvSpPr>
            <a:spLocks noGrp="1"/>
          </p:cNvSpPr>
          <p:nvPr/>
        </p:nvSpPr>
        <p:spPr>
          <a:xfrm>
            <a:off x="8247888" y="1956816"/>
            <a:ext cx="1508760" cy="475488"/>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462E1F9D-67F2-46B4-9930-DBDBC4D156BD}"/>
              </a:ext>
            </a:extLst>
          </p:cNvPr>
          <p:cNvSpPr>
            <a:spLocks noGrp="1"/>
          </p:cNvSpPr>
          <p:nvPr/>
        </p:nvSpPr>
        <p:spPr>
          <a:xfrm>
            <a:off x="8394192" y="2093976"/>
            <a:ext cx="1216152" cy="219456"/>
          </a:xfrm>
          <a:prstGeom prst="rect">
            <a:avLst/>
          </a:prstGeom>
          <a:noFill/>
        </p:spPr>
        <p:txBody>
          <a:bodyPr wrap="square" lIns="0" tIns="0" rIns="0" bIns="0" anchor="t">
            <a:normAutofit/>
          </a:bodyPr>
          <a:lstStyle/>
          <a:p>
            <a:pPr marL="0" indent="0" algn="ctr">
              <a:buNone/>
            </a:pPr>
            <a:r>
              <a:rPr sz="1900" b="1">
                <a:solidFill>
                  <a:srgbClr val="FFFFFF"/>
                </a:solidFill>
                <a:latin typeface="Arial"/>
                <a:ea typeface="Arial"/>
                <a:cs typeface="Arial"/>
              </a:rPr>
              <a:t>2026</a:t>
            </a:r>
            <a:endParaRPr sz="1900"/>
          </a:p>
        </p:txBody>
      </p:sp>
      <p:sp>
        <p:nvSpPr>
          <p:cNvPr id="14" name="Shape 11">
            <a:extLst>
              <a:ext uri="{FF2B5EF4-FFF2-40B4-BE49-F238E27FC236}">
                <a16:creationId xmlns:a16="http://schemas.microsoft.com/office/drawing/2014/main" id="{34B34F6A-3C54-4D16-BCE2-E135BD6856A2}"/>
              </a:ext>
            </a:extLst>
          </p:cNvPr>
          <p:cNvSpPr>
            <a:spLocks noGrp="1"/>
          </p:cNvSpPr>
          <p:nvPr/>
        </p:nvSpPr>
        <p:spPr>
          <a:xfrm>
            <a:off x="8476488" y="2752344"/>
            <a:ext cx="1005840" cy="50292"/>
          </a:xfrm>
          <a:prstGeom prst="rect">
            <a:avLst/>
          </a:prstGeom>
          <a:solidFill>
            <a:srgbClr val="D8CBB6"/>
          </a:solidFill>
          <a:ln w="12700">
            <a:solidFill>
              <a:srgbClr val="D8CBB6">
                <a:alpha val="0"/>
              </a:srgbClr>
            </a:solidFill>
            <a:prstDash val="solid"/>
          </a:ln>
        </p:spPr>
      </p:sp>
      <p:sp>
        <p:nvSpPr>
          <p:cNvPr id="15" name="Shape 12">
            <a:extLst>
              <a:ext uri="{FF2B5EF4-FFF2-40B4-BE49-F238E27FC236}">
                <a16:creationId xmlns:a16="http://schemas.microsoft.com/office/drawing/2014/main" id="{EEDB8A8A-E65D-46F9-8F4C-AE2F27CD8718}"/>
              </a:ext>
            </a:extLst>
          </p:cNvPr>
          <p:cNvSpPr>
            <a:spLocks noGrp="1"/>
          </p:cNvSpPr>
          <p:nvPr/>
        </p:nvSpPr>
        <p:spPr>
          <a:xfrm>
            <a:off x="8476488" y="2971800"/>
            <a:ext cx="786384" cy="50292"/>
          </a:xfrm>
          <a:prstGeom prst="rect">
            <a:avLst/>
          </a:prstGeom>
          <a:solidFill>
            <a:srgbClr val="D8CBB6"/>
          </a:solidFill>
          <a:ln w="12700">
            <a:solidFill>
              <a:srgbClr val="D8CBB6">
                <a:alpha val="0"/>
              </a:srgbClr>
            </a:solidFill>
            <a:prstDash val="solid"/>
          </a:ln>
        </p:spPr>
      </p:sp>
      <p:sp>
        <p:nvSpPr>
          <p:cNvPr id="16" name="Shape 13">
            <a:extLst>
              <a:ext uri="{FF2B5EF4-FFF2-40B4-BE49-F238E27FC236}">
                <a16:creationId xmlns:a16="http://schemas.microsoft.com/office/drawing/2014/main" id="{1A40636E-DC3F-4593-BE78-809014154129}"/>
              </a:ext>
            </a:extLst>
          </p:cNvPr>
          <p:cNvSpPr>
            <a:spLocks noGrp="1"/>
          </p:cNvSpPr>
          <p:nvPr/>
        </p:nvSpPr>
        <p:spPr>
          <a:xfrm>
            <a:off x="8476488" y="3191256"/>
            <a:ext cx="1005840" cy="50292"/>
          </a:xfrm>
          <a:prstGeom prst="rect">
            <a:avLst/>
          </a:prstGeom>
          <a:solidFill>
            <a:srgbClr val="D8CBB6"/>
          </a:solidFill>
          <a:ln w="12700">
            <a:solidFill>
              <a:srgbClr val="D8CBB6">
                <a:alpha val="0"/>
              </a:srgbClr>
            </a:solidFill>
            <a:prstDash val="solid"/>
          </a:ln>
        </p:spPr>
      </p:sp>
      <p:sp>
        <p:nvSpPr>
          <p:cNvPr id="17" name="Shape 14">
            <a:extLst>
              <a:ext uri="{FF2B5EF4-FFF2-40B4-BE49-F238E27FC236}">
                <a16:creationId xmlns:a16="http://schemas.microsoft.com/office/drawing/2014/main" id="{0D5A817F-A9A3-4D08-A35C-153487A10784}"/>
              </a:ext>
            </a:extLst>
          </p:cNvPr>
          <p:cNvSpPr>
            <a:spLocks noGrp="1"/>
          </p:cNvSpPr>
          <p:nvPr/>
        </p:nvSpPr>
        <p:spPr>
          <a:xfrm>
            <a:off x="8476488" y="3410712"/>
            <a:ext cx="1005840" cy="50292"/>
          </a:xfrm>
          <a:prstGeom prst="rect">
            <a:avLst/>
          </a:prstGeom>
          <a:solidFill>
            <a:srgbClr val="7D925F"/>
          </a:solidFill>
          <a:ln w="12700">
            <a:solidFill>
              <a:srgbClr val="7D925F">
                <a:alpha val="0"/>
              </a:srgbClr>
            </a:solidFill>
            <a:prstDash val="solid"/>
          </a:ln>
        </p:spPr>
      </p:sp>
      <p:sp>
        <p:nvSpPr>
          <p:cNvPr id="18" name="Shape 15">
            <a:extLst>
              <a:ext uri="{FF2B5EF4-FFF2-40B4-BE49-F238E27FC236}">
                <a16:creationId xmlns:a16="http://schemas.microsoft.com/office/drawing/2014/main" id="{1D383684-F4C2-4301-8CD3-A488159B9C1D}"/>
              </a:ext>
            </a:extLst>
          </p:cNvPr>
          <p:cNvSpPr>
            <a:spLocks noGrp="1"/>
          </p:cNvSpPr>
          <p:nvPr/>
        </p:nvSpPr>
        <p:spPr>
          <a:xfrm>
            <a:off x="8476488" y="3630168"/>
            <a:ext cx="1005840" cy="50292"/>
          </a:xfrm>
          <a:prstGeom prst="rect">
            <a:avLst/>
          </a:prstGeom>
          <a:solidFill>
            <a:srgbClr val="D8CBB6"/>
          </a:solidFill>
          <a:ln w="12700">
            <a:solidFill>
              <a:srgbClr val="D8CBB6">
                <a:alpha val="0"/>
              </a:srgbClr>
            </a:solidFill>
            <a:prstDash val="solid"/>
          </a:ln>
        </p:spPr>
      </p:sp>
      <p:sp>
        <p:nvSpPr>
          <p:cNvPr id="19" name="Shape 16">
            <a:extLst>
              <a:ext uri="{FF2B5EF4-FFF2-40B4-BE49-F238E27FC236}">
                <a16:creationId xmlns:a16="http://schemas.microsoft.com/office/drawing/2014/main" id="{59C987F7-A2B1-4E1E-B9C2-FF8FC7DB156C}"/>
              </a:ext>
            </a:extLst>
          </p:cNvPr>
          <p:cNvSpPr>
            <a:spLocks noGrp="1"/>
          </p:cNvSpPr>
          <p:nvPr/>
        </p:nvSpPr>
        <p:spPr>
          <a:xfrm>
            <a:off x="8476488" y="3858768"/>
            <a:ext cx="521208" cy="68580"/>
          </a:xfrm>
          <a:prstGeom prst="rect">
            <a:avLst/>
          </a:prstGeom>
          <a:solidFill>
            <a:srgbClr val="303D43"/>
          </a:solidFill>
          <a:ln w="12700">
            <a:solidFill>
              <a:srgbClr val="303D43">
                <a:alpha val="0"/>
              </a:srgbClr>
            </a:solidFill>
            <a:prstDash val="solid"/>
          </a:ln>
        </p:spPr>
      </p:sp>
      <p:sp>
        <p:nvSpPr>
          <p:cNvPr id="20" name="Shape 17">
            <a:extLst>
              <a:ext uri="{FF2B5EF4-FFF2-40B4-BE49-F238E27FC236}">
                <a16:creationId xmlns:a16="http://schemas.microsoft.com/office/drawing/2014/main" id="{CB3A4B92-E55C-4E19-B156-063C525EDAE1}"/>
              </a:ext>
            </a:extLst>
          </p:cNvPr>
          <p:cNvSpPr>
            <a:spLocks noGrp="1"/>
          </p:cNvSpPr>
          <p:nvPr/>
        </p:nvSpPr>
        <p:spPr>
          <a:xfrm>
            <a:off x="9774936" y="2368296"/>
            <a:ext cx="1508760" cy="2240280"/>
          </a:xfrm>
          <a:prstGeom prst="rect">
            <a:avLst/>
          </a:prstGeom>
          <a:solidFill>
            <a:srgbClr val="FFFFFF"/>
          </a:solidFill>
          <a:ln w="7620">
            <a:solidFill>
              <a:srgbClr val="D8D4CB"/>
            </a:solidFill>
            <a:prstDash val="solid"/>
          </a:ln>
        </p:spPr>
      </p:sp>
      <p:sp>
        <p:nvSpPr>
          <p:cNvPr id="21" name="Shape 18">
            <a:extLst>
              <a:ext uri="{FF2B5EF4-FFF2-40B4-BE49-F238E27FC236}">
                <a16:creationId xmlns:a16="http://schemas.microsoft.com/office/drawing/2014/main" id="{6A392167-8B39-4D98-A7BC-ADE2CF4C257F}"/>
              </a:ext>
            </a:extLst>
          </p:cNvPr>
          <p:cNvSpPr>
            <a:spLocks noGrp="1"/>
          </p:cNvSpPr>
          <p:nvPr/>
        </p:nvSpPr>
        <p:spPr>
          <a:xfrm>
            <a:off x="9774936" y="2368296"/>
            <a:ext cx="1508760" cy="475488"/>
          </a:xfrm>
          <a:prstGeom prst="rect">
            <a:avLst/>
          </a:prstGeom>
          <a:solidFill>
            <a:srgbClr val="284907"/>
          </a:solidFill>
          <a:ln w="12700">
            <a:solidFill>
              <a:srgbClr val="284907">
                <a:alpha val="0"/>
              </a:srgbClr>
            </a:solidFill>
            <a:prstDash val="solid"/>
          </a:ln>
        </p:spPr>
      </p:sp>
      <p:sp>
        <p:nvSpPr>
          <p:cNvPr id="22" name="Text 19">
            <a:extLst>
              <a:ext uri="{FF2B5EF4-FFF2-40B4-BE49-F238E27FC236}">
                <a16:creationId xmlns:a16="http://schemas.microsoft.com/office/drawing/2014/main" id="{52937B06-4ED3-4056-80EA-21FDEFC5E640}"/>
              </a:ext>
            </a:extLst>
          </p:cNvPr>
          <p:cNvSpPr>
            <a:spLocks noGrp="1"/>
          </p:cNvSpPr>
          <p:nvPr/>
        </p:nvSpPr>
        <p:spPr>
          <a:xfrm>
            <a:off x="9921240" y="2505456"/>
            <a:ext cx="1216152" cy="219456"/>
          </a:xfrm>
          <a:prstGeom prst="rect">
            <a:avLst/>
          </a:prstGeom>
          <a:noFill/>
        </p:spPr>
        <p:txBody>
          <a:bodyPr wrap="square" lIns="0" tIns="0" rIns="0" bIns="0" anchor="t">
            <a:normAutofit/>
          </a:bodyPr>
          <a:lstStyle/>
          <a:p>
            <a:pPr marL="0" indent="0" algn="ctr">
              <a:buNone/>
            </a:pPr>
            <a:r>
              <a:rPr sz="1900" b="1">
                <a:solidFill>
                  <a:srgbClr val="FFFFFF"/>
                </a:solidFill>
                <a:latin typeface="Arial"/>
                <a:ea typeface="Arial"/>
                <a:cs typeface="Arial"/>
              </a:rPr>
              <a:t>2027</a:t>
            </a:r>
            <a:endParaRPr sz="1900"/>
          </a:p>
        </p:txBody>
      </p:sp>
      <p:sp>
        <p:nvSpPr>
          <p:cNvPr id="23" name="Shape 20">
            <a:extLst>
              <a:ext uri="{FF2B5EF4-FFF2-40B4-BE49-F238E27FC236}">
                <a16:creationId xmlns:a16="http://schemas.microsoft.com/office/drawing/2014/main" id="{B9574060-1AA5-453E-B799-27D309A05D41}"/>
              </a:ext>
            </a:extLst>
          </p:cNvPr>
          <p:cNvSpPr>
            <a:spLocks noGrp="1"/>
          </p:cNvSpPr>
          <p:nvPr/>
        </p:nvSpPr>
        <p:spPr>
          <a:xfrm>
            <a:off x="10003536" y="3163824"/>
            <a:ext cx="1005840" cy="50292"/>
          </a:xfrm>
          <a:prstGeom prst="rect">
            <a:avLst/>
          </a:prstGeom>
          <a:solidFill>
            <a:srgbClr val="D8CBB6"/>
          </a:solidFill>
          <a:ln w="12700">
            <a:solidFill>
              <a:srgbClr val="D8CBB6">
                <a:alpha val="0"/>
              </a:srgbClr>
            </a:solidFill>
            <a:prstDash val="solid"/>
          </a:ln>
        </p:spPr>
      </p:sp>
      <p:sp>
        <p:nvSpPr>
          <p:cNvPr id="24" name="Shape 21">
            <a:extLst>
              <a:ext uri="{FF2B5EF4-FFF2-40B4-BE49-F238E27FC236}">
                <a16:creationId xmlns:a16="http://schemas.microsoft.com/office/drawing/2014/main" id="{65BBF85E-5EF0-4E0B-9A82-BB6B15E2FC6C}"/>
              </a:ext>
            </a:extLst>
          </p:cNvPr>
          <p:cNvSpPr>
            <a:spLocks noGrp="1"/>
          </p:cNvSpPr>
          <p:nvPr/>
        </p:nvSpPr>
        <p:spPr>
          <a:xfrm>
            <a:off x="10003536" y="3383280"/>
            <a:ext cx="786384" cy="50292"/>
          </a:xfrm>
          <a:prstGeom prst="rect">
            <a:avLst/>
          </a:prstGeom>
          <a:solidFill>
            <a:srgbClr val="D8CBB6"/>
          </a:solidFill>
          <a:ln w="12700">
            <a:solidFill>
              <a:srgbClr val="D8CBB6">
                <a:alpha val="0"/>
              </a:srgbClr>
            </a:solidFill>
            <a:prstDash val="solid"/>
          </a:ln>
        </p:spPr>
      </p:sp>
      <p:sp>
        <p:nvSpPr>
          <p:cNvPr id="25" name="Shape 22">
            <a:extLst>
              <a:ext uri="{FF2B5EF4-FFF2-40B4-BE49-F238E27FC236}">
                <a16:creationId xmlns:a16="http://schemas.microsoft.com/office/drawing/2014/main" id="{23653898-68FC-41CB-A2E9-26F5FD5E902A}"/>
              </a:ext>
            </a:extLst>
          </p:cNvPr>
          <p:cNvSpPr>
            <a:spLocks noGrp="1"/>
          </p:cNvSpPr>
          <p:nvPr/>
        </p:nvSpPr>
        <p:spPr>
          <a:xfrm>
            <a:off x="10003536" y="3602736"/>
            <a:ext cx="1005840" cy="50292"/>
          </a:xfrm>
          <a:prstGeom prst="rect">
            <a:avLst/>
          </a:prstGeom>
          <a:solidFill>
            <a:srgbClr val="D8CBB6"/>
          </a:solidFill>
          <a:ln w="12700">
            <a:solidFill>
              <a:srgbClr val="D8CBB6">
                <a:alpha val="0"/>
              </a:srgbClr>
            </a:solidFill>
            <a:prstDash val="solid"/>
          </a:ln>
        </p:spPr>
      </p:sp>
      <p:sp>
        <p:nvSpPr>
          <p:cNvPr id="26" name="Shape 23">
            <a:extLst>
              <a:ext uri="{FF2B5EF4-FFF2-40B4-BE49-F238E27FC236}">
                <a16:creationId xmlns:a16="http://schemas.microsoft.com/office/drawing/2014/main" id="{6B7965E5-FE27-4CC6-BFAA-5673AE5CB7BD}"/>
              </a:ext>
            </a:extLst>
          </p:cNvPr>
          <p:cNvSpPr>
            <a:spLocks noGrp="1"/>
          </p:cNvSpPr>
          <p:nvPr/>
        </p:nvSpPr>
        <p:spPr>
          <a:xfrm>
            <a:off x="10003536" y="3822192"/>
            <a:ext cx="1005840" cy="50292"/>
          </a:xfrm>
          <a:prstGeom prst="rect">
            <a:avLst/>
          </a:prstGeom>
          <a:solidFill>
            <a:srgbClr val="7D925F"/>
          </a:solidFill>
          <a:ln w="12700">
            <a:solidFill>
              <a:srgbClr val="7D925F">
                <a:alpha val="0"/>
              </a:srgbClr>
            </a:solidFill>
            <a:prstDash val="solid"/>
          </a:ln>
        </p:spPr>
      </p:sp>
      <p:sp>
        <p:nvSpPr>
          <p:cNvPr id="27" name="Shape 24">
            <a:extLst>
              <a:ext uri="{FF2B5EF4-FFF2-40B4-BE49-F238E27FC236}">
                <a16:creationId xmlns:a16="http://schemas.microsoft.com/office/drawing/2014/main" id="{5CA7E6B5-1C6F-482F-8AF1-398B69B50A60}"/>
              </a:ext>
            </a:extLst>
          </p:cNvPr>
          <p:cNvSpPr>
            <a:spLocks noGrp="1"/>
          </p:cNvSpPr>
          <p:nvPr/>
        </p:nvSpPr>
        <p:spPr>
          <a:xfrm>
            <a:off x="10003536" y="4041648"/>
            <a:ext cx="1005840" cy="50292"/>
          </a:xfrm>
          <a:prstGeom prst="rect">
            <a:avLst/>
          </a:prstGeom>
          <a:solidFill>
            <a:srgbClr val="D8CBB6"/>
          </a:solidFill>
          <a:ln w="12700">
            <a:solidFill>
              <a:srgbClr val="D8CBB6">
                <a:alpha val="0"/>
              </a:srgbClr>
            </a:solidFill>
            <a:prstDash val="solid"/>
          </a:ln>
        </p:spPr>
      </p:sp>
      <p:sp>
        <p:nvSpPr>
          <p:cNvPr id="28" name="Shape 25">
            <a:extLst>
              <a:ext uri="{FF2B5EF4-FFF2-40B4-BE49-F238E27FC236}">
                <a16:creationId xmlns:a16="http://schemas.microsoft.com/office/drawing/2014/main" id="{243414D2-5377-4FFE-ABC3-7C80D55FCA94}"/>
              </a:ext>
            </a:extLst>
          </p:cNvPr>
          <p:cNvSpPr>
            <a:spLocks noGrp="1"/>
          </p:cNvSpPr>
          <p:nvPr/>
        </p:nvSpPr>
        <p:spPr>
          <a:xfrm>
            <a:off x="10003536" y="4270248"/>
            <a:ext cx="521208" cy="68580"/>
          </a:xfrm>
          <a:prstGeom prst="rect">
            <a:avLst/>
          </a:prstGeom>
          <a:solidFill>
            <a:srgbClr val="284907"/>
          </a:solidFill>
          <a:ln w="12700">
            <a:solidFill>
              <a:srgbClr val="284907">
                <a:alpha val="0"/>
              </a:srgbClr>
            </a:solidFill>
            <a:prstDash val="solid"/>
          </a:ln>
        </p:spPr>
      </p:sp>
      <p:pic>
        <p:nvPicPr>
          <p:cNvPr id="29" name="Image 1">
            <a:extLst>
              <a:ext uri="{FF2B5EF4-FFF2-40B4-BE49-F238E27FC236}">
                <a16:creationId xmlns:a16="http://schemas.microsoft.com/office/drawing/2014/main" id="{F304C7C4-EF64-4E42-8BDD-108E08F898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5294376"/>
            <a:ext cx="12192000" cy="758952"/>
          </a:xfrm>
          <a:prstGeom prst="rect">
            <a:avLst/>
          </a:prstGeom>
        </p:spPr>
      </p:pic>
      <p:sp>
        <p:nvSpPr>
          <p:cNvPr id="30" name="Text 26">
            <a:extLst>
              <a:ext uri="{FF2B5EF4-FFF2-40B4-BE49-F238E27FC236}">
                <a16:creationId xmlns:a16="http://schemas.microsoft.com/office/drawing/2014/main" id="{4D09CE49-D78C-48FD-8F37-1A3E564FEE83}"/>
              </a:ext>
            </a:extLst>
          </p:cNvPr>
          <p:cNvSpPr>
            <a:spLocks noGrp="1"/>
          </p:cNvSpPr>
          <p:nvPr/>
        </p:nvSpPr>
        <p:spPr>
          <a:xfrm>
            <a:off x="457200" y="4800600"/>
            <a:ext cx="7406640" cy="475488"/>
          </a:xfrm>
          <a:prstGeom prst="rect">
            <a:avLst/>
          </a:prstGeom>
          <a:noFill/>
        </p:spPr>
        <p:txBody>
          <a:bodyPr wrap="square" lIns="0" tIns="0" rIns="0" bIns="0" anchor="t">
            <a:normAutofit/>
          </a:bodyPr>
          <a:lstStyle>
            <a:defPPr algn="l">
              <a:defRPr sz="1450" b="0" i="0">
                <a:solidFill>
                  <a:srgbClr val="59666B"/>
                </a:solidFill>
                <a:latin typeface="Arial"/>
                <a:ea typeface="Arial"/>
                <a:cs typeface="Arial"/>
              </a:defRPr>
            </a:defPPr>
            <a:lvl1pPr algn="l">
              <a:defRPr sz="1450" b="0" i="0">
                <a:solidFill>
                  <a:srgbClr val="59666B"/>
                </a:solidFill>
                <a:latin typeface="Arial"/>
                <a:ea typeface="Arial"/>
                <a:cs typeface="Arial"/>
              </a:defRPr>
            </a:lvl1pPr>
            <a:lvl2pPr algn="l">
              <a:defRPr sz="1450" b="0" i="0">
                <a:solidFill>
                  <a:srgbClr val="59666B"/>
                </a:solidFill>
                <a:latin typeface="Arial"/>
                <a:ea typeface="Arial"/>
                <a:cs typeface="Arial"/>
              </a:defRPr>
            </a:lvl2pPr>
            <a:lvl3pPr algn="l">
              <a:defRPr sz="1450" b="0" i="0">
                <a:solidFill>
                  <a:srgbClr val="59666B"/>
                </a:solidFill>
                <a:latin typeface="Arial"/>
                <a:ea typeface="Arial"/>
                <a:cs typeface="Arial"/>
              </a:defRPr>
            </a:lvl3pPr>
            <a:lvl4pPr algn="l">
              <a:defRPr sz="1450" b="0" i="0">
                <a:solidFill>
                  <a:srgbClr val="59666B"/>
                </a:solidFill>
                <a:latin typeface="Arial"/>
                <a:ea typeface="Arial"/>
                <a:cs typeface="Arial"/>
              </a:defRPr>
            </a:lvl4pPr>
            <a:lvl5pPr algn="l">
              <a:defRPr sz="1450" b="0" i="0">
                <a:solidFill>
                  <a:srgbClr val="59666B"/>
                </a:solidFill>
                <a:latin typeface="Arial"/>
                <a:ea typeface="Arial"/>
                <a:cs typeface="Arial"/>
              </a:defRPr>
            </a:lvl5pPr>
            <a:lvl6pPr algn="l">
              <a:defRPr sz="1450" b="0" i="0">
                <a:solidFill>
                  <a:srgbClr val="59666B"/>
                </a:solidFill>
                <a:latin typeface="Arial"/>
                <a:ea typeface="Arial"/>
                <a:cs typeface="Arial"/>
              </a:defRPr>
            </a:lvl6pPr>
            <a:lvl7pPr algn="l">
              <a:defRPr sz="1450" b="0" i="0">
                <a:solidFill>
                  <a:srgbClr val="59666B"/>
                </a:solidFill>
                <a:latin typeface="Arial"/>
                <a:ea typeface="Arial"/>
                <a:cs typeface="Arial"/>
              </a:defRPr>
            </a:lvl7pPr>
            <a:lvl8pPr algn="l">
              <a:defRPr sz="1450" b="0" i="0">
                <a:solidFill>
                  <a:srgbClr val="59666B"/>
                </a:solidFill>
                <a:latin typeface="Arial"/>
                <a:ea typeface="Arial"/>
                <a:cs typeface="Arial"/>
              </a:defRPr>
            </a:lvl8pPr>
            <a:lvl9pPr algn="l">
              <a:defRPr sz="1450" b="0" i="0">
                <a:solidFill>
                  <a:srgbClr val="59666B"/>
                </a:solidFill>
                <a:latin typeface="Arial"/>
                <a:ea typeface="Arial"/>
                <a:cs typeface="Arial"/>
              </a:defRPr>
            </a:lvl9pPr>
          </a:lstStyle>
          <a:p>
            <a:pPr marL="0" indent="0" algn="l">
              <a:buNone/>
              <a:defRPr sz="1450" b="0" i="0">
                <a:solidFill>
                  <a:srgbClr val="59666B"/>
                </a:solidFill>
                <a:latin typeface="Arial"/>
                <a:ea typeface="Arial"/>
                <a:cs typeface="Arial"/>
              </a:defRPr>
            </a:pPr>
            <a:r>
              <a:rPr sz="1450" b="0" i="0">
                <a:solidFill>
                  <a:srgbClr val="59666B"/>
                </a:solidFill>
                <a:latin typeface="Arial"/>
                <a:ea typeface="Arial"/>
                <a:cs typeface="Arial"/>
              </a:rPr>
              <a:t>Version 3.0 | 21. Oktober 2026</a:t>
            </a:r>
            <a:endParaRPr sz="1450"/>
          </a:p>
          <a:p>
            <a:pPr marL="0" indent="0" algn="l">
              <a:buNone/>
              <a:defRPr sz="1450" b="0" i="0">
                <a:solidFill>
                  <a:srgbClr val="59666B"/>
                </a:solidFill>
                <a:latin typeface="Arial"/>
                <a:ea typeface="Arial"/>
                <a:cs typeface="Arial"/>
              </a:defRPr>
            </a:pPr>
            <a:r>
              <a:rPr sz="1450" b="0" i="0">
                <a:solidFill>
                  <a:srgbClr val="59666B"/>
                </a:solidFill>
                <a:latin typeface="Arial"/>
                <a:ea typeface="Arial"/>
                <a:cs typeface="Arial"/>
              </a:rPr>
              <a:t>Fachlich überarbeitet und um amtliche Nachweise ergänzt</a:t>
            </a:r>
            <a:endParaRPr sz="1450"/>
          </a:p>
        </p:txBody>
      </p:sp>
      <p:sp>
        <p:nvSpPr>
          <p:cNvPr id="31" name="Shape 27">
            <a:extLst>
              <a:ext uri="{FF2B5EF4-FFF2-40B4-BE49-F238E27FC236}">
                <a16:creationId xmlns:a16="http://schemas.microsoft.com/office/drawing/2014/main" id="{D28AAC00-FA9E-441C-8AA2-4E111D6E1DA1}"/>
              </a:ext>
            </a:extLst>
          </p:cNvPr>
          <p:cNvSpPr>
            <a:spLocks noGrp="1"/>
          </p:cNvSpPr>
          <p:nvPr/>
        </p:nvSpPr>
        <p:spPr>
          <a:xfrm>
            <a:off x="438912" y="6281928"/>
            <a:ext cx="11314176" cy="0"/>
          </a:xfrm>
          <a:prstGeom prst="line">
            <a:avLst/>
          </a:prstGeom>
          <a:noFill/>
          <a:ln w="7620">
            <a:solidFill>
              <a:srgbClr val="D8D4CB"/>
            </a:solidFill>
            <a:prstDash val="solid"/>
          </a:ln>
        </p:spPr>
      </p:sp>
      <p:sp>
        <p:nvSpPr>
          <p:cNvPr id="32" name="Text 28">
            <a:extLst>
              <a:ext uri="{FF2B5EF4-FFF2-40B4-BE49-F238E27FC236}">
                <a16:creationId xmlns:a16="http://schemas.microsoft.com/office/drawing/2014/main" id="{903DAF3F-2694-4FD8-9B1B-F06AE1E6C891}"/>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Grundlage: BFS, KHB 2026/2027; ergänzende amtliche Aktualisierungen und Klassifikationen.</a:t>
            </a:r>
            <a:endParaRPr sz="920"/>
          </a:p>
        </p:txBody>
      </p:sp>
      <p:sp>
        <p:nvSpPr>
          <p:cNvPr id="33" name="Text 29">
            <a:extLst>
              <a:ext uri="{FF2B5EF4-FFF2-40B4-BE49-F238E27FC236}">
                <a16:creationId xmlns:a16="http://schemas.microsoft.com/office/drawing/2014/main" id="{301A72FD-8C02-4671-AEBF-F12082096FA2}"/>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4" name="Text 30">
            <a:extLst>
              <a:ext uri="{FF2B5EF4-FFF2-40B4-BE49-F238E27FC236}">
                <a16:creationId xmlns:a16="http://schemas.microsoft.com/office/drawing/2014/main" id="{A31971F1-8780-478C-964C-AE16F72C8E5D}"/>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01 / 73</a:t>
            </a:r>
            <a:endParaRPr sz="900"/>
          </a:p>
        </p:txBody>
      </p:sp>
    </p:spTree>
    <p:extLst>
      <p:ext uri="{BB962C8B-B14F-4D97-AF65-F5344CB8AC3E}">
        <p14:creationId xmlns:p14="http://schemas.microsoft.com/office/powerpoint/2010/main" val="131424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3A1758E-0510-4E2D-82E1-C2D7AD8FFE78}"/>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458967D8-707F-4373-B483-49AB3E396076}"/>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209F5E0C-76FD-457B-805B-24BF402D2F6B}"/>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09EE8C69-A87C-44A4-A9FB-C3A10442DECB}"/>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7466CDE1-F8D5-46DC-AFED-496605F69414}"/>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C8665A5C-9A39-4D0C-832B-A39D818E1977}"/>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ORIENTIERUNG</a:t>
            </a:r>
            <a:endParaRPr sz="1020"/>
          </a:p>
        </p:txBody>
      </p:sp>
      <p:sp>
        <p:nvSpPr>
          <p:cNvPr id="8" name="Text 5">
            <a:extLst>
              <a:ext uri="{FF2B5EF4-FFF2-40B4-BE49-F238E27FC236}">
                <a16:creationId xmlns:a16="http://schemas.microsoft.com/office/drawing/2014/main" id="{8E9475F8-DA2E-4244-AEC5-3EA2F1D4A01B}"/>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6 THEMENBLÖCKE</a:t>
            </a:r>
            <a:endParaRPr sz="960"/>
          </a:p>
        </p:txBody>
      </p:sp>
      <p:sp>
        <p:nvSpPr>
          <p:cNvPr id="9" name="Text 6">
            <a:extLst>
              <a:ext uri="{FF2B5EF4-FFF2-40B4-BE49-F238E27FC236}">
                <a16:creationId xmlns:a16="http://schemas.microsoft.com/office/drawing/2014/main" id="{2E98AA5D-3A4F-4ED0-B3F2-8E8DCC1DCFB2}"/>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Der Weg durch das Jahresupdate</a:t>
            </a:r>
            <a:endParaRPr sz="2800"/>
          </a:p>
        </p:txBody>
      </p:sp>
      <p:sp>
        <p:nvSpPr>
          <p:cNvPr id="10" name="Shape 7">
            <a:extLst>
              <a:ext uri="{FF2B5EF4-FFF2-40B4-BE49-F238E27FC236}">
                <a16:creationId xmlns:a16="http://schemas.microsoft.com/office/drawing/2014/main" id="{205042D6-2C13-4448-95A9-9FAF0F02F37B}"/>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DDC15DEC-94F8-4A81-B5F8-646611325F4E}"/>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D56A405B-7AD4-4A75-9C72-D119098FFD2B}"/>
              </a:ext>
            </a:extLst>
          </p:cNvPr>
          <p:cNvSpPr>
            <a:spLocks noGrp="1"/>
          </p:cNvSpPr>
          <p:nvPr/>
        </p:nvSpPr>
        <p:spPr>
          <a:xfrm>
            <a:off x="438912" y="1993392"/>
            <a:ext cx="365760" cy="365760"/>
          </a:xfrm>
          <a:prstGeom prst="ellipse">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C7AB0FA0-3778-442C-9BEC-83ED4547BFA5}"/>
              </a:ext>
            </a:extLst>
          </p:cNvPr>
          <p:cNvSpPr>
            <a:spLocks noGrp="1"/>
          </p:cNvSpPr>
          <p:nvPr/>
        </p:nvSpPr>
        <p:spPr>
          <a:xfrm>
            <a:off x="438912" y="2089404"/>
            <a:ext cx="365760" cy="173736"/>
          </a:xfrm>
          <a:prstGeom prst="rect">
            <a:avLst/>
          </a:prstGeom>
          <a:noFill/>
        </p:spPr>
        <p:txBody>
          <a:bodyPr wrap="square" lIns="0" tIns="0" rIns="0" bIns="0" anchor="t">
            <a:normAutofit/>
          </a:bodyPr>
          <a:lstStyle/>
          <a:p>
            <a:pPr marL="0" indent="0" algn="ctr">
              <a:buNone/>
            </a:pPr>
            <a:r>
              <a:rPr sz="1150" b="1">
                <a:solidFill>
                  <a:srgbClr val="FFFFFF"/>
                </a:solidFill>
                <a:latin typeface="Arial"/>
                <a:ea typeface="Arial"/>
                <a:cs typeface="Arial"/>
              </a:rPr>
              <a:t>01</a:t>
            </a:r>
            <a:endParaRPr sz="1150"/>
          </a:p>
        </p:txBody>
      </p:sp>
      <p:sp>
        <p:nvSpPr>
          <p:cNvPr id="14" name="Text 11">
            <a:extLst>
              <a:ext uri="{FF2B5EF4-FFF2-40B4-BE49-F238E27FC236}">
                <a16:creationId xmlns:a16="http://schemas.microsoft.com/office/drawing/2014/main" id="{4121AF29-6D76-4B21-A978-2F6E7B3F41B4}"/>
              </a:ext>
            </a:extLst>
          </p:cNvPr>
          <p:cNvSpPr>
            <a:spLocks noGrp="1"/>
          </p:cNvSpPr>
          <p:nvPr/>
        </p:nvSpPr>
        <p:spPr>
          <a:xfrm>
            <a:off x="1014984" y="2002536"/>
            <a:ext cx="4663440" cy="256032"/>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Grundlagen und Diagnosen</a:t>
            </a:r>
            <a:endParaRPr sz="1800"/>
          </a:p>
        </p:txBody>
      </p:sp>
      <p:sp>
        <p:nvSpPr>
          <p:cNvPr id="15" name="Text 12">
            <a:extLst>
              <a:ext uri="{FF2B5EF4-FFF2-40B4-BE49-F238E27FC236}">
                <a16:creationId xmlns:a16="http://schemas.microsoft.com/office/drawing/2014/main" id="{3B28A275-08FD-4A03-AC4F-266E0E5766C5}"/>
              </a:ext>
            </a:extLst>
          </p:cNvPr>
          <p:cNvSpPr>
            <a:spLocks noGrp="1"/>
          </p:cNvSpPr>
          <p:nvPr/>
        </p:nvSpPr>
        <p:spPr>
          <a:xfrm>
            <a:off x="5806440" y="2052828"/>
            <a:ext cx="5870448" cy="283464"/>
          </a:xfrm>
          <a:prstGeom prst="rect">
            <a:avLst/>
          </a:prstGeom>
          <a:noFill/>
        </p:spPr>
        <p:txBody>
          <a:bodyPr wrap="square" lIns="0" tIns="0" rIns="0" bIns="0" anchor="t">
            <a:normAutofit/>
          </a:bodyPr>
          <a:lstStyle/>
          <a:p>
            <a:pPr marL="0" indent="0">
              <a:buNone/>
            </a:pPr>
            <a:r>
              <a:rPr sz="1560">
                <a:solidFill>
                  <a:srgbClr val="59666B"/>
                </a:solidFill>
                <a:latin typeface="Arial"/>
                <a:ea typeface="Arial"/>
                <a:cs typeface="Arial"/>
              </a:rPr>
              <a:t>Dokumentation, Lateralität, Zusatzkodes, 28 Tage</a:t>
            </a:r>
            <a:endParaRPr sz="1560"/>
          </a:p>
        </p:txBody>
      </p:sp>
      <p:sp>
        <p:nvSpPr>
          <p:cNvPr id="16" name="Shape 13">
            <a:extLst>
              <a:ext uri="{FF2B5EF4-FFF2-40B4-BE49-F238E27FC236}">
                <a16:creationId xmlns:a16="http://schemas.microsoft.com/office/drawing/2014/main" id="{D2E5B7AC-7AE0-4DFF-AA86-032D6AE8C138}"/>
              </a:ext>
            </a:extLst>
          </p:cNvPr>
          <p:cNvSpPr>
            <a:spLocks noGrp="1"/>
          </p:cNvSpPr>
          <p:nvPr/>
        </p:nvSpPr>
        <p:spPr>
          <a:xfrm>
            <a:off x="1014984" y="2432304"/>
            <a:ext cx="10735056" cy="0"/>
          </a:xfrm>
          <a:prstGeom prst="line">
            <a:avLst/>
          </a:prstGeom>
          <a:noFill/>
          <a:ln w="6350">
            <a:solidFill>
              <a:srgbClr val="D8D4CB"/>
            </a:solidFill>
            <a:prstDash val="solid"/>
          </a:ln>
        </p:spPr>
      </p:sp>
      <p:sp>
        <p:nvSpPr>
          <p:cNvPr id="17" name="Shape 14">
            <a:extLst>
              <a:ext uri="{FF2B5EF4-FFF2-40B4-BE49-F238E27FC236}">
                <a16:creationId xmlns:a16="http://schemas.microsoft.com/office/drawing/2014/main" id="{83D0719F-A72B-4B58-B3C4-4E00E13A767B}"/>
              </a:ext>
            </a:extLst>
          </p:cNvPr>
          <p:cNvSpPr>
            <a:spLocks noGrp="1"/>
          </p:cNvSpPr>
          <p:nvPr/>
        </p:nvSpPr>
        <p:spPr>
          <a:xfrm>
            <a:off x="438912" y="2542032"/>
            <a:ext cx="365760" cy="365760"/>
          </a:xfrm>
          <a:prstGeom prst="ellipse">
            <a:avLst/>
          </a:prstGeom>
          <a:solidFill>
            <a:srgbClr val="303D43"/>
          </a:solidFill>
          <a:ln w="12700">
            <a:solidFill>
              <a:srgbClr val="303D43">
                <a:alpha val="0"/>
              </a:srgbClr>
            </a:solidFill>
            <a:prstDash val="solid"/>
          </a:ln>
        </p:spPr>
      </p:sp>
      <p:sp>
        <p:nvSpPr>
          <p:cNvPr id="18" name="Text 15">
            <a:extLst>
              <a:ext uri="{FF2B5EF4-FFF2-40B4-BE49-F238E27FC236}">
                <a16:creationId xmlns:a16="http://schemas.microsoft.com/office/drawing/2014/main" id="{38591DF9-DC97-46BE-8058-2CF8A8C7D6EC}"/>
              </a:ext>
            </a:extLst>
          </p:cNvPr>
          <p:cNvSpPr>
            <a:spLocks noGrp="1"/>
          </p:cNvSpPr>
          <p:nvPr/>
        </p:nvSpPr>
        <p:spPr>
          <a:xfrm>
            <a:off x="438912" y="2638044"/>
            <a:ext cx="365760" cy="173736"/>
          </a:xfrm>
          <a:prstGeom prst="rect">
            <a:avLst/>
          </a:prstGeom>
          <a:noFill/>
        </p:spPr>
        <p:txBody>
          <a:bodyPr wrap="square" lIns="0" tIns="0" rIns="0" bIns="0" anchor="t">
            <a:normAutofit/>
          </a:bodyPr>
          <a:lstStyle/>
          <a:p>
            <a:pPr marL="0" indent="0" algn="ctr">
              <a:buNone/>
            </a:pPr>
            <a:r>
              <a:rPr sz="1150" b="1">
                <a:solidFill>
                  <a:srgbClr val="FFFFFF"/>
                </a:solidFill>
                <a:latin typeface="Arial"/>
                <a:ea typeface="Arial"/>
                <a:cs typeface="Arial"/>
              </a:rPr>
              <a:t>02</a:t>
            </a:r>
            <a:endParaRPr sz="1150"/>
          </a:p>
        </p:txBody>
      </p:sp>
      <p:sp>
        <p:nvSpPr>
          <p:cNvPr id="19" name="Text 16">
            <a:extLst>
              <a:ext uri="{FF2B5EF4-FFF2-40B4-BE49-F238E27FC236}">
                <a16:creationId xmlns:a16="http://schemas.microsoft.com/office/drawing/2014/main" id="{3F36D985-2671-4BB7-B025-539FD93A2561}"/>
              </a:ext>
            </a:extLst>
          </p:cNvPr>
          <p:cNvSpPr>
            <a:spLocks noGrp="1"/>
          </p:cNvSpPr>
          <p:nvPr/>
        </p:nvSpPr>
        <p:spPr>
          <a:xfrm>
            <a:off x="1014984" y="2551176"/>
            <a:ext cx="4663440" cy="256032"/>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Allgemeine Prozeduren</a:t>
            </a:r>
            <a:endParaRPr sz="1800"/>
          </a:p>
        </p:txBody>
      </p:sp>
      <p:sp>
        <p:nvSpPr>
          <p:cNvPr id="20" name="Text 17">
            <a:extLst>
              <a:ext uri="{FF2B5EF4-FFF2-40B4-BE49-F238E27FC236}">
                <a16:creationId xmlns:a16="http://schemas.microsoft.com/office/drawing/2014/main" id="{894512A4-8B09-4C53-BB11-622978DC4116}"/>
              </a:ext>
            </a:extLst>
          </p:cNvPr>
          <p:cNvSpPr>
            <a:spLocks noGrp="1"/>
          </p:cNvSpPr>
          <p:nvPr/>
        </p:nvSpPr>
        <p:spPr>
          <a:xfrm>
            <a:off x="5806440" y="2601468"/>
            <a:ext cx="5870448" cy="283464"/>
          </a:xfrm>
          <a:prstGeom prst="rect">
            <a:avLst/>
          </a:prstGeom>
          <a:noFill/>
        </p:spPr>
        <p:txBody>
          <a:bodyPr wrap="square" lIns="0" tIns="0" rIns="0" bIns="0" anchor="t">
            <a:normAutofit/>
          </a:bodyPr>
          <a:lstStyle/>
          <a:p>
            <a:pPr marL="0" indent="0">
              <a:buNone/>
            </a:pPr>
            <a:r>
              <a:rPr sz="1560">
                <a:solidFill>
                  <a:srgbClr val="59666B"/>
                </a:solidFill>
                <a:latin typeface="Arial"/>
                <a:ea typeface="Arial"/>
                <a:cs typeface="Arial"/>
              </a:rPr>
              <a:t>Anästhesie, Vakuumtherapie, Revision, Transplantation</a:t>
            </a:r>
            <a:endParaRPr sz="1560"/>
          </a:p>
        </p:txBody>
      </p:sp>
      <p:sp>
        <p:nvSpPr>
          <p:cNvPr id="21" name="Shape 18">
            <a:extLst>
              <a:ext uri="{FF2B5EF4-FFF2-40B4-BE49-F238E27FC236}">
                <a16:creationId xmlns:a16="http://schemas.microsoft.com/office/drawing/2014/main" id="{ADEBDF97-A8EA-41D5-9F4F-E16214D397B2}"/>
              </a:ext>
            </a:extLst>
          </p:cNvPr>
          <p:cNvSpPr>
            <a:spLocks noGrp="1"/>
          </p:cNvSpPr>
          <p:nvPr/>
        </p:nvSpPr>
        <p:spPr>
          <a:xfrm>
            <a:off x="1014984" y="2980944"/>
            <a:ext cx="10735056" cy="0"/>
          </a:xfrm>
          <a:prstGeom prst="line">
            <a:avLst/>
          </a:prstGeom>
          <a:noFill/>
          <a:ln w="6350">
            <a:solidFill>
              <a:srgbClr val="D8D4CB"/>
            </a:solidFill>
            <a:prstDash val="solid"/>
          </a:ln>
        </p:spPr>
      </p:sp>
      <p:sp>
        <p:nvSpPr>
          <p:cNvPr id="22" name="Shape 19">
            <a:extLst>
              <a:ext uri="{FF2B5EF4-FFF2-40B4-BE49-F238E27FC236}">
                <a16:creationId xmlns:a16="http://schemas.microsoft.com/office/drawing/2014/main" id="{F3D62526-F87C-47FE-8881-0CE5D4A7B231}"/>
              </a:ext>
            </a:extLst>
          </p:cNvPr>
          <p:cNvSpPr>
            <a:spLocks noGrp="1"/>
          </p:cNvSpPr>
          <p:nvPr/>
        </p:nvSpPr>
        <p:spPr>
          <a:xfrm>
            <a:off x="438912" y="3090672"/>
            <a:ext cx="365760" cy="365760"/>
          </a:xfrm>
          <a:prstGeom prst="ellipse">
            <a:avLst/>
          </a:prstGeom>
          <a:solidFill>
            <a:srgbClr val="303D43"/>
          </a:solidFill>
          <a:ln w="12700">
            <a:solidFill>
              <a:srgbClr val="303D43">
                <a:alpha val="0"/>
              </a:srgbClr>
            </a:solidFill>
            <a:prstDash val="solid"/>
          </a:ln>
        </p:spPr>
      </p:sp>
      <p:sp>
        <p:nvSpPr>
          <p:cNvPr id="23" name="Text 20">
            <a:extLst>
              <a:ext uri="{FF2B5EF4-FFF2-40B4-BE49-F238E27FC236}">
                <a16:creationId xmlns:a16="http://schemas.microsoft.com/office/drawing/2014/main" id="{1FA3439A-1CC7-4F49-81BA-C0AEE59A0DD2}"/>
              </a:ext>
            </a:extLst>
          </p:cNvPr>
          <p:cNvSpPr>
            <a:spLocks noGrp="1"/>
          </p:cNvSpPr>
          <p:nvPr/>
        </p:nvSpPr>
        <p:spPr>
          <a:xfrm>
            <a:off x="438912" y="3186684"/>
            <a:ext cx="365760" cy="173736"/>
          </a:xfrm>
          <a:prstGeom prst="rect">
            <a:avLst/>
          </a:prstGeom>
          <a:noFill/>
        </p:spPr>
        <p:txBody>
          <a:bodyPr wrap="square" lIns="0" tIns="0" rIns="0" bIns="0" anchor="t">
            <a:normAutofit/>
          </a:bodyPr>
          <a:lstStyle/>
          <a:p>
            <a:pPr marL="0" indent="0" algn="ctr">
              <a:buNone/>
            </a:pPr>
            <a:r>
              <a:rPr sz="1150" b="1">
                <a:solidFill>
                  <a:srgbClr val="FFFFFF"/>
                </a:solidFill>
                <a:latin typeface="Arial"/>
                <a:ea typeface="Arial"/>
                <a:cs typeface="Arial"/>
              </a:rPr>
              <a:t>03</a:t>
            </a:r>
            <a:endParaRPr sz="1150"/>
          </a:p>
        </p:txBody>
      </p:sp>
      <p:sp>
        <p:nvSpPr>
          <p:cNvPr id="24" name="Text 21">
            <a:extLst>
              <a:ext uri="{FF2B5EF4-FFF2-40B4-BE49-F238E27FC236}">
                <a16:creationId xmlns:a16="http://schemas.microsoft.com/office/drawing/2014/main" id="{A08A811E-7C56-484B-A08D-CE82F6473F99}"/>
              </a:ext>
            </a:extLst>
          </p:cNvPr>
          <p:cNvSpPr>
            <a:spLocks noGrp="1"/>
          </p:cNvSpPr>
          <p:nvPr/>
        </p:nvSpPr>
        <p:spPr>
          <a:xfrm>
            <a:off x="1014984" y="3099816"/>
            <a:ext cx="4663440" cy="256032"/>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Spezielle Diagnosen und Behandlungen</a:t>
            </a:r>
            <a:endParaRPr sz="1800"/>
          </a:p>
        </p:txBody>
      </p:sp>
      <p:sp>
        <p:nvSpPr>
          <p:cNvPr id="25" name="Text 22">
            <a:extLst>
              <a:ext uri="{FF2B5EF4-FFF2-40B4-BE49-F238E27FC236}">
                <a16:creationId xmlns:a16="http://schemas.microsoft.com/office/drawing/2014/main" id="{E9999EBF-9877-4DC6-9DAC-B8C92A902120}"/>
              </a:ext>
            </a:extLst>
          </p:cNvPr>
          <p:cNvSpPr>
            <a:spLocks noGrp="1"/>
          </p:cNvSpPr>
          <p:nvPr/>
        </p:nvSpPr>
        <p:spPr>
          <a:xfrm>
            <a:off x="5806440" y="3150108"/>
            <a:ext cx="5870448" cy="283464"/>
          </a:xfrm>
          <a:prstGeom prst="rect">
            <a:avLst/>
          </a:prstGeom>
          <a:noFill/>
        </p:spPr>
        <p:txBody>
          <a:bodyPr wrap="square" lIns="0" tIns="0" rIns="0" bIns="0" anchor="t">
            <a:normAutofit/>
          </a:bodyPr>
          <a:lstStyle/>
          <a:p>
            <a:pPr marL="0" indent="0">
              <a:buNone/>
            </a:pPr>
            <a:r>
              <a:rPr sz="1560">
                <a:solidFill>
                  <a:srgbClr val="59666B"/>
                </a:solidFill>
                <a:latin typeface="Arial"/>
                <a:ea typeface="Arial"/>
                <a:cs typeface="Arial"/>
              </a:rPr>
              <a:t>Sepsis, Ernährung, Neurologie, Atmung, Dialyse</a:t>
            </a:r>
            <a:endParaRPr sz="1560"/>
          </a:p>
        </p:txBody>
      </p:sp>
      <p:sp>
        <p:nvSpPr>
          <p:cNvPr id="26" name="Shape 23">
            <a:extLst>
              <a:ext uri="{FF2B5EF4-FFF2-40B4-BE49-F238E27FC236}">
                <a16:creationId xmlns:a16="http://schemas.microsoft.com/office/drawing/2014/main" id="{141BF5B6-1F1C-4B75-AE97-61951035B9F4}"/>
              </a:ext>
            </a:extLst>
          </p:cNvPr>
          <p:cNvSpPr>
            <a:spLocks noGrp="1"/>
          </p:cNvSpPr>
          <p:nvPr/>
        </p:nvSpPr>
        <p:spPr>
          <a:xfrm>
            <a:off x="1014984" y="3529584"/>
            <a:ext cx="10735056" cy="0"/>
          </a:xfrm>
          <a:prstGeom prst="line">
            <a:avLst/>
          </a:prstGeom>
          <a:noFill/>
          <a:ln w="6350">
            <a:solidFill>
              <a:srgbClr val="D8D4CB"/>
            </a:solidFill>
            <a:prstDash val="solid"/>
          </a:ln>
        </p:spPr>
      </p:sp>
      <p:sp>
        <p:nvSpPr>
          <p:cNvPr id="27" name="Shape 24">
            <a:extLst>
              <a:ext uri="{FF2B5EF4-FFF2-40B4-BE49-F238E27FC236}">
                <a16:creationId xmlns:a16="http://schemas.microsoft.com/office/drawing/2014/main" id="{A0D9F1ED-32EB-4AB3-9614-F19B50BE0588}"/>
              </a:ext>
            </a:extLst>
          </p:cNvPr>
          <p:cNvSpPr>
            <a:spLocks noGrp="1"/>
          </p:cNvSpPr>
          <p:nvPr/>
        </p:nvSpPr>
        <p:spPr>
          <a:xfrm>
            <a:off x="438912" y="3639312"/>
            <a:ext cx="365760" cy="365760"/>
          </a:xfrm>
          <a:prstGeom prst="ellipse">
            <a:avLst/>
          </a:prstGeom>
          <a:solidFill>
            <a:srgbClr val="303D43"/>
          </a:solidFill>
          <a:ln w="12700">
            <a:solidFill>
              <a:srgbClr val="303D43">
                <a:alpha val="0"/>
              </a:srgbClr>
            </a:solidFill>
            <a:prstDash val="solid"/>
          </a:ln>
        </p:spPr>
      </p:sp>
      <p:sp>
        <p:nvSpPr>
          <p:cNvPr id="28" name="Text 25">
            <a:extLst>
              <a:ext uri="{FF2B5EF4-FFF2-40B4-BE49-F238E27FC236}">
                <a16:creationId xmlns:a16="http://schemas.microsoft.com/office/drawing/2014/main" id="{5926C4B4-52B4-441C-841D-1B5ACD24E461}"/>
              </a:ext>
            </a:extLst>
          </p:cNvPr>
          <p:cNvSpPr>
            <a:spLocks noGrp="1"/>
          </p:cNvSpPr>
          <p:nvPr/>
        </p:nvSpPr>
        <p:spPr>
          <a:xfrm>
            <a:off x="438912" y="3735324"/>
            <a:ext cx="365760" cy="173736"/>
          </a:xfrm>
          <a:prstGeom prst="rect">
            <a:avLst/>
          </a:prstGeom>
          <a:noFill/>
        </p:spPr>
        <p:txBody>
          <a:bodyPr wrap="square" lIns="0" tIns="0" rIns="0" bIns="0" anchor="t">
            <a:normAutofit/>
          </a:bodyPr>
          <a:lstStyle/>
          <a:p>
            <a:pPr marL="0" indent="0" algn="ctr">
              <a:buNone/>
            </a:pPr>
            <a:r>
              <a:rPr sz="1150" b="1">
                <a:solidFill>
                  <a:srgbClr val="FFFFFF"/>
                </a:solidFill>
                <a:latin typeface="Arial"/>
                <a:ea typeface="Arial"/>
                <a:cs typeface="Arial"/>
              </a:rPr>
              <a:t>04</a:t>
            </a:r>
            <a:endParaRPr sz="1150"/>
          </a:p>
        </p:txBody>
      </p:sp>
      <p:sp>
        <p:nvSpPr>
          <p:cNvPr id="29" name="Text 26">
            <a:extLst>
              <a:ext uri="{FF2B5EF4-FFF2-40B4-BE49-F238E27FC236}">
                <a16:creationId xmlns:a16="http://schemas.microsoft.com/office/drawing/2014/main" id="{FD7AE95D-3D85-4E80-939C-90ACF2CA2692}"/>
              </a:ext>
            </a:extLst>
          </p:cNvPr>
          <p:cNvSpPr>
            <a:spLocks noGrp="1"/>
          </p:cNvSpPr>
          <p:nvPr/>
        </p:nvSpPr>
        <p:spPr>
          <a:xfrm>
            <a:off x="1014984" y="3648456"/>
            <a:ext cx="4663440" cy="256032"/>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Geburtshilfe</a:t>
            </a:r>
            <a:endParaRPr sz="1800"/>
          </a:p>
        </p:txBody>
      </p:sp>
      <p:sp>
        <p:nvSpPr>
          <p:cNvPr id="30" name="Text 27">
            <a:extLst>
              <a:ext uri="{FF2B5EF4-FFF2-40B4-BE49-F238E27FC236}">
                <a16:creationId xmlns:a16="http://schemas.microsoft.com/office/drawing/2014/main" id="{6FBDC35D-910F-4F74-9A79-51AFDD209B30}"/>
              </a:ext>
            </a:extLst>
          </p:cNvPr>
          <p:cNvSpPr>
            <a:spLocks noGrp="1"/>
          </p:cNvSpPr>
          <p:nvPr/>
        </p:nvSpPr>
        <p:spPr>
          <a:xfrm>
            <a:off x="5806440" y="3698748"/>
            <a:ext cx="5870448" cy="283464"/>
          </a:xfrm>
          <a:prstGeom prst="rect">
            <a:avLst/>
          </a:prstGeom>
          <a:noFill/>
        </p:spPr>
        <p:txBody>
          <a:bodyPr wrap="square" lIns="0" tIns="0" rIns="0" bIns="0" anchor="t">
            <a:normAutofit/>
          </a:bodyPr>
          <a:lstStyle/>
          <a:p>
            <a:pPr marL="0" indent="0">
              <a:buNone/>
            </a:pPr>
            <a:r>
              <a:rPr sz="1560">
                <a:solidFill>
                  <a:srgbClr val="59666B"/>
                </a:solidFill>
                <a:latin typeface="Arial"/>
                <a:ea typeface="Arial"/>
                <a:cs typeface="Arial"/>
              </a:rPr>
              <a:t>Hauptdiagnose, Sectio, Lungenreifung, Übertragung</a:t>
            </a:r>
            <a:endParaRPr sz="1560"/>
          </a:p>
        </p:txBody>
      </p:sp>
      <p:sp>
        <p:nvSpPr>
          <p:cNvPr id="31" name="Shape 28">
            <a:extLst>
              <a:ext uri="{FF2B5EF4-FFF2-40B4-BE49-F238E27FC236}">
                <a16:creationId xmlns:a16="http://schemas.microsoft.com/office/drawing/2014/main" id="{E4D5DDB4-67D4-459B-AB15-30B2920A0349}"/>
              </a:ext>
            </a:extLst>
          </p:cNvPr>
          <p:cNvSpPr>
            <a:spLocks noGrp="1"/>
          </p:cNvSpPr>
          <p:nvPr/>
        </p:nvSpPr>
        <p:spPr>
          <a:xfrm>
            <a:off x="1014984" y="4078224"/>
            <a:ext cx="10735056" cy="0"/>
          </a:xfrm>
          <a:prstGeom prst="line">
            <a:avLst/>
          </a:prstGeom>
          <a:noFill/>
          <a:ln w="6350">
            <a:solidFill>
              <a:srgbClr val="D8D4CB"/>
            </a:solidFill>
            <a:prstDash val="solid"/>
          </a:ln>
        </p:spPr>
      </p:sp>
      <p:sp>
        <p:nvSpPr>
          <p:cNvPr id="32" name="Shape 29">
            <a:extLst>
              <a:ext uri="{FF2B5EF4-FFF2-40B4-BE49-F238E27FC236}">
                <a16:creationId xmlns:a16="http://schemas.microsoft.com/office/drawing/2014/main" id="{5CF63771-B1D7-4F41-BA6F-257D68D32D6B}"/>
              </a:ext>
            </a:extLst>
          </p:cNvPr>
          <p:cNvSpPr>
            <a:spLocks noGrp="1"/>
          </p:cNvSpPr>
          <p:nvPr/>
        </p:nvSpPr>
        <p:spPr>
          <a:xfrm>
            <a:off x="438912" y="4187952"/>
            <a:ext cx="365760" cy="365760"/>
          </a:xfrm>
          <a:prstGeom prst="ellipse">
            <a:avLst/>
          </a:prstGeom>
          <a:solidFill>
            <a:srgbClr val="303D43"/>
          </a:solidFill>
          <a:ln w="12700">
            <a:solidFill>
              <a:srgbClr val="303D43">
                <a:alpha val="0"/>
              </a:srgbClr>
            </a:solidFill>
            <a:prstDash val="solid"/>
          </a:ln>
        </p:spPr>
      </p:sp>
      <p:sp>
        <p:nvSpPr>
          <p:cNvPr id="33" name="Text 30">
            <a:extLst>
              <a:ext uri="{FF2B5EF4-FFF2-40B4-BE49-F238E27FC236}">
                <a16:creationId xmlns:a16="http://schemas.microsoft.com/office/drawing/2014/main" id="{5BFF5550-CA83-4904-A0D9-C5A9B81AAB27}"/>
              </a:ext>
            </a:extLst>
          </p:cNvPr>
          <p:cNvSpPr>
            <a:spLocks noGrp="1"/>
          </p:cNvSpPr>
          <p:nvPr/>
        </p:nvSpPr>
        <p:spPr>
          <a:xfrm>
            <a:off x="438912" y="4283964"/>
            <a:ext cx="365760" cy="173736"/>
          </a:xfrm>
          <a:prstGeom prst="rect">
            <a:avLst/>
          </a:prstGeom>
          <a:noFill/>
        </p:spPr>
        <p:txBody>
          <a:bodyPr wrap="square" lIns="0" tIns="0" rIns="0" bIns="0" anchor="t">
            <a:normAutofit/>
          </a:bodyPr>
          <a:lstStyle/>
          <a:p>
            <a:pPr marL="0" indent="0" algn="ctr">
              <a:buNone/>
            </a:pPr>
            <a:r>
              <a:rPr sz="1150" b="1">
                <a:solidFill>
                  <a:srgbClr val="FFFFFF"/>
                </a:solidFill>
                <a:latin typeface="Arial"/>
                <a:ea typeface="Arial"/>
                <a:cs typeface="Arial"/>
              </a:rPr>
              <a:t>05</a:t>
            </a:r>
            <a:endParaRPr sz="1150"/>
          </a:p>
        </p:txBody>
      </p:sp>
      <p:sp>
        <p:nvSpPr>
          <p:cNvPr id="34" name="Text 31">
            <a:extLst>
              <a:ext uri="{FF2B5EF4-FFF2-40B4-BE49-F238E27FC236}">
                <a16:creationId xmlns:a16="http://schemas.microsoft.com/office/drawing/2014/main" id="{69527857-3721-494C-BF21-687B89B8D8E0}"/>
              </a:ext>
            </a:extLst>
          </p:cNvPr>
          <p:cNvSpPr>
            <a:spLocks noGrp="1"/>
          </p:cNvSpPr>
          <p:nvPr/>
        </p:nvSpPr>
        <p:spPr>
          <a:xfrm>
            <a:off x="1014984" y="4197096"/>
            <a:ext cx="4663440" cy="256032"/>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Verletzungen und Rehabilitation</a:t>
            </a:r>
            <a:endParaRPr sz="1800"/>
          </a:p>
        </p:txBody>
      </p:sp>
      <p:sp>
        <p:nvSpPr>
          <p:cNvPr id="35" name="Text 32">
            <a:extLst>
              <a:ext uri="{FF2B5EF4-FFF2-40B4-BE49-F238E27FC236}">
                <a16:creationId xmlns:a16="http://schemas.microsoft.com/office/drawing/2014/main" id="{3B33E390-CFF5-4A4B-9B7F-E81C87E7BEEC}"/>
              </a:ext>
            </a:extLst>
          </p:cNvPr>
          <p:cNvSpPr>
            <a:spLocks noGrp="1"/>
          </p:cNvSpPr>
          <p:nvPr/>
        </p:nvSpPr>
        <p:spPr>
          <a:xfrm>
            <a:off x="5806440" y="4247388"/>
            <a:ext cx="5870448" cy="283464"/>
          </a:xfrm>
          <a:prstGeom prst="rect">
            <a:avLst/>
          </a:prstGeom>
          <a:noFill/>
        </p:spPr>
        <p:txBody>
          <a:bodyPr wrap="square" lIns="0" tIns="0" rIns="0" bIns="0" anchor="t">
            <a:normAutofit/>
          </a:bodyPr>
          <a:lstStyle/>
          <a:p>
            <a:pPr marL="0" indent="0">
              <a:buNone/>
            </a:pPr>
            <a:r>
              <a:rPr sz="1560">
                <a:solidFill>
                  <a:srgbClr val="59666B"/>
                </a:solidFill>
                <a:latin typeface="Arial"/>
                <a:ea typeface="Arial"/>
                <a:cs typeface="Arial"/>
              </a:rPr>
              <a:t>Hauptdiagnosenwahl, Assessments und Leistungsabbildung</a:t>
            </a:r>
            <a:endParaRPr sz="1560"/>
          </a:p>
        </p:txBody>
      </p:sp>
      <p:sp>
        <p:nvSpPr>
          <p:cNvPr id="36" name="Shape 33">
            <a:extLst>
              <a:ext uri="{FF2B5EF4-FFF2-40B4-BE49-F238E27FC236}">
                <a16:creationId xmlns:a16="http://schemas.microsoft.com/office/drawing/2014/main" id="{66837CEB-5DB0-49E0-ACAB-3A698EE2F51C}"/>
              </a:ext>
            </a:extLst>
          </p:cNvPr>
          <p:cNvSpPr>
            <a:spLocks noGrp="1"/>
          </p:cNvSpPr>
          <p:nvPr/>
        </p:nvSpPr>
        <p:spPr>
          <a:xfrm>
            <a:off x="1014984" y="4626864"/>
            <a:ext cx="10735056" cy="0"/>
          </a:xfrm>
          <a:prstGeom prst="line">
            <a:avLst/>
          </a:prstGeom>
          <a:noFill/>
          <a:ln w="6350">
            <a:solidFill>
              <a:srgbClr val="D8D4CB"/>
            </a:solidFill>
            <a:prstDash val="solid"/>
          </a:ln>
        </p:spPr>
      </p:sp>
      <p:sp>
        <p:nvSpPr>
          <p:cNvPr id="37" name="Shape 34">
            <a:extLst>
              <a:ext uri="{FF2B5EF4-FFF2-40B4-BE49-F238E27FC236}">
                <a16:creationId xmlns:a16="http://schemas.microsoft.com/office/drawing/2014/main" id="{767CEF00-B078-4687-BEDD-6D28074C7BE9}"/>
              </a:ext>
            </a:extLst>
          </p:cNvPr>
          <p:cNvSpPr>
            <a:spLocks noGrp="1"/>
          </p:cNvSpPr>
          <p:nvPr/>
        </p:nvSpPr>
        <p:spPr>
          <a:xfrm>
            <a:off x="438912" y="4736592"/>
            <a:ext cx="365760" cy="365760"/>
          </a:xfrm>
          <a:prstGeom prst="ellipse">
            <a:avLst/>
          </a:prstGeom>
          <a:solidFill>
            <a:srgbClr val="303D43"/>
          </a:solidFill>
          <a:ln w="12700">
            <a:solidFill>
              <a:srgbClr val="303D43">
                <a:alpha val="0"/>
              </a:srgbClr>
            </a:solidFill>
            <a:prstDash val="solid"/>
          </a:ln>
        </p:spPr>
      </p:sp>
      <p:sp>
        <p:nvSpPr>
          <p:cNvPr id="38" name="Text 35">
            <a:extLst>
              <a:ext uri="{FF2B5EF4-FFF2-40B4-BE49-F238E27FC236}">
                <a16:creationId xmlns:a16="http://schemas.microsoft.com/office/drawing/2014/main" id="{E3A2A4CC-D9D7-4C87-8A86-0A068F87F3C1}"/>
              </a:ext>
            </a:extLst>
          </p:cNvPr>
          <p:cNvSpPr>
            <a:spLocks noGrp="1"/>
          </p:cNvSpPr>
          <p:nvPr/>
        </p:nvSpPr>
        <p:spPr>
          <a:xfrm>
            <a:off x="438912" y="4832604"/>
            <a:ext cx="365760" cy="173736"/>
          </a:xfrm>
          <a:prstGeom prst="rect">
            <a:avLst/>
          </a:prstGeom>
          <a:noFill/>
        </p:spPr>
        <p:txBody>
          <a:bodyPr wrap="square" lIns="0" tIns="0" rIns="0" bIns="0" anchor="t">
            <a:normAutofit/>
          </a:bodyPr>
          <a:lstStyle/>
          <a:p>
            <a:pPr marL="0" indent="0" algn="ctr">
              <a:buNone/>
            </a:pPr>
            <a:r>
              <a:rPr sz="1150" b="1">
                <a:solidFill>
                  <a:srgbClr val="FFFFFF"/>
                </a:solidFill>
                <a:latin typeface="Arial"/>
                <a:ea typeface="Arial"/>
                <a:cs typeface="Arial"/>
              </a:rPr>
              <a:t>06</a:t>
            </a:r>
            <a:endParaRPr sz="1150"/>
          </a:p>
        </p:txBody>
      </p:sp>
      <p:sp>
        <p:nvSpPr>
          <p:cNvPr id="39" name="Text 36">
            <a:extLst>
              <a:ext uri="{FF2B5EF4-FFF2-40B4-BE49-F238E27FC236}">
                <a16:creationId xmlns:a16="http://schemas.microsoft.com/office/drawing/2014/main" id="{8292D1AE-1B4A-4FF1-934E-F0C04D73E2BA}"/>
              </a:ext>
            </a:extLst>
          </p:cNvPr>
          <p:cNvSpPr>
            <a:spLocks noGrp="1"/>
          </p:cNvSpPr>
          <p:nvPr/>
        </p:nvSpPr>
        <p:spPr>
          <a:xfrm>
            <a:off x="1014984" y="4745736"/>
            <a:ext cx="4663440" cy="256032"/>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Anwendung und Qualität</a:t>
            </a:r>
            <a:endParaRPr sz="1800"/>
          </a:p>
        </p:txBody>
      </p:sp>
      <p:sp>
        <p:nvSpPr>
          <p:cNvPr id="40" name="Text 37">
            <a:extLst>
              <a:ext uri="{FF2B5EF4-FFF2-40B4-BE49-F238E27FC236}">
                <a16:creationId xmlns:a16="http://schemas.microsoft.com/office/drawing/2014/main" id="{6374CA75-325B-417F-B272-A7AC9EAB0AE3}"/>
              </a:ext>
            </a:extLst>
          </p:cNvPr>
          <p:cNvSpPr>
            <a:spLocks noGrp="1"/>
          </p:cNvSpPr>
          <p:nvPr/>
        </p:nvSpPr>
        <p:spPr>
          <a:xfrm>
            <a:off x="5806440" y="4796028"/>
            <a:ext cx="5870448" cy="283464"/>
          </a:xfrm>
          <a:prstGeom prst="rect">
            <a:avLst/>
          </a:prstGeom>
          <a:noFill/>
        </p:spPr>
        <p:txBody>
          <a:bodyPr wrap="square" lIns="0" tIns="0" rIns="0" bIns="0" anchor="t">
            <a:normAutofit/>
          </a:bodyPr>
          <a:lstStyle/>
          <a:p>
            <a:pPr marL="0" indent="0">
              <a:buNone/>
            </a:pPr>
            <a:r>
              <a:rPr sz="1560">
                <a:solidFill>
                  <a:srgbClr val="59666B"/>
                </a:solidFill>
                <a:latin typeface="Arial"/>
                <a:ea typeface="Arial"/>
                <a:cs typeface="Arial"/>
              </a:rPr>
              <a:t>Fallübungen, Umsetzung, Quellenabgleich und Regelregister</a:t>
            </a:r>
            <a:endParaRPr sz="1560"/>
          </a:p>
        </p:txBody>
      </p:sp>
      <p:sp>
        <p:nvSpPr>
          <p:cNvPr id="41" name="Shape 38">
            <a:extLst>
              <a:ext uri="{FF2B5EF4-FFF2-40B4-BE49-F238E27FC236}">
                <a16:creationId xmlns:a16="http://schemas.microsoft.com/office/drawing/2014/main" id="{16433F4C-07AD-452D-9A76-FF6D2FDF13D6}"/>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42" name="Shape 39">
            <a:extLst>
              <a:ext uri="{FF2B5EF4-FFF2-40B4-BE49-F238E27FC236}">
                <a16:creationId xmlns:a16="http://schemas.microsoft.com/office/drawing/2014/main" id="{7BCED12A-80B9-4B99-BFD2-578D7F17DB61}"/>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43" name="Text 40">
            <a:extLst>
              <a:ext uri="{FF2B5EF4-FFF2-40B4-BE49-F238E27FC236}">
                <a16:creationId xmlns:a16="http://schemas.microsoft.com/office/drawing/2014/main" id="{24D42723-56D2-42B5-85B1-F4C676D3D448}"/>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Vortragsteil · Vergleich · Praxis · Nachschlageregister</a:t>
            </a:r>
            <a:endParaRPr sz="1550"/>
          </a:p>
        </p:txBody>
      </p:sp>
      <p:sp>
        <p:nvSpPr>
          <p:cNvPr id="44" name="Shape 41">
            <a:extLst>
              <a:ext uri="{FF2B5EF4-FFF2-40B4-BE49-F238E27FC236}">
                <a16:creationId xmlns:a16="http://schemas.microsoft.com/office/drawing/2014/main" id="{C37188B6-AACA-412D-881D-1557701A3FE3}"/>
              </a:ext>
            </a:extLst>
          </p:cNvPr>
          <p:cNvSpPr>
            <a:spLocks noGrp="1"/>
          </p:cNvSpPr>
          <p:nvPr/>
        </p:nvSpPr>
        <p:spPr>
          <a:xfrm>
            <a:off x="438912" y="6281928"/>
            <a:ext cx="11314176" cy="0"/>
          </a:xfrm>
          <a:prstGeom prst="line">
            <a:avLst/>
          </a:prstGeom>
          <a:noFill/>
          <a:ln w="7620">
            <a:solidFill>
              <a:srgbClr val="D8D4CB"/>
            </a:solidFill>
            <a:prstDash val="solid"/>
          </a:ln>
        </p:spPr>
      </p:sp>
      <p:sp>
        <p:nvSpPr>
          <p:cNvPr id="45" name="Text 42">
            <a:extLst>
              <a:ext uri="{FF2B5EF4-FFF2-40B4-BE49-F238E27FC236}">
                <a16:creationId xmlns:a16="http://schemas.microsoft.com/office/drawing/2014/main" id="{FCE9460B-AF28-4100-9B7A-9B6FA484F63E}"/>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Gliederung: eigene Schulungsstruktur auf Basis beider KHB.</a:t>
            </a:r>
            <a:endParaRPr sz="920"/>
          </a:p>
        </p:txBody>
      </p:sp>
      <p:sp>
        <p:nvSpPr>
          <p:cNvPr id="46" name="Text 43">
            <a:extLst>
              <a:ext uri="{FF2B5EF4-FFF2-40B4-BE49-F238E27FC236}">
                <a16:creationId xmlns:a16="http://schemas.microsoft.com/office/drawing/2014/main" id="{B4EE0B74-D8BD-47FD-99CF-CAB8E6A76FD5}"/>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47" name="Text 44">
            <a:extLst>
              <a:ext uri="{FF2B5EF4-FFF2-40B4-BE49-F238E27FC236}">
                <a16:creationId xmlns:a16="http://schemas.microsoft.com/office/drawing/2014/main" id="{9B4F4CAD-453B-4CE6-9CDD-0DE22EA876D1}"/>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02 / 73</a:t>
            </a:r>
            <a:endParaRPr sz="900"/>
          </a:p>
        </p:txBody>
      </p:sp>
    </p:spTree>
    <p:extLst>
      <p:ext uri="{BB962C8B-B14F-4D97-AF65-F5344CB8AC3E}">
        <p14:creationId xmlns:p14="http://schemas.microsoft.com/office/powerpoint/2010/main" val="69045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F08C711-A6ED-42A1-9DD2-D8D82A9AB090}"/>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1588A116-0A89-425D-BF1B-F39FB5763EBC}"/>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3FFA74C1-E85D-4510-8A34-F498E0FFB94A}"/>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BD9C0518-D61A-4369-9742-4654D7DB554E}"/>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A352B34B-9B82-4C6D-8D9E-3948FFBABF5F}"/>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340B8CFF-35CD-4DC9-AFC2-49590BAA6011}"/>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ORIENTIERUNG</a:t>
            </a:r>
            <a:endParaRPr sz="1020"/>
          </a:p>
        </p:txBody>
      </p:sp>
      <p:sp>
        <p:nvSpPr>
          <p:cNvPr id="8" name="Text 5">
            <a:extLst>
              <a:ext uri="{FF2B5EF4-FFF2-40B4-BE49-F238E27FC236}">
                <a16:creationId xmlns:a16="http://schemas.microsoft.com/office/drawing/2014/main" id="{50E74B3E-7A4C-4190-A8D3-2B8F68BE0B31}"/>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ARBEITSGRUNDLAGE</a:t>
            </a:r>
            <a:endParaRPr sz="960"/>
          </a:p>
        </p:txBody>
      </p:sp>
      <p:sp>
        <p:nvSpPr>
          <p:cNvPr id="9" name="Text 6">
            <a:extLst>
              <a:ext uri="{FF2B5EF4-FFF2-40B4-BE49-F238E27FC236}">
                <a16:creationId xmlns:a16="http://schemas.microsoft.com/office/drawing/2014/main" id="{915E8F0F-ACF7-467B-B41B-474AC24A431C}"/>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Was dieser Vergleich leistet</a:t>
            </a:r>
            <a:endParaRPr sz="2800"/>
          </a:p>
        </p:txBody>
      </p:sp>
      <p:sp>
        <p:nvSpPr>
          <p:cNvPr id="10" name="Shape 7">
            <a:extLst>
              <a:ext uri="{FF2B5EF4-FFF2-40B4-BE49-F238E27FC236}">
                <a16:creationId xmlns:a16="http://schemas.microsoft.com/office/drawing/2014/main" id="{FD4A82FE-2A49-4103-91AF-518DA2958D56}"/>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B77E1932-3C37-4CD6-AF4C-DDF4C3E15462}"/>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2E0E6994-89AC-40AC-9494-43A501715D57}"/>
              </a:ext>
            </a:extLst>
          </p:cNvPr>
          <p:cNvSpPr>
            <a:spLocks noGrp="1"/>
          </p:cNvSpPr>
          <p:nvPr/>
        </p:nvSpPr>
        <p:spPr>
          <a:xfrm>
            <a:off x="438912" y="2011680"/>
            <a:ext cx="3637280" cy="3355848"/>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F763B3E9-4DD5-45D2-B24F-EE74A2191690}"/>
              </a:ext>
            </a:extLst>
          </p:cNvPr>
          <p:cNvSpPr>
            <a:spLocks noGrp="1"/>
          </p:cNvSpPr>
          <p:nvPr/>
        </p:nvSpPr>
        <p:spPr>
          <a:xfrm>
            <a:off x="438912" y="2011680"/>
            <a:ext cx="41148" cy="3355848"/>
          </a:xfrm>
          <a:prstGeom prst="rect">
            <a:avLst/>
          </a:prstGeom>
          <a:solidFill>
            <a:srgbClr val="D8CBB6"/>
          </a:solidFill>
          <a:ln w="12700">
            <a:solidFill>
              <a:srgbClr val="D8CBB6">
                <a:alpha val="0"/>
              </a:srgbClr>
            </a:solidFill>
            <a:prstDash val="solid"/>
          </a:ln>
        </p:spPr>
      </p:sp>
      <p:sp>
        <p:nvSpPr>
          <p:cNvPr id="14" name="Text 11">
            <a:extLst>
              <a:ext uri="{FF2B5EF4-FFF2-40B4-BE49-F238E27FC236}">
                <a16:creationId xmlns:a16="http://schemas.microsoft.com/office/drawing/2014/main" id="{29750ABC-4AED-4BC8-856B-D39F4380CD5A}"/>
              </a:ext>
            </a:extLst>
          </p:cNvPr>
          <p:cNvSpPr>
            <a:spLocks noGrp="1"/>
          </p:cNvSpPr>
          <p:nvPr/>
        </p:nvSpPr>
        <p:spPr>
          <a:xfrm>
            <a:off x="621792" y="2176272"/>
            <a:ext cx="3271520"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Zwei konkrete Fassungen</a:t>
            </a:r>
            <a:endParaRPr sz="1800"/>
          </a:p>
        </p:txBody>
      </p:sp>
      <p:sp>
        <p:nvSpPr>
          <p:cNvPr id="15" name="Text 12">
            <a:extLst>
              <a:ext uri="{FF2B5EF4-FFF2-40B4-BE49-F238E27FC236}">
                <a16:creationId xmlns:a16="http://schemas.microsoft.com/office/drawing/2014/main" id="{DC40E241-E3B4-4203-A91A-E4FBF76B0F8D}"/>
              </a:ext>
            </a:extLst>
          </p:cNvPr>
          <p:cNvSpPr>
            <a:spLocks noGrp="1"/>
          </p:cNvSpPr>
          <p:nvPr/>
        </p:nvSpPr>
        <p:spPr>
          <a:xfrm>
            <a:off x="621792" y="2569464"/>
            <a:ext cx="3271520" cy="2606040"/>
          </a:xfrm>
          <a:prstGeom prst="rect">
            <a:avLst/>
          </a:prstGeom>
          <a:noFill/>
        </p:spPr>
        <p:txBody>
          <a:bodyPr wrap="square" lIns="0" tIns="0" rIns="0" bIns="0" anchor="t">
            <a:normAutofit/>
          </a:bodyPr>
          <a:lstStyle/>
          <a:p>
            <a:pPr marL="0" indent="0">
              <a:buNone/>
            </a:pPr>
            <a:r>
              <a:rPr sz="1900">
                <a:solidFill>
                  <a:srgbClr val="243239"/>
                </a:solidFill>
                <a:latin typeface="Arial"/>
                <a:ea typeface="Arial"/>
                <a:cs typeface="Arial"/>
              </a:rPr>
              <a:t>Inhaltlich verdichtete Gegenüberstellung der gelieferten KHB 2026 und 2027. Originalwortlaut: siehe die jeweiligen Fundstellen.</a:t>
            </a:r>
            <a:endParaRPr sz="1900"/>
          </a:p>
        </p:txBody>
      </p:sp>
      <p:sp>
        <p:nvSpPr>
          <p:cNvPr id="16" name="Shape 13">
            <a:extLst>
              <a:ext uri="{FF2B5EF4-FFF2-40B4-BE49-F238E27FC236}">
                <a16:creationId xmlns:a16="http://schemas.microsoft.com/office/drawing/2014/main" id="{316968D5-BFA4-4330-B964-3D427F99EEA2}"/>
              </a:ext>
            </a:extLst>
          </p:cNvPr>
          <p:cNvSpPr>
            <a:spLocks noGrp="1"/>
          </p:cNvSpPr>
          <p:nvPr/>
        </p:nvSpPr>
        <p:spPr>
          <a:xfrm>
            <a:off x="4277360" y="2011680"/>
            <a:ext cx="3637280" cy="3355848"/>
          </a:xfrm>
          <a:prstGeom prst="rect">
            <a:avLst/>
          </a:prstGeom>
          <a:solidFill>
            <a:srgbClr val="FFFFFF"/>
          </a:solidFill>
          <a:ln w="7620">
            <a:solidFill>
              <a:srgbClr val="D8D4CB"/>
            </a:solidFill>
            <a:prstDash val="solid"/>
          </a:ln>
        </p:spPr>
      </p:sp>
      <p:sp>
        <p:nvSpPr>
          <p:cNvPr id="17" name="Shape 14">
            <a:extLst>
              <a:ext uri="{FF2B5EF4-FFF2-40B4-BE49-F238E27FC236}">
                <a16:creationId xmlns:a16="http://schemas.microsoft.com/office/drawing/2014/main" id="{314D716B-11C5-46D3-B34F-A435D541D424}"/>
              </a:ext>
            </a:extLst>
          </p:cNvPr>
          <p:cNvSpPr>
            <a:spLocks noGrp="1"/>
          </p:cNvSpPr>
          <p:nvPr/>
        </p:nvSpPr>
        <p:spPr>
          <a:xfrm>
            <a:off x="4277360" y="2011680"/>
            <a:ext cx="41148" cy="3355848"/>
          </a:xfrm>
          <a:prstGeom prst="rect">
            <a:avLst/>
          </a:prstGeom>
          <a:solidFill>
            <a:srgbClr val="D8CBB6"/>
          </a:solidFill>
          <a:ln w="12700">
            <a:solidFill>
              <a:srgbClr val="D8CBB6">
                <a:alpha val="0"/>
              </a:srgbClr>
            </a:solidFill>
            <a:prstDash val="solid"/>
          </a:ln>
        </p:spPr>
      </p:sp>
      <p:sp>
        <p:nvSpPr>
          <p:cNvPr id="18" name="Text 15">
            <a:extLst>
              <a:ext uri="{FF2B5EF4-FFF2-40B4-BE49-F238E27FC236}">
                <a16:creationId xmlns:a16="http://schemas.microsoft.com/office/drawing/2014/main" id="{A598AC6C-1D8C-428D-BF4F-0559C12D602A}"/>
              </a:ext>
            </a:extLst>
          </p:cNvPr>
          <p:cNvSpPr>
            <a:spLocks noGrp="1"/>
          </p:cNvSpPr>
          <p:nvPr/>
        </p:nvSpPr>
        <p:spPr>
          <a:xfrm>
            <a:off x="4460240" y="2176272"/>
            <a:ext cx="3271520"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Regel statt Seitenzahl</a:t>
            </a:r>
            <a:endParaRPr sz="1800"/>
          </a:p>
        </p:txBody>
      </p:sp>
      <p:sp>
        <p:nvSpPr>
          <p:cNvPr id="19" name="Text 16">
            <a:extLst>
              <a:ext uri="{FF2B5EF4-FFF2-40B4-BE49-F238E27FC236}">
                <a16:creationId xmlns:a16="http://schemas.microsoft.com/office/drawing/2014/main" id="{77705067-805B-4F61-BE5C-E6D5D0F29CC8}"/>
              </a:ext>
            </a:extLst>
          </p:cNvPr>
          <p:cNvSpPr>
            <a:spLocks noGrp="1"/>
          </p:cNvSpPr>
          <p:nvPr/>
        </p:nvSpPr>
        <p:spPr>
          <a:xfrm>
            <a:off x="4460240" y="2569464"/>
            <a:ext cx="3271520" cy="2606040"/>
          </a:xfrm>
          <a:prstGeom prst="rect">
            <a:avLst/>
          </a:prstGeom>
          <a:noFill/>
        </p:spPr>
        <p:txBody>
          <a:bodyPr wrap="square" lIns="0" tIns="0" rIns="0" bIns="0" anchor="t">
            <a:normAutofit/>
          </a:bodyPr>
          <a:lstStyle/>
          <a:p>
            <a:pPr marL="0" indent="0">
              <a:buNone/>
            </a:pPr>
            <a:r>
              <a:rPr sz="1900">
                <a:solidFill>
                  <a:srgbClr val="243239"/>
                </a:solidFill>
                <a:latin typeface="Arial"/>
                <a:ea typeface="Arial"/>
                <a:cs typeface="Arial"/>
              </a:rPr>
              <a:t>Abgleich nach Regel-ID und Inhalt. Seitenverschiebungen und verändertes Layout sind allein keine fachliche Neuerung.</a:t>
            </a:r>
            <a:endParaRPr sz="1900"/>
          </a:p>
        </p:txBody>
      </p:sp>
      <p:sp>
        <p:nvSpPr>
          <p:cNvPr id="20" name="Shape 17">
            <a:extLst>
              <a:ext uri="{FF2B5EF4-FFF2-40B4-BE49-F238E27FC236}">
                <a16:creationId xmlns:a16="http://schemas.microsoft.com/office/drawing/2014/main" id="{A3E7CB0F-FF3D-487D-8BF0-8BAB64B821C5}"/>
              </a:ext>
            </a:extLst>
          </p:cNvPr>
          <p:cNvSpPr>
            <a:spLocks noGrp="1"/>
          </p:cNvSpPr>
          <p:nvPr/>
        </p:nvSpPr>
        <p:spPr>
          <a:xfrm>
            <a:off x="8115808" y="2011680"/>
            <a:ext cx="3637280" cy="3355848"/>
          </a:xfrm>
          <a:prstGeom prst="rect">
            <a:avLst/>
          </a:prstGeom>
          <a:solidFill>
            <a:srgbClr val="FFFFFF"/>
          </a:solidFill>
          <a:ln w="7620">
            <a:solidFill>
              <a:srgbClr val="D8D4CB"/>
            </a:solidFill>
            <a:prstDash val="solid"/>
          </a:ln>
        </p:spPr>
      </p:sp>
      <p:sp>
        <p:nvSpPr>
          <p:cNvPr id="21" name="Shape 18">
            <a:extLst>
              <a:ext uri="{FF2B5EF4-FFF2-40B4-BE49-F238E27FC236}">
                <a16:creationId xmlns:a16="http://schemas.microsoft.com/office/drawing/2014/main" id="{FB0E7CD3-1B2C-4B99-84A4-6E144B4C3E60}"/>
              </a:ext>
            </a:extLst>
          </p:cNvPr>
          <p:cNvSpPr>
            <a:spLocks noGrp="1"/>
          </p:cNvSpPr>
          <p:nvPr/>
        </p:nvSpPr>
        <p:spPr>
          <a:xfrm>
            <a:off x="8115808" y="2011680"/>
            <a:ext cx="41148" cy="3355848"/>
          </a:xfrm>
          <a:prstGeom prst="rect">
            <a:avLst/>
          </a:prstGeom>
          <a:solidFill>
            <a:srgbClr val="D8CBB6"/>
          </a:solidFill>
          <a:ln w="12700">
            <a:solidFill>
              <a:srgbClr val="D8CBB6">
                <a:alpha val="0"/>
              </a:srgbClr>
            </a:solidFill>
            <a:prstDash val="solid"/>
          </a:ln>
        </p:spPr>
      </p:sp>
      <p:sp>
        <p:nvSpPr>
          <p:cNvPr id="22" name="Text 19">
            <a:extLst>
              <a:ext uri="{FF2B5EF4-FFF2-40B4-BE49-F238E27FC236}">
                <a16:creationId xmlns:a16="http://schemas.microsoft.com/office/drawing/2014/main" id="{2FB91A8D-FC58-47C5-9AC1-F62FA7DD7140}"/>
              </a:ext>
            </a:extLst>
          </p:cNvPr>
          <p:cNvSpPr>
            <a:spLocks noGrp="1"/>
          </p:cNvSpPr>
          <p:nvPr/>
        </p:nvSpPr>
        <p:spPr>
          <a:xfrm>
            <a:off x="8298688" y="2176272"/>
            <a:ext cx="3271520"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Klare Abgrenzung</a:t>
            </a:r>
            <a:endParaRPr sz="1800"/>
          </a:p>
        </p:txBody>
      </p:sp>
      <p:sp>
        <p:nvSpPr>
          <p:cNvPr id="23" name="Text 20">
            <a:extLst>
              <a:ext uri="{FF2B5EF4-FFF2-40B4-BE49-F238E27FC236}">
                <a16:creationId xmlns:a16="http://schemas.microsoft.com/office/drawing/2014/main" id="{FAB70A60-B77F-46ED-98D0-5C10ABC592C3}"/>
              </a:ext>
            </a:extLst>
          </p:cNvPr>
          <p:cNvSpPr>
            <a:spLocks noGrp="1"/>
          </p:cNvSpPr>
          <p:nvPr/>
        </p:nvSpPr>
        <p:spPr>
          <a:xfrm>
            <a:off x="8298688" y="2569464"/>
            <a:ext cx="3271520" cy="2606040"/>
          </a:xfrm>
          <a:prstGeom prst="rect">
            <a:avLst/>
          </a:prstGeom>
          <a:noFill/>
        </p:spPr>
        <p:txBody>
          <a:bodyPr wrap="square" lIns="0" tIns="0" rIns="0" bIns="0" anchor="t">
            <a:normAutofit/>
          </a:bodyPr>
          <a:lstStyle/>
          <a:p>
            <a:pPr marL="0" indent="0">
              <a:buNone/>
            </a:pPr>
            <a:r>
              <a:rPr sz="1900">
                <a:solidFill>
                  <a:srgbClr val="243239"/>
                </a:solidFill>
                <a:latin typeface="Arial"/>
                <a:ea typeface="Arial"/>
                <a:cs typeface="Arial"/>
              </a:rPr>
              <a:t>Gezielte CHOP-/ICD-Nachweise ergänzen den KHB-Vergleich. Kein vollständiger Katalog-, Tarif- oder Groupervergleich.</a:t>
            </a:r>
            <a:endParaRPr sz="1900"/>
          </a:p>
        </p:txBody>
      </p:sp>
      <p:sp>
        <p:nvSpPr>
          <p:cNvPr id="24" name="Shape 21">
            <a:extLst>
              <a:ext uri="{FF2B5EF4-FFF2-40B4-BE49-F238E27FC236}">
                <a16:creationId xmlns:a16="http://schemas.microsoft.com/office/drawing/2014/main" id="{2DDEAE4D-0A96-40AF-8498-85A462832BC3}"/>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5" name="Shape 22">
            <a:extLst>
              <a:ext uri="{FF2B5EF4-FFF2-40B4-BE49-F238E27FC236}">
                <a16:creationId xmlns:a16="http://schemas.microsoft.com/office/drawing/2014/main" id="{036BF62B-14C1-4F78-B2D2-C48C72D9F2A5}"/>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6" name="Text 23">
            <a:extLst>
              <a:ext uri="{FF2B5EF4-FFF2-40B4-BE49-F238E27FC236}">
                <a16:creationId xmlns:a16="http://schemas.microsoft.com/office/drawing/2014/main" id="{D209472D-9BD7-4D55-AC6C-3BC36D200BEA}"/>
              </a:ext>
            </a:extLst>
          </p:cNvPr>
          <p:cNvSpPr>
            <a:spLocks noGrp="1"/>
          </p:cNvSpPr>
          <p:nvPr/>
        </p:nvSpPr>
        <p:spPr>
          <a:xfrm>
            <a:off x="603504" y="5710428"/>
            <a:ext cx="10984992" cy="329184"/>
          </a:xfrm>
          <a:prstGeom prst="rect">
            <a:avLst/>
          </a:prstGeom>
          <a:noFill/>
        </p:spPr>
        <p:txBody>
          <a:bodyPr wrap="square" lIns="0" tIns="0" rIns="0" bIns="0" anchor="ctr">
            <a:normAutofit fontScale="97227"/>
          </a:bodyPr>
          <a:lstStyle/>
          <a:p>
            <a:pPr marL="0" indent="0">
              <a:buNone/>
            </a:pPr>
            <a:r>
              <a:rPr sz="1550" b="1">
                <a:solidFill>
                  <a:srgbClr val="243239"/>
                </a:solidFill>
                <a:latin typeface="Arial"/>
                <a:ea typeface="Arial"/>
                <a:cs typeface="Arial"/>
              </a:rPr>
              <a:t>Für KHB gilt: PDF-Seite = gedruckte Seite +2. CHOP verwendet eigene gedruckte Seiten und römische Einleitungsseiten.</a:t>
            </a:r>
            <a:endParaRPr sz="1550"/>
          </a:p>
        </p:txBody>
      </p:sp>
      <p:sp>
        <p:nvSpPr>
          <p:cNvPr id="27" name="Shape 24">
            <a:extLst>
              <a:ext uri="{FF2B5EF4-FFF2-40B4-BE49-F238E27FC236}">
                <a16:creationId xmlns:a16="http://schemas.microsoft.com/office/drawing/2014/main" id="{BAE71340-7A97-4794-8C3E-040E7EDAE8F9}"/>
              </a:ext>
            </a:extLst>
          </p:cNvPr>
          <p:cNvSpPr>
            <a:spLocks noGrp="1"/>
          </p:cNvSpPr>
          <p:nvPr/>
        </p:nvSpPr>
        <p:spPr>
          <a:xfrm>
            <a:off x="438912" y="6281928"/>
            <a:ext cx="11314176" cy="0"/>
          </a:xfrm>
          <a:prstGeom prst="line">
            <a:avLst/>
          </a:prstGeom>
          <a:noFill/>
          <a:ln w="7620">
            <a:solidFill>
              <a:srgbClr val="D8D4CB"/>
            </a:solidFill>
            <a:prstDash val="solid"/>
          </a:ln>
        </p:spPr>
      </p:sp>
      <p:sp>
        <p:nvSpPr>
          <p:cNvPr id="28" name="Text 25">
            <a:extLst>
              <a:ext uri="{FF2B5EF4-FFF2-40B4-BE49-F238E27FC236}">
                <a16:creationId xmlns:a16="http://schemas.microsoft.com/office/drawing/2014/main" id="{414BD231-852C-42A0-A487-D33186093F29}"/>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2026/2027, Einleitung S. 9–10; ergänzende amtliche Quellen: Folie 60.</a:t>
            </a:r>
            <a:endParaRPr sz="920"/>
          </a:p>
        </p:txBody>
      </p:sp>
      <p:sp>
        <p:nvSpPr>
          <p:cNvPr id="29" name="Text 26">
            <a:extLst>
              <a:ext uri="{FF2B5EF4-FFF2-40B4-BE49-F238E27FC236}">
                <a16:creationId xmlns:a16="http://schemas.microsoft.com/office/drawing/2014/main" id="{FC8A7144-6F04-4699-8198-9BEF7904EEA1}"/>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0" name="Text 27">
            <a:extLst>
              <a:ext uri="{FF2B5EF4-FFF2-40B4-BE49-F238E27FC236}">
                <a16:creationId xmlns:a16="http://schemas.microsoft.com/office/drawing/2014/main" id="{8D5C9536-0307-4858-A1B6-0D3330E9CC3A}"/>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03 / 73</a:t>
            </a:r>
            <a:endParaRPr sz="900"/>
          </a:p>
        </p:txBody>
      </p:sp>
    </p:spTree>
    <p:extLst>
      <p:ext uri="{BB962C8B-B14F-4D97-AF65-F5344CB8AC3E}">
        <p14:creationId xmlns:p14="http://schemas.microsoft.com/office/powerpoint/2010/main" val="2045163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D981070-24AC-4283-A50A-030069DA5899}"/>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A9876713-7512-41BC-A70E-AA3D99C805FB}"/>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B8F35526-F262-4AFB-8397-2AB9FC22FB74}"/>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6CDFAAFA-5A2C-4D52-BB0B-223C6FC54478}"/>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E72A034-9614-4650-A19B-9B0C8279841B}"/>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D2725B92-6C2C-47FA-BFA3-18601909827F}"/>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ORIENTIERUNG</a:t>
            </a:r>
            <a:endParaRPr sz="1020"/>
          </a:p>
        </p:txBody>
      </p:sp>
      <p:sp>
        <p:nvSpPr>
          <p:cNvPr id="8" name="Text 5">
            <a:extLst>
              <a:ext uri="{FF2B5EF4-FFF2-40B4-BE49-F238E27FC236}">
                <a16:creationId xmlns:a16="http://schemas.microsoft.com/office/drawing/2014/main" id="{C3FEE426-B8FE-42D4-B842-302221147414}"/>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LESEHILFE</a:t>
            </a:r>
            <a:endParaRPr sz="960"/>
          </a:p>
        </p:txBody>
      </p:sp>
      <p:sp>
        <p:nvSpPr>
          <p:cNvPr id="9" name="Text 6">
            <a:extLst>
              <a:ext uri="{FF2B5EF4-FFF2-40B4-BE49-F238E27FC236}">
                <a16:creationId xmlns:a16="http://schemas.microsoft.com/office/drawing/2014/main" id="{94AFAA50-6B09-4752-8EDF-6C0C231CC014}"/>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Vier Lesarten einer Änderung</a:t>
            </a:r>
            <a:endParaRPr sz="2800"/>
          </a:p>
        </p:txBody>
      </p:sp>
      <p:sp>
        <p:nvSpPr>
          <p:cNvPr id="10" name="Shape 7">
            <a:extLst>
              <a:ext uri="{FF2B5EF4-FFF2-40B4-BE49-F238E27FC236}">
                <a16:creationId xmlns:a16="http://schemas.microsoft.com/office/drawing/2014/main" id="{29493D1B-9EBB-40C0-A472-D76DE91F761A}"/>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208216E1-4FE7-49D0-B8C3-21D3BF80F2FC}"/>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0043EBC9-E18F-4B96-B8DF-EF0905602FC3}"/>
              </a:ext>
            </a:extLst>
          </p:cNvPr>
          <p:cNvSpPr>
            <a:spLocks noGrp="1"/>
          </p:cNvSpPr>
          <p:nvPr/>
        </p:nvSpPr>
        <p:spPr>
          <a:xfrm>
            <a:off x="438912" y="2011680"/>
            <a:ext cx="5556504" cy="1577340"/>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514DF4F2-42A4-4C97-B525-AF38F365418B}"/>
              </a:ext>
            </a:extLst>
          </p:cNvPr>
          <p:cNvSpPr>
            <a:spLocks noGrp="1"/>
          </p:cNvSpPr>
          <p:nvPr/>
        </p:nvSpPr>
        <p:spPr>
          <a:xfrm>
            <a:off x="438912" y="2011680"/>
            <a:ext cx="41148" cy="1577340"/>
          </a:xfrm>
          <a:prstGeom prst="rect">
            <a:avLst/>
          </a:prstGeom>
          <a:solidFill>
            <a:srgbClr val="D8CBB6"/>
          </a:solidFill>
          <a:ln w="12700">
            <a:solidFill>
              <a:srgbClr val="D8CBB6">
                <a:alpha val="0"/>
              </a:srgbClr>
            </a:solidFill>
            <a:prstDash val="solid"/>
          </a:ln>
        </p:spPr>
      </p:sp>
      <p:sp>
        <p:nvSpPr>
          <p:cNvPr id="14" name="Text 11">
            <a:extLst>
              <a:ext uri="{FF2B5EF4-FFF2-40B4-BE49-F238E27FC236}">
                <a16:creationId xmlns:a16="http://schemas.microsoft.com/office/drawing/2014/main" id="{A949D42A-C75D-49F1-A78D-B674B859F3BB}"/>
              </a:ext>
            </a:extLst>
          </p:cNvPr>
          <p:cNvSpPr>
            <a:spLocks noGrp="1"/>
          </p:cNvSpPr>
          <p:nvPr/>
        </p:nvSpPr>
        <p:spPr>
          <a:xfrm>
            <a:off x="621792" y="2176272"/>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GEÄNDERT / ERGÄNZT</a:t>
            </a:r>
            <a:endParaRPr sz="1800"/>
          </a:p>
        </p:txBody>
      </p:sp>
      <p:sp>
        <p:nvSpPr>
          <p:cNvPr id="15" name="Text 12">
            <a:extLst>
              <a:ext uri="{FF2B5EF4-FFF2-40B4-BE49-F238E27FC236}">
                <a16:creationId xmlns:a16="http://schemas.microsoft.com/office/drawing/2014/main" id="{AADB2067-C71F-4A4A-9F0B-1ECFB7A3EA93}"/>
              </a:ext>
            </a:extLst>
          </p:cNvPr>
          <p:cNvSpPr>
            <a:spLocks noGrp="1"/>
          </p:cNvSpPr>
          <p:nvPr/>
        </p:nvSpPr>
        <p:spPr>
          <a:xfrm>
            <a:off x="621792" y="2569464"/>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Der Wortlaut erweitert oder verändert die ausdrückliche Kodieranweisung. Beispiel: U69.11! und U69.12! nicht erfassen.</a:t>
            </a:r>
            <a:endParaRPr sz="1740"/>
          </a:p>
        </p:txBody>
      </p:sp>
      <p:sp>
        <p:nvSpPr>
          <p:cNvPr id="16" name="Shape 13">
            <a:extLst>
              <a:ext uri="{FF2B5EF4-FFF2-40B4-BE49-F238E27FC236}">
                <a16:creationId xmlns:a16="http://schemas.microsoft.com/office/drawing/2014/main" id="{6A69756F-4AC2-463B-92D9-86632C4AB000}"/>
              </a:ext>
            </a:extLst>
          </p:cNvPr>
          <p:cNvSpPr>
            <a:spLocks noGrp="1"/>
          </p:cNvSpPr>
          <p:nvPr/>
        </p:nvSpPr>
        <p:spPr>
          <a:xfrm>
            <a:off x="6196584" y="2011680"/>
            <a:ext cx="5556504" cy="1577340"/>
          </a:xfrm>
          <a:prstGeom prst="rect">
            <a:avLst/>
          </a:prstGeom>
          <a:solidFill>
            <a:srgbClr val="FFFFFF"/>
          </a:solidFill>
          <a:ln w="7620">
            <a:solidFill>
              <a:srgbClr val="D8D4CB"/>
            </a:solidFill>
            <a:prstDash val="solid"/>
          </a:ln>
        </p:spPr>
      </p:sp>
      <p:sp>
        <p:nvSpPr>
          <p:cNvPr id="17" name="Shape 14">
            <a:extLst>
              <a:ext uri="{FF2B5EF4-FFF2-40B4-BE49-F238E27FC236}">
                <a16:creationId xmlns:a16="http://schemas.microsoft.com/office/drawing/2014/main" id="{9204809C-A07A-41A5-A1BB-2A18615A8738}"/>
              </a:ext>
            </a:extLst>
          </p:cNvPr>
          <p:cNvSpPr>
            <a:spLocks noGrp="1"/>
          </p:cNvSpPr>
          <p:nvPr/>
        </p:nvSpPr>
        <p:spPr>
          <a:xfrm>
            <a:off x="6196584" y="2011680"/>
            <a:ext cx="41148" cy="1577340"/>
          </a:xfrm>
          <a:prstGeom prst="rect">
            <a:avLst/>
          </a:prstGeom>
          <a:solidFill>
            <a:srgbClr val="D8CBB6"/>
          </a:solidFill>
          <a:ln w="12700">
            <a:solidFill>
              <a:srgbClr val="D8CBB6">
                <a:alpha val="0"/>
              </a:srgbClr>
            </a:solidFill>
            <a:prstDash val="solid"/>
          </a:ln>
        </p:spPr>
      </p:sp>
      <p:sp>
        <p:nvSpPr>
          <p:cNvPr id="18" name="Text 15">
            <a:extLst>
              <a:ext uri="{FF2B5EF4-FFF2-40B4-BE49-F238E27FC236}">
                <a16:creationId xmlns:a16="http://schemas.microsoft.com/office/drawing/2014/main" id="{6C18E73D-6B9E-4494-9C63-3BD4DB0B5118}"/>
              </a:ext>
            </a:extLst>
          </p:cNvPr>
          <p:cNvSpPr>
            <a:spLocks noGrp="1"/>
          </p:cNvSpPr>
          <p:nvPr/>
        </p:nvSpPr>
        <p:spPr>
          <a:xfrm>
            <a:off x="6379464" y="2176272"/>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PRÄZISIERT</a:t>
            </a:r>
            <a:endParaRPr sz="1800"/>
          </a:p>
        </p:txBody>
      </p:sp>
      <p:sp>
        <p:nvSpPr>
          <p:cNvPr id="19" name="Text 16">
            <a:extLst>
              <a:ext uri="{FF2B5EF4-FFF2-40B4-BE49-F238E27FC236}">
                <a16:creationId xmlns:a16="http://schemas.microsoft.com/office/drawing/2014/main" id="{10BA89B5-5AB3-4297-986B-87FC339F2FC8}"/>
              </a:ext>
            </a:extLst>
          </p:cNvPr>
          <p:cNvSpPr>
            <a:spLocks noGrp="1"/>
          </p:cNvSpPr>
          <p:nvPr/>
        </p:nvSpPr>
        <p:spPr>
          <a:xfrm>
            <a:off x="6379464" y="2569464"/>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Die Anwendung wird deutlicher beschrieben. Nicht automatisch eine neue Diagnose, ein neuer Kode oder ein neuer Grenzwert.</a:t>
            </a:r>
            <a:endParaRPr sz="1740"/>
          </a:p>
        </p:txBody>
      </p:sp>
      <p:sp>
        <p:nvSpPr>
          <p:cNvPr id="20" name="Shape 17">
            <a:extLst>
              <a:ext uri="{FF2B5EF4-FFF2-40B4-BE49-F238E27FC236}">
                <a16:creationId xmlns:a16="http://schemas.microsoft.com/office/drawing/2014/main" id="{C7BCFB64-EC95-4A56-BE7E-F4642DC683BF}"/>
              </a:ext>
            </a:extLst>
          </p:cNvPr>
          <p:cNvSpPr>
            <a:spLocks noGrp="1"/>
          </p:cNvSpPr>
          <p:nvPr/>
        </p:nvSpPr>
        <p:spPr>
          <a:xfrm>
            <a:off x="438912" y="3790188"/>
            <a:ext cx="5556504" cy="1577340"/>
          </a:xfrm>
          <a:prstGeom prst="rect">
            <a:avLst/>
          </a:prstGeom>
          <a:solidFill>
            <a:srgbClr val="FFFFFF"/>
          </a:solidFill>
          <a:ln w="7620">
            <a:solidFill>
              <a:srgbClr val="D8D4CB"/>
            </a:solidFill>
            <a:prstDash val="solid"/>
          </a:ln>
        </p:spPr>
      </p:sp>
      <p:sp>
        <p:nvSpPr>
          <p:cNvPr id="21" name="Shape 18">
            <a:extLst>
              <a:ext uri="{FF2B5EF4-FFF2-40B4-BE49-F238E27FC236}">
                <a16:creationId xmlns:a16="http://schemas.microsoft.com/office/drawing/2014/main" id="{99DCBBE7-91DC-4F72-B878-25FC619FC153}"/>
              </a:ext>
            </a:extLst>
          </p:cNvPr>
          <p:cNvSpPr>
            <a:spLocks noGrp="1"/>
          </p:cNvSpPr>
          <p:nvPr/>
        </p:nvSpPr>
        <p:spPr>
          <a:xfrm>
            <a:off x="438912" y="3790188"/>
            <a:ext cx="41148" cy="1577340"/>
          </a:xfrm>
          <a:prstGeom prst="rect">
            <a:avLst/>
          </a:prstGeom>
          <a:solidFill>
            <a:srgbClr val="D8CBB6"/>
          </a:solidFill>
          <a:ln w="12700">
            <a:solidFill>
              <a:srgbClr val="D8CBB6">
                <a:alpha val="0"/>
              </a:srgbClr>
            </a:solidFill>
            <a:prstDash val="solid"/>
          </a:ln>
        </p:spPr>
      </p:sp>
      <p:sp>
        <p:nvSpPr>
          <p:cNvPr id="22" name="Text 19">
            <a:extLst>
              <a:ext uri="{FF2B5EF4-FFF2-40B4-BE49-F238E27FC236}">
                <a16:creationId xmlns:a16="http://schemas.microsoft.com/office/drawing/2014/main" id="{95289074-6ED1-4BC5-BDC0-1F743791927B}"/>
              </a:ext>
            </a:extLst>
          </p:cNvPr>
          <p:cNvSpPr>
            <a:spLocks noGrp="1"/>
          </p:cNvSpPr>
          <p:nvPr/>
        </p:nvSpPr>
        <p:spPr>
          <a:xfrm>
            <a:off x="621792" y="3954780"/>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VERSCHOBEN / REDAKTION</a:t>
            </a:r>
            <a:endParaRPr sz="1800"/>
          </a:p>
        </p:txBody>
      </p:sp>
      <p:sp>
        <p:nvSpPr>
          <p:cNvPr id="23" name="Text 20">
            <a:extLst>
              <a:ext uri="{FF2B5EF4-FFF2-40B4-BE49-F238E27FC236}">
                <a16:creationId xmlns:a16="http://schemas.microsoft.com/office/drawing/2014/main" id="{C00A0FB8-8C2F-4D0C-9D5B-33D36DC2A47D}"/>
              </a:ext>
            </a:extLst>
          </p:cNvPr>
          <p:cNvSpPr>
            <a:spLocks noGrp="1"/>
          </p:cNvSpPr>
          <p:nvPr/>
        </p:nvSpPr>
        <p:spPr>
          <a:xfrm>
            <a:off x="621792" y="4347972"/>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Ein Absatz oder Beispiel wurde verlagert, gekürzt oder berichtigt. Wegfall an einer Stelle bedeutet nicht automatisch Aufhebung.</a:t>
            </a:r>
            <a:endParaRPr sz="1740"/>
          </a:p>
        </p:txBody>
      </p:sp>
      <p:sp>
        <p:nvSpPr>
          <p:cNvPr id="24" name="Shape 21">
            <a:extLst>
              <a:ext uri="{FF2B5EF4-FFF2-40B4-BE49-F238E27FC236}">
                <a16:creationId xmlns:a16="http://schemas.microsoft.com/office/drawing/2014/main" id="{900B8C4E-1DCE-45CB-9382-DA72F1566827}"/>
              </a:ext>
            </a:extLst>
          </p:cNvPr>
          <p:cNvSpPr>
            <a:spLocks noGrp="1"/>
          </p:cNvSpPr>
          <p:nvPr/>
        </p:nvSpPr>
        <p:spPr>
          <a:xfrm>
            <a:off x="6196584" y="3790188"/>
            <a:ext cx="5556504" cy="1577340"/>
          </a:xfrm>
          <a:prstGeom prst="rect">
            <a:avLst/>
          </a:prstGeom>
          <a:solidFill>
            <a:srgbClr val="FFFFFF"/>
          </a:solidFill>
          <a:ln w="7620">
            <a:solidFill>
              <a:srgbClr val="D8D4CB"/>
            </a:solidFill>
            <a:prstDash val="solid"/>
          </a:ln>
        </p:spPr>
      </p:sp>
      <p:sp>
        <p:nvSpPr>
          <p:cNvPr id="25" name="Shape 22">
            <a:extLst>
              <a:ext uri="{FF2B5EF4-FFF2-40B4-BE49-F238E27FC236}">
                <a16:creationId xmlns:a16="http://schemas.microsoft.com/office/drawing/2014/main" id="{930FDF63-D900-4069-ABE4-419624F3E76B}"/>
              </a:ext>
            </a:extLst>
          </p:cNvPr>
          <p:cNvSpPr>
            <a:spLocks noGrp="1"/>
          </p:cNvSpPr>
          <p:nvPr/>
        </p:nvSpPr>
        <p:spPr>
          <a:xfrm>
            <a:off x="6196584" y="3790188"/>
            <a:ext cx="41148" cy="1577340"/>
          </a:xfrm>
          <a:prstGeom prst="rect">
            <a:avLst/>
          </a:prstGeom>
          <a:solidFill>
            <a:srgbClr val="D8CBB6"/>
          </a:solidFill>
          <a:ln w="12700">
            <a:solidFill>
              <a:srgbClr val="D8CBB6">
                <a:alpha val="0"/>
              </a:srgbClr>
            </a:solidFill>
            <a:prstDash val="solid"/>
          </a:ln>
        </p:spPr>
      </p:sp>
      <p:sp>
        <p:nvSpPr>
          <p:cNvPr id="26" name="Text 23">
            <a:extLst>
              <a:ext uri="{FF2B5EF4-FFF2-40B4-BE49-F238E27FC236}">
                <a16:creationId xmlns:a16="http://schemas.microsoft.com/office/drawing/2014/main" id="{03A9EB7F-DA01-4156-A8BD-23342098C0FE}"/>
              </a:ext>
            </a:extLst>
          </p:cNvPr>
          <p:cNvSpPr>
            <a:spLocks noGrp="1"/>
          </p:cNvSpPr>
          <p:nvPr/>
        </p:nvSpPr>
        <p:spPr>
          <a:xfrm>
            <a:off x="6379464" y="3954780"/>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PRÜFPUNKT</a:t>
            </a:r>
            <a:endParaRPr sz="1800"/>
          </a:p>
        </p:txBody>
      </p:sp>
      <p:sp>
        <p:nvSpPr>
          <p:cNvPr id="27" name="Text 24">
            <a:extLst>
              <a:ext uri="{FF2B5EF4-FFF2-40B4-BE49-F238E27FC236}">
                <a16:creationId xmlns:a16="http://schemas.microsoft.com/office/drawing/2014/main" id="{162C1996-A996-440E-AC4D-F2B3AA0F710D}"/>
              </a:ext>
            </a:extLst>
          </p:cNvPr>
          <p:cNvSpPr>
            <a:spLocks noGrp="1"/>
          </p:cNvSpPr>
          <p:nvPr/>
        </p:nvSpPr>
        <p:spPr>
          <a:xfrm>
            <a:off x="6379464" y="4347972"/>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Die Quelle ist widersprüchlich oder erklärt eine Abweichung nicht hinreichend. Solche Punkte werden nicht stillschweigend korrigiert.</a:t>
            </a:r>
            <a:endParaRPr sz="1740"/>
          </a:p>
        </p:txBody>
      </p:sp>
      <p:sp>
        <p:nvSpPr>
          <p:cNvPr id="28" name="Shape 25">
            <a:extLst>
              <a:ext uri="{FF2B5EF4-FFF2-40B4-BE49-F238E27FC236}">
                <a16:creationId xmlns:a16="http://schemas.microsoft.com/office/drawing/2014/main" id="{F3774255-EA1E-4833-9532-C640F4C04549}"/>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9" name="Shape 26">
            <a:extLst>
              <a:ext uri="{FF2B5EF4-FFF2-40B4-BE49-F238E27FC236}">
                <a16:creationId xmlns:a16="http://schemas.microsoft.com/office/drawing/2014/main" id="{A099B737-6B70-4F23-9556-7560A2F560B4}"/>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0" name="Text 27">
            <a:extLst>
              <a:ext uri="{FF2B5EF4-FFF2-40B4-BE49-F238E27FC236}">
                <a16:creationId xmlns:a16="http://schemas.microsoft.com/office/drawing/2014/main" id="{D976261D-21C3-412A-81B1-F924A76A34D2}"/>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2027 kennzeichnet geänderte Regeln mit "p"; grüne Markierungen allein sind kein Beweis für eine materielle Neuerung.</a:t>
            </a:r>
            <a:endParaRPr sz="1550"/>
          </a:p>
        </p:txBody>
      </p:sp>
      <p:sp>
        <p:nvSpPr>
          <p:cNvPr id="31" name="Shape 28">
            <a:extLst>
              <a:ext uri="{FF2B5EF4-FFF2-40B4-BE49-F238E27FC236}">
                <a16:creationId xmlns:a16="http://schemas.microsoft.com/office/drawing/2014/main" id="{91C3369A-582E-4BFC-B3FA-A1E1082599DF}"/>
              </a:ext>
            </a:extLst>
          </p:cNvPr>
          <p:cNvSpPr>
            <a:spLocks noGrp="1"/>
          </p:cNvSpPr>
          <p:nvPr/>
        </p:nvSpPr>
        <p:spPr>
          <a:xfrm>
            <a:off x="438912" y="6281928"/>
            <a:ext cx="11314176" cy="0"/>
          </a:xfrm>
          <a:prstGeom prst="line">
            <a:avLst/>
          </a:prstGeom>
          <a:noFill/>
          <a:ln w="7620">
            <a:solidFill>
              <a:srgbClr val="D8D4CB"/>
            </a:solidFill>
            <a:prstDash val="solid"/>
          </a:ln>
        </p:spPr>
      </p:sp>
      <p:sp>
        <p:nvSpPr>
          <p:cNvPr id="32" name="Text 29">
            <a:extLst>
              <a:ext uri="{FF2B5EF4-FFF2-40B4-BE49-F238E27FC236}">
                <a16:creationId xmlns:a16="http://schemas.microsoft.com/office/drawing/2014/main" id="{983BDC5E-B186-40DB-9920-0C172D824FF7}"/>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 10; KHB 2027, S. 10.</a:t>
            </a:r>
            <a:endParaRPr sz="920"/>
          </a:p>
        </p:txBody>
      </p:sp>
      <p:sp>
        <p:nvSpPr>
          <p:cNvPr id="33" name="Text 30">
            <a:extLst>
              <a:ext uri="{FF2B5EF4-FFF2-40B4-BE49-F238E27FC236}">
                <a16:creationId xmlns:a16="http://schemas.microsoft.com/office/drawing/2014/main" id="{188E0467-9259-440E-8AA9-011606A7D3B1}"/>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4" name="Text 31">
            <a:extLst>
              <a:ext uri="{FF2B5EF4-FFF2-40B4-BE49-F238E27FC236}">
                <a16:creationId xmlns:a16="http://schemas.microsoft.com/office/drawing/2014/main" id="{C64F87A0-73F4-4F56-94F8-41C2391A74BD}"/>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04 / 73</a:t>
            </a:r>
            <a:endParaRPr sz="900"/>
          </a:p>
        </p:txBody>
      </p:sp>
    </p:spTree>
    <p:extLst>
      <p:ext uri="{BB962C8B-B14F-4D97-AF65-F5344CB8AC3E}">
        <p14:creationId xmlns:p14="http://schemas.microsoft.com/office/powerpoint/2010/main" val="105422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AF5FA63-66DE-437C-8C41-F022F84F67EC}"/>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0A1759A4-7B8C-4CD8-8749-E77311D08DFE}"/>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3D3038E6-2838-4275-AA2C-5883632EB8BE}"/>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96820CD9-3A47-4945-ADA5-BE995E7DDCA1}"/>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F1833D87-3239-42A3-9B4D-04C383638851}"/>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5F665641-E3AB-4D45-9A02-6C01438A87CF}"/>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ORIENTIERUNG</a:t>
            </a:r>
            <a:endParaRPr sz="1020"/>
          </a:p>
        </p:txBody>
      </p:sp>
      <p:sp>
        <p:nvSpPr>
          <p:cNvPr id="8" name="Text 5">
            <a:extLst>
              <a:ext uri="{FF2B5EF4-FFF2-40B4-BE49-F238E27FC236}">
                <a16:creationId xmlns:a16="http://schemas.microsoft.com/office/drawing/2014/main" id="{3D270B85-425D-447A-9765-F0BC560B573D}"/>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SCHWERPUNKTE</a:t>
            </a:r>
            <a:endParaRPr sz="960"/>
          </a:p>
        </p:txBody>
      </p:sp>
      <p:sp>
        <p:nvSpPr>
          <p:cNvPr id="9" name="Text 6">
            <a:extLst>
              <a:ext uri="{FF2B5EF4-FFF2-40B4-BE49-F238E27FC236}">
                <a16:creationId xmlns:a16="http://schemas.microsoft.com/office/drawing/2014/main" id="{BF6666E2-F651-4776-867F-67A4F8FF1522}"/>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Die wichtigsten Eingriffe in die Kodierpraxis</a:t>
            </a:r>
            <a:endParaRPr sz="2800"/>
          </a:p>
        </p:txBody>
      </p:sp>
      <p:sp>
        <p:nvSpPr>
          <p:cNvPr id="10" name="Shape 7">
            <a:extLst>
              <a:ext uri="{FF2B5EF4-FFF2-40B4-BE49-F238E27FC236}">
                <a16:creationId xmlns:a16="http://schemas.microsoft.com/office/drawing/2014/main" id="{32F3F065-7767-4442-9129-10E60B32FC6E}"/>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DF7BD6B5-AD8C-4181-827C-27CD514FEB01}"/>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9D5F4E48-2A9F-421C-9B54-EE324C4636FB}"/>
              </a:ext>
            </a:extLst>
          </p:cNvPr>
          <p:cNvSpPr>
            <a:spLocks noGrp="1"/>
          </p:cNvSpPr>
          <p:nvPr/>
        </p:nvSpPr>
        <p:spPr>
          <a:xfrm>
            <a:off x="438912" y="2011680"/>
            <a:ext cx="3637280" cy="1577340"/>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029C6723-670C-49D0-9790-DC1AB0F6A011}"/>
              </a:ext>
            </a:extLst>
          </p:cNvPr>
          <p:cNvSpPr>
            <a:spLocks noGrp="1"/>
          </p:cNvSpPr>
          <p:nvPr/>
        </p:nvSpPr>
        <p:spPr>
          <a:xfrm>
            <a:off x="438912" y="2011680"/>
            <a:ext cx="41148" cy="1577340"/>
          </a:xfrm>
          <a:prstGeom prst="rect">
            <a:avLst/>
          </a:prstGeom>
          <a:solidFill>
            <a:srgbClr val="D8CBB6"/>
          </a:solidFill>
          <a:ln w="12700">
            <a:solidFill>
              <a:srgbClr val="D8CBB6">
                <a:alpha val="0"/>
              </a:srgbClr>
            </a:solidFill>
            <a:prstDash val="solid"/>
          </a:ln>
        </p:spPr>
      </p:sp>
      <p:sp>
        <p:nvSpPr>
          <p:cNvPr id="14" name="Text 11">
            <a:extLst>
              <a:ext uri="{FF2B5EF4-FFF2-40B4-BE49-F238E27FC236}">
                <a16:creationId xmlns:a16="http://schemas.microsoft.com/office/drawing/2014/main" id="{40E167B9-DA4D-4CE5-AEEA-700F1A09539F}"/>
              </a:ext>
            </a:extLst>
          </p:cNvPr>
          <p:cNvSpPr>
            <a:spLocks noGrp="1"/>
          </p:cNvSpPr>
          <p:nvPr/>
        </p:nvSpPr>
        <p:spPr>
          <a:xfrm>
            <a:off x="621792" y="2176272"/>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Zusatzkodes</a:t>
            </a:r>
            <a:endParaRPr sz="1600"/>
          </a:p>
        </p:txBody>
      </p:sp>
      <p:sp>
        <p:nvSpPr>
          <p:cNvPr id="15" name="Text 12">
            <a:extLst>
              <a:ext uri="{FF2B5EF4-FFF2-40B4-BE49-F238E27FC236}">
                <a16:creationId xmlns:a16="http://schemas.microsoft.com/office/drawing/2014/main" id="{E39AC2FF-6DFC-4FF1-A4FF-204F9A11F2D2}"/>
              </a:ext>
            </a:extLst>
          </p:cNvPr>
          <p:cNvSpPr>
            <a:spLocks noGrp="1"/>
          </p:cNvSpPr>
          <p:nvPr/>
        </p:nvSpPr>
        <p:spPr>
          <a:xfrm>
            <a:off x="621792" y="2569464"/>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U69.11! / U69.12! nicht mehr erfassen; Beispiele mehrerer Kapitel angepasst.</a:t>
            </a:r>
            <a:endParaRPr sz="1630"/>
          </a:p>
        </p:txBody>
      </p:sp>
      <p:sp>
        <p:nvSpPr>
          <p:cNvPr id="16" name="Shape 13">
            <a:extLst>
              <a:ext uri="{FF2B5EF4-FFF2-40B4-BE49-F238E27FC236}">
                <a16:creationId xmlns:a16="http://schemas.microsoft.com/office/drawing/2014/main" id="{78F46700-02D2-4AA5-B87E-6C38DA159D43}"/>
              </a:ext>
            </a:extLst>
          </p:cNvPr>
          <p:cNvSpPr>
            <a:spLocks noGrp="1"/>
          </p:cNvSpPr>
          <p:nvPr/>
        </p:nvSpPr>
        <p:spPr>
          <a:xfrm>
            <a:off x="4277360" y="2011680"/>
            <a:ext cx="3637280" cy="1577340"/>
          </a:xfrm>
          <a:prstGeom prst="rect">
            <a:avLst/>
          </a:prstGeom>
          <a:solidFill>
            <a:srgbClr val="FFFFFF"/>
          </a:solidFill>
          <a:ln w="7620">
            <a:solidFill>
              <a:srgbClr val="D8D4CB"/>
            </a:solidFill>
            <a:prstDash val="solid"/>
          </a:ln>
        </p:spPr>
      </p:sp>
      <p:sp>
        <p:nvSpPr>
          <p:cNvPr id="17" name="Shape 14">
            <a:extLst>
              <a:ext uri="{FF2B5EF4-FFF2-40B4-BE49-F238E27FC236}">
                <a16:creationId xmlns:a16="http://schemas.microsoft.com/office/drawing/2014/main" id="{F02EAD59-BBFE-4F1B-9C12-69C3F7D4AE50}"/>
              </a:ext>
            </a:extLst>
          </p:cNvPr>
          <p:cNvSpPr>
            <a:spLocks noGrp="1"/>
          </p:cNvSpPr>
          <p:nvPr/>
        </p:nvSpPr>
        <p:spPr>
          <a:xfrm>
            <a:off x="4277360" y="2011680"/>
            <a:ext cx="41148" cy="1577340"/>
          </a:xfrm>
          <a:prstGeom prst="rect">
            <a:avLst/>
          </a:prstGeom>
          <a:solidFill>
            <a:srgbClr val="D8CBB6"/>
          </a:solidFill>
          <a:ln w="12700">
            <a:solidFill>
              <a:srgbClr val="D8CBB6">
                <a:alpha val="0"/>
              </a:srgbClr>
            </a:solidFill>
            <a:prstDash val="solid"/>
          </a:ln>
        </p:spPr>
      </p:sp>
      <p:sp>
        <p:nvSpPr>
          <p:cNvPr id="18" name="Text 15">
            <a:extLst>
              <a:ext uri="{FF2B5EF4-FFF2-40B4-BE49-F238E27FC236}">
                <a16:creationId xmlns:a16="http://schemas.microsoft.com/office/drawing/2014/main" id="{2C57BD1E-5AC6-4395-B369-CBC5533FE4B9}"/>
              </a:ext>
            </a:extLst>
          </p:cNvPr>
          <p:cNvSpPr>
            <a:spLocks noGrp="1"/>
          </p:cNvSpPr>
          <p:nvPr/>
        </p:nvSpPr>
        <p:spPr>
          <a:xfrm>
            <a:off x="4460240" y="2176272"/>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Akute Gefässverschlüsse</a:t>
            </a:r>
            <a:endParaRPr sz="1600"/>
          </a:p>
        </p:txBody>
      </p:sp>
      <p:sp>
        <p:nvSpPr>
          <p:cNvPr id="19" name="Text 16">
            <a:extLst>
              <a:ext uri="{FF2B5EF4-FFF2-40B4-BE49-F238E27FC236}">
                <a16:creationId xmlns:a16="http://schemas.microsoft.com/office/drawing/2014/main" id="{AF8235EB-B9FF-46E8-A573-A8D82B723978}"/>
              </a:ext>
            </a:extLst>
          </p:cNvPr>
          <p:cNvSpPr>
            <a:spLocks noGrp="1"/>
          </p:cNvSpPr>
          <p:nvPr/>
        </p:nvSpPr>
        <p:spPr>
          <a:xfrm>
            <a:off x="4460240" y="2569464"/>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28-Tage-Prinzip erweitert; ausdrücklicher Bezug zum Aufnahmezeitpunkt.</a:t>
            </a:r>
            <a:endParaRPr sz="1630"/>
          </a:p>
        </p:txBody>
      </p:sp>
      <p:sp>
        <p:nvSpPr>
          <p:cNvPr id="20" name="Shape 17">
            <a:extLst>
              <a:ext uri="{FF2B5EF4-FFF2-40B4-BE49-F238E27FC236}">
                <a16:creationId xmlns:a16="http://schemas.microsoft.com/office/drawing/2014/main" id="{50E07A80-85E2-4AC1-9DFE-BA0BFC98CF7F}"/>
              </a:ext>
            </a:extLst>
          </p:cNvPr>
          <p:cNvSpPr>
            <a:spLocks noGrp="1"/>
          </p:cNvSpPr>
          <p:nvPr/>
        </p:nvSpPr>
        <p:spPr>
          <a:xfrm>
            <a:off x="8115808" y="2011680"/>
            <a:ext cx="3637280" cy="1577340"/>
          </a:xfrm>
          <a:prstGeom prst="rect">
            <a:avLst/>
          </a:prstGeom>
          <a:solidFill>
            <a:srgbClr val="FFFFFF"/>
          </a:solidFill>
          <a:ln w="7620">
            <a:solidFill>
              <a:srgbClr val="D8D4CB"/>
            </a:solidFill>
            <a:prstDash val="solid"/>
          </a:ln>
        </p:spPr>
      </p:sp>
      <p:sp>
        <p:nvSpPr>
          <p:cNvPr id="21" name="Shape 18">
            <a:extLst>
              <a:ext uri="{FF2B5EF4-FFF2-40B4-BE49-F238E27FC236}">
                <a16:creationId xmlns:a16="http://schemas.microsoft.com/office/drawing/2014/main" id="{75C325B6-6171-4A4F-830F-8D583E0E06C0}"/>
              </a:ext>
            </a:extLst>
          </p:cNvPr>
          <p:cNvSpPr>
            <a:spLocks noGrp="1"/>
          </p:cNvSpPr>
          <p:nvPr/>
        </p:nvSpPr>
        <p:spPr>
          <a:xfrm>
            <a:off x="8115808" y="2011680"/>
            <a:ext cx="41148" cy="1577340"/>
          </a:xfrm>
          <a:prstGeom prst="rect">
            <a:avLst/>
          </a:prstGeom>
          <a:solidFill>
            <a:srgbClr val="D8CBB6"/>
          </a:solidFill>
          <a:ln w="12700">
            <a:solidFill>
              <a:srgbClr val="D8CBB6">
                <a:alpha val="0"/>
              </a:srgbClr>
            </a:solidFill>
            <a:prstDash val="solid"/>
          </a:ln>
        </p:spPr>
      </p:sp>
      <p:sp>
        <p:nvSpPr>
          <p:cNvPr id="22" name="Text 19">
            <a:extLst>
              <a:ext uri="{FF2B5EF4-FFF2-40B4-BE49-F238E27FC236}">
                <a16:creationId xmlns:a16="http://schemas.microsoft.com/office/drawing/2014/main" id="{79055B48-4545-47E3-8461-625A014C4E79}"/>
              </a:ext>
            </a:extLst>
          </p:cNvPr>
          <p:cNvSpPr>
            <a:spLocks noGrp="1"/>
          </p:cNvSpPr>
          <p:nvPr/>
        </p:nvSpPr>
        <p:spPr>
          <a:xfrm>
            <a:off x="8298688" y="2176272"/>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CPAP</a:t>
            </a:r>
            <a:endParaRPr sz="1600"/>
          </a:p>
        </p:txBody>
      </p:sp>
      <p:sp>
        <p:nvSpPr>
          <p:cNvPr id="23" name="Text 20">
            <a:extLst>
              <a:ext uri="{FF2B5EF4-FFF2-40B4-BE49-F238E27FC236}">
                <a16:creationId xmlns:a16="http://schemas.microsoft.com/office/drawing/2014/main" id="{7CFE5D25-0261-4637-B3A2-2CED953ECE73}"/>
              </a:ext>
            </a:extLst>
          </p:cNvPr>
          <p:cNvSpPr>
            <a:spLocks noGrp="1"/>
          </p:cNvSpPr>
          <p:nvPr/>
        </p:nvSpPr>
        <p:spPr>
          <a:xfrm>
            <a:off x="8298688" y="2569464"/>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Pulmonale Reha: keine zusätzliche Maskenüberdrucktherapie; Säuglinge: Setting und Mindestdauer.</a:t>
            </a:r>
            <a:endParaRPr sz="1630"/>
          </a:p>
        </p:txBody>
      </p:sp>
      <p:sp>
        <p:nvSpPr>
          <p:cNvPr id="24" name="Shape 21">
            <a:extLst>
              <a:ext uri="{FF2B5EF4-FFF2-40B4-BE49-F238E27FC236}">
                <a16:creationId xmlns:a16="http://schemas.microsoft.com/office/drawing/2014/main" id="{692A0E47-5930-47E2-B3A6-32041D0F61FB}"/>
              </a:ext>
            </a:extLst>
          </p:cNvPr>
          <p:cNvSpPr>
            <a:spLocks noGrp="1"/>
          </p:cNvSpPr>
          <p:nvPr/>
        </p:nvSpPr>
        <p:spPr>
          <a:xfrm>
            <a:off x="438912" y="3790188"/>
            <a:ext cx="3637280" cy="1577340"/>
          </a:xfrm>
          <a:prstGeom prst="rect">
            <a:avLst/>
          </a:prstGeom>
          <a:solidFill>
            <a:srgbClr val="FFFFFF"/>
          </a:solidFill>
          <a:ln w="7620">
            <a:solidFill>
              <a:srgbClr val="D8D4CB"/>
            </a:solidFill>
            <a:prstDash val="solid"/>
          </a:ln>
        </p:spPr>
      </p:sp>
      <p:sp>
        <p:nvSpPr>
          <p:cNvPr id="25" name="Shape 22">
            <a:extLst>
              <a:ext uri="{FF2B5EF4-FFF2-40B4-BE49-F238E27FC236}">
                <a16:creationId xmlns:a16="http://schemas.microsoft.com/office/drawing/2014/main" id="{CF326ED9-28ED-4EDA-8ED2-808827B85BC8}"/>
              </a:ext>
            </a:extLst>
          </p:cNvPr>
          <p:cNvSpPr>
            <a:spLocks noGrp="1"/>
          </p:cNvSpPr>
          <p:nvPr/>
        </p:nvSpPr>
        <p:spPr>
          <a:xfrm>
            <a:off x="438912" y="3790188"/>
            <a:ext cx="41148" cy="1577340"/>
          </a:xfrm>
          <a:prstGeom prst="rect">
            <a:avLst/>
          </a:prstGeom>
          <a:solidFill>
            <a:srgbClr val="D8CBB6"/>
          </a:solidFill>
          <a:ln w="12700">
            <a:solidFill>
              <a:srgbClr val="D8CBB6">
                <a:alpha val="0"/>
              </a:srgbClr>
            </a:solidFill>
            <a:prstDash val="solid"/>
          </a:ln>
        </p:spPr>
      </p:sp>
      <p:sp>
        <p:nvSpPr>
          <p:cNvPr id="26" name="Text 23">
            <a:extLst>
              <a:ext uri="{FF2B5EF4-FFF2-40B4-BE49-F238E27FC236}">
                <a16:creationId xmlns:a16="http://schemas.microsoft.com/office/drawing/2014/main" id="{A4CDC5D4-C44F-4075-83A3-BBD7B911881A}"/>
              </a:ext>
            </a:extLst>
          </p:cNvPr>
          <p:cNvSpPr>
            <a:spLocks noGrp="1"/>
          </p:cNvSpPr>
          <p:nvPr/>
        </p:nvSpPr>
        <p:spPr>
          <a:xfrm>
            <a:off x="621792" y="3954780"/>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Geburtshilfe</a:t>
            </a:r>
            <a:endParaRPr sz="1600"/>
          </a:p>
        </p:txBody>
      </p:sp>
      <p:sp>
        <p:nvSpPr>
          <p:cNvPr id="27" name="Text 24">
            <a:extLst>
              <a:ext uri="{FF2B5EF4-FFF2-40B4-BE49-F238E27FC236}">
                <a16:creationId xmlns:a16="http://schemas.microsoft.com/office/drawing/2014/main" id="{07793FA3-0A50-43D8-A6D6-F90C7E610A0A}"/>
              </a:ext>
            </a:extLst>
          </p:cNvPr>
          <p:cNvSpPr>
            <a:spLocks noGrp="1"/>
          </p:cNvSpPr>
          <p:nvPr/>
        </p:nvSpPr>
        <p:spPr>
          <a:xfrm>
            <a:off x="621792" y="4347972"/>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Geburtsbeginn bei O32/O64, Geburtstag bei HD-Wahl, O48 ohne Zeichen-Alternative.</a:t>
            </a:r>
            <a:endParaRPr sz="1630"/>
          </a:p>
        </p:txBody>
      </p:sp>
      <p:sp>
        <p:nvSpPr>
          <p:cNvPr id="28" name="Shape 25">
            <a:extLst>
              <a:ext uri="{FF2B5EF4-FFF2-40B4-BE49-F238E27FC236}">
                <a16:creationId xmlns:a16="http://schemas.microsoft.com/office/drawing/2014/main" id="{7ECC2F4A-855C-4533-9893-470D93EA26B4}"/>
              </a:ext>
            </a:extLst>
          </p:cNvPr>
          <p:cNvSpPr>
            <a:spLocks noGrp="1"/>
          </p:cNvSpPr>
          <p:nvPr/>
        </p:nvSpPr>
        <p:spPr>
          <a:xfrm>
            <a:off x="4277360" y="3790188"/>
            <a:ext cx="3637280" cy="1577340"/>
          </a:xfrm>
          <a:prstGeom prst="rect">
            <a:avLst/>
          </a:prstGeom>
          <a:solidFill>
            <a:srgbClr val="FFFFFF"/>
          </a:solidFill>
          <a:ln w="7620">
            <a:solidFill>
              <a:srgbClr val="D8D4CB"/>
            </a:solidFill>
            <a:prstDash val="solid"/>
          </a:ln>
        </p:spPr>
      </p:sp>
      <p:sp>
        <p:nvSpPr>
          <p:cNvPr id="29" name="Shape 26">
            <a:extLst>
              <a:ext uri="{FF2B5EF4-FFF2-40B4-BE49-F238E27FC236}">
                <a16:creationId xmlns:a16="http://schemas.microsoft.com/office/drawing/2014/main" id="{0423AFE3-9E6D-4B27-9C57-8643E316E9B7}"/>
              </a:ext>
            </a:extLst>
          </p:cNvPr>
          <p:cNvSpPr>
            <a:spLocks noGrp="1"/>
          </p:cNvSpPr>
          <p:nvPr/>
        </p:nvSpPr>
        <p:spPr>
          <a:xfrm>
            <a:off x="4277360" y="3790188"/>
            <a:ext cx="41148" cy="1577340"/>
          </a:xfrm>
          <a:prstGeom prst="rect">
            <a:avLst/>
          </a:prstGeom>
          <a:solidFill>
            <a:srgbClr val="D8CBB6"/>
          </a:solidFill>
          <a:ln w="12700">
            <a:solidFill>
              <a:srgbClr val="D8CBB6">
                <a:alpha val="0"/>
              </a:srgbClr>
            </a:solidFill>
            <a:prstDash val="solid"/>
          </a:ln>
        </p:spPr>
      </p:sp>
      <p:sp>
        <p:nvSpPr>
          <p:cNvPr id="30" name="Text 27">
            <a:extLst>
              <a:ext uri="{FF2B5EF4-FFF2-40B4-BE49-F238E27FC236}">
                <a16:creationId xmlns:a16="http://schemas.microsoft.com/office/drawing/2014/main" id="{295D9C7F-58CA-456F-B05B-59607915967F}"/>
              </a:ext>
            </a:extLst>
          </p:cNvPr>
          <p:cNvSpPr>
            <a:spLocks noGrp="1"/>
          </p:cNvSpPr>
          <p:nvPr/>
        </p:nvSpPr>
        <p:spPr>
          <a:xfrm>
            <a:off x="4460240" y="3954780"/>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Ernährung</a:t>
            </a:r>
            <a:endParaRPr sz="1600"/>
          </a:p>
        </p:txBody>
      </p:sp>
      <p:sp>
        <p:nvSpPr>
          <p:cNvPr id="31" name="Text 28">
            <a:extLst>
              <a:ext uri="{FF2B5EF4-FFF2-40B4-BE49-F238E27FC236}">
                <a16:creationId xmlns:a16="http://schemas.microsoft.com/office/drawing/2014/main" id="{482BBB5B-46AB-4189-870B-4F3074FB58A8}"/>
              </a:ext>
            </a:extLst>
          </p:cNvPr>
          <p:cNvSpPr>
            <a:spLocks noGrp="1"/>
          </p:cNvSpPr>
          <p:nvPr/>
        </p:nvSpPr>
        <p:spPr>
          <a:xfrm>
            <a:off x="4460240" y="4347972"/>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Isolierter Eiweissmangel wird in SD0407/SD0408 ausdrücklich einbezogen.</a:t>
            </a:r>
            <a:endParaRPr sz="1630"/>
          </a:p>
        </p:txBody>
      </p:sp>
      <p:sp>
        <p:nvSpPr>
          <p:cNvPr id="32" name="Shape 29">
            <a:extLst>
              <a:ext uri="{FF2B5EF4-FFF2-40B4-BE49-F238E27FC236}">
                <a16:creationId xmlns:a16="http://schemas.microsoft.com/office/drawing/2014/main" id="{0DAEEE20-91E9-4BB6-99C5-8D1C623B1EE6}"/>
              </a:ext>
            </a:extLst>
          </p:cNvPr>
          <p:cNvSpPr>
            <a:spLocks noGrp="1"/>
          </p:cNvSpPr>
          <p:nvPr/>
        </p:nvSpPr>
        <p:spPr>
          <a:xfrm>
            <a:off x="8115808" y="3790188"/>
            <a:ext cx="3637280" cy="1577340"/>
          </a:xfrm>
          <a:prstGeom prst="rect">
            <a:avLst/>
          </a:prstGeom>
          <a:solidFill>
            <a:srgbClr val="FFFFFF"/>
          </a:solidFill>
          <a:ln w="7620">
            <a:solidFill>
              <a:srgbClr val="D8D4CB"/>
            </a:solidFill>
            <a:prstDash val="solid"/>
          </a:ln>
        </p:spPr>
      </p:sp>
      <p:sp>
        <p:nvSpPr>
          <p:cNvPr id="33" name="Shape 30">
            <a:extLst>
              <a:ext uri="{FF2B5EF4-FFF2-40B4-BE49-F238E27FC236}">
                <a16:creationId xmlns:a16="http://schemas.microsoft.com/office/drawing/2014/main" id="{207BDE6F-BFD0-44B6-AB3E-0AA918530703}"/>
              </a:ext>
            </a:extLst>
          </p:cNvPr>
          <p:cNvSpPr>
            <a:spLocks noGrp="1"/>
          </p:cNvSpPr>
          <p:nvPr/>
        </p:nvSpPr>
        <p:spPr>
          <a:xfrm>
            <a:off x="8115808" y="3790188"/>
            <a:ext cx="41148" cy="1577340"/>
          </a:xfrm>
          <a:prstGeom prst="rect">
            <a:avLst/>
          </a:prstGeom>
          <a:solidFill>
            <a:srgbClr val="D8CBB6"/>
          </a:solidFill>
          <a:ln w="12700">
            <a:solidFill>
              <a:srgbClr val="D8CBB6">
                <a:alpha val="0"/>
              </a:srgbClr>
            </a:solidFill>
            <a:prstDash val="solid"/>
          </a:ln>
        </p:spPr>
      </p:sp>
      <p:sp>
        <p:nvSpPr>
          <p:cNvPr id="34" name="Text 31">
            <a:extLst>
              <a:ext uri="{FF2B5EF4-FFF2-40B4-BE49-F238E27FC236}">
                <a16:creationId xmlns:a16="http://schemas.microsoft.com/office/drawing/2014/main" id="{A447B09B-C233-4D7A-9A30-49DB4F586754}"/>
              </a:ext>
            </a:extLst>
          </p:cNvPr>
          <p:cNvSpPr>
            <a:spLocks noGrp="1"/>
          </p:cNvSpPr>
          <p:nvPr/>
        </p:nvSpPr>
        <p:spPr>
          <a:xfrm>
            <a:off x="8298688" y="3954780"/>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Rehabilitation</a:t>
            </a:r>
            <a:endParaRPr sz="1600"/>
          </a:p>
        </p:txBody>
      </p:sp>
      <p:sp>
        <p:nvSpPr>
          <p:cNvPr id="35" name="Text 32">
            <a:extLst>
              <a:ext uri="{FF2B5EF4-FFF2-40B4-BE49-F238E27FC236}">
                <a16:creationId xmlns:a16="http://schemas.microsoft.com/office/drawing/2014/main" id="{5E5E3570-0FF7-40C5-A2CA-EEFAEEE9A1F3}"/>
              </a:ext>
            </a:extLst>
          </p:cNvPr>
          <p:cNvSpPr>
            <a:spLocks noGrp="1"/>
          </p:cNvSpPr>
          <p:nvPr/>
        </p:nvSpPr>
        <p:spPr>
          <a:xfrm>
            <a:off x="8298688" y="4347972"/>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HD-Formulierung geschärft; ADL-Sonderfrist bei Fallzusammenführung auf Arbeitstage umgestellt.</a:t>
            </a:r>
            <a:endParaRPr sz="1630"/>
          </a:p>
        </p:txBody>
      </p:sp>
      <p:sp>
        <p:nvSpPr>
          <p:cNvPr id="36" name="Shape 33">
            <a:extLst>
              <a:ext uri="{FF2B5EF4-FFF2-40B4-BE49-F238E27FC236}">
                <a16:creationId xmlns:a16="http://schemas.microsoft.com/office/drawing/2014/main" id="{326F7678-E23E-4911-A7FC-8DCFCBB5BEC6}"/>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7" name="Shape 34">
            <a:extLst>
              <a:ext uri="{FF2B5EF4-FFF2-40B4-BE49-F238E27FC236}">
                <a16:creationId xmlns:a16="http://schemas.microsoft.com/office/drawing/2014/main" id="{3F5BB8AA-09B8-4841-9192-4767C62FEE8F}"/>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8" name="Text 35">
            <a:extLst>
              <a:ext uri="{FF2B5EF4-FFF2-40B4-BE49-F238E27FC236}">
                <a16:creationId xmlns:a16="http://schemas.microsoft.com/office/drawing/2014/main" id="{455A0AE0-2CDC-4986-A9A0-A86D159CA048}"/>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Diese Schwerpunkte werden anschliessend mit dem jeweiligen Vorjahreswortlaut und Praxisbezug erläutert.</a:t>
            </a:r>
            <a:endParaRPr sz="1550"/>
          </a:p>
        </p:txBody>
      </p:sp>
      <p:sp>
        <p:nvSpPr>
          <p:cNvPr id="39" name="Shape 36">
            <a:extLst>
              <a:ext uri="{FF2B5EF4-FFF2-40B4-BE49-F238E27FC236}">
                <a16:creationId xmlns:a16="http://schemas.microsoft.com/office/drawing/2014/main" id="{05FF8ED5-2E2B-4F32-A1B7-1D44D0667D9F}"/>
              </a:ext>
            </a:extLst>
          </p:cNvPr>
          <p:cNvSpPr>
            <a:spLocks noGrp="1"/>
          </p:cNvSpPr>
          <p:nvPr/>
        </p:nvSpPr>
        <p:spPr>
          <a:xfrm>
            <a:off x="438912" y="6281928"/>
            <a:ext cx="11314176" cy="0"/>
          </a:xfrm>
          <a:prstGeom prst="line">
            <a:avLst/>
          </a:prstGeom>
          <a:noFill/>
          <a:ln w="7620">
            <a:solidFill>
              <a:srgbClr val="D8D4CB"/>
            </a:solidFill>
            <a:prstDash val="solid"/>
          </a:ln>
        </p:spPr>
      </p:sp>
      <p:sp>
        <p:nvSpPr>
          <p:cNvPr id="40" name="Text 37">
            <a:extLst>
              <a:ext uri="{FF2B5EF4-FFF2-40B4-BE49-F238E27FC236}">
                <a16:creationId xmlns:a16="http://schemas.microsoft.com/office/drawing/2014/main" id="{FD51AAD9-F561-4C90-AD47-31AB9BEA49CD}"/>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2027: D04 S. 36; D05 S. 38; SD0407/08 S. 126/128; SD1001 S. 151; SD1504/05 S. 163–176; Reha S. 219/224.</a:t>
            </a:r>
            <a:endParaRPr sz="920"/>
          </a:p>
        </p:txBody>
      </p:sp>
      <p:sp>
        <p:nvSpPr>
          <p:cNvPr id="41" name="Text 38">
            <a:extLst>
              <a:ext uri="{FF2B5EF4-FFF2-40B4-BE49-F238E27FC236}">
                <a16:creationId xmlns:a16="http://schemas.microsoft.com/office/drawing/2014/main" id="{08F7EF74-7231-4814-943B-C91474C36ADA}"/>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42" name="Text 39">
            <a:extLst>
              <a:ext uri="{FF2B5EF4-FFF2-40B4-BE49-F238E27FC236}">
                <a16:creationId xmlns:a16="http://schemas.microsoft.com/office/drawing/2014/main" id="{B0A6B1D9-17E7-4381-BFA7-5BB1B232E38E}"/>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05 / 73</a:t>
            </a:r>
            <a:endParaRPr sz="900"/>
          </a:p>
        </p:txBody>
      </p:sp>
    </p:spTree>
    <p:extLst>
      <p:ext uri="{BB962C8B-B14F-4D97-AF65-F5344CB8AC3E}">
        <p14:creationId xmlns:p14="http://schemas.microsoft.com/office/powerpoint/2010/main" val="1794466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5D763E5-C8C9-4523-B943-C22C36E341FF}"/>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C6ED0B98-E755-4553-B58C-A2751941AE31}"/>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60C7BBCA-08DE-486D-B0C5-2F91944D9511}"/>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965BAF9C-998B-49B1-98D7-5EC1903EFB9F}"/>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06DA27DA-C190-4F7B-9AD6-EAAD06C32656}"/>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3E26FFB2-8C45-48B8-8505-F976BB9874EC}"/>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01 | GRUNDLAGEN</a:t>
            </a:r>
            <a:endParaRPr sz="1020"/>
          </a:p>
        </p:txBody>
      </p:sp>
      <p:sp>
        <p:nvSpPr>
          <p:cNvPr id="8" name="Text 5">
            <a:extLst>
              <a:ext uri="{FF2B5EF4-FFF2-40B4-BE49-F238E27FC236}">
                <a16:creationId xmlns:a16="http://schemas.microsoft.com/office/drawing/2014/main" id="{8A37ECE0-A5A9-49A6-A5C9-CA0648053729}"/>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AKTUALISIERT</a:t>
            </a:r>
            <a:endParaRPr sz="960"/>
          </a:p>
        </p:txBody>
      </p:sp>
      <p:sp>
        <p:nvSpPr>
          <p:cNvPr id="9" name="Text 6">
            <a:extLst>
              <a:ext uri="{FF2B5EF4-FFF2-40B4-BE49-F238E27FC236}">
                <a16:creationId xmlns:a16="http://schemas.microsoft.com/office/drawing/2014/main" id="{289677D3-5635-488C-8F5F-DC6E5531076A}"/>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Gültigkeit und unterjährige Aktualisierungen</a:t>
            </a:r>
            <a:endParaRPr sz="2800"/>
          </a:p>
        </p:txBody>
      </p:sp>
      <p:sp>
        <p:nvSpPr>
          <p:cNvPr id="10" name="Shape 7">
            <a:extLst>
              <a:ext uri="{FF2B5EF4-FFF2-40B4-BE49-F238E27FC236}">
                <a16:creationId xmlns:a16="http://schemas.microsoft.com/office/drawing/2014/main" id="{3427B0F9-890B-4319-B90E-D45516DED300}"/>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475D7C74-4D2A-4EC8-91BF-747CFBCE3F2D}"/>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C6B48607-ED4C-4CA0-8B33-E359BCA02D8B}"/>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14D669E0-37A6-4FDC-9CBC-CD2CEE7AA743}"/>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A4B57594-7931-4DF4-A71F-6926690CF113}"/>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9AB05DF9-4848-47B3-A09E-7C31616417AC}"/>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4329B4C4-B7B1-4BAF-930F-201BA8F48C93}"/>
              </a:ext>
            </a:extLst>
          </p:cNvPr>
          <p:cNvSpPr>
            <a:spLocks noGrp="1"/>
          </p:cNvSpPr>
          <p:nvPr/>
        </p:nvSpPr>
        <p:spPr>
          <a:xfrm>
            <a:off x="612648" y="2112264"/>
            <a:ext cx="5186172" cy="228600"/>
          </a:xfrm>
          <a:prstGeom prst="rect">
            <a:avLst/>
          </a:prstGeom>
          <a:noFill/>
        </p:spPr>
        <p:txBody>
          <a:bodyPr wrap="square" lIns="0" tIns="0" rIns="0" bIns="0" anchor="t">
            <a:normAutofit fontScale="96774"/>
          </a:bodyPr>
          <a:lstStyle/>
          <a:p>
            <a:pPr marL="0" indent="0">
              <a:buNone/>
            </a:pPr>
            <a:r>
              <a:rPr sz="1550" b="1">
                <a:solidFill>
                  <a:srgbClr val="FFFFFF"/>
                </a:solidFill>
                <a:latin typeface="Arial"/>
                <a:ea typeface="Arial"/>
                <a:cs typeface="Arial"/>
              </a:rPr>
              <a:t>KHB 2026</a:t>
            </a:r>
            <a:endParaRPr sz="1550"/>
          </a:p>
        </p:txBody>
      </p:sp>
      <p:sp>
        <p:nvSpPr>
          <p:cNvPr id="17" name="Text 14">
            <a:extLst>
              <a:ext uri="{FF2B5EF4-FFF2-40B4-BE49-F238E27FC236}">
                <a16:creationId xmlns:a16="http://schemas.microsoft.com/office/drawing/2014/main" id="{27DA0FF8-65AC-4FFF-ABA6-C9BD5682FACD}"/>
              </a:ext>
            </a:extLst>
          </p:cNvPr>
          <p:cNvSpPr>
            <a:spLocks noGrp="1"/>
          </p:cNvSpPr>
          <p:nvPr/>
        </p:nvSpPr>
        <p:spPr>
          <a:xfrm>
            <a:off x="6393180" y="2112264"/>
            <a:ext cx="5186172" cy="228600"/>
          </a:xfrm>
          <a:prstGeom prst="rect">
            <a:avLst/>
          </a:prstGeom>
          <a:noFill/>
        </p:spPr>
        <p:txBody>
          <a:bodyPr wrap="square" lIns="0" tIns="0" rIns="0" bIns="0" anchor="t">
            <a:normAutofit fontScale="96774"/>
          </a:bodyPr>
          <a:lstStyle/>
          <a:p>
            <a:pPr marL="0" indent="0">
              <a:buNone/>
            </a:pPr>
            <a:r>
              <a:rPr sz="1550" b="1">
                <a:solidFill>
                  <a:srgbClr val="303D43"/>
                </a:solidFill>
                <a:latin typeface="Arial"/>
                <a:ea typeface="Arial"/>
                <a:cs typeface="Arial"/>
              </a:rPr>
              <a:t>KHB 2027</a:t>
            </a:r>
            <a:endParaRPr sz="1550"/>
          </a:p>
        </p:txBody>
      </p:sp>
      <p:sp>
        <p:nvSpPr>
          <p:cNvPr id="18" name="Shape 15">
            <a:extLst>
              <a:ext uri="{FF2B5EF4-FFF2-40B4-BE49-F238E27FC236}">
                <a16:creationId xmlns:a16="http://schemas.microsoft.com/office/drawing/2014/main" id="{0352F322-31A7-4362-988A-7A48BFDB3FEC}"/>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34AAA13E-5D1F-4D13-91D4-A16ECB6FA020}"/>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Instrumente 2026</a:t>
            </a:r>
            <a:endParaRPr sz="1760"/>
          </a:p>
        </p:txBody>
      </p:sp>
      <p:sp>
        <p:nvSpPr>
          <p:cNvPr id="20" name="Text 17">
            <a:extLst>
              <a:ext uri="{FF2B5EF4-FFF2-40B4-BE49-F238E27FC236}">
                <a16:creationId xmlns:a16="http://schemas.microsoft.com/office/drawing/2014/main" id="{E703F9C2-462F-43D3-8D58-0D1CB8047878}"/>
              </a:ext>
            </a:extLst>
          </p:cNvPr>
          <p:cNvSpPr>
            <a:spLocks noGrp="1"/>
          </p:cNvSpPr>
          <p:nvPr/>
        </p:nvSpPr>
        <p:spPr>
          <a:xfrm>
            <a:off x="640080" y="3017520"/>
            <a:ext cx="5131308" cy="66464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KHB 2026; CHOP 2026; ICD-10-GM 2024.</a:t>
            </a:r>
            <a:endParaRPr sz="1780"/>
          </a:p>
        </p:txBody>
      </p:sp>
      <p:sp>
        <p:nvSpPr>
          <p:cNvPr id="21" name="Text 18">
            <a:extLst>
              <a:ext uri="{FF2B5EF4-FFF2-40B4-BE49-F238E27FC236}">
                <a16:creationId xmlns:a16="http://schemas.microsoft.com/office/drawing/2014/main" id="{BDDB4641-D79E-44BD-86F8-4E25A3B0C5D6}"/>
              </a:ext>
            </a:extLst>
          </p:cNvPr>
          <p:cNvSpPr>
            <a:spLocks noGrp="1"/>
          </p:cNvSpPr>
          <p:nvPr/>
        </p:nvSpPr>
        <p:spPr>
          <a:xfrm>
            <a:off x="640080" y="3865042"/>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Kommunikation</a:t>
            </a:r>
            <a:endParaRPr sz="1760"/>
          </a:p>
        </p:txBody>
      </p:sp>
      <p:sp>
        <p:nvSpPr>
          <p:cNvPr id="22" name="Text 19">
            <a:extLst>
              <a:ext uri="{FF2B5EF4-FFF2-40B4-BE49-F238E27FC236}">
                <a16:creationId xmlns:a16="http://schemas.microsoft.com/office/drawing/2014/main" id="{41011170-26D9-4E45-B630-7E675244DA58}"/>
              </a:ext>
            </a:extLst>
          </p:cNvPr>
          <p:cNvSpPr>
            <a:spLocks noGrp="1"/>
          </p:cNvSpPr>
          <p:nvPr/>
        </p:nvSpPr>
        <p:spPr>
          <a:xfrm>
            <a:off x="640080" y="4221658"/>
            <a:ext cx="5131308" cy="917270"/>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Handbuchtext: Rundschreiben; FAQ laut Einleitung seit 2017 nicht mehr publiziert.</a:t>
            </a:r>
            <a:endParaRPr sz="1780"/>
          </a:p>
        </p:txBody>
      </p:sp>
      <p:sp>
        <p:nvSpPr>
          <p:cNvPr id="23" name="Text 20">
            <a:extLst>
              <a:ext uri="{FF2B5EF4-FFF2-40B4-BE49-F238E27FC236}">
                <a16:creationId xmlns:a16="http://schemas.microsoft.com/office/drawing/2014/main" id="{74B1407D-7600-46A7-8165-7EF3B59898AE}"/>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Instrumente 2027</a:t>
            </a:r>
            <a:endParaRPr sz="1760"/>
          </a:p>
        </p:txBody>
      </p:sp>
      <p:sp>
        <p:nvSpPr>
          <p:cNvPr id="24" name="Text 21">
            <a:extLst>
              <a:ext uri="{FF2B5EF4-FFF2-40B4-BE49-F238E27FC236}">
                <a16:creationId xmlns:a16="http://schemas.microsoft.com/office/drawing/2014/main" id="{BB89866E-7F90-4205-A739-E8BCD1B15AFE}"/>
              </a:ext>
            </a:extLst>
          </p:cNvPr>
          <p:cNvSpPr>
            <a:spLocks noGrp="1"/>
          </p:cNvSpPr>
          <p:nvPr/>
        </p:nvSpPr>
        <p:spPr>
          <a:xfrm>
            <a:off x="6420612" y="3017520"/>
            <a:ext cx="5131308" cy="689133"/>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KHB 2027; CHOP 2027; ICD-10-GM 2026 ab Austritt 1.1.2027 (amtlich bestätigt).</a:t>
            </a:r>
            <a:endParaRPr sz="1780"/>
          </a:p>
        </p:txBody>
      </p:sp>
      <p:sp>
        <p:nvSpPr>
          <p:cNvPr id="25" name="Text 22">
            <a:extLst>
              <a:ext uri="{FF2B5EF4-FFF2-40B4-BE49-F238E27FC236}">
                <a16:creationId xmlns:a16="http://schemas.microsoft.com/office/drawing/2014/main" id="{B7316E57-6C28-42F4-98ED-5D05ED7A58D9}"/>
              </a:ext>
            </a:extLst>
          </p:cNvPr>
          <p:cNvSpPr>
            <a:spLocks noGrp="1"/>
          </p:cNvSpPr>
          <p:nvPr/>
        </p:nvSpPr>
        <p:spPr>
          <a:xfrm>
            <a:off x="6420612" y="3889533"/>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Kommunikation</a:t>
            </a:r>
            <a:endParaRPr sz="1760"/>
          </a:p>
        </p:txBody>
      </p:sp>
      <p:sp>
        <p:nvSpPr>
          <p:cNvPr id="26" name="Text 23">
            <a:extLst>
              <a:ext uri="{FF2B5EF4-FFF2-40B4-BE49-F238E27FC236}">
                <a16:creationId xmlns:a16="http://schemas.microsoft.com/office/drawing/2014/main" id="{091D817D-A6E7-4887-AACC-ABDCB9490BCD}"/>
              </a:ext>
            </a:extLst>
          </p:cNvPr>
          <p:cNvSpPr>
            <a:spLocks noGrp="1"/>
          </p:cNvSpPr>
          <p:nvPr/>
        </p:nvSpPr>
        <p:spPr>
          <a:xfrm>
            <a:off x="6420612" y="4246149"/>
            <a:ext cx="5131308" cy="892779"/>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Aktualisierungen und FAQ/Klarstellungen: im KHB neu benannt, laut BFS bereits seit 1.1.2026.</a:t>
            </a:r>
            <a:endParaRPr sz="1780"/>
          </a:p>
        </p:txBody>
      </p:sp>
      <p:sp>
        <p:nvSpPr>
          <p:cNvPr id="27" name="Shape 24">
            <a:extLst>
              <a:ext uri="{FF2B5EF4-FFF2-40B4-BE49-F238E27FC236}">
                <a16:creationId xmlns:a16="http://schemas.microsoft.com/office/drawing/2014/main" id="{52FE4EBA-DC19-4A1C-92DC-53A68B15E0E3}"/>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FED7B752-36A0-46C2-809D-13E6E6868778}"/>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DEFE1255-6A09-4F1C-A603-6B194328DFA8}"/>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Massgeblich ist das angegebene Gültigkeitsdatum; sonst gilt der erste Tag des Folgemonats der Publikation.</a:t>
            </a:r>
            <a:endParaRPr sz="1550"/>
          </a:p>
        </p:txBody>
      </p:sp>
      <p:sp>
        <p:nvSpPr>
          <p:cNvPr id="30" name="Shape 27">
            <a:extLst>
              <a:ext uri="{FF2B5EF4-FFF2-40B4-BE49-F238E27FC236}">
                <a16:creationId xmlns:a16="http://schemas.microsoft.com/office/drawing/2014/main" id="{3DDEB795-7FA2-43EC-9D23-EA37252DA933}"/>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B13874C6-B1E2-4714-B057-3D3FBC3103C1}"/>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2026/2027, S. 10; BFS-Portal: Aktualisierungen und ICD-10-GM (21.10.2026).</a:t>
            </a:r>
            <a:endParaRPr sz="920"/>
          </a:p>
        </p:txBody>
      </p:sp>
      <p:sp>
        <p:nvSpPr>
          <p:cNvPr id="32" name="Text 29">
            <a:extLst>
              <a:ext uri="{FF2B5EF4-FFF2-40B4-BE49-F238E27FC236}">
                <a16:creationId xmlns:a16="http://schemas.microsoft.com/office/drawing/2014/main" id="{AA6008A9-1F74-4F48-AF3F-CDBAC4BC3CAC}"/>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A35E2BA6-EC9E-4C4B-A9A1-6B2F76758AB0}"/>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06 / 73</a:t>
            </a:r>
            <a:endParaRPr sz="900"/>
          </a:p>
        </p:txBody>
      </p:sp>
    </p:spTree>
    <p:extLst>
      <p:ext uri="{BB962C8B-B14F-4D97-AF65-F5344CB8AC3E}">
        <p14:creationId xmlns:p14="http://schemas.microsoft.com/office/powerpoint/2010/main" val="2055333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D6F3A29-153D-466E-A86D-86B34D296096}"/>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E419DB2A-BB61-43B4-BEE4-E5FB7A8D7F40}"/>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E099EAAC-5955-400F-89EF-D8837528EF7B}"/>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B915B8D9-9E3D-489E-A5B1-FC0F326314A2}"/>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AF2CA9ED-1287-44C0-BC24-0753567A3D98}"/>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1CD098FE-B0FC-402D-B947-F7AD9C6FBBF8}"/>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01 | GRUNDLAGEN</a:t>
            </a:r>
            <a:endParaRPr sz="1020"/>
          </a:p>
        </p:txBody>
      </p:sp>
      <p:sp>
        <p:nvSpPr>
          <p:cNvPr id="8" name="Text 5">
            <a:extLst>
              <a:ext uri="{FF2B5EF4-FFF2-40B4-BE49-F238E27FC236}">
                <a16:creationId xmlns:a16="http://schemas.microsoft.com/office/drawing/2014/main" id="{DA939567-EE6A-4462-8585-E0C4292F5A78}"/>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826136"/>
                </a:solidFill>
                <a:latin typeface="Arial"/>
                <a:ea typeface="Arial"/>
                <a:cs typeface="Arial"/>
              </a:rPr>
              <a:t>AMTLICH GEKLÄRT</a:t>
            </a:r>
            <a:endParaRPr sz="960"/>
          </a:p>
        </p:txBody>
      </p:sp>
      <p:sp>
        <p:nvSpPr>
          <p:cNvPr id="9" name="Text 6">
            <a:extLst>
              <a:ext uri="{FF2B5EF4-FFF2-40B4-BE49-F238E27FC236}">
                <a16:creationId xmlns:a16="http://schemas.microsoft.com/office/drawing/2014/main" id="{1E58537E-210C-4ABB-95A9-DACE5FAF7B6E}"/>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ICD-Version: 2026 gilt ab Austritt 1.1.2027</a:t>
            </a:r>
            <a:endParaRPr sz="2800"/>
          </a:p>
        </p:txBody>
      </p:sp>
      <p:sp>
        <p:nvSpPr>
          <p:cNvPr id="10" name="Shape 7">
            <a:extLst>
              <a:ext uri="{FF2B5EF4-FFF2-40B4-BE49-F238E27FC236}">
                <a16:creationId xmlns:a16="http://schemas.microsoft.com/office/drawing/2014/main" id="{8D5092D2-6A07-486A-8EE4-0750309B265B}"/>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8A9623BE-EA80-4C64-86AB-ADD0758CF922}"/>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9D9A71A7-F80D-4E78-8C30-FE8E50A05390}"/>
              </a:ext>
            </a:extLst>
          </p:cNvPr>
          <p:cNvSpPr>
            <a:spLocks noGrp="1"/>
          </p:cNvSpPr>
          <p:nvPr/>
        </p:nvSpPr>
        <p:spPr>
          <a:xfrm>
            <a:off x="438912" y="2011680"/>
            <a:ext cx="557784" cy="731520"/>
          </a:xfrm>
          <a:prstGeom prst="rect">
            <a:avLst/>
          </a:prstGeom>
          <a:solidFill>
            <a:srgbClr val="F3EBDD"/>
          </a:solidFill>
          <a:ln w="12700">
            <a:solidFill>
              <a:srgbClr val="F3EBDD">
                <a:alpha val="0"/>
              </a:srgbClr>
            </a:solidFill>
            <a:prstDash val="solid"/>
          </a:ln>
        </p:spPr>
      </p:sp>
      <p:sp>
        <p:nvSpPr>
          <p:cNvPr id="13" name="Text 10">
            <a:extLst>
              <a:ext uri="{FF2B5EF4-FFF2-40B4-BE49-F238E27FC236}">
                <a16:creationId xmlns:a16="http://schemas.microsoft.com/office/drawing/2014/main" id="{50706153-7507-4453-A815-1070E0B7FE23}"/>
              </a:ext>
            </a:extLst>
          </p:cNvPr>
          <p:cNvSpPr>
            <a:spLocks noGrp="1"/>
          </p:cNvSpPr>
          <p:nvPr/>
        </p:nvSpPr>
        <p:spPr>
          <a:xfrm>
            <a:off x="521208" y="2249424"/>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01</a:t>
            </a:r>
            <a:endParaRPr sz="1600"/>
          </a:p>
        </p:txBody>
      </p:sp>
      <p:sp>
        <p:nvSpPr>
          <p:cNvPr id="14" name="Shape 11">
            <a:extLst>
              <a:ext uri="{FF2B5EF4-FFF2-40B4-BE49-F238E27FC236}">
                <a16:creationId xmlns:a16="http://schemas.microsoft.com/office/drawing/2014/main" id="{5143196E-2711-4177-8457-C461E5E7305B}"/>
              </a:ext>
            </a:extLst>
          </p:cNvPr>
          <p:cNvSpPr>
            <a:spLocks noGrp="1"/>
          </p:cNvSpPr>
          <p:nvPr/>
        </p:nvSpPr>
        <p:spPr>
          <a:xfrm>
            <a:off x="1106424" y="2011680"/>
            <a:ext cx="10646664" cy="731520"/>
          </a:xfrm>
          <a:prstGeom prst="rect">
            <a:avLst/>
          </a:prstGeom>
          <a:solidFill>
            <a:srgbClr val="FFFFFF"/>
          </a:solidFill>
          <a:ln w="7620">
            <a:solidFill>
              <a:srgbClr val="D8D4CB"/>
            </a:solidFill>
            <a:prstDash val="solid"/>
          </a:ln>
        </p:spPr>
      </p:sp>
      <p:sp>
        <p:nvSpPr>
          <p:cNvPr id="15" name="Text 12">
            <a:extLst>
              <a:ext uri="{FF2B5EF4-FFF2-40B4-BE49-F238E27FC236}">
                <a16:creationId xmlns:a16="http://schemas.microsoft.com/office/drawing/2014/main" id="{170A4201-BA84-490B-BFD1-A39ACC8A4B94}"/>
              </a:ext>
            </a:extLst>
          </p:cNvPr>
          <p:cNvSpPr>
            <a:spLocks noGrp="1"/>
          </p:cNvSpPr>
          <p:nvPr/>
        </p:nvSpPr>
        <p:spPr>
          <a:xfrm>
            <a:off x="1289304" y="2093976"/>
            <a:ext cx="10290048" cy="246888"/>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KHB 2027, S. 10 – Grundlagenabsatz</a:t>
            </a:r>
            <a:endParaRPr sz="1630"/>
          </a:p>
        </p:txBody>
      </p:sp>
      <p:sp>
        <p:nvSpPr>
          <p:cNvPr id="16" name="Text 13">
            <a:extLst>
              <a:ext uri="{FF2B5EF4-FFF2-40B4-BE49-F238E27FC236}">
                <a16:creationId xmlns:a16="http://schemas.microsoft.com/office/drawing/2014/main" id="{544A785F-180C-4027-815F-C8A92B1FBA02}"/>
              </a:ext>
            </a:extLst>
          </p:cNvPr>
          <p:cNvSpPr>
            <a:spLocks noGrp="1"/>
          </p:cNvSpPr>
          <p:nvPr/>
        </p:nvSpPr>
        <p:spPr>
          <a:xfrm>
            <a:off x="1289304" y="2386584"/>
            <a:ext cx="10271760" cy="265176"/>
          </a:xfrm>
          <a:prstGeom prst="rect">
            <a:avLst/>
          </a:prstGeom>
          <a:noFill/>
        </p:spPr>
        <p:txBody>
          <a:bodyPr wrap="square" lIns="0" tIns="0" rIns="0" bIns="0" anchor="t">
            <a:normAutofit/>
          </a:bodyPr>
          <a:lstStyle/>
          <a:p>
            <a:pPr marL="0" indent="0">
              <a:buNone/>
            </a:pPr>
            <a:r>
              <a:rPr sz="1620">
                <a:solidFill>
                  <a:srgbClr val="243239"/>
                </a:solidFill>
                <a:latin typeface="Arial"/>
                <a:ea typeface="Arial"/>
                <a:cs typeface="Arial"/>
              </a:rPr>
              <a:t>"Basis dieses Handbuches sind die Klassifikationen ICD-10-GM 2024 und CHOP 2027 ..."</a:t>
            </a:r>
            <a:endParaRPr sz="1620"/>
          </a:p>
        </p:txBody>
      </p:sp>
      <p:sp>
        <p:nvSpPr>
          <p:cNvPr id="17" name="Shape 14">
            <a:extLst>
              <a:ext uri="{FF2B5EF4-FFF2-40B4-BE49-F238E27FC236}">
                <a16:creationId xmlns:a16="http://schemas.microsoft.com/office/drawing/2014/main" id="{2ACA73CC-BB68-4E63-9A9A-51AA848D0361}"/>
              </a:ext>
            </a:extLst>
          </p:cNvPr>
          <p:cNvSpPr>
            <a:spLocks noGrp="1"/>
          </p:cNvSpPr>
          <p:nvPr/>
        </p:nvSpPr>
        <p:spPr>
          <a:xfrm>
            <a:off x="438912" y="2871216"/>
            <a:ext cx="557784" cy="731520"/>
          </a:xfrm>
          <a:prstGeom prst="rect">
            <a:avLst/>
          </a:prstGeom>
          <a:solidFill>
            <a:srgbClr val="F3EBDD"/>
          </a:solidFill>
          <a:ln w="12700">
            <a:solidFill>
              <a:srgbClr val="F3EBDD">
                <a:alpha val="0"/>
              </a:srgbClr>
            </a:solidFill>
            <a:prstDash val="solid"/>
          </a:ln>
        </p:spPr>
      </p:sp>
      <p:sp>
        <p:nvSpPr>
          <p:cNvPr id="18" name="Text 15">
            <a:extLst>
              <a:ext uri="{FF2B5EF4-FFF2-40B4-BE49-F238E27FC236}">
                <a16:creationId xmlns:a16="http://schemas.microsoft.com/office/drawing/2014/main" id="{9EFD187C-95C9-4B78-8E14-173B3B3711DD}"/>
              </a:ext>
            </a:extLst>
          </p:cNvPr>
          <p:cNvSpPr>
            <a:spLocks noGrp="1"/>
          </p:cNvSpPr>
          <p:nvPr/>
        </p:nvSpPr>
        <p:spPr>
          <a:xfrm>
            <a:off x="521208" y="3108960"/>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02</a:t>
            </a:r>
            <a:endParaRPr sz="1600"/>
          </a:p>
        </p:txBody>
      </p:sp>
      <p:sp>
        <p:nvSpPr>
          <p:cNvPr id="19" name="Shape 16">
            <a:extLst>
              <a:ext uri="{FF2B5EF4-FFF2-40B4-BE49-F238E27FC236}">
                <a16:creationId xmlns:a16="http://schemas.microsoft.com/office/drawing/2014/main" id="{13FDC34E-DBD9-4CB6-917D-B3CA8F527B67}"/>
              </a:ext>
            </a:extLst>
          </p:cNvPr>
          <p:cNvSpPr>
            <a:spLocks noGrp="1"/>
          </p:cNvSpPr>
          <p:nvPr/>
        </p:nvSpPr>
        <p:spPr>
          <a:xfrm>
            <a:off x="1106424" y="2871216"/>
            <a:ext cx="10646664" cy="731520"/>
          </a:xfrm>
          <a:prstGeom prst="rect">
            <a:avLst/>
          </a:prstGeom>
          <a:solidFill>
            <a:srgbClr val="FFFFFF"/>
          </a:solidFill>
          <a:ln w="7620">
            <a:solidFill>
              <a:srgbClr val="D8D4CB"/>
            </a:solidFill>
            <a:prstDash val="solid"/>
          </a:ln>
        </p:spPr>
      </p:sp>
      <p:sp>
        <p:nvSpPr>
          <p:cNvPr id="20" name="Text 17">
            <a:extLst>
              <a:ext uri="{FF2B5EF4-FFF2-40B4-BE49-F238E27FC236}">
                <a16:creationId xmlns:a16="http://schemas.microsoft.com/office/drawing/2014/main" id="{77D47367-2A21-4716-9EFD-2396CB4BDF42}"/>
              </a:ext>
            </a:extLst>
          </p:cNvPr>
          <p:cNvSpPr>
            <a:spLocks noGrp="1"/>
          </p:cNvSpPr>
          <p:nvPr/>
        </p:nvSpPr>
        <p:spPr>
          <a:xfrm>
            <a:off x="1289304" y="2953512"/>
            <a:ext cx="10290048" cy="246888"/>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KHB 2027, S. 10 – unmittelbar danach</a:t>
            </a:r>
            <a:endParaRPr sz="1630"/>
          </a:p>
        </p:txBody>
      </p:sp>
      <p:sp>
        <p:nvSpPr>
          <p:cNvPr id="21" name="Text 18">
            <a:extLst>
              <a:ext uri="{FF2B5EF4-FFF2-40B4-BE49-F238E27FC236}">
                <a16:creationId xmlns:a16="http://schemas.microsoft.com/office/drawing/2014/main" id="{00FFFDD7-B5D3-4241-9C6C-F94A42D9FC35}"/>
              </a:ext>
            </a:extLst>
          </p:cNvPr>
          <p:cNvSpPr>
            <a:spLocks noGrp="1"/>
          </p:cNvSpPr>
          <p:nvPr/>
        </p:nvSpPr>
        <p:spPr>
          <a:xfrm>
            <a:off x="1289304" y="3246120"/>
            <a:ext cx="10271760" cy="265176"/>
          </a:xfrm>
          <a:prstGeom prst="rect">
            <a:avLst/>
          </a:prstGeom>
          <a:noFill/>
        </p:spPr>
        <p:txBody>
          <a:bodyPr wrap="square" lIns="0" tIns="0" rIns="0" bIns="0" anchor="t">
            <a:normAutofit/>
          </a:bodyPr>
          <a:lstStyle/>
          <a:p>
            <a:pPr marL="0" indent="0">
              <a:buNone/>
            </a:pPr>
            <a:r>
              <a:rPr sz="1620">
                <a:solidFill>
                  <a:srgbClr val="243239"/>
                </a:solidFill>
                <a:latin typeface="Arial"/>
                <a:ea typeface="Arial"/>
                <a:cs typeface="Arial"/>
              </a:rPr>
              <a:t>Für Austritte ab 1. Januar 2027 nennt derselbe Text die ICD-10-GM-Kodes der Version 2026.</a:t>
            </a:r>
            <a:endParaRPr sz="1620"/>
          </a:p>
        </p:txBody>
      </p:sp>
      <p:sp>
        <p:nvSpPr>
          <p:cNvPr id="22" name="Shape 19">
            <a:extLst>
              <a:ext uri="{FF2B5EF4-FFF2-40B4-BE49-F238E27FC236}">
                <a16:creationId xmlns:a16="http://schemas.microsoft.com/office/drawing/2014/main" id="{6F389A95-D5B3-43B6-880E-D679C0144E18}"/>
              </a:ext>
            </a:extLst>
          </p:cNvPr>
          <p:cNvSpPr>
            <a:spLocks noGrp="1"/>
          </p:cNvSpPr>
          <p:nvPr/>
        </p:nvSpPr>
        <p:spPr>
          <a:xfrm>
            <a:off x="438912" y="3730752"/>
            <a:ext cx="557784" cy="731520"/>
          </a:xfrm>
          <a:prstGeom prst="rect">
            <a:avLst/>
          </a:prstGeom>
          <a:solidFill>
            <a:srgbClr val="F3EBDD"/>
          </a:solidFill>
          <a:ln w="12700">
            <a:solidFill>
              <a:srgbClr val="F3EBDD">
                <a:alpha val="0"/>
              </a:srgbClr>
            </a:solidFill>
            <a:prstDash val="solid"/>
          </a:ln>
        </p:spPr>
      </p:sp>
      <p:sp>
        <p:nvSpPr>
          <p:cNvPr id="23" name="Text 20">
            <a:extLst>
              <a:ext uri="{FF2B5EF4-FFF2-40B4-BE49-F238E27FC236}">
                <a16:creationId xmlns:a16="http://schemas.microsoft.com/office/drawing/2014/main" id="{9A27BD6C-96BE-4F85-A628-5C19648AF563}"/>
              </a:ext>
            </a:extLst>
          </p:cNvPr>
          <p:cNvSpPr>
            <a:spLocks noGrp="1"/>
          </p:cNvSpPr>
          <p:nvPr/>
        </p:nvSpPr>
        <p:spPr>
          <a:xfrm>
            <a:off x="521208" y="3968496"/>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03</a:t>
            </a:r>
            <a:endParaRPr sz="1600"/>
          </a:p>
        </p:txBody>
      </p:sp>
      <p:sp>
        <p:nvSpPr>
          <p:cNvPr id="24" name="Shape 21">
            <a:extLst>
              <a:ext uri="{FF2B5EF4-FFF2-40B4-BE49-F238E27FC236}">
                <a16:creationId xmlns:a16="http://schemas.microsoft.com/office/drawing/2014/main" id="{8198AF63-76D2-4C00-92D0-33B2D66D7018}"/>
              </a:ext>
            </a:extLst>
          </p:cNvPr>
          <p:cNvSpPr>
            <a:spLocks noGrp="1"/>
          </p:cNvSpPr>
          <p:nvPr/>
        </p:nvSpPr>
        <p:spPr>
          <a:xfrm>
            <a:off x="1106424" y="3730752"/>
            <a:ext cx="10646664" cy="731520"/>
          </a:xfrm>
          <a:prstGeom prst="rect">
            <a:avLst/>
          </a:prstGeom>
          <a:solidFill>
            <a:srgbClr val="FFFFFF"/>
          </a:solidFill>
          <a:ln w="7620">
            <a:solidFill>
              <a:srgbClr val="D8D4CB"/>
            </a:solidFill>
            <a:prstDash val="solid"/>
          </a:ln>
        </p:spPr>
      </p:sp>
      <p:sp>
        <p:nvSpPr>
          <p:cNvPr id="25" name="Text 22">
            <a:extLst>
              <a:ext uri="{FF2B5EF4-FFF2-40B4-BE49-F238E27FC236}">
                <a16:creationId xmlns:a16="http://schemas.microsoft.com/office/drawing/2014/main" id="{24200C7B-0CAF-4849-9B35-D561CBFCC7CF}"/>
              </a:ext>
            </a:extLst>
          </p:cNvPr>
          <p:cNvSpPr>
            <a:spLocks noGrp="1"/>
          </p:cNvSpPr>
          <p:nvPr/>
        </p:nvSpPr>
        <p:spPr>
          <a:xfrm>
            <a:off x="1289304" y="3813048"/>
            <a:ext cx="10290048" cy="246888"/>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Zusätzliche Fundstelle</a:t>
            </a:r>
            <a:endParaRPr sz="1630"/>
          </a:p>
        </p:txBody>
      </p:sp>
      <p:sp>
        <p:nvSpPr>
          <p:cNvPr id="26" name="Text 23">
            <a:extLst>
              <a:ext uri="{FF2B5EF4-FFF2-40B4-BE49-F238E27FC236}">
                <a16:creationId xmlns:a16="http://schemas.microsoft.com/office/drawing/2014/main" id="{FC436BEA-F4D1-4BB6-8174-1E80F81FC01A}"/>
              </a:ext>
            </a:extLst>
          </p:cNvPr>
          <p:cNvSpPr>
            <a:spLocks noGrp="1"/>
          </p:cNvSpPr>
          <p:nvPr/>
        </p:nvSpPr>
        <p:spPr>
          <a:xfrm>
            <a:off x="1289304" y="4105656"/>
            <a:ext cx="10271760" cy="265176"/>
          </a:xfrm>
          <a:prstGeom prst="rect">
            <a:avLst/>
          </a:prstGeom>
          <a:noFill/>
        </p:spPr>
        <p:txBody>
          <a:bodyPr wrap="square" lIns="0" tIns="0" rIns="0" bIns="0" anchor="t">
            <a:normAutofit/>
          </a:bodyPr>
          <a:lstStyle/>
          <a:p>
            <a:pPr marL="0" indent="0">
              <a:buNone/>
            </a:pPr>
            <a:r>
              <a:rPr sz="1620">
                <a:solidFill>
                  <a:srgbClr val="243239"/>
                </a:solidFill>
                <a:latin typeface="Arial"/>
                <a:ea typeface="Arial"/>
                <a:cs typeface="Arial"/>
              </a:rPr>
              <a:t>G21p, S. 16, nennt weiterhin ICD-10-GM 2024 seit 1. Januar 2025.</a:t>
            </a:r>
            <a:endParaRPr sz="1620"/>
          </a:p>
        </p:txBody>
      </p:sp>
      <p:sp>
        <p:nvSpPr>
          <p:cNvPr id="27" name="Shape 24">
            <a:extLst>
              <a:ext uri="{FF2B5EF4-FFF2-40B4-BE49-F238E27FC236}">
                <a16:creationId xmlns:a16="http://schemas.microsoft.com/office/drawing/2014/main" id="{1A1E8DD4-CE16-4AB4-9C1A-BA0ADD10EC48}"/>
              </a:ext>
            </a:extLst>
          </p:cNvPr>
          <p:cNvSpPr>
            <a:spLocks noGrp="1"/>
          </p:cNvSpPr>
          <p:nvPr/>
        </p:nvSpPr>
        <p:spPr>
          <a:xfrm>
            <a:off x="438912" y="4626864"/>
            <a:ext cx="11314176" cy="1508760"/>
          </a:xfrm>
          <a:prstGeom prst="rect">
            <a:avLst/>
          </a:prstGeom>
          <a:solidFill>
            <a:srgbClr val="F3EBDD"/>
          </a:solidFill>
          <a:ln w="12700">
            <a:solidFill>
              <a:srgbClr val="F3EBDD">
                <a:alpha val="0"/>
              </a:srgbClr>
            </a:solidFill>
            <a:prstDash val="solid"/>
          </a:ln>
        </p:spPr>
      </p:sp>
      <p:sp>
        <p:nvSpPr>
          <p:cNvPr id="28" name="Shape 25">
            <a:extLst>
              <a:ext uri="{FF2B5EF4-FFF2-40B4-BE49-F238E27FC236}">
                <a16:creationId xmlns:a16="http://schemas.microsoft.com/office/drawing/2014/main" id="{14703AF8-FCC0-4ADF-ACA1-A8D76252FFB6}"/>
              </a:ext>
            </a:extLst>
          </p:cNvPr>
          <p:cNvSpPr>
            <a:spLocks noGrp="1"/>
          </p:cNvSpPr>
          <p:nvPr/>
        </p:nvSpPr>
        <p:spPr>
          <a:xfrm>
            <a:off x="438912" y="4626864"/>
            <a:ext cx="43891" cy="1508760"/>
          </a:xfrm>
          <a:prstGeom prst="rect">
            <a:avLst/>
          </a:prstGeom>
          <a:solidFill>
            <a:srgbClr val="826136"/>
          </a:solidFill>
          <a:ln w="12700">
            <a:solidFill>
              <a:srgbClr val="826136">
                <a:alpha val="0"/>
              </a:srgbClr>
            </a:solidFill>
            <a:prstDash val="solid"/>
          </a:ln>
        </p:spPr>
      </p:sp>
      <p:sp>
        <p:nvSpPr>
          <p:cNvPr id="29" name="Text 26">
            <a:extLst>
              <a:ext uri="{FF2B5EF4-FFF2-40B4-BE49-F238E27FC236}">
                <a16:creationId xmlns:a16="http://schemas.microsoft.com/office/drawing/2014/main" id="{4B06898B-4117-4D8A-AF57-5CF616F884BC}"/>
              </a:ext>
            </a:extLst>
          </p:cNvPr>
          <p:cNvSpPr>
            <a:spLocks noGrp="1"/>
          </p:cNvSpPr>
          <p:nvPr/>
        </p:nvSpPr>
        <p:spPr>
          <a:xfrm>
            <a:off x="603504" y="4727448"/>
            <a:ext cx="10984992" cy="1298448"/>
          </a:xfrm>
          <a:prstGeom prst="rect">
            <a:avLst/>
          </a:prstGeom>
          <a:noFill/>
        </p:spPr>
        <p:txBody>
          <a:bodyPr wrap="square" lIns="0" tIns="0" rIns="0" bIns="0" anchor="t">
            <a:noAutofit/>
          </a:bodyPr>
          <a:lstStyle>
            <a:defPPr algn="l">
              <a:defRPr sz="1450" b="1" i="0">
                <a:solidFill>
                  <a:srgbClr val="896538"/>
                </a:solidFill>
                <a:latin typeface="Arial"/>
                <a:ea typeface="Arial"/>
                <a:cs typeface="Arial"/>
              </a:defRPr>
            </a:defPPr>
            <a:lvl1pPr algn="l">
              <a:defRPr sz="1450" b="1" i="0">
                <a:solidFill>
                  <a:srgbClr val="896538"/>
                </a:solidFill>
                <a:latin typeface="Arial"/>
                <a:ea typeface="Arial"/>
                <a:cs typeface="Arial"/>
              </a:defRPr>
            </a:lvl1pPr>
            <a:lvl2pPr algn="l">
              <a:defRPr sz="1450" b="1" i="0">
                <a:solidFill>
                  <a:srgbClr val="896538"/>
                </a:solidFill>
                <a:latin typeface="Arial"/>
                <a:ea typeface="Arial"/>
                <a:cs typeface="Arial"/>
              </a:defRPr>
            </a:lvl2pPr>
            <a:lvl3pPr algn="l">
              <a:defRPr sz="1450" b="1" i="0">
                <a:solidFill>
                  <a:srgbClr val="896538"/>
                </a:solidFill>
                <a:latin typeface="Arial"/>
                <a:ea typeface="Arial"/>
                <a:cs typeface="Arial"/>
              </a:defRPr>
            </a:lvl3pPr>
            <a:lvl4pPr algn="l">
              <a:defRPr sz="1450" b="1" i="0">
                <a:solidFill>
                  <a:srgbClr val="896538"/>
                </a:solidFill>
                <a:latin typeface="Arial"/>
                <a:ea typeface="Arial"/>
                <a:cs typeface="Arial"/>
              </a:defRPr>
            </a:lvl4pPr>
            <a:lvl5pPr algn="l">
              <a:defRPr sz="1450" b="1" i="0">
                <a:solidFill>
                  <a:srgbClr val="896538"/>
                </a:solidFill>
                <a:latin typeface="Arial"/>
                <a:ea typeface="Arial"/>
                <a:cs typeface="Arial"/>
              </a:defRPr>
            </a:lvl5pPr>
            <a:lvl6pPr algn="l">
              <a:defRPr sz="1450" b="1" i="0">
                <a:solidFill>
                  <a:srgbClr val="896538"/>
                </a:solidFill>
                <a:latin typeface="Arial"/>
                <a:ea typeface="Arial"/>
                <a:cs typeface="Arial"/>
              </a:defRPr>
            </a:lvl6pPr>
            <a:lvl7pPr algn="l">
              <a:defRPr sz="1450" b="1" i="0">
                <a:solidFill>
                  <a:srgbClr val="896538"/>
                </a:solidFill>
                <a:latin typeface="Arial"/>
                <a:ea typeface="Arial"/>
                <a:cs typeface="Arial"/>
              </a:defRPr>
            </a:lvl7pPr>
            <a:lvl8pPr algn="l">
              <a:defRPr sz="1450" b="1" i="0">
                <a:solidFill>
                  <a:srgbClr val="896538"/>
                </a:solidFill>
                <a:latin typeface="Arial"/>
                <a:ea typeface="Arial"/>
                <a:cs typeface="Arial"/>
              </a:defRPr>
            </a:lvl8pPr>
            <a:lvl9pPr algn="l">
              <a:defRPr sz="1450" b="1" i="0">
                <a:solidFill>
                  <a:srgbClr val="896538"/>
                </a:solidFill>
                <a:latin typeface="Arial"/>
                <a:ea typeface="Arial"/>
                <a:cs typeface="Arial"/>
              </a:defRPr>
            </a:lvl9pPr>
          </a:lstStyle>
          <a:p>
            <a:pPr algn="l">
              <a:spcAft>
                <a:spcPts val="500"/>
              </a:spcAft>
              <a:defRPr sz="1450" b="1" i="0">
                <a:solidFill>
                  <a:srgbClr val="896538"/>
                </a:solidFill>
                <a:latin typeface="Arial"/>
                <a:ea typeface="Arial"/>
                <a:cs typeface="Arial"/>
              </a:defRPr>
            </a:pPr>
            <a:r>
              <a:rPr sz="1600" b="1">
                <a:solidFill>
                  <a:srgbClr val="826136"/>
                </a:solidFill>
                <a:latin typeface="Arial"/>
                <a:ea typeface="Arial"/>
                <a:cs typeface="Arial"/>
              </a:rPr>
              <a:t>Anwendung ab 2027 bestätigt</a:t>
            </a:r>
          </a:p>
          <a:p>
            <a:pPr algn="l">
              <a:defRPr sz="1450" b="1" i="0">
                <a:solidFill>
                  <a:srgbClr val="896538"/>
                </a:solidFill>
                <a:latin typeface="Arial"/>
                <a:ea typeface="Arial"/>
                <a:cs typeface="Arial"/>
              </a:defRPr>
            </a:pPr>
            <a:r>
              <a:rPr sz="1500" b="1">
                <a:solidFill>
                  <a:srgbClr val="303D43"/>
                </a:solidFill>
                <a:latin typeface="Arial"/>
                <a:ea typeface="Arial"/>
                <a:cs typeface="Arial"/>
              </a:rPr>
              <a:t>Für stationäre Austritte ab 1.1.2027 gilt ICD-10-GM 2026. </a:t>
            </a:r>
            <a:r>
              <a:rPr sz="1500" b="0">
                <a:solidFill>
                  <a:srgbClr val="303D43"/>
                </a:solidFill>
                <a:latin typeface="Arial"/>
                <a:ea typeface="Arial"/>
                <a:cs typeface="Arial"/>
              </a:rPr>
              <a:t>Das bestätigen die ausdrückliche KHB-Vorgabe und das BFS-Portal. Die abweichenden 2024-Nennungen bleiben als Quellenabweichung dokumentiert.</a:t>
            </a:r>
          </a:p>
        </p:txBody>
      </p:sp>
      <p:sp>
        <p:nvSpPr>
          <p:cNvPr id="30" name="Shape 27">
            <a:extLst>
              <a:ext uri="{FF2B5EF4-FFF2-40B4-BE49-F238E27FC236}">
                <a16:creationId xmlns:a16="http://schemas.microsoft.com/office/drawing/2014/main" id="{F911FA0A-DF86-421F-BBC7-B04192EB7152}"/>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72D0A602-5E62-480A-9BC8-69C26FFBA022}"/>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2027, Einleitung S. 10 und G21p S. 16; BFS, ICD-10-GM (Stand 21.10.2026).</a:t>
            </a:r>
            <a:endParaRPr sz="920"/>
          </a:p>
        </p:txBody>
      </p:sp>
      <p:sp>
        <p:nvSpPr>
          <p:cNvPr id="32" name="Text 29">
            <a:extLst>
              <a:ext uri="{FF2B5EF4-FFF2-40B4-BE49-F238E27FC236}">
                <a16:creationId xmlns:a16="http://schemas.microsoft.com/office/drawing/2014/main" id="{CFB2BC88-8A3C-4F0D-AB9C-B189FFB999A1}"/>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FF1D572E-EAF6-461D-904B-703046D1E06F}"/>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07 / 73</a:t>
            </a:r>
            <a:endParaRPr sz="900"/>
          </a:p>
        </p:txBody>
      </p:sp>
    </p:spTree>
    <p:extLst>
      <p:ext uri="{BB962C8B-B14F-4D97-AF65-F5344CB8AC3E}">
        <p14:creationId xmlns:p14="http://schemas.microsoft.com/office/powerpoint/2010/main" val="1662971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7E0B913-1C9B-4265-9355-4237FDA636FB}"/>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BB4EA5C2-4719-49EB-A4A2-156D1B508E0F}"/>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5D86E451-C566-41C8-B85A-3853DF1A810F}"/>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4E946DE2-D505-4B1B-8486-E7057481D9C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BF4CDDDA-03BF-4EF0-9F17-BA5305A4BA80}"/>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F916FC8F-B522-4B4E-85A3-6313F3941163}"/>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01 | GRUNDLAGEN</a:t>
            </a:r>
            <a:endParaRPr sz="1020"/>
          </a:p>
        </p:txBody>
      </p:sp>
      <p:sp>
        <p:nvSpPr>
          <p:cNvPr id="8" name="Text 5">
            <a:extLst>
              <a:ext uri="{FF2B5EF4-FFF2-40B4-BE49-F238E27FC236}">
                <a16:creationId xmlns:a16="http://schemas.microsoft.com/office/drawing/2014/main" id="{0ED9AD54-38C8-40CD-92E0-E87845AAC824}"/>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REDAKTION / VERDICHTUNG</a:t>
            </a:r>
            <a:endParaRPr sz="960"/>
          </a:p>
        </p:txBody>
      </p:sp>
      <p:sp>
        <p:nvSpPr>
          <p:cNvPr id="9" name="Text 6">
            <a:extLst>
              <a:ext uri="{FF2B5EF4-FFF2-40B4-BE49-F238E27FC236}">
                <a16:creationId xmlns:a16="http://schemas.microsoft.com/office/drawing/2014/main" id="{6A58CF50-6ED3-4AD0-B470-A7B8EAA5B0BE}"/>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G10: Vollständigkeit bleibt der Massstab</a:t>
            </a:r>
            <a:endParaRPr sz="2800"/>
          </a:p>
        </p:txBody>
      </p:sp>
      <p:sp>
        <p:nvSpPr>
          <p:cNvPr id="10" name="Shape 7">
            <a:extLst>
              <a:ext uri="{FF2B5EF4-FFF2-40B4-BE49-F238E27FC236}">
                <a16:creationId xmlns:a16="http://schemas.microsoft.com/office/drawing/2014/main" id="{8EEB4ECE-A2B1-44A4-8611-6D7AC3DF62DA}"/>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B06DFAF9-45BB-4031-B536-DC7AE3D89570}"/>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00DA096E-B719-4BD1-810B-455311669527}"/>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BEA36423-16B2-4A7F-9F9A-531E7FAEFBCD}"/>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C167938B-3EF0-4FF0-B5BD-518BE7112AD6}"/>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FC414BD9-4935-4C22-AE09-A0E116845191}"/>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A8FBC4E5-B03E-4BD2-8EB0-0E6B00A1E85D}"/>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3E9D0F20-34A1-4D90-9EE0-1743C0A7EC4B}"/>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BBBF9EED-1890-46F2-A7A9-718A28650074}"/>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72918D42-31D9-417F-BF05-43040E861ED9}"/>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Ausführlicher erläutert</a:t>
            </a:r>
            <a:endParaRPr sz="1760"/>
          </a:p>
        </p:txBody>
      </p:sp>
      <p:sp>
        <p:nvSpPr>
          <p:cNvPr id="20" name="Text 17">
            <a:extLst>
              <a:ext uri="{FF2B5EF4-FFF2-40B4-BE49-F238E27FC236}">
                <a16:creationId xmlns:a16="http://schemas.microsoft.com/office/drawing/2014/main" id="{2D1A8445-719E-479D-9E4E-D7866E12461B}"/>
              </a:ext>
            </a:extLst>
          </p:cNvPr>
          <p:cNvSpPr>
            <a:spLocks noGrp="1"/>
          </p:cNvSpPr>
          <p:nvPr/>
        </p:nvSpPr>
        <p:spPr>
          <a:xfrm>
            <a:off x="640080" y="3017520"/>
            <a:ext cx="5131308" cy="973965"/>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Aufenthaltsdauer unter TARPSY/ST Reha, Vergütungsbezug der Dokumentation und Pflicht zur Anwendung gültiger Instrumente in getrennten Absätzen.</a:t>
            </a:r>
            <a:endParaRPr sz="1780"/>
          </a:p>
        </p:txBody>
      </p:sp>
      <p:sp>
        <p:nvSpPr>
          <p:cNvPr id="21" name="Text 18">
            <a:extLst>
              <a:ext uri="{FF2B5EF4-FFF2-40B4-BE49-F238E27FC236}">
                <a16:creationId xmlns:a16="http://schemas.microsoft.com/office/drawing/2014/main" id="{28D252F5-77E1-4218-9633-9324FDC80395}"/>
              </a:ext>
            </a:extLst>
          </p:cNvPr>
          <p:cNvSpPr>
            <a:spLocks noGrp="1"/>
          </p:cNvSpPr>
          <p:nvPr/>
        </p:nvSpPr>
        <p:spPr>
          <a:xfrm>
            <a:off x="640080" y="4174365"/>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Unverändertes Verbot</a:t>
            </a:r>
            <a:endParaRPr sz="1760"/>
          </a:p>
        </p:txBody>
      </p:sp>
      <p:sp>
        <p:nvSpPr>
          <p:cNvPr id="22" name="Text 19">
            <a:extLst>
              <a:ext uri="{FF2B5EF4-FFF2-40B4-BE49-F238E27FC236}">
                <a16:creationId xmlns:a16="http://schemas.microsoft.com/office/drawing/2014/main" id="{170F4DB3-5817-47E0-BBE7-4B9A7664219D}"/>
              </a:ext>
            </a:extLst>
          </p:cNvPr>
          <p:cNvSpPr>
            <a:spLocks noGrp="1"/>
          </p:cNvSpPr>
          <p:nvPr/>
        </p:nvSpPr>
        <p:spPr>
          <a:xfrm>
            <a:off x="640080" y="4530981"/>
            <a:ext cx="5131308" cy="607947"/>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Diagnosen oder Prozeduren nicht zur gezielten Beeinflussung der Gruppierung hinzufügen oder weglassen.</a:t>
            </a:r>
            <a:endParaRPr sz="1780"/>
          </a:p>
        </p:txBody>
      </p:sp>
      <p:sp>
        <p:nvSpPr>
          <p:cNvPr id="23" name="Text 20">
            <a:extLst>
              <a:ext uri="{FF2B5EF4-FFF2-40B4-BE49-F238E27FC236}">
                <a16:creationId xmlns:a16="http://schemas.microsoft.com/office/drawing/2014/main" id="{DF7A8838-C6A9-472F-A40C-1B6D852235AA}"/>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Zusammengezogen</a:t>
            </a:r>
            <a:endParaRPr sz="1760"/>
          </a:p>
        </p:txBody>
      </p:sp>
      <p:sp>
        <p:nvSpPr>
          <p:cNvPr id="24" name="Text 21">
            <a:extLst>
              <a:ext uri="{FF2B5EF4-FFF2-40B4-BE49-F238E27FC236}">
                <a16:creationId xmlns:a16="http://schemas.microsoft.com/office/drawing/2014/main" id="{363557BC-3D53-444E-BE9E-A091B9EB1494}"/>
              </a:ext>
            </a:extLst>
          </p:cNvPr>
          <p:cNvSpPr>
            <a:spLocks noGrp="1"/>
          </p:cNvSpPr>
          <p:nvPr/>
        </p:nvSpPr>
        <p:spPr>
          <a:xfrm>
            <a:off x="6420612" y="3017520"/>
            <a:ext cx="5131308" cy="962963"/>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Jeder Fall ist vollständig "nach den gültigen Kodierungsinstrumenten" zu kodieren. Mehrere erläuternde Absätze entfallen.</a:t>
            </a:r>
            <a:endParaRPr sz="1780"/>
          </a:p>
        </p:txBody>
      </p:sp>
      <p:sp>
        <p:nvSpPr>
          <p:cNvPr id="25" name="Text 22">
            <a:extLst>
              <a:ext uri="{FF2B5EF4-FFF2-40B4-BE49-F238E27FC236}">
                <a16:creationId xmlns:a16="http://schemas.microsoft.com/office/drawing/2014/main" id="{DC44B55B-9CF3-4523-B1EE-9EB66050B7A6}"/>
              </a:ext>
            </a:extLst>
          </p:cNvPr>
          <p:cNvSpPr>
            <a:spLocks noGrp="1"/>
          </p:cNvSpPr>
          <p:nvPr/>
        </p:nvSpPr>
        <p:spPr>
          <a:xfrm>
            <a:off x="6420612" y="4163363"/>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Keine Lockerung</a:t>
            </a:r>
            <a:endParaRPr sz="1760"/>
          </a:p>
        </p:txBody>
      </p:sp>
      <p:sp>
        <p:nvSpPr>
          <p:cNvPr id="26" name="Text 23">
            <a:extLst>
              <a:ext uri="{FF2B5EF4-FFF2-40B4-BE49-F238E27FC236}">
                <a16:creationId xmlns:a16="http://schemas.microsoft.com/office/drawing/2014/main" id="{E26463AC-EEC8-4648-9399-46EDC872A6E0}"/>
              </a:ext>
            </a:extLst>
          </p:cNvPr>
          <p:cNvSpPr>
            <a:spLocks noGrp="1"/>
          </p:cNvSpPr>
          <p:nvPr/>
        </p:nvSpPr>
        <p:spPr>
          <a:xfrm>
            <a:off x="6420612" y="4519979"/>
            <a:ext cx="5131308" cy="618949"/>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Das Verbot, gezielt Pauschalen oder SPLG anzusteuern, bleibt enthalten.</a:t>
            </a:r>
            <a:endParaRPr sz="1780"/>
          </a:p>
        </p:txBody>
      </p:sp>
      <p:sp>
        <p:nvSpPr>
          <p:cNvPr id="27" name="Shape 24">
            <a:extLst>
              <a:ext uri="{FF2B5EF4-FFF2-40B4-BE49-F238E27FC236}">
                <a16:creationId xmlns:a16="http://schemas.microsoft.com/office/drawing/2014/main" id="{8C55F262-198D-44F6-866F-CB810BF84D4E}"/>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B39BF76A-8B82-430A-9D99-A816CB535D12}"/>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54601970-CD58-4894-9F9E-B1D155E9B113}"/>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Vollständig und regelkonform kodieren – die Kürzung begründet keine neue Erlös- oder Auswahlregel.</a:t>
            </a:r>
            <a:endParaRPr sz="1550"/>
          </a:p>
        </p:txBody>
      </p:sp>
      <p:sp>
        <p:nvSpPr>
          <p:cNvPr id="30" name="Shape 27">
            <a:extLst>
              <a:ext uri="{FF2B5EF4-FFF2-40B4-BE49-F238E27FC236}">
                <a16:creationId xmlns:a16="http://schemas.microsoft.com/office/drawing/2014/main" id="{9DA8C24A-6DCA-4348-A3E0-D4AF3686B6F1}"/>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0E785657-F5F7-4D06-A3E7-043920F90706}"/>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G10n S. 15; KHB 2027, G10p S. 15.</a:t>
            </a:r>
            <a:endParaRPr sz="920"/>
          </a:p>
        </p:txBody>
      </p:sp>
      <p:sp>
        <p:nvSpPr>
          <p:cNvPr id="32" name="Text 29">
            <a:extLst>
              <a:ext uri="{FF2B5EF4-FFF2-40B4-BE49-F238E27FC236}">
                <a16:creationId xmlns:a16="http://schemas.microsoft.com/office/drawing/2014/main" id="{B7AF8639-D0DC-4201-8B7E-A9EB0D979DBE}"/>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C0F082B6-E77F-4B9D-8814-D1E78034EC01}"/>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08 / 73</a:t>
            </a:r>
            <a:endParaRPr sz="900"/>
          </a:p>
        </p:txBody>
      </p:sp>
    </p:spTree>
    <p:extLst>
      <p:ext uri="{BB962C8B-B14F-4D97-AF65-F5344CB8AC3E}">
        <p14:creationId xmlns:p14="http://schemas.microsoft.com/office/powerpoint/2010/main" val="1282752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8E38C7F-F995-4C94-A8B7-3FB0433220D9}"/>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744E74CE-C5B5-434D-8647-F6577DA86387}"/>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C0A0D45D-C6CC-41AA-B7F6-42078A47E98E}"/>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739DB91B-D2F2-4672-84A8-F33E1D6C0284}"/>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7D3FE887-DD14-419D-A977-65CEC1FD5A28}"/>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FDAD7FB5-EAE9-4CA0-9ACC-73455A9F7AF1}"/>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01 | GRUNDLAGEN</a:t>
            </a:r>
            <a:endParaRPr sz="1020"/>
          </a:p>
        </p:txBody>
      </p:sp>
      <p:sp>
        <p:nvSpPr>
          <p:cNvPr id="8" name="Text 5">
            <a:extLst>
              <a:ext uri="{FF2B5EF4-FFF2-40B4-BE49-F238E27FC236}">
                <a16:creationId xmlns:a16="http://schemas.microsoft.com/office/drawing/2014/main" id="{35FB661D-19B0-4556-A2A5-38C539289D27}"/>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PRÄZISIERT</a:t>
            </a:r>
            <a:endParaRPr sz="960"/>
          </a:p>
        </p:txBody>
      </p:sp>
      <p:sp>
        <p:nvSpPr>
          <p:cNvPr id="9" name="Text 6">
            <a:extLst>
              <a:ext uri="{FF2B5EF4-FFF2-40B4-BE49-F238E27FC236}">
                <a16:creationId xmlns:a16="http://schemas.microsoft.com/office/drawing/2014/main" id="{D4F763D3-A135-4409-8DC8-13266269AEEA}"/>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G21: "und" bedeutet "und/oder"</a:t>
            </a:r>
            <a:endParaRPr sz="2800"/>
          </a:p>
        </p:txBody>
      </p:sp>
      <p:sp>
        <p:nvSpPr>
          <p:cNvPr id="10" name="Shape 7">
            <a:extLst>
              <a:ext uri="{FF2B5EF4-FFF2-40B4-BE49-F238E27FC236}">
                <a16:creationId xmlns:a16="http://schemas.microsoft.com/office/drawing/2014/main" id="{8F2CC5F4-99B2-4D6D-AE03-94001A1BDE7A}"/>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B382D671-4E22-4619-A38B-B7E6EF8673DF}"/>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056584BE-BC99-4A62-A175-9827948214A8}"/>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297FB5E4-6754-4960-A0A1-79C800CC2875}"/>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B9DAC5A1-13CA-437D-9CD3-0075B8E63DDB}"/>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2893AAFC-36A1-4FD9-B9BE-44DFB9E05E5D}"/>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08E45093-376A-446D-8977-276F086B301E}"/>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56871542-D8FC-46E1-8117-398A5250BFCB}"/>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64D0E624-E4B6-458D-A165-17CBE231443D}"/>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59805C2A-DCDD-445E-B2E5-8D1469028A61}"/>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Bisherige Darstellung</a:t>
            </a:r>
            <a:endParaRPr sz="1760"/>
          </a:p>
        </p:txBody>
      </p:sp>
      <p:sp>
        <p:nvSpPr>
          <p:cNvPr id="20" name="Text 17">
            <a:extLst>
              <a:ext uri="{FF2B5EF4-FFF2-40B4-BE49-F238E27FC236}">
                <a16:creationId xmlns:a16="http://schemas.microsoft.com/office/drawing/2014/main" id="{ACBAADE0-9341-4BE8-AC1F-A2E579324C83}"/>
              </a:ext>
            </a:extLst>
          </p:cNvPr>
          <p:cNvSpPr>
            <a:spLocks noGrp="1"/>
          </p:cNvSpPr>
          <p:nvPr/>
        </p:nvSpPr>
        <p:spPr>
          <a:xfrm>
            <a:off x="640080" y="3017520"/>
            <a:ext cx="5131308" cy="805860"/>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Die Erläuterung zur Bedeutung von "und" im Kategorietitel war sprachlich unvollständig.</a:t>
            </a:r>
            <a:endParaRPr sz="1780"/>
          </a:p>
        </p:txBody>
      </p:sp>
      <p:sp>
        <p:nvSpPr>
          <p:cNvPr id="21" name="Text 18">
            <a:extLst>
              <a:ext uri="{FF2B5EF4-FFF2-40B4-BE49-F238E27FC236}">
                <a16:creationId xmlns:a16="http://schemas.microsoft.com/office/drawing/2014/main" id="{94B499CE-7EF7-4FB4-8800-8B81EFCCDB3D}"/>
              </a:ext>
            </a:extLst>
          </p:cNvPr>
          <p:cNvSpPr>
            <a:spLocks noGrp="1"/>
          </p:cNvSpPr>
          <p:nvPr/>
        </p:nvSpPr>
        <p:spPr>
          <a:xfrm>
            <a:off x="640080" y="4006260"/>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Beispiel I74</a:t>
            </a:r>
            <a:endParaRPr sz="1760"/>
          </a:p>
        </p:txBody>
      </p:sp>
      <p:sp>
        <p:nvSpPr>
          <p:cNvPr id="22" name="Text 19">
            <a:extLst>
              <a:ext uri="{FF2B5EF4-FFF2-40B4-BE49-F238E27FC236}">
                <a16:creationId xmlns:a16="http://schemas.microsoft.com/office/drawing/2014/main" id="{E4A26211-2C6A-441E-A960-D0E4783F7AE2}"/>
              </a:ext>
            </a:extLst>
          </p:cNvPr>
          <p:cNvSpPr>
            <a:spLocks noGrp="1"/>
          </p:cNvSpPr>
          <p:nvPr/>
        </p:nvSpPr>
        <p:spPr>
          <a:xfrm>
            <a:off x="640080" y="4362876"/>
            <a:ext cx="5131308" cy="77605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Embolien, Thrombosen und Thromboembolien wurden erläutert.</a:t>
            </a:r>
            <a:endParaRPr sz="1780"/>
          </a:p>
        </p:txBody>
      </p:sp>
      <p:sp>
        <p:nvSpPr>
          <p:cNvPr id="23" name="Text 20">
            <a:extLst>
              <a:ext uri="{FF2B5EF4-FFF2-40B4-BE49-F238E27FC236}">
                <a16:creationId xmlns:a16="http://schemas.microsoft.com/office/drawing/2014/main" id="{2D91CB16-21B9-40C5-BB8E-CDC15F5BF96D}"/>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Klarer formuliert</a:t>
            </a:r>
            <a:endParaRPr sz="1760"/>
          </a:p>
        </p:txBody>
      </p:sp>
      <p:sp>
        <p:nvSpPr>
          <p:cNvPr id="24" name="Text 21">
            <a:extLst>
              <a:ext uri="{FF2B5EF4-FFF2-40B4-BE49-F238E27FC236}">
                <a16:creationId xmlns:a16="http://schemas.microsoft.com/office/drawing/2014/main" id="{4C7F8E00-D861-4533-B3F8-9EB3892838E5}"/>
              </a:ext>
            </a:extLst>
          </p:cNvPr>
          <p:cNvSpPr>
            <a:spLocks noGrp="1"/>
          </p:cNvSpPr>
          <p:nvPr/>
        </p:nvSpPr>
        <p:spPr>
          <a:xfrm>
            <a:off x="6420612"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Der Begriff "und" wird im Sinne von "und/oder" verwendet.</a:t>
            </a:r>
            <a:endParaRPr sz="1780"/>
          </a:p>
        </p:txBody>
      </p:sp>
      <p:sp>
        <p:nvSpPr>
          <p:cNvPr id="25" name="Text 22">
            <a:extLst>
              <a:ext uri="{FF2B5EF4-FFF2-40B4-BE49-F238E27FC236}">
                <a16:creationId xmlns:a16="http://schemas.microsoft.com/office/drawing/2014/main" id="{7004655A-573C-4FA2-AD0B-302D37F3AA9D}"/>
              </a:ext>
            </a:extLst>
          </p:cNvPr>
          <p:cNvSpPr>
            <a:spLocks noGrp="1"/>
          </p:cNvSpPr>
          <p:nvPr/>
        </p:nvSpPr>
        <p:spPr>
          <a:xfrm>
            <a:off x="6420612"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Beispiel I74</a:t>
            </a:r>
            <a:endParaRPr sz="1760"/>
          </a:p>
        </p:txBody>
      </p:sp>
      <p:sp>
        <p:nvSpPr>
          <p:cNvPr id="26" name="Text 23">
            <a:extLst>
              <a:ext uri="{FF2B5EF4-FFF2-40B4-BE49-F238E27FC236}">
                <a16:creationId xmlns:a16="http://schemas.microsoft.com/office/drawing/2014/main" id="{9BFD3DC1-114B-4AA4-9AAF-2C34DD6C92D4}"/>
              </a:ext>
            </a:extLst>
          </p:cNvPr>
          <p:cNvSpPr>
            <a:spLocks noGrp="1"/>
          </p:cNvSpPr>
          <p:nvPr/>
        </p:nvSpPr>
        <p:spPr>
          <a:xfrm>
            <a:off x="6420612"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Die Erläuterung nennt ausdrücklich Embolien und/oder Thrombosen.</a:t>
            </a:r>
            <a:endParaRPr sz="1780"/>
          </a:p>
        </p:txBody>
      </p:sp>
      <p:sp>
        <p:nvSpPr>
          <p:cNvPr id="27" name="Shape 24">
            <a:extLst>
              <a:ext uri="{FF2B5EF4-FFF2-40B4-BE49-F238E27FC236}">
                <a16:creationId xmlns:a16="http://schemas.microsoft.com/office/drawing/2014/main" id="{8E263322-4D8C-4B34-8F43-474716B96CC3}"/>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22C57510-A41E-49DC-A7EA-2784E3008D7C}"/>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D61D54FB-4393-4845-9346-C4D5A4BEE6E6}"/>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Das Wort "und" in einem Titel nicht ohne weiteres als zwingendes gleichzeitiges Vorliegen beider Zustände lesen.</a:t>
            </a:r>
            <a:endParaRPr sz="1550"/>
          </a:p>
        </p:txBody>
      </p:sp>
      <p:sp>
        <p:nvSpPr>
          <p:cNvPr id="30" name="Shape 27">
            <a:extLst>
              <a:ext uri="{FF2B5EF4-FFF2-40B4-BE49-F238E27FC236}">
                <a16:creationId xmlns:a16="http://schemas.microsoft.com/office/drawing/2014/main" id="{81AFC1F1-690B-4EFB-A0D7-617512F385B5}"/>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0E9BB4C2-D6A3-4D62-87A2-81978195EF53}"/>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G21n S. 21; KHB 2027, G21p S. 21.</a:t>
            </a:r>
            <a:endParaRPr sz="920"/>
          </a:p>
        </p:txBody>
      </p:sp>
      <p:sp>
        <p:nvSpPr>
          <p:cNvPr id="32" name="Text 29">
            <a:extLst>
              <a:ext uri="{FF2B5EF4-FFF2-40B4-BE49-F238E27FC236}">
                <a16:creationId xmlns:a16="http://schemas.microsoft.com/office/drawing/2014/main" id="{E357E350-125C-4BCB-A0D8-8A1CAE1D8FA1}"/>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22D3B9DB-7257-4ED8-992B-0206A237622A}"/>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09 / 73</a:t>
            </a:r>
            <a:endParaRPr sz="900"/>
          </a:p>
        </p:txBody>
      </p:sp>
    </p:spTree>
    <p:extLst>
      <p:ext uri="{BB962C8B-B14F-4D97-AF65-F5344CB8AC3E}">
        <p14:creationId xmlns:p14="http://schemas.microsoft.com/office/powerpoint/2010/main" val="1991795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D08001F-474C-4E42-B6ED-A99D15C9E063}"/>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DC1E31BF-FFDD-4432-A2CD-227C7BA2702C}"/>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C73506C9-012F-49F1-820C-3CD1A0EDC9C7}"/>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2FF65412-1301-461F-85AC-6DFE92CA115E}"/>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3A06FD73-7BE8-4C98-B622-A7AE012D3455}"/>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59BBBA4C-F030-47E0-827A-1728BC57DBDF}"/>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01 | GRUNDLAGEN</a:t>
            </a:r>
            <a:endParaRPr sz="1020"/>
          </a:p>
        </p:txBody>
      </p:sp>
      <p:sp>
        <p:nvSpPr>
          <p:cNvPr id="8" name="Text 5">
            <a:extLst>
              <a:ext uri="{FF2B5EF4-FFF2-40B4-BE49-F238E27FC236}">
                <a16:creationId xmlns:a16="http://schemas.microsoft.com/office/drawing/2014/main" id="{323E6F13-4E5D-4902-9D21-D6B71830200E}"/>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REDAKTIONELL</a:t>
            </a:r>
            <a:endParaRPr sz="960"/>
          </a:p>
        </p:txBody>
      </p:sp>
      <p:sp>
        <p:nvSpPr>
          <p:cNvPr id="9" name="Text 6">
            <a:extLst>
              <a:ext uri="{FF2B5EF4-FFF2-40B4-BE49-F238E27FC236}">
                <a16:creationId xmlns:a16="http://schemas.microsoft.com/office/drawing/2014/main" id="{84F99D5C-2830-45B2-8111-0D2C0AC73663}"/>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G30 und G40: kürzer, nicht weniger verbindlich</a:t>
            </a:r>
            <a:endParaRPr sz="2800"/>
          </a:p>
        </p:txBody>
      </p:sp>
      <p:sp>
        <p:nvSpPr>
          <p:cNvPr id="10" name="Shape 7">
            <a:extLst>
              <a:ext uri="{FF2B5EF4-FFF2-40B4-BE49-F238E27FC236}">
                <a16:creationId xmlns:a16="http://schemas.microsoft.com/office/drawing/2014/main" id="{9D00C618-A250-4E5C-B977-F30996A0C0F7}"/>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C2552CD2-F2E3-48E3-8DEC-FF31C2AAF95A}"/>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05C147BD-078E-4638-BE44-32B4F37B4565}"/>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56E0D0D3-59C7-4965-8B79-79B28E92F7B4}"/>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5475D4EB-BF7C-4C31-99B1-15EF68FD9A1C}"/>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21ABD3B8-DAEE-460C-9C49-B90121444BC6}"/>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81D42AEB-70EF-4329-84EE-0FBC879EBC2E}"/>
              </a:ext>
            </a:extLst>
          </p:cNvPr>
          <p:cNvSpPr>
            <a:spLocks noGrp="1"/>
          </p:cNvSpPr>
          <p:nvPr/>
        </p:nvSpPr>
        <p:spPr>
          <a:xfrm>
            <a:off x="612648" y="2112264"/>
            <a:ext cx="5186172" cy="228600"/>
          </a:xfrm>
          <a:prstGeom prst="rect">
            <a:avLst/>
          </a:prstGeom>
          <a:noFill/>
        </p:spPr>
        <p:txBody>
          <a:bodyPr wrap="square" lIns="0" tIns="0" rIns="0" bIns="0" anchor="t">
            <a:normAutofit fontScale="96774"/>
          </a:bodyPr>
          <a:lstStyle/>
          <a:p>
            <a:pPr marL="0" indent="0">
              <a:buNone/>
            </a:pPr>
            <a:r>
              <a:rPr sz="1550" b="1">
                <a:solidFill>
                  <a:srgbClr val="FFFFFF"/>
                </a:solidFill>
                <a:latin typeface="Arial"/>
                <a:ea typeface="Arial"/>
                <a:cs typeface="Arial"/>
              </a:rPr>
              <a:t>KHB 2026</a:t>
            </a:r>
            <a:endParaRPr sz="1550"/>
          </a:p>
        </p:txBody>
      </p:sp>
      <p:sp>
        <p:nvSpPr>
          <p:cNvPr id="17" name="Text 14">
            <a:extLst>
              <a:ext uri="{FF2B5EF4-FFF2-40B4-BE49-F238E27FC236}">
                <a16:creationId xmlns:a16="http://schemas.microsoft.com/office/drawing/2014/main" id="{432F7C62-A6EC-4C68-AB88-02E83A93D431}"/>
              </a:ext>
            </a:extLst>
          </p:cNvPr>
          <p:cNvSpPr>
            <a:spLocks noGrp="1"/>
          </p:cNvSpPr>
          <p:nvPr/>
        </p:nvSpPr>
        <p:spPr>
          <a:xfrm>
            <a:off x="6393180" y="2112264"/>
            <a:ext cx="5186172" cy="228600"/>
          </a:xfrm>
          <a:prstGeom prst="rect">
            <a:avLst/>
          </a:prstGeom>
          <a:noFill/>
        </p:spPr>
        <p:txBody>
          <a:bodyPr wrap="square" lIns="0" tIns="0" rIns="0" bIns="0" anchor="t">
            <a:normAutofit fontScale="96774"/>
          </a:bodyPr>
          <a:lstStyle/>
          <a:p>
            <a:pPr marL="0" indent="0">
              <a:buNone/>
            </a:pPr>
            <a:r>
              <a:rPr sz="1550" b="1">
                <a:solidFill>
                  <a:srgbClr val="303D43"/>
                </a:solidFill>
                <a:latin typeface="Arial"/>
                <a:ea typeface="Arial"/>
                <a:cs typeface="Arial"/>
              </a:rPr>
              <a:t>KHB 2027</a:t>
            </a:r>
            <a:endParaRPr sz="1550"/>
          </a:p>
        </p:txBody>
      </p:sp>
      <p:sp>
        <p:nvSpPr>
          <p:cNvPr id="18" name="Shape 15">
            <a:extLst>
              <a:ext uri="{FF2B5EF4-FFF2-40B4-BE49-F238E27FC236}">
                <a16:creationId xmlns:a16="http://schemas.microsoft.com/office/drawing/2014/main" id="{A5AED1BC-1903-414C-AE0D-0D1D8FDD33A0}"/>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02E07237-4AC4-4691-B4ED-6D078EE619F5}"/>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G30 – Kodeauswahl</a:t>
            </a:r>
            <a:endParaRPr sz="1760"/>
          </a:p>
        </p:txBody>
      </p:sp>
      <p:sp>
        <p:nvSpPr>
          <p:cNvPr id="20" name="Text 17">
            <a:extLst>
              <a:ext uri="{FF2B5EF4-FFF2-40B4-BE49-F238E27FC236}">
                <a16:creationId xmlns:a16="http://schemas.microsoft.com/office/drawing/2014/main" id="{4D1D5E7F-D538-4FBD-B2BF-85DA51543B8C}"/>
              </a:ext>
            </a:extLst>
          </p:cNvPr>
          <p:cNvSpPr>
            <a:spLocks noGrp="1"/>
          </p:cNvSpPr>
          <p:nvPr/>
        </p:nvSpPr>
        <p:spPr>
          <a:xfrm>
            <a:off x="640080" y="3017520"/>
            <a:ext cx="5131308" cy="593444"/>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Zusätzliche Aufzählung der Stellenlängen von ICD- und CHOP-Kodes.</a:t>
            </a:r>
            <a:endParaRPr sz="1780"/>
          </a:p>
        </p:txBody>
      </p:sp>
      <p:sp>
        <p:nvSpPr>
          <p:cNvPr id="21" name="Text 18">
            <a:extLst>
              <a:ext uri="{FF2B5EF4-FFF2-40B4-BE49-F238E27FC236}">
                <a16:creationId xmlns:a16="http://schemas.microsoft.com/office/drawing/2014/main" id="{F9F2666D-1811-4756-BF31-466BF41ADB3F}"/>
              </a:ext>
            </a:extLst>
          </p:cNvPr>
          <p:cNvSpPr>
            <a:spLocks noGrp="1"/>
          </p:cNvSpPr>
          <p:nvPr/>
        </p:nvSpPr>
        <p:spPr>
          <a:xfrm>
            <a:off x="640080" y="379384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G40 – Dokumentation</a:t>
            </a:r>
            <a:endParaRPr sz="1760"/>
          </a:p>
        </p:txBody>
      </p:sp>
      <p:sp>
        <p:nvSpPr>
          <p:cNvPr id="22" name="Text 19">
            <a:extLst>
              <a:ext uri="{FF2B5EF4-FFF2-40B4-BE49-F238E27FC236}">
                <a16:creationId xmlns:a16="http://schemas.microsoft.com/office/drawing/2014/main" id="{4DF1900E-2441-42C5-9DD7-2014B434DA6A}"/>
              </a:ext>
            </a:extLst>
          </p:cNvPr>
          <p:cNvSpPr>
            <a:spLocks noGrp="1"/>
          </p:cNvSpPr>
          <p:nvPr/>
        </p:nvSpPr>
        <p:spPr>
          <a:xfrm>
            <a:off x="640080" y="4150460"/>
            <a:ext cx="5131308" cy="98846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Der gedruckte Text verlangt zusätzlich vollständige schriftliche Angaben in den jeweiligen Berichten.</a:t>
            </a:r>
            <a:endParaRPr sz="1780"/>
          </a:p>
        </p:txBody>
      </p:sp>
      <p:sp>
        <p:nvSpPr>
          <p:cNvPr id="23" name="Text 20">
            <a:extLst>
              <a:ext uri="{FF2B5EF4-FFF2-40B4-BE49-F238E27FC236}">
                <a16:creationId xmlns:a16="http://schemas.microsoft.com/office/drawing/2014/main" id="{360B35F6-1BE0-4BCB-A2FD-FC6DD8E2C0A6}"/>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G30p</a:t>
            </a:r>
            <a:endParaRPr sz="1760"/>
          </a:p>
        </p:txBody>
      </p:sp>
      <p:sp>
        <p:nvSpPr>
          <p:cNvPr id="24" name="Text 21">
            <a:extLst>
              <a:ext uri="{FF2B5EF4-FFF2-40B4-BE49-F238E27FC236}">
                <a16:creationId xmlns:a16="http://schemas.microsoft.com/office/drawing/2014/main" id="{0816BAC0-CF0F-4EE2-BDB1-B5FFC2998E4D}"/>
              </a:ext>
            </a:extLst>
          </p:cNvPr>
          <p:cNvSpPr>
            <a:spLocks noGrp="1"/>
          </p:cNvSpPr>
          <p:nvPr/>
        </p:nvSpPr>
        <p:spPr>
          <a:xfrm>
            <a:off x="6420612" y="3017520"/>
            <a:ext cx="5131308" cy="616771"/>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Die Stellenaufzählung entfällt. "So spezifisch wie möglich und endständig" bleibt bestehen.</a:t>
            </a:r>
            <a:endParaRPr sz="1780"/>
          </a:p>
        </p:txBody>
      </p:sp>
      <p:sp>
        <p:nvSpPr>
          <p:cNvPr id="25" name="Text 22">
            <a:extLst>
              <a:ext uri="{FF2B5EF4-FFF2-40B4-BE49-F238E27FC236}">
                <a16:creationId xmlns:a16="http://schemas.microsoft.com/office/drawing/2014/main" id="{E28E778E-F0B5-4934-A7C6-BBF6019F431A}"/>
              </a:ext>
            </a:extLst>
          </p:cNvPr>
          <p:cNvSpPr>
            <a:spLocks noGrp="1"/>
          </p:cNvSpPr>
          <p:nvPr/>
        </p:nvSpPr>
        <p:spPr>
          <a:xfrm>
            <a:off x="6420612" y="3817171"/>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G40p</a:t>
            </a:r>
            <a:endParaRPr sz="1760"/>
          </a:p>
        </p:txBody>
      </p:sp>
      <p:sp>
        <p:nvSpPr>
          <p:cNvPr id="26" name="Text 23">
            <a:extLst>
              <a:ext uri="{FF2B5EF4-FFF2-40B4-BE49-F238E27FC236}">
                <a16:creationId xmlns:a16="http://schemas.microsoft.com/office/drawing/2014/main" id="{6CD2C0D9-9F22-4A42-B0A1-CA1DB94CDC57}"/>
              </a:ext>
            </a:extLst>
          </p:cNvPr>
          <p:cNvSpPr>
            <a:spLocks noGrp="1"/>
          </p:cNvSpPr>
          <p:nvPr/>
        </p:nvSpPr>
        <p:spPr>
          <a:xfrm>
            <a:off x="6420612" y="4173787"/>
            <a:ext cx="5131308" cy="965141"/>
          </a:xfrm>
          <a:prstGeom prst="rect">
            <a:avLst/>
          </a:prstGeom>
          <a:noFill/>
        </p:spPr>
        <p:txBody>
          <a:bodyPr wrap="square" lIns="0" tIns="0" rIns="0" bIns="0" anchor="t">
            <a:normAutofit fontScale="95724"/>
          </a:bodyPr>
          <a:lstStyle/>
          <a:p>
            <a:pPr marL="0" indent="0">
              <a:buNone/>
            </a:pPr>
            <a:r>
              <a:rPr sz="1780">
                <a:solidFill>
                  <a:srgbClr val="243239"/>
                </a:solidFill>
                <a:latin typeface="Arial"/>
                <a:ea typeface="Arial"/>
                <a:cs typeface="Arial"/>
              </a:rPr>
              <a:t>Seit 1.1.2026 gestrichen, im KHB 2027 übernommen. Ärztliche Diagnoseverantwortung sowie kohärente, vollständige Dokumentation bleiben.</a:t>
            </a:r>
            <a:endParaRPr sz="1780"/>
          </a:p>
        </p:txBody>
      </p:sp>
      <p:sp>
        <p:nvSpPr>
          <p:cNvPr id="27" name="Shape 24">
            <a:extLst>
              <a:ext uri="{FF2B5EF4-FFF2-40B4-BE49-F238E27FC236}">
                <a16:creationId xmlns:a16="http://schemas.microsoft.com/office/drawing/2014/main" id="{5D7EEC18-2BB1-41C6-9615-5583F280FA94}"/>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B3C67464-028D-478D-93D0-DCA089913891}"/>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DE894121-B708-443E-9AD1-F1BC5E444389}"/>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Endständige Kodes bleiben Pflicht; Diagnosen stellt die Ärztin oder der Arzt.</a:t>
            </a:r>
            <a:endParaRPr sz="1550"/>
          </a:p>
        </p:txBody>
      </p:sp>
      <p:sp>
        <p:nvSpPr>
          <p:cNvPr id="30" name="Shape 27">
            <a:extLst>
              <a:ext uri="{FF2B5EF4-FFF2-40B4-BE49-F238E27FC236}">
                <a16:creationId xmlns:a16="http://schemas.microsoft.com/office/drawing/2014/main" id="{50208B3B-0034-4D30-94F9-7EF82D759CBE}"/>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632C0CFD-F190-43BD-952A-6E62A2402A8A}"/>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2026/2027, S. 23–24; BFS-Aktualisierung ab 1.1.2026, Ziff. 1.1.</a:t>
            </a:r>
            <a:endParaRPr sz="920"/>
          </a:p>
        </p:txBody>
      </p:sp>
      <p:sp>
        <p:nvSpPr>
          <p:cNvPr id="32" name="Text 29">
            <a:extLst>
              <a:ext uri="{FF2B5EF4-FFF2-40B4-BE49-F238E27FC236}">
                <a16:creationId xmlns:a16="http://schemas.microsoft.com/office/drawing/2014/main" id="{B85A5ED5-5A76-46F3-B5E6-E3FA5BE03C07}"/>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981CACA1-1C5E-4912-A91D-1702FD116303}"/>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10 / 73</a:t>
            </a:r>
            <a:endParaRPr sz="900"/>
          </a:p>
        </p:txBody>
      </p:sp>
    </p:spTree>
    <p:extLst>
      <p:ext uri="{BB962C8B-B14F-4D97-AF65-F5344CB8AC3E}">
        <p14:creationId xmlns:p14="http://schemas.microsoft.com/office/powerpoint/2010/main" val="95270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E875D8C-EDF1-44D0-911D-04311B64E0B2}"/>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DDE843C3-C307-4841-9642-BDC996F27D4E}"/>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0C72861F-B872-439B-A651-F44F0BBADF47}"/>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E6BB4CD0-38C5-4F8E-B087-F33802510247}"/>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6AFFC389-87AC-4BBD-87FB-947B9A728E47}"/>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9FB75016-625F-4138-BBF7-12B9E26801C6}"/>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01 | DIAGNOSEN</a:t>
            </a:r>
            <a:endParaRPr sz="1020"/>
          </a:p>
        </p:txBody>
      </p:sp>
      <p:sp>
        <p:nvSpPr>
          <p:cNvPr id="8" name="Text 5">
            <a:extLst>
              <a:ext uri="{FF2B5EF4-FFF2-40B4-BE49-F238E27FC236}">
                <a16:creationId xmlns:a16="http://schemas.microsoft.com/office/drawing/2014/main" id="{579E4AB5-1E12-46C6-8087-C719ADEB8444}"/>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ERGÄNZT</a:t>
            </a:r>
            <a:endParaRPr sz="960"/>
          </a:p>
        </p:txBody>
      </p:sp>
      <p:sp>
        <p:nvSpPr>
          <p:cNvPr id="9" name="Text 6">
            <a:extLst>
              <a:ext uri="{FF2B5EF4-FFF2-40B4-BE49-F238E27FC236}">
                <a16:creationId xmlns:a16="http://schemas.microsoft.com/office/drawing/2014/main" id="{D42CA74B-DCE9-46B7-85F3-26F6A8A8059F}"/>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D02: Lateralität anatomisch eingrenzen</a:t>
            </a:r>
            <a:endParaRPr sz="2800"/>
          </a:p>
        </p:txBody>
      </p:sp>
      <p:sp>
        <p:nvSpPr>
          <p:cNvPr id="10" name="Shape 7">
            <a:extLst>
              <a:ext uri="{FF2B5EF4-FFF2-40B4-BE49-F238E27FC236}">
                <a16:creationId xmlns:a16="http://schemas.microsoft.com/office/drawing/2014/main" id="{3A74A20D-33AD-4571-89F8-59A6DC619869}"/>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58902504-32CC-450A-A70E-F2C657BE1EDA}"/>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CC7B0895-9A10-4407-A929-90CF077AD85C}"/>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6A57BC84-FF88-4163-A5D6-25991FF8CD33}"/>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530451F2-522B-44A3-AAAC-454BC6B92700}"/>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CCF8C365-06F5-41D5-953B-A91FF048B37E}"/>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E0D96951-7E96-48C7-9391-6EC630F2E00A}"/>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ED07FF9A-7536-48F2-8166-4A92E8923B7A}"/>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41AC16F8-759A-4FD1-AD2C-086F6DDBA1E5}"/>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EFE9DF49-B58E-4D1C-8064-1A84F4FBC161}"/>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Regelbestand</a:t>
            </a:r>
            <a:endParaRPr sz="1760"/>
          </a:p>
        </p:txBody>
      </p:sp>
      <p:sp>
        <p:nvSpPr>
          <p:cNvPr id="20" name="Text 17">
            <a:extLst>
              <a:ext uri="{FF2B5EF4-FFF2-40B4-BE49-F238E27FC236}">
                <a16:creationId xmlns:a16="http://schemas.microsoft.com/office/drawing/2014/main" id="{4FE41012-9E54-4472-B6CC-97B16BFFF166}"/>
              </a:ext>
            </a:extLst>
          </p:cNvPr>
          <p:cNvSpPr>
            <a:spLocks noGrp="1"/>
          </p:cNvSpPr>
          <p:nvPr/>
        </p:nvSpPr>
        <p:spPr>
          <a:xfrm>
            <a:off x="640080" y="3017520"/>
            <a:ext cx="5131308" cy="212140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Unilaterale und bilaterale Diagnosen sowie Diagnosen multipler Lokalisationen; Angaben zur Seitigkeitsvariable.</a:t>
            </a:r>
            <a:endParaRPr sz="1780"/>
          </a:p>
        </p:txBody>
      </p:sp>
      <p:sp>
        <p:nvSpPr>
          <p:cNvPr id="21" name="Text 18">
            <a:extLst>
              <a:ext uri="{FF2B5EF4-FFF2-40B4-BE49-F238E27FC236}">
                <a16:creationId xmlns:a16="http://schemas.microsoft.com/office/drawing/2014/main" id="{732605E8-9693-422C-9F1B-17109CD18DA4}"/>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Neu ausdrücklich</a:t>
            </a:r>
            <a:endParaRPr sz="1760"/>
          </a:p>
        </p:txBody>
      </p:sp>
      <p:sp>
        <p:nvSpPr>
          <p:cNvPr id="22" name="Text 19">
            <a:extLst>
              <a:ext uri="{FF2B5EF4-FFF2-40B4-BE49-F238E27FC236}">
                <a16:creationId xmlns:a16="http://schemas.microsoft.com/office/drawing/2014/main" id="{F69130F2-07A8-4967-8384-46DAE0593855}"/>
              </a:ext>
            </a:extLst>
          </p:cNvPr>
          <p:cNvSpPr>
            <a:spLocks noGrp="1"/>
          </p:cNvSpPr>
          <p:nvPr/>
        </p:nvSpPr>
        <p:spPr>
          <a:xfrm>
            <a:off x="6420612" y="3017520"/>
            <a:ext cx="5131308" cy="802910"/>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Lateralität ausschliesslich bei paarigen Organen und bei Organen mit paarigen Strukturen.</a:t>
            </a:r>
            <a:endParaRPr sz="1780"/>
          </a:p>
        </p:txBody>
      </p:sp>
      <p:sp>
        <p:nvSpPr>
          <p:cNvPr id="23" name="Text 20">
            <a:extLst>
              <a:ext uri="{FF2B5EF4-FFF2-40B4-BE49-F238E27FC236}">
                <a16:creationId xmlns:a16="http://schemas.microsoft.com/office/drawing/2014/main" id="{DFB98B52-DA87-4843-BA62-C70F94D09D0E}"/>
              </a:ext>
            </a:extLst>
          </p:cNvPr>
          <p:cNvSpPr>
            <a:spLocks noGrp="1"/>
          </p:cNvSpPr>
          <p:nvPr/>
        </p:nvSpPr>
        <p:spPr>
          <a:xfrm>
            <a:off x="6420612" y="4003310"/>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Genannte Beispiele</a:t>
            </a:r>
            <a:endParaRPr sz="1760"/>
          </a:p>
        </p:txBody>
      </p:sp>
      <p:sp>
        <p:nvSpPr>
          <p:cNvPr id="24" name="Text 21">
            <a:extLst>
              <a:ext uri="{FF2B5EF4-FFF2-40B4-BE49-F238E27FC236}">
                <a16:creationId xmlns:a16="http://schemas.microsoft.com/office/drawing/2014/main" id="{99BE4D0C-4F69-44D0-BD55-428B3807C0C5}"/>
              </a:ext>
            </a:extLst>
          </p:cNvPr>
          <p:cNvSpPr>
            <a:spLocks noGrp="1"/>
          </p:cNvSpPr>
          <p:nvPr/>
        </p:nvSpPr>
        <p:spPr>
          <a:xfrm>
            <a:off x="6420612" y="4359926"/>
            <a:ext cx="5131308" cy="77900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Gehirn und Lunge.</a:t>
            </a:r>
            <a:endParaRPr sz="1780"/>
          </a:p>
        </p:txBody>
      </p:sp>
      <p:sp>
        <p:nvSpPr>
          <p:cNvPr id="25" name="Shape 22">
            <a:extLst>
              <a:ext uri="{FF2B5EF4-FFF2-40B4-BE49-F238E27FC236}">
                <a16:creationId xmlns:a16="http://schemas.microsoft.com/office/drawing/2014/main" id="{FBA9D61E-5946-4289-B535-D9EA9D25C20D}"/>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6" name="Shape 23">
            <a:extLst>
              <a:ext uri="{FF2B5EF4-FFF2-40B4-BE49-F238E27FC236}">
                <a16:creationId xmlns:a16="http://schemas.microsoft.com/office/drawing/2014/main" id="{A2D70B37-E28D-49FA-8C4D-24CEBFE48F52}"/>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7" name="Text 24">
            <a:extLst>
              <a:ext uri="{FF2B5EF4-FFF2-40B4-BE49-F238E27FC236}">
                <a16:creationId xmlns:a16="http://schemas.microsoft.com/office/drawing/2014/main" id="{658B958E-FEB5-4908-94D2-8127A97B1343}"/>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Seitigkeitsangaben an der betroffenen Anatomie ausrichten – nicht pauschal jedem Diagnosenkode eine Seite zuweisen.</a:t>
            </a:r>
            <a:endParaRPr sz="1550"/>
          </a:p>
        </p:txBody>
      </p:sp>
      <p:sp>
        <p:nvSpPr>
          <p:cNvPr id="28" name="Shape 25">
            <a:extLst>
              <a:ext uri="{FF2B5EF4-FFF2-40B4-BE49-F238E27FC236}">
                <a16:creationId xmlns:a16="http://schemas.microsoft.com/office/drawing/2014/main" id="{A510529A-F199-49FB-A8C1-7CAAAEF00160}"/>
              </a:ext>
            </a:extLst>
          </p:cNvPr>
          <p:cNvSpPr>
            <a:spLocks noGrp="1"/>
          </p:cNvSpPr>
          <p:nvPr/>
        </p:nvSpPr>
        <p:spPr>
          <a:xfrm>
            <a:off x="438912" y="6281928"/>
            <a:ext cx="11314176" cy="0"/>
          </a:xfrm>
          <a:prstGeom prst="line">
            <a:avLst/>
          </a:prstGeom>
          <a:noFill/>
          <a:ln w="7620">
            <a:solidFill>
              <a:srgbClr val="D8D4CB"/>
            </a:solidFill>
            <a:prstDash val="solid"/>
          </a:ln>
        </p:spPr>
      </p:sp>
      <p:sp>
        <p:nvSpPr>
          <p:cNvPr id="29" name="Text 26">
            <a:extLst>
              <a:ext uri="{FF2B5EF4-FFF2-40B4-BE49-F238E27FC236}">
                <a16:creationId xmlns:a16="http://schemas.microsoft.com/office/drawing/2014/main" id="{F9065E23-B7A2-486A-9D60-FF21881A1065}"/>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D02m S. 33; KHB 2027, D02p S. 33.</a:t>
            </a:r>
            <a:endParaRPr sz="920"/>
          </a:p>
        </p:txBody>
      </p:sp>
      <p:sp>
        <p:nvSpPr>
          <p:cNvPr id="30" name="Text 27">
            <a:extLst>
              <a:ext uri="{FF2B5EF4-FFF2-40B4-BE49-F238E27FC236}">
                <a16:creationId xmlns:a16="http://schemas.microsoft.com/office/drawing/2014/main" id="{0D986CAF-6039-4DF8-8552-0C9F50BCBCCA}"/>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1" name="Text 28">
            <a:extLst>
              <a:ext uri="{FF2B5EF4-FFF2-40B4-BE49-F238E27FC236}">
                <a16:creationId xmlns:a16="http://schemas.microsoft.com/office/drawing/2014/main" id="{C174AAA1-20AF-44E0-BF5B-86D7C1431D8E}"/>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11 / 73</a:t>
            </a:r>
            <a:endParaRPr sz="900"/>
          </a:p>
        </p:txBody>
      </p:sp>
    </p:spTree>
    <p:extLst>
      <p:ext uri="{BB962C8B-B14F-4D97-AF65-F5344CB8AC3E}">
        <p14:creationId xmlns:p14="http://schemas.microsoft.com/office/powerpoint/2010/main" val="1955612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F0F63DC-E7D0-4B68-A8DA-6D5B98DA0C12}"/>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00296164-9EB3-40B0-88CA-B241D7A1D034}"/>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BF5D5607-7BAD-4FD6-8F5A-147FF90B6C77}"/>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A908CB91-ED46-427E-9D53-B377A513B43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4997B7E8-8AE9-44E6-BE36-1871E8E7F32E}"/>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62F4D6D3-736A-4A34-8479-BAAF4617BACB}"/>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01 | DIAGNOSEN</a:t>
            </a:r>
            <a:endParaRPr sz="1020"/>
          </a:p>
        </p:txBody>
      </p:sp>
      <p:sp>
        <p:nvSpPr>
          <p:cNvPr id="8" name="Text 5">
            <a:extLst>
              <a:ext uri="{FF2B5EF4-FFF2-40B4-BE49-F238E27FC236}">
                <a16:creationId xmlns:a16="http://schemas.microsoft.com/office/drawing/2014/main" id="{8DC22985-245E-4C28-AB05-6173E8652798}"/>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GEÄNDERT</a:t>
            </a:r>
            <a:endParaRPr sz="960"/>
          </a:p>
        </p:txBody>
      </p:sp>
      <p:sp>
        <p:nvSpPr>
          <p:cNvPr id="9" name="Text 6">
            <a:extLst>
              <a:ext uri="{FF2B5EF4-FFF2-40B4-BE49-F238E27FC236}">
                <a16:creationId xmlns:a16="http://schemas.microsoft.com/office/drawing/2014/main" id="{3BEBC8B3-EC75-48AE-87C5-CBC515BE0293}"/>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D04: zwei Gerinnungs-Zusatzkodes entfallen</a:t>
            </a:r>
            <a:endParaRPr sz="2800"/>
          </a:p>
        </p:txBody>
      </p:sp>
      <p:sp>
        <p:nvSpPr>
          <p:cNvPr id="10" name="Shape 7">
            <a:extLst>
              <a:ext uri="{FF2B5EF4-FFF2-40B4-BE49-F238E27FC236}">
                <a16:creationId xmlns:a16="http://schemas.microsoft.com/office/drawing/2014/main" id="{931C797A-4216-4A86-B717-FDDF7220F78A}"/>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A8E41491-BF21-48C3-8D93-609686DDB611}"/>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66964D8C-2722-4CB5-B670-5ABCB16F6462}"/>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6F5FE8A3-C6BA-4B49-B561-C900505A68FD}"/>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741448AA-3BE4-4DC1-9B75-461FDB664293}"/>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97AB0E55-73EF-41E6-83C1-FB6CE6FA9CCE}"/>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5284562D-B04A-4A54-9205-45AF803CBFCC}"/>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30A60788-E882-4A9E-85A5-B5DA21921A1C}"/>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1E18A569-D472-43E1-A21A-8A079EB3AF8C}"/>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39127918-5E46-4058-A272-DE29007E472C}"/>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Bisher</a:t>
            </a:r>
            <a:endParaRPr sz="1760"/>
          </a:p>
        </p:txBody>
      </p:sp>
      <p:sp>
        <p:nvSpPr>
          <p:cNvPr id="20" name="Text 17">
            <a:extLst>
              <a:ext uri="{FF2B5EF4-FFF2-40B4-BE49-F238E27FC236}">
                <a16:creationId xmlns:a16="http://schemas.microsoft.com/office/drawing/2014/main" id="{52A91127-811B-42BB-92EA-836C03AE25DC}"/>
              </a:ext>
            </a:extLst>
          </p:cNvPr>
          <p:cNvSpPr>
            <a:spLocks noGrp="1"/>
          </p:cNvSpPr>
          <p:nvPr/>
        </p:nvSpPr>
        <p:spPr>
          <a:xfrm>
            <a:off x="640080" y="3017520"/>
            <a:ext cx="5131308" cy="74181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D04 enthält kein ausdrückliches Erfassungsverbot für U69.11! und U69.12!.</a:t>
            </a:r>
            <a:endParaRPr sz="1780"/>
          </a:p>
        </p:txBody>
      </p:sp>
      <p:sp>
        <p:nvSpPr>
          <p:cNvPr id="21" name="Text 18">
            <a:extLst>
              <a:ext uri="{FF2B5EF4-FFF2-40B4-BE49-F238E27FC236}">
                <a16:creationId xmlns:a16="http://schemas.microsoft.com/office/drawing/2014/main" id="{81BB8916-051E-48DD-9762-671E1D2AF238}"/>
              </a:ext>
            </a:extLst>
          </p:cNvPr>
          <p:cNvSpPr>
            <a:spLocks noGrp="1"/>
          </p:cNvSpPr>
          <p:nvPr/>
        </p:nvSpPr>
        <p:spPr>
          <a:xfrm>
            <a:off x="640080" y="394221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Anwendung in Beispielen</a:t>
            </a:r>
            <a:endParaRPr sz="1760"/>
          </a:p>
        </p:txBody>
      </p:sp>
      <p:sp>
        <p:nvSpPr>
          <p:cNvPr id="22" name="Text 19">
            <a:extLst>
              <a:ext uri="{FF2B5EF4-FFF2-40B4-BE49-F238E27FC236}">
                <a16:creationId xmlns:a16="http://schemas.microsoft.com/office/drawing/2014/main" id="{B35A4120-E6E9-4821-8A53-51357771965A}"/>
              </a:ext>
            </a:extLst>
          </p:cNvPr>
          <p:cNvSpPr>
            <a:spLocks noGrp="1"/>
          </p:cNvSpPr>
          <p:nvPr/>
        </p:nvSpPr>
        <p:spPr>
          <a:xfrm>
            <a:off x="640080" y="4298832"/>
            <a:ext cx="5131308" cy="84009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U69.12! erscheint u. a. zusätzlich zu einer medikamentös bedingten hämorrhagischen Diathese.</a:t>
            </a:r>
            <a:endParaRPr sz="1780"/>
          </a:p>
        </p:txBody>
      </p:sp>
      <p:sp>
        <p:nvSpPr>
          <p:cNvPr id="23" name="Text 20">
            <a:extLst>
              <a:ext uri="{FF2B5EF4-FFF2-40B4-BE49-F238E27FC236}">
                <a16:creationId xmlns:a16="http://schemas.microsoft.com/office/drawing/2014/main" id="{C7F8E5A8-78AC-4E92-8009-D93B83148337}"/>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U69.11!</a:t>
            </a:r>
            <a:endParaRPr sz="1760"/>
          </a:p>
        </p:txBody>
      </p:sp>
      <p:sp>
        <p:nvSpPr>
          <p:cNvPr id="24" name="Text 21">
            <a:extLst>
              <a:ext uri="{FF2B5EF4-FFF2-40B4-BE49-F238E27FC236}">
                <a16:creationId xmlns:a16="http://schemas.microsoft.com/office/drawing/2014/main" id="{B4703B25-1D01-4C9E-85EF-9611E692667D}"/>
              </a:ext>
            </a:extLst>
          </p:cNvPr>
          <p:cNvSpPr>
            <a:spLocks noGrp="1"/>
          </p:cNvSpPr>
          <p:nvPr/>
        </p:nvSpPr>
        <p:spPr>
          <a:xfrm>
            <a:off x="6420612"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Dauerhaft erworbene Blutgerinnungsstörung: nicht erfassen.</a:t>
            </a:r>
            <a:endParaRPr sz="1780"/>
          </a:p>
        </p:txBody>
      </p:sp>
      <p:sp>
        <p:nvSpPr>
          <p:cNvPr id="25" name="Text 22">
            <a:extLst>
              <a:ext uri="{FF2B5EF4-FFF2-40B4-BE49-F238E27FC236}">
                <a16:creationId xmlns:a16="http://schemas.microsoft.com/office/drawing/2014/main" id="{C047CEAE-2370-4271-A115-F5E5A70F7BBA}"/>
              </a:ext>
            </a:extLst>
          </p:cNvPr>
          <p:cNvSpPr>
            <a:spLocks noGrp="1"/>
          </p:cNvSpPr>
          <p:nvPr/>
        </p:nvSpPr>
        <p:spPr>
          <a:xfrm>
            <a:off x="6420612"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U69.12!</a:t>
            </a:r>
            <a:endParaRPr sz="1760"/>
          </a:p>
        </p:txBody>
      </p:sp>
      <p:sp>
        <p:nvSpPr>
          <p:cNvPr id="26" name="Text 23">
            <a:extLst>
              <a:ext uri="{FF2B5EF4-FFF2-40B4-BE49-F238E27FC236}">
                <a16:creationId xmlns:a16="http://schemas.microsoft.com/office/drawing/2014/main" id="{B62A2931-E31F-4DCD-978A-BCC15828D03F}"/>
              </a:ext>
            </a:extLst>
          </p:cNvPr>
          <p:cNvSpPr>
            <a:spLocks noGrp="1"/>
          </p:cNvSpPr>
          <p:nvPr/>
        </p:nvSpPr>
        <p:spPr>
          <a:xfrm>
            <a:off x="6420612"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Temporäre Blutgerinnungsstörung: nicht erfassen.</a:t>
            </a:r>
            <a:endParaRPr sz="1780"/>
          </a:p>
        </p:txBody>
      </p:sp>
      <p:sp>
        <p:nvSpPr>
          <p:cNvPr id="27" name="Shape 24">
            <a:extLst>
              <a:ext uri="{FF2B5EF4-FFF2-40B4-BE49-F238E27FC236}">
                <a16:creationId xmlns:a16="http://schemas.microsoft.com/office/drawing/2014/main" id="{CD073F92-DB42-44F2-9083-0DD00250F77C}"/>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ABADA974-0E06-44B9-B5FC-38576148B950}"/>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E4BC2828-C8C9-4C03-BC4B-BFE497607C70}"/>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 Gerinnungsstörung bzw. Blutung selbst weiterhin nach den einschlägigen Regeln kodieren; nur diese zwei Zusatzkodes sind betroffen.</a:t>
            </a:r>
            <a:endParaRPr sz="1550"/>
          </a:p>
        </p:txBody>
      </p:sp>
      <p:sp>
        <p:nvSpPr>
          <p:cNvPr id="30" name="Shape 27">
            <a:extLst>
              <a:ext uri="{FF2B5EF4-FFF2-40B4-BE49-F238E27FC236}">
                <a16:creationId xmlns:a16="http://schemas.microsoft.com/office/drawing/2014/main" id="{18342B81-4775-4BB8-8A59-D286BFE52A98}"/>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482DF1B0-2285-4526-9BFC-754C9D2C6D74}"/>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D04c S. 36 und SD1909o S. 204–205; KHB 2027, D04p S. 36 und SD1909p S. 202–203.</a:t>
            </a:r>
            <a:endParaRPr sz="920"/>
          </a:p>
        </p:txBody>
      </p:sp>
      <p:sp>
        <p:nvSpPr>
          <p:cNvPr id="32" name="Text 29">
            <a:extLst>
              <a:ext uri="{FF2B5EF4-FFF2-40B4-BE49-F238E27FC236}">
                <a16:creationId xmlns:a16="http://schemas.microsoft.com/office/drawing/2014/main" id="{442471E4-95E1-4192-8F57-2E8690E95792}"/>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5F05F5A3-0D07-46B2-9472-27AE976EA800}"/>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12 / 73</a:t>
            </a:r>
            <a:endParaRPr sz="900"/>
          </a:p>
        </p:txBody>
      </p:sp>
    </p:spTree>
    <p:extLst>
      <p:ext uri="{BB962C8B-B14F-4D97-AF65-F5344CB8AC3E}">
        <p14:creationId xmlns:p14="http://schemas.microsoft.com/office/powerpoint/2010/main" val="1266204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0B15A57-9D86-44B7-B234-7856AFAE2FA9}"/>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4013E6CC-11C6-4041-9ABE-50B0353898BE}"/>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71D8EB7F-60AC-4AC0-8D9E-4D3DB06404C5}"/>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42897EA9-CC6F-4571-8C60-B18AB0671D9E}"/>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78AEA4F1-963C-469F-AFA5-66592EBCC942}"/>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6E967053-76CA-4783-B16C-CE212156AD7C}"/>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01 | DIAGNOSEN</a:t>
            </a:r>
            <a:endParaRPr sz="1020"/>
          </a:p>
        </p:txBody>
      </p:sp>
      <p:sp>
        <p:nvSpPr>
          <p:cNvPr id="8" name="Text 5">
            <a:extLst>
              <a:ext uri="{FF2B5EF4-FFF2-40B4-BE49-F238E27FC236}">
                <a16:creationId xmlns:a16="http://schemas.microsoft.com/office/drawing/2014/main" id="{0C4B4E1D-57DF-498C-BB2E-9DF0A1CAFD26}"/>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FOLGEANPASSUNGEN</a:t>
            </a:r>
            <a:endParaRPr sz="960"/>
          </a:p>
        </p:txBody>
      </p:sp>
      <p:sp>
        <p:nvSpPr>
          <p:cNvPr id="9" name="Text 6">
            <a:extLst>
              <a:ext uri="{FF2B5EF4-FFF2-40B4-BE49-F238E27FC236}">
                <a16:creationId xmlns:a16="http://schemas.microsoft.com/office/drawing/2014/main" id="{3C5C3ECF-221B-46B9-8F70-CE3B8A24B18B}"/>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D04 wirkt in mehrere Kapitel hinein</a:t>
            </a:r>
            <a:endParaRPr sz="2800"/>
          </a:p>
        </p:txBody>
      </p:sp>
      <p:sp>
        <p:nvSpPr>
          <p:cNvPr id="10" name="Shape 7">
            <a:extLst>
              <a:ext uri="{FF2B5EF4-FFF2-40B4-BE49-F238E27FC236}">
                <a16:creationId xmlns:a16="http://schemas.microsoft.com/office/drawing/2014/main" id="{423781B1-DAAD-4502-99C4-81B51A9E23FF}"/>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9D27393F-C65F-4033-B777-0795D7C29CA2}"/>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A273100B-ED1F-4E5C-85C1-CA74F7B1BAB4}"/>
              </a:ext>
            </a:extLst>
          </p:cNvPr>
          <p:cNvSpPr>
            <a:spLocks noGrp="1"/>
          </p:cNvSpPr>
          <p:nvPr/>
        </p:nvSpPr>
        <p:spPr>
          <a:xfrm>
            <a:off x="438912" y="2020824"/>
            <a:ext cx="2586097"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0D2C8418-17EA-4D55-838D-93702B09E590}"/>
              </a:ext>
            </a:extLst>
          </p:cNvPr>
          <p:cNvSpPr>
            <a:spLocks noGrp="1"/>
          </p:cNvSpPr>
          <p:nvPr/>
        </p:nvSpPr>
        <p:spPr>
          <a:xfrm>
            <a:off x="566928" y="2125980"/>
            <a:ext cx="2339209"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Regel / Fundstelle</a:t>
            </a:r>
            <a:endParaRPr sz="1340"/>
          </a:p>
        </p:txBody>
      </p:sp>
      <p:sp>
        <p:nvSpPr>
          <p:cNvPr id="14" name="Shape 11">
            <a:extLst>
              <a:ext uri="{FF2B5EF4-FFF2-40B4-BE49-F238E27FC236}">
                <a16:creationId xmlns:a16="http://schemas.microsoft.com/office/drawing/2014/main" id="{D5CCE2CC-B34A-413B-9A45-F23BC6F5B4D7}"/>
              </a:ext>
            </a:extLst>
          </p:cNvPr>
          <p:cNvSpPr>
            <a:spLocks noGrp="1"/>
          </p:cNvSpPr>
          <p:nvPr/>
        </p:nvSpPr>
        <p:spPr>
          <a:xfrm>
            <a:off x="3025009" y="2020824"/>
            <a:ext cx="4110048"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9E3B1BBD-235A-4AE8-9ED0-4DB8CB1376F9}"/>
              </a:ext>
            </a:extLst>
          </p:cNvPr>
          <p:cNvSpPr>
            <a:spLocks noGrp="1"/>
          </p:cNvSpPr>
          <p:nvPr/>
        </p:nvSpPr>
        <p:spPr>
          <a:xfrm>
            <a:off x="3153025" y="2125980"/>
            <a:ext cx="3863160"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2026</a:t>
            </a:r>
            <a:endParaRPr sz="1340"/>
          </a:p>
        </p:txBody>
      </p:sp>
      <p:sp>
        <p:nvSpPr>
          <p:cNvPr id="16" name="Shape 13">
            <a:extLst>
              <a:ext uri="{FF2B5EF4-FFF2-40B4-BE49-F238E27FC236}">
                <a16:creationId xmlns:a16="http://schemas.microsoft.com/office/drawing/2014/main" id="{44F9DF0E-8A39-4EF6-A2F8-AD5A10EA0C71}"/>
              </a:ext>
            </a:extLst>
          </p:cNvPr>
          <p:cNvSpPr>
            <a:spLocks noGrp="1"/>
          </p:cNvSpPr>
          <p:nvPr/>
        </p:nvSpPr>
        <p:spPr>
          <a:xfrm>
            <a:off x="7135057" y="2020824"/>
            <a:ext cx="4618031"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7B57EF2F-1B10-4E9F-9570-B7540D22429D}"/>
              </a:ext>
            </a:extLst>
          </p:cNvPr>
          <p:cNvSpPr>
            <a:spLocks noGrp="1"/>
          </p:cNvSpPr>
          <p:nvPr/>
        </p:nvSpPr>
        <p:spPr>
          <a:xfrm>
            <a:off x="7263073" y="2125980"/>
            <a:ext cx="4371143"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2027</a:t>
            </a:r>
            <a:endParaRPr sz="1340"/>
          </a:p>
        </p:txBody>
      </p:sp>
      <p:sp>
        <p:nvSpPr>
          <p:cNvPr id="18" name="Shape 15">
            <a:extLst>
              <a:ext uri="{FF2B5EF4-FFF2-40B4-BE49-F238E27FC236}">
                <a16:creationId xmlns:a16="http://schemas.microsoft.com/office/drawing/2014/main" id="{F496C5C1-1C07-45BE-AD4D-BA13E7971BA3}"/>
              </a:ext>
            </a:extLst>
          </p:cNvPr>
          <p:cNvSpPr>
            <a:spLocks noGrp="1"/>
          </p:cNvSpPr>
          <p:nvPr/>
        </p:nvSpPr>
        <p:spPr>
          <a:xfrm>
            <a:off x="438912" y="2441448"/>
            <a:ext cx="2586097" cy="975360"/>
          </a:xfrm>
          <a:prstGeom prst="rect">
            <a:avLst/>
          </a:prstGeom>
          <a:solidFill>
            <a:srgbClr val="FFFFFF"/>
          </a:solidFill>
          <a:ln w="12700">
            <a:solidFill>
              <a:srgbClr val="FFFFFF">
                <a:alpha val="0"/>
              </a:srgbClr>
            </a:solidFill>
            <a:prstDash val="solid"/>
          </a:ln>
        </p:spPr>
      </p:sp>
      <p:sp>
        <p:nvSpPr>
          <p:cNvPr id="19" name="Shape 16">
            <a:extLst>
              <a:ext uri="{FF2B5EF4-FFF2-40B4-BE49-F238E27FC236}">
                <a16:creationId xmlns:a16="http://schemas.microsoft.com/office/drawing/2014/main" id="{5BCD9513-A6BB-4186-A573-36FA495067C3}"/>
              </a:ext>
            </a:extLst>
          </p:cNvPr>
          <p:cNvSpPr>
            <a:spLocks noGrp="1"/>
          </p:cNvSpPr>
          <p:nvPr/>
        </p:nvSpPr>
        <p:spPr>
          <a:xfrm>
            <a:off x="3025009" y="2441448"/>
            <a:ext cx="0" cy="975360"/>
          </a:xfrm>
          <a:prstGeom prst="line">
            <a:avLst/>
          </a:prstGeom>
          <a:noFill/>
          <a:ln w="10160">
            <a:solidFill>
              <a:srgbClr val="F8F5EF"/>
            </a:solidFill>
            <a:prstDash val="solid"/>
          </a:ln>
        </p:spPr>
      </p:sp>
      <p:sp>
        <p:nvSpPr>
          <p:cNvPr id="20" name="Text 17">
            <a:extLst>
              <a:ext uri="{FF2B5EF4-FFF2-40B4-BE49-F238E27FC236}">
                <a16:creationId xmlns:a16="http://schemas.microsoft.com/office/drawing/2014/main" id="{E859958D-80A4-4C9B-8E61-3A7DBEB6D519}"/>
              </a:ext>
            </a:extLst>
          </p:cNvPr>
          <p:cNvSpPr>
            <a:spLocks noGrp="1"/>
          </p:cNvSpPr>
          <p:nvPr/>
        </p:nvSpPr>
        <p:spPr>
          <a:xfrm>
            <a:off x="566928" y="2551176"/>
            <a:ext cx="2320921"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SD0202 – Neubildungen</a:t>
            </a:r>
            <a:endParaRPr sz="1720"/>
          </a:p>
        </p:txBody>
      </p:sp>
      <p:sp>
        <p:nvSpPr>
          <p:cNvPr id="21" name="Shape 18">
            <a:extLst>
              <a:ext uri="{FF2B5EF4-FFF2-40B4-BE49-F238E27FC236}">
                <a16:creationId xmlns:a16="http://schemas.microsoft.com/office/drawing/2014/main" id="{138201EC-D9DA-4A57-8266-38E8643D8FAB}"/>
              </a:ext>
            </a:extLst>
          </p:cNvPr>
          <p:cNvSpPr>
            <a:spLocks noGrp="1"/>
          </p:cNvSpPr>
          <p:nvPr/>
        </p:nvSpPr>
        <p:spPr>
          <a:xfrm>
            <a:off x="3025009" y="2441448"/>
            <a:ext cx="4110048" cy="975360"/>
          </a:xfrm>
          <a:prstGeom prst="rect">
            <a:avLst/>
          </a:prstGeom>
          <a:solidFill>
            <a:srgbClr val="FFFFFF"/>
          </a:solidFill>
          <a:ln w="12700">
            <a:solidFill>
              <a:srgbClr val="FFFFFF">
                <a:alpha val="0"/>
              </a:srgbClr>
            </a:solidFill>
            <a:prstDash val="solid"/>
          </a:ln>
        </p:spPr>
      </p:sp>
      <p:sp>
        <p:nvSpPr>
          <p:cNvPr id="22" name="Shape 19">
            <a:extLst>
              <a:ext uri="{FF2B5EF4-FFF2-40B4-BE49-F238E27FC236}">
                <a16:creationId xmlns:a16="http://schemas.microsoft.com/office/drawing/2014/main" id="{C930F34F-CC4E-4B5F-A447-78F7371ADB83}"/>
              </a:ext>
            </a:extLst>
          </p:cNvPr>
          <p:cNvSpPr>
            <a:spLocks noGrp="1"/>
          </p:cNvSpPr>
          <p:nvPr/>
        </p:nvSpPr>
        <p:spPr>
          <a:xfrm>
            <a:off x="7135057" y="2441448"/>
            <a:ext cx="0" cy="975360"/>
          </a:xfrm>
          <a:prstGeom prst="line">
            <a:avLst/>
          </a:prstGeom>
          <a:noFill/>
          <a:ln w="10160">
            <a:solidFill>
              <a:srgbClr val="F8F5EF"/>
            </a:solidFill>
            <a:prstDash val="solid"/>
          </a:ln>
        </p:spPr>
      </p:sp>
      <p:sp>
        <p:nvSpPr>
          <p:cNvPr id="23" name="Text 20">
            <a:extLst>
              <a:ext uri="{FF2B5EF4-FFF2-40B4-BE49-F238E27FC236}">
                <a16:creationId xmlns:a16="http://schemas.microsoft.com/office/drawing/2014/main" id="{6C41771B-7721-477E-8384-F43D313AC19D}"/>
              </a:ext>
            </a:extLst>
          </p:cNvPr>
          <p:cNvSpPr>
            <a:spLocks noGrp="1"/>
          </p:cNvSpPr>
          <p:nvPr/>
        </p:nvSpPr>
        <p:spPr>
          <a:xfrm>
            <a:off x="3153025" y="2551176"/>
            <a:ext cx="3844872"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Zusatzhinweis auf U69.11! / U69.12! im Kontext der Beispiele.</a:t>
            </a:r>
            <a:endParaRPr sz="1720"/>
          </a:p>
        </p:txBody>
      </p:sp>
      <p:sp>
        <p:nvSpPr>
          <p:cNvPr id="24" name="Shape 21">
            <a:extLst>
              <a:ext uri="{FF2B5EF4-FFF2-40B4-BE49-F238E27FC236}">
                <a16:creationId xmlns:a16="http://schemas.microsoft.com/office/drawing/2014/main" id="{B76F80F6-2ED6-4B12-BBC4-3C2488D55FD4}"/>
              </a:ext>
            </a:extLst>
          </p:cNvPr>
          <p:cNvSpPr>
            <a:spLocks noGrp="1"/>
          </p:cNvSpPr>
          <p:nvPr/>
        </p:nvSpPr>
        <p:spPr>
          <a:xfrm>
            <a:off x="7135057" y="2441448"/>
            <a:ext cx="4618031" cy="975360"/>
          </a:xfrm>
          <a:prstGeom prst="rect">
            <a:avLst/>
          </a:prstGeom>
          <a:solidFill>
            <a:srgbClr val="FFFFFF"/>
          </a:solidFill>
          <a:ln w="12700">
            <a:solidFill>
              <a:srgbClr val="FFFFFF">
                <a:alpha val="0"/>
              </a:srgbClr>
            </a:solidFill>
            <a:prstDash val="solid"/>
          </a:ln>
        </p:spPr>
      </p:sp>
      <p:sp>
        <p:nvSpPr>
          <p:cNvPr id="25" name="Shape 22">
            <a:extLst>
              <a:ext uri="{FF2B5EF4-FFF2-40B4-BE49-F238E27FC236}">
                <a16:creationId xmlns:a16="http://schemas.microsoft.com/office/drawing/2014/main" id="{A7A8552C-4B6F-4893-A1A0-D79DF7F5CAA9}"/>
              </a:ext>
            </a:extLst>
          </p:cNvPr>
          <p:cNvSpPr>
            <a:spLocks noGrp="1"/>
          </p:cNvSpPr>
          <p:nvPr/>
        </p:nvSpPr>
        <p:spPr>
          <a:xfrm>
            <a:off x="11753088" y="2441448"/>
            <a:ext cx="0" cy="975360"/>
          </a:xfrm>
          <a:prstGeom prst="line">
            <a:avLst/>
          </a:prstGeom>
          <a:noFill/>
          <a:ln w="10160">
            <a:solidFill>
              <a:srgbClr val="F8F5EF"/>
            </a:solidFill>
            <a:prstDash val="solid"/>
          </a:ln>
        </p:spPr>
      </p:sp>
      <p:sp>
        <p:nvSpPr>
          <p:cNvPr id="26" name="Text 23">
            <a:extLst>
              <a:ext uri="{FF2B5EF4-FFF2-40B4-BE49-F238E27FC236}">
                <a16:creationId xmlns:a16="http://schemas.microsoft.com/office/drawing/2014/main" id="{3A616FAB-7743-45B2-B2AB-DEA195CC4273}"/>
              </a:ext>
            </a:extLst>
          </p:cNvPr>
          <p:cNvSpPr>
            <a:spLocks noGrp="1"/>
          </p:cNvSpPr>
          <p:nvPr/>
        </p:nvSpPr>
        <p:spPr>
          <a:xfrm>
            <a:off x="7263073" y="2551176"/>
            <a:ext cx="4352855"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Der entsprechende Zusatzhinweis wird entfernt.</a:t>
            </a:r>
            <a:endParaRPr sz="1720"/>
          </a:p>
        </p:txBody>
      </p:sp>
      <p:sp>
        <p:nvSpPr>
          <p:cNvPr id="27" name="Shape 24">
            <a:extLst>
              <a:ext uri="{FF2B5EF4-FFF2-40B4-BE49-F238E27FC236}">
                <a16:creationId xmlns:a16="http://schemas.microsoft.com/office/drawing/2014/main" id="{96433B15-326C-4495-892D-8399C8EB6D63}"/>
              </a:ext>
            </a:extLst>
          </p:cNvPr>
          <p:cNvSpPr>
            <a:spLocks noGrp="1"/>
          </p:cNvSpPr>
          <p:nvPr/>
        </p:nvSpPr>
        <p:spPr>
          <a:xfrm>
            <a:off x="438912" y="3416808"/>
            <a:ext cx="2586097" cy="975360"/>
          </a:xfrm>
          <a:prstGeom prst="rect">
            <a:avLst/>
          </a:prstGeom>
          <a:solidFill>
            <a:srgbClr val="F0EBE2"/>
          </a:solidFill>
          <a:ln w="12700">
            <a:solidFill>
              <a:srgbClr val="F0EBE2">
                <a:alpha val="0"/>
              </a:srgbClr>
            </a:solidFill>
            <a:prstDash val="solid"/>
          </a:ln>
        </p:spPr>
      </p:sp>
      <p:sp>
        <p:nvSpPr>
          <p:cNvPr id="28" name="Shape 25">
            <a:extLst>
              <a:ext uri="{FF2B5EF4-FFF2-40B4-BE49-F238E27FC236}">
                <a16:creationId xmlns:a16="http://schemas.microsoft.com/office/drawing/2014/main" id="{6020C585-FA70-4817-A017-D7F661D5C5B7}"/>
              </a:ext>
            </a:extLst>
          </p:cNvPr>
          <p:cNvSpPr>
            <a:spLocks noGrp="1"/>
          </p:cNvSpPr>
          <p:nvPr/>
        </p:nvSpPr>
        <p:spPr>
          <a:xfrm>
            <a:off x="3025009" y="3416808"/>
            <a:ext cx="0" cy="975360"/>
          </a:xfrm>
          <a:prstGeom prst="line">
            <a:avLst/>
          </a:prstGeom>
          <a:noFill/>
          <a:ln w="10160">
            <a:solidFill>
              <a:srgbClr val="F8F5EF"/>
            </a:solidFill>
            <a:prstDash val="solid"/>
          </a:ln>
        </p:spPr>
      </p:sp>
      <p:sp>
        <p:nvSpPr>
          <p:cNvPr id="29" name="Text 26">
            <a:extLst>
              <a:ext uri="{FF2B5EF4-FFF2-40B4-BE49-F238E27FC236}">
                <a16:creationId xmlns:a16="http://schemas.microsoft.com/office/drawing/2014/main" id="{DCD02580-7A6F-48FD-B3C5-BB764D42E5E7}"/>
              </a:ext>
            </a:extLst>
          </p:cNvPr>
          <p:cNvSpPr>
            <a:spLocks noGrp="1"/>
          </p:cNvSpPr>
          <p:nvPr/>
        </p:nvSpPr>
        <p:spPr>
          <a:xfrm>
            <a:off x="566928" y="3526536"/>
            <a:ext cx="2320921"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SD1502 – Abortkomplikation</a:t>
            </a:r>
            <a:endParaRPr sz="1720"/>
          </a:p>
        </p:txBody>
      </p:sp>
      <p:sp>
        <p:nvSpPr>
          <p:cNvPr id="30" name="Shape 27">
            <a:extLst>
              <a:ext uri="{FF2B5EF4-FFF2-40B4-BE49-F238E27FC236}">
                <a16:creationId xmlns:a16="http://schemas.microsoft.com/office/drawing/2014/main" id="{9227A179-EC07-4534-8522-E6FFAE50BD06}"/>
              </a:ext>
            </a:extLst>
          </p:cNvPr>
          <p:cNvSpPr>
            <a:spLocks noGrp="1"/>
          </p:cNvSpPr>
          <p:nvPr/>
        </p:nvSpPr>
        <p:spPr>
          <a:xfrm>
            <a:off x="3025009" y="3416808"/>
            <a:ext cx="4110048" cy="975360"/>
          </a:xfrm>
          <a:prstGeom prst="rect">
            <a:avLst/>
          </a:prstGeom>
          <a:solidFill>
            <a:srgbClr val="F0EBE2"/>
          </a:solidFill>
          <a:ln w="12700">
            <a:solidFill>
              <a:srgbClr val="F0EBE2">
                <a:alpha val="0"/>
              </a:srgbClr>
            </a:solidFill>
            <a:prstDash val="solid"/>
          </a:ln>
        </p:spPr>
      </p:sp>
      <p:sp>
        <p:nvSpPr>
          <p:cNvPr id="31" name="Shape 28">
            <a:extLst>
              <a:ext uri="{FF2B5EF4-FFF2-40B4-BE49-F238E27FC236}">
                <a16:creationId xmlns:a16="http://schemas.microsoft.com/office/drawing/2014/main" id="{C80954A8-AD5C-4F06-AA51-C3AC32338826}"/>
              </a:ext>
            </a:extLst>
          </p:cNvPr>
          <p:cNvSpPr>
            <a:spLocks noGrp="1"/>
          </p:cNvSpPr>
          <p:nvPr/>
        </p:nvSpPr>
        <p:spPr>
          <a:xfrm>
            <a:off x="7135057" y="3416808"/>
            <a:ext cx="0" cy="975360"/>
          </a:xfrm>
          <a:prstGeom prst="line">
            <a:avLst/>
          </a:prstGeom>
          <a:noFill/>
          <a:ln w="10160">
            <a:solidFill>
              <a:srgbClr val="F8F5EF"/>
            </a:solidFill>
            <a:prstDash val="solid"/>
          </a:ln>
        </p:spPr>
      </p:sp>
      <p:sp>
        <p:nvSpPr>
          <p:cNvPr id="32" name="Text 29">
            <a:extLst>
              <a:ext uri="{FF2B5EF4-FFF2-40B4-BE49-F238E27FC236}">
                <a16:creationId xmlns:a16="http://schemas.microsoft.com/office/drawing/2014/main" id="{79799B42-B6A0-4FDF-8F18-9872D9487AE1}"/>
              </a:ext>
            </a:extLst>
          </p:cNvPr>
          <p:cNvSpPr>
            <a:spLocks noGrp="1"/>
          </p:cNvSpPr>
          <p:nvPr/>
        </p:nvSpPr>
        <p:spPr>
          <a:xfrm>
            <a:off x="3153025" y="3526536"/>
            <a:ext cx="3844872"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U69.12! zusätzlich im Beispiel.</a:t>
            </a:r>
            <a:endParaRPr sz="1720"/>
          </a:p>
        </p:txBody>
      </p:sp>
      <p:sp>
        <p:nvSpPr>
          <p:cNvPr id="33" name="Shape 30">
            <a:extLst>
              <a:ext uri="{FF2B5EF4-FFF2-40B4-BE49-F238E27FC236}">
                <a16:creationId xmlns:a16="http://schemas.microsoft.com/office/drawing/2014/main" id="{B2DB7EB7-8149-4018-A2A6-4349F5A71511}"/>
              </a:ext>
            </a:extLst>
          </p:cNvPr>
          <p:cNvSpPr>
            <a:spLocks noGrp="1"/>
          </p:cNvSpPr>
          <p:nvPr/>
        </p:nvSpPr>
        <p:spPr>
          <a:xfrm>
            <a:off x="7135057" y="3416808"/>
            <a:ext cx="4618031" cy="975360"/>
          </a:xfrm>
          <a:prstGeom prst="rect">
            <a:avLst/>
          </a:prstGeom>
          <a:solidFill>
            <a:srgbClr val="F0EBE2"/>
          </a:solidFill>
          <a:ln w="12700">
            <a:solidFill>
              <a:srgbClr val="F0EBE2">
                <a:alpha val="0"/>
              </a:srgbClr>
            </a:solidFill>
            <a:prstDash val="solid"/>
          </a:ln>
        </p:spPr>
      </p:sp>
      <p:sp>
        <p:nvSpPr>
          <p:cNvPr id="34" name="Shape 31">
            <a:extLst>
              <a:ext uri="{FF2B5EF4-FFF2-40B4-BE49-F238E27FC236}">
                <a16:creationId xmlns:a16="http://schemas.microsoft.com/office/drawing/2014/main" id="{1E441C16-1413-4D2B-B0CF-48FADBF214A7}"/>
              </a:ext>
            </a:extLst>
          </p:cNvPr>
          <p:cNvSpPr>
            <a:spLocks noGrp="1"/>
          </p:cNvSpPr>
          <p:nvPr/>
        </p:nvSpPr>
        <p:spPr>
          <a:xfrm>
            <a:off x="11753088" y="3416808"/>
            <a:ext cx="0" cy="975360"/>
          </a:xfrm>
          <a:prstGeom prst="line">
            <a:avLst/>
          </a:prstGeom>
          <a:noFill/>
          <a:ln w="10160">
            <a:solidFill>
              <a:srgbClr val="F8F5EF"/>
            </a:solidFill>
            <a:prstDash val="solid"/>
          </a:ln>
        </p:spPr>
      </p:sp>
      <p:sp>
        <p:nvSpPr>
          <p:cNvPr id="35" name="Text 32">
            <a:extLst>
              <a:ext uri="{FF2B5EF4-FFF2-40B4-BE49-F238E27FC236}">
                <a16:creationId xmlns:a16="http://schemas.microsoft.com/office/drawing/2014/main" id="{22345B72-F304-4610-8468-99ADF52A177B}"/>
              </a:ext>
            </a:extLst>
          </p:cNvPr>
          <p:cNvSpPr>
            <a:spLocks noGrp="1"/>
          </p:cNvSpPr>
          <p:nvPr/>
        </p:nvSpPr>
        <p:spPr>
          <a:xfrm>
            <a:off x="7263073" y="3526536"/>
            <a:ext cx="4352855"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U69.12! aus der Beispielkodierung entfernt.</a:t>
            </a:r>
            <a:endParaRPr sz="1720"/>
          </a:p>
        </p:txBody>
      </p:sp>
      <p:sp>
        <p:nvSpPr>
          <p:cNvPr id="36" name="Shape 33">
            <a:extLst>
              <a:ext uri="{FF2B5EF4-FFF2-40B4-BE49-F238E27FC236}">
                <a16:creationId xmlns:a16="http://schemas.microsoft.com/office/drawing/2014/main" id="{02685EE6-1866-4586-8FE8-FD252C5E2BD5}"/>
              </a:ext>
            </a:extLst>
          </p:cNvPr>
          <p:cNvSpPr>
            <a:spLocks noGrp="1"/>
          </p:cNvSpPr>
          <p:nvPr/>
        </p:nvSpPr>
        <p:spPr>
          <a:xfrm>
            <a:off x="438912" y="4392168"/>
            <a:ext cx="2586097" cy="975360"/>
          </a:xfrm>
          <a:prstGeom prst="rect">
            <a:avLst/>
          </a:prstGeom>
          <a:solidFill>
            <a:srgbClr val="FFFFFF"/>
          </a:solidFill>
          <a:ln w="12700">
            <a:solidFill>
              <a:srgbClr val="FFFFFF">
                <a:alpha val="0"/>
              </a:srgbClr>
            </a:solidFill>
            <a:prstDash val="solid"/>
          </a:ln>
        </p:spPr>
      </p:sp>
      <p:sp>
        <p:nvSpPr>
          <p:cNvPr id="37" name="Shape 34">
            <a:extLst>
              <a:ext uri="{FF2B5EF4-FFF2-40B4-BE49-F238E27FC236}">
                <a16:creationId xmlns:a16="http://schemas.microsoft.com/office/drawing/2014/main" id="{DA450176-1361-4FC8-9E79-4FE4ED7A50EF}"/>
              </a:ext>
            </a:extLst>
          </p:cNvPr>
          <p:cNvSpPr>
            <a:spLocks noGrp="1"/>
          </p:cNvSpPr>
          <p:nvPr/>
        </p:nvSpPr>
        <p:spPr>
          <a:xfrm>
            <a:off x="3025009" y="4392168"/>
            <a:ext cx="0" cy="975360"/>
          </a:xfrm>
          <a:prstGeom prst="line">
            <a:avLst/>
          </a:prstGeom>
          <a:noFill/>
          <a:ln w="10160">
            <a:solidFill>
              <a:srgbClr val="F8F5EF"/>
            </a:solidFill>
            <a:prstDash val="solid"/>
          </a:ln>
        </p:spPr>
      </p:sp>
      <p:sp>
        <p:nvSpPr>
          <p:cNvPr id="38" name="Text 35">
            <a:extLst>
              <a:ext uri="{FF2B5EF4-FFF2-40B4-BE49-F238E27FC236}">
                <a16:creationId xmlns:a16="http://schemas.microsoft.com/office/drawing/2014/main" id="{AE35E8C4-0868-4B6E-9B33-2968079F45C4}"/>
              </a:ext>
            </a:extLst>
          </p:cNvPr>
          <p:cNvSpPr>
            <a:spLocks noGrp="1"/>
          </p:cNvSpPr>
          <p:nvPr/>
        </p:nvSpPr>
        <p:spPr>
          <a:xfrm>
            <a:off x="566928" y="4501896"/>
            <a:ext cx="2320921"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SD1909 – Arzneimittel</a:t>
            </a:r>
            <a:endParaRPr sz="1720"/>
          </a:p>
        </p:txBody>
      </p:sp>
      <p:sp>
        <p:nvSpPr>
          <p:cNvPr id="39" name="Shape 36">
            <a:extLst>
              <a:ext uri="{FF2B5EF4-FFF2-40B4-BE49-F238E27FC236}">
                <a16:creationId xmlns:a16="http://schemas.microsoft.com/office/drawing/2014/main" id="{22139037-EAD7-4BE2-8F30-4A4F4D3D48BD}"/>
              </a:ext>
            </a:extLst>
          </p:cNvPr>
          <p:cNvSpPr>
            <a:spLocks noGrp="1"/>
          </p:cNvSpPr>
          <p:nvPr/>
        </p:nvSpPr>
        <p:spPr>
          <a:xfrm>
            <a:off x="3025009" y="4392168"/>
            <a:ext cx="4110048" cy="975360"/>
          </a:xfrm>
          <a:prstGeom prst="rect">
            <a:avLst/>
          </a:prstGeom>
          <a:solidFill>
            <a:srgbClr val="FFFFFF"/>
          </a:solidFill>
          <a:ln w="12700">
            <a:solidFill>
              <a:srgbClr val="FFFFFF">
                <a:alpha val="0"/>
              </a:srgbClr>
            </a:solidFill>
            <a:prstDash val="solid"/>
          </a:ln>
        </p:spPr>
      </p:sp>
      <p:sp>
        <p:nvSpPr>
          <p:cNvPr id="40" name="Shape 37">
            <a:extLst>
              <a:ext uri="{FF2B5EF4-FFF2-40B4-BE49-F238E27FC236}">
                <a16:creationId xmlns:a16="http://schemas.microsoft.com/office/drawing/2014/main" id="{ADAB3C02-A35F-4244-A3BF-B4E0E7B1622F}"/>
              </a:ext>
            </a:extLst>
          </p:cNvPr>
          <p:cNvSpPr>
            <a:spLocks noGrp="1"/>
          </p:cNvSpPr>
          <p:nvPr/>
        </p:nvSpPr>
        <p:spPr>
          <a:xfrm>
            <a:off x="7135057" y="4392168"/>
            <a:ext cx="0" cy="975360"/>
          </a:xfrm>
          <a:prstGeom prst="line">
            <a:avLst/>
          </a:prstGeom>
          <a:noFill/>
          <a:ln w="10160">
            <a:solidFill>
              <a:srgbClr val="F8F5EF"/>
            </a:solidFill>
            <a:prstDash val="solid"/>
          </a:ln>
        </p:spPr>
      </p:sp>
      <p:sp>
        <p:nvSpPr>
          <p:cNvPr id="41" name="Text 38">
            <a:extLst>
              <a:ext uri="{FF2B5EF4-FFF2-40B4-BE49-F238E27FC236}">
                <a16:creationId xmlns:a16="http://schemas.microsoft.com/office/drawing/2014/main" id="{38915C24-2A7A-40E5-A104-BBE5164B5E95}"/>
              </a:ext>
            </a:extLst>
          </p:cNvPr>
          <p:cNvSpPr>
            <a:spLocks noGrp="1"/>
          </p:cNvSpPr>
          <p:nvPr/>
        </p:nvSpPr>
        <p:spPr>
          <a:xfrm>
            <a:off x="3153025" y="4501896"/>
            <a:ext cx="3844872"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U69.12! in Beispielen 4, 5, 6 und 8.</a:t>
            </a:r>
            <a:endParaRPr sz="1720"/>
          </a:p>
        </p:txBody>
      </p:sp>
      <p:sp>
        <p:nvSpPr>
          <p:cNvPr id="42" name="Shape 39">
            <a:extLst>
              <a:ext uri="{FF2B5EF4-FFF2-40B4-BE49-F238E27FC236}">
                <a16:creationId xmlns:a16="http://schemas.microsoft.com/office/drawing/2014/main" id="{057B874F-6FC8-42EF-9E3A-6F33BB5589B2}"/>
              </a:ext>
            </a:extLst>
          </p:cNvPr>
          <p:cNvSpPr>
            <a:spLocks noGrp="1"/>
          </p:cNvSpPr>
          <p:nvPr/>
        </p:nvSpPr>
        <p:spPr>
          <a:xfrm>
            <a:off x="7135057" y="4392168"/>
            <a:ext cx="4618031" cy="975360"/>
          </a:xfrm>
          <a:prstGeom prst="rect">
            <a:avLst/>
          </a:prstGeom>
          <a:solidFill>
            <a:srgbClr val="FFFFFF"/>
          </a:solidFill>
          <a:ln w="12700">
            <a:solidFill>
              <a:srgbClr val="FFFFFF">
                <a:alpha val="0"/>
              </a:srgbClr>
            </a:solidFill>
            <a:prstDash val="solid"/>
          </a:ln>
        </p:spPr>
      </p:sp>
      <p:sp>
        <p:nvSpPr>
          <p:cNvPr id="43" name="Shape 40">
            <a:extLst>
              <a:ext uri="{FF2B5EF4-FFF2-40B4-BE49-F238E27FC236}">
                <a16:creationId xmlns:a16="http://schemas.microsoft.com/office/drawing/2014/main" id="{E2D0B116-9058-4205-A809-669BF722D43A}"/>
              </a:ext>
            </a:extLst>
          </p:cNvPr>
          <p:cNvSpPr>
            <a:spLocks noGrp="1"/>
          </p:cNvSpPr>
          <p:nvPr/>
        </p:nvSpPr>
        <p:spPr>
          <a:xfrm>
            <a:off x="11753088" y="4392168"/>
            <a:ext cx="0" cy="975360"/>
          </a:xfrm>
          <a:prstGeom prst="line">
            <a:avLst/>
          </a:prstGeom>
          <a:noFill/>
          <a:ln w="10160">
            <a:solidFill>
              <a:srgbClr val="F8F5EF"/>
            </a:solidFill>
            <a:prstDash val="solid"/>
          </a:ln>
        </p:spPr>
      </p:sp>
      <p:sp>
        <p:nvSpPr>
          <p:cNvPr id="44" name="Text 41">
            <a:extLst>
              <a:ext uri="{FF2B5EF4-FFF2-40B4-BE49-F238E27FC236}">
                <a16:creationId xmlns:a16="http://schemas.microsoft.com/office/drawing/2014/main" id="{92F9B7EB-5D5D-4494-8AEF-40F826384060}"/>
              </a:ext>
            </a:extLst>
          </p:cNvPr>
          <p:cNvSpPr>
            <a:spLocks noGrp="1"/>
          </p:cNvSpPr>
          <p:nvPr/>
        </p:nvSpPr>
        <p:spPr>
          <a:xfrm>
            <a:off x="7263073" y="4501896"/>
            <a:ext cx="4352855"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Diese Zusatzzeilen entfallen; die übrige Fallabbildung bleibt bestehen.</a:t>
            </a:r>
            <a:endParaRPr sz="1720"/>
          </a:p>
        </p:txBody>
      </p:sp>
      <p:sp>
        <p:nvSpPr>
          <p:cNvPr id="45" name="Shape 42">
            <a:extLst>
              <a:ext uri="{FF2B5EF4-FFF2-40B4-BE49-F238E27FC236}">
                <a16:creationId xmlns:a16="http://schemas.microsoft.com/office/drawing/2014/main" id="{0A4F9443-FFF0-4588-8FD5-A0DDCC56CB24}"/>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46" name="Shape 43">
            <a:extLst>
              <a:ext uri="{FF2B5EF4-FFF2-40B4-BE49-F238E27FC236}">
                <a16:creationId xmlns:a16="http://schemas.microsoft.com/office/drawing/2014/main" id="{A54B6536-9222-439A-8319-440A51F6E623}"/>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47" name="Text 44">
            <a:extLst>
              <a:ext uri="{FF2B5EF4-FFF2-40B4-BE49-F238E27FC236}">
                <a16:creationId xmlns:a16="http://schemas.microsoft.com/office/drawing/2014/main" id="{8DB37C1B-6370-4244-AEDE-FA825018455E}"/>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Vorlagen, Kodiermakros und Schulungsfälle kapitelübergreifend auf diese beiden Zusatzkodes prüfen.</a:t>
            </a:r>
            <a:endParaRPr sz="1550"/>
          </a:p>
        </p:txBody>
      </p:sp>
      <p:sp>
        <p:nvSpPr>
          <p:cNvPr id="48" name="Shape 45">
            <a:extLst>
              <a:ext uri="{FF2B5EF4-FFF2-40B4-BE49-F238E27FC236}">
                <a16:creationId xmlns:a16="http://schemas.microsoft.com/office/drawing/2014/main" id="{DA6D3965-AB34-4D9D-B046-915DFD064E4B}"/>
              </a:ext>
            </a:extLst>
          </p:cNvPr>
          <p:cNvSpPr>
            <a:spLocks noGrp="1"/>
          </p:cNvSpPr>
          <p:nvPr/>
        </p:nvSpPr>
        <p:spPr>
          <a:xfrm>
            <a:off x="438912" y="6281928"/>
            <a:ext cx="11314176" cy="0"/>
          </a:xfrm>
          <a:prstGeom prst="line">
            <a:avLst/>
          </a:prstGeom>
          <a:noFill/>
          <a:ln w="7620">
            <a:solidFill>
              <a:srgbClr val="D8D4CB"/>
            </a:solidFill>
            <a:prstDash val="solid"/>
          </a:ln>
        </p:spPr>
      </p:sp>
      <p:sp>
        <p:nvSpPr>
          <p:cNvPr id="49" name="Text 46">
            <a:extLst>
              <a:ext uri="{FF2B5EF4-FFF2-40B4-BE49-F238E27FC236}">
                <a16:creationId xmlns:a16="http://schemas.microsoft.com/office/drawing/2014/main" id="{9F04CC25-64F4-47E4-A70F-B7B37719F4D2}"/>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SD0202 S. 108; SD1502 S. 162; SD1909 S. 204–205. KHB 2027: S. 107, 160, 202–203.</a:t>
            </a:r>
            <a:endParaRPr sz="920"/>
          </a:p>
        </p:txBody>
      </p:sp>
      <p:sp>
        <p:nvSpPr>
          <p:cNvPr id="50" name="Text 47">
            <a:extLst>
              <a:ext uri="{FF2B5EF4-FFF2-40B4-BE49-F238E27FC236}">
                <a16:creationId xmlns:a16="http://schemas.microsoft.com/office/drawing/2014/main" id="{24D385CF-F95C-455F-BDD4-3630E3BF5A3D}"/>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51" name="Text 48">
            <a:extLst>
              <a:ext uri="{FF2B5EF4-FFF2-40B4-BE49-F238E27FC236}">
                <a16:creationId xmlns:a16="http://schemas.microsoft.com/office/drawing/2014/main" id="{42FD2036-5C42-41DC-9281-449ABE1DCB8D}"/>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13 / 73</a:t>
            </a:r>
            <a:endParaRPr sz="900"/>
          </a:p>
        </p:txBody>
      </p:sp>
    </p:spTree>
    <p:extLst>
      <p:ext uri="{BB962C8B-B14F-4D97-AF65-F5344CB8AC3E}">
        <p14:creationId xmlns:p14="http://schemas.microsoft.com/office/powerpoint/2010/main" val="1768008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52A3AEA-69CD-4EA3-83B4-F7577318F4C5}"/>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813DB005-57D7-4208-905A-24EAC9AB8219}"/>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7E979E47-F051-4B0C-AF4F-4FABBB8268BA}"/>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8260E087-8710-4BE3-8329-A8960738147D}"/>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2E097405-E5BD-450A-BDE0-0A31A1CC0668}"/>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CAEBF579-BA0B-497A-9D29-5AD4ABAC3D1B}"/>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01 | DIAGNOSEN</a:t>
            </a:r>
            <a:endParaRPr sz="1020"/>
          </a:p>
        </p:txBody>
      </p:sp>
      <p:sp>
        <p:nvSpPr>
          <p:cNvPr id="8" name="Text 5">
            <a:extLst>
              <a:ext uri="{FF2B5EF4-FFF2-40B4-BE49-F238E27FC236}">
                <a16:creationId xmlns:a16="http://schemas.microsoft.com/office/drawing/2014/main" id="{A222A39C-9DA9-41C8-8D7D-87D1791BA22C}"/>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ERWEITERT</a:t>
            </a:r>
            <a:endParaRPr sz="960"/>
          </a:p>
        </p:txBody>
      </p:sp>
      <p:sp>
        <p:nvSpPr>
          <p:cNvPr id="9" name="Text 6">
            <a:extLst>
              <a:ext uri="{FF2B5EF4-FFF2-40B4-BE49-F238E27FC236}">
                <a16:creationId xmlns:a16="http://schemas.microsoft.com/office/drawing/2014/main" id="{B7D561CA-E14D-474F-9162-E9CEBE7B5DBB}"/>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D05: 28 Tage bei akuten Gefässverschlüssen</a:t>
            </a:r>
            <a:endParaRPr sz="2800"/>
          </a:p>
        </p:txBody>
      </p:sp>
      <p:sp>
        <p:nvSpPr>
          <p:cNvPr id="10" name="Shape 7">
            <a:extLst>
              <a:ext uri="{FF2B5EF4-FFF2-40B4-BE49-F238E27FC236}">
                <a16:creationId xmlns:a16="http://schemas.microsoft.com/office/drawing/2014/main" id="{EEAED056-6F7C-4744-9B53-6DF65ADC048D}"/>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2076703D-70C1-4DFA-B31B-CA6D1AE6DDD2}"/>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7EB68F9E-ACF1-4605-9D56-44A007225DA5}"/>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E58F75A7-C743-4582-86AE-145FA67F36BD}"/>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8F5A6474-8F17-4D3D-A002-8093ECB854E0}"/>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AE6DCB6E-50FB-455C-A7F8-83644746C39A}"/>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8E4C97E5-D96D-40DA-9AEA-7FA7ED8F7277}"/>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B2D24ED6-082B-4046-B8FC-8360E65A54CC}"/>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4FBFCEE8-A13C-44FC-B502-ECEB6C44CAFD}"/>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D4C3F010-881F-4439-9374-731DBA2CC91E}"/>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Bisherige Reichweite</a:t>
            </a:r>
            <a:endParaRPr sz="1760"/>
          </a:p>
        </p:txBody>
      </p:sp>
      <p:sp>
        <p:nvSpPr>
          <p:cNvPr id="20" name="Text 17">
            <a:extLst>
              <a:ext uri="{FF2B5EF4-FFF2-40B4-BE49-F238E27FC236}">
                <a16:creationId xmlns:a16="http://schemas.microsoft.com/office/drawing/2014/main" id="{DDB7CB6C-6CD8-493B-B0CB-2A837EF486E0}"/>
              </a:ext>
            </a:extLst>
          </p:cNvPr>
          <p:cNvSpPr>
            <a:spLocks noGrp="1"/>
          </p:cNvSpPr>
          <p:nvPr/>
        </p:nvSpPr>
        <p:spPr>
          <a:xfrm>
            <a:off x="640080" y="3017520"/>
            <a:ext cx="5131308" cy="88008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Das Zeitfenster von vier Wochen / 28 Tagen wird ausdrücklich für die akute Lungenembolie beschrieben.</a:t>
            </a:r>
            <a:endParaRPr sz="1780"/>
          </a:p>
        </p:txBody>
      </p:sp>
      <p:sp>
        <p:nvSpPr>
          <p:cNvPr id="21" name="Text 18">
            <a:extLst>
              <a:ext uri="{FF2B5EF4-FFF2-40B4-BE49-F238E27FC236}">
                <a16:creationId xmlns:a16="http://schemas.microsoft.com/office/drawing/2014/main" id="{F6374F00-6580-47E9-81BF-63E6683B82FC}"/>
              </a:ext>
            </a:extLst>
          </p:cNvPr>
          <p:cNvSpPr>
            <a:spLocks noGrp="1"/>
          </p:cNvSpPr>
          <p:nvPr/>
        </p:nvSpPr>
        <p:spPr>
          <a:xfrm>
            <a:off x="640080" y="4080488"/>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Nach Ablauf</a:t>
            </a:r>
            <a:endParaRPr sz="1760"/>
          </a:p>
        </p:txBody>
      </p:sp>
      <p:sp>
        <p:nvSpPr>
          <p:cNvPr id="22" name="Text 19">
            <a:extLst>
              <a:ext uri="{FF2B5EF4-FFF2-40B4-BE49-F238E27FC236}">
                <a16:creationId xmlns:a16="http://schemas.microsoft.com/office/drawing/2014/main" id="{F2A5E9B2-8B83-4B3C-B046-A0CC215A014F}"/>
              </a:ext>
            </a:extLst>
          </p:cNvPr>
          <p:cNvSpPr>
            <a:spLocks noGrp="1"/>
          </p:cNvSpPr>
          <p:nvPr/>
        </p:nvSpPr>
        <p:spPr>
          <a:xfrm>
            <a:off x="640080" y="4437104"/>
            <a:ext cx="5131308" cy="701824"/>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Anamnestische Kodierung mit Z86.7 wird genannt.</a:t>
            </a:r>
            <a:endParaRPr sz="1780"/>
          </a:p>
        </p:txBody>
      </p:sp>
      <p:sp>
        <p:nvSpPr>
          <p:cNvPr id="23" name="Text 20">
            <a:extLst>
              <a:ext uri="{FF2B5EF4-FFF2-40B4-BE49-F238E27FC236}">
                <a16:creationId xmlns:a16="http://schemas.microsoft.com/office/drawing/2014/main" id="{165197C6-6E80-4DD7-AD03-6E2C9D196BA5}"/>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Erweiterter Wortlaut</a:t>
            </a:r>
            <a:endParaRPr sz="1760"/>
          </a:p>
        </p:txBody>
      </p:sp>
      <p:sp>
        <p:nvSpPr>
          <p:cNvPr id="24" name="Text 21">
            <a:extLst>
              <a:ext uri="{FF2B5EF4-FFF2-40B4-BE49-F238E27FC236}">
                <a16:creationId xmlns:a16="http://schemas.microsoft.com/office/drawing/2014/main" id="{F97AA4B2-D163-4387-8BEF-4A269C9F7527}"/>
              </a:ext>
            </a:extLst>
          </p:cNvPr>
          <p:cNvSpPr>
            <a:spLocks noGrp="1"/>
          </p:cNvSpPr>
          <p:nvPr/>
        </p:nvSpPr>
        <p:spPr>
          <a:xfrm>
            <a:off x="6420612" y="3017520"/>
            <a:ext cx="5131308" cy="603944"/>
          </a:xfrm>
          <a:prstGeom prst="rect">
            <a:avLst/>
          </a:prstGeom>
          <a:noFill/>
        </p:spPr>
        <p:txBody>
          <a:bodyPr wrap="square" lIns="0" tIns="0" rIns="0" bIns="0" anchor="t">
            <a:normAutofit fontScale="96120"/>
          </a:bodyPr>
          <a:lstStyle/>
          <a:p>
            <a:pPr marL="0" indent="0">
              <a:buNone/>
            </a:pPr>
            <a:r>
              <a:rPr sz="1780">
                <a:solidFill>
                  <a:srgbClr val="243239"/>
                </a:solidFill>
                <a:latin typeface="Arial"/>
                <a:ea typeface="Arial"/>
                <a:cs typeface="Arial"/>
              </a:rPr>
              <a:t>Grundsätzlich 28 Tage bei akutem Gefässverschluss, z. B. Hirninfarkt, Lungenembolie oder Thrombose.</a:t>
            </a:r>
            <a:endParaRPr sz="1780"/>
          </a:p>
        </p:txBody>
      </p:sp>
      <p:sp>
        <p:nvSpPr>
          <p:cNvPr id="25" name="Text 22">
            <a:extLst>
              <a:ext uri="{FF2B5EF4-FFF2-40B4-BE49-F238E27FC236}">
                <a16:creationId xmlns:a16="http://schemas.microsoft.com/office/drawing/2014/main" id="{B1CC10F3-024B-4DA2-B389-81ECABDAC860}"/>
              </a:ext>
            </a:extLst>
          </p:cNvPr>
          <p:cNvSpPr>
            <a:spLocks noGrp="1"/>
          </p:cNvSpPr>
          <p:nvPr/>
        </p:nvSpPr>
        <p:spPr>
          <a:xfrm>
            <a:off x="6420612" y="380434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Expliziter Bezugspunkt</a:t>
            </a:r>
            <a:endParaRPr sz="1760"/>
          </a:p>
        </p:txBody>
      </p:sp>
      <p:sp>
        <p:nvSpPr>
          <p:cNvPr id="26" name="Text 23">
            <a:extLst>
              <a:ext uri="{FF2B5EF4-FFF2-40B4-BE49-F238E27FC236}">
                <a16:creationId xmlns:a16="http://schemas.microsoft.com/office/drawing/2014/main" id="{70BC859A-9D5B-4FFF-A671-82B4A7AD046E}"/>
              </a:ext>
            </a:extLst>
          </p:cNvPr>
          <p:cNvSpPr>
            <a:spLocks noGrp="1"/>
          </p:cNvSpPr>
          <p:nvPr/>
        </p:nvSpPr>
        <p:spPr>
          <a:xfrm>
            <a:off x="6420612" y="4160960"/>
            <a:ext cx="5131308" cy="97796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Bei Aufnahme länger als 28 Tage zurück: grundsätzlich nicht mehr akut kodieren. Anamnesekode nur bei erfülltem G54.</a:t>
            </a:r>
            <a:endParaRPr sz="1780"/>
          </a:p>
        </p:txBody>
      </p:sp>
      <p:sp>
        <p:nvSpPr>
          <p:cNvPr id="27" name="Shape 24">
            <a:extLst>
              <a:ext uri="{FF2B5EF4-FFF2-40B4-BE49-F238E27FC236}">
                <a16:creationId xmlns:a16="http://schemas.microsoft.com/office/drawing/2014/main" id="{2778AEE3-1071-4020-80BE-A74282EFD6A9}"/>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D2D43117-974C-4649-82A8-851679F3C67F}"/>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A078DF25-7D8B-48DE-ACAA-CC373691370B}"/>
              </a:ext>
            </a:extLst>
          </p:cNvPr>
          <p:cNvSpPr>
            <a:spLocks noGrp="1"/>
          </p:cNvSpPr>
          <p:nvPr/>
        </p:nvSpPr>
        <p:spPr>
          <a:xfrm>
            <a:off x="603504" y="5710428"/>
            <a:ext cx="10984992" cy="329184"/>
          </a:xfrm>
          <a:prstGeom prst="rect">
            <a:avLst/>
          </a:prstGeom>
          <a:noFill/>
        </p:spPr>
        <p:txBody>
          <a:bodyPr wrap="square" lIns="0" tIns="0" rIns="0" bIns="0" anchor="ctr">
            <a:normAutofit fontScale="95789"/>
          </a:bodyPr>
          <a:lstStyle/>
          <a:p>
            <a:pPr marL="0" indent="0">
              <a:buNone/>
            </a:pPr>
            <a:r>
              <a:rPr sz="1550" b="1">
                <a:solidFill>
                  <a:srgbClr val="243239"/>
                </a:solidFill>
                <a:latin typeface="Arial"/>
                <a:ea typeface="Arial"/>
                <a:cs typeface="Arial"/>
              </a:rPr>
              <a:t>Spezialregeln zu Schlaganfall, Verlegung, Folgezustand und Reha beachten. Kein automatischer Kodewechsel am 29. Tag.</a:t>
            </a:r>
            <a:endParaRPr sz="1550"/>
          </a:p>
        </p:txBody>
      </p:sp>
      <p:sp>
        <p:nvSpPr>
          <p:cNvPr id="30" name="Shape 27">
            <a:extLst>
              <a:ext uri="{FF2B5EF4-FFF2-40B4-BE49-F238E27FC236}">
                <a16:creationId xmlns:a16="http://schemas.microsoft.com/office/drawing/2014/main" id="{E38EB3E0-E9F9-4E3D-A79B-9E0843376999}"/>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BC9E273E-13EA-4834-BD3D-E8CE1F90CA93}"/>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D05o S. 38; KHB 2027, D05p S. 37–38 und SD0601/02 S. 133–134.</a:t>
            </a:r>
            <a:endParaRPr sz="920"/>
          </a:p>
        </p:txBody>
      </p:sp>
      <p:sp>
        <p:nvSpPr>
          <p:cNvPr id="32" name="Text 29">
            <a:extLst>
              <a:ext uri="{FF2B5EF4-FFF2-40B4-BE49-F238E27FC236}">
                <a16:creationId xmlns:a16="http://schemas.microsoft.com/office/drawing/2014/main" id="{9D06B76C-065E-4C2C-84B6-246C4B3BBFEC}"/>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34C4BC80-9426-427A-B169-6C8835AC5216}"/>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14 / 73</a:t>
            </a:r>
            <a:endParaRPr sz="900"/>
          </a:p>
        </p:txBody>
      </p:sp>
    </p:spTree>
    <p:extLst>
      <p:ext uri="{BB962C8B-B14F-4D97-AF65-F5344CB8AC3E}">
        <p14:creationId xmlns:p14="http://schemas.microsoft.com/office/powerpoint/2010/main" val="1550764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C683B22-1F41-42C7-9452-F5E7CC7049DE}"/>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8902CE20-98A8-41A2-A0BC-6998D852DE1F}"/>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05E1C01A-4AF0-4ECF-8B8A-77E1056F1204}"/>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35E57CC5-3C94-4AEC-A20B-275CB3BC9FF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737B637E-3A93-4391-9675-0CC2B6F839E3}"/>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9C483EEF-5269-41CC-A7AD-62A0EF3BC9EF}"/>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01 | DIAGNOSEN</a:t>
            </a:r>
            <a:endParaRPr sz="1020"/>
          </a:p>
        </p:txBody>
      </p:sp>
      <p:sp>
        <p:nvSpPr>
          <p:cNvPr id="8" name="Text 5">
            <a:extLst>
              <a:ext uri="{FF2B5EF4-FFF2-40B4-BE49-F238E27FC236}">
                <a16:creationId xmlns:a16="http://schemas.microsoft.com/office/drawing/2014/main" id="{831D0D48-9DF7-4E5A-AB1F-76BE91BD2188}"/>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DIDAKTISCHES BEISPIEL</a:t>
            </a:r>
            <a:endParaRPr sz="960"/>
          </a:p>
        </p:txBody>
      </p:sp>
      <p:sp>
        <p:nvSpPr>
          <p:cNvPr id="9" name="Text 6">
            <a:extLst>
              <a:ext uri="{FF2B5EF4-FFF2-40B4-BE49-F238E27FC236}">
                <a16:creationId xmlns:a16="http://schemas.microsoft.com/office/drawing/2014/main" id="{0BA1FD72-5505-430B-AB8A-02A33B12DBB2}"/>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Praxis: frühere Lungenembolie bei neuer Aufnahme</a:t>
            </a:r>
            <a:endParaRPr sz="2800"/>
          </a:p>
        </p:txBody>
      </p:sp>
      <p:sp>
        <p:nvSpPr>
          <p:cNvPr id="10" name="Shape 7">
            <a:extLst>
              <a:ext uri="{FF2B5EF4-FFF2-40B4-BE49-F238E27FC236}">
                <a16:creationId xmlns:a16="http://schemas.microsoft.com/office/drawing/2014/main" id="{EB690524-FA2F-4AC0-90AC-A87DFAD13FC2}"/>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2E04F1B2-5AD3-4245-A44A-2FE9CC029C1B}"/>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D1A2A46F-0656-44F1-8F75-5929EC390D27}"/>
              </a:ext>
            </a:extLst>
          </p:cNvPr>
          <p:cNvSpPr>
            <a:spLocks noGrp="1"/>
          </p:cNvSpPr>
          <p:nvPr/>
        </p:nvSpPr>
        <p:spPr>
          <a:xfrm>
            <a:off x="438912" y="2011680"/>
            <a:ext cx="3182112" cy="3346704"/>
          </a:xfrm>
          <a:prstGeom prst="rect">
            <a:avLst/>
          </a:prstGeom>
          <a:solidFill>
            <a:srgbClr val="EEE7DB"/>
          </a:solidFill>
          <a:ln w="12700">
            <a:solidFill>
              <a:srgbClr val="EEE7DB">
                <a:alpha val="0"/>
              </a:srgbClr>
            </a:solidFill>
            <a:prstDash val="solid"/>
          </a:ln>
        </p:spPr>
      </p:sp>
      <p:sp>
        <p:nvSpPr>
          <p:cNvPr id="13" name="Text 10">
            <a:extLst>
              <a:ext uri="{FF2B5EF4-FFF2-40B4-BE49-F238E27FC236}">
                <a16:creationId xmlns:a16="http://schemas.microsoft.com/office/drawing/2014/main" id="{DF14EC88-F553-4D42-AA7D-58220875626F}"/>
              </a:ext>
            </a:extLst>
          </p:cNvPr>
          <p:cNvSpPr>
            <a:spLocks noGrp="1"/>
          </p:cNvSpPr>
          <p:nvPr/>
        </p:nvSpPr>
        <p:spPr>
          <a:xfrm>
            <a:off x="621792" y="2176272"/>
            <a:ext cx="2816352" cy="219456"/>
          </a:xfrm>
          <a:prstGeom prst="rect">
            <a:avLst/>
          </a:prstGeom>
          <a:noFill/>
        </p:spPr>
        <p:txBody>
          <a:bodyPr wrap="square" lIns="0" tIns="0" rIns="0" bIns="0" anchor="t">
            <a:normAutofit/>
          </a:bodyPr>
          <a:lstStyle/>
          <a:p>
            <a:pPr marL="0" indent="0">
              <a:buNone/>
            </a:pPr>
            <a:r>
              <a:rPr sz="1050" b="1" spc="80">
                <a:solidFill>
                  <a:srgbClr val="303D43"/>
                </a:solidFill>
                <a:latin typeface="Arial"/>
                <a:ea typeface="Arial"/>
                <a:cs typeface="Arial"/>
              </a:rPr>
              <a:t>SACHVERHALT</a:t>
            </a:r>
            <a:endParaRPr sz="1050"/>
          </a:p>
        </p:txBody>
      </p:sp>
      <p:sp>
        <p:nvSpPr>
          <p:cNvPr id="14" name="Text 11">
            <a:extLst>
              <a:ext uri="{FF2B5EF4-FFF2-40B4-BE49-F238E27FC236}">
                <a16:creationId xmlns:a16="http://schemas.microsoft.com/office/drawing/2014/main" id="{EF68FDE3-76F1-48E5-8B1D-86CB8ADB637B}"/>
              </a:ext>
            </a:extLst>
          </p:cNvPr>
          <p:cNvSpPr>
            <a:spLocks noGrp="1"/>
          </p:cNvSpPr>
          <p:nvPr/>
        </p:nvSpPr>
        <p:spPr>
          <a:xfrm>
            <a:off x="621792" y="2569464"/>
            <a:ext cx="2816352" cy="2578608"/>
          </a:xfrm>
          <a:prstGeom prst="rect">
            <a:avLst/>
          </a:prstGeom>
          <a:noFill/>
        </p:spPr>
        <p:txBody>
          <a:bodyPr wrap="square" lIns="0" tIns="0" rIns="0" bIns="0" anchor="t">
            <a:normAutofit/>
          </a:bodyPr>
          <a:lstStyle/>
          <a:p>
            <a:pPr marL="0" indent="0">
              <a:buNone/>
            </a:pPr>
            <a:r>
              <a:rPr sz="1750">
                <a:solidFill>
                  <a:srgbClr val="243239"/>
                </a:solidFill>
                <a:latin typeface="Arial"/>
                <a:ea typeface="Arial"/>
                <a:cs typeface="Arial"/>
              </a:rPr>
              <a:t>Neue stationäre Aufnahme wegen einer anderen Erkrankung. Die Lungenembolie liegt 35 Tage zurück. Es besteht kein neues akutes Ereignis; ihre Anamnese verursacht im aktuellen Fall dokumentierten Aufwand nach G54.</a:t>
            </a:r>
            <a:endParaRPr sz="1750"/>
          </a:p>
        </p:txBody>
      </p:sp>
      <p:sp>
        <p:nvSpPr>
          <p:cNvPr id="15" name="Shape 12">
            <a:extLst>
              <a:ext uri="{FF2B5EF4-FFF2-40B4-BE49-F238E27FC236}">
                <a16:creationId xmlns:a16="http://schemas.microsoft.com/office/drawing/2014/main" id="{A0993F5D-E670-4680-865B-5EA31754042F}"/>
              </a:ext>
            </a:extLst>
          </p:cNvPr>
          <p:cNvSpPr>
            <a:spLocks noGrp="1"/>
          </p:cNvSpPr>
          <p:nvPr/>
        </p:nvSpPr>
        <p:spPr>
          <a:xfrm>
            <a:off x="3803904" y="2011680"/>
            <a:ext cx="3883152" cy="3346704"/>
          </a:xfrm>
          <a:prstGeom prst="rect">
            <a:avLst/>
          </a:prstGeom>
          <a:solidFill>
            <a:srgbClr val="FFFFFF"/>
          </a:solidFill>
          <a:ln w="7620">
            <a:solidFill>
              <a:srgbClr val="D8D4CB"/>
            </a:solidFill>
            <a:prstDash val="solid"/>
          </a:ln>
        </p:spPr>
      </p:sp>
      <p:sp>
        <p:nvSpPr>
          <p:cNvPr id="16" name="Shape 13">
            <a:extLst>
              <a:ext uri="{FF2B5EF4-FFF2-40B4-BE49-F238E27FC236}">
                <a16:creationId xmlns:a16="http://schemas.microsoft.com/office/drawing/2014/main" id="{CE5F5B26-D4A1-4E33-8ED9-45F6788940FE}"/>
              </a:ext>
            </a:extLst>
          </p:cNvPr>
          <p:cNvSpPr>
            <a:spLocks noGrp="1"/>
          </p:cNvSpPr>
          <p:nvPr/>
        </p:nvSpPr>
        <p:spPr>
          <a:xfrm>
            <a:off x="3803904" y="2011680"/>
            <a:ext cx="3883152" cy="429768"/>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E54941FD-AE07-4849-AE19-3E58F6A22F67}"/>
              </a:ext>
            </a:extLst>
          </p:cNvPr>
          <p:cNvSpPr>
            <a:spLocks noGrp="1"/>
          </p:cNvSpPr>
          <p:nvPr/>
        </p:nvSpPr>
        <p:spPr>
          <a:xfrm>
            <a:off x="3950208" y="2112264"/>
            <a:ext cx="3608832" cy="228600"/>
          </a:xfrm>
          <a:prstGeom prst="rect">
            <a:avLst/>
          </a:prstGeom>
          <a:noFill/>
        </p:spPr>
        <p:txBody>
          <a:bodyPr wrap="square" lIns="0" tIns="0" rIns="0" bIns="0" anchor="t">
            <a:normAutofit/>
          </a:bodyPr>
          <a:lstStyle/>
          <a:p>
            <a:pPr marL="0" indent="0">
              <a:buNone/>
            </a:pPr>
            <a:r>
              <a:rPr sz="1530" b="1">
                <a:solidFill>
                  <a:srgbClr val="FFFFFF"/>
                </a:solidFill>
                <a:latin typeface="Arial"/>
                <a:ea typeface="Arial"/>
                <a:cs typeface="Arial"/>
              </a:rPr>
              <a:t>2026</a:t>
            </a:r>
            <a:endParaRPr sz="1530"/>
          </a:p>
        </p:txBody>
      </p:sp>
      <p:sp>
        <p:nvSpPr>
          <p:cNvPr id="18" name="Shape 15">
            <a:extLst>
              <a:ext uri="{FF2B5EF4-FFF2-40B4-BE49-F238E27FC236}">
                <a16:creationId xmlns:a16="http://schemas.microsoft.com/office/drawing/2014/main" id="{D3AC20C6-6F30-467C-94D5-8018CC2273EA}"/>
              </a:ext>
            </a:extLst>
          </p:cNvPr>
          <p:cNvSpPr>
            <a:spLocks noGrp="1"/>
          </p:cNvSpPr>
          <p:nvPr/>
        </p:nvSpPr>
        <p:spPr>
          <a:xfrm>
            <a:off x="3959352" y="2711196"/>
            <a:ext cx="54864" cy="54864"/>
          </a:xfrm>
          <a:prstGeom prst="rect">
            <a:avLst/>
          </a:prstGeom>
          <a:solidFill>
            <a:srgbClr val="7D925F"/>
          </a:solidFill>
          <a:ln w="12700">
            <a:solidFill>
              <a:srgbClr val="7D925F">
                <a:alpha val="0"/>
              </a:srgbClr>
            </a:solidFill>
            <a:prstDash val="solid"/>
          </a:ln>
        </p:spPr>
      </p:sp>
      <p:sp>
        <p:nvSpPr>
          <p:cNvPr id="19" name="Text 16">
            <a:extLst>
              <a:ext uri="{FF2B5EF4-FFF2-40B4-BE49-F238E27FC236}">
                <a16:creationId xmlns:a16="http://schemas.microsoft.com/office/drawing/2014/main" id="{F9FC60D8-A248-483F-BA2F-1BAF9838D7BE}"/>
              </a:ext>
            </a:extLst>
          </p:cNvPr>
          <p:cNvSpPr>
            <a:spLocks noGrp="1"/>
          </p:cNvSpPr>
          <p:nvPr/>
        </p:nvSpPr>
        <p:spPr>
          <a:xfrm>
            <a:off x="4123944" y="2633472"/>
            <a:ext cx="3407664" cy="1528101"/>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28-Tage-Fenster überschritten: keine akute Lungenembolie mehr.</a:t>
            </a:r>
            <a:endParaRPr sz="1710"/>
          </a:p>
        </p:txBody>
      </p:sp>
      <p:sp>
        <p:nvSpPr>
          <p:cNvPr id="20" name="Shape 17">
            <a:extLst>
              <a:ext uri="{FF2B5EF4-FFF2-40B4-BE49-F238E27FC236}">
                <a16:creationId xmlns:a16="http://schemas.microsoft.com/office/drawing/2014/main" id="{9C7E8691-1CA0-4440-9532-765DC2008CD6}"/>
              </a:ext>
            </a:extLst>
          </p:cNvPr>
          <p:cNvSpPr>
            <a:spLocks noGrp="1"/>
          </p:cNvSpPr>
          <p:nvPr/>
        </p:nvSpPr>
        <p:spPr>
          <a:xfrm>
            <a:off x="3959352" y="4358169"/>
            <a:ext cx="54864" cy="54864"/>
          </a:xfrm>
          <a:prstGeom prst="rect">
            <a:avLst/>
          </a:prstGeom>
          <a:solidFill>
            <a:srgbClr val="7D925F"/>
          </a:solidFill>
          <a:ln w="12700">
            <a:solidFill>
              <a:srgbClr val="7D925F">
                <a:alpha val="0"/>
              </a:srgbClr>
            </a:solidFill>
            <a:prstDash val="solid"/>
          </a:ln>
        </p:spPr>
      </p:sp>
      <p:sp>
        <p:nvSpPr>
          <p:cNvPr id="21" name="Text 18">
            <a:extLst>
              <a:ext uri="{FF2B5EF4-FFF2-40B4-BE49-F238E27FC236}">
                <a16:creationId xmlns:a16="http://schemas.microsoft.com/office/drawing/2014/main" id="{57CE0A36-ADFD-45A4-80AA-C812297404AC}"/>
              </a:ext>
            </a:extLst>
          </p:cNvPr>
          <p:cNvSpPr>
            <a:spLocks noGrp="1"/>
          </p:cNvSpPr>
          <p:nvPr/>
        </p:nvSpPr>
        <p:spPr>
          <a:xfrm>
            <a:off x="4123944" y="4280445"/>
            <a:ext cx="3407664" cy="858483"/>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Anamnestische Abbildung bereits vorgesehen.</a:t>
            </a:r>
            <a:endParaRPr sz="1710"/>
          </a:p>
        </p:txBody>
      </p:sp>
      <p:sp>
        <p:nvSpPr>
          <p:cNvPr id="22" name="Shape 19">
            <a:extLst>
              <a:ext uri="{FF2B5EF4-FFF2-40B4-BE49-F238E27FC236}">
                <a16:creationId xmlns:a16="http://schemas.microsoft.com/office/drawing/2014/main" id="{96F43091-6514-4A00-8689-7B27EA6DD323}"/>
              </a:ext>
            </a:extLst>
          </p:cNvPr>
          <p:cNvSpPr>
            <a:spLocks noGrp="1"/>
          </p:cNvSpPr>
          <p:nvPr/>
        </p:nvSpPr>
        <p:spPr>
          <a:xfrm>
            <a:off x="7869936" y="2011680"/>
            <a:ext cx="3883152" cy="3346704"/>
          </a:xfrm>
          <a:prstGeom prst="rect">
            <a:avLst/>
          </a:prstGeom>
          <a:solidFill>
            <a:srgbClr val="FFFFFF"/>
          </a:solidFill>
          <a:ln w="7620">
            <a:solidFill>
              <a:srgbClr val="D8D4CB"/>
            </a:solidFill>
            <a:prstDash val="solid"/>
          </a:ln>
        </p:spPr>
      </p:sp>
      <p:sp>
        <p:nvSpPr>
          <p:cNvPr id="23" name="Shape 20">
            <a:extLst>
              <a:ext uri="{FF2B5EF4-FFF2-40B4-BE49-F238E27FC236}">
                <a16:creationId xmlns:a16="http://schemas.microsoft.com/office/drawing/2014/main" id="{001E36B8-DDB4-46AE-8810-A813AFAE847A}"/>
              </a:ext>
            </a:extLst>
          </p:cNvPr>
          <p:cNvSpPr>
            <a:spLocks noGrp="1"/>
          </p:cNvSpPr>
          <p:nvPr/>
        </p:nvSpPr>
        <p:spPr>
          <a:xfrm>
            <a:off x="7869936" y="2011680"/>
            <a:ext cx="3883152" cy="429768"/>
          </a:xfrm>
          <a:prstGeom prst="rect">
            <a:avLst/>
          </a:prstGeom>
          <a:solidFill>
            <a:srgbClr val="E5DAC9"/>
          </a:solidFill>
          <a:ln w="12700">
            <a:solidFill>
              <a:srgbClr val="E5DAC9">
                <a:alpha val="0"/>
              </a:srgbClr>
            </a:solidFill>
            <a:prstDash val="solid"/>
          </a:ln>
        </p:spPr>
      </p:sp>
      <p:sp>
        <p:nvSpPr>
          <p:cNvPr id="24" name="Text 21">
            <a:extLst>
              <a:ext uri="{FF2B5EF4-FFF2-40B4-BE49-F238E27FC236}">
                <a16:creationId xmlns:a16="http://schemas.microsoft.com/office/drawing/2014/main" id="{EBEA4FC8-969A-44FE-A05A-04498ED8C07E}"/>
              </a:ext>
            </a:extLst>
          </p:cNvPr>
          <p:cNvSpPr>
            <a:spLocks noGrp="1"/>
          </p:cNvSpPr>
          <p:nvPr/>
        </p:nvSpPr>
        <p:spPr>
          <a:xfrm>
            <a:off x="8016240" y="2112264"/>
            <a:ext cx="3608832" cy="228600"/>
          </a:xfrm>
          <a:prstGeom prst="rect">
            <a:avLst/>
          </a:prstGeom>
          <a:noFill/>
        </p:spPr>
        <p:txBody>
          <a:bodyPr wrap="square" lIns="0" tIns="0" rIns="0" bIns="0" anchor="t">
            <a:normAutofit/>
          </a:bodyPr>
          <a:lstStyle/>
          <a:p>
            <a:pPr marL="0" indent="0">
              <a:buNone/>
            </a:pPr>
            <a:r>
              <a:rPr sz="1530" b="1">
                <a:solidFill>
                  <a:srgbClr val="303D43"/>
                </a:solidFill>
                <a:latin typeface="Arial"/>
                <a:ea typeface="Arial"/>
                <a:cs typeface="Arial"/>
              </a:rPr>
              <a:t>2027</a:t>
            </a:r>
            <a:endParaRPr sz="1530"/>
          </a:p>
        </p:txBody>
      </p:sp>
      <p:sp>
        <p:nvSpPr>
          <p:cNvPr id="25" name="Shape 22">
            <a:extLst>
              <a:ext uri="{FF2B5EF4-FFF2-40B4-BE49-F238E27FC236}">
                <a16:creationId xmlns:a16="http://schemas.microsoft.com/office/drawing/2014/main" id="{B202E041-51C0-4C94-B9C0-BDD1B1F8448F}"/>
              </a:ext>
            </a:extLst>
          </p:cNvPr>
          <p:cNvSpPr>
            <a:spLocks noGrp="1"/>
          </p:cNvSpPr>
          <p:nvPr/>
        </p:nvSpPr>
        <p:spPr>
          <a:xfrm>
            <a:off x="8025384" y="2711196"/>
            <a:ext cx="54864" cy="54864"/>
          </a:xfrm>
          <a:prstGeom prst="rect">
            <a:avLst/>
          </a:prstGeom>
          <a:solidFill>
            <a:srgbClr val="7D925F"/>
          </a:solidFill>
          <a:ln w="12700">
            <a:solidFill>
              <a:srgbClr val="7D925F">
                <a:alpha val="0"/>
              </a:srgbClr>
            </a:solidFill>
            <a:prstDash val="solid"/>
          </a:ln>
        </p:spPr>
      </p:sp>
      <p:sp>
        <p:nvSpPr>
          <p:cNvPr id="26" name="Text 23">
            <a:extLst>
              <a:ext uri="{FF2B5EF4-FFF2-40B4-BE49-F238E27FC236}">
                <a16:creationId xmlns:a16="http://schemas.microsoft.com/office/drawing/2014/main" id="{B4E57319-D6DF-4644-B980-211C6537EDB2}"/>
              </a:ext>
            </a:extLst>
          </p:cNvPr>
          <p:cNvSpPr>
            <a:spLocks noGrp="1"/>
          </p:cNvSpPr>
          <p:nvPr/>
        </p:nvSpPr>
        <p:spPr>
          <a:xfrm>
            <a:off x="8189976" y="2633472"/>
            <a:ext cx="3407664" cy="534838"/>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Ebenfalls keine akute Ereigniskodierung.</a:t>
            </a:r>
            <a:endParaRPr sz="1710"/>
          </a:p>
        </p:txBody>
      </p:sp>
      <p:sp>
        <p:nvSpPr>
          <p:cNvPr id="27" name="Shape 24">
            <a:extLst>
              <a:ext uri="{FF2B5EF4-FFF2-40B4-BE49-F238E27FC236}">
                <a16:creationId xmlns:a16="http://schemas.microsoft.com/office/drawing/2014/main" id="{012EDA32-1E9E-4B6A-BEAE-EC016A13CB00}"/>
              </a:ext>
            </a:extLst>
          </p:cNvPr>
          <p:cNvSpPr>
            <a:spLocks noGrp="1"/>
          </p:cNvSpPr>
          <p:nvPr/>
        </p:nvSpPr>
        <p:spPr>
          <a:xfrm>
            <a:off x="8025384" y="3364906"/>
            <a:ext cx="54864" cy="54864"/>
          </a:xfrm>
          <a:prstGeom prst="rect">
            <a:avLst/>
          </a:prstGeom>
          <a:solidFill>
            <a:srgbClr val="7D925F"/>
          </a:solidFill>
          <a:ln w="12700">
            <a:solidFill>
              <a:srgbClr val="7D925F">
                <a:alpha val="0"/>
              </a:srgbClr>
            </a:solidFill>
            <a:prstDash val="solid"/>
          </a:ln>
        </p:spPr>
      </p:sp>
      <p:sp>
        <p:nvSpPr>
          <p:cNvPr id="28" name="Text 25">
            <a:extLst>
              <a:ext uri="{FF2B5EF4-FFF2-40B4-BE49-F238E27FC236}">
                <a16:creationId xmlns:a16="http://schemas.microsoft.com/office/drawing/2014/main" id="{F8B3AE7E-DDC8-4D2A-840A-8B00DB715DA5}"/>
              </a:ext>
            </a:extLst>
          </p:cNvPr>
          <p:cNvSpPr>
            <a:spLocks noGrp="1"/>
          </p:cNvSpPr>
          <p:nvPr/>
        </p:nvSpPr>
        <p:spPr>
          <a:xfrm>
            <a:off x="8189976" y="3287182"/>
            <a:ext cx="3407664" cy="716683"/>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Passender Anamnesekode, z. B. Z86.7, bei erfüllten Voraussetzungen.</a:t>
            </a:r>
            <a:endParaRPr sz="1710"/>
          </a:p>
        </p:txBody>
      </p:sp>
      <p:sp>
        <p:nvSpPr>
          <p:cNvPr id="29" name="Shape 26">
            <a:extLst>
              <a:ext uri="{FF2B5EF4-FFF2-40B4-BE49-F238E27FC236}">
                <a16:creationId xmlns:a16="http://schemas.microsoft.com/office/drawing/2014/main" id="{F772A197-5282-4892-A1F8-D385D45E72BD}"/>
              </a:ext>
            </a:extLst>
          </p:cNvPr>
          <p:cNvSpPr>
            <a:spLocks noGrp="1"/>
          </p:cNvSpPr>
          <p:nvPr/>
        </p:nvSpPr>
        <p:spPr>
          <a:xfrm>
            <a:off x="8025384" y="4200460"/>
            <a:ext cx="54864" cy="54864"/>
          </a:xfrm>
          <a:prstGeom prst="rect">
            <a:avLst/>
          </a:prstGeom>
          <a:solidFill>
            <a:srgbClr val="7D925F"/>
          </a:solidFill>
          <a:ln w="12700">
            <a:solidFill>
              <a:srgbClr val="7D925F">
                <a:alpha val="0"/>
              </a:srgbClr>
            </a:solidFill>
            <a:prstDash val="solid"/>
          </a:ln>
        </p:spPr>
      </p:sp>
      <p:sp>
        <p:nvSpPr>
          <p:cNvPr id="30" name="Text 27">
            <a:extLst>
              <a:ext uri="{FF2B5EF4-FFF2-40B4-BE49-F238E27FC236}">
                <a16:creationId xmlns:a16="http://schemas.microsoft.com/office/drawing/2014/main" id="{6A7F8991-EE0D-435B-9ECB-F92B8E0C0320}"/>
              </a:ext>
            </a:extLst>
          </p:cNvPr>
          <p:cNvSpPr>
            <a:spLocks noGrp="1"/>
          </p:cNvSpPr>
          <p:nvPr/>
        </p:nvSpPr>
        <p:spPr>
          <a:xfrm>
            <a:off x="8189976" y="4122736"/>
            <a:ext cx="3407664" cy="1016192"/>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Neu ist die allgemeinere Reichweite der Regel – nicht erstmals die Frist für die Lungenembolie.</a:t>
            </a:r>
            <a:endParaRPr sz="1710"/>
          </a:p>
        </p:txBody>
      </p:sp>
      <p:sp>
        <p:nvSpPr>
          <p:cNvPr id="31" name="Shape 28">
            <a:extLst>
              <a:ext uri="{FF2B5EF4-FFF2-40B4-BE49-F238E27FC236}">
                <a16:creationId xmlns:a16="http://schemas.microsoft.com/office/drawing/2014/main" id="{0BCC2FDA-9157-489B-8D49-DB33425EDA93}"/>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2" name="Shape 29">
            <a:extLst>
              <a:ext uri="{FF2B5EF4-FFF2-40B4-BE49-F238E27FC236}">
                <a16:creationId xmlns:a16="http://schemas.microsoft.com/office/drawing/2014/main" id="{900D6EB5-1875-46CE-A9E6-6AE5029292F7}"/>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3" name="Text 30">
            <a:extLst>
              <a:ext uri="{FF2B5EF4-FFF2-40B4-BE49-F238E27FC236}">
                <a16:creationId xmlns:a16="http://schemas.microsoft.com/office/drawing/2014/main" id="{193D5728-3DEB-4776-AA40-430416D33781}"/>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Lerneffekt: Eine neue Formulierung kann dieselbe Fallentscheidung bestätigen und gleichzeitig den Anwendungsbereich erweitern.</a:t>
            </a:r>
            <a:endParaRPr sz="1550"/>
          </a:p>
        </p:txBody>
      </p:sp>
      <p:sp>
        <p:nvSpPr>
          <p:cNvPr id="34" name="Shape 31">
            <a:extLst>
              <a:ext uri="{FF2B5EF4-FFF2-40B4-BE49-F238E27FC236}">
                <a16:creationId xmlns:a16="http://schemas.microsoft.com/office/drawing/2014/main" id="{6CD2C5CA-2DBE-451E-BB19-57BB24080F72}"/>
              </a:ext>
            </a:extLst>
          </p:cNvPr>
          <p:cNvSpPr>
            <a:spLocks noGrp="1"/>
          </p:cNvSpPr>
          <p:nvPr/>
        </p:nvSpPr>
        <p:spPr>
          <a:xfrm>
            <a:off x="438912" y="6281928"/>
            <a:ext cx="11314176" cy="0"/>
          </a:xfrm>
          <a:prstGeom prst="line">
            <a:avLst/>
          </a:prstGeom>
          <a:noFill/>
          <a:ln w="7620">
            <a:solidFill>
              <a:srgbClr val="D8D4CB"/>
            </a:solidFill>
            <a:prstDash val="solid"/>
          </a:ln>
        </p:spPr>
      </p:sp>
      <p:sp>
        <p:nvSpPr>
          <p:cNvPr id="35" name="Text 32">
            <a:extLst>
              <a:ext uri="{FF2B5EF4-FFF2-40B4-BE49-F238E27FC236}">
                <a16:creationId xmlns:a16="http://schemas.microsoft.com/office/drawing/2014/main" id="{39770971-2CA9-4942-AB2E-89668AF668A9}"/>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Ableitung aus KHB 2026 D05o S. 38 und KHB 2027 D05p S. 38; G54 jeweils S. 28–29.</a:t>
            </a:r>
            <a:endParaRPr sz="920"/>
          </a:p>
        </p:txBody>
      </p:sp>
      <p:sp>
        <p:nvSpPr>
          <p:cNvPr id="36" name="Text 33">
            <a:extLst>
              <a:ext uri="{FF2B5EF4-FFF2-40B4-BE49-F238E27FC236}">
                <a16:creationId xmlns:a16="http://schemas.microsoft.com/office/drawing/2014/main" id="{51837352-EC61-4317-889B-170C628C2440}"/>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7" name="Text 34">
            <a:extLst>
              <a:ext uri="{FF2B5EF4-FFF2-40B4-BE49-F238E27FC236}">
                <a16:creationId xmlns:a16="http://schemas.microsoft.com/office/drawing/2014/main" id="{49F0902C-F960-4C6F-8753-B282A6572BBB}"/>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15 / 73</a:t>
            </a:r>
            <a:endParaRPr sz="900"/>
          </a:p>
        </p:txBody>
      </p:sp>
    </p:spTree>
    <p:extLst>
      <p:ext uri="{BB962C8B-B14F-4D97-AF65-F5344CB8AC3E}">
        <p14:creationId xmlns:p14="http://schemas.microsoft.com/office/powerpoint/2010/main" val="1841033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C766ADB7-3892-4197-AF26-D368DFBAC6D2}"/>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2916FD2A-ED26-43E2-A7D9-2ECD8CF364DE}"/>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DB4BAF16-380C-4B37-81E3-2F3C17595815}"/>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41D0D742-37FB-436C-B779-1BCA754AC836}"/>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413661A9-EAD2-4CFA-BCBF-E119255E6C22}"/>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91C48373-D7D1-4146-BD1F-C0D3D97D4281}"/>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02 | PROZEDUREN</a:t>
            </a:r>
            <a:endParaRPr sz="1020"/>
          </a:p>
        </p:txBody>
      </p:sp>
      <p:sp>
        <p:nvSpPr>
          <p:cNvPr id="8" name="Text 5">
            <a:extLst>
              <a:ext uri="{FF2B5EF4-FFF2-40B4-BE49-F238E27FC236}">
                <a16:creationId xmlns:a16="http://schemas.microsoft.com/office/drawing/2014/main" id="{FADE43F3-B85F-47FF-AF29-C0676493DE97}"/>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PRÄZISIERT</a:t>
            </a:r>
            <a:endParaRPr sz="960"/>
          </a:p>
        </p:txBody>
      </p:sp>
      <p:sp>
        <p:nvSpPr>
          <p:cNvPr id="9" name="Text 6">
            <a:extLst>
              <a:ext uri="{FF2B5EF4-FFF2-40B4-BE49-F238E27FC236}">
                <a16:creationId xmlns:a16="http://schemas.microsoft.com/office/drawing/2014/main" id="{B7DC4E9E-26A8-4053-BD02-A8937C8F950D}"/>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P00 / P07: CHOP-Hinweise zur Seitigkeit beachten</a:t>
            </a:r>
            <a:endParaRPr sz="2800"/>
          </a:p>
        </p:txBody>
      </p:sp>
      <p:sp>
        <p:nvSpPr>
          <p:cNvPr id="10" name="Shape 7">
            <a:extLst>
              <a:ext uri="{FF2B5EF4-FFF2-40B4-BE49-F238E27FC236}">
                <a16:creationId xmlns:a16="http://schemas.microsoft.com/office/drawing/2014/main" id="{D9A22C95-99C0-47FE-875D-E09BA20E80B4}"/>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63B423AD-9435-4E90-BB17-E9C905006325}"/>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E9F5A0C0-A129-44D7-AE31-9959A0D8154A}"/>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CD42BC43-D07D-4E46-89A7-6EB98440E027}"/>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0FB05CBF-626D-429B-9D39-406860C24814}"/>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2775D62A-0D07-4503-9ED6-8A2684136869}"/>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FA33528E-00BE-4444-98BD-C4C0837D7927}"/>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0B798F68-D729-4700-B9DC-B9B12D043611}"/>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9F97BF08-4186-4F50-9340-2E3579788EFC}"/>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28A33A66-274E-4240-9AD4-3821C54EB675}"/>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P00</a:t>
            </a:r>
            <a:endParaRPr sz="1760"/>
          </a:p>
        </p:txBody>
      </p:sp>
      <p:sp>
        <p:nvSpPr>
          <p:cNvPr id="20" name="Text 17">
            <a:extLst>
              <a:ext uri="{FF2B5EF4-FFF2-40B4-BE49-F238E27FC236}">
                <a16:creationId xmlns:a16="http://schemas.microsoft.com/office/drawing/2014/main" id="{468F998C-63A1-4D02-96B7-CDFDF2ABDD53}"/>
              </a:ext>
            </a:extLst>
          </p:cNvPr>
          <p:cNvSpPr>
            <a:spLocks noGrp="1"/>
          </p:cNvSpPr>
          <p:nvPr/>
        </p:nvSpPr>
        <p:spPr>
          <a:xfrm>
            <a:off x="640080" y="3017520"/>
            <a:ext cx="5131308" cy="103567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Seitigkeitsangaben und [L]-Kennzeichnung als Kodierhilfe. [L] ist nicht vollständig und erfordert nicht in jeder Konstellation eine Seitenangabe.</a:t>
            </a:r>
            <a:endParaRPr sz="1780"/>
          </a:p>
        </p:txBody>
      </p:sp>
      <p:sp>
        <p:nvSpPr>
          <p:cNvPr id="21" name="Text 18">
            <a:extLst>
              <a:ext uri="{FF2B5EF4-FFF2-40B4-BE49-F238E27FC236}">
                <a16:creationId xmlns:a16="http://schemas.microsoft.com/office/drawing/2014/main" id="{2CFEF670-A290-4210-9BB9-5639FBE3D0FC}"/>
              </a:ext>
            </a:extLst>
          </p:cNvPr>
          <p:cNvSpPr>
            <a:spLocks noGrp="1"/>
          </p:cNvSpPr>
          <p:nvPr/>
        </p:nvSpPr>
        <p:spPr>
          <a:xfrm>
            <a:off x="640080" y="423607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P07</a:t>
            </a:r>
            <a:endParaRPr sz="1760"/>
          </a:p>
        </p:txBody>
      </p:sp>
      <p:sp>
        <p:nvSpPr>
          <p:cNvPr id="22" name="Text 19">
            <a:extLst>
              <a:ext uri="{FF2B5EF4-FFF2-40B4-BE49-F238E27FC236}">
                <a16:creationId xmlns:a16="http://schemas.microsoft.com/office/drawing/2014/main" id="{82CDF2D6-3A8E-4BFE-A598-1CA24828F7AC}"/>
              </a:ext>
            </a:extLst>
          </p:cNvPr>
          <p:cNvSpPr>
            <a:spLocks noGrp="1"/>
          </p:cNvSpPr>
          <p:nvPr/>
        </p:nvSpPr>
        <p:spPr>
          <a:xfrm>
            <a:off x="640080" y="4592692"/>
            <a:ext cx="5131308" cy="54623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Bilaterale Operation in einer Sitzung einmal kodieren, Seitigkeitsvariable bilateral.</a:t>
            </a:r>
            <a:endParaRPr sz="1780"/>
          </a:p>
        </p:txBody>
      </p:sp>
      <p:sp>
        <p:nvSpPr>
          <p:cNvPr id="23" name="Text 20">
            <a:extLst>
              <a:ext uri="{FF2B5EF4-FFF2-40B4-BE49-F238E27FC236}">
                <a16:creationId xmlns:a16="http://schemas.microsoft.com/office/drawing/2014/main" id="{4C771DB4-589E-4CEA-90C4-28E94240549D}"/>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P00p und P07p</a:t>
            </a:r>
            <a:endParaRPr sz="1760"/>
          </a:p>
        </p:txBody>
      </p:sp>
      <p:sp>
        <p:nvSpPr>
          <p:cNvPr id="24" name="Text 21">
            <a:extLst>
              <a:ext uri="{FF2B5EF4-FFF2-40B4-BE49-F238E27FC236}">
                <a16:creationId xmlns:a16="http://schemas.microsoft.com/office/drawing/2014/main" id="{54B216F3-1609-45A4-8654-086C980992FA}"/>
              </a:ext>
            </a:extLst>
          </p:cNvPr>
          <p:cNvSpPr>
            <a:spLocks noGrp="1"/>
          </p:cNvSpPr>
          <p:nvPr/>
        </p:nvSpPr>
        <p:spPr>
          <a:xfrm>
            <a:off x="6420612"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Zusätzlicher ausdrücklicher Hinweis: Die Hinweise in der CHOP sind zu beachten.</a:t>
            </a:r>
            <a:endParaRPr sz="1780"/>
          </a:p>
        </p:txBody>
      </p:sp>
      <p:sp>
        <p:nvSpPr>
          <p:cNvPr id="25" name="Text 22">
            <a:extLst>
              <a:ext uri="{FF2B5EF4-FFF2-40B4-BE49-F238E27FC236}">
                <a16:creationId xmlns:a16="http://schemas.microsoft.com/office/drawing/2014/main" id="{E1BBFC94-597D-47D9-9FE7-FCDA3DF6CCC2}"/>
              </a:ext>
            </a:extLst>
          </p:cNvPr>
          <p:cNvSpPr>
            <a:spLocks noGrp="1"/>
          </p:cNvSpPr>
          <p:nvPr/>
        </p:nvSpPr>
        <p:spPr>
          <a:xfrm>
            <a:off x="6420612"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Grundregeln bleiben</a:t>
            </a:r>
            <a:endParaRPr sz="1760"/>
          </a:p>
        </p:txBody>
      </p:sp>
      <p:sp>
        <p:nvSpPr>
          <p:cNvPr id="26" name="Text 23">
            <a:extLst>
              <a:ext uri="{FF2B5EF4-FFF2-40B4-BE49-F238E27FC236}">
                <a16:creationId xmlns:a16="http://schemas.microsoft.com/office/drawing/2014/main" id="{CA6346BC-AC82-4F64-86E8-D069CC854BBB}"/>
              </a:ext>
            </a:extLst>
          </p:cNvPr>
          <p:cNvSpPr>
            <a:spLocks noGrp="1"/>
          </p:cNvSpPr>
          <p:nvPr/>
        </p:nvSpPr>
        <p:spPr>
          <a:xfrm>
            <a:off x="6420612"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Keine generelle Umstellung auf zwei Prozedurenkodes für einen beidseitigen Eingriff.</a:t>
            </a:r>
            <a:endParaRPr sz="1780"/>
          </a:p>
        </p:txBody>
      </p:sp>
      <p:sp>
        <p:nvSpPr>
          <p:cNvPr id="27" name="Shape 24">
            <a:extLst>
              <a:ext uri="{FF2B5EF4-FFF2-40B4-BE49-F238E27FC236}">
                <a16:creationId xmlns:a16="http://schemas.microsoft.com/office/drawing/2014/main" id="{3310BD65-CEBD-46C9-A2D8-4A9F5B32CAE1}"/>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7918F55D-09C0-4BD5-AA52-4C42A50BECC4}"/>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6F0C52F9-5893-4B93-B058-14B0575332AB}"/>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Anatomie, konkrete CHOP-Anweisung und Seitigkeitsvariable gemeinsam prüfen.</a:t>
            </a:r>
            <a:endParaRPr sz="1550"/>
          </a:p>
        </p:txBody>
      </p:sp>
      <p:sp>
        <p:nvSpPr>
          <p:cNvPr id="30" name="Shape 27">
            <a:extLst>
              <a:ext uri="{FF2B5EF4-FFF2-40B4-BE49-F238E27FC236}">
                <a16:creationId xmlns:a16="http://schemas.microsoft.com/office/drawing/2014/main" id="{73540F84-0E5C-496D-84B9-D6E033D507A5}"/>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69BBC2BB-A14A-4593-9448-A710F2D04592}"/>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P00n S. 61 / P07o S. 72; KHB 2027, P00p S. 61 / P07p S. 72.</a:t>
            </a:r>
            <a:endParaRPr sz="920"/>
          </a:p>
        </p:txBody>
      </p:sp>
      <p:sp>
        <p:nvSpPr>
          <p:cNvPr id="32" name="Text 29">
            <a:extLst>
              <a:ext uri="{FF2B5EF4-FFF2-40B4-BE49-F238E27FC236}">
                <a16:creationId xmlns:a16="http://schemas.microsoft.com/office/drawing/2014/main" id="{E4B15B08-0222-48B2-BB7C-F88C7F96D41B}"/>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EC2572CD-C81C-4CE2-8B72-B62B5803345C}"/>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16 / 73</a:t>
            </a:r>
            <a:endParaRPr sz="900"/>
          </a:p>
        </p:txBody>
      </p:sp>
    </p:spTree>
    <p:extLst>
      <p:ext uri="{BB962C8B-B14F-4D97-AF65-F5344CB8AC3E}">
        <p14:creationId xmlns:p14="http://schemas.microsoft.com/office/powerpoint/2010/main" val="1841363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D89A1EA-3333-4051-AAB1-C4162B9B128C}"/>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F65C9CD7-26FF-4654-A291-0A791C14F0EB}"/>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8DAF1AAC-E188-4EF1-9E02-FA875CFCC609}"/>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2FAD9E3D-879A-4400-94FC-94F9C5F974A7}"/>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D0C35FEC-1302-44EC-B7D8-16B08E4A3332}"/>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564CF58C-4279-4099-9005-5094F5CF2667}"/>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02 | PROZEDUREN</a:t>
            </a:r>
            <a:endParaRPr sz="1020"/>
          </a:p>
        </p:txBody>
      </p:sp>
      <p:sp>
        <p:nvSpPr>
          <p:cNvPr id="8" name="Text 5">
            <a:extLst>
              <a:ext uri="{FF2B5EF4-FFF2-40B4-BE49-F238E27FC236}">
                <a16:creationId xmlns:a16="http://schemas.microsoft.com/office/drawing/2014/main" id="{9FE37FA3-85D7-4465-B724-6B1CB5B60068}"/>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VERSCHOBEN</a:t>
            </a:r>
            <a:endParaRPr sz="960"/>
          </a:p>
        </p:txBody>
      </p:sp>
      <p:sp>
        <p:nvSpPr>
          <p:cNvPr id="9" name="Text 6">
            <a:extLst>
              <a:ext uri="{FF2B5EF4-FFF2-40B4-BE49-F238E27FC236}">
                <a16:creationId xmlns:a16="http://schemas.microsoft.com/office/drawing/2014/main" id="{5D8DB7A5-1E7C-4E1C-B5D6-7357A6FB9014}"/>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Sectio in Vollnarkose: verschoben, nicht gestrichen</a:t>
            </a:r>
            <a:endParaRPr sz="2800"/>
          </a:p>
        </p:txBody>
      </p:sp>
      <p:sp>
        <p:nvSpPr>
          <p:cNvPr id="10" name="Shape 7">
            <a:extLst>
              <a:ext uri="{FF2B5EF4-FFF2-40B4-BE49-F238E27FC236}">
                <a16:creationId xmlns:a16="http://schemas.microsoft.com/office/drawing/2014/main" id="{0D3A352D-36C1-4526-9FC3-D7E09E4102DE}"/>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C54C6C16-75CF-4F8C-AB0F-41D872A97F35}"/>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26E86326-8968-49C5-AD90-86CB0FAA40CD}"/>
              </a:ext>
            </a:extLst>
          </p:cNvPr>
          <p:cNvSpPr>
            <a:spLocks noGrp="1"/>
          </p:cNvSpPr>
          <p:nvPr/>
        </p:nvSpPr>
        <p:spPr>
          <a:xfrm>
            <a:off x="438912" y="2039112"/>
            <a:ext cx="4389120" cy="1316736"/>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107F59E0-A76A-4259-92BA-FC6E01A73259}"/>
              </a:ext>
            </a:extLst>
          </p:cNvPr>
          <p:cNvSpPr>
            <a:spLocks noGrp="1"/>
          </p:cNvSpPr>
          <p:nvPr/>
        </p:nvSpPr>
        <p:spPr>
          <a:xfrm>
            <a:off x="438912" y="2039112"/>
            <a:ext cx="4389120" cy="411480"/>
          </a:xfrm>
          <a:prstGeom prst="rect">
            <a:avLst/>
          </a:prstGeom>
          <a:solidFill>
            <a:srgbClr val="303D43"/>
          </a:solidFill>
          <a:ln w="12700">
            <a:solidFill>
              <a:srgbClr val="303D43">
                <a:alpha val="0"/>
              </a:srgbClr>
            </a:solidFill>
            <a:prstDash val="solid"/>
          </a:ln>
        </p:spPr>
      </p:sp>
      <p:sp>
        <p:nvSpPr>
          <p:cNvPr id="14" name="Text 11">
            <a:extLst>
              <a:ext uri="{FF2B5EF4-FFF2-40B4-BE49-F238E27FC236}">
                <a16:creationId xmlns:a16="http://schemas.microsoft.com/office/drawing/2014/main" id="{6ECDF66E-89C0-4D04-B5AF-78B56F8CAC07}"/>
              </a:ext>
            </a:extLst>
          </p:cNvPr>
          <p:cNvSpPr>
            <a:spLocks noGrp="1"/>
          </p:cNvSpPr>
          <p:nvPr/>
        </p:nvSpPr>
        <p:spPr>
          <a:xfrm>
            <a:off x="603504" y="2139696"/>
            <a:ext cx="4059936" cy="210312"/>
          </a:xfrm>
          <a:prstGeom prst="rect">
            <a:avLst/>
          </a:prstGeom>
          <a:noFill/>
        </p:spPr>
        <p:txBody>
          <a:bodyPr wrap="square" lIns="0" tIns="0" rIns="0" bIns="0" anchor="t">
            <a:normAutofit/>
          </a:bodyPr>
          <a:lstStyle/>
          <a:p>
            <a:pPr marL="0" indent="0">
              <a:buNone/>
            </a:pPr>
            <a:r>
              <a:rPr sz="1580" b="1">
                <a:solidFill>
                  <a:srgbClr val="FFFFFF"/>
                </a:solidFill>
                <a:latin typeface="Arial"/>
                <a:ea typeface="Arial"/>
                <a:cs typeface="Arial"/>
              </a:rPr>
              <a:t>2026 | P01m</a:t>
            </a:r>
            <a:endParaRPr sz="1580"/>
          </a:p>
        </p:txBody>
      </p:sp>
      <p:sp>
        <p:nvSpPr>
          <p:cNvPr id="15" name="Text 12">
            <a:extLst>
              <a:ext uri="{FF2B5EF4-FFF2-40B4-BE49-F238E27FC236}">
                <a16:creationId xmlns:a16="http://schemas.microsoft.com/office/drawing/2014/main" id="{0BA29B72-09DC-4907-A113-4B62AC0E6650}"/>
              </a:ext>
            </a:extLst>
          </p:cNvPr>
          <p:cNvSpPr>
            <a:spLocks noGrp="1"/>
          </p:cNvSpPr>
          <p:nvPr/>
        </p:nvSpPr>
        <p:spPr>
          <a:xfrm>
            <a:off x="603504" y="2660904"/>
            <a:ext cx="4059936" cy="448056"/>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Allgemeine Prozeduren</a:t>
            </a:r>
            <a:endParaRPr sz="1800"/>
          </a:p>
          <a:p>
            <a:pPr marL="0" indent="0">
              <a:buNone/>
            </a:pPr>
            <a:r>
              <a:rPr sz="1800" b="1">
                <a:solidFill>
                  <a:srgbClr val="243239"/>
                </a:solidFill>
                <a:latin typeface="Arial"/>
                <a:ea typeface="Arial"/>
                <a:cs typeface="Arial"/>
              </a:rPr>
              <a:t>S. 62</a:t>
            </a:r>
            <a:endParaRPr sz="1800"/>
          </a:p>
        </p:txBody>
      </p:sp>
      <p:sp>
        <p:nvSpPr>
          <p:cNvPr id="16" name="Shape 13">
            <a:extLst>
              <a:ext uri="{FF2B5EF4-FFF2-40B4-BE49-F238E27FC236}">
                <a16:creationId xmlns:a16="http://schemas.microsoft.com/office/drawing/2014/main" id="{5EED8F7A-B339-4E0E-BA0D-D1348679A852}"/>
              </a:ext>
            </a:extLst>
          </p:cNvPr>
          <p:cNvSpPr>
            <a:spLocks noGrp="1"/>
          </p:cNvSpPr>
          <p:nvPr/>
        </p:nvSpPr>
        <p:spPr>
          <a:xfrm>
            <a:off x="7363968" y="2039112"/>
            <a:ext cx="4389120" cy="1316736"/>
          </a:xfrm>
          <a:prstGeom prst="rect">
            <a:avLst/>
          </a:prstGeom>
          <a:solidFill>
            <a:srgbClr val="FFFFFF"/>
          </a:solidFill>
          <a:ln w="7620">
            <a:solidFill>
              <a:srgbClr val="D8D4CB"/>
            </a:solidFill>
            <a:prstDash val="solid"/>
          </a:ln>
        </p:spPr>
      </p:sp>
      <p:sp>
        <p:nvSpPr>
          <p:cNvPr id="17" name="Shape 14">
            <a:extLst>
              <a:ext uri="{FF2B5EF4-FFF2-40B4-BE49-F238E27FC236}">
                <a16:creationId xmlns:a16="http://schemas.microsoft.com/office/drawing/2014/main" id="{E7D45528-26F5-48B0-8E1A-7C14574069E2}"/>
              </a:ext>
            </a:extLst>
          </p:cNvPr>
          <p:cNvSpPr>
            <a:spLocks noGrp="1"/>
          </p:cNvSpPr>
          <p:nvPr/>
        </p:nvSpPr>
        <p:spPr>
          <a:xfrm>
            <a:off x="7363968" y="2039112"/>
            <a:ext cx="4389120" cy="411480"/>
          </a:xfrm>
          <a:prstGeom prst="rect">
            <a:avLst/>
          </a:prstGeom>
          <a:solidFill>
            <a:srgbClr val="E5DAC9"/>
          </a:solidFill>
          <a:ln w="12700">
            <a:solidFill>
              <a:srgbClr val="E5DAC9">
                <a:alpha val="0"/>
              </a:srgbClr>
            </a:solidFill>
            <a:prstDash val="solid"/>
          </a:ln>
        </p:spPr>
      </p:sp>
      <p:sp>
        <p:nvSpPr>
          <p:cNvPr id="18" name="Text 15">
            <a:extLst>
              <a:ext uri="{FF2B5EF4-FFF2-40B4-BE49-F238E27FC236}">
                <a16:creationId xmlns:a16="http://schemas.microsoft.com/office/drawing/2014/main" id="{4659F7CB-FDBD-44EE-BF29-F9A43274176E}"/>
              </a:ext>
            </a:extLst>
          </p:cNvPr>
          <p:cNvSpPr>
            <a:spLocks noGrp="1"/>
          </p:cNvSpPr>
          <p:nvPr/>
        </p:nvSpPr>
        <p:spPr>
          <a:xfrm>
            <a:off x="7528560" y="2139696"/>
            <a:ext cx="4059936" cy="210312"/>
          </a:xfrm>
          <a:prstGeom prst="rect">
            <a:avLst/>
          </a:prstGeom>
          <a:noFill/>
        </p:spPr>
        <p:txBody>
          <a:bodyPr wrap="square" lIns="0" tIns="0" rIns="0" bIns="0" anchor="t">
            <a:normAutofit/>
          </a:bodyPr>
          <a:lstStyle/>
          <a:p>
            <a:pPr marL="0" indent="0">
              <a:buNone/>
            </a:pPr>
            <a:r>
              <a:rPr sz="1580" b="1">
                <a:solidFill>
                  <a:srgbClr val="303D43"/>
                </a:solidFill>
                <a:latin typeface="Arial"/>
                <a:ea typeface="Arial"/>
                <a:cs typeface="Arial"/>
              </a:rPr>
              <a:t>2027 | SD1505p</a:t>
            </a:r>
            <a:endParaRPr sz="1580"/>
          </a:p>
        </p:txBody>
      </p:sp>
      <p:sp>
        <p:nvSpPr>
          <p:cNvPr id="19" name="Text 16">
            <a:extLst>
              <a:ext uri="{FF2B5EF4-FFF2-40B4-BE49-F238E27FC236}">
                <a16:creationId xmlns:a16="http://schemas.microsoft.com/office/drawing/2014/main" id="{900CA01F-09FB-49B4-AD16-E894F72D5DB0}"/>
              </a:ext>
            </a:extLst>
          </p:cNvPr>
          <p:cNvSpPr>
            <a:spLocks noGrp="1"/>
          </p:cNvSpPr>
          <p:nvPr/>
        </p:nvSpPr>
        <p:spPr>
          <a:xfrm>
            <a:off x="7528560" y="2660904"/>
            <a:ext cx="4059936" cy="448056"/>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Spezielle Kodierregeln für die Geburt</a:t>
            </a:r>
            <a:endParaRPr sz="1800"/>
          </a:p>
          <a:p>
            <a:pPr marL="0" indent="0">
              <a:buNone/>
            </a:pPr>
            <a:r>
              <a:rPr sz="1800" b="1">
                <a:solidFill>
                  <a:srgbClr val="243239"/>
                </a:solidFill>
                <a:latin typeface="Arial"/>
                <a:ea typeface="Arial"/>
                <a:cs typeface="Arial"/>
              </a:rPr>
              <a:t>S. 168</a:t>
            </a:r>
            <a:endParaRPr sz="1800"/>
          </a:p>
        </p:txBody>
      </p:sp>
      <p:sp>
        <p:nvSpPr>
          <p:cNvPr id="20" name="Text 17">
            <a:extLst>
              <a:ext uri="{FF2B5EF4-FFF2-40B4-BE49-F238E27FC236}">
                <a16:creationId xmlns:a16="http://schemas.microsoft.com/office/drawing/2014/main" id="{6A56CA69-BC2F-4137-A5B2-E81048ADB734}"/>
              </a:ext>
            </a:extLst>
          </p:cNvPr>
          <p:cNvSpPr>
            <a:spLocks noGrp="1"/>
          </p:cNvSpPr>
          <p:nvPr/>
        </p:nvSpPr>
        <p:spPr>
          <a:xfrm>
            <a:off x="5148072" y="2542032"/>
            <a:ext cx="1892808" cy="502920"/>
          </a:xfrm>
          <a:prstGeom prst="rect">
            <a:avLst/>
          </a:prstGeom>
          <a:noFill/>
        </p:spPr>
        <p:txBody>
          <a:bodyPr wrap="square" lIns="0" tIns="0" rIns="0" bIns="0" anchor="t">
            <a:normAutofit/>
          </a:bodyPr>
          <a:lstStyle/>
          <a:p>
            <a:pPr marL="0" indent="0" algn="ctr">
              <a:buNone/>
            </a:pPr>
            <a:r>
              <a:rPr sz="3400" b="1">
                <a:solidFill>
                  <a:srgbClr val="284907"/>
                </a:solidFill>
                <a:latin typeface="Arial"/>
                <a:ea typeface="Arial"/>
                <a:cs typeface="Arial"/>
              </a:rPr>
              <a:t>→</a:t>
            </a:r>
            <a:endParaRPr sz="3400"/>
          </a:p>
        </p:txBody>
      </p:sp>
      <p:sp>
        <p:nvSpPr>
          <p:cNvPr id="21" name="Shape 18">
            <a:extLst>
              <a:ext uri="{FF2B5EF4-FFF2-40B4-BE49-F238E27FC236}">
                <a16:creationId xmlns:a16="http://schemas.microsoft.com/office/drawing/2014/main" id="{CE0BE292-68E5-467D-845C-B9C3F3336458}"/>
              </a:ext>
            </a:extLst>
          </p:cNvPr>
          <p:cNvSpPr>
            <a:spLocks noGrp="1"/>
          </p:cNvSpPr>
          <p:nvPr/>
        </p:nvSpPr>
        <p:spPr>
          <a:xfrm>
            <a:off x="438912" y="3694176"/>
            <a:ext cx="256032" cy="256032"/>
          </a:xfrm>
          <a:prstGeom prst="ellipse">
            <a:avLst/>
          </a:prstGeom>
          <a:solidFill>
            <a:srgbClr val="EBEFDF"/>
          </a:solidFill>
          <a:ln w="12700">
            <a:solidFill>
              <a:srgbClr val="EBEFDF">
                <a:alpha val="0"/>
              </a:srgbClr>
            </a:solidFill>
            <a:prstDash val="solid"/>
          </a:ln>
        </p:spPr>
      </p:sp>
      <p:sp>
        <p:nvSpPr>
          <p:cNvPr id="22" name="Text 19">
            <a:extLst>
              <a:ext uri="{FF2B5EF4-FFF2-40B4-BE49-F238E27FC236}">
                <a16:creationId xmlns:a16="http://schemas.microsoft.com/office/drawing/2014/main" id="{44AA4166-F2F0-4E11-8ACA-F7C3D1B42BB2}"/>
              </a:ext>
            </a:extLst>
          </p:cNvPr>
          <p:cNvSpPr>
            <a:spLocks noGrp="1"/>
          </p:cNvSpPr>
          <p:nvPr/>
        </p:nvSpPr>
        <p:spPr>
          <a:xfrm>
            <a:off x="438912" y="3749040"/>
            <a:ext cx="256032" cy="146304"/>
          </a:xfrm>
          <a:prstGeom prst="rect">
            <a:avLst/>
          </a:prstGeom>
          <a:noFill/>
        </p:spPr>
        <p:txBody>
          <a:bodyPr wrap="square" lIns="0" tIns="0" rIns="0" bIns="0" anchor="t">
            <a:normAutofit/>
          </a:bodyPr>
          <a:lstStyle/>
          <a:p>
            <a:pPr marL="0" indent="0" algn="ctr">
              <a:buNone/>
            </a:pPr>
            <a:r>
              <a:rPr sz="970" b="1">
                <a:solidFill>
                  <a:srgbClr val="284907"/>
                </a:solidFill>
                <a:latin typeface="Arial"/>
                <a:ea typeface="Arial"/>
                <a:cs typeface="Arial"/>
              </a:rPr>
              <a:t>1</a:t>
            </a:r>
            <a:endParaRPr sz="970"/>
          </a:p>
        </p:txBody>
      </p:sp>
      <p:sp>
        <p:nvSpPr>
          <p:cNvPr id="23" name="Text 20">
            <a:extLst>
              <a:ext uri="{FF2B5EF4-FFF2-40B4-BE49-F238E27FC236}">
                <a16:creationId xmlns:a16="http://schemas.microsoft.com/office/drawing/2014/main" id="{FB222C2B-2F95-4262-9829-9E14800D2F8E}"/>
              </a:ext>
            </a:extLst>
          </p:cNvPr>
          <p:cNvSpPr>
            <a:spLocks noGrp="1"/>
          </p:cNvSpPr>
          <p:nvPr/>
        </p:nvSpPr>
        <p:spPr>
          <a:xfrm>
            <a:off x="868680" y="3694176"/>
            <a:ext cx="10884408" cy="347472"/>
          </a:xfrm>
          <a:prstGeom prst="rect">
            <a:avLst/>
          </a:prstGeom>
          <a:noFill/>
        </p:spPr>
        <p:txBody>
          <a:bodyPr wrap="square" lIns="0" tIns="0" rIns="0" bIns="0" anchor="t">
            <a:normAutofit/>
          </a:bodyPr>
          <a:lstStyle/>
          <a:p>
            <a:pPr marL="0" indent="0">
              <a:buNone/>
            </a:pPr>
            <a:r>
              <a:rPr sz="1800">
                <a:solidFill>
                  <a:srgbClr val="243239"/>
                </a:solidFill>
                <a:latin typeface="Arial"/>
                <a:ea typeface="Arial"/>
                <a:cs typeface="Arial"/>
              </a:rPr>
              <a:t>Passenden Kode aus 93.92.- zusätzlich zur Sectio erfassen.</a:t>
            </a:r>
            <a:endParaRPr sz="1800"/>
          </a:p>
        </p:txBody>
      </p:sp>
      <p:sp>
        <p:nvSpPr>
          <p:cNvPr id="24" name="Shape 21">
            <a:extLst>
              <a:ext uri="{FF2B5EF4-FFF2-40B4-BE49-F238E27FC236}">
                <a16:creationId xmlns:a16="http://schemas.microsoft.com/office/drawing/2014/main" id="{A483EFD4-0D4E-4BCC-B289-D06790BC2AC2}"/>
              </a:ext>
            </a:extLst>
          </p:cNvPr>
          <p:cNvSpPr>
            <a:spLocks noGrp="1"/>
          </p:cNvSpPr>
          <p:nvPr/>
        </p:nvSpPr>
        <p:spPr>
          <a:xfrm>
            <a:off x="438912" y="4233672"/>
            <a:ext cx="256032" cy="256032"/>
          </a:xfrm>
          <a:prstGeom prst="ellipse">
            <a:avLst/>
          </a:prstGeom>
          <a:solidFill>
            <a:srgbClr val="EBEFDF"/>
          </a:solidFill>
          <a:ln w="12700">
            <a:solidFill>
              <a:srgbClr val="EBEFDF">
                <a:alpha val="0"/>
              </a:srgbClr>
            </a:solidFill>
            <a:prstDash val="solid"/>
          </a:ln>
        </p:spPr>
      </p:sp>
      <p:sp>
        <p:nvSpPr>
          <p:cNvPr id="25" name="Text 22">
            <a:extLst>
              <a:ext uri="{FF2B5EF4-FFF2-40B4-BE49-F238E27FC236}">
                <a16:creationId xmlns:a16="http://schemas.microsoft.com/office/drawing/2014/main" id="{185E3FFD-DE1D-4A67-BBB5-7B4F92617B1E}"/>
              </a:ext>
            </a:extLst>
          </p:cNvPr>
          <p:cNvSpPr>
            <a:spLocks noGrp="1"/>
          </p:cNvSpPr>
          <p:nvPr/>
        </p:nvSpPr>
        <p:spPr>
          <a:xfrm>
            <a:off x="438912" y="4288536"/>
            <a:ext cx="256032" cy="146304"/>
          </a:xfrm>
          <a:prstGeom prst="rect">
            <a:avLst/>
          </a:prstGeom>
          <a:noFill/>
        </p:spPr>
        <p:txBody>
          <a:bodyPr wrap="square" lIns="0" tIns="0" rIns="0" bIns="0" anchor="t">
            <a:normAutofit/>
          </a:bodyPr>
          <a:lstStyle/>
          <a:p>
            <a:pPr marL="0" indent="0" algn="ctr">
              <a:buNone/>
            </a:pPr>
            <a:r>
              <a:rPr sz="970" b="1">
                <a:solidFill>
                  <a:srgbClr val="284907"/>
                </a:solidFill>
                <a:latin typeface="Arial"/>
                <a:ea typeface="Arial"/>
                <a:cs typeface="Arial"/>
              </a:rPr>
              <a:t>2</a:t>
            </a:r>
            <a:endParaRPr sz="970"/>
          </a:p>
        </p:txBody>
      </p:sp>
      <p:sp>
        <p:nvSpPr>
          <p:cNvPr id="26" name="Text 23">
            <a:extLst>
              <a:ext uri="{FF2B5EF4-FFF2-40B4-BE49-F238E27FC236}">
                <a16:creationId xmlns:a16="http://schemas.microsoft.com/office/drawing/2014/main" id="{D335EC08-9B95-4F34-ABA6-12598F768E7B}"/>
              </a:ext>
            </a:extLst>
          </p:cNvPr>
          <p:cNvSpPr>
            <a:spLocks noGrp="1"/>
          </p:cNvSpPr>
          <p:nvPr/>
        </p:nvSpPr>
        <p:spPr>
          <a:xfrm>
            <a:off x="868680" y="4233672"/>
            <a:ext cx="10884408" cy="347472"/>
          </a:xfrm>
          <a:prstGeom prst="rect">
            <a:avLst/>
          </a:prstGeom>
          <a:noFill/>
        </p:spPr>
        <p:txBody>
          <a:bodyPr wrap="square" lIns="0" tIns="0" rIns="0" bIns="0" anchor="t">
            <a:normAutofit/>
          </a:bodyPr>
          <a:lstStyle/>
          <a:p>
            <a:pPr marL="0" indent="0">
              <a:buNone/>
            </a:pPr>
            <a:r>
              <a:rPr sz="1800">
                <a:solidFill>
                  <a:srgbClr val="243239"/>
                </a:solidFill>
                <a:latin typeface="Arial"/>
                <a:ea typeface="Arial"/>
                <a:cs typeface="Arial"/>
              </a:rPr>
              <a:t>Gilt auch, wenn zuvor PDA, PDK oder Spinalanästhesie erfolgt ist.</a:t>
            </a:r>
            <a:endParaRPr sz="1800"/>
          </a:p>
        </p:txBody>
      </p:sp>
      <p:sp>
        <p:nvSpPr>
          <p:cNvPr id="27" name="Shape 24">
            <a:extLst>
              <a:ext uri="{FF2B5EF4-FFF2-40B4-BE49-F238E27FC236}">
                <a16:creationId xmlns:a16="http://schemas.microsoft.com/office/drawing/2014/main" id="{2226E79F-D37A-451B-805A-8EC7ED84AF23}"/>
              </a:ext>
            </a:extLst>
          </p:cNvPr>
          <p:cNvSpPr>
            <a:spLocks noGrp="1"/>
          </p:cNvSpPr>
          <p:nvPr/>
        </p:nvSpPr>
        <p:spPr>
          <a:xfrm>
            <a:off x="438912" y="4773168"/>
            <a:ext cx="256032" cy="256032"/>
          </a:xfrm>
          <a:prstGeom prst="ellipse">
            <a:avLst/>
          </a:prstGeom>
          <a:solidFill>
            <a:srgbClr val="EBEFDF"/>
          </a:solidFill>
          <a:ln w="12700">
            <a:solidFill>
              <a:srgbClr val="EBEFDF">
                <a:alpha val="0"/>
              </a:srgbClr>
            </a:solidFill>
            <a:prstDash val="solid"/>
          </a:ln>
        </p:spPr>
      </p:sp>
      <p:sp>
        <p:nvSpPr>
          <p:cNvPr id="28" name="Text 25">
            <a:extLst>
              <a:ext uri="{FF2B5EF4-FFF2-40B4-BE49-F238E27FC236}">
                <a16:creationId xmlns:a16="http://schemas.microsoft.com/office/drawing/2014/main" id="{38047627-6CA3-4166-984E-3FD51A4A85AA}"/>
              </a:ext>
            </a:extLst>
          </p:cNvPr>
          <p:cNvSpPr>
            <a:spLocks noGrp="1"/>
          </p:cNvSpPr>
          <p:nvPr/>
        </p:nvSpPr>
        <p:spPr>
          <a:xfrm>
            <a:off x="438912" y="4828032"/>
            <a:ext cx="256032" cy="146304"/>
          </a:xfrm>
          <a:prstGeom prst="rect">
            <a:avLst/>
          </a:prstGeom>
          <a:noFill/>
        </p:spPr>
        <p:txBody>
          <a:bodyPr wrap="square" lIns="0" tIns="0" rIns="0" bIns="0" anchor="t">
            <a:normAutofit/>
          </a:bodyPr>
          <a:lstStyle/>
          <a:p>
            <a:pPr marL="0" indent="0" algn="ctr">
              <a:buNone/>
            </a:pPr>
            <a:r>
              <a:rPr sz="970" b="1">
                <a:solidFill>
                  <a:srgbClr val="284907"/>
                </a:solidFill>
                <a:latin typeface="Arial"/>
                <a:ea typeface="Arial"/>
                <a:cs typeface="Arial"/>
              </a:rPr>
              <a:t>3</a:t>
            </a:r>
            <a:endParaRPr sz="970"/>
          </a:p>
        </p:txBody>
      </p:sp>
      <p:sp>
        <p:nvSpPr>
          <p:cNvPr id="29" name="Text 26">
            <a:extLst>
              <a:ext uri="{FF2B5EF4-FFF2-40B4-BE49-F238E27FC236}">
                <a16:creationId xmlns:a16="http://schemas.microsoft.com/office/drawing/2014/main" id="{3A10AFA0-E0AB-46F3-A760-1A51D3DAA334}"/>
              </a:ext>
            </a:extLst>
          </p:cNvPr>
          <p:cNvSpPr>
            <a:spLocks noGrp="1"/>
          </p:cNvSpPr>
          <p:nvPr/>
        </p:nvSpPr>
        <p:spPr>
          <a:xfrm>
            <a:off x="868680" y="4773168"/>
            <a:ext cx="10884408" cy="347472"/>
          </a:xfrm>
          <a:prstGeom prst="rect">
            <a:avLst/>
          </a:prstGeom>
          <a:noFill/>
        </p:spPr>
        <p:txBody>
          <a:bodyPr wrap="square" lIns="0" tIns="0" rIns="0" bIns="0" anchor="t">
            <a:normAutofit/>
          </a:bodyPr>
          <a:lstStyle/>
          <a:p>
            <a:pPr marL="0" indent="0">
              <a:buNone/>
            </a:pPr>
            <a:r>
              <a:rPr sz="1800">
                <a:solidFill>
                  <a:srgbClr val="243239"/>
                </a:solidFill>
                <a:latin typeface="Arial"/>
                <a:ea typeface="Arial"/>
                <a:cs typeface="Arial"/>
              </a:rPr>
              <a:t>Prozedurendatum der Allgemeinanästhesie = Prozedurendatum der Sectio.</a:t>
            </a:r>
            <a:endParaRPr sz="1800"/>
          </a:p>
        </p:txBody>
      </p:sp>
      <p:sp>
        <p:nvSpPr>
          <p:cNvPr id="30" name="Shape 27">
            <a:extLst>
              <a:ext uri="{FF2B5EF4-FFF2-40B4-BE49-F238E27FC236}">
                <a16:creationId xmlns:a16="http://schemas.microsoft.com/office/drawing/2014/main" id="{BABF84DA-F383-4884-A2C9-6E2F7E3AB6B0}"/>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1" name="Shape 28">
            <a:extLst>
              <a:ext uri="{FF2B5EF4-FFF2-40B4-BE49-F238E27FC236}">
                <a16:creationId xmlns:a16="http://schemas.microsoft.com/office/drawing/2014/main" id="{BDB7D33C-4E2F-4D9D-BD5B-13601A0A6E28}"/>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2" name="Text 29">
            <a:extLst>
              <a:ext uri="{FF2B5EF4-FFF2-40B4-BE49-F238E27FC236}">
                <a16:creationId xmlns:a16="http://schemas.microsoft.com/office/drawing/2014/main" id="{B49362BE-2E11-4960-9C2A-6C5BD6E1FF59}"/>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Ein gestrichener Absatz in P01 bedeutet hier keine aufgehobene Kodierpflicht.</a:t>
            </a:r>
            <a:endParaRPr sz="1550"/>
          </a:p>
        </p:txBody>
      </p:sp>
      <p:sp>
        <p:nvSpPr>
          <p:cNvPr id="33" name="Shape 30">
            <a:extLst>
              <a:ext uri="{FF2B5EF4-FFF2-40B4-BE49-F238E27FC236}">
                <a16:creationId xmlns:a16="http://schemas.microsoft.com/office/drawing/2014/main" id="{843D15C3-BC7F-4C94-AE80-EC9A1C14D586}"/>
              </a:ext>
            </a:extLst>
          </p:cNvPr>
          <p:cNvSpPr>
            <a:spLocks noGrp="1"/>
          </p:cNvSpPr>
          <p:nvPr/>
        </p:nvSpPr>
        <p:spPr>
          <a:xfrm>
            <a:off x="438912" y="6281928"/>
            <a:ext cx="11314176" cy="0"/>
          </a:xfrm>
          <a:prstGeom prst="line">
            <a:avLst/>
          </a:prstGeom>
          <a:noFill/>
          <a:ln w="7620">
            <a:solidFill>
              <a:srgbClr val="D8D4CB"/>
            </a:solidFill>
            <a:prstDash val="solid"/>
          </a:ln>
        </p:spPr>
      </p:sp>
      <p:sp>
        <p:nvSpPr>
          <p:cNvPr id="34" name="Text 31">
            <a:extLst>
              <a:ext uri="{FF2B5EF4-FFF2-40B4-BE49-F238E27FC236}">
                <a16:creationId xmlns:a16="http://schemas.microsoft.com/office/drawing/2014/main" id="{25E15F3C-7CDA-4769-BB75-61484924D655}"/>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P01m S. 62; KHB 2027, SD1505p S. 168.</a:t>
            </a:r>
            <a:endParaRPr sz="920"/>
          </a:p>
        </p:txBody>
      </p:sp>
      <p:sp>
        <p:nvSpPr>
          <p:cNvPr id="35" name="Text 32">
            <a:extLst>
              <a:ext uri="{FF2B5EF4-FFF2-40B4-BE49-F238E27FC236}">
                <a16:creationId xmlns:a16="http://schemas.microsoft.com/office/drawing/2014/main" id="{0D31684A-E7FF-492F-84C6-D3E40F177412}"/>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6" name="Text 33">
            <a:extLst>
              <a:ext uri="{FF2B5EF4-FFF2-40B4-BE49-F238E27FC236}">
                <a16:creationId xmlns:a16="http://schemas.microsoft.com/office/drawing/2014/main" id="{57BC5CE2-8DD0-4497-9953-15C792D4023E}"/>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17 / 73</a:t>
            </a:r>
            <a:endParaRPr sz="900"/>
          </a:p>
        </p:txBody>
      </p:sp>
    </p:spTree>
    <p:extLst>
      <p:ext uri="{BB962C8B-B14F-4D97-AF65-F5344CB8AC3E}">
        <p14:creationId xmlns:p14="http://schemas.microsoft.com/office/powerpoint/2010/main" val="776898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C5098EB4-0AE9-4662-9FF9-644FF97B2E8C}"/>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2B780CAC-2980-40C9-9F22-D6C3B6E069D2}"/>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B8C54670-E3C9-4277-BC8D-95776AA40B72}"/>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39ABBEF7-5590-4F6B-8608-9945D558CCBF}"/>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DCBE2F3-9AEB-46E4-9635-A65C076B4130}"/>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75565DF5-F317-4F5B-B9E2-A11EEE318C83}"/>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02 | PROZEDUREN</a:t>
            </a:r>
            <a:endParaRPr sz="1020"/>
          </a:p>
        </p:txBody>
      </p:sp>
      <p:sp>
        <p:nvSpPr>
          <p:cNvPr id="8" name="Text 5">
            <a:extLst>
              <a:ext uri="{FF2B5EF4-FFF2-40B4-BE49-F238E27FC236}">
                <a16:creationId xmlns:a16="http://schemas.microsoft.com/office/drawing/2014/main" id="{100B5582-E234-47CE-B8E2-466BD2A2EA02}"/>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REDAKTIONELL GEKÜRZT</a:t>
            </a:r>
            <a:endParaRPr sz="960"/>
          </a:p>
        </p:txBody>
      </p:sp>
      <p:sp>
        <p:nvSpPr>
          <p:cNvPr id="9" name="Text 6">
            <a:extLst>
              <a:ext uri="{FF2B5EF4-FFF2-40B4-BE49-F238E27FC236}">
                <a16:creationId xmlns:a16="http://schemas.microsoft.com/office/drawing/2014/main" id="{930386B6-F53C-4643-87B2-63DAA4721C30}"/>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P02: Leistungen nach dem Tod</a:t>
            </a:r>
            <a:endParaRPr sz="2800"/>
          </a:p>
        </p:txBody>
      </p:sp>
      <p:sp>
        <p:nvSpPr>
          <p:cNvPr id="10" name="Shape 7">
            <a:extLst>
              <a:ext uri="{FF2B5EF4-FFF2-40B4-BE49-F238E27FC236}">
                <a16:creationId xmlns:a16="http://schemas.microsoft.com/office/drawing/2014/main" id="{3BFBC8ED-B8C0-45ED-A378-C19A6A64E701}"/>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AE42ADD8-910D-4E11-9B26-2E54AA6BA040}"/>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3A028534-768D-40AA-B493-7F14974B3F76}"/>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E0589AEF-5570-432C-ADD0-FDDFAF805E22}"/>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74CB1E18-C32D-4624-B817-A21898531646}"/>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15A8F1E4-48D9-4549-9957-3AF0D4B03191}"/>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E13C89B1-507E-44C5-BC1C-D991325C0776}"/>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4F666179-6AB1-4F44-9CBB-8DFA6A8246EE}"/>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5FADE6D4-9059-425A-821E-2CE9C7788908}"/>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66656C04-869B-4D00-9CA9-D8B27B91A29C}"/>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Bisher</a:t>
            </a:r>
            <a:endParaRPr sz="1760"/>
          </a:p>
        </p:txBody>
      </p:sp>
      <p:sp>
        <p:nvSpPr>
          <p:cNvPr id="20" name="Text 17">
            <a:extLst>
              <a:ext uri="{FF2B5EF4-FFF2-40B4-BE49-F238E27FC236}">
                <a16:creationId xmlns:a16="http://schemas.microsoft.com/office/drawing/2014/main" id="{F5E1C61A-2199-439D-8CE5-CD97A97719E6}"/>
              </a:ext>
            </a:extLst>
          </p:cNvPr>
          <p:cNvSpPr>
            <a:spLocks noGrp="1"/>
          </p:cNvSpPr>
          <p:nvPr/>
        </p:nvSpPr>
        <p:spPr>
          <a:xfrm>
            <a:off x="640080" y="3017520"/>
            <a:ext cx="5131308" cy="212140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Nach dem Tod erbrachte Prozeduren werden nicht kodiert. Zusatzsatz: "Dies gilt auch für Obduktionen."</a:t>
            </a:r>
            <a:endParaRPr sz="1780"/>
          </a:p>
        </p:txBody>
      </p:sp>
      <p:sp>
        <p:nvSpPr>
          <p:cNvPr id="21" name="Text 18">
            <a:extLst>
              <a:ext uri="{FF2B5EF4-FFF2-40B4-BE49-F238E27FC236}">
                <a16:creationId xmlns:a16="http://schemas.microsoft.com/office/drawing/2014/main" id="{464BA52A-42C6-4B5D-AC01-74F831BE8794}"/>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2027</a:t>
            </a:r>
            <a:endParaRPr sz="1760"/>
          </a:p>
        </p:txBody>
      </p:sp>
      <p:sp>
        <p:nvSpPr>
          <p:cNvPr id="22" name="Text 19">
            <a:extLst>
              <a:ext uri="{FF2B5EF4-FFF2-40B4-BE49-F238E27FC236}">
                <a16:creationId xmlns:a16="http://schemas.microsoft.com/office/drawing/2014/main" id="{A6734906-BCD0-46B5-B37C-5B6D6B23B768}"/>
              </a:ext>
            </a:extLst>
          </p:cNvPr>
          <p:cNvSpPr>
            <a:spLocks noGrp="1"/>
          </p:cNvSpPr>
          <p:nvPr/>
        </p:nvSpPr>
        <p:spPr>
          <a:xfrm>
            <a:off x="6420612"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Der gesonderte Satz zu Obduktionen entfällt.</a:t>
            </a:r>
            <a:endParaRPr sz="1780"/>
          </a:p>
        </p:txBody>
      </p:sp>
      <p:sp>
        <p:nvSpPr>
          <p:cNvPr id="23" name="Text 20">
            <a:extLst>
              <a:ext uri="{FF2B5EF4-FFF2-40B4-BE49-F238E27FC236}">
                <a16:creationId xmlns:a16="http://schemas.microsoft.com/office/drawing/2014/main" id="{0B72A0D4-D74D-4C17-8FB3-69DC1D6BCC17}"/>
              </a:ext>
            </a:extLst>
          </p:cNvPr>
          <p:cNvSpPr>
            <a:spLocks noGrp="1"/>
          </p:cNvSpPr>
          <p:nvPr/>
        </p:nvSpPr>
        <p:spPr>
          <a:xfrm>
            <a:off x="6420612"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Weiterhin enthalten</a:t>
            </a:r>
            <a:endParaRPr sz="1760"/>
          </a:p>
        </p:txBody>
      </p:sp>
      <p:sp>
        <p:nvSpPr>
          <p:cNvPr id="24" name="Text 21">
            <a:extLst>
              <a:ext uri="{FF2B5EF4-FFF2-40B4-BE49-F238E27FC236}">
                <a16:creationId xmlns:a16="http://schemas.microsoft.com/office/drawing/2014/main" id="{8014AE77-F2A1-4F4F-9B4E-CCB55A756735}"/>
              </a:ext>
            </a:extLst>
          </p:cNvPr>
          <p:cNvSpPr>
            <a:spLocks noGrp="1"/>
          </p:cNvSpPr>
          <p:nvPr/>
        </p:nvSpPr>
        <p:spPr>
          <a:xfrm>
            <a:off x="6420612"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Nach dem Tod erbrachte Prozeduren werden nicht kodiert; der Fall endet mit dem Tod.</a:t>
            </a:r>
            <a:endParaRPr sz="1780"/>
          </a:p>
        </p:txBody>
      </p:sp>
      <p:sp>
        <p:nvSpPr>
          <p:cNvPr id="25" name="Shape 22">
            <a:extLst>
              <a:ext uri="{FF2B5EF4-FFF2-40B4-BE49-F238E27FC236}">
                <a16:creationId xmlns:a16="http://schemas.microsoft.com/office/drawing/2014/main" id="{4BB75B01-3718-4075-84B5-A90584E00127}"/>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6" name="Shape 23">
            <a:extLst>
              <a:ext uri="{FF2B5EF4-FFF2-40B4-BE49-F238E27FC236}">
                <a16:creationId xmlns:a16="http://schemas.microsoft.com/office/drawing/2014/main" id="{79B77AFB-4B90-4B97-964C-8F1D17423279}"/>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7" name="Text 24">
            <a:extLst>
              <a:ext uri="{FF2B5EF4-FFF2-40B4-BE49-F238E27FC236}">
                <a16:creationId xmlns:a16="http://schemas.microsoft.com/office/drawing/2014/main" id="{05DF54A2-0F43-4BF8-9D01-000FC5A11AC8}"/>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 Satzstreichung ist keine neue Erlaubnis, Obduktionen als stationäre Leistungen zu erfassen.</a:t>
            </a:r>
            <a:endParaRPr sz="1550"/>
          </a:p>
        </p:txBody>
      </p:sp>
      <p:sp>
        <p:nvSpPr>
          <p:cNvPr id="28" name="Shape 25">
            <a:extLst>
              <a:ext uri="{FF2B5EF4-FFF2-40B4-BE49-F238E27FC236}">
                <a16:creationId xmlns:a16="http://schemas.microsoft.com/office/drawing/2014/main" id="{EF74C705-2F0C-4B7F-8263-A3DE14E2E849}"/>
              </a:ext>
            </a:extLst>
          </p:cNvPr>
          <p:cNvSpPr>
            <a:spLocks noGrp="1"/>
          </p:cNvSpPr>
          <p:nvPr/>
        </p:nvSpPr>
        <p:spPr>
          <a:xfrm>
            <a:off x="438912" y="6281928"/>
            <a:ext cx="11314176" cy="0"/>
          </a:xfrm>
          <a:prstGeom prst="line">
            <a:avLst/>
          </a:prstGeom>
          <a:noFill/>
          <a:ln w="7620">
            <a:solidFill>
              <a:srgbClr val="D8D4CB"/>
            </a:solidFill>
            <a:prstDash val="solid"/>
          </a:ln>
        </p:spPr>
      </p:sp>
      <p:sp>
        <p:nvSpPr>
          <p:cNvPr id="29" name="Text 26">
            <a:extLst>
              <a:ext uri="{FF2B5EF4-FFF2-40B4-BE49-F238E27FC236}">
                <a16:creationId xmlns:a16="http://schemas.microsoft.com/office/drawing/2014/main" id="{25FEF31D-6714-4C7F-9B74-F93EEEE164BB}"/>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P02o S. 63; KHB 2027, P02p S. 63.</a:t>
            </a:r>
            <a:endParaRPr sz="920"/>
          </a:p>
        </p:txBody>
      </p:sp>
      <p:sp>
        <p:nvSpPr>
          <p:cNvPr id="30" name="Text 27">
            <a:extLst>
              <a:ext uri="{FF2B5EF4-FFF2-40B4-BE49-F238E27FC236}">
                <a16:creationId xmlns:a16="http://schemas.microsoft.com/office/drawing/2014/main" id="{F9D1FC64-3BB2-4FCD-A419-B35C34587E47}"/>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1" name="Text 28">
            <a:extLst>
              <a:ext uri="{FF2B5EF4-FFF2-40B4-BE49-F238E27FC236}">
                <a16:creationId xmlns:a16="http://schemas.microsoft.com/office/drawing/2014/main" id="{B1AB5706-2FD3-4BD8-A97D-80A5ED691C10}"/>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18 / 73</a:t>
            </a:r>
            <a:endParaRPr sz="900"/>
          </a:p>
        </p:txBody>
      </p:sp>
    </p:spTree>
    <p:extLst>
      <p:ext uri="{BB962C8B-B14F-4D97-AF65-F5344CB8AC3E}">
        <p14:creationId xmlns:p14="http://schemas.microsoft.com/office/powerpoint/2010/main" val="305075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9A7243C-B964-4593-8EAE-D5E07E77BA2D}"/>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B59B0D84-FF67-4E89-AD80-0917C728AB19}"/>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B3A2619B-CB89-4DF6-9737-39545D115553}"/>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F37340DD-A612-40EC-8DC8-395116BA69C7}"/>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26EBEAEE-77E9-46D3-995A-B79D71C1773F}"/>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4674678E-6354-4D37-9C21-9AB015474906}"/>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02 | PROZEDUREN</a:t>
            </a:r>
            <a:endParaRPr sz="1020"/>
          </a:p>
        </p:txBody>
      </p:sp>
      <p:sp>
        <p:nvSpPr>
          <p:cNvPr id="8" name="Text 5">
            <a:extLst>
              <a:ext uri="{FF2B5EF4-FFF2-40B4-BE49-F238E27FC236}">
                <a16:creationId xmlns:a16="http://schemas.microsoft.com/office/drawing/2014/main" id="{DDEC9097-C77B-4679-8EAC-55BAAC80A994}"/>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ERGÄNZT / PRÄZISIERT</a:t>
            </a:r>
            <a:endParaRPr sz="960"/>
          </a:p>
        </p:txBody>
      </p:sp>
      <p:sp>
        <p:nvSpPr>
          <p:cNvPr id="9" name="Text 6">
            <a:extLst>
              <a:ext uri="{FF2B5EF4-FFF2-40B4-BE49-F238E27FC236}">
                <a16:creationId xmlns:a16="http://schemas.microsoft.com/office/drawing/2014/main" id="{4BAA313B-E9DD-43F2-B7BC-84206C0A3D00}"/>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P06: endoskopische Vakuumtherapie einbezogen</a:t>
            </a:r>
            <a:endParaRPr sz="2800"/>
          </a:p>
        </p:txBody>
      </p:sp>
      <p:sp>
        <p:nvSpPr>
          <p:cNvPr id="10" name="Shape 7">
            <a:extLst>
              <a:ext uri="{FF2B5EF4-FFF2-40B4-BE49-F238E27FC236}">
                <a16:creationId xmlns:a16="http://schemas.microsoft.com/office/drawing/2014/main" id="{48FE9915-EDEC-42CE-BCDF-0345B33B689C}"/>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172209FB-C276-4E7D-9262-F4AB802F4FF8}"/>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E4572988-E5BF-441A-A9BB-4530C0F782B8}"/>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459A805E-16A8-4293-BCA0-E1A868B78ADF}"/>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62EA9CDA-2AC3-4DAF-8D04-661630375370}"/>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08AD2278-98C0-474E-8BA0-BE8ECEF43F03}"/>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A739370E-4F89-4426-9B0B-2935B1A9866D}"/>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8E5F486C-6BFB-4E34-88D8-0968D0659C5E}"/>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17265E43-E8F2-4AC9-93A0-4818B4D92744}"/>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AD892901-2AD1-4865-BE82-103369B2C2C2}"/>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Bisherige Beschreibung</a:t>
            </a:r>
            <a:endParaRPr sz="1760"/>
          </a:p>
        </p:txBody>
      </p:sp>
      <p:sp>
        <p:nvSpPr>
          <p:cNvPr id="20" name="Text 17">
            <a:extLst>
              <a:ext uri="{FF2B5EF4-FFF2-40B4-BE49-F238E27FC236}">
                <a16:creationId xmlns:a16="http://schemas.microsoft.com/office/drawing/2014/main" id="{593841BE-1DC6-44C3-A5FB-D366E1EC560D}"/>
              </a:ext>
            </a:extLst>
          </p:cNvPr>
          <p:cNvSpPr>
            <a:spLocks noGrp="1"/>
          </p:cNvSpPr>
          <p:nvPr/>
        </p:nvSpPr>
        <p:spPr>
          <a:xfrm>
            <a:off x="640080" y="3017520"/>
            <a:ext cx="5131308" cy="212140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Dauer der kontinuierlichen Sogbehandlung bei Vakuumversiegelung bzw. Vakuumverbänden.</a:t>
            </a:r>
            <a:endParaRPr sz="1780"/>
          </a:p>
        </p:txBody>
      </p:sp>
      <p:sp>
        <p:nvSpPr>
          <p:cNvPr id="21" name="Text 18">
            <a:extLst>
              <a:ext uri="{FF2B5EF4-FFF2-40B4-BE49-F238E27FC236}">
                <a16:creationId xmlns:a16="http://schemas.microsoft.com/office/drawing/2014/main" id="{FA104558-9DA3-4FE2-808D-922FECE488A2}"/>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Zusätzlich benannt</a:t>
            </a:r>
            <a:endParaRPr sz="1760"/>
          </a:p>
        </p:txBody>
      </p:sp>
      <p:sp>
        <p:nvSpPr>
          <p:cNvPr id="22" name="Text 19">
            <a:extLst>
              <a:ext uri="{FF2B5EF4-FFF2-40B4-BE49-F238E27FC236}">
                <a16:creationId xmlns:a16="http://schemas.microsoft.com/office/drawing/2014/main" id="{DFFDDC62-8E8E-4B0C-B3D9-AC06F502E9AE}"/>
              </a:ext>
            </a:extLst>
          </p:cNvPr>
          <p:cNvSpPr>
            <a:spLocks noGrp="1"/>
          </p:cNvSpPr>
          <p:nvPr/>
        </p:nvSpPr>
        <p:spPr>
          <a:xfrm>
            <a:off x="6420612" y="3017520"/>
            <a:ext cx="5131308" cy="478781"/>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Vakuum-Prothesen / endoskopische Vakuumtherapie.</a:t>
            </a:r>
            <a:endParaRPr sz="1780"/>
          </a:p>
        </p:txBody>
      </p:sp>
      <p:sp>
        <p:nvSpPr>
          <p:cNvPr id="23" name="Text 20">
            <a:extLst>
              <a:ext uri="{FF2B5EF4-FFF2-40B4-BE49-F238E27FC236}">
                <a16:creationId xmlns:a16="http://schemas.microsoft.com/office/drawing/2014/main" id="{F944F0E6-1723-44CD-AC9D-F44D285277A4}"/>
              </a:ext>
            </a:extLst>
          </p:cNvPr>
          <p:cNvSpPr>
            <a:spLocks noGrp="1"/>
          </p:cNvSpPr>
          <p:nvPr/>
        </p:nvSpPr>
        <p:spPr>
          <a:xfrm>
            <a:off x="6420612" y="3679181"/>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Zähllogik bleibt</a:t>
            </a:r>
            <a:endParaRPr sz="1760"/>
          </a:p>
        </p:txBody>
      </p:sp>
      <p:sp>
        <p:nvSpPr>
          <p:cNvPr id="24" name="Text 21">
            <a:extLst>
              <a:ext uri="{FF2B5EF4-FFF2-40B4-BE49-F238E27FC236}">
                <a16:creationId xmlns:a16="http://schemas.microsoft.com/office/drawing/2014/main" id="{875CB144-1257-40A5-9CF2-64B51D8FEE97}"/>
              </a:ext>
            </a:extLst>
          </p:cNvPr>
          <p:cNvSpPr>
            <a:spLocks noGrp="1"/>
          </p:cNvSpPr>
          <p:nvPr/>
        </p:nvSpPr>
        <p:spPr>
          <a:xfrm>
            <a:off x="6420612" y="4035797"/>
            <a:ext cx="5131308" cy="1103131"/>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Ein Kode 93.57.1- pro Fall; Kalendertage aller Sogbehandlungen zusammenführen. Anlage-, Wechsel- und Entfernungstage einschliessen; keinen Tag doppelt zählen.</a:t>
            </a:r>
            <a:endParaRPr sz="1780"/>
          </a:p>
        </p:txBody>
      </p:sp>
      <p:sp>
        <p:nvSpPr>
          <p:cNvPr id="25" name="Shape 22">
            <a:extLst>
              <a:ext uri="{FF2B5EF4-FFF2-40B4-BE49-F238E27FC236}">
                <a16:creationId xmlns:a16="http://schemas.microsoft.com/office/drawing/2014/main" id="{2E194850-94DB-402F-92C6-345779A58240}"/>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6" name="Shape 23">
            <a:extLst>
              <a:ext uri="{FF2B5EF4-FFF2-40B4-BE49-F238E27FC236}">
                <a16:creationId xmlns:a16="http://schemas.microsoft.com/office/drawing/2014/main" id="{591FC94B-A72C-417E-A406-1DD29E130536}"/>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7" name="Text 24">
            <a:extLst>
              <a:ext uri="{FF2B5EF4-FFF2-40B4-BE49-F238E27FC236}">
                <a16:creationId xmlns:a16="http://schemas.microsoft.com/office/drawing/2014/main" id="{7D940929-7DE0-4C28-B08D-49EBCBE430FC}"/>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Bei parallelen Lokalisationen nicht die einzelnen Therapiedauern blind addieren, sondern die behandelten Kalendertage vereinigen.</a:t>
            </a:r>
            <a:endParaRPr sz="1550"/>
          </a:p>
        </p:txBody>
      </p:sp>
      <p:sp>
        <p:nvSpPr>
          <p:cNvPr id="28" name="Shape 25">
            <a:extLst>
              <a:ext uri="{FF2B5EF4-FFF2-40B4-BE49-F238E27FC236}">
                <a16:creationId xmlns:a16="http://schemas.microsoft.com/office/drawing/2014/main" id="{2D2D5CF3-648A-4376-BBF0-FF58F10F7506}"/>
              </a:ext>
            </a:extLst>
          </p:cNvPr>
          <p:cNvSpPr>
            <a:spLocks noGrp="1"/>
          </p:cNvSpPr>
          <p:nvPr/>
        </p:nvSpPr>
        <p:spPr>
          <a:xfrm>
            <a:off x="438912" y="6281928"/>
            <a:ext cx="11314176" cy="0"/>
          </a:xfrm>
          <a:prstGeom prst="line">
            <a:avLst/>
          </a:prstGeom>
          <a:noFill/>
          <a:ln w="7620">
            <a:solidFill>
              <a:srgbClr val="D8D4CB"/>
            </a:solidFill>
            <a:prstDash val="solid"/>
          </a:ln>
        </p:spPr>
      </p:sp>
      <p:sp>
        <p:nvSpPr>
          <p:cNvPr id="29" name="Text 26">
            <a:extLst>
              <a:ext uri="{FF2B5EF4-FFF2-40B4-BE49-F238E27FC236}">
                <a16:creationId xmlns:a16="http://schemas.microsoft.com/office/drawing/2014/main" id="{65C20B62-831E-46DA-98DB-09E94E536FEC}"/>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P06o S. 68–69; KHB 2027, P06p S. 68–69.</a:t>
            </a:r>
            <a:endParaRPr sz="920"/>
          </a:p>
        </p:txBody>
      </p:sp>
      <p:sp>
        <p:nvSpPr>
          <p:cNvPr id="30" name="Text 27">
            <a:extLst>
              <a:ext uri="{FF2B5EF4-FFF2-40B4-BE49-F238E27FC236}">
                <a16:creationId xmlns:a16="http://schemas.microsoft.com/office/drawing/2014/main" id="{A3C6FF9C-BA5B-4795-BECC-C76714AEDFA4}"/>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1" name="Text 28">
            <a:extLst>
              <a:ext uri="{FF2B5EF4-FFF2-40B4-BE49-F238E27FC236}">
                <a16:creationId xmlns:a16="http://schemas.microsoft.com/office/drawing/2014/main" id="{AF167E24-8CC8-4193-B30B-DAFE380069C2}"/>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19 / 73</a:t>
            </a:r>
            <a:endParaRPr sz="900"/>
          </a:p>
        </p:txBody>
      </p:sp>
    </p:spTree>
    <p:extLst>
      <p:ext uri="{BB962C8B-B14F-4D97-AF65-F5344CB8AC3E}">
        <p14:creationId xmlns:p14="http://schemas.microsoft.com/office/powerpoint/2010/main" val="642747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7476E27-8D57-44A0-BB76-DD7288AE9BA6}"/>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C3A18E53-BF15-41C9-A32C-C69DD7A75DD3}"/>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151D50EB-49C4-4A78-AF8F-2F4501B16683}"/>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BFA3B6AB-91ED-4CD2-98B8-8B4590DCDE3E}"/>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601A06D4-B471-4D5F-AB02-055BDEA0F1ED}"/>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41F7D4A4-3C5F-4964-9484-FAF6FD22DDC3}"/>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02 | PROZEDUREN</a:t>
            </a:r>
            <a:endParaRPr sz="1020"/>
          </a:p>
        </p:txBody>
      </p:sp>
      <p:sp>
        <p:nvSpPr>
          <p:cNvPr id="8" name="Text 5">
            <a:extLst>
              <a:ext uri="{FF2B5EF4-FFF2-40B4-BE49-F238E27FC236}">
                <a16:creationId xmlns:a16="http://schemas.microsoft.com/office/drawing/2014/main" id="{848ADFA5-3460-4D87-AC13-DDA4C4F7C199}"/>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DIDAKTISCHES BEISPIEL</a:t>
            </a:r>
            <a:endParaRPr sz="960"/>
          </a:p>
        </p:txBody>
      </p:sp>
      <p:sp>
        <p:nvSpPr>
          <p:cNvPr id="9" name="Text 6">
            <a:extLst>
              <a:ext uri="{FF2B5EF4-FFF2-40B4-BE49-F238E27FC236}">
                <a16:creationId xmlns:a16="http://schemas.microsoft.com/office/drawing/2014/main" id="{7D2035A5-11C6-4634-8F2E-82156ACFA89D}"/>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Praxis: zwei Vakuumtherapien, eine Tagesmenge</a:t>
            </a:r>
            <a:endParaRPr sz="2800"/>
          </a:p>
        </p:txBody>
      </p:sp>
      <p:sp>
        <p:nvSpPr>
          <p:cNvPr id="10" name="Shape 7">
            <a:extLst>
              <a:ext uri="{FF2B5EF4-FFF2-40B4-BE49-F238E27FC236}">
                <a16:creationId xmlns:a16="http://schemas.microsoft.com/office/drawing/2014/main" id="{939941F9-F6CA-4973-86E6-DF489DD75618}"/>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BA272E69-3AED-47CC-81A6-F782DCA1F634}"/>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Text 9">
            <a:extLst>
              <a:ext uri="{FF2B5EF4-FFF2-40B4-BE49-F238E27FC236}">
                <a16:creationId xmlns:a16="http://schemas.microsoft.com/office/drawing/2014/main" id="{7EEF8D82-CBB1-42D6-BE08-737C6212A25C}"/>
              </a:ext>
            </a:extLst>
          </p:cNvPr>
          <p:cNvSpPr>
            <a:spLocks noGrp="1"/>
          </p:cNvSpPr>
          <p:nvPr/>
        </p:nvSpPr>
        <p:spPr>
          <a:xfrm>
            <a:off x="2807208" y="2185416"/>
            <a:ext cx="850392" cy="274320"/>
          </a:xfrm>
          <a:prstGeom prst="rect">
            <a:avLst/>
          </a:prstGeom>
          <a:noFill/>
        </p:spPr>
        <p:txBody>
          <a:bodyPr wrap="square" lIns="0" tIns="0" rIns="0" bIns="0" anchor="t">
            <a:normAutofit/>
          </a:bodyPr>
          <a:lstStyle/>
          <a:p>
            <a:pPr marL="0" indent="0" algn="ctr">
              <a:buNone/>
            </a:pPr>
            <a:r>
              <a:rPr sz="1700" b="1">
                <a:solidFill>
                  <a:srgbClr val="243239"/>
                </a:solidFill>
                <a:latin typeface="Arial"/>
                <a:ea typeface="Arial"/>
                <a:cs typeface="Arial"/>
              </a:rPr>
              <a:t>1</a:t>
            </a:r>
            <a:endParaRPr sz="1700"/>
          </a:p>
        </p:txBody>
      </p:sp>
      <p:sp>
        <p:nvSpPr>
          <p:cNvPr id="13" name="Text 10">
            <a:extLst>
              <a:ext uri="{FF2B5EF4-FFF2-40B4-BE49-F238E27FC236}">
                <a16:creationId xmlns:a16="http://schemas.microsoft.com/office/drawing/2014/main" id="{39F473CE-EFBB-4819-845C-AFFE7155EEE1}"/>
              </a:ext>
            </a:extLst>
          </p:cNvPr>
          <p:cNvSpPr>
            <a:spLocks noGrp="1"/>
          </p:cNvSpPr>
          <p:nvPr/>
        </p:nvSpPr>
        <p:spPr>
          <a:xfrm>
            <a:off x="3858768" y="2185416"/>
            <a:ext cx="850392" cy="274320"/>
          </a:xfrm>
          <a:prstGeom prst="rect">
            <a:avLst/>
          </a:prstGeom>
          <a:noFill/>
        </p:spPr>
        <p:txBody>
          <a:bodyPr wrap="square" lIns="0" tIns="0" rIns="0" bIns="0" anchor="t">
            <a:normAutofit/>
          </a:bodyPr>
          <a:lstStyle/>
          <a:p>
            <a:pPr marL="0" indent="0" algn="ctr">
              <a:buNone/>
            </a:pPr>
            <a:r>
              <a:rPr sz="1700" b="1">
                <a:solidFill>
                  <a:srgbClr val="243239"/>
                </a:solidFill>
                <a:latin typeface="Arial"/>
                <a:ea typeface="Arial"/>
                <a:cs typeface="Arial"/>
              </a:rPr>
              <a:t>2</a:t>
            </a:r>
            <a:endParaRPr sz="1700"/>
          </a:p>
        </p:txBody>
      </p:sp>
      <p:sp>
        <p:nvSpPr>
          <p:cNvPr id="14" name="Text 11">
            <a:extLst>
              <a:ext uri="{FF2B5EF4-FFF2-40B4-BE49-F238E27FC236}">
                <a16:creationId xmlns:a16="http://schemas.microsoft.com/office/drawing/2014/main" id="{14DA1503-D507-4290-844B-B191124B9A88}"/>
              </a:ext>
            </a:extLst>
          </p:cNvPr>
          <p:cNvSpPr>
            <a:spLocks noGrp="1"/>
          </p:cNvSpPr>
          <p:nvPr/>
        </p:nvSpPr>
        <p:spPr>
          <a:xfrm>
            <a:off x="4910328" y="2185416"/>
            <a:ext cx="850392" cy="274320"/>
          </a:xfrm>
          <a:prstGeom prst="rect">
            <a:avLst/>
          </a:prstGeom>
          <a:noFill/>
        </p:spPr>
        <p:txBody>
          <a:bodyPr wrap="square" lIns="0" tIns="0" rIns="0" bIns="0" anchor="t">
            <a:normAutofit/>
          </a:bodyPr>
          <a:lstStyle/>
          <a:p>
            <a:pPr marL="0" indent="0" algn="ctr">
              <a:buNone/>
            </a:pPr>
            <a:r>
              <a:rPr sz="1700" b="1">
                <a:solidFill>
                  <a:srgbClr val="243239"/>
                </a:solidFill>
                <a:latin typeface="Arial"/>
                <a:ea typeface="Arial"/>
                <a:cs typeface="Arial"/>
              </a:rPr>
              <a:t>3</a:t>
            </a:r>
            <a:endParaRPr sz="1700"/>
          </a:p>
        </p:txBody>
      </p:sp>
      <p:sp>
        <p:nvSpPr>
          <p:cNvPr id="15" name="Text 12">
            <a:extLst>
              <a:ext uri="{FF2B5EF4-FFF2-40B4-BE49-F238E27FC236}">
                <a16:creationId xmlns:a16="http://schemas.microsoft.com/office/drawing/2014/main" id="{DAFCC9EF-8A40-46C7-A05C-70780384ABAC}"/>
              </a:ext>
            </a:extLst>
          </p:cNvPr>
          <p:cNvSpPr>
            <a:spLocks noGrp="1"/>
          </p:cNvSpPr>
          <p:nvPr/>
        </p:nvSpPr>
        <p:spPr>
          <a:xfrm>
            <a:off x="5961888" y="2185416"/>
            <a:ext cx="850392" cy="274320"/>
          </a:xfrm>
          <a:prstGeom prst="rect">
            <a:avLst/>
          </a:prstGeom>
          <a:noFill/>
        </p:spPr>
        <p:txBody>
          <a:bodyPr wrap="square" lIns="0" tIns="0" rIns="0" bIns="0" anchor="t">
            <a:normAutofit/>
          </a:bodyPr>
          <a:lstStyle/>
          <a:p>
            <a:pPr marL="0" indent="0" algn="ctr">
              <a:buNone/>
            </a:pPr>
            <a:r>
              <a:rPr sz="1700" b="1">
                <a:solidFill>
                  <a:srgbClr val="243239"/>
                </a:solidFill>
                <a:latin typeface="Arial"/>
                <a:ea typeface="Arial"/>
                <a:cs typeface="Arial"/>
              </a:rPr>
              <a:t>4</a:t>
            </a:r>
            <a:endParaRPr sz="1700"/>
          </a:p>
        </p:txBody>
      </p:sp>
      <p:sp>
        <p:nvSpPr>
          <p:cNvPr id="16" name="Text 13">
            <a:extLst>
              <a:ext uri="{FF2B5EF4-FFF2-40B4-BE49-F238E27FC236}">
                <a16:creationId xmlns:a16="http://schemas.microsoft.com/office/drawing/2014/main" id="{3A53D8C8-4553-49A7-8021-EA7C30D5A45C}"/>
              </a:ext>
            </a:extLst>
          </p:cNvPr>
          <p:cNvSpPr>
            <a:spLocks noGrp="1"/>
          </p:cNvSpPr>
          <p:nvPr/>
        </p:nvSpPr>
        <p:spPr>
          <a:xfrm>
            <a:off x="7013448" y="2185416"/>
            <a:ext cx="850392" cy="274320"/>
          </a:xfrm>
          <a:prstGeom prst="rect">
            <a:avLst/>
          </a:prstGeom>
          <a:noFill/>
        </p:spPr>
        <p:txBody>
          <a:bodyPr wrap="square" lIns="0" tIns="0" rIns="0" bIns="0" anchor="t">
            <a:normAutofit/>
          </a:bodyPr>
          <a:lstStyle/>
          <a:p>
            <a:pPr marL="0" indent="0" algn="ctr">
              <a:buNone/>
            </a:pPr>
            <a:r>
              <a:rPr sz="1700" b="1">
                <a:solidFill>
                  <a:srgbClr val="243239"/>
                </a:solidFill>
                <a:latin typeface="Arial"/>
                <a:ea typeface="Arial"/>
                <a:cs typeface="Arial"/>
              </a:rPr>
              <a:t>5</a:t>
            </a:r>
            <a:endParaRPr sz="1700"/>
          </a:p>
        </p:txBody>
      </p:sp>
      <p:sp>
        <p:nvSpPr>
          <p:cNvPr id="17" name="Text 14">
            <a:extLst>
              <a:ext uri="{FF2B5EF4-FFF2-40B4-BE49-F238E27FC236}">
                <a16:creationId xmlns:a16="http://schemas.microsoft.com/office/drawing/2014/main" id="{52C72D52-0778-45BB-AEC9-51B7A5CB6258}"/>
              </a:ext>
            </a:extLst>
          </p:cNvPr>
          <p:cNvSpPr>
            <a:spLocks noGrp="1"/>
          </p:cNvSpPr>
          <p:nvPr/>
        </p:nvSpPr>
        <p:spPr>
          <a:xfrm>
            <a:off x="8065008" y="2185416"/>
            <a:ext cx="850392" cy="274320"/>
          </a:xfrm>
          <a:prstGeom prst="rect">
            <a:avLst/>
          </a:prstGeom>
          <a:noFill/>
        </p:spPr>
        <p:txBody>
          <a:bodyPr wrap="square" lIns="0" tIns="0" rIns="0" bIns="0" anchor="t">
            <a:normAutofit/>
          </a:bodyPr>
          <a:lstStyle/>
          <a:p>
            <a:pPr marL="0" indent="0" algn="ctr">
              <a:buNone/>
            </a:pPr>
            <a:r>
              <a:rPr sz="1700" b="1">
                <a:solidFill>
                  <a:srgbClr val="243239"/>
                </a:solidFill>
                <a:latin typeface="Arial"/>
                <a:ea typeface="Arial"/>
                <a:cs typeface="Arial"/>
              </a:rPr>
              <a:t>6</a:t>
            </a:r>
            <a:endParaRPr sz="1700"/>
          </a:p>
        </p:txBody>
      </p:sp>
      <p:sp>
        <p:nvSpPr>
          <p:cNvPr id="18" name="Text 15">
            <a:extLst>
              <a:ext uri="{FF2B5EF4-FFF2-40B4-BE49-F238E27FC236}">
                <a16:creationId xmlns:a16="http://schemas.microsoft.com/office/drawing/2014/main" id="{2B42589C-E1DC-4D9E-AB1F-73EF1A5E6C46}"/>
              </a:ext>
            </a:extLst>
          </p:cNvPr>
          <p:cNvSpPr>
            <a:spLocks noGrp="1"/>
          </p:cNvSpPr>
          <p:nvPr/>
        </p:nvSpPr>
        <p:spPr>
          <a:xfrm>
            <a:off x="9116568" y="2185416"/>
            <a:ext cx="850392" cy="274320"/>
          </a:xfrm>
          <a:prstGeom prst="rect">
            <a:avLst/>
          </a:prstGeom>
          <a:noFill/>
        </p:spPr>
        <p:txBody>
          <a:bodyPr wrap="square" lIns="0" tIns="0" rIns="0" bIns="0" anchor="t">
            <a:normAutofit/>
          </a:bodyPr>
          <a:lstStyle/>
          <a:p>
            <a:pPr marL="0" indent="0" algn="ctr">
              <a:buNone/>
            </a:pPr>
            <a:r>
              <a:rPr sz="1700" b="1">
                <a:solidFill>
                  <a:srgbClr val="243239"/>
                </a:solidFill>
                <a:latin typeface="Arial"/>
                <a:ea typeface="Arial"/>
                <a:cs typeface="Arial"/>
              </a:rPr>
              <a:t>7</a:t>
            </a:r>
            <a:endParaRPr sz="1700"/>
          </a:p>
        </p:txBody>
      </p:sp>
      <p:sp>
        <p:nvSpPr>
          <p:cNvPr id="19" name="Text 16">
            <a:extLst>
              <a:ext uri="{FF2B5EF4-FFF2-40B4-BE49-F238E27FC236}">
                <a16:creationId xmlns:a16="http://schemas.microsoft.com/office/drawing/2014/main" id="{A4E15F38-6CC1-47A7-809C-76D2DD1DF761}"/>
              </a:ext>
            </a:extLst>
          </p:cNvPr>
          <p:cNvSpPr>
            <a:spLocks noGrp="1"/>
          </p:cNvSpPr>
          <p:nvPr/>
        </p:nvSpPr>
        <p:spPr>
          <a:xfrm>
            <a:off x="10168128" y="2185416"/>
            <a:ext cx="850392" cy="274320"/>
          </a:xfrm>
          <a:prstGeom prst="rect">
            <a:avLst/>
          </a:prstGeom>
          <a:noFill/>
        </p:spPr>
        <p:txBody>
          <a:bodyPr wrap="square" lIns="0" tIns="0" rIns="0" bIns="0" anchor="t">
            <a:normAutofit/>
          </a:bodyPr>
          <a:lstStyle/>
          <a:p>
            <a:pPr marL="0" indent="0" algn="ctr">
              <a:buNone/>
            </a:pPr>
            <a:r>
              <a:rPr sz="1700" b="1">
                <a:solidFill>
                  <a:srgbClr val="243239"/>
                </a:solidFill>
                <a:latin typeface="Arial"/>
                <a:ea typeface="Arial"/>
                <a:cs typeface="Arial"/>
              </a:rPr>
              <a:t>8</a:t>
            </a:r>
            <a:endParaRPr sz="1700"/>
          </a:p>
        </p:txBody>
      </p:sp>
      <p:sp>
        <p:nvSpPr>
          <p:cNvPr id="20" name="Text 17">
            <a:extLst>
              <a:ext uri="{FF2B5EF4-FFF2-40B4-BE49-F238E27FC236}">
                <a16:creationId xmlns:a16="http://schemas.microsoft.com/office/drawing/2014/main" id="{5B6D622A-319C-429A-9C25-70D0B8868D34}"/>
              </a:ext>
            </a:extLst>
          </p:cNvPr>
          <p:cNvSpPr>
            <a:spLocks noGrp="1"/>
          </p:cNvSpPr>
          <p:nvPr/>
        </p:nvSpPr>
        <p:spPr>
          <a:xfrm>
            <a:off x="438912" y="2185416"/>
            <a:ext cx="2286000" cy="274320"/>
          </a:xfrm>
          <a:prstGeom prst="rect">
            <a:avLst/>
          </a:prstGeom>
          <a:noFill/>
        </p:spPr>
        <p:txBody>
          <a:bodyPr wrap="square" lIns="0" tIns="0" rIns="0" bIns="0" anchor="t">
            <a:normAutofit/>
          </a:bodyPr>
          <a:lstStyle/>
          <a:p>
            <a:pPr marL="0" indent="0">
              <a:buNone/>
            </a:pPr>
            <a:r>
              <a:rPr sz="1600">
                <a:solidFill>
                  <a:srgbClr val="59666B"/>
                </a:solidFill>
                <a:latin typeface="Arial"/>
                <a:ea typeface="Arial"/>
                <a:cs typeface="Arial"/>
              </a:rPr>
              <a:t>Kalendertag</a:t>
            </a:r>
            <a:endParaRPr sz="1600"/>
          </a:p>
        </p:txBody>
      </p:sp>
      <p:sp>
        <p:nvSpPr>
          <p:cNvPr id="21" name="Text 18">
            <a:extLst>
              <a:ext uri="{FF2B5EF4-FFF2-40B4-BE49-F238E27FC236}">
                <a16:creationId xmlns:a16="http://schemas.microsoft.com/office/drawing/2014/main" id="{7C8F2445-528E-4E55-BBB8-3809314594E3}"/>
              </a:ext>
            </a:extLst>
          </p:cNvPr>
          <p:cNvSpPr>
            <a:spLocks noGrp="1"/>
          </p:cNvSpPr>
          <p:nvPr/>
        </p:nvSpPr>
        <p:spPr>
          <a:xfrm>
            <a:off x="438912" y="2962656"/>
            <a:ext cx="2240280" cy="393192"/>
          </a:xfrm>
          <a:prstGeom prst="rect">
            <a:avLst/>
          </a:prstGeom>
          <a:noFill/>
        </p:spPr>
        <p:txBody>
          <a:bodyPr wrap="square" lIns="0" tIns="0" rIns="0" bIns="0" anchor="t">
            <a:normAutofit/>
          </a:bodyPr>
          <a:lstStyle/>
          <a:p>
            <a:pPr marL="0" indent="0">
              <a:buNone/>
            </a:pPr>
            <a:r>
              <a:rPr sz="1700" b="1">
                <a:solidFill>
                  <a:srgbClr val="243239"/>
                </a:solidFill>
                <a:latin typeface="Arial"/>
                <a:ea typeface="Arial"/>
                <a:cs typeface="Arial"/>
              </a:rPr>
              <a:t>Therapie A: Tage 1–5</a:t>
            </a:r>
            <a:endParaRPr sz="1700"/>
          </a:p>
        </p:txBody>
      </p:sp>
      <p:sp>
        <p:nvSpPr>
          <p:cNvPr id="22" name="Shape 19">
            <a:extLst>
              <a:ext uri="{FF2B5EF4-FFF2-40B4-BE49-F238E27FC236}">
                <a16:creationId xmlns:a16="http://schemas.microsoft.com/office/drawing/2014/main" id="{5BC341D9-2E16-4B36-9103-9071CB4E8AB7}"/>
              </a:ext>
            </a:extLst>
          </p:cNvPr>
          <p:cNvSpPr>
            <a:spLocks noGrp="1"/>
          </p:cNvSpPr>
          <p:nvPr/>
        </p:nvSpPr>
        <p:spPr>
          <a:xfrm>
            <a:off x="2807208" y="2862072"/>
            <a:ext cx="850392" cy="566928"/>
          </a:xfrm>
          <a:prstGeom prst="rect">
            <a:avLst/>
          </a:prstGeom>
          <a:solidFill>
            <a:srgbClr val="D8CBB6"/>
          </a:solidFill>
          <a:ln w="7620">
            <a:solidFill>
              <a:srgbClr val="D8D4CB"/>
            </a:solidFill>
            <a:prstDash val="solid"/>
          </a:ln>
        </p:spPr>
      </p:sp>
      <p:sp>
        <p:nvSpPr>
          <p:cNvPr id="23" name="Text 20">
            <a:extLst>
              <a:ext uri="{FF2B5EF4-FFF2-40B4-BE49-F238E27FC236}">
                <a16:creationId xmlns:a16="http://schemas.microsoft.com/office/drawing/2014/main" id="{DF5EBF0C-3968-46CB-9C4C-35C60BAAF670}"/>
              </a:ext>
            </a:extLst>
          </p:cNvPr>
          <p:cNvSpPr>
            <a:spLocks noGrp="1"/>
          </p:cNvSpPr>
          <p:nvPr/>
        </p:nvSpPr>
        <p:spPr>
          <a:xfrm>
            <a:off x="2807208" y="3017520"/>
            <a:ext cx="850392" cy="219456"/>
          </a:xfrm>
          <a:prstGeom prst="rect">
            <a:avLst/>
          </a:prstGeom>
          <a:noFill/>
        </p:spPr>
        <p:txBody>
          <a:bodyPr wrap="square" lIns="0" tIns="0" rIns="0" bIns="0" anchor="t">
            <a:normAutofit/>
          </a:bodyPr>
          <a:lstStyle/>
          <a:p>
            <a:pPr marL="0" indent="0" algn="ctr">
              <a:buNone/>
            </a:pPr>
            <a:r>
              <a:rPr sz="1600" b="1">
                <a:solidFill>
                  <a:srgbClr val="303D43"/>
                </a:solidFill>
                <a:latin typeface="Arial"/>
                <a:ea typeface="Arial"/>
                <a:cs typeface="Arial"/>
              </a:rPr>
              <a:t>✓</a:t>
            </a:r>
            <a:endParaRPr sz="1600"/>
          </a:p>
        </p:txBody>
      </p:sp>
      <p:sp>
        <p:nvSpPr>
          <p:cNvPr id="24" name="Shape 21">
            <a:extLst>
              <a:ext uri="{FF2B5EF4-FFF2-40B4-BE49-F238E27FC236}">
                <a16:creationId xmlns:a16="http://schemas.microsoft.com/office/drawing/2014/main" id="{BD16DB72-CD78-44F4-BC39-48E10AA01513}"/>
              </a:ext>
            </a:extLst>
          </p:cNvPr>
          <p:cNvSpPr>
            <a:spLocks noGrp="1"/>
          </p:cNvSpPr>
          <p:nvPr/>
        </p:nvSpPr>
        <p:spPr>
          <a:xfrm>
            <a:off x="3858768" y="2862072"/>
            <a:ext cx="850392" cy="566928"/>
          </a:xfrm>
          <a:prstGeom prst="rect">
            <a:avLst/>
          </a:prstGeom>
          <a:solidFill>
            <a:srgbClr val="D8CBB6"/>
          </a:solidFill>
          <a:ln w="7620">
            <a:solidFill>
              <a:srgbClr val="D8D4CB"/>
            </a:solidFill>
            <a:prstDash val="solid"/>
          </a:ln>
        </p:spPr>
      </p:sp>
      <p:sp>
        <p:nvSpPr>
          <p:cNvPr id="25" name="Text 22">
            <a:extLst>
              <a:ext uri="{FF2B5EF4-FFF2-40B4-BE49-F238E27FC236}">
                <a16:creationId xmlns:a16="http://schemas.microsoft.com/office/drawing/2014/main" id="{034A9E7A-8AC4-4E2E-911D-F24A3577A171}"/>
              </a:ext>
            </a:extLst>
          </p:cNvPr>
          <p:cNvSpPr>
            <a:spLocks noGrp="1"/>
          </p:cNvSpPr>
          <p:nvPr/>
        </p:nvSpPr>
        <p:spPr>
          <a:xfrm>
            <a:off x="3858768" y="3017520"/>
            <a:ext cx="850392" cy="219456"/>
          </a:xfrm>
          <a:prstGeom prst="rect">
            <a:avLst/>
          </a:prstGeom>
          <a:noFill/>
        </p:spPr>
        <p:txBody>
          <a:bodyPr wrap="square" lIns="0" tIns="0" rIns="0" bIns="0" anchor="t">
            <a:normAutofit/>
          </a:bodyPr>
          <a:lstStyle/>
          <a:p>
            <a:pPr marL="0" indent="0" algn="ctr">
              <a:buNone/>
            </a:pPr>
            <a:r>
              <a:rPr sz="1600" b="1">
                <a:solidFill>
                  <a:srgbClr val="303D43"/>
                </a:solidFill>
                <a:latin typeface="Arial"/>
                <a:ea typeface="Arial"/>
                <a:cs typeface="Arial"/>
              </a:rPr>
              <a:t>✓</a:t>
            </a:r>
            <a:endParaRPr sz="1600"/>
          </a:p>
        </p:txBody>
      </p:sp>
      <p:sp>
        <p:nvSpPr>
          <p:cNvPr id="26" name="Shape 23">
            <a:extLst>
              <a:ext uri="{FF2B5EF4-FFF2-40B4-BE49-F238E27FC236}">
                <a16:creationId xmlns:a16="http://schemas.microsoft.com/office/drawing/2014/main" id="{EF4D61F4-87D1-484A-9996-B3082649F904}"/>
              </a:ext>
            </a:extLst>
          </p:cNvPr>
          <p:cNvSpPr>
            <a:spLocks noGrp="1"/>
          </p:cNvSpPr>
          <p:nvPr/>
        </p:nvSpPr>
        <p:spPr>
          <a:xfrm>
            <a:off x="4910328" y="2862072"/>
            <a:ext cx="850392" cy="566928"/>
          </a:xfrm>
          <a:prstGeom prst="rect">
            <a:avLst/>
          </a:prstGeom>
          <a:solidFill>
            <a:srgbClr val="D8CBB6"/>
          </a:solidFill>
          <a:ln w="7620">
            <a:solidFill>
              <a:srgbClr val="D8D4CB"/>
            </a:solidFill>
            <a:prstDash val="solid"/>
          </a:ln>
        </p:spPr>
      </p:sp>
      <p:sp>
        <p:nvSpPr>
          <p:cNvPr id="27" name="Text 24">
            <a:extLst>
              <a:ext uri="{FF2B5EF4-FFF2-40B4-BE49-F238E27FC236}">
                <a16:creationId xmlns:a16="http://schemas.microsoft.com/office/drawing/2014/main" id="{53BAF9CB-F6A1-452C-AAAC-8D9202F5BEFA}"/>
              </a:ext>
            </a:extLst>
          </p:cNvPr>
          <p:cNvSpPr>
            <a:spLocks noGrp="1"/>
          </p:cNvSpPr>
          <p:nvPr/>
        </p:nvSpPr>
        <p:spPr>
          <a:xfrm>
            <a:off x="4910328" y="3017520"/>
            <a:ext cx="850392" cy="219456"/>
          </a:xfrm>
          <a:prstGeom prst="rect">
            <a:avLst/>
          </a:prstGeom>
          <a:noFill/>
        </p:spPr>
        <p:txBody>
          <a:bodyPr wrap="square" lIns="0" tIns="0" rIns="0" bIns="0" anchor="t">
            <a:normAutofit/>
          </a:bodyPr>
          <a:lstStyle/>
          <a:p>
            <a:pPr marL="0" indent="0" algn="ctr">
              <a:buNone/>
            </a:pPr>
            <a:r>
              <a:rPr sz="1600" b="1">
                <a:solidFill>
                  <a:srgbClr val="303D43"/>
                </a:solidFill>
                <a:latin typeface="Arial"/>
                <a:ea typeface="Arial"/>
                <a:cs typeface="Arial"/>
              </a:rPr>
              <a:t>✓</a:t>
            </a:r>
            <a:endParaRPr sz="1600"/>
          </a:p>
        </p:txBody>
      </p:sp>
      <p:sp>
        <p:nvSpPr>
          <p:cNvPr id="28" name="Shape 25">
            <a:extLst>
              <a:ext uri="{FF2B5EF4-FFF2-40B4-BE49-F238E27FC236}">
                <a16:creationId xmlns:a16="http://schemas.microsoft.com/office/drawing/2014/main" id="{25A6DA62-AAAB-47ED-BB2F-19898E3D259A}"/>
              </a:ext>
            </a:extLst>
          </p:cNvPr>
          <p:cNvSpPr>
            <a:spLocks noGrp="1"/>
          </p:cNvSpPr>
          <p:nvPr/>
        </p:nvSpPr>
        <p:spPr>
          <a:xfrm>
            <a:off x="5961888" y="2862072"/>
            <a:ext cx="850392" cy="566928"/>
          </a:xfrm>
          <a:prstGeom prst="rect">
            <a:avLst/>
          </a:prstGeom>
          <a:solidFill>
            <a:srgbClr val="D8CBB6"/>
          </a:solidFill>
          <a:ln w="7620">
            <a:solidFill>
              <a:srgbClr val="D8D4CB"/>
            </a:solidFill>
            <a:prstDash val="solid"/>
          </a:ln>
        </p:spPr>
      </p:sp>
      <p:sp>
        <p:nvSpPr>
          <p:cNvPr id="29" name="Text 26">
            <a:extLst>
              <a:ext uri="{FF2B5EF4-FFF2-40B4-BE49-F238E27FC236}">
                <a16:creationId xmlns:a16="http://schemas.microsoft.com/office/drawing/2014/main" id="{D1719F97-8371-4857-8AE1-0732F007EAD5}"/>
              </a:ext>
            </a:extLst>
          </p:cNvPr>
          <p:cNvSpPr>
            <a:spLocks noGrp="1"/>
          </p:cNvSpPr>
          <p:nvPr/>
        </p:nvSpPr>
        <p:spPr>
          <a:xfrm>
            <a:off x="5961888" y="3017520"/>
            <a:ext cx="850392" cy="219456"/>
          </a:xfrm>
          <a:prstGeom prst="rect">
            <a:avLst/>
          </a:prstGeom>
          <a:noFill/>
        </p:spPr>
        <p:txBody>
          <a:bodyPr wrap="square" lIns="0" tIns="0" rIns="0" bIns="0" anchor="t">
            <a:normAutofit/>
          </a:bodyPr>
          <a:lstStyle/>
          <a:p>
            <a:pPr marL="0" indent="0" algn="ctr">
              <a:buNone/>
            </a:pPr>
            <a:r>
              <a:rPr sz="1600" b="1">
                <a:solidFill>
                  <a:srgbClr val="303D43"/>
                </a:solidFill>
                <a:latin typeface="Arial"/>
                <a:ea typeface="Arial"/>
                <a:cs typeface="Arial"/>
              </a:rPr>
              <a:t>✓</a:t>
            </a:r>
            <a:endParaRPr sz="1600"/>
          </a:p>
        </p:txBody>
      </p:sp>
      <p:sp>
        <p:nvSpPr>
          <p:cNvPr id="30" name="Shape 27">
            <a:extLst>
              <a:ext uri="{FF2B5EF4-FFF2-40B4-BE49-F238E27FC236}">
                <a16:creationId xmlns:a16="http://schemas.microsoft.com/office/drawing/2014/main" id="{A7A28619-F951-43E5-BBC3-56D6E5434E9B}"/>
              </a:ext>
            </a:extLst>
          </p:cNvPr>
          <p:cNvSpPr>
            <a:spLocks noGrp="1"/>
          </p:cNvSpPr>
          <p:nvPr/>
        </p:nvSpPr>
        <p:spPr>
          <a:xfrm>
            <a:off x="7013448" y="2862072"/>
            <a:ext cx="850392" cy="566928"/>
          </a:xfrm>
          <a:prstGeom prst="rect">
            <a:avLst/>
          </a:prstGeom>
          <a:solidFill>
            <a:srgbClr val="D8CBB6"/>
          </a:solidFill>
          <a:ln w="7620">
            <a:solidFill>
              <a:srgbClr val="D8D4CB"/>
            </a:solidFill>
            <a:prstDash val="solid"/>
          </a:ln>
        </p:spPr>
      </p:sp>
      <p:sp>
        <p:nvSpPr>
          <p:cNvPr id="31" name="Text 28">
            <a:extLst>
              <a:ext uri="{FF2B5EF4-FFF2-40B4-BE49-F238E27FC236}">
                <a16:creationId xmlns:a16="http://schemas.microsoft.com/office/drawing/2014/main" id="{D83FFB49-863D-4CAE-A3FB-DA0EC0FB4B37}"/>
              </a:ext>
            </a:extLst>
          </p:cNvPr>
          <p:cNvSpPr>
            <a:spLocks noGrp="1"/>
          </p:cNvSpPr>
          <p:nvPr/>
        </p:nvSpPr>
        <p:spPr>
          <a:xfrm>
            <a:off x="7013448" y="3017520"/>
            <a:ext cx="850392" cy="219456"/>
          </a:xfrm>
          <a:prstGeom prst="rect">
            <a:avLst/>
          </a:prstGeom>
          <a:noFill/>
        </p:spPr>
        <p:txBody>
          <a:bodyPr wrap="square" lIns="0" tIns="0" rIns="0" bIns="0" anchor="t">
            <a:normAutofit/>
          </a:bodyPr>
          <a:lstStyle/>
          <a:p>
            <a:pPr marL="0" indent="0" algn="ctr">
              <a:buNone/>
            </a:pPr>
            <a:r>
              <a:rPr sz="1600" b="1">
                <a:solidFill>
                  <a:srgbClr val="303D43"/>
                </a:solidFill>
                <a:latin typeface="Arial"/>
                <a:ea typeface="Arial"/>
                <a:cs typeface="Arial"/>
              </a:rPr>
              <a:t>✓</a:t>
            </a:r>
            <a:endParaRPr sz="1600"/>
          </a:p>
        </p:txBody>
      </p:sp>
      <p:sp>
        <p:nvSpPr>
          <p:cNvPr id="32" name="Shape 29">
            <a:extLst>
              <a:ext uri="{FF2B5EF4-FFF2-40B4-BE49-F238E27FC236}">
                <a16:creationId xmlns:a16="http://schemas.microsoft.com/office/drawing/2014/main" id="{497F3DE2-52DE-47EC-AF7F-9FF29E7332FA}"/>
              </a:ext>
            </a:extLst>
          </p:cNvPr>
          <p:cNvSpPr>
            <a:spLocks noGrp="1"/>
          </p:cNvSpPr>
          <p:nvPr/>
        </p:nvSpPr>
        <p:spPr>
          <a:xfrm>
            <a:off x="8065008" y="2862072"/>
            <a:ext cx="850392" cy="566928"/>
          </a:xfrm>
          <a:prstGeom prst="rect">
            <a:avLst/>
          </a:prstGeom>
          <a:solidFill>
            <a:srgbClr val="FFFFFF"/>
          </a:solidFill>
          <a:ln w="7620">
            <a:solidFill>
              <a:srgbClr val="D8D4CB"/>
            </a:solidFill>
            <a:prstDash val="solid"/>
          </a:ln>
        </p:spPr>
      </p:sp>
      <p:sp>
        <p:nvSpPr>
          <p:cNvPr id="33" name="Shape 30">
            <a:extLst>
              <a:ext uri="{FF2B5EF4-FFF2-40B4-BE49-F238E27FC236}">
                <a16:creationId xmlns:a16="http://schemas.microsoft.com/office/drawing/2014/main" id="{ED86C21C-C5DC-4529-B533-8D8B818AA7FA}"/>
              </a:ext>
            </a:extLst>
          </p:cNvPr>
          <p:cNvSpPr>
            <a:spLocks noGrp="1"/>
          </p:cNvSpPr>
          <p:nvPr/>
        </p:nvSpPr>
        <p:spPr>
          <a:xfrm>
            <a:off x="9116568" y="2862072"/>
            <a:ext cx="850392" cy="566928"/>
          </a:xfrm>
          <a:prstGeom prst="rect">
            <a:avLst/>
          </a:prstGeom>
          <a:solidFill>
            <a:srgbClr val="FFFFFF"/>
          </a:solidFill>
          <a:ln w="7620">
            <a:solidFill>
              <a:srgbClr val="D8D4CB"/>
            </a:solidFill>
            <a:prstDash val="solid"/>
          </a:ln>
        </p:spPr>
      </p:sp>
      <p:sp>
        <p:nvSpPr>
          <p:cNvPr id="34" name="Shape 31">
            <a:extLst>
              <a:ext uri="{FF2B5EF4-FFF2-40B4-BE49-F238E27FC236}">
                <a16:creationId xmlns:a16="http://schemas.microsoft.com/office/drawing/2014/main" id="{4F322C84-299E-45B4-B9A6-1B1771FBAFC1}"/>
              </a:ext>
            </a:extLst>
          </p:cNvPr>
          <p:cNvSpPr>
            <a:spLocks noGrp="1"/>
          </p:cNvSpPr>
          <p:nvPr/>
        </p:nvSpPr>
        <p:spPr>
          <a:xfrm>
            <a:off x="10168128" y="2862072"/>
            <a:ext cx="850392" cy="566928"/>
          </a:xfrm>
          <a:prstGeom prst="rect">
            <a:avLst/>
          </a:prstGeom>
          <a:solidFill>
            <a:srgbClr val="FFFFFF"/>
          </a:solidFill>
          <a:ln w="7620">
            <a:solidFill>
              <a:srgbClr val="D8D4CB"/>
            </a:solidFill>
            <a:prstDash val="solid"/>
          </a:ln>
        </p:spPr>
      </p:sp>
      <p:sp>
        <p:nvSpPr>
          <p:cNvPr id="35" name="Text 32">
            <a:extLst>
              <a:ext uri="{FF2B5EF4-FFF2-40B4-BE49-F238E27FC236}">
                <a16:creationId xmlns:a16="http://schemas.microsoft.com/office/drawing/2014/main" id="{C4B4EA52-B5CA-46A3-8E19-E5671CD76624}"/>
              </a:ext>
            </a:extLst>
          </p:cNvPr>
          <p:cNvSpPr>
            <a:spLocks noGrp="1"/>
          </p:cNvSpPr>
          <p:nvPr/>
        </p:nvSpPr>
        <p:spPr>
          <a:xfrm>
            <a:off x="438912" y="3785616"/>
            <a:ext cx="2240280" cy="393192"/>
          </a:xfrm>
          <a:prstGeom prst="rect">
            <a:avLst/>
          </a:prstGeom>
          <a:noFill/>
        </p:spPr>
        <p:txBody>
          <a:bodyPr wrap="square" lIns="0" tIns="0" rIns="0" bIns="0" anchor="t">
            <a:normAutofit/>
          </a:bodyPr>
          <a:lstStyle/>
          <a:p>
            <a:pPr marL="0" indent="0">
              <a:buNone/>
            </a:pPr>
            <a:r>
              <a:rPr sz="1700" b="1">
                <a:solidFill>
                  <a:srgbClr val="243239"/>
                </a:solidFill>
                <a:latin typeface="Arial"/>
                <a:ea typeface="Arial"/>
                <a:cs typeface="Arial"/>
              </a:rPr>
              <a:t>Therapie B: Tage 4–8</a:t>
            </a:r>
            <a:endParaRPr sz="1700"/>
          </a:p>
        </p:txBody>
      </p:sp>
      <p:sp>
        <p:nvSpPr>
          <p:cNvPr id="36" name="Shape 33">
            <a:extLst>
              <a:ext uri="{FF2B5EF4-FFF2-40B4-BE49-F238E27FC236}">
                <a16:creationId xmlns:a16="http://schemas.microsoft.com/office/drawing/2014/main" id="{1210AD6B-7F16-4108-A9C3-5BF2EF6A8F1D}"/>
              </a:ext>
            </a:extLst>
          </p:cNvPr>
          <p:cNvSpPr>
            <a:spLocks noGrp="1"/>
          </p:cNvSpPr>
          <p:nvPr/>
        </p:nvSpPr>
        <p:spPr>
          <a:xfrm>
            <a:off x="2807208" y="3685032"/>
            <a:ext cx="850392" cy="566928"/>
          </a:xfrm>
          <a:prstGeom prst="rect">
            <a:avLst/>
          </a:prstGeom>
          <a:solidFill>
            <a:srgbClr val="FFFFFF"/>
          </a:solidFill>
          <a:ln w="7620">
            <a:solidFill>
              <a:srgbClr val="D8D4CB"/>
            </a:solidFill>
            <a:prstDash val="solid"/>
          </a:ln>
        </p:spPr>
      </p:sp>
      <p:sp>
        <p:nvSpPr>
          <p:cNvPr id="37" name="Shape 34">
            <a:extLst>
              <a:ext uri="{FF2B5EF4-FFF2-40B4-BE49-F238E27FC236}">
                <a16:creationId xmlns:a16="http://schemas.microsoft.com/office/drawing/2014/main" id="{69E7F5E8-7319-4FE6-93FE-C55C91D5B6AD}"/>
              </a:ext>
            </a:extLst>
          </p:cNvPr>
          <p:cNvSpPr>
            <a:spLocks noGrp="1"/>
          </p:cNvSpPr>
          <p:nvPr/>
        </p:nvSpPr>
        <p:spPr>
          <a:xfrm>
            <a:off x="3858768" y="3685032"/>
            <a:ext cx="850392" cy="566928"/>
          </a:xfrm>
          <a:prstGeom prst="rect">
            <a:avLst/>
          </a:prstGeom>
          <a:solidFill>
            <a:srgbClr val="FFFFFF"/>
          </a:solidFill>
          <a:ln w="7620">
            <a:solidFill>
              <a:srgbClr val="D8D4CB"/>
            </a:solidFill>
            <a:prstDash val="solid"/>
          </a:ln>
        </p:spPr>
      </p:sp>
      <p:sp>
        <p:nvSpPr>
          <p:cNvPr id="38" name="Shape 35">
            <a:extLst>
              <a:ext uri="{FF2B5EF4-FFF2-40B4-BE49-F238E27FC236}">
                <a16:creationId xmlns:a16="http://schemas.microsoft.com/office/drawing/2014/main" id="{EAB6283A-1618-484F-889E-62FF7FD97A8E}"/>
              </a:ext>
            </a:extLst>
          </p:cNvPr>
          <p:cNvSpPr>
            <a:spLocks noGrp="1"/>
          </p:cNvSpPr>
          <p:nvPr/>
        </p:nvSpPr>
        <p:spPr>
          <a:xfrm>
            <a:off x="4910328" y="3685032"/>
            <a:ext cx="850392" cy="566928"/>
          </a:xfrm>
          <a:prstGeom prst="rect">
            <a:avLst/>
          </a:prstGeom>
          <a:solidFill>
            <a:srgbClr val="FFFFFF"/>
          </a:solidFill>
          <a:ln w="7620">
            <a:solidFill>
              <a:srgbClr val="D8D4CB"/>
            </a:solidFill>
            <a:prstDash val="solid"/>
          </a:ln>
        </p:spPr>
      </p:sp>
      <p:sp>
        <p:nvSpPr>
          <p:cNvPr id="39" name="Shape 36">
            <a:extLst>
              <a:ext uri="{FF2B5EF4-FFF2-40B4-BE49-F238E27FC236}">
                <a16:creationId xmlns:a16="http://schemas.microsoft.com/office/drawing/2014/main" id="{8EDAC509-35AE-46E6-B76A-AED8BF2D3EA4}"/>
              </a:ext>
            </a:extLst>
          </p:cNvPr>
          <p:cNvSpPr>
            <a:spLocks noGrp="1"/>
          </p:cNvSpPr>
          <p:nvPr/>
        </p:nvSpPr>
        <p:spPr>
          <a:xfrm>
            <a:off x="5961888" y="3685032"/>
            <a:ext cx="850392" cy="566928"/>
          </a:xfrm>
          <a:prstGeom prst="rect">
            <a:avLst/>
          </a:prstGeom>
          <a:solidFill>
            <a:srgbClr val="7D925F"/>
          </a:solidFill>
          <a:ln w="7620">
            <a:solidFill>
              <a:srgbClr val="D8D4CB"/>
            </a:solidFill>
            <a:prstDash val="solid"/>
          </a:ln>
        </p:spPr>
      </p:sp>
      <p:sp>
        <p:nvSpPr>
          <p:cNvPr id="40" name="Text 37">
            <a:extLst>
              <a:ext uri="{FF2B5EF4-FFF2-40B4-BE49-F238E27FC236}">
                <a16:creationId xmlns:a16="http://schemas.microsoft.com/office/drawing/2014/main" id="{6B1F3C83-79DF-468B-ACF4-EFC7E325C25E}"/>
              </a:ext>
            </a:extLst>
          </p:cNvPr>
          <p:cNvSpPr>
            <a:spLocks noGrp="1"/>
          </p:cNvSpPr>
          <p:nvPr/>
        </p:nvSpPr>
        <p:spPr>
          <a:xfrm>
            <a:off x="5961888" y="3840480"/>
            <a:ext cx="850392" cy="219456"/>
          </a:xfrm>
          <a:prstGeom prst="rect">
            <a:avLst/>
          </a:prstGeom>
          <a:noFill/>
        </p:spPr>
        <p:txBody>
          <a:bodyPr wrap="square" lIns="0" tIns="0" rIns="0" bIns="0" anchor="t">
            <a:normAutofit/>
          </a:bodyPr>
          <a:lstStyle/>
          <a:p>
            <a:pPr marL="0" indent="0" algn="ctr">
              <a:buNone/>
            </a:pPr>
            <a:r>
              <a:rPr sz="1600" b="1">
                <a:solidFill>
                  <a:srgbClr val="303D43"/>
                </a:solidFill>
                <a:latin typeface="Arial"/>
                <a:ea typeface="Arial"/>
                <a:cs typeface="Arial"/>
              </a:rPr>
              <a:t>✓</a:t>
            </a:r>
            <a:endParaRPr sz="1600"/>
          </a:p>
        </p:txBody>
      </p:sp>
      <p:sp>
        <p:nvSpPr>
          <p:cNvPr id="41" name="Shape 38">
            <a:extLst>
              <a:ext uri="{FF2B5EF4-FFF2-40B4-BE49-F238E27FC236}">
                <a16:creationId xmlns:a16="http://schemas.microsoft.com/office/drawing/2014/main" id="{B4D931EF-30F1-4743-AFA6-F0FEA64FCA45}"/>
              </a:ext>
            </a:extLst>
          </p:cNvPr>
          <p:cNvSpPr>
            <a:spLocks noGrp="1"/>
          </p:cNvSpPr>
          <p:nvPr/>
        </p:nvSpPr>
        <p:spPr>
          <a:xfrm>
            <a:off x="7013448" y="3685032"/>
            <a:ext cx="850392" cy="566928"/>
          </a:xfrm>
          <a:prstGeom prst="rect">
            <a:avLst/>
          </a:prstGeom>
          <a:solidFill>
            <a:srgbClr val="7D925F"/>
          </a:solidFill>
          <a:ln w="7620">
            <a:solidFill>
              <a:srgbClr val="D8D4CB"/>
            </a:solidFill>
            <a:prstDash val="solid"/>
          </a:ln>
        </p:spPr>
      </p:sp>
      <p:sp>
        <p:nvSpPr>
          <p:cNvPr id="42" name="Text 39">
            <a:extLst>
              <a:ext uri="{FF2B5EF4-FFF2-40B4-BE49-F238E27FC236}">
                <a16:creationId xmlns:a16="http://schemas.microsoft.com/office/drawing/2014/main" id="{CE39D93C-BE04-4720-B899-540ED7DE562C}"/>
              </a:ext>
            </a:extLst>
          </p:cNvPr>
          <p:cNvSpPr>
            <a:spLocks noGrp="1"/>
          </p:cNvSpPr>
          <p:nvPr/>
        </p:nvSpPr>
        <p:spPr>
          <a:xfrm>
            <a:off x="7013448" y="3840480"/>
            <a:ext cx="850392" cy="219456"/>
          </a:xfrm>
          <a:prstGeom prst="rect">
            <a:avLst/>
          </a:prstGeom>
          <a:noFill/>
        </p:spPr>
        <p:txBody>
          <a:bodyPr wrap="square" lIns="0" tIns="0" rIns="0" bIns="0" anchor="t">
            <a:normAutofit/>
          </a:bodyPr>
          <a:lstStyle/>
          <a:p>
            <a:pPr marL="0" indent="0" algn="ctr">
              <a:buNone/>
            </a:pPr>
            <a:r>
              <a:rPr sz="1600" b="1">
                <a:solidFill>
                  <a:srgbClr val="303D43"/>
                </a:solidFill>
                <a:latin typeface="Arial"/>
                <a:ea typeface="Arial"/>
                <a:cs typeface="Arial"/>
              </a:rPr>
              <a:t>✓</a:t>
            </a:r>
            <a:endParaRPr sz="1600"/>
          </a:p>
        </p:txBody>
      </p:sp>
      <p:sp>
        <p:nvSpPr>
          <p:cNvPr id="43" name="Shape 40">
            <a:extLst>
              <a:ext uri="{FF2B5EF4-FFF2-40B4-BE49-F238E27FC236}">
                <a16:creationId xmlns:a16="http://schemas.microsoft.com/office/drawing/2014/main" id="{FEECC3D2-1D83-4F6B-B635-D2DCBCC8481D}"/>
              </a:ext>
            </a:extLst>
          </p:cNvPr>
          <p:cNvSpPr>
            <a:spLocks noGrp="1"/>
          </p:cNvSpPr>
          <p:nvPr/>
        </p:nvSpPr>
        <p:spPr>
          <a:xfrm>
            <a:off x="8065008" y="3685032"/>
            <a:ext cx="850392" cy="566928"/>
          </a:xfrm>
          <a:prstGeom prst="rect">
            <a:avLst/>
          </a:prstGeom>
          <a:solidFill>
            <a:srgbClr val="7D925F"/>
          </a:solidFill>
          <a:ln w="7620">
            <a:solidFill>
              <a:srgbClr val="D8D4CB"/>
            </a:solidFill>
            <a:prstDash val="solid"/>
          </a:ln>
        </p:spPr>
      </p:sp>
      <p:sp>
        <p:nvSpPr>
          <p:cNvPr id="44" name="Text 41">
            <a:extLst>
              <a:ext uri="{FF2B5EF4-FFF2-40B4-BE49-F238E27FC236}">
                <a16:creationId xmlns:a16="http://schemas.microsoft.com/office/drawing/2014/main" id="{D68DE849-B575-4F42-9C3E-AACC9EAA5BD8}"/>
              </a:ext>
            </a:extLst>
          </p:cNvPr>
          <p:cNvSpPr>
            <a:spLocks noGrp="1"/>
          </p:cNvSpPr>
          <p:nvPr/>
        </p:nvSpPr>
        <p:spPr>
          <a:xfrm>
            <a:off x="8065008" y="3840480"/>
            <a:ext cx="850392" cy="219456"/>
          </a:xfrm>
          <a:prstGeom prst="rect">
            <a:avLst/>
          </a:prstGeom>
          <a:noFill/>
        </p:spPr>
        <p:txBody>
          <a:bodyPr wrap="square" lIns="0" tIns="0" rIns="0" bIns="0" anchor="t">
            <a:normAutofit/>
          </a:bodyPr>
          <a:lstStyle/>
          <a:p>
            <a:pPr marL="0" indent="0" algn="ctr">
              <a:buNone/>
            </a:pPr>
            <a:r>
              <a:rPr sz="1600" b="1">
                <a:solidFill>
                  <a:srgbClr val="303D43"/>
                </a:solidFill>
                <a:latin typeface="Arial"/>
                <a:ea typeface="Arial"/>
                <a:cs typeface="Arial"/>
              </a:rPr>
              <a:t>✓</a:t>
            </a:r>
            <a:endParaRPr sz="1600"/>
          </a:p>
        </p:txBody>
      </p:sp>
      <p:sp>
        <p:nvSpPr>
          <p:cNvPr id="45" name="Shape 42">
            <a:extLst>
              <a:ext uri="{FF2B5EF4-FFF2-40B4-BE49-F238E27FC236}">
                <a16:creationId xmlns:a16="http://schemas.microsoft.com/office/drawing/2014/main" id="{26B0F0CF-0805-4276-9B2A-31BA0EE4D463}"/>
              </a:ext>
            </a:extLst>
          </p:cNvPr>
          <p:cNvSpPr>
            <a:spLocks noGrp="1"/>
          </p:cNvSpPr>
          <p:nvPr/>
        </p:nvSpPr>
        <p:spPr>
          <a:xfrm>
            <a:off x="9116568" y="3685032"/>
            <a:ext cx="850392" cy="566928"/>
          </a:xfrm>
          <a:prstGeom prst="rect">
            <a:avLst/>
          </a:prstGeom>
          <a:solidFill>
            <a:srgbClr val="7D925F"/>
          </a:solidFill>
          <a:ln w="7620">
            <a:solidFill>
              <a:srgbClr val="D8D4CB"/>
            </a:solidFill>
            <a:prstDash val="solid"/>
          </a:ln>
        </p:spPr>
      </p:sp>
      <p:sp>
        <p:nvSpPr>
          <p:cNvPr id="46" name="Text 43">
            <a:extLst>
              <a:ext uri="{FF2B5EF4-FFF2-40B4-BE49-F238E27FC236}">
                <a16:creationId xmlns:a16="http://schemas.microsoft.com/office/drawing/2014/main" id="{CD320903-80C2-4638-8017-E6355A7C2644}"/>
              </a:ext>
            </a:extLst>
          </p:cNvPr>
          <p:cNvSpPr>
            <a:spLocks noGrp="1"/>
          </p:cNvSpPr>
          <p:nvPr/>
        </p:nvSpPr>
        <p:spPr>
          <a:xfrm>
            <a:off x="9116568" y="3840480"/>
            <a:ext cx="850392" cy="219456"/>
          </a:xfrm>
          <a:prstGeom prst="rect">
            <a:avLst/>
          </a:prstGeom>
          <a:noFill/>
        </p:spPr>
        <p:txBody>
          <a:bodyPr wrap="square" lIns="0" tIns="0" rIns="0" bIns="0" anchor="t">
            <a:normAutofit/>
          </a:bodyPr>
          <a:lstStyle/>
          <a:p>
            <a:pPr marL="0" indent="0" algn="ctr">
              <a:buNone/>
            </a:pPr>
            <a:r>
              <a:rPr sz="1600" b="1">
                <a:solidFill>
                  <a:srgbClr val="303D43"/>
                </a:solidFill>
                <a:latin typeface="Arial"/>
                <a:ea typeface="Arial"/>
                <a:cs typeface="Arial"/>
              </a:rPr>
              <a:t>✓</a:t>
            </a:r>
            <a:endParaRPr sz="1600"/>
          </a:p>
        </p:txBody>
      </p:sp>
      <p:sp>
        <p:nvSpPr>
          <p:cNvPr id="47" name="Shape 44">
            <a:extLst>
              <a:ext uri="{FF2B5EF4-FFF2-40B4-BE49-F238E27FC236}">
                <a16:creationId xmlns:a16="http://schemas.microsoft.com/office/drawing/2014/main" id="{B5563327-D8CA-4495-A8BE-A8E8F576478E}"/>
              </a:ext>
            </a:extLst>
          </p:cNvPr>
          <p:cNvSpPr>
            <a:spLocks noGrp="1"/>
          </p:cNvSpPr>
          <p:nvPr/>
        </p:nvSpPr>
        <p:spPr>
          <a:xfrm>
            <a:off x="10168128" y="3685032"/>
            <a:ext cx="850392" cy="566928"/>
          </a:xfrm>
          <a:prstGeom prst="rect">
            <a:avLst/>
          </a:prstGeom>
          <a:solidFill>
            <a:srgbClr val="7D925F"/>
          </a:solidFill>
          <a:ln w="7620">
            <a:solidFill>
              <a:srgbClr val="D8D4CB"/>
            </a:solidFill>
            <a:prstDash val="solid"/>
          </a:ln>
        </p:spPr>
      </p:sp>
      <p:sp>
        <p:nvSpPr>
          <p:cNvPr id="48" name="Text 45">
            <a:extLst>
              <a:ext uri="{FF2B5EF4-FFF2-40B4-BE49-F238E27FC236}">
                <a16:creationId xmlns:a16="http://schemas.microsoft.com/office/drawing/2014/main" id="{8BFB7937-B3C5-4FC4-B967-E1007934397A}"/>
              </a:ext>
            </a:extLst>
          </p:cNvPr>
          <p:cNvSpPr>
            <a:spLocks noGrp="1"/>
          </p:cNvSpPr>
          <p:nvPr/>
        </p:nvSpPr>
        <p:spPr>
          <a:xfrm>
            <a:off x="10168128" y="3840480"/>
            <a:ext cx="850392" cy="219456"/>
          </a:xfrm>
          <a:prstGeom prst="rect">
            <a:avLst/>
          </a:prstGeom>
          <a:noFill/>
        </p:spPr>
        <p:txBody>
          <a:bodyPr wrap="square" lIns="0" tIns="0" rIns="0" bIns="0" anchor="t">
            <a:normAutofit/>
          </a:bodyPr>
          <a:lstStyle/>
          <a:p>
            <a:pPr marL="0" indent="0" algn="ctr">
              <a:buNone/>
            </a:pPr>
            <a:r>
              <a:rPr sz="1600" b="1">
                <a:solidFill>
                  <a:srgbClr val="303D43"/>
                </a:solidFill>
                <a:latin typeface="Arial"/>
                <a:ea typeface="Arial"/>
                <a:cs typeface="Arial"/>
              </a:rPr>
              <a:t>✓</a:t>
            </a:r>
            <a:endParaRPr sz="1600"/>
          </a:p>
        </p:txBody>
      </p:sp>
      <p:sp>
        <p:nvSpPr>
          <p:cNvPr id="49" name="Shape 46">
            <a:extLst>
              <a:ext uri="{FF2B5EF4-FFF2-40B4-BE49-F238E27FC236}">
                <a16:creationId xmlns:a16="http://schemas.microsoft.com/office/drawing/2014/main" id="{0B125314-8284-4BD2-AFFF-C1154EACC76F}"/>
              </a:ext>
            </a:extLst>
          </p:cNvPr>
          <p:cNvSpPr>
            <a:spLocks noGrp="1"/>
          </p:cNvSpPr>
          <p:nvPr/>
        </p:nvSpPr>
        <p:spPr>
          <a:xfrm>
            <a:off x="438912" y="4709160"/>
            <a:ext cx="11314176" cy="603504"/>
          </a:xfrm>
          <a:prstGeom prst="rect">
            <a:avLst/>
          </a:prstGeom>
          <a:solidFill>
            <a:srgbClr val="303D43"/>
          </a:solidFill>
          <a:ln w="12700">
            <a:solidFill>
              <a:srgbClr val="303D43">
                <a:alpha val="0"/>
              </a:srgbClr>
            </a:solidFill>
            <a:prstDash val="solid"/>
          </a:ln>
        </p:spPr>
      </p:sp>
      <p:sp>
        <p:nvSpPr>
          <p:cNvPr id="50" name="Text 47">
            <a:extLst>
              <a:ext uri="{FF2B5EF4-FFF2-40B4-BE49-F238E27FC236}">
                <a16:creationId xmlns:a16="http://schemas.microsoft.com/office/drawing/2014/main" id="{D05DE0C3-00AF-4D6D-8108-AD716DAA9384}"/>
              </a:ext>
            </a:extLst>
          </p:cNvPr>
          <p:cNvSpPr>
            <a:spLocks noGrp="1"/>
          </p:cNvSpPr>
          <p:nvPr/>
        </p:nvSpPr>
        <p:spPr>
          <a:xfrm>
            <a:off x="621792" y="4864608"/>
            <a:ext cx="10948416" cy="265176"/>
          </a:xfrm>
          <a:prstGeom prst="rect">
            <a:avLst/>
          </a:prstGeom>
          <a:noFill/>
        </p:spPr>
        <p:txBody>
          <a:bodyPr wrap="square" lIns="0" tIns="0" rIns="0" bIns="0" anchor="t">
            <a:normAutofit/>
          </a:bodyPr>
          <a:lstStyle/>
          <a:p>
            <a:pPr marL="0" indent="0" algn="ctr">
              <a:buNone/>
            </a:pPr>
            <a:r>
              <a:rPr sz="2400" b="1">
                <a:solidFill>
                  <a:srgbClr val="FFFFFF"/>
                </a:solidFill>
                <a:latin typeface="Arial"/>
                <a:ea typeface="Arial"/>
                <a:cs typeface="Arial"/>
              </a:rPr>
              <a:t>8 Kalendertage – nicht 10</a:t>
            </a:r>
            <a:endParaRPr sz="2400"/>
          </a:p>
        </p:txBody>
      </p:sp>
      <p:sp>
        <p:nvSpPr>
          <p:cNvPr id="51" name="Shape 48">
            <a:extLst>
              <a:ext uri="{FF2B5EF4-FFF2-40B4-BE49-F238E27FC236}">
                <a16:creationId xmlns:a16="http://schemas.microsoft.com/office/drawing/2014/main" id="{B304F03C-4BDE-47F0-B58B-5084F13E3BEC}"/>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52" name="Shape 49">
            <a:extLst>
              <a:ext uri="{FF2B5EF4-FFF2-40B4-BE49-F238E27FC236}">
                <a16:creationId xmlns:a16="http://schemas.microsoft.com/office/drawing/2014/main" id="{00016081-8F6B-415A-BD27-67B977035F17}"/>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53" name="Text 50">
            <a:extLst>
              <a:ext uri="{FF2B5EF4-FFF2-40B4-BE49-F238E27FC236}">
                <a16:creationId xmlns:a16="http://schemas.microsoft.com/office/drawing/2014/main" id="{3B2C8C9B-2C93-45C0-B11B-1DF26518C3CC}"/>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Jeder Kalendertag der Sogbehandlung zählt nur einmal; die Beispiele zur Dauer stehen unter P06.</a:t>
            </a:r>
            <a:endParaRPr sz="1550"/>
          </a:p>
        </p:txBody>
      </p:sp>
      <p:sp>
        <p:nvSpPr>
          <p:cNvPr id="54" name="Shape 51">
            <a:extLst>
              <a:ext uri="{FF2B5EF4-FFF2-40B4-BE49-F238E27FC236}">
                <a16:creationId xmlns:a16="http://schemas.microsoft.com/office/drawing/2014/main" id="{FC7355D5-8D14-42C3-A966-5BE019CA02C6}"/>
              </a:ext>
            </a:extLst>
          </p:cNvPr>
          <p:cNvSpPr>
            <a:spLocks noGrp="1"/>
          </p:cNvSpPr>
          <p:nvPr/>
        </p:nvSpPr>
        <p:spPr>
          <a:xfrm>
            <a:off x="438912" y="6281928"/>
            <a:ext cx="11314176" cy="0"/>
          </a:xfrm>
          <a:prstGeom prst="line">
            <a:avLst/>
          </a:prstGeom>
          <a:noFill/>
          <a:ln w="7620">
            <a:solidFill>
              <a:srgbClr val="D8D4CB"/>
            </a:solidFill>
            <a:prstDash val="solid"/>
          </a:ln>
        </p:spPr>
      </p:sp>
      <p:sp>
        <p:nvSpPr>
          <p:cNvPr id="55" name="Text 52">
            <a:extLst>
              <a:ext uri="{FF2B5EF4-FFF2-40B4-BE49-F238E27FC236}">
                <a16:creationId xmlns:a16="http://schemas.microsoft.com/office/drawing/2014/main" id="{709AC996-C26B-4188-914D-ADC5F06EC8F8}"/>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Eigene Illustration der unveränderten Zähllogik: KHB 2026/2027, P06 S. 68–69.</a:t>
            </a:r>
            <a:endParaRPr sz="920"/>
          </a:p>
        </p:txBody>
      </p:sp>
      <p:sp>
        <p:nvSpPr>
          <p:cNvPr id="56" name="Text 53">
            <a:extLst>
              <a:ext uri="{FF2B5EF4-FFF2-40B4-BE49-F238E27FC236}">
                <a16:creationId xmlns:a16="http://schemas.microsoft.com/office/drawing/2014/main" id="{A2BE9388-191C-4A32-983F-506B0C1A6DC5}"/>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57" name="Text 54">
            <a:extLst>
              <a:ext uri="{FF2B5EF4-FFF2-40B4-BE49-F238E27FC236}">
                <a16:creationId xmlns:a16="http://schemas.microsoft.com/office/drawing/2014/main" id="{87762A9F-C0F3-4DF8-8D4C-C9289FE33D53}"/>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20 / 73</a:t>
            </a:r>
            <a:endParaRPr sz="900"/>
          </a:p>
        </p:txBody>
      </p:sp>
    </p:spTree>
    <p:extLst>
      <p:ext uri="{BB962C8B-B14F-4D97-AF65-F5344CB8AC3E}">
        <p14:creationId xmlns:p14="http://schemas.microsoft.com/office/powerpoint/2010/main" val="667423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D5C67EB-5235-4ADE-9B5C-A536A64FCC0D}"/>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49B26772-D8F5-4FCF-8391-42EDCA89E39C}"/>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82FCED4A-ADF5-4486-A515-FF0A918FD05E}"/>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6A7BDDB2-7F9A-4DC3-A5EA-0D62AD7875E3}"/>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430B0DD1-B4F1-4D54-B1EA-D2794A075A34}"/>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6BDD79DB-236F-4DAA-ADB2-F9EA2E4A5852}"/>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02 | PROZEDUREN</a:t>
            </a:r>
            <a:endParaRPr sz="1020"/>
          </a:p>
        </p:txBody>
      </p:sp>
      <p:sp>
        <p:nvSpPr>
          <p:cNvPr id="8" name="Text 5">
            <a:extLst>
              <a:ext uri="{FF2B5EF4-FFF2-40B4-BE49-F238E27FC236}">
                <a16:creationId xmlns:a16="http://schemas.microsoft.com/office/drawing/2014/main" id="{DFE6E04B-C9BE-4D2A-B644-9261DF593455}"/>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BEZEICHNUNGEN</a:t>
            </a:r>
            <a:endParaRPr sz="960"/>
          </a:p>
        </p:txBody>
      </p:sp>
      <p:sp>
        <p:nvSpPr>
          <p:cNvPr id="9" name="Text 6">
            <a:extLst>
              <a:ext uri="{FF2B5EF4-FFF2-40B4-BE49-F238E27FC236}">
                <a16:creationId xmlns:a16="http://schemas.microsoft.com/office/drawing/2014/main" id="{BCD8B58B-41C1-4FFA-B5AC-F3B3F49FF043}"/>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P08: veränderte Kodebezeichnungen</a:t>
            </a:r>
            <a:endParaRPr sz="2800"/>
          </a:p>
        </p:txBody>
      </p:sp>
      <p:sp>
        <p:nvSpPr>
          <p:cNvPr id="10" name="Shape 7">
            <a:extLst>
              <a:ext uri="{FF2B5EF4-FFF2-40B4-BE49-F238E27FC236}">
                <a16:creationId xmlns:a16="http://schemas.microsoft.com/office/drawing/2014/main" id="{DB453320-FC7B-4427-8EC5-992E3BC612E1}"/>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8636C121-C222-4B54-AC31-38171613EECF}"/>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972C9584-1924-41DE-A1C2-83029D4AAFCA}"/>
              </a:ext>
            </a:extLst>
          </p:cNvPr>
          <p:cNvSpPr>
            <a:spLocks noGrp="1"/>
          </p:cNvSpPr>
          <p:nvPr/>
        </p:nvSpPr>
        <p:spPr>
          <a:xfrm>
            <a:off x="438912" y="2020824"/>
            <a:ext cx="1477770"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21BCEB66-3109-4B3C-A886-518594C59DEC}"/>
              </a:ext>
            </a:extLst>
          </p:cNvPr>
          <p:cNvSpPr>
            <a:spLocks noGrp="1"/>
          </p:cNvSpPr>
          <p:nvPr/>
        </p:nvSpPr>
        <p:spPr>
          <a:xfrm>
            <a:off x="566928" y="2125980"/>
            <a:ext cx="1230882"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Kode</a:t>
            </a:r>
            <a:endParaRPr sz="1340"/>
          </a:p>
        </p:txBody>
      </p:sp>
      <p:sp>
        <p:nvSpPr>
          <p:cNvPr id="14" name="Shape 11">
            <a:extLst>
              <a:ext uri="{FF2B5EF4-FFF2-40B4-BE49-F238E27FC236}">
                <a16:creationId xmlns:a16="http://schemas.microsoft.com/office/drawing/2014/main" id="{DC8565C2-7F29-41B5-B6F3-BCE239590977}"/>
              </a:ext>
            </a:extLst>
          </p:cNvPr>
          <p:cNvSpPr>
            <a:spLocks noGrp="1"/>
          </p:cNvSpPr>
          <p:nvPr/>
        </p:nvSpPr>
        <p:spPr>
          <a:xfrm>
            <a:off x="1916682" y="2020824"/>
            <a:ext cx="4618031"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39291E18-733F-4E90-BDCF-A313E72088E4}"/>
              </a:ext>
            </a:extLst>
          </p:cNvPr>
          <p:cNvSpPr>
            <a:spLocks noGrp="1"/>
          </p:cNvSpPr>
          <p:nvPr/>
        </p:nvSpPr>
        <p:spPr>
          <a:xfrm>
            <a:off x="2044698" y="2125980"/>
            <a:ext cx="4371143"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2026 im KHB</a:t>
            </a:r>
            <a:endParaRPr sz="1340"/>
          </a:p>
        </p:txBody>
      </p:sp>
      <p:sp>
        <p:nvSpPr>
          <p:cNvPr id="16" name="Shape 13">
            <a:extLst>
              <a:ext uri="{FF2B5EF4-FFF2-40B4-BE49-F238E27FC236}">
                <a16:creationId xmlns:a16="http://schemas.microsoft.com/office/drawing/2014/main" id="{5DF155D3-3475-469C-9DAD-3E8DACEEC264}"/>
              </a:ext>
            </a:extLst>
          </p:cNvPr>
          <p:cNvSpPr>
            <a:spLocks noGrp="1"/>
          </p:cNvSpPr>
          <p:nvPr/>
        </p:nvSpPr>
        <p:spPr>
          <a:xfrm>
            <a:off x="6534713" y="2020824"/>
            <a:ext cx="5218375"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76EF6001-2DFE-4687-92F4-973A9D5F25AF}"/>
              </a:ext>
            </a:extLst>
          </p:cNvPr>
          <p:cNvSpPr>
            <a:spLocks noGrp="1"/>
          </p:cNvSpPr>
          <p:nvPr/>
        </p:nvSpPr>
        <p:spPr>
          <a:xfrm>
            <a:off x="6662729" y="2125980"/>
            <a:ext cx="4971487"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2027 im KHB</a:t>
            </a:r>
            <a:endParaRPr sz="1340"/>
          </a:p>
        </p:txBody>
      </p:sp>
      <p:sp>
        <p:nvSpPr>
          <p:cNvPr id="18" name="Shape 15">
            <a:extLst>
              <a:ext uri="{FF2B5EF4-FFF2-40B4-BE49-F238E27FC236}">
                <a16:creationId xmlns:a16="http://schemas.microsoft.com/office/drawing/2014/main" id="{792BB8C3-377C-4D1B-88E5-65D6901E25C3}"/>
              </a:ext>
            </a:extLst>
          </p:cNvPr>
          <p:cNvSpPr>
            <a:spLocks noGrp="1"/>
          </p:cNvSpPr>
          <p:nvPr/>
        </p:nvSpPr>
        <p:spPr>
          <a:xfrm>
            <a:off x="438912" y="2441448"/>
            <a:ext cx="1477770" cy="1463040"/>
          </a:xfrm>
          <a:prstGeom prst="rect">
            <a:avLst/>
          </a:prstGeom>
          <a:solidFill>
            <a:srgbClr val="FFFFFF"/>
          </a:solidFill>
          <a:ln w="12700">
            <a:solidFill>
              <a:srgbClr val="FFFFFF">
                <a:alpha val="0"/>
              </a:srgbClr>
            </a:solidFill>
            <a:prstDash val="solid"/>
          </a:ln>
        </p:spPr>
      </p:sp>
      <p:sp>
        <p:nvSpPr>
          <p:cNvPr id="19" name="Shape 16">
            <a:extLst>
              <a:ext uri="{FF2B5EF4-FFF2-40B4-BE49-F238E27FC236}">
                <a16:creationId xmlns:a16="http://schemas.microsoft.com/office/drawing/2014/main" id="{4D20CA37-F648-4DF2-99B4-BEB3FB2F930B}"/>
              </a:ext>
            </a:extLst>
          </p:cNvPr>
          <p:cNvSpPr>
            <a:spLocks noGrp="1"/>
          </p:cNvSpPr>
          <p:nvPr/>
        </p:nvSpPr>
        <p:spPr>
          <a:xfrm>
            <a:off x="1916682" y="2441448"/>
            <a:ext cx="0" cy="1463040"/>
          </a:xfrm>
          <a:prstGeom prst="line">
            <a:avLst/>
          </a:prstGeom>
          <a:noFill/>
          <a:ln w="10160">
            <a:solidFill>
              <a:srgbClr val="F8F5EF"/>
            </a:solidFill>
            <a:prstDash val="solid"/>
          </a:ln>
        </p:spPr>
      </p:sp>
      <p:sp>
        <p:nvSpPr>
          <p:cNvPr id="20" name="Text 17">
            <a:extLst>
              <a:ext uri="{FF2B5EF4-FFF2-40B4-BE49-F238E27FC236}">
                <a16:creationId xmlns:a16="http://schemas.microsoft.com/office/drawing/2014/main" id="{F2CFFA52-4344-4F6A-9297-866919BF3656}"/>
              </a:ext>
            </a:extLst>
          </p:cNvPr>
          <p:cNvSpPr>
            <a:spLocks noGrp="1"/>
          </p:cNvSpPr>
          <p:nvPr/>
        </p:nvSpPr>
        <p:spPr>
          <a:xfrm>
            <a:off x="566928" y="2551176"/>
            <a:ext cx="1212594" cy="125272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39.41</a:t>
            </a:r>
            <a:endParaRPr sz="1720"/>
          </a:p>
        </p:txBody>
      </p:sp>
      <p:sp>
        <p:nvSpPr>
          <p:cNvPr id="21" name="Shape 18">
            <a:extLst>
              <a:ext uri="{FF2B5EF4-FFF2-40B4-BE49-F238E27FC236}">
                <a16:creationId xmlns:a16="http://schemas.microsoft.com/office/drawing/2014/main" id="{6E363B06-328F-4C5D-943F-D988DBC13721}"/>
              </a:ext>
            </a:extLst>
          </p:cNvPr>
          <p:cNvSpPr>
            <a:spLocks noGrp="1"/>
          </p:cNvSpPr>
          <p:nvPr/>
        </p:nvSpPr>
        <p:spPr>
          <a:xfrm>
            <a:off x="1916682" y="2441448"/>
            <a:ext cx="4618031" cy="1463040"/>
          </a:xfrm>
          <a:prstGeom prst="rect">
            <a:avLst/>
          </a:prstGeom>
          <a:solidFill>
            <a:srgbClr val="FFFFFF"/>
          </a:solidFill>
          <a:ln w="12700">
            <a:solidFill>
              <a:srgbClr val="FFFFFF">
                <a:alpha val="0"/>
              </a:srgbClr>
            </a:solidFill>
            <a:prstDash val="solid"/>
          </a:ln>
        </p:spPr>
      </p:sp>
      <p:sp>
        <p:nvSpPr>
          <p:cNvPr id="22" name="Shape 19">
            <a:extLst>
              <a:ext uri="{FF2B5EF4-FFF2-40B4-BE49-F238E27FC236}">
                <a16:creationId xmlns:a16="http://schemas.microsoft.com/office/drawing/2014/main" id="{E9A85F9C-F8E3-4573-9D64-BC9C10E5A5C9}"/>
              </a:ext>
            </a:extLst>
          </p:cNvPr>
          <p:cNvSpPr>
            <a:spLocks noGrp="1"/>
          </p:cNvSpPr>
          <p:nvPr/>
        </p:nvSpPr>
        <p:spPr>
          <a:xfrm>
            <a:off x="6534713" y="2441448"/>
            <a:ext cx="0" cy="1463040"/>
          </a:xfrm>
          <a:prstGeom prst="line">
            <a:avLst/>
          </a:prstGeom>
          <a:noFill/>
          <a:ln w="10160">
            <a:solidFill>
              <a:srgbClr val="F8F5EF"/>
            </a:solidFill>
            <a:prstDash val="solid"/>
          </a:ln>
        </p:spPr>
      </p:sp>
      <p:sp>
        <p:nvSpPr>
          <p:cNvPr id="23" name="Text 20">
            <a:extLst>
              <a:ext uri="{FF2B5EF4-FFF2-40B4-BE49-F238E27FC236}">
                <a16:creationId xmlns:a16="http://schemas.microsoft.com/office/drawing/2014/main" id="{CA95015B-841B-4A2A-98CD-5B3C104D12D7}"/>
              </a:ext>
            </a:extLst>
          </p:cNvPr>
          <p:cNvSpPr>
            <a:spLocks noGrp="1"/>
          </p:cNvSpPr>
          <p:nvPr/>
        </p:nvSpPr>
        <p:spPr>
          <a:xfrm>
            <a:off x="2044698" y="2551176"/>
            <a:ext cx="4352855" cy="125272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Stillung einer Blutung nach vaskulärem Eingriff</a:t>
            </a:r>
            <a:endParaRPr sz="1720"/>
          </a:p>
        </p:txBody>
      </p:sp>
      <p:sp>
        <p:nvSpPr>
          <p:cNvPr id="24" name="Shape 21">
            <a:extLst>
              <a:ext uri="{FF2B5EF4-FFF2-40B4-BE49-F238E27FC236}">
                <a16:creationId xmlns:a16="http://schemas.microsoft.com/office/drawing/2014/main" id="{F34ECAF4-600F-492B-8C35-1FF9DBC226EB}"/>
              </a:ext>
            </a:extLst>
          </p:cNvPr>
          <p:cNvSpPr>
            <a:spLocks noGrp="1"/>
          </p:cNvSpPr>
          <p:nvPr/>
        </p:nvSpPr>
        <p:spPr>
          <a:xfrm>
            <a:off x="6534713" y="2441448"/>
            <a:ext cx="5218375" cy="1463040"/>
          </a:xfrm>
          <a:prstGeom prst="rect">
            <a:avLst/>
          </a:prstGeom>
          <a:solidFill>
            <a:srgbClr val="FFFFFF"/>
          </a:solidFill>
          <a:ln w="12700">
            <a:solidFill>
              <a:srgbClr val="FFFFFF">
                <a:alpha val="0"/>
              </a:srgbClr>
            </a:solidFill>
            <a:prstDash val="solid"/>
          </a:ln>
        </p:spPr>
      </p:sp>
      <p:sp>
        <p:nvSpPr>
          <p:cNvPr id="25" name="Shape 22">
            <a:extLst>
              <a:ext uri="{FF2B5EF4-FFF2-40B4-BE49-F238E27FC236}">
                <a16:creationId xmlns:a16="http://schemas.microsoft.com/office/drawing/2014/main" id="{FCE5687A-AE7D-4875-9ECD-91690CBD2674}"/>
              </a:ext>
            </a:extLst>
          </p:cNvPr>
          <p:cNvSpPr>
            <a:spLocks noGrp="1"/>
          </p:cNvSpPr>
          <p:nvPr/>
        </p:nvSpPr>
        <p:spPr>
          <a:xfrm>
            <a:off x="11753088" y="2441448"/>
            <a:ext cx="0" cy="1463040"/>
          </a:xfrm>
          <a:prstGeom prst="line">
            <a:avLst/>
          </a:prstGeom>
          <a:noFill/>
          <a:ln w="10160">
            <a:solidFill>
              <a:srgbClr val="F8F5EF"/>
            </a:solidFill>
            <a:prstDash val="solid"/>
          </a:ln>
        </p:spPr>
      </p:sp>
      <p:sp>
        <p:nvSpPr>
          <p:cNvPr id="26" name="Text 23">
            <a:extLst>
              <a:ext uri="{FF2B5EF4-FFF2-40B4-BE49-F238E27FC236}">
                <a16:creationId xmlns:a16="http://schemas.microsoft.com/office/drawing/2014/main" id="{ED8A1D03-CE41-4960-A356-DE435C37ACEE}"/>
              </a:ext>
            </a:extLst>
          </p:cNvPr>
          <p:cNvSpPr>
            <a:spLocks noGrp="1"/>
          </p:cNvSpPr>
          <p:nvPr/>
        </p:nvSpPr>
        <p:spPr>
          <a:xfrm>
            <a:off x="6662729" y="2551176"/>
            <a:ext cx="4953199" cy="125272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Blutstillung nach vaskulärem Eingriff</a:t>
            </a:r>
            <a:endParaRPr sz="1720"/>
          </a:p>
        </p:txBody>
      </p:sp>
      <p:sp>
        <p:nvSpPr>
          <p:cNvPr id="27" name="Shape 24">
            <a:extLst>
              <a:ext uri="{FF2B5EF4-FFF2-40B4-BE49-F238E27FC236}">
                <a16:creationId xmlns:a16="http://schemas.microsoft.com/office/drawing/2014/main" id="{4C187271-0DFE-4A12-89E6-BE0142574AFE}"/>
              </a:ext>
            </a:extLst>
          </p:cNvPr>
          <p:cNvSpPr>
            <a:spLocks noGrp="1"/>
          </p:cNvSpPr>
          <p:nvPr/>
        </p:nvSpPr>
        <p:spPr>
          <a:xfrm>
            <a:off x="438912" y="3904488"/>
            <a:ext cx="1477770" cy="1463040"/>
          </a:xfrm>
          <a:prstGeom prst="rect">
            <a:avLst/>
          </a:prstGeom>
          <a:solidFill>
            <a:srgbClr val="F0EBE2"/>
          </a:solidFill>
          <a:ln w="12700">
            <a:solidFill>
              <a:srgbClr val="F0EBE2">
                <a:alpha val="0"/>
              </a:srgbClr>
            </a:solidFill>
            <a:prstDash val="solid"/>
          </a:ln>
        </p:spPr>
      </p:sp>
      <p:sp>
        <p:nvSpPr>
          <p:cNvPr id="28" name="Shape 25">
            <a:extLst>
              <a:ext uri="{FF2B5EF4-FFF2-40B4-BE49-F238E27FC236}">
                <a16:creationId xmlns:a16="http://schemas.microsoft.com/office/drawing/2014/main" id="{E97BC078-AECF-4883-B176-9ED607B95A77}"/>
              </a:ext>
            </a:extLst>
          </p:cNvPr>
          <p:cNvSpPr>
            <a:spLocks noGrp="1"/>
          </p:cNvSpPr>
          <p:nvPr/>
        </p:nvSpPr>
        <p:spPr>
          <a:xfrm>
            <a:off x="1916682" y="3904488"/>
            <a:ext cx="0" cy="1463040"/>
          </a:xfrm>
          <a:prstGeom prst="line">
            <a:avLst/>
          </a:prstGeom>
          <a:noFill/>
          <a:ln w="10160">
            <a:solidFill>
              <a:srgbClr val="F8F5EF"/>
            </a:solidFill>
            <a:prstDash val="solid"/>
          </a:ln>
        </p:spPr>
      </p:sp>
      <p:sp>
        <p:nvSpPr>
          <p:cNvPr id="29" name="Text 26">
            <a:extLst>
              <a:ext uri="{FF2B5EF4-FFF2-40B4-BE49-F238E27FC236}">
                <a16:creationId xmlns:a16="http://schemas.microsoft.com/office/drawing/2014/main" id="{B3A61203-29E0-4C5E-8269-691CDD1D0C59}"/>
              </a:ext>
            </a:extLst>
          </p:cNvPr>
          <p:cNvSpPr>
            <a:spLocks noGrp="1"/>
          </p:cNvSpPr>
          <p:nvPr/>
        </p:nvSpPr>
        <p:spPr>
          <a:xfrm>
            <a:off x="566928" y="4014216"/>
            <a:ext cx="1212594" cy="125272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54.12.11</a:t>
            </a:r>
            <a:endParaRPr sz="1720"/>
          </a:p>
        </p:txBody>
      </p:sp>
      <p:sp>
        <p:nvSpPr>
          <p:cNvPr id="30" name="Shape 27">
            <a:extLst>
              <a:ext uri="{FF2B5EF4-FFF2-40B4-BE49-F238E27FC236}">
                <a16:creationId xmlns:a16="http://schemas.microsoft.com/office/drawing/2014/main" id="{0EC1D14E-5272-4192-83E1-CBF2C1E00623}"/>
              </a:ext>
            </a:extLst>
          </p:cNvPr>
          <p:cNvSpPr>
            <a:spLocks noGrp="1"/>
          </p:cNvSpPr>
          <p:nvPr/>
        </p:nvSpPr>
        <p:spPr>
          <a:xfrm>
            <a:off x="1916682" y="3904488"/>
            <a:ext cx="4618031" cy="1463040"/>
          </a:xfrm>
          <a:prstGeom prst="rect">
            <a:avLst/>
          </a:prstGeom>
          <a:solidFill>
            <a:srgbClr val="F0EBE2"/>
          </a:solidFill>
          <a:ln w="12700">
            <a:solidFill>
              <a:srgbClr val="F0EBE2">
                <a:alpha val="0"/>
              </a:srgbClr>
            </a:solidFill>
            <a:prstDash val="solid"/>
          </a:ln>
        </p:spPr>
      </p:sp>
      <p:sp>
        <p:nvSpPr>
          <p:cNvPr id="31" name="Shape 28">
            <a:extLst>
              <a:ext uri="{FF2B5EF4-FFF2-40B4-BE49-F238E27FC236}">
                <a16:creationId xmlns:a16="http://schemas.microsoft.com/office/drawing/2014/main" id="{5E9B83F5-1693-4F75-998E-826349956BD9}"/>
              </a:ext>
            </a:extLst>
          </p:cNvPr>
          <p:cNvSpPr>
            <a:spLocks noGrp="1"/>
          </p:cNvSpPr>
          <p:nvPr/>
        </p:nvSpPr>
        <p:spPr>
          <a:xfrm>
            <a:off x="6534713" y="3904488"/>
            <a:ext cx="0" cy="1463040"/>
          </a:xfrm>
          <a:prstGeom prst="line">
            <a:avLst/>
          </a:prstGeom>
          <a:noFill/>
          <a:ln w="10160">
            <a:solidFill>
              <a:srgbClr val="F8F5EF"/>
            </a:solidFill>
            <a:prstDash val="solid"/>
          </a:ln>
        </p:spPr>
      </p:sp>
      <p:sp>
        <p:nvSpPr>
          <p:cNvPr id="32" name="Text 29">
            <a:extLst>
              <a:ext uri="{FF2B5EF4-FFF2-40B4-BE49-F238E27FC236}">
                <a16:creationId xmlns:a16="http://schemas.microsoft.com/office/drawing/2014/main" id="{D2D1EC2C-3D28-40A8-9A4F-3B8E74ABCC77}"/>
              </a:ext>
            </a:extLst>
          </p:cNvPr>
          <p:cNvSpPr>
            <a:spLocks noGrp="1"/>
          </p:cNvSpPr>
          <p:nvPr/>
        </p:nvSpPr>
        <p:spPr>
          <a:xfrm>
            <a:off x="2044698" y="4014216"/>
            <a:ext cx="4352855" cy="125272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Relaparotomie</a:t>
            </a:r>
            <a:endParaRPr sz="1720"/>
          </a:p>
        </p:txBody>
      </p:sp>
      <p:sp>
        <p:nvSpPr>
          <p:cNvPr id="33" name="Shape 30">
            <a:extLst>
              <a:ext uri="{FF2B5EF4-FFF2-40B4-BE49-F238E27FC236}">
                <a16:creationId xmlns:a16="http://schemas.microsoft.com/office/drawing/2014/main" id="{A75644E5-7193-45C0-A182-260EBD83A784}"/>
              </a:ext>
            </a:extLst>
          </p:cNvPr>
          <p:cNvSpPr>
            <a:spLocks noGrp="1"/>
          </p:cNvSpPr>
          <p:nvPr/>
        </p:nvSpPr>
        <p:spPr>
          <a:xfrm>
            <a:off x="6534713" y="3904488"/>
            <a:ext cx="5218375" cy="1463040"/>
          </a:xfrm>
          <a:prstGeom prst="rect">
            <a:avLst/>
          </a:prstGeom>
          <a:solidFill>
            <a:srgbClr val="F0EBE2"/>
          </a:solidFill>
          <a:ln w="12700">
            <a:solidFill>
              <a:srgbClr val="F0EBE2">
                <a:alpha val="0"/>
              </a:srgbClr>
            </a:solidFill>
            <a:prstDash val="solid"/>
          </a:ln>
        </p:spPr>
      </p:sp>
      <p:sp>
        <p:nvSpPr>
          <p:cNvPr id="34" name="Shape 31">
            <a:extLst>
              <a:ext uri="{FF2B5EF4-FFF2-40B4-BE49-F238E27FC236}">
                <a16:creationId xmlns:a16="http://schemas.microsoft.com/office/drawing/2014/main" id="{52F57FBB-2F9D-4DE9-B317-C48826D3955B}"/>
              </a:ext>
            </a:extLst>
          </p:cNvPr>
          <p:cNvSpPr>
            <a:spLocks noGrp="1"/>
          </p:cNvSpPr>
          <p:nvPr/>
        </p:nvSpPr>
        <p:spPr>
          <a:xfrm>
            <a:off x="11753088" y="3904488"/>
            <a:ext cx="0" cy="1463040"/>
          </a:xfrm>
          <a:prstGeom prst="line">
            <a:avLst/>
          </a:prstGeom>
          <a:noFill/>
          <a:ln w="10160">
            <a:solidFill>
              <a:srgbClr val="F8F5EF"/>
            </a:solidFill>
            <a:prstDash val="solid"/>
          </a:ln>
        </p:spPr>
      </p:sp>
      <p:sp>
        <p:nvSpPr>
          <p:cNvPr id="35" name="Text 32">
            <a:extLst>
              <a:ext uri="{FF2B5EF4-FFF2-40B4-BE49-F238E27FC236}">
                <a16:creationId xmlns:a16="http://schemas.microsoft.com/office/drawing/2014/main" id="{31E489B0-5872-41B4-A5B8-1953EDBFE84B}"/>
              </a:ext>
            </a:extLst>
          </p:cNvPr>
          <p:cNvSpPr>
            <a:spLocks noGrp="1"/>
          </p:cNvSpPr>
          <p:nvPr/>
        </p:nvSpPr>
        <p:spPr>
          <a:xfrm>
            <a:off x="6662729" y="4014216"/>
            <a:ext cx="4953199" cy="125272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Laparotomie zur postoperativen Blutstillung</a:t>
            </a:r>
            <a:endParaRPr sz="1720"/>
          </a:p>
        </p:txBody>
      </p:sp>
      <p:sp>
        <p:nvSpPr>
          <p:cNvPr id="36" name="Shape 33">
            <a:extLst>
              <a:ext uri="{FF2B5EF4-FFF2-40B4-BE49-F238E27FC236}">
                <a16:creationId xmlns:a16="http://schemas.microsoft.com/office/drawing/2014/main" id="{2A8DD849-37CA-4097-8D7F-B296DFC7F83E}"/>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7" name="Shape 34">
            <a:extLst>
              <a:ext uri="{FF2B5EF4-FFF2-40B4-BE49-F238E27FC236}">
                <a16:creationId xmlns:a16="http://schemas.microsoft.com/office/drawing/2014/main" id="{D4A20C30-F8AB-4EB3-8714-30EE52EB7CD5}"/>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8" name="Text 35">
            <a:extLst>
              <a:ext uri="{FF2B5EF4-FFF2-40B4-BE49-F238E27FC236}">
                <a16:creationId xmlns:a16="http://schemas.microsoft.com/office/drawing/2014/main" id="{7F972C14-5692-42CA-B4A5-A69A84B5FF25}"/>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Nicht jede Reoperation wird allein mit 54.12.11 abgebildet. Spezifischen Eingriff und vorhandene Reoperationshinweise prüfen.</a:t>
            </a:r>
            <a:endParaRPr sz="1550"/>
          </a:p>
        </p:txBody>
      </p:sp>
      <p:sp>
        <p:nvSpPr>
          <p:cNvPr id="39" name="Shape 36">
            <a:extLst>
              <a:ext uri="{FF2B5EF4-FFF2-40B4-BE49-F238E27FC236}">
                <a16:creationId xmlns:a16="http://schemas.microsoft.com/office/drawing/2014/main" id="{48243AB8-9F56-4730-A3EA-CF7DB74B4F9F}"/>
              </a:ext>
            </a:extLst>
          </p:cNvPr>
          <p:cNvSpPr>
            <a:spLocks noGrp="1"/>
          </p:cNvSpPr>
          <p:nvPr/>
        </p:nvSpPr>
        <p:spPr>
          <a:xfrm>
            <a:off x="438912" y="6281928"/>
            <a:ext cx="11314176" cy="0"/>
          </a:xfrm>
          <a:prstGeom prst="line">
            <a:avLst/>
          </a:prstGeom>
          <a:noFill/>
          <a:ln w="7620">
            <a:solidFill>
              <a:srgbClr val="D8D4CB"/>
            </a:solidFill>
            <a:prstDash val="solid"/>
          </a:ln>
        </p:spPr>
      </p:sp>
      <p:sp>
        <p:nvSpPr>
          <p:cNvPr id="40" name="Text 37">
            <a:extLst>
              <a:ext uri="{FF2B5EF4-FFF2-40B4-BE49-F238E27FC236}">
                <a16:creationId xmlns:a16="http://schemas.microsoft.com/office/drawing/2014/main" id="{CECE968C-0C5E-442F-B686-79BC5934F339}"/>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P08o S. 73–74; KHB 2027, P08p S. 73–74.</a:t>
            </a:r>
            <a:endParaRPr sz="920"/>
          </a:p>
        </p:txBody>
      </p:sp>
      <p:sp>
        <p:nvSpPr>
          <p:cNvPr id="41" name="Text 38">
            <a:extLst>
              <a:ext uri="{FF2B5EF4-FFF2-40B4-BE49-F238E27FC236}">
                <a16:creationId xmlns:a16="http://schemas.microsoft.com/office/drawing/2014/main" id="{32DF2689-CCAF-4170-90C6-979ADC419109}"/>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42" name="Text 39">
            <a:extLst>
              <a:ext uri="{FF2B5EF4-FFF2-40B4-BE49-F238E27FC236}">
                <a16:creationId xmlns:a16="http://schemas.microsoft.com/office/drawing/2014/main" id="{7B3FA0E0-5C62-4598-9063-18009BC8F00D}"/>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21 / 73</a:t>
            </a:r>
            <a:endParaRPr sz="900"/>
          </a:p>
        </p:txBody>
      </p:sp>
    </p:spTree>
    <p:extLst>
      <p:ext uri="{BB962C8B-B14F-4D97-AF65-F5344CB8AC3E}">
        <p14:creationId xmlns:p14="http://schemas.microsoft.com/office/powerpoint/2010/main" val="330257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86EBD6F-3FFF-44E1-88A8-081710D30228}"/>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D376CE9B-A5C4-4833-B16E-D4B79874E2D3}"/>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972F4965-2BAC-4EF1-A491-34309E86E3E7}"/>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7AA54090-5FA5-4100-BBD5-7619025608C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D3B36CE0-6D4F-40E7-AAB2-B7F85C5E5F46}"/>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A1413AC7-F43E-4783-A3AF-9D6C37A18F31}"/>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02 | PROZEDUREN</a:t>
            </a:r>
            <a:endParaRPr sz="1020"/>
          </a:p>
        </p:txBody>
      </p:sp>
      <p:sp>
        <p:nvSpPr>
          <p:cNvPr id="8" name="Text 5">
            <a:extLst>
              <a:ext uri="{FF2B5EF4-FFF2-40B4-BE49-F238E27FC236}">
                <a16:creationId xmlns:a16="http://schemas.microsoft.com/office/drawing/2014/main" id="{E8E44C5D-A509-4CEE-ACB1-392F3BF1DFCE}"/>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KODEANPASSUNG / KLARSTELLUNG</a:t>
            </a:r>
            <a:endParaRPr sz="960"/>
          </a:p>
        </p:txBody>
      </p:sp>
      <p:sp>
        <p:nvSpPr>
          <p:cNvPr id="9" name="Text 6">
            <a:extLst>
              <a:ext uri="{FF2B5EF4-FFF2-40B4-BE49-F238E27FC236}">
                <a16:creationId xmlns:a16="http://schemas.microsoft.com/office/drawing/2014/main" id="{AC414302-7C91-4AA6-9658-8E967C25409C}"/>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P09: Organentnahme und Transplantation</a:t>
            </a:r>
            <a:endParaRPr sz="2800"/>
          </a:p>
        </p:txBody>
      </p:sp>
      <p:sp>
        <p:nvSpPr>
          <p:cNvPr id="10" name="Shape 7">
            <a:extLst>
              <a:ext uri="{FF2B5EF4-FFF2-40B4-BE49-F238E27FC236}">
                <a16:creationId xmlns:a16="http://schemas.microsoft.com/office/drawing/2014/main" id="{A9C34B24-9051-4F37-B107-D2D54A657B33}"/>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57C65A0F-DEEC-4ABF-9347-DE5450EE4E97}"/>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BA457A2E-263C-496F-B5E6-9AD9D9213AD8}"/>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18214102-B286-45C7-9E40-816040C6EB0F}"/>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15711A3F-8D91-4D95-96AA-1F9C5B3A3A71}"/>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22A3AA18-B57C-4E83-B337-B9D1696F1DBC}"/>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4B967AB8-1077-453E-B21C-AC5BAB4593B1}"/>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63B81E4A-C52D-453E-B9BD-4C5F40CE8E2D}"/>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857D576B-C998-4CB7-A4B3-73A02E3D81F0}"/>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796CC61B-3197-4F56-BFFB-1AC8DCFB264D}"/>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Nierenspende</a:t>
            </a:r>
            <a:endParaRPr sz="1760"/>
          </a:p>
        </p:txBody>
      </p:sp>
      <p:sp>
        <p:nvSpPr>
          <p:cNvPr id="20" name="Text 17">
            <a:extLst>
              <a:ext uri="{FF2B5EF4-FFF2-40B4-BE49-F238E27FC236}">
                <a16:creationId xmlns:a16="http://schemas.microsoft.com/office/drawing/2014/main" id="{F604C0BA-74BA-4B01-AD97-4864C52BFB02}"/>
              </a:ext>
            </a:extLst>
          </p:cNvPr>
          <p:cNvSpPr>
            <a:spLocks noGrp="1"/>
          </p:cNvSpPr>
          <p:nvPr/>
        </p:nvSpPr>
        <p:spPr>
          <a:xfrm>
            <a:off x="640080"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Beispiel und Übersicht: 55.51.02 – Nephrektomie zur Transplantation, Lebendspende.</a:t>
            </a:r>
            <a:endParaRPr sz="1780"/>
          </a:p>
        </p:txBody>
      </p:sp>
      <p:sp>
        <p:nvSpPr>
          <p:cNvPr id="21" name="Text 18">
            <a:extLst>
              <a:ext uri="{FF2B5EF4-FFF2-40B4-BE49-F238E27FC236}">
                <a16:creationId xmlns:a16="http://schemas.microsoft.com/office/drawing/2014/main" id="{2FCCAE05-8F9C-4EC0-9648-3C15282C130F}"/>
              </a:ext>
            </a:extLst>
          </p:cNvPr>
          <p:cNvSpPr>
            <a:spLocks noGrp="1"/>
          </p:cNvSpPr>
          <p:nvPr/>
        </p:nvSpPr>
        <p:spPr>
          <a:xfrm>
            <a:off x="640080"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Postmortale Organentnahme</a:t>
            </a:r>
            <a:endParaRPr sz="1760"/>
          </a:p>
        </p:txBody>
      </p:sp>
      <p:sp>
        <p:nvSpPr>
          <p:cNvPr id="22" name="Text 19">
            <a:extLst>
              <a:ext uri="{FF2B5EF4-FFF2-40B4-BE49-F238E27FC236}">
                <a16:creationId xmlns:a16="http://schemas.microsoft.com/office/drawing/2014/main" id="{DB18B599-E587-4AAB-8047-06AD21EFDCC9}"/>
              </a:ext>
            </a:extLst>
          </p:cNvPr>
          <p:cNvSpPr>
            <a:spLocks noGrp="1"/>
          </p:cNvSpPr>
          <p:nvPr/>
        </p:nvSpPr>
        <p:spPr>
          <a:xfrm>
            <a:off x="640080"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Bereits nicht zu kodieren, da der Fall mit dem Tod endet.</a:t>
            </a:r>
            <a:endParaRPr sz="1780"/>
          </a:p>
        </p:txBody>
      </p:sp>
      <p:sp>
        <p:nvSpPr>
          <p:cNvPr id="23" name="Text 20">
            <a:extLst>
              <a:ext uri="{FF2B5EF4-FFF2-40B4-BE49-F238E27FC236}">
                <a16:creationId xmlns:a16="http://schemas.microsoft.com/office/drawing/2014/main" id="{B16A8126-5C74-43BC-B069-E6CDDDC45D28}"/>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Nierenspende</a:t>
            </a:r>
            <a:endParaRPr sz="1760"/>
          </a:p>
        </p:txBody>
      </p:sp>
      <p:sp>
        <p:nvSpPr>
          <p:cNvPr id="24" name="Text 21">
            <a:extLst>
              <a:ext uri="{FF2B5EF4-FFF2-40B4-BE49-F238E27FC236}">
                <a16:creationId xmlns:a16="http://schemas.microsoft.com/office/drawing/2014/main" id="{B8F7CCE4-3B85-4585-AF20-E2B69983A2F1}"/>
              </a:ext>
            </a:extLst>
          </p:cNvPr>
          <p:cNvSpPr>
            <a:spLocks noGrp="1"/>
          </p:cNvSpPr>
          <p:nvPr/>
        </p:nvSpPr>
        <p:spPr>
          <a:xfrm>
            <a:off x="6420612" y="3017520"/>
            <a:ext cx="5131308" cy="77311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Beispiel und Übersicht: 55.51.12 – Nephroureterektomie zur Transplantation.</a:t>
            </a:r>
            <a:endParaRPr sz="1780"/>
          </a:p>
        </p:txBody>
      </p:sp>
      <p:sp>
        <p:nvSpPr>
          <p:cNvPr id="25" name="Text 22">
            <a:extLst>
              <a:ext uri="{FF2B5EF4-FFF2-40B4-BE49-F238E27FC236}">
                <a16:creationId xmlns:a16="http://schemas.microsoft.com/office/drawing/2014/main" id="{F6E32E76-FA5A-495A-9C59-755CCB023096}"/>
              </a:ext>
            </a:extLst>
          </p:cNvPr>
          <p:cNvSpPr>
            <a:spLocks noGrp="1"/>
          </p:cNvSpPr>
          <p:nvPr/>
        </p:nvSpPr>
        <p:spPr>
          <a:xfrm>
            <a:off x="6420612" y="3973518"/>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Zusätzlicher Hinweis</a:t>
            </a:r>
            <a:endParaRPr sz="1760"/>
          </a:p>
        </p:txBody>
      </p:sp>
      <p:sp>
        <p:nvSpPr>
          <p:cNvPr id="26" name="Text 23">
            <a:extLst>
              <a:ext uri="{FF2B5EF4-FFF2-40B4-BE49-F238E27FC236}">
                <a16:creationId xmlns:a16="http://schemas.microsoft.com/office/drawing/2014/main" id="{ADEE0961-039E-4F29-BB31-94610D7FC2E4}"/>
              </a:ext>
            </a:extLst>
          </p:cNvPr>
          <p:cNvSpPr>
            <a:spLocks noGrp="1"/>
          </p:cNvSpPr>
          <p:nvPr/>
        </p:nvSpPr>
        <p:spPr>
          <a:xfrm>
            <a:off x="6420612" y="4330134"/>
            <a:ext cx="5131308" cy="808794"/>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Die entsprechenden CHOP-Kodes für postmortale Entnahmen wurden mit CHOP 2027 aufgehoben.</a:t>
            </a:r>
            <a:endParaRPr sz="1780"/>
          </a:p>
        </p:txBody>
      </p:sp>
      <p:sp>
        <p:nvSpPr>
          <p:cNvPr id="27" name="Shape 24">
            <a:extLst>
              <a:ext uri="{FF2B5EF4-FFF2-40B4-BE49-F238E27FC236}">
                <a16:creationId xmlns:a16="http://schemas.microsoft.com/office/drawing/2014/main" id="{1C39A544-E524-438F-98AA-5B1664A1A242}"/>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9C89C0C4-E472-43A0-AF89-F837400EADFD}"/>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B06AA94A-2E5E-4695-B8C8-B13C99558B97}"/>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Den Spendefall aktualisieren; die Nichtkodierung nach dem Tod nicht als neue Grundregel darstellen.</a:t>
            </a:r>
            <a:endParaRPr sz="1550"/>
          </a:p>
        </p:txBody>
      </p:sp>
      <p:sp>
        <p:nvSpPr>
          <p:cNvPr id="30" name="Shape 27">
            <a:extLst>
              <a:ext uri="{FF2B5EF4-FFF2-40B4-BE49-F238E27FC236}">
                <a16:creationId xmlns:a16="http://schemas.microsoft.com/office/drawing/2014/main" id="{F34AF4B8-79BC-44B0-8279-4272DBDF555F}"/>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8416B01F-1BA7-424F-822E-47C7A755AAE4}"/>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P09o S. 75–77; KHB 2027, P09p S. 75–77.</a:t>
            </a:r>
            <a:endParaRPr sz="920"/>
          </a:p>
        </p:txBody>
      </p:sp>
      <p:sp>
        <p:nvSpPr>
          <p:cNvPr id="32" name="Text 29">
            <a:extLst>
              <a:ext uri="{FF2B5EF4-FFF2-40B4-BE49-F238E27FC236}">
                <a16:creationId xmlns:a16="http://schemas.microsoft.com/office/drawing/2014/main" id="{546D6BD4-26B1-4DA0-934E-01012E565346}"/>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A1AD5904-DB91-4D5D-B8B3-1CE4BD06BF75}"/>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22 / 73</a:t>
            </a:r>
            <a:endParaRPr sz="900"/>
          </a:p>
        </p:txBody>
      </p:sp>
    </p:spTree>
    <p:extLst>
      <p:ext uri="{BB962C8B-B14F-4D97-AF65-F5344CB8AC3E}">
        <p14:creationId xmlns:p14="http://schemas.microsoft.com/office/powerpoint/2010/main" val="2128732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70934E1-3CA9-4964-8DB2-803590386190}"/>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3B89A521-8659-43AE-9FE1-8ED9AC8C7DDE}"/>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113915D1-A9F7-46F8-9641-406713EF395D}"/>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C2AAEA92-C3C3-40D0-A7BA-3761240F125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B0779FFD-5C53-4DE5-B206-4AE0E2DD23DD}"/>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5B0D38B8-526F-41FD-9134-91DAA2AD4DF4}"/>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03 | SPEZIELLE REGELN</a:t>
            </a:r>
            <a:endParaRPr sz="1020"/>
          </a:p>
        </p:txBody>
      </p:sp>
      <p:sp>
        <p:nvSpPr>
          <p:cNvPr id="8" name="Text 5">
            <a:extLst>
              <a:ext uri="{FF2B5EF4-FFF2-40B4-BE49-F238E27FC236}">
                <a16:creationId xmlns:a16="http://schemas.microsoft.com/office/drawing/2014/main" id="{EADAF916-8AAA-44C6-9479-C48DF80AB0F9}"/>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PRÄZISIERT</a:t>
            </a:r>
            <a:endParaRPr sz="960"/>
          </a:p>
        </p:txBody>
      </p:sp>
      <p:sp>
        <p:nvSpPr>
          <p:cNvPr id="9" name="Text 6">
            <a:extLst>
              <a:ext uri="{FF2B5EF4-FFF2-40B4-BE49-F238E27FC236}">
                <a16:creationId xmlns:a16="http://schemas.microsoft.com/office/drawing/2014/main" id="{1DB58CD5-163C-451D-B096-121437126C01}"/>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Sepsis: aktualisiert – aber Phoenix ist nicht neu</a:t>
            </a:r>
            <a:endParaRPr sz="2800"/>
          </a:p>
        </p:txBody>
      </p:sp>
      <p:sp>
        <p:nvSpPr>
          <p:cNvPr id="10" name="Shape 7">
            <a:extLst>
              <a:ext uri="{FF2B5EF4-FFF2-40B4-BE49-F238E27FC236}">
                <a16:creationId xmlns:a16="http://schemas.microsoft.com/office/drawing/2014/main" id="{24E68CE4-06C3-4A48-9FE5-2F16D4F9B495}"/>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2CFABE03-575D-4757-B736-5C8E7EDF1CBD}"/>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75774710-64AD-4D16-9E4E-9B898806A7CE}"/>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D71AE4F9-3565-47B5-80EF-BCA6BA51AB83}"/>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847B713E-A18E-44B9-8BF7-48ACCA2BBE97}"/>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52919DF3-C2A6-4F4A-ABA0-9A7E04B1C785}"/>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0C0A584E-14F2-48D3-A29B-AC68EC9F0D2E}"/>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963BC81B-68A8-4007-87E4-2B1EE0F30EA0}"/>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248AAF33-14C0-4680-80BF-BF597D994B32}"/>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1E86428C-6113-4394-A97B-3FC0A2DB0953}"/>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Allgemeiner Text</a:t>
            </a:r>
            <a:endParaRPr sz="1760"/>
          </a:p>
        </p:txBody>
      </p:sp>
      <p:sp>
        <p:nvSpPr>
          <p:cNvPr id="20" name="Text 17">
            <a:extLst>
              <a:ext uri="{FF2B5EF4-FFF2-40B4-BE49-F238E27FC236}">
                <a16:creationId xmlns:a16="http://schemas.microsoft.com/office/drawing/2014/main" id="{83E59533-2C98-46F8-9598-DEA05976BE09}"/>
              </a:ext>
            </a:extLst>
          </p:cNvPr>
          <p:cNvSpPr>
            <a:spLocks noGrp="1"/>
          </p:cNvSpPr>
          <p:nvPr/>
        </p:nvSpPr>
        <p:spPr>
          <a:xfrm>
            <a:off x="640080" y="3017520"/>
            <a:ext cx="5131308" cy="34747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SOFA oder Goldstein in der einleitenden Beschreibung der ärztlichen Diagnosestellung.</a:t>
            </a:r>
            <a:endParaRPr sz="1780"/>
          </a:p>
        </p:txBody>
      </p:sp>
      <p:sp>
        <p:nvSpPr>
          <p:cNvPr id="21" name="Text 18">
            <a:extLst>
              <a:ext uri="{FF2B5EF4-FFF2-40B4-BE49-F238E27FC236}">
                <a16:creationId xmlns:a16="http://schemas.microsoft.com/office/drawing/2014/main" id="{0870B53E-8D9F-4529-946B-5A1727645B48}"/>
              </a:ext>
            </a:extLst>
          </p:cNvPr>
          <p:cNvSpPr>
            <a:spLocks noGrp="1"/>
          </p:cNvSpPr>
          <p:nvPr/>
        </p:nvSpPr>
        <p:spPr>
          <a:xfrm>
            <a:off x="640080" y="3547872"/>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Pädiatrischer Abschnitt</a:t>
            </a:r>
            <a:endParaRPr sz="1760"/>
          </a:p>
        </p:txBody>
      </p:sp>
      <p:sp>
        <p:nvSpPr>
          <p:cNvPr id="22" name="Text 19">
            <a:extLst>
              <a:ext uri="{FF2B5EF4-FFF2-40B4-BE49-F238E27FC236}">
                <a16:creationId xmlns:a16="http://schemas.microsoft.com/office/drawing/2014/main" id="{8BEC636B-C002-47B9-A2A0-E3A6A94B1B5B}"/>
              </a:ext>
            </a:extLst>
          </p:cNvPr>
          <p:cNvSpPr>
            <a:spLocks noGrp="1"/>
          </p:cNvSpPr>
          <p:nvPr/>
        </p:nvSpPr>
        <p:spPr>
          <a:xfrm>
            <a:off x="640080" y="3904488"/>
            <a:ext cx="5131308" cy="34747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Phoenix-Kriterien und Zuordnung nach Alter / Behandlungsort bereits vorhanden.</a:t>
            </a:r>
            <a:endParaRPr sz="1780"/>
          </a:p>
        </p:txBody>
      </p:sp>
      <p:sp>
        <p:nvSpPr>
          <p:cNvPr id="23" name="Text 20">
            <a:extLst>
              <a:ext uri="{FF2B5EF4-FFF2-40B4-BE49-F238E27FC236}">
                <a16:creationId xmlns:a16="http://schemas.microsoft.com/office/drawing/2014/main" id="{97FB25F7-5962-4A52-904C-3553A69A931A}"/>
              </a:ext>
            </a:extLst>
          </p:cNvPr>
          <p:cNvSpPr>
            <a:spLocks noGrp="1"/>
          </p:cNvSpPr>
          <p:nvPr/>
        </p:nvSpPr>
        <p:spPr>
          <a:xfrm>
            <a:off x="640080" y="4434840"/>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Referenz</a:t>
            </a:r>
            <a:endParaRPr sz="1760"/>
          </a:p>
        </p:txBody>
      </p:sp>
      <p:sp>
        <p:nvSpPr>
          <p:cNvPr id="24" name="Text 21">
            <a:extLst>
              <a:ext uri="{FF2B5EF4-FFF2-40B4-BE49-F238E27FC236}">
                <a16:creationId xmlns:a16="http://schemas.microsoft.com/office/drawing/2014/main" id="{F5DA08F7-9F6C-4AD8-BC33-1FD141C0B2DD}"/>
              </a:ext>
            </a:extLst>
          </p:cNvPr>
          <p:cNvSpPr>
            <a:spLocks noGrp="1"/>
          </p:cNvSpPr>
          <p:nvPr/>
        </p:nvSpPr>
        <p:spPr>
          <a:xfrm>
            <a:off x="640080" y="4791456"/>
            <a:ext cx="5131308" cy="34747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MDSi V32.</a:t>
            </a:r>
            <a:endParaRPr sz="1780"/>
          </a:p>
        </p:txBody>
      </p:sp>
      <p:sp>
        <p:nvSpPr>
          <p:cNvPr id="25" name="Text 22">
            <a:extLst>
              <a:ext uri="{FF2B5EF4-FFF2-40B4-BE49-F238E27FC236}">
                <a16:creationId xmlns:a16="http://schemas.microsoft.com/office/drawing/2014/main" id="{2EAC6AA6-9290-4059-8D6F-1C4FD95F4725}"/>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Allgemeiner Text</a:t>
            </a:r>
            <a:endParaRPr sz="1760"/>
          </a:p>
        </p:txBody>
      </p:sp>
      <p:sp>
        <p:nvSpPr>
          <p:cNvPr id="26" name="Text 23">
            <a:extLst>
              <a:ext uri="{FF2B5EF4-FFF2-40B4-BE49-F238E27FC236}">
                <a16:creationId xmlns:a16="http://schemas.microsoft.com/office/drawing/2014/main" id="{4D6C280C-2903-492E-A861-221898E2351E}"/>
              </a:ext>
            </a:extLst>
          </p:cNvPr>
          <p:cNvSpPr>
            <a:spLocks noGrp="1"/>
          </p:cNvSpPr>
          <p:nvPr/>
        </p:nvSpPr>
        <p:spPr>
          <a:xfrm>
            <a:off x="6420612" y="3017520"/>
            <a:ext cx="5131308" cy="34747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Phoenix Sepsis Score nun auch in der einleitenden Aufzählung genannt.</a:t>
            </a:r>
            <a:endParaRPr sz="1780"/>
          </a:p>
        </p:txBody>
      </p:sp>
      <p:sp>
        <p:nvSpPr>
          <p:cNvPr id="27" name="Text 24">
            <a:extLst>
              <a:ext uri="{FF2B5EF4-FFF2-40B4-BE49-F238E27FC236}">
                <a16:creationId xmlns:a16="http://schemas.microsoft.com/office/drawing/2014/main" id="{A618615F-110E-41FA-9AE2-E88DA2ADAF6D}"/>
              </a:ext>
            </a:extLst>
          </p:cNvPr>
          <p:cNvSpPr>
            <a:spLocks noGrp="1"/>
          </p:cNvSpPr>
          <p:nvPr/>
        </p:nvSpPr>
        <p:spPr>
          <a:xfrm>
            <a:off x="6420612" y="3547872"/>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Pädiatrischer Abschnitt</a:t>
            </a:r>
            <a:endParaRPr sz="1760"/>
          </a:p>
        </p:txBody>
      </p:sp>
      <p:sp>
        <p:nvSpPr>
          <p:cNvPr id="28" name="Text 25">
            <a:extLst>
              <a:ext uri="{FF2B5EF4-FFF2-40B4-BE49-F238E27FC236}">
                <a16:creationId xmlns:a16="http://schemas.microsoft.com/office/drawing/2014/main" id="{36A0CFB6-69D1-430C-939C-B74B445197C2}"/>
              </a:ext>
            </a:extLst>
          </p:cNvPr>
          <p:cNvSpPr>
            <a:spLocks noGrp="1"/>
          </p:cNvSpPr>
          <p:nvPr/>
        </p:nvSpPr>
        <p:spPr>
          <a:xfrm>
            <a:off x="6420612" y="3904488"/>
            <a:ext cx="5131308" cy="34747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Keine Neueinführung von Phoenix durch dieses Jahresupdate.</a:t>
            </a:r>
            <a:endParaRPr sz="1780"/>
          </a:p>
        </p:txBody>
      </p:sp>
      <p:sp>
        <p:nvSpPr>
          <p:cNvPr id="29" name="Text 26">
            <a:extLst>
              <a:ext uri="{FF2B5EF4-FFF2-40B4-BE49-F238E27FC236}">
                <a16:creationId xmlns:a16="http://schemas.microsoft.com/office/drawing/2014/main" id="{BFD0CC24-9D86-439D-A3A7-5C07024B8A4F}"/>
              </a:ext>
            </a:extLst>
          </p:cNvPr>
          <p:cNvSpPr>
            <a:spLocks noGrp="1"/>
          </p:cNvSpPr>
          <p:nvPr/>
        </p:nvSpPr>
        <p:spPr>
          <a:xfrm>
            <a:off x="6420612" y="4434840"/>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Referenz</a:t>
            </a:r>
            <a:endParaRPr sz="1760"/>
          </a:p>
        </p:txBody>
      </p:sp>
      <p:sp>
        <p:nvSpPr>
          <p:cNvPr id="30" name="Text 27">
            <a:extLst>
              <a:ext uri="{FF2B5EF4-FFF2-40B4-BE49-F238E27FC236}">
                <a16:creationId xmlns:a16="http://schemas.microsoft.com/office/drawing/2014/main" id="{ECAF0902-39ED-43EE-B578-33E1AB9C49F1}"/>
              </a:ext>
            </a:extLst>
          </p:cNvPr>
          <p:cNvSpPr>
            <a:spLocks noGrp="1"/>
          </p:cNvSpPr>
          <p:nvPr/>
        </p:nvSpPr>
        <p:spPr>
          <a:xfrm>
            <a:off x="6420612" y="4791456"/>
            <a:ext cx="5131308" cy="34747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MDSi V33; Nicht-Sepsis-Beispiel neu gefasst.</a:t>
            </a:r>
            <a:endParaRPr sz="1780"/>
          </a:p>
        </p:txBody>
      </p:sp>
      <p:sp>
        <p:nvSpPr>
          <p:cNvPr id="31" name="Shape 28">
            <a:extLst>
              <a:ext uri="{FF2B5EF4-FFF2-40B4-BE49-F238E27FC236}">
                <a16:creationId xmlns:a16="http://schemas.microsoft.com/office/drawing/2014/main" id="{7439CF68-C558-4BBE-B15A-B7511C0CDEC7}"/>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2" name="Shape 29">
            <a:extLst>
              <a:ext uri="{FF2B5EF4-FFF2-40B4-BE49-F238E27FC236}">
                <a16:creationId xmlns:a16="http://schemas.microsoft.com/office/drawing/2014/main" id="{EC74936F-7634-4CF6-BF20-32C0398349C7}"/>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3" name="Text 30">
            <a:extLst>
              <a:ext uri="{FF2B5EF4-FFF2-40B4-BE49-F238E27FC236}">
                <a16:creationId xmlns:a16="http://schemas.microsoft.com/office/drawing/2014/main" id="{D135F2E9-E91F-445C-A8CD-1637AE978ED2}"/>
              </a:ext>
            </a:extLst>
          </p:cNvPr>
          <p:cNvSpPr>
            <a:spLocks noGrp="1"/>
          </p:cNvSpPr>
          <p:nvPr/>
        </p:nvSpPr>
        <p:spPr>
          <a:xfrm>
            <a:off x="603504" y="5710428"/>
            <a:ext cx="10984992" cy="329184"/>
          </a:xfrm>
          <a:prstGeom prst="rect">
            <a:avLst/>
          </a:prstGeom>
          <a:noFill/>
        </p:spPr>
        <p:txBody>
          <a:bodyPr wrap="square" lIns="0" tIns="0" rIns="0" bIns="0" anchor="ctr">
            <a:normAutofit fontScale="77644"/>
          </a:bodyPr>
          <a:lstStyle/>
          <a:p>
            <a:pPr marL="0" indent="0">
              <a:buNone/>
            </a:pPr>
            <a:r>
              <a:rPr sz="1550" b="1">
                <a:solidFill>
                  <a:srgbClr val="243239"/>
                </a:solidFill>
                <a:latin typeface="Arial"/>
                <a:ea typeface="Arial"/>
                <a:cs typeface="Arial"/>
              </a:rPr>
              <a:t>Erwachsene, Regelfall: ärztliche Diagnose, Organdysfunktion, sepsisbedingter SOFA-Anstieg ≥2 in max. 72 h. Ausnahme: Meningokokkenbakteriämie.</a:t>
            </a:r>
            <a:endParaRPr sz="1550"/>
          </a:p>
        </p:txBody>
      </p:sp>
      <p:sp>
        <p:nvSpPr>
          <p:cNvPr id="34" name="Shape 31">
            <a:extLst>
              <a:ext uri="{FF2B5EF4-FFF2-40B4-BE49-F238E27FC236}">
                <a16:creationId xmlns:a16="http://schemas.microsoft.com/office/drawing/2014/main" id="{447819DC-4D30-484A-BD17-3B821974CC84}"/>
              </a:ext>
            </a:extLst>
          </p:cNvPr>
          <p:cNvSpPr>
            <a:spLocks noGrp="1"/>
          </p:cNvSpPr>
          <p:nvPr/>
        </p:nvSpPr>
        <p:spPr>
          <a:xfrm>
            <a:off x="438912" y="6281928"/>
            <a:ext cx="11314176" cy="0"/>
          </a:xfrm>
          <a:prstGeom prst="line">
            <a:avLst/>
          </a:prstGeom>
          <a:noFill/>
          <a:ln w="7620">
            <a:solidFill>
              <a:srgbClr val="D8D4CB"/>
            </a:solidFill>
            <a:prstDash val="solid"/>
          </a:ln>
        </p:spPr>
      </p:sp>
      <p:sp>
        <p:nvSpPr>
          <p:cNvPr id="35" name="Text 32">
            <a:extLst>
              <a:ext uri="{FF2B5EF4-FFF2-40B4-BE49-F238E27FC236}">
                <a16:creationId xmlns:a16="http://schemas.microsoft.com/office/drawing/2014/main" id="{ABE72ABF-FDE3-4B52-8211-6C42B8B063B5}"/>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SD0102 S. 84–89; KHB 2027, SD0102 S. 83–88; Sonderfall SD0101/02.</a:t>
            </a:r>
            <a:endParaRPr sz="920"/>
          </a:p>
        </p:txBody>
      </p:sp>
      <p:sp>
        <p:nvSpPr>
          <p:cNvPr id="36" name="Text 33">
            <a:extLst>
              <a:ext uri="{FF2B5EF4-FFF2-40B4-BE49-F238E27FC236}">
                <a16:creationId xmlns:a16="http://schemas.microsoft.com/office/drawing/2014/main" id="{05A2EDC3-32BB-4805-B369-BD734FD13B32}"/>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7" name="Text 34">
            <a:extLst>
              <a:ext uri="{FF2B5EF4-FFF2-40B4-BE49-F238E27FC236}">
                <a16:creationId xmlns:a16="http://schemas.microsoft.com/office/drawing/2014/main" id="{67FBCDBE-842A-4FB6-A3F2-4BDE3D7882C2}"/>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23 / 73</a:t>
            </a:r>
            <a:endParaRPr sz="900"/>
          </a:p>
        </p:txBody>
      </p:sp>
    </p:spTree>
    <p:extLst>
      <p:ext uri="{BB962C8B-B14F-4D97-AF65-F5344CB8AC3E}">
        <p14:creationId xmlns:p14="http://schemas.microsoft.com/office/powerpoint/2010/main" val="1784310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4DCD3E3-EA0F-4677-9C9C-D27BD15E7FFF}"/>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ABAA940E-EBF1-4D86-B8E4-801A9EC6DA84}"/>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2D2AB2F1-03ED-431A-B457-C2A257EDD1B9}"/>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6ABD21CF-4FB7-4D0A-8270-4E565FD806C6}"/>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07E8AC8F-7DAD-4F64-82EA-BBC9EF2E8B39}"/>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A155E907-3619-40FE-AA53-458ABBD31BF9}"/>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03 | SPEZIELLE REGELN</a:t>
            </a:r>
            <a:endParaRPr sz="1020"/>
          </a:p>
        </p:txBody>
      </p:sp>
      <p:sp>
        <p:nvSpPr>
          <p:cNvPr id="8" name="Text 5">
            <a:extLst>
              <a:ext uri="{FF2B5EF4-FFF2-40B4-BE49-F238E27FC236}">
                <a16:creationId xmlns:a16="http://schemas.microsoft.com/office/drawing/2014/main" id="{FBE0BC92-B502-4481-81C1-22ECF3034993}"/>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OFFIZIELLES BEISPIEL, GEKÜRZT</a:t>
            </a:r>
            <a:endParaRPr sz="960"/>
          </a:p>
        </p:txBody>
      </p:sp>
      <p:sp>
        <p:nvSpPr>
          <p:cNvPr id="9" name="Text 6">
            <a:extLst>
              <a:ext uri="{FF2B5EF4-FFF2-40B4-BE49-F238E27FC236}">
                <a16:creationId xmlns:a16="http://schemas.microsoft.com/office/drawing/2014/main" id="{0350D261-4627-4836-B0F5-D4AC76AA25FD}"/>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Neues KHB-Beispiel: Gesamtwert ist nicht Anstieg</a:t>
            </a:r>
            <a:endParaRPr sz="2800"/>
          </a:p>
        </p:txBody>
      </p:sp>
      <p:sp>
        <p:nvSpPr>
          <p:cNvPr id="10" name="Shape 7">
            <a:extLst>
              <a:ext uri="{FF2B5EF4-FFF2-40B4-BE49-F238E27FC236}">
                <a16:creationId xmlns:a16="http://schemas.microsoft.com/office/drawing/2014/main" id="{7A73572D-A6B2-49C6-9A6D-7478D7901845}"/>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CB0C575A-5B22-47D2-B932-C9E176C32C98}"/>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28A5656B-DDAF-4143-80E1-50F8434E2077}"/>
              </a:ext>
            </a:extLst>
          </p:cNvPr>
          <p:cNvSpPr>
            <a:spLocks noGrp="1"/>
          </p:cNvSpPr>
          <p:nvPr/>
        </p:nvSpPr>
        <p:spPr>
          <a:xfrm>
            <a:off x="438912" y="2011680"/>
            <a:ext cx="4572000" cy="3346704"/>
          </a:xfrm>
          <a:prstGeom prst="rect">
            <a:avLst/>
          </a:prstGeom>
          <a:solidFill>
            <a:srgbClr val="EEE7DB"/>
          </a:solidFill>
          <a:ln w="12700">
            <a:solidFill>
              <a:srgbClr val="EEE7DB">
                <a:alpha val="0"/>
              </a:srgbClr>
            </a:solidFill>
            <a:prstDash val="solid"/>
          </a:ln>
        </p:spPr>
      </p:sp>
      <p:sp>
        <p:nvSpPr>
          <p:cNvPr id="13" name="Text 10">
            <a:extLst>
              <a:ext uri="{FF2B5EF4-FFF2-40B4-BE49-F238E27FC236}">
                <a16:creationId xmlns:a16="http://schemas.microsoft.com/office/drawing/2014/main" id="{9621DA2C-DC1E-4704-94AE-84132F9D732D}"/>
              </a:ext>
            </a:extLst>
          </p:cNvPr>
          <p:cNvSpPr>
            <a:spLocks noGrp="1"/>
          </p:cNvSpPr>
          <p:nvPr/>
        </p:nvSpPr>
        <p:spPr>
          <a:xfrm>
            <a:off x="640080" y="2231136"/>
            <a:ext cx="4169664" cy="1078992"/>
          </a:xfrm>
          <a:prstGeom prst="rect">
            <a:avLst/>
          </a:prstGeom>
          <a:noFill/>
        </p:spPr>
        <p:txBody>
          <a:bodyPr wrap="square" lIns="0" tIns="0" rIns="0" bIns="0" anchor="t">
            <a:normAutofit/>
          </a:bodyPr>
          <a:lstStyle/>
          <a:p>
            <a:pPr marL="0" indent="0">
              <a:buNone/>
            </a:pPr>
            <a:r>
              <a:rPr sz="1800">
                <a:solidFill>
                  <a:srgbClr val="243239"/>
                </a:solidFill>
                <a:latin typeface="Arial"/>
                <a:ea typeface="Arial"/>
                <a:cs typeface="Arial"/>
              </a:rPr>
              <a:t>Influenza-A-Pneumonie bei bekannter COPD GOLD 4. Respiratorischer SOFA: 2 Punkte; davon 1 Punkt vorbestehender Ausgangswert.</a:t>
            </a:r>
            <a:endParaRPr sz="1800"/>
          </a:p>
        </p:txBody>
      </p:sp>
      <p:sp>
        <p:nvSpPr>
          <p:cNvPr id="14" name="Text 11">
            <a:extLst>
              <a:ext uri="{FF2B5EF4-FFF2-40B4-BE49-F238E27FC236}">
                <a16:creationId xmlns:a16="http://schemas.microsoft.com/office/drawing/2014/main" id="{7C3243CF-8194-412F-ACB5-EE06D74EE23B}"/>
              </a:ext>
            </a:extLst>
          </p:cNvPr>
          <p:cNvSpPr>
            <a:spLocks noGrp="1"/>
          </p:cNvSpPr>
          <p:nvPr/>
        </p:nvSpPr>
        <p:spPr>
          <a:xfrm>
            <a:off x="557784" y="3611880"/>
            <a:ext cx="868680" cy="576072"/>
          </a:xfrm>
          <a:prstGeom prst="rect">
            <a:avLst/>
          </a:prstGeom>
          <a:noFill/>
        </p:spPr>
        <p:txBody>
          <a:bodyPr wrap="square" lIns="0" tIns="0" rIns="0" bIns="0" anchor="t">
            <a:normAutofit/>
          </a:bodyPr>
          <a:lstStyle/>
          <a:p>
            <a:pPr marL="0" indent="0" algn="ctr">
              <a:buNone/>
            </a:pPr>
            <a:r>
              <a:rPr sz="3700" b="1">
                <a:solidFill>
                  <a:srgbClr val="303D43"/>
                </a:solidFill>
                <a:latin typeface="Arial"/>
                <a:ea typeface="Arial"/>
                <a:cs typeface="Arial"/>
              </a:rPr>
              <a:t>2</a:t>
            </a:r>
            <a:endParaRPr sz="3700"/>
          </a:p>
        </p:txBody>
      </p:sp>
      <p:sp>
        <p:nvSpPr>
          <p:cNvPr id="15" name="Text 12">
            <a:extLst>
              <a:ext uri="{FF2B5EF4-FFF2-40B4-BE49-F238E27FC236}">
                <a16:creationId xmlns:a16="http://schemas.microsoft.com/office/drawing/2014/main" id="{7082B4E1-355E-4600-B769-4B4BAFB72BFD}"/>
              </a:ext>
            </a:extLst>
          </p:cNvPr>
          <p:cNvSpPr>
            <a:spLocks noGrp="1"/>
          </p:cNvSpPr>
          <p:nvPr/>
        </p:nvSpPr>
        <p:spPr>
          <a:xfrm>
            <a:off x="1435608" y="3611880"/>
            <a:ext cx="868680" cy="576072"/>
          </a:xfrm>
          <a:prstGeom prst="rect">
            <a:avLst/>
          </a:prstGeom>
          <a:noFill/>
        </p:spPr>
        <p:txBody>
          <a:bodyPr wrap="square" lIns="0" tIns="0" rIns="0" bIns="0" anchor="t">
            <a:normAutofit/>
          </a:bodyPr>
          <a:lstStyle/>
          <a:p>
            <a:pPr marL="0" indent="0" algn="ctr">
              <a:buNone/>
            </a:pPr>
            <a:r>
              <a:rPr sz="3700" b="1">
                <a:solidFill>
                  <a:srgbClr val="303D43"/>
                </a:solidFill>
                <a:latin typeface="Arial"/>
                <a:ea typeface="Arial"/>
                <a:cs typeface="Arial"/>
              </a:rPr>
              <a:t>-</a:t>
            </a:r>
            <a:endParaRPr sz="3700"/>
          </a:p>
        </p:txBody>
      </p:sp>
      <p:sp>
        <p:nvSpPr>
          <p:cNvPr id="16" name="Text 13">
            <a:extLst>
              <a:ext uri="{FF2B5EF4-FFF2-40B4-BE49-F238E27FC236}">
                <a16:creationId xmlns:a16="http://schemas.microsoft.com/office/drawing/2014/main" id="{05AE7D64-9973-4174-B9FE-B088895BB7BB}"/>
              </a:ext>
            </a:extLst>
          </p:cNvPr>
          <p:cNvSpPr>
            <a:spLocks noGrp="1"/>
          </p:cNvSpPr>
          <p:nvPr/>
        </p:nvSpPr>
        <p:spPr>
          <a:xfrm>
            <a:off x="2313432" y="3611880"/>
            <a:ext cx="868680" cy="576072"/>
          </a:xfrm>
          <a:prstGeom prst="rect">
            <a:avLst/>
          </a:prstGeom>
          <a:noFill/>
        </p:spPr>
        <p:txBody>
          <a:bodyPr wrap="square" lIns="0" tIns="0" rIns="0" bIns="0" anchor="t">
            <a:normAutofit/>
          </a:bodyPr>
          <a:lstStyle/>
          <a:p>
            <a:pPr marL="0" indent="0" algn="ctr">
              <a:buNone/>
            </a:pPr>
            <a:r>
              <a:rPr sz="3700" b="1">
                <a:solidFill>
                  <a:srgbClr val="303D43"/>
                </a:solidFill>
                <a:latin typeface="Arial"/>
                <a:ea typeface="Arial"/>
                <a:cs typeface="Arial"/>
              </a:rPr>
              <a:t>1</a:t>
            </a:r>
            <a:endParaRPr sz="3700"/>
          </a:p>
        </p:txBody>
      </p:sp>
      <p:sp>
        <p:nvSpPr>
          <p:cNvPr id="17" name="Text 14">
            <a:extLst>
              <a:ext uri="{FF2B5EF4-FFF2-40B4-BE49-F238E27FC236}">
                <a16:creationId xmlns:a16="http://schemas.microsoft.com/office/drawing/2014/main" id="{2E666FE1-8709-410C-A7AE-CF7F45203B8E}"/>
              </a:ext>
            </a:extLst>
          </p:cNvPr>
          <p:cNvSpPr>
            <a:spLocks noGrp="1"/>
          </p:cNvSpPr>
          <p:nvPr/>
        </p:nvSpPr>
        <p:spPr>
          <a:xfrm>
            <a:off x="3191256" y="3611880"/>
            <a:ext cx="868680" cy="576072"/>
          </a:xfrm>
          <a:prstGeom prst="rect">
            <a:avLst/>
          </a:prstGeom>
          <a:noFill/>
        </p:spPr>
        <p:txBody>
          <a:bodyPr wrap="square" lIns="0" tIns="0" rIns="0" bIns="0" anchor="t">
            <a:normAutofit/>
          </a:bodyPr>
          <a:lstStyle/>
          <a:p>
            <a:pPr marL="0" indent="0" algn="ctr">
              <a:buNone/>
            </a:pPr>
            <a:r>
              <a:rPr sz="3700" b="1">
                <a:solidFill>
                  <a:srgbClr val="303D43"/>
                </a:solidFill>
                <a:latin typeface="Arial"/>
                <a:ea typeface="Arial"/>
                <a:cs typeface="Arial"/>
              </a:rPr>
              <a:t>=</a:t>
            </a:r>
            <a:endParaRPr sz="3700"/>
          </a:p>
        </p:txBody>
      </p:sp>
      <p:sp>
        <p:nvSpPr>
          <p:cNvPr id="18" name="Text 15">
            <a:extLst>
              <a:ext uri="{FF2B5EF4-FFF2-40B4-BE49-F238E27FC236}">
                <a16:creationId xmlns:a16="http://schemas.microsoft.com/office/drawing/2014/main" id="{5F67E3D2-2193-48F6-82FE-F6065436FBC0}"/>
              </a:ext>
            </a:extLst>
          </p:cNvPr>
          <p:cNvSpPr>
            <a:spLocks noGrp="1"/>
          </p:cNvSpPr>
          <p:nvPr/>
        </p:nvSpPr>
        <p:spPr>
          <a:xfrm>
            <a:off x="4069080" y="3611880"/>
            <a:ext cx="868680" cy="576072"/>
          </a:xfrm>
          <a:prstGeom prst="rect">
            <a:avLst/>
          </a:prstGeom>
          <a:noFill/>
        </p:spPr>
        <p:txBody>
          <a:bodyPr wrap="square" lIns="0" tIns="0" rIns="0" bIns="0" anchor="t">
            <a:normAutofit/>
          </a:bodyPr>
          <a:lstStyle/>
          <a:p>
            <a:pPr marL="0" indent="0" algn="ctr">
              <a:buNone/>
            </a:pPr>
            <a:r>
              <a:rPr sz="3700" b="1">
                <a:solidFill>
                  <a:srgbClr val="284907"/>
                </a:solidFill>
                <a:latin typeface="Arial"/>
                <a:ea typeface="Arial"/>
                <a:cs typeface="Arial"/>
              </a:rPr>
              <a:t>1</a:t>
            </a:r>
            <a:endParaRPr sz="3700"/>
          </a:p>
        </p:txBody>
      </p:sp>
      <p:sp>
        <p:nvSpPr>
          <p:cNvPr id="19" name="Text 16">
            <a:extLst>
              <a:ext uri="{FF2B5EF4-FFF2-40B4-BE49-F238E27FC236}">
                <a16:creationId xmlns:a16="http://schemas.microsoft.com/office/drawing/2014/main" id="{418347BA-723D-4F4E-A544-FA975855DA14}"/>
              </a:ext>
            </a:extLst>
          </p:cNvPr>
          <p:cNvSpPr>
            <a:spLocks noGrp="1"/>
          </p:cNvSpPr>
          <p:nvPr/>
        </p:nvSpPr>
        <p:spPr>
          <a:xfrm>
            <a:off x="731520" y="4306824"/>
            <a:ext cx="4023360" cy="228600"/>
          </a:xfrm>
          <a:prstGeom prst="rect">
            <a:avLst/>
          </a:prstGeom>
          <a:noFill/>
        </p:spPr>
        <p:txBody>
          <a:bodyPr wrap="square" lIns="0" tIns="0" rIns="0" bIns="0" anchor="t">
            <a:normAutofit/>
          </a:bodyPr>
          <a:lstStyle/>
          <a:p>
            <a:pPr marL="0" indent="0" algn="ctr">
              <a:buNone/>
            </a:pPr>
            <a:r>
              <a:rPr sz="1120">
                <a:solidFill>
                  <a:srgbClr val="59666B"/>
                </a:solidFill>
                <a:latin typeface="Arial"/>
                <a:ea typeface="Arial"/>
                <a:cs typeface="Arial"/>
              </a:rPr>
              <a:t>Gesamtwert       Baseline       Anstieg</a:t>
            </a:r>
            <a:endParaRPr sz="1120"/>
          </a:p>
        </p:txBody>
      </p:sp>
      <p:sp>
        <p:nvSpPr>
          <p:cNvPr id="20" name="Text 17">
            <a:extLst>
              <a:ext uri="{FF2B5EF4-FFF2-40B4-BE49-F238E27FC236}">
                <a16:creationId xmlns:a16="http://schemas.microsoft.com/office/drawing/2014/main" id="{740C3504-B5CB-4546-8B54-8BFEC0A16AD2}"/>
              </a:ext>
            </a:extLst>
          </p:cNvPr>
          <p:cNvSpPr>
            <a:spLocks noGrp="1"/>
          </p:cNvSpPr>
          <p:nvPr/>
        </p:nvSpPr>
        <p:spPr>
          <a:xfrm>
            <a:off x="667512" y="4800600"/>
            <a:ext cx="4114800" cy="320040"/>
          </a:xfrm>
          <a:prstGeom prst="rect">
            <a:avLst/>
          </a:prstGeom>
          <a:noFill/>
        </p:spPr>
        <p:txBody>
          <a:bodyPr wrap="square" lIns="0" tIns="0" rIns="0" bIns="0" anchor="t">
            <a:normAutofit/>
          </a:bodyPr>
          <a:lstStyle/>
          <a:p>
            <a:pPr marL="0" indent="0" algn="ctr">
              <a:buNone/>
            </a:pPr>
            <a:r>
              <a:rPr sz="1860" b="1">
                <a:solidFill>
                  <a:srgbClr val="284907"/>
                </a:solidFill>
                <a:latin typeface="Arial"/>
                <a:ea typeface="Arial"/>
                <a:cs typeface="Arial"/>
              </a:rPr>
              <a:t>Akuter Anstieg nur 1 Punkt</a:t>
            </a:r>
            <a:endParaRPr sz="1860"/>
          </a:p>
        </p:txBody>
      </p:sp>
      <p:sp>
        <p:nvSpPr>
          <p:cNvPr id="21" name="Text 18">
            <a:extLst>
              <a:ext uri="{FF2B5EF4-FFF2-40B4-BE49-F238E27FC236}">
                <a16:creationId xmlns:a16="http://schemas.microsoft.com/office/drawing/2014/main" id="{E920C20F-ECDE-4481-B2C2-1C0C2ECD5A04}"/>
              </a:ext>
            </a:extLst>
          </p:cNvPr>
          <p:cNvSpPr>
            <a:spLocks noGrp="1"/>
          </p:cNvSpPr>
          <p:nvPr/>
        </p:nvSpPr>
        <p:spPr>
          <a:xfrm>
            <a:off x="5276088" y="2048256"/>
            <a:ext cx="6477000" cy="219456"/>
          </a:xfrm>
          <a:prstGeom prst="rect">
            <a:avLst/>
          </a:prstGeom>
          <a:noFill/>
        </p:spPr>
        <p:txBody>
          <a:bodyPr wrap="square" lIns="0" tIns="0" rIns="0" bIns="0" anchor="t">
            <a:normAutofit/>
          </a:bodyPr>
          <a:lstStyle/>
          <a:p>
            <a:pPr marL="0" indent="0">
              <a:buNone/>
            </a:pPr>
            <a:r>
              <a:rPr sz="1100" b="1" spc="80">
                <a:solidFill>
                  <a:srgbClr val="303D43"/>
                </a:solidFill>
                <a:latin typeface="Arial"/>
                <a:ea typeface="Arial"/>
                <a:cs typeface="Arial"/>
              </a:rPr>
              <a:t>KODIERAUSSCHNITT 2027</a:t>
            </a:r>
            <a:endParaRPr sz="1100"/>
          </a:p>
        </p:txBody>
      </p:sp>
      <p:sp>
        <p:nvSpPr>
          <p:cNvPr id="22" name="Shape 19">
            <a:extLst>
              <a:ext uri="{FF2B5EF4-FFF2-40B4-BE49-F238E27FC236}">
                <a16:creationId xmlns:a16="http://schemas.microsoft.com/office/drawing/2014/main" id="{41D5EB61-24A0-433A-AA38-B4233EA35FC3}"/>
              </a:ext>
            </a:extLst>
          </p:cNvPr>
          <p:cNvSpPr>
            <a:spLocks noGrp="1"/>
          </p:cNvSpPr>
          <p:nvPr/>
        </p:nvSpPr>
        <p:spPr>
          <a:xfrm>
            <a:off x="5276088" y="2615184"/>
            <a:ext cx="6477000" cy="521208"/>
          </a:xfrm>
          <a:prstGeom prst="rect">
            <a:avLst/>
          </a:prstGeom>
          <a:solidFill>
            <a:srgbClr val="FFFFFF"/>
          </a:solidFill>
          <a:ln w="12700">
            <a:solidFill>
              <a:srgbClr val="FFFFFF">
                <a:alpha val="0"/>
              </a:srgbClr>
            </a:solidFill>
            <a:prstDash val="solid"/>
          </a:ln>
        </p:spPr>
      </p:sp>
      <p:sp>
        <p:nvSpPr>
          <p:cNvPr id="23" name="Text 20">
            <a:extLst>
              <a:ext uri="{FF2B5EF4-FFF2-40B4-BE49-F238E27FC236}">
                <a16:creationId xmlns:a16="http://schemas.microsoft.com/office/drawing/2014/main" id="{FC043002-A85B-49DE-8F16-64D3121FC7FF}"/>
              </a:ext>
            </a:extLst>
          </p:cNvPr>
          <p:cNvSpPr>
            <a:spLocks noGrp="1"/>
          </p:cNvSpPr>
          <p:nvPr/>
        </p:nvSpPr>
        <p:spPr>
          <a:xfrm>
            <a:off x="5385816" y="2752344"/>
            <a:ext cx="411480" cy="173736"/>
          </a:xfrm>
          <a:prstGeom prst="rect">
            <a:avLst/>
          </a:prstGeom>
          <a:noFill/>
        </p:spPr>
        <p:txBody>
          <a:bodyPr wrap="square" lIns="0" tIns="0" rIns="0" bIns="0" anchor="t">
            <a:normAutofit/>
          </a:bodyPr>
          <a:lstStyle/>
          <a:p>
            <a:pPr marL="0" indent="0">
              <a:buNone/>
            </a:pPr>
            <a:r>
              <a:rPr sz="1160" b="1">
                <a:solidFill>
                  <a:srgbClr val="59666B"/>
                </a:solidFill>
                <a:latin typeface="Arial"/>
                <a:ea typeface="Arial"/>
                <a:cs typeface="Arial"/>
              </a:rPr>
              <a:t>HD</a:t>
            </a:r>
            <a:endParaRPr sz="1160"/>
          </a:p>
        </p:txBody>
      </p:sp>
      <p:sp>
        <p:nvSpPr>
          <p:cNvPr id="24" name="Text 21">
            <a:extLst>
              <a:ext uri="{FF2B5EF4-FFF2-40B4-BE49-F238E27FC236}">
                <a16:creationId xmlns:a16="http://schemas.microsoft.com/office/drawing/2014/main" id="{C23F83DC-F281-40E9-B4D0-6F0858976326}"/>
              </a:ext>
            </a:extLst>
          </p:cNvPr>
          <p:cNvSpPr>
            <a:spLocks noGrp="1"/>
          </p:cNvSpPr>
          <p:nvPr/>
        </p:nvSpPr>
        <p:spPr>
          <a:xfrm>
            <a:off x="5916168" y="2724912"/>
            <a:ext cx="1124712" cy="256032"/>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J10.0</a:t>
            </a:r>
            <a:endParaRPr sz="1800"/>
          </a:p>
        </p:txBody>
      </p:sp>
      <p:sp>
        <p:nvSpPr>
          <p:cNvPr id="25" name="Text 22">
            <a:extLst>
              <a:ext uri="{FF2B5EF4-FFF2-40B4-BE49-F238E27FC236}">
                <a16:creationId xmlns:a16="http://schemas.microsoft.com/office/drawing/2014/main" id="{C3FD8C2C-5B10-446F-A4E8-9C5C20B98264}"/>
              </a:ext>
            </a:extLst>
          </p:cNvPr>
          <p:cNvSpPr>
            <a:spLocks noGrp="1"/>
          </p:cNvSpPr>
          <p:nvPr/>
        </p:nvSpPr>
        <p:spPr>
          <a:xfrm>
            <a:off x="7104888" y="2724912"/>
            <a:ext cx="4520184" cy="329184"/>
          </a:xfrm>
          <a:prstGeom prst="rect">
            <a:avLst/>
          </a:prstGeom>
          <a:noFill/>
        </p:spPr>
        <p:txBody>
          <a:bodyPr wrap="square" lIns="0" tIns="0" rIns="0" bIns="0" anchor="t">
            <a:normAutofit/>
          </a:bodyPr>
          <a:lstStyle/>
          <a:p>
            <a:pPr marL="0" indent="0">
              <a:buNone/>
            </a:pPr>
            <a:r>
              <a:rPr sz="1470">
                <a:solidFill>
                  <a:srgbClr val="243239"/>
                </a:solidFill>
                <a:latin typeface="Arial"/>
                <a:ea typeface="Arial"/>
                <a:cs typeface="Arial"/>
              </a:rPr>
              <a:t>Grippe mit Pneumonie</a:t>
            </a:r>
            <a:endParaRPr sz="1470"/>
          </a:p>
        </p:txBody>
      </p:sp>
      <p:sp>
        <p:nvSpPr>
          <p:cNvPr id="26" name="Shape 23">
            <a:extLst>
              <a:ext uri="{FF2B5EF4-FFF2-40B4-BE49-F238E27FC236}">
                <a16:creationId xmlns:a16="http://schemas.microsoft.com/office/drawing/2014/main" id="{A7B21316-436E-4635-8A79-CD801A84FA2F}"/>
              </a:ext>
            </a:extLst>
          </p:cNvPr>
          <p:cNvSpPr>
            <a:spLocks noGrp="1"/>
          </p:cNvSpPr>
          <p:nvPr/>
        </p:nvSpPr>
        <p:spPr>
          <a:xfrm>
            <a:off x="5276088" y="3264408"/>
            <a:ext cx="6477000" cy="521208"/>
          </a:xfrm>
          <a:prstGeom prst="rect">
            <a:avLst/>
          </a:prstGeom>
          <a:solidFill>
            <a:srgbClr val="F0EBE2"/>
          </a:solidFill>
          <a:ln w="12700">
            <a:solidFill>
              <a:srgbClr val="F0EBE2">
                <a:alpha val="0"/>
              </a:srgbClr>
            </a:solidFill>
            <a:prstDash val="solid"/>
          </a:ln>
        </p:spPr>
      </p:sp>
      <p:sp>
        <p:nvSpPr>
          <p:cNvPr id="27" name="Text 24">
            <a:extLst>
              <a:ext uri="{FF2B5EF4-FFF2-40B4-BE49-F238E27FC236}">
                <a16:creationId xmlns:a16="http://schemas.microsoft.com/office/drawing/2014/main" id="{EEE7ECDD-F52E-4CFC-9C64-016AEF19483B}"/>
              </a:ext>
            </a:extLst>
          </p:cNvPr>
          <p:cNvSpPr>
            <a:spLocks noGrp="1"/>
          </p:cNvSpPr>
          <p:nvPr/>
        </p:nvSpPr>
        <p:spPr>
          <a:xfrm>
            <a:off x="5385816" y="3401568"/>
            <a:ext cx="411480" cy="173736"/>
          </a:xfrm>
          <a:prstGeom prst="rect">
            <a:avLst/>
          </a:prstGeom>
          <a:noFill/>
        </p:spPr>
        <p:txBody>
          <a:bodyPr wrap="square" lIns="0" tIns="0" rIns="0" bIns="0" anchor="t">
            <a:normAutofit/>
          </a:bodyPr>
          <a:lstStyle/>
          <a:p>
            <a:pPr marL="0" indent="0">
              <a:buNone/>
            </a:pPr>
            <a:r>
              <a:rPr sz="1160" b="1">
                <a:solidFill>
                  <a:srgbClr val="59666B"/>
                </a:solidFill>
                <a:latin typeface="Arial"/>
                <a:ea typeface="Arial"/>
                <a:cs typeface="Arial"/>
              </a:rPr>
              <a:t>ND</a:t>
            </a:r>
            <a:endParaRPr sz="1160"/>
          </a:p>
        </p:txBody>
      </p:sp>
      <p:sp>
        <p:nvSpPr>
          <p:cNvPr id="28" name="Text 25">
            <a:extLst>
              <a:ext uri="{FF2B5EF4-FFF2-40B4-BE49-F238E27FC236}">
                <a16:creationId xmlns:a16="http://schemas.microsoft.com/office/drawing/2014/main" id="{A2462A1E-EDF2-49AF-B0DB-147648600097}"/>
              </a:ext>
            </a:extLst>
          </p:cNvPr>
          <p:cNvSpPr>
            <a:spLocks noGrp="1"/>
          </p:cNvSpPr>
          <p:nvPr/>
        </p:nvSpPr>
        <p:spPr>
          <a:xfrm>
            <a:off x="5916168" y="3374136"/>
            <a:ext cx="1124712" cy="256032"/>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U69.04!</a:t>
            </a:r>
            <a:endParaRPr sz="1800"/>
          </a:p>
        </p:txBody>
      </p:sp>
      <p:sp>
        <p:nvSpPr>
          <p:cNvPr id="29" name="Text 26">
            <a:extLst>
              <a:ext uri="{FF2B5EF4-FFF2-40B4-BE49-F238E27FC236}">
                <a16:creationId xmlns:a16="http://schemas.microsoft.com/office/drawing/2014/main" id="{495287B5-2AD5-49C5-B2C7-54DA76774ECF}"/>
              </a:ext>
            </a:extLst>
          </p:cNvPr>
          <p:cNvSpPr>
            <a:spLocks noGrp="1"/>
          </p:cNvSpPr>
          <p:nvPr/>
        </p:nvSpPr>
        <p:spPr>
          <a:xfrm>
            <a:off x="7104888" y="3374136"/>
            <a:ext cx="4520184" cy="329184"/>
          </a:xfrm>
          <a:prstGeom prst="rect">
            <a:avLst/>
          </a:prstGeom>
          <a:noFill/>
        </p:spPr>
        <p:txBody>
          <a:bodyPr wrap="square" lIns="0" tIns="0" rIns="0" bIns="0" anchor="t">
            <a:normAutofit/>
          </a:bodyPr>
          <a:lstStyle/>
          <a:p>
            <a:pPr marL="0" indent="0">
              <a:buNone/>
            </a:pPr>
            <a:r>
              <a:rPr sz="1470">
                <a:solidFill>
                  <a:srgbClr val="243239"/>
                </a:solidFill>
                <a:latin typeface="Arial"/>
                <a:ea typeface="Arial"/>
                <a:cs typeface="Arial"/>
              </a:rPr>
              <a:t>Pneumonie bei Aufnahme / innerhalb 48 Stunden</a:t>
            </a:r>
            <a:endParaRPr sz="1470"/>
          </a:p>
        </p:txBody>
      </p:sp>
      <p:sp>
        <p:nvSpPr>
          <p:cNvPr id="30" name="Shape 27">
            <a:extLst>
              <a:ext uri="{FF2B5EF4-FFF2-40B4-BE49-F238E27FC236}">
                <a16:creationId xmlns:a16="http://schemas.microsoft.com/office/drawing/2014/main" id="{6DAA8C77-CA6C-421B-AA07-5EA4E0AC7D78}"/>
              </a:ext>
            </a:extLst>
          </p:cNvPr>
          <p:cNvSpPr>
            <a:spLocks noGrp="1"/>
          </p:cNvSpPr>
          <p:nvPr/>
        </p:nvSpPr>
        <p:spPr>
          <a:xfrm>
            <a:off x="5276088" y="3913632"/>
            <a:ext cx="6477000" cy="521208"/>
          </a:xfrm>
          <a:prstGeom prst="rect">
            <a:avLst/>
          </a:prstGeom>
          <a:solidFill>
            <a:srgbClr val="FFFFFF"/>
          </a:solidFill>
          <a:ln w="12700">
            <a:solidFill>
              <a:srgbClr val="FFFFFF">
                <a:alpha val="0"/>
              </a:srgbClr>
            </a:solidFill>
            <a:prstDash val="solid"/>
          </a:ln>
        </p:spPr>
      </p:sp>
      <p:sp>
        <p:nvSpPr>
          <p:cNvPr id="31" name="Text 28">
            <a:extLst>
              <a:ext uri="{FF2B5EF4-FFF2-40B4-BE49-F238E27FC236}">
                <a16:creationId xmlns:a16="http://schemas.microsoft.com/office/drawing/2014/main" id="{B15D4F90-FAF5-418D-9BC8-8AF1653D96A4}"/>
              </a:ext>
            </a:extLst>
          </p:cNvPr>
          <p:cNvSpPr>
            <a:spLocks noGrp="1"/>
          </p:cNvSpPr>
          <p:nvPr/>
        </p:nvSpPr>
        <p:spPr>
          <a:xfrm>
            <a:off x="5385816" y="4050792"/>
            <a:ext cx="411480" cy="173736"/>
          </a:xfrm>
          <a:prstGeom prst="rect">
            <a:avLst/>
          </a:prstGeom>
          <a:noFill/>
        </p:spPr>
        <p:txBody>
          <a:bodyPr wrap="square" lIns="0" tIns="0" rIns="0" bIns="0" anchor="t">
            <a:normAutofit/>
          </a:bodyPr>
          <a:lstStyle/>
          <a:p>
            <a:pPr marL="0" indent="0">
              <a:buNone/>
            </a:pPr>
            <a:r>
              <a:rPr sz="1160" b="1">
                <a:solidFill>
                  <a:srgbClr val="59666B"/>
                </a:solidFill>
                <a:latin typeface="Arial"/>
                <a:ea typeface="Arial"/>
                <a:cs typeface="Arial"/>
              </a:rPr>
              <a:t>ND</a:t>
            </a:r>
            <a:endParaRPr sz="1160"/>
          </a:p>
        </p:txBody>
      </p:sp>
      <p:sp>
        <p:nvSpPr>
          <p:cNvPr id="32" name="Text 29">
            <a:extLst>
              <a:ext uri="{FF2B5EF4-FFF2-40B4-BE49-F238E27FC236}">
                <a16:creationId xmlns:a16="http://schemas.microsoft.com/office/drawing/2014/main" id="{BBBAC33A-7453-4625-8796-B46631CA23D4}"/>
              </a:ext>
            </a:extLst>
          </p:cNvPr>
          <p:cNvSpPr>
            <a:spLocks noGrp="1"/>
          </p:cNvSpPr>
          <p:nvPr/>
        </p:nvSpPr>
        <p:spPr>
          <a:xfrm>
            <a:off x="5916168" y="4023360"/>
            <a:ext cx="1124712" cy="256032"/>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J96.00</a:t>
            </a:r>
            <a:endParaRPr sz="1800"/>
          </a:p>
        </p:txBody>
      </p:sp>
      <p:sp>
        <p:nvSpPr>
          <p:cNvPr id="33" name="Text 30">
            <a:extLst>
              <a:ext uri="{FF2B5EF4-FFF2-40B4-BE49-F238E27FC236}">
                <a16:creationId xmlns:a16="http://schemas.microsoft.com/office/drawing/2014/main" id="{F87C59C9-B482-416B-B7DB-8A04D5C1A296}"/>
              </a:ext>
            </a:extLst>
          </p:cNvPr>
          <p:cNvSpPr>
            <a:spLocks noGrp="1"/>
          </p:cNvSpPr>
          <p:nvPr/>
        </p:nvSpPr>
        <p:spPr>
          <a:xfrm>
            <a:off x="7104888" y="4023360"/>
            <a:ext cx="4520184" cy="329184"/>
          </a:xfrm>
          <a:prstGeom prst="rect">
            <a:avLst/>
          </a:prstGeom>
          <a:noFill/>
        </p:spPr>
        <p:txBody>
          <a:bodyPr wrap="square" lIns="0" tIns="0" rIns="0" bIns="0" anchor="t">
            <a:normAutofit/>
          </a:bodyPr>
          <a:lstStyle/>
          <a:p>
            <a:pPr marL="0" indent="0">
              <a:buNone/>
            </a:pPr>
            <a:r>
              <a:rPr sz="1470">
                <a:solidFill>
                  <a:srgbClr val="243239"/>
                </a:solidFill>
                <a:latin typeface="Arial"/>
                <a:ea typeface="Arial"/>
                <a:cs typeface="Arial"/>
              </a:rPr>
              <a:t>Akute hypoxische respiratorische Insuffizienz</a:t>
            </a:r>
            <a:endParaRPr sz="1470"/>
          </a:p>
        </p:txBody>
      </p:sp>
      <p:sp>
        <p:nvSpPr>
          <p:cNvPr id="34" name="Shape 31">
            <a:extLst>
              <a:ext uri="{FF2B5EF4-FFF2-40B4-BE49-F238E27FC236}">
                <a16:creationId xmlns:a16="http://schemas.microsoft.com/office/drawing/2014/main" id="{8DD3505C-A72D-4CDB-86AA-178CE987A84D}"/>
              </a:ext>
            </a:extLst>
          </p:cNvPr>
          <p:cNvSpPr>
            <a:spLocks noGrp="1"/>
          </p:cNvSpPr>
          <p:nvPr/>
        </p:nvSpPr>
        <p:spPr>
          <a:xfrm>
            <a:off x="5276088" y="4562856"/>
            <a:ext cx="6477000" cy="521208"/>
          </a:xfrm>
          <a:prstGeom prst="rect">
            <a:avLst/>
          </a:prstGeom>
          <a:solidFill>
            <a:srgbClr val="F0EBE2"/>
          </a:solidFill>
          <a:ln w="12700">
            <a:solidFill>
              <a:srgbClr val="F0EBE2">
                <a:alpha val="0"/>
              </a:srgbClr>
            </a:solidFill>
            <a:prstDash val="solid"/>
          </a:ln>
        </p:spPr>
      </p:sp>
      <p:sp>
        <p:nvSpPr>
          <p:cNvPr id="35" name="Text 32">
            <a:extLst>
              <a:ext uri="{FF2B5EF4-FFF2-40B4-BE49-F238E27FC236}">
                <a16:creationId xmlns:a16="http://schemas.microsoft.com/office/drawing/2014/main" id="{28D6753E-3FA6-45F6-AE4F-7B8D07F1C39B}"/>
              </a:ext>
            </a:extLst>
          </p:cNvPr>
          <p:cNvSpPr>
            <a:spLocks noGrp="1"/>
          </p:cNvSpPr>
          <p:nvPr/>
        </p:nvSpPr>
        <p:spPr>
          <a:xfrm>
            <a:off x="5385816" y="4700016"/>
            <a:ext cx="411480" cy="173736"/>
          </a:xfrm>
          <a:prstGeom prst="rect">
            <a:avLst/>
          </a:prstGeom>
          <a:noFill/>
        </p:spPr>
        <p:txBody>
          <a:bodyPr wrap="square" lIns="0" tIns="0" rIns="0" bIns="0" anchor="t">
            <a:normAutofit/>
          </a:bodyPr>
          <a:lstStyle/>
          <a:p>
            <a:pPr marL="0" indent="0">
              <a:buNone/>
            </a:pPr>
            <a:r>
              <a:rPr sz="1160" b="1">
                <a:solidFill>
                  <a:srgbClr val="59666B"/>
                </a:solidFill>
                <a:latin typeface="Arial"/>
                <a:ea typeface="Arial"/>
                <a:cs typeface="Arial"/>
              </a:rPr>
              <a:t>ND</a:t>
            </a:r>
            <a:endParaRPr sz="1160"/>
          </a:p>
        </p:txBody>
      </p:sp>
      <p:sp>
        <p:nvSpPr>
          <p:cNvPr id="36" name="Text 33">
            <a:extLst>
              <a:ext uri="{FF2B5EF4-FFF2-40B4-BE49-F238E27FC236}">
                <a16:creationId xmlns:a16="http://schemas.microsoft.com/office/drawing/2014/main" id="{7A048382-B9AD-4F8D-8783-C67FC7125791}"/>
              </a:ext>
            </a:extLst>
          </p:cNvPr>
          <p:cNvSpPr>
            <a:spLocks noGrp="1"/>
          </p:cNvSpPr>
          <p:nvPr/>
        </p:nvSpPr>
        <p:spPr>
          <a:xfrm>
            <a:off x="5916168" y="4672584"/>
            <a:ext cx="1124712" cy="256032"/>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J44.00</a:t>
            </a:r>
            <a:endParaRPr sz="1800"/>
          </a:p>
        </p:txBody>
      </p:sp>
      <p:sp>
        <p:nvSpPr>
          <p:cNvPr id="37" name="Text 34">
            <a:extLst>
              <a:ext uri="{FF2B5EF4-FFF2-40B4-BE49-F238E27FC236}">
                <a16:creationId xmlns:a16="http://schemas.microsoft.com/office/drawing/2014/main" id="{586D5AF9-8A21-4576-B59C-20CB0F474143}"/>
              </a:ext>
            </a:extLst>
          </p:cNvPr>
          <p:cNvSpPr>
            <a:spLocks noGrp="1"/>
          </p:cNvSpPr>
          <p:nvPr/>
        </p:nvSpPr>
        <p:spPr>
          <a:xfrm>
            <a:off x="7104888" y="4672584"/>
            <a:ext cx="4520184" cy="329184"/>
          </a:xfrm>
          <a:prstGeom prst="rect">
            <a:avLst/>
          </a:prstGeom>
          <a:noFill/>
        </p:spPr>
        <p:txBody>
          <a:bodyPr wrap="square" lIns="0" tIns="0" rIns="0" bIns="0" anchor="t">
            <a:normAutofit/>
          </a:bodyPr>
          <a:lstStyle/>
          <a:p>
            <a:pPr marL="0" indent="0">
              <a:buNone/>
            </a:pPr>
            <a:r>
              <a:rPr sz="1470">
                <a:solidFill>
                  <a:srgbClr val="243239"/>
                </a:solidFill>
                <a:latin typeface="Arial"/>
                <a:ea typeface="Arial"/>
                <a:cs typeface="Arial"/>
              </a:rPr>
              <a:t>COPD mit akuter Infektion, FEV1 &lt;35%</a:t>
            </a:r>
            <a:endParaRPr sz="1470"/>
          </a:p>
        </p:txBody>
      </p:sp>
      <p:sp>
        <p:nvSpPr>
          <p:cNvPr id="38" name="Shape 35">
            <a:extLst>
              <a:ext uri="{FF2B5EF4-FFF2-40B4-BE49-F238E27FC236}">
                <a16:creationId xmlns:a16="http://schemas.microsoft.com/office/drawing/2014/main" id="{C9FF128B-AF62-45F3-8B78-9B0499368266}"/>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9" name="Shape 36">
            <a:extLst>
              <a:ext uri="{FF2B5EF4-FFF2-40B4-BE49-F238E27FC236}">
                <a16:creationId xmlns:a16="http://schemas.microsoft.com/office/drawing/2014/main" id="{EB067DDA-31AF-4F2D-847E-DBE0CF3AE3BA}"/>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40" name="Text 37">
            <a:extLst>
              <a:ext uri="{FF2B5EF4-FFF2-40B4-BE49-F238E27FC236}">
                <a16:creationId xmlns:a16="http://schemas.microsoft.com/office/drawing/2014/main" id="{C27177FD-EC75-4BFF-905A-DF5CFBAD8789}"/>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In diesem Beispiel keine Sepsis kodieren. Die Baseline-Prüfung wird veranschaulicht, nicht neu erfunden.</a:t>
            </a:r>
            <a:endParaRPr sz="1550"/>
          </a:p>
        </p:txBody>
      </p:sp>
      <p:sp>
        <p:nvSpPr>
          <p:cNvPr id="41" name="Shape 38">
            <a:extLst>
              <a:ext uri="{FF2B5EF4-FFF2-40B4-BE49-F238E27FC236}">
                <a16:creationId xmlns:a16="http://schemas.microsoft.com/office/drawing/2014/main" id="{64EA5BAF-375D-4480-9689-65C80E20282B}"/>
              </a:ext>
            </a:extLst>
          </p:cNvPr>
          <p:cNvSpPr>
            <a:spLocks noGrp="1"/>
          </p:cNvSpPr>
          <p:nvPr/>
        </p:nvSpPr>
        <p:spPr>
          <a:xfrm>
            <a:off x="438912" y="6281928"/>
            <a:ext cx="11314176" cy="0"/>
          </a:xfrm>
          <a:prstGeom prst="line">
            <a:avLst/>
          </a:prstGeom>
          <a:noFill/>
          <a:ln w="7620">
            <a:solidFill>
              <a:srgbClr val="D8D4CB"/>
            </a:solidFill>
            <a:prstDash val="solid"/>
          </a:ln>
        </p:spPr>
      </p:sp>
      <p:sp>
        <p:nvSpPr>
          <p:cNvPr id="42" name="Text 39">
            <a:extLst>
              <a:ext uri="{FF2B5EF4-FFF2-40B4-BE49-F238E27FC236}">
                <a16:creationId xmlns:a16="http://schemas.microsoft.com/office/drawing/2014/main" id="{0261073A-1595-4CDC-9D31-112581D1804F}"/>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SD0102o S. 84–85; KHB 2027, SD0102p S. 83–84.</a:t>
            </a:r>
            <a:endParaRPr sz="920"/>
          </a:p>
        </p:txBody>
      </p:sp>
      <p:sp>
        <p:nvSpPr>
          <p:cNvPr id="43" name="Text 40">
            <a:extLst>
              <a:ext uri="{FF2B5EF4-FFF2-40B4-BE49-F238E27FC236}">
                <a16:creationId xmlns:a16="http://schemas.microsoft.com/office/drawing/2014/main" id="{2BEF2881-7EC1-4C63-9AE6-D82D2099C320}"/>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44" name="Text 41">
            <a:extLst>
              <a:ext uri="{FF2B5EF4-FFF2-40B4-BE49-F238E27FC236}">
                <a16:creationId xmlns:a16="http://schemas.microsoft.com/office/drawing/2014/main" id="{6FCBF9F2-2482-4F05-B79D-44463C1641AF}"/>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24 / 73</a:t>
            </a:r>
            <a:endParaRPr sz="900"/>
          </a:p>
        </p:txBody>
      </p:sp>
    </p:spTree>
    <p:extLst>
      <p:ext uri="{BB962C8B-B14F-4D97-AF65-F5344CB8AC3E}">
        <p14:creationId xmlns:p14="http://schemas.microsoft.com/office/powerpoint/2010/main" val="123317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921AB72-8947-4F05-8371-794605E43F71}"/>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F56936F3-B8E2-4AAE-B46E-59BF957AB1EF}"/>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62A2DECB-6458-46F1-90E0-BDD361EFB17E}"/>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743BDCFF-C4DE-4EBB-8ABC-7A02A47542B8}"/>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CA49B8C3-46F5-4BF4-8482-67FD2232C824}"/>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77201270-3A0C-49D1-8A9D-14349A2EE741}"/>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03 | SPEZIELLE REGELN</a:t>
            </a:r>
            <a:endParaRPr sz="1020"/>
          </a:p>
        </p:txBody>
      </p:sp>
      <p:sp>
        <p:nvSpPr>
          <p:cNvPr id="8" name="Text 5">
            <a:extLst>
              <a:ext uri="{FF2B5EF4-FFF2-40B4-BE49-F238E27FC236}">
                <a16:creationId xmlns:a16="http://schemas.microsoft.com/office/drawing/2014/main" id="{0BC16B44-0A3A-4CD3-8B44-7631731DF3B8}"/>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AUSDRÜCKLICH ERGÄNZT</a:t>
            </a:r>
            <a:endParaRPr sz="960"/>
          </a:p>
        </p:txBody>
      </p:sp>
      <p:sp>
        <p:nvSpPr>
          <p:cNvPr id="9" name="Text 6">
            <a:extLst>
              <a:ext uri="{FF2B5EF4-FFF2-40B4-BE49-F238E27FC236}">
                <a16:creationId xmlns:a16="http://schemas.microsoft.com/office/drawing/2014/main" id="{D055E4B0-7ABE-4234-A898-1A42AEE53AFF}"/>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Mangelernährung: isolierter Eiweissmangel</a:t>
            </a:r>
            <a:endParaRPr sz="2800"/>
          </a:p>
        </p:txBody>
      </p:sp>
      <p:sp>
        <p:nvSpPr>
          <p:cNvPr id="10" name="Shape 7">
            <a:extLst>
              <a:ext uri="{FF2B5EF4-FFF2-40B4-BE49-F238E27FC236}">
                <a16:creationId xmlns:a16="http://schemas.microsoft.com/office/drawing/2014/main" id="{02B41D4C-10D6-46FB-B01E-C6CF5F11504D}"/>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5BE772F1-2481-4BF8-B97C-8A6A2B7AAA85}"/>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2B82E404-FF3E-405C-AA92-4BB6D1E8F93D}"/>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E8588002-2C0E-4DD2-A42E-B30515E18C6E}"/>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14AD821E-E39E-4A02-B77F-59711FAA2B2F}"/>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BCEF6FAB-AFB8-43BB-BD4A-2EC3B1BD7F33}"/>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9D658867-D205-474E-8185-D682D83E6A1A}"/>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C92F4688-165B-4352-B7C3-6E9D6F5E6ECF}"/>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CE314D32-3226-413C-8DA6-06890C54B258}"/>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9CD40AA3-D4AA-4861-B3C6-48DB2E3DAD3B}"/>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SD0407 / SD0408</a:t>
            </a:r>
            <a:endParaRPr sz="1760"/>
          </a:p>
        </p:txBody>
      </p:sp>
      <p:sp>
        <p:nvSpPr>
          <p:cNvPr id="20" name="Text 17">
            <a:extLst>
              <a:ext uri="{FF2B5EF4-FFF2-40B4-BE49-F238E27FC236}">
                <a16:creationId xmlns:a16="http://schemas.microsoft.com/office/drawing/2014/main" id="{D755CBF3-D429-417F-9924-80A0DF50B2E3}"/>
              </a:ext>
            </a:extLst>
          </p:cNvPr>
          <p:cNvSpPr>
            <a:spLocks noGrp="1"/>
          </p:cNvSpPr>
          <p:nvPr/>
        </p:nvSpPr>
        <p:spPr>
          <a:xfrm>
            <a:off x="640080" y="3017520"/>
            <a:ext cx="5131308" cy="77605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Kriterien und Behandlungsanforderungen für Energie- und Eiweissmangelernährung.</a:t>
            </a:r>
            <a:endParaRPr sz="1780"/>
          </a:p>
        </p:txBody>
      </p:sp>
      <p:sp>
        <p:nvSpPr>
          <p:cNvPr id="21" name="Text 18">
            <a:extLst>
              <a:ext uri="{FF2B5EF4-FFF2-40B4-BE49-F238E27FC236}">
                <a16:creationId xmlns:a16="http://schemas.microsoft.com/office/drawing/2014/main" id="{AB618949-0D53-4897-82A0-844660771B30}"/>
              </a:ext>
            </a:extLst>
          </p:cNvPr>
          <p:cNvSpPr>
            <a:spLocks noGrp="1"/>
          </p:cNvSpPr>
          <p:nvPr/>
        </p:nvSpPr>
        <p:spPr>
          <a:xfrm>
            <a:off x="640080" y="3976452"/>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Kein eigener Satz</a:t>
            </a:r>
            <a:endParaRPr sz="1760"/>
          </a:p>
        </p:txBody>
      </p:sp>
      <p:sp>
        <p:nvSpPr>
          <p:cNvPr id="22" name="Text 19">
            <a:extLst>
              <a:ext uri="{FF2B5EF4-FFF2-40B4-BE49-F238E27FC236}">
                <a16:creationId xmlns:a16="http://schemas.microsoft.com/office/drawing/2014/main" id="{67249001-4DD1-4AA1-9DAC-0B9B0281510B}"/>
              </a:ext>
            </a:extLst>
          </p:cNvPr>
          <p:cNvSpPr>
            <a:spLocks noGrp="1"/>
          </p:cNvSpPr>
          <p:nvPr/>
        </p:nvSpPr>
        <p:spPr>
          <a:xfrm>
            <a:off x="640080" y="4333068"/>
            <a:ext cx="5131308" cy="805860"/>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Isolierte Eiweissmangelernährung wird nicht ausdrücklich im jetzt ergänzten Satz genannt.</a:t>
            </a:r>
            <a:endParaRPr sz="1780"/>
          </a:p>
        </p:txBody>
      </p:sp>
      <p:sp>
        <p:nvSpPr>
          <p:cNvPr id="23" name="Text 20">
            <a:extLst>
              <a:ext uri="{FF2B5EF4-FFF2-40B4-BE49-F238E27FC236}">
                <a16:creationId xmlns:a16="http://schemas.microsoft.com/office/drawing/2014/main" id="{B01CC854-72E6-4FF5-B817-2F6D5933DB47}"/>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Erwachsene und Kinder</a:t>
            </a:r>
            <a:endParaRPr sz="1760"/>
          </a:p>
        </p:txBody>
      </p:sp>
      <p:sp>
        <p:nvSpPr>
          <p:cNvPr id="24" name="Text 21">
            <a:extLst>
              <a:ext uri="{FF2B5EF4-FFF2-40B4-BE49-F238E27FC236}">
                <a16:creationId xmlns:a16="http://schemas.microsoft.com/office/drawing/2014/main" id="{2625AADF-CBEB-43ED-942E-F13F9D23E61C}"/>
              </a:ext>
            </a:extLst>
          </p:cNvPr>
          <p:cNvSpPr>
            <a:spLocks noGrp="1"/>
          </p:cNvSpPr>
          <p:nvPr/>
        </p:nvSpPr>
        <p:spPr>
          <a:xfrm>
            <a:off x="6420612" y="3017520"/>
            <a:ext cx="5131308" cy="78419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E43–E46 dürfen bei Erfüllung der entsprechenden Kriterien auch bei isolierter Eiweissmangelernährung kodiert werden.</a:t>
            </a:r>
            <a:endParaRPr sz="1780"/>
          </a:p>
        </p:txBody>
      </p:sp>
      <p:sp>
        <p:nvSpPr>
          <p:cNvPr id="25" name="Text 22">
            <a:extLst>
              <a:ext uri="{FF2B5EF4-FFF2-40B4-BE49-F238E27FC236}">
                <a16:creationId xmlns:a16="http://schemas.microsoft.com/office/drawing/2014/main" id="{D20C8E44-A067-44CB-8983-70F399F33DFA}"/>
              </a:ext>
            </a:extLst>
          </p:cNvPr>
          <p:cNvSpPr>
            <a:spLocks noGrp="1"/>
          </p:cNvSpPr>
          <p:nvPr/>
        </p:nvSpPr>
        <p:spPr>
          <a:xfrm>
            <a:off x="6420612" y="3984592"/>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Bedingung bleibt</a:t>
            </a:r>
            <a:endParaRPr sz="1760"/>
          </a:p>
        </p:txBody>
      </p:sp>
      <p:sp>
        <p:nvSpPr>
          <p:cNvPr id="26" name="Text 23">
            <a:extLst>
              <a:ext uri="{FF2B5EF4-FFF2-40B4-BE49-F238E27FC236}">
                <a16:creationId xmlns:a16="http://schemas.microsoft.com/office/drawing/2014/main" id="{CF3DE69E-5F06-48F7-8F54-125B161044C4}"/>
              </a:ext>
            </a:extLst>
          </p:cNvPr>
          <p:cNvSpPr>
            <a:spLocks noGrp="1"/>
          </p:cNvSpPr>
          <p:nvPr/>
        </p:nvSpPr>
        <p:spPr>
          <a:xfrm>
            <a:off x="6420612" y="4341208"/>
            <a:ext cx="5131308" cy="797720"/>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Diagnose durch die behandelnde Ärztin / den behandelnden Arzt; jeweilige Kriterien und Prozedurvoraussetzungen beachten.</a:t>
            </a:r>
            <a:endParaRPr sz="1780"/>
          </a:p>
        </p:txBody>
      </p:sp>
      <p:sp>
        <p:nvSpPr>
          <p:cNvPr id="27" name="Shape 24">
            <a:extLst>
              <a:ext uri="{FF2B5EF4-FFF2-40B4-BE49-F238E27FC236}">
                <a16:creationId xmlns:a16="http://schemas.microsoft.com/office/drawing/2014/main" id="{CCED6BC1-5A19-4E0E-A081-44DD7B9FEC53}"/>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D9FA3B35-7896-4407-8264-00763F7B5638}"/>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30C40215-F277-4DD7-B8B6-3F3C841FB71C}"/>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 Ergänzung ist kein Ersatz für Schweregradprüfung und Therapienachweis.</a:t>
            </a:r>
            <a:endParaRPr sz="1550"/>
          </a:p>
        </p:txBody>
      </p:sp>
      <p:sp>
        <p:nvSpPr>
          <p:cNvPr id="30" name="Shape 27">
            <a:extLst>
              <a:ext uri="{FF2B5EF4-FFF2-40B4-BE49-F238E27FC236}">
                <a16:creationId xmlns:a16="http://schemas.microsoft.com/office/drawing/2014/main" id="{6621D24A-FBFC-41DF-8CF1-963A85D5E456}"/>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BF2C04F0-D50B-4BD4-B408-172BD4209111}"/>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SD0407n S. 127–128 / SD0408n S. 129–130; KHB 2027, SD0407p S. 126–127 / SD0408p S. 128–129.</a:t>
            </a:r>
            <a:endParaRPr sz="920"/>
          </a:p>
        </p:txBody>
      </p:sp>
      <p:sp>
        <p:nvSpPr>
          <p:cNvPr id="32" name="Text 29">
            <a:extLst>
              <a:ext uri="{FF2B5EF4-FFF2-40B4-BE49-F238E27FC236}">
                <a16:creationId xmlns:a16="http://schemas.microsoft.com/office/drawing/2014/main" id="{8A31E405-D04F-4743-80FA-28CBB3F90545}"/>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21B46551-DF68-4F72-9AC2-561E6297C971}"/>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25 / 73</a:t>
            </a:r>
            <a:endParaRPr sz="900"/>
          </a:p>
        </p:txBody>
      </p:sp>
    </p:spTree>
    <p:extLst>
      <p:ext uri="{BB962C8B-B14F-4D97-AF65-F5344CB8AC3E}">
        <p14:creationId xmlns:p14="http://schemas.microsoft.com/office/powerpoint/2010/main" val="5005337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C6CA595-5CE9-4985-B988-A0A5EC354EB1}"/>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7B7174BF-0BF3-4250-9858-AD456A6F15DE}"/>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CFC76113-2744-4A10-BAB8-0EFB9B7E0E3E}"/>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005CF444-EB1F-4735-8167-96CAB635DE06}"/>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C22BA501-6674-43E6-A8E3-E9A3286DD72B}"/>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AF2177BA-C9A0-412B-8196-5DF3E5683C0C}"/>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03 | SPEZIELLE REGELN</a:t>
            </a:r>
            <a:endParaRPr sz="1020"/>
          </a:p>
        </p:txBody>
      </p:sp>
      <p:sp>
        <p:nvSpPr>
          <p:cNvPr id="8" name="Text 5">
            <a:extLst>
              <a:ext uri="{FF2B5EF4-FFF2-40B4-BE49-F238E27FC236}">
                <a16:creationId xmlns:a16="http://schemas.microsoft.com/office/drawing/2014/main" id="{8504DE5B-00C1-4C05-A656-F1F52250A249}"/>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UNVERÄNDERTER RAHMEN</a:t>
            </a:r>
            <a:endParaRPr sz="960"/>
          </a:p>
        </p:txBody>
      </p:sp>
      <p:sp>
        <p:nvSpPr>
          <p:cNvPr id="9" name="Text 6">
            <a:extLst>
              <a:ext uri="{FF2B5EF4-FFF2-40B4-BE49-F238E27FC236}">
                <a16:creationId xmlns:a16="http://schemas.microsoft.com/office/drawing/2014/main" id="{06A99D99-E800-4AD8-BFD3-B06E3DE2E55E}"/>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Ernährung: diese Prüfschritte bleiben</a:t>
            </a:r>
            <a:endParaRPr sz="2800"/>
          </a:p>
        </p:txBody>
      </p:sp>
      <p:sp>
        <p:nvSpPr>
          <p:cNvPr id="10" name="Shape 7">
            <a:extLst>
              <a:ext uri="{FF2B5EF4-FFF2-40B4-BE49-F238E27FC236}">
                <a16:creationId xmlns:a16="http://schemas.microsoft.com/office/drawing/2014/main" id="{2E4EA604-08AB-48A4-86A4-1682C689891E}"/>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E3E198DB-D0D6-4E40-BAA6-9CDCF8221E8F}"/>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37641652-BC5D-4075-AC8D-47BAEA608C41}"/>
              </a:ext>
            </a:extLst>
          </p:cNvPr>
          <p:cNvSpPr>
            <a:spLocks noGrp="1"/>
          </p:cNvSpPr>
          <p:nvPr/>
        </p:nvSpPr>
        <p:spPr>
          <a:xfrm>
            <a:off x="438912" y="2011680"/>
            <a:ext cx="3637280" cy="3355848"/>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E1CF54B2-0294-4E31-B499-A936D07B27B7}"/>
              </a:ext>
            </a:extLst>
          </p:cNvPr>
          <p:cNvSpPr>
            <a:spLocks noGrp="1"/>
          </p:cNvSpPr>
          <p:nvPr/>
        </p:nvSpPr>
        <p:spPr>
          <a:xfrm>
            <a:off x="438912" y="2011680"/>
            <a:ext cx="41148" cy="3355848"/>
          </a:xfrm>
          <a:prstGeom prst="rect">
            <a:avLst/>
          </a:prstGeom>
          <a:solidFill>
            <a:srgbClr val="D8CBB6"/>
          </a:solidFill>
          <a:ln w="12700">
            <a:solidFill>
              <a:srgbClr val="D8CBB6">
                <a:alpha val="0"/>
              </a:srgbClr>
            </a:solidFill>
            <a:prstDash val="solid"/>
          </a:ln>
        </p:spPr>
      </p:sp>
      <p:sp>
        <p:nvSpPr>
          <p:cNvPr id="14" name="Text 11">
            <a:extLst>
              <a:ext uri="{FF2B5EF4-FFF2-40B4-BE49-F238E27FC236}">
                <a16:creationId xmlns:a16="http://schemas.microsoft.com/office/drawing/2014/main" id="{C33E19B3-E381-4829-B449-255A7FE1E750}"/>
              </a:ext>
            </a:extLst>
          </p:cNvPr>
          <p:cNvSpPr>
            <a:spLocks noGrp="1"/>
          </p:cNvSpPr>
          <p:nvPr/>
        </p:nvSpPr>
        <p:spPr>
          <a:xfrm>
            <a:off x="621792" y="2176272"/>
            <a:ext cx="3271520"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1 | Diagnose</a:t>
            </a:r>
            <a:endParaRPr sz="1800"/>
          </a:p>
        </p:txBody>
      </p:sp>
      <p:sp>
        <p:nvSpPr>
          <p:cNvPr id="15" name="Text 12">
            <a:extLst>
              <a:ext uri="{FF2B5EF4-FFF2-40B4-BE49-F238E27FC236}">
                <a16:creationId xmlns:a16="http://schemas.microsoft.com/office/drawing/2014/main" id="{A7F4BAB1-A8B1-4077-BF92-E7DDACAEB2F9}"/>
              </a:ext>
            </a:extLst>
          </p:cNvPr>
          <p:cNvSpPr>
            <a:spLocks noGrp="1"/>
          </p:cNvSpPr>
          <p:nvPr/>
        </p:nvSpPr>
        <p:spPr>
          <a:xfrm>
            <a:off x="621792" y="2569464"/>
            <a:ext cx="3271520" cy="2606040"/>
          </a:xfrm>
          <a:prstGeom prst="rect">
            <a:avLst/>
          </a:prstGeom>
          <a:noFill/>
        </p:spPr>
        <p:txBody>
          <a:bodyPr wrap="square" lIns="0" tIns="0" rIns="0" bIns="0" anchor="t">
            <a:normAutofit/>
          </a:bodyPr>
          <a:lstStyle/>
          <a:p>
            <a:pPr marL="0" indent="0">
              <a:buNone/>
            </a:pPr>
            <a:r>
              <a:rPr sz="1900">
                <a:solidFill>
                  <a:srgbClr val="243239"/>
                </a:solidFill>
                <a:latin typeface="Arial"/>
                <a:ea typeface="Arial"/>
                <a:cs typeface="Arial"/>
              </a:rPr>
              <a:t>Ärztlich gestellte und dokumentierte Mangelernährung. Die Kodierfachperson stellt keine neue Diagnose.</a:t>
            </a:r>
            <a:endParaRPr sz="1900"/>
          </a:p>
        </p:txBody>
      </p:sp>
      <p:sp>
        <p:nvSpPr>
          <p:cNvPr id="16" name="Shape 13">
            <a:extLst>
              <a:ext uri="{FF2B5EF4-FFF2-40B4-BE49-F238E27FC236}">
                <a16:creationId xmlns:a16="http://schemas.microsoft.com/office/drawing/2014/main" id="{F2443A10-560B-4FAF-9F03-6942E183A341}"/>
              </a:ext>
            </a:extLst>
          </p:cNvPr>
          <p:cNvSpPr>
            <a:spLocks noGrp="1"/>
          </p:cNvSpPr>
          <p:nvPr/>
        </p:nvSpPr>
        <p:spPr>
          <a:xfrm>
            <a:off x="4277360" y="2011680"/>
            <a:ext cx="3637280" cy="3355848"/>
          </a:xfrm>
          <a:prstGeom prst="rect">
            <a:avLst/>
          </a:prstGeom>
          <a:solidFill>
            <a:srgbClr val="FFFFFF"/>
          </a:solidFill>
          <a:ln w="7620">
            <a:solidFill>
              <a:srgbClr val="D8D4CB"/>
            </a:solidFill>
            <a:prstDash val="solid"/>
          </a:ln>
        </p:spPr>
      </p:sp>
      <p:sp>
        <p:nvSpPr>
          <p:cNvPr id="17" name="Shape 14">
            <a:extLst>
              <a:ext uri="{FF2B5EF4-FFF2-40B4-BE49-F238E27FC236}">
                <a16:creationId xmlns:a16="http://schemas.microsoft.com/office/drawing/2014/main" id="{305BFD58-6C4F-4825-8D3B-645D560DF01E}"/>
              </a:ext>
            </a:extLst>
          </p:cNvPr>
          <p:cNvSpPr>
            <a:spLocks noGrp="1"/>
          </p:cNvSpPr>
          <p:nvPr/>
        </p:nvSpPr>
        <p:spPr>
          <a:xfrm>
            <a:off x="4277360" y="2011680"/>
            <a:ext cx="41148" cy="3355848"/>
          </a:xfrm>
          <a:prstGeom prst="rect">
            <a:avLst/>
          </a:prstGeom>
          <a:solidFill>
            <a:srgbClr val="D8CBB6"/>
          </a:solidFill>
          <a:ln w="12700">
            <a:solidFill>
              <a:srgbClr val="D8CBB6">
                <a:alpha val="0"/>
              </a:srgbClr>
            </a:solidFill>
            <a:prstDash val="solid"/>
          </a:ln>
        </p:spPr>
      </p:sp>
      <p:sp>
        <p:nvSpPr>
          <p:cNvPr id="18" name="Text 15">
            <a:extLst>
              <a:ext uri="{FF2B5EF4-FFF2-40B4-BE49-F238E27FC236}">
                <a16:creationId xmlns:a16="http://schemas.microsoft.com/office/drawing/2014/main" id="{5A82CEA1-870D-4873-93D1-871FBF496912}"/>
              </a:ext>
            </a:extLst>
          </p:cNvPr>
          <p:cNvSpPr>
            <a:spLocks noGrp="1"/>
          </p:cNvSpPr>
          <p:nvPr/>
        </p:nvSpPr>
        <p:spPr>
          <a:xfrm>
            <a:off x="4460240" y="2176272"/>
            <a:ext cx="3271520"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2 | Kriterien</a:t>
            </a:r>
            <a:endParaRPr sz="1800"/>
          </a:p>
        </p:txBody>
      </p:sp>
      <p:sp>
        <p:nvSpPr>
          <p:cNvPr id="19" name="Text 16">
            <a:extLst>
              <a:ext uri="{FF2B5EF4-FFF2-40B4-BE49-F238E27FC236}">
                <a16:creationId xmlns:a16="http://schemas.microsoft.com/office/drawing/2014/main" id="{FF188565-8A9E-4C49-9BC7-6D82C287CB08}"/>
              </a:ext>
            </a:extLst>
          </p:cNvPr>
          <p:cNvSpPr>
            <a:spLocks noGrp="1"/>
          </p:cNvSpPr>
          <p:nvPr/>
        </p:nvSpPr>
        <p:spPr>
          <a:xfrm>
            <a:off x="4460240" y="2569464"/>
            <a:ext cx="3271520" cy="2606040"/>
          </a:xfrm>
          <a:prstGeom prst="rect">
            <a:avLst/>
          </a:prstGeom>
          <a:noFill/>
        </p:spPr>
        <p:txBody>
          <a:bodyPr wrap="square" lIns="0" tIns="0" rIns="0" bIns="0" anchor="t">
            <a:normAutofit/>
          </a:bodyPr>
          <a:lstStyle/>
          <a:p>
            <a:pPr marL="0" indent="0">
              <a:buNone/>
            </a:pPr>
            <a:r>
              <a:rPr sz="1900">
                <a:solidFill>
                  <a:srgbClr val="243239"/>
                </a:solidFill>
                <a:latin typeface="Arial"/>
                <a:ea typeface="Arial"/>
                <a:cs typeface="Arial"/>
              </a:rPr>
              <a:t>Erwachsene: NRS und Ernährungszustand. Kinder: altersbezogene Kriterien gemäss SD0408.</a:t>
            </a:r>
            <a:endParaRPr sz="1900"/>
          </a:p>
        </p:txBody>
      </p:sp>
      <p:sp>
        <p:nvSpPr>
          <p:cNvPr id="20" name="Shape 17">
            <a:extLst>
              <a:ext uri="{FF2B5EF4-FFF2-40B4-BE49-F238E27FC236}">
                <a16:creationId xmlns:a16="http://schemas.microsoft.com/office/drawing/2014/main" id="{04C42594-F04E-489E-BF5A-7A1E73402130}"/>
              </a:ext>
            </a:extLst>
          </p:cNvPr>
          <p:cNvSpPr>
            <a:spLocks noGrp="1"/>
          </p:cNvSpPr>
          <p:nvPr/>
        </p:nvSpPr>
        <p:spPr>
          <a:xfrm>
            <a:off x="8115808" y="2011680"/>
            <a:ext cx="3637280" cy="3355848"/>
          </a:xfrm>
          <a:prstGeom prst="rect">
            <a:avLst/>
          </a:prstGeom>
          <a:solidFill>
            <a:srgbClr val="FFFFFF"/>
          </a:solidFill>
          <a:ln w="7620">
            <a:solidFill>
              <a:srgbClr val="D8D4CB"/>
            </a:solidFill>
            <a:prstDash val="solid"/>
          </a:ln>
        </p:spPr>
      </p:sp>
      <p:sp>
        <p:nvSpPr>
          <p:cNvPr id="21" name="Shape 18">
            <a:extLst>
              <a:ext uri="{FF2B5EF4-FFF2-40B4-BE49-F238E27FC236}">
                <a16:creationId xmlns:a16="http://schemas.microsoft.com/office/drawing/2014/main" id="{0881312C-7542-470F-872C-08664E460959}"/>
              </a:ext>
            </a:extLst>
          </p:cNvPr>
          <p:cNvSpPr>
            <a:spLocks noGrp="1"/>
          </p:cNvSpPr>
          <p:nvPr/>
        </p:nvSpPr>
        <p:spPr>
          <a:xfrm>
            <a:off x="8115808" y="2011680"/>
            <a:ext cx="41148" cy="3355848"/>
          </a:xfrm>
          <a:prstGeom prst="rect">
            <a:avLst/>
          </a:prstGeom>
          <a:solidFill>
            <a:srgbClr val="D8CBB6"/>
          </a:solidFill>
          <a:ln w="12700">
            <a:solidFill>
              <a:srgbClr val="D8CBB6">
                <a:alpha val="0"/>
              </a:srgbClr>
            </a:solidFill>
            <a:prstDash val="solid"/>
          </a:ln>
        </p:spPr>
      </p:sp>
      <p:sp>
        <p:nvSpPr>
          <p:cNvPr id="22" name="Text 19">
            <a:extLst>
              <a:ext uri="{FF2B5EF4-FFF2-40B4-BE49-F238E27FC236}">
                <a16:creationId xmlns:a16="http://schemas.microsoft.com/office/drawing/2014/main" id="{3B683618-C959-43CE-AA5A-DBE9651B57F4}"/>
              </a:ext>
            </a:extLst>
          </p:cNvPr>
          <p:cNvSpPr>
            <a:spLocks noGrp="1"/>
          </p:cNvSpPr>
          <p:nvPr/>
        </p:nvSpPr>
        <p:spPr>
          <a:xfrm>
            <a:off x="8298688" y="2176272"/>
            <a:ext cx="3271520"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3 | Leistung</a:t>
            </a:r>
            <a:endParaRPr sz="1800"/>
          </a:p>
        </p:txBody>
      </p:sp>
      <p:sp>
        <p:nvSpPr>
          <p:cNvPr id="23" name="Text 20">
            <a:extLst>
              <a:ext uri="{FF2B5EF4-FFF2-40B4-BE49-F238E27FC236}">
                <a16:creationId xmlns:a16="http://schemas.microsoft.com/office/drawing/2014/main" id="{EA5A659D-06FE-4CC5-8ECB-429BBB10C3A9}"/>
              </a:ext>
            </a:extLst>
          </p:cNvPr>
          <p:cNvSpPr>
            <a:spLocks noGrp="1"/>
          </p:cNvSpPr>
          <p:nvPr/>
        </p:nvSpPr>
        <p:spPr>
          <a:xfrm>
            <a:off x="8298688" y="2569464"/>
            <a:ext cx="3271520" cy="2606040"/>
          </a:xfrm>
          <a:prstGeom prst="rect">
            <a:avLst/>
          </a:prstGeom>
          <a:noFill/>
        </p:spPr>
        <p:txBody>
          <a:bodyPr wrap="square" lIns="0" tIns="0" rIns="0" bIns="0" anchor="t">
            <a:normAutofit/>
          </a:bodyPr>
          <a:lstStyle/>
          <a:p>
            <a:pPr marL="0" indent="0">
              <a:buNone/>
            </a:pPr>
            <a:r>
              <a:rPr sz="1900">
                <a:solidFill>
                  <a:srgbClr val="243239"/>
                </a:solidFill>
                <a:latin typeface="Arial"/>
                <a:ea typeface="Arial"/>
                <a:cs typeface="Arial"/>
              </a:rPr>
              <a:t>Die jeweils vorgeschriebenen Ernährungsprozeduren nachweisen; bei Komplexleistungen enthaltene Therapieformen beachten.</a:t>
            </a:r>
            <a:endParaRPr sz="1900"/>
          </a:p>
        </p:txBody>
      </p:sp>
      <p:sp>
        <p:nvSpPr>
          <p:cNvPr id="24" name="Shape 21">
            <a:extLst>
              <a:ext uri="{FF2B5EF4-FFF2-40B4-BE49-F238E27FC236}">
                <a16:creationId xmlns:a16="http://schemas.microsoft.com/office/drawing/2014/main" id="{A2CA1A22-7F48-48E0-AD10-4BD96999D913}"/>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5" name="Shape 22">
            <a:extLst>
              <a:ext uri="{FF2B5EF4-FFF2-40B4-BE49-F238E27FC236}">
                <a16:creationId xmlns:a16="http://schemas.microsoft.com/office/drawing/2014/main" id="{3AFDD56B-1D8E-49B9-8D07-51BFBC2A1FA2}"/>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6" name="Text 23">
            <a:extLst>
              <a:ext uri="{FF2B5EF4-FFF2-40B4-BE49-F238E27FC236}">
                <a16:creationId xmlns:a16="http://schemas.microsoft.com/office/drawing/2014/main" id="{4C30ACA9-2460-439E-B6E5-154B184F97B4}"/>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E43 und E44.- nicht allein aus der neuen Eiweissmangel-Formulierung ableiten. Für unzureichend erfüllte Kriterien beschreibt das KHB E46.</a:t>
            </a:r>
            <a:endParaRPr sz="1550"/>
          </a:p>
        </p:txBody>
      </p:sp>
      <p:sp>
        <p:nvSpPr>
          <p:cNvPr id="27" name="Shape 24">
            <a:extLst>
              <a:ext uri="{FF2B5EF4-FFF2-40B4-BE49-F238E27FC236}">
                <a16:creationId xmlns:a16="http://schemas.microsoft.com/office/drawing/2014/main" id="{0069F840-FB7E-48DA-BD4A-3932975E4B37}"/>
              </a:ext>
            </a:extLst>
          </p:cNvPr>
          <p:cNvSpPr>
            <a:spLocks noGrp="1"/>
          </p:cNvSpPr>
          <p:nvPr/>
        </p:nvSpPr>
        <p:spPr>
          <a:xfrm>
            <a:off x="438912" y="6281928"/>
            <a:ext cx="11314176" cy="0"/>
          </a:xfrm>
          <a:prstGeom prst="line">
            <a:avLst/>
          </a:prstGeom>
          <a:noFill/>
          <a:ln w="7620">
            <a:solidFill>
              <a:srgbClr val="D8D4CB"/>
            </a:solidFill>
            <a:prstDash val="solid"/>
          </a:ln>
        </p:spPr>
      </p:sp>
      <p:sp>
        <p:nvSpPr>
          <p:cNvPr id="28" name="Text 25">
            <a:extLst>
              <a:ext uri="{FF2B5EF4-FFF2-40B4-BE49-F238E27FC236}">
                <a16:creationId xmlns:a16="http://schemas.microsoft.com/office/drawing/2014/main" id="{504DC400-7E27-4F45-9DAF-184867E32145}"/>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SD0407/08 S. 127–130; KHB 2027, SD0407/08 S. 126–129; G40 jeweils S. 24.</a:t>
            </a:r>
            <a:endParaRPr sz="920"/>
          </a:p>
        </p:txBody>
      </p:sp>
      <p:sp>
        <p:nvSpPr>
          <p:cNvPr id="29" name="Text 26">
            <a:extLst>
              <a:ext uri="{FF2B5EF4-FFF2-40B4-BE49-F238E27FC236}">
                <a16:creationId xmlns:a16="http://schemas.microsoft.com/office/drawing/2014/main" id="{E087ACF7-1791-44F5-A8DB-4282B32589A4}"/>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0" name="Text 27">
            <a:extLst>
              <a:ext uri="{FF2B5EF4-FFF2-40B4-BE49-F238E27FC236}">
                <a16:creationId xmlns:a16="http://schemas.microsoft.com/office/drawing/2014/main" id="{94CE7F4F-29D6-401D-96DA-FDCE498F1DC7}"/>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26 / 73</a:t>
            </a:r>
            <a:endParaRPr sz="900"/>
          </a:p>
        </p:txBody>
      </p:sp>
    </p:spTree>
    <p:extLst>
      <p:ext uri="{BB962C8B-B14F-4D97-AF65-F5344CB8AC3E}">
        <p14:creationId xmlns:p14="http://schemas.microsoft.com/office/powerpoint/2010/main" val="2146422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B9A746D-DB1D-4257-843B-0E9030FE3FEB}"/>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6E0AA4F2-13A0-4EE3-A87D-D46E80607DEF}"/>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4D494AAB-51CE-49FA-9E7C-45FF7ABA9847}"/>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1B4C01B2-7967-469F-8109-F971C5B3D07E}"/>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D1093C6-330D-4C88-AE31-4101DAD236BB}"/>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EFCF922B-02A2-4B83-A995-34179171D590}"/>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03 | SPEZIELLE REGELN</a:t>
            </a:r>
            <a:endParaRPr sz="1020"/>
          </a:p>
        </p:txBody>
      </p:sp>
      <p:sp>
        <p:nvSpPr>
          <p:cNvPr id="8" name="Text 5">
            <a:extLst>
              <a:ext uri="{FF2B5EF4-FFF2-40B4-BE49-F238E27FC236}">
                <a16:creationId xmlns:a16="http://schemas.microsoft.com/office/drawing/2014/main" id="{88C07CE4-0FE9-4265-94E8-5DB92935A02C}"/>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VERWEIS PRÄZISIERT</a:t>
            </a:r>
            <a:endParaRPr sz="960"/>
          </a:p>
        </p:txBody>
      </p:sp>
      <p:sp>
        <p:nvSpPr>
          <p:cNvPr id="9" name="Text 6">
            <a:extLst>
              <a:ext uri="{FF2B5EF4-FFF2-40B4-BE49-F238E27FC236}">
                <a16:creationId xmlns:a16="http://schemas.microsoft.com/office/drawing/2014/main" id="{7D3720F2-D375-44E9-827F-6C4F01674DC1}"/>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G45.-: eigener Verweis auf SD0601</a:t>
            </a:r>
            <a:endParaRPr sz="2800"/>
          </a:p>
        </p:txBody>
      </p:sp>
      <p:sp>
        <p:nvSpPr>
          <p:cNvPr id="10" name="Shape 7">
            <a:extLst>
              <a:ext uri="{FF2B5EF4-FFF2-40B4-BE49-F238E27FC236}">
                <a16:creationId xmlns:a16="http://schemas.microsoft.com/office/drawing/2014/main" id="{401A48B9-F163-4DF5-8380-57346F4535E5}"/>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29F1273B-6F11-47D3-9509-4E0498247AC7}"/>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4E6C62D4-1915-4293-94FF-DFE08E3253B3}"/>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59470CAD-D458-49DA-8C57-AEB7F9B25404}"/>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CB382939-136C-4892-8287-8E9888F4D51D}"/>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BB9DB8DF-10BB-4E29-B196-215458B0830C}"/>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015C364F-CB92-4531-A627-664C0D2D5F19}"/>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C861468A-8FE9-4D44-93A3-67537B46EBDF}"/>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5CDE5242-F82A-48BC-9BFE-B4C1EDF8D1E6}"/>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0568C34B-D802-493A-B92F-5BD527E6F326}"/>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Kapiteleinleitung SD0600</a:t>
            </a:r>
            <a:endParaRPr sz="1760"/>
          </a:p>
        </p:txBody>
      </p:sp>
      <p:sp>
        <p:nvSpPr>
          <p:cNvPr id="20" name="Text 17">
            <a:extLst>
              <a:ext uri="{FF2B5EF4-FFF2-40B4-BE49-F238E27FC236}">
                <a16:creationId xmlns:a16="http://schemas.microsoft.com/office/drawing/2014/main" id="{14AEE260-7782-4F27-BD1C-E62195A16406}"/>
              </a:ext>
            </a:extLst>
          </p:cNvPr>
          <p:cNvSpPr>
            <a:spLocks noGrp="1"/>
          </p:cNvSpPr>
          <p:nvPr/>
        </p:nvSpPr>
        <p:spPr>
          <a:xfrm>
            <a:off x="640080" y="3017520"/>
            <a:ext cx="5131308" cy="837323"/>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SD0601 und SD0602 gemeinsam für I60–I64, G45.- und S06.- genannt.</a:t>
            </a:r>
            <a:endParaRPr sz="1780"/>
          </a:p>
        </p:txBody>
      </p:sp>
      <p:sp>
        <p:nvSpPr>
          <p:cNvPr id="21" name="Text 18">
            <a:extLst>
              <a:ext uri="{FF2B5EF4-FFF2-40B4-BE49-F238E27FC236}">
                <a16:creationId xmlns:a16="http://schemas.microsoft.com/office/drawing/2014/main" id="{7663E4A2-FE59-4041-87DB-31BE19FE4297}"/>
              </a:ext>
            </a:extLst>
          </p:cNvPr>
          <p:cNvSpPr>
            <a:spLocks noGrp="1"/>
          </p:cNvSpPr>
          <p:nvPr/>
        </p:nvSpPr>
        <p:spPr>
          <a:xfrm>
            <a:off x="640080" y="4037723"/>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SD0601</a:t>
            </a:r>
            <a:endParaRPr sz="1760"/>
          </a:p>
        </p:txBody>
      </p:sp>
      <p:sp>
        <p:nvSpPr>
          <p:cNvPr id="22" name="Text 19">
            <a:extLst>
              <a:ext uri="{FF2B5EF4-FFF2-40B4-BE49-F238E27FC236}">
                <a16:creationId xmlns:a16="http://schemas.microsoft.com/office/drawing/2014/main" id="{83980D18-09FA-487B-B197-DC7D0010096D}"/>
              </a:ext>
            </a:extLst>
          </p:cNvPr>
          <p:cNvSpPr>
            <a:spLocks noGrp="1"/>
          </p:cNvSpPr>
          <p:nvPr/>
        </p:nvSpPr>
        <p:spPr>
          <a:xfrm>
            <a:off x="640080" y="4394339"/>
            <a:ext cx="5131308" cy="744589"/>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Vier Erläuterungsbeispiele und Querverweise.</a:t>
            </a:r>
            <a:endParaRPr sz="1780"/>
          </a:p>
        </p:txBody>
      </p:sp>
      <p:sp>
        <p:nvSpPr>
          <p:cNvPr id="23" name="Text 20">
            <a:extLst>
              <a:ext uri="{FF2B5EF4-FFF2-40B4-BE49-F238E27FC236}">
                <a16:creationId xmlns:a16="http://schemas.microsoft.com/office/drawing/2014/main" id="{139C1421-52E3-45B3-8ABC-D6BBE0AAA0EE}"/>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Kapiteleinleitung SD0600</a:t>
            </a:r>
            <a:endParaRPr sz="1760"/>
          </a:p>
        </p:txBody>
      </p:sp>
      <p:sp>
        <p:nvSpPr>
          <p:cNvPr id="24" name="Text 21">
            <a:extLst>
              <a:ext uri="{FF2B5EF4-FFF2-40B4-BE49-F238E27FC236}">
                <a16:creationId xmlns:a16="http://schemas.microsoft.com/office/drawing/2014/main" id="{BF0E2B5B-0CCD-4623-98BE-7271BB4E0806}"/>
              </a:ext>
            </a:extLst>
          </p:cNvPr>
          <p:cNvSpPr>
            <a:spLocks noGrp="1"/>
          </p:cNvSpPr>
          <p:nvPr/>
        </p:nvSpPr>
        <p:spPr>
          <a:xfrm>
            <a:off x="6420612" y="3017520"/>
            <a:ext cx="5131308" cy="659881"/>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SD0601/SD0602: I60–I64 und S06.-. G45.- steht separat: ausdrücklich für SD0601.</a:t>
            </a:r>
            <a:endParaRPr sz="1780"/>
          </a:p>
        </p:txBody>
      </p:sp>
      <p:sp>
        <p:nvSpPr>
          <p:cNvPr id="25" name="Text 22">
            <a:extLst>
              <a:ext uri="{FF2B5EF4-FFF2-40B4-BE49-F238E27FC236}">
                <a16:creationId xmlns:a16="http://schemas.microsoft.com/office/drawing/2014/main" id="{BB34A22E-3E50-416D-B57B-132BF712B884}"/>
              </a:ext>
            </a:extLst>
          </p:cNvPr>
          <p:cNvSpPr>
            <a:spLocks noGrp="1"/>
          </p:cNvSpPr>
          <p:nvPr/>
        </p:nvSpPr>
        <p:spPr>
          <a:xfrm>
            <a:off x="6420612" y="3860281"/>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SD0601p</a:t>
            </a:r>
            <a:endParaRPr sz="1760"/>
          </a:p>
        </p:txBody>
      </p:sp>
      <p:sp>
        <p:nvSpPr>
          <p:cNvPr id="26" name="Text 23">
            <a:extLst>
              <a:ext uri="{FF2B5EF4-FFF2-40B4-BE49-F238E27FC236}">
                <a16:creationId xmlns:a16="http://schemas.microsoft.com/office/drawing/2014/main" id="{1F2A32FB-A4D9-4305-91CA-3E32C6B82DE2}"/>
              </a:ext>
            </a:extLst>
          </p:cNvPr>
          <p:cNvSpPr>
            <a:spLocks noGrp="1"/>
          </p:cNvSpPr>
          <p:nvPr/>
        </p:nvSpPr>
        <p:spPr>
          <a:xfrm>
            <a:off x="6420612" y="4216897"/>
            <a:ext cx="5131308" cy="922031"/>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Beispiele reduziert; früheres Beispiel 2 wird zu Beispiel 1. Kernregeln nicht allein durch diese Kürzung aufgehoben.</a:t>
            </a:r>
            <a:endParaRPr sz="1780"/>
          </a:p>
        </p:txBody>
      </p:sp>
      <p:sp>
        <p:nvSpPr>
          <p:cNvPr id="27" name="Shape 24">
            <a:extLst>
              <a:ext uri="{FF2B5EF4-FFF2-40B4-BE49-F238E27FC236}">
                <a16:creationId xmlns:a16="http://schemas.microsoft.com/office/drawing/2014/main" id="{D03034C0-B1D5-4F0D-9E0D-61BE9E8BF3DA}"/>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2E6F607A-8BBA-4702-BE06-DEC4ED5471DE}"/>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3E35A7BF-ADD2-4186-B83B-AC7899E5E445}"/>
              </a:ext>
            </a:extLst>
          </p:cNvPr>
          <p:cNvSpPr>
            <a:spLocks noGrp="1"/>
          </p:cNvSpPr>
          <p:nvPr/>
        </p:nvSpPr>
        <p:spPr>
          <a:xfrm>
            <a:off x="603504" y="5710428"/>
            <a:ext cx="10984992" cy="329184"/>
          </a:xfrm>
          <a:prstGeom prst="rect">
            <a:avLst/>
          </a:prstGeom>
          <a:noFill/>
        </p:spPr>
        <p:txBody>
          <a:bodyPr wrap="square" lIns="0" tIns="0" rIns="0" bIns="0" anchor="ctr">
            <a:normAutofit fontScale="81578"/>
          </a:bodyPr>
          <a:lstStyle/>
          <a:p>
            <a:pPr marL="0" indent="0">
              <a:buNone/>
            </a:pPr>
            <a:r>
              <a:rPr sz="1550" b="1">
                <a:solidFill>
                  <a:srgbClr val="243239"/>
                </a:solidFill>
                <a:latin typeface="Arial"/>
                <a:ea typeface="Arial"/>
                <a:cs typeface="Arial"/>
              </a:rPr>
              <a:t>G45.- bleibt SD0601 zugeordnet. Der gemeinsame Verweis auf SD0601/SD0602 entfällt für G45.-; daraus folgt kein allgemeines TIA-Kodierverbot.</a:t>
            </a:r>
            <a:endParaRPr sz="1550"/>
          </a:p>
        </p:txBody>
      </p:sp>
      <p:sp>
        <p:nvSpPr>
          <p:cNvPr id="30" name="Shape 27">
            <a:extLst>
              <a:ext uri="{FF2B5EF4-FFF2-40B4-BE49-F238E27FC236}">
                <a16:creationId xmlns:a16="http://schemas.microsoft.com/office/drawing/2014/main" id="{04540BD6-91D1-4B43-A60E-50182975CCE7}"/>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49F7B927-6AB6-4214-9503-F69AB40FD735}"/>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SD0600–SD0602 S. 134–136; KHB 2027, SD0600–SD0602 S. 133–134.</a:t>
            </a:r>
            <a:endParaRPr sz="920"/>
          </a:p>
        </p:txBody>
      </p:sp>
      <p:sp>
        <p:nvSpPr>
          <p:cNvPr id="32" name="Text 29">
            <a:extLst>
              <a:ext uri="{FF2B5EF4-FFF2-40B4-BE49-F238E27FC236}">
                <a16:creationId xmlns:a16="http://schemas.microsoft.com/office/drawing/2014/main" id="{3BC16244-8806-4CC1-AF5E-15D7B406D0C4}"/>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B714D979-CED3-4D13-8CFF-FFE332BC5994}"/>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27 / 73</a:t>
            </a:r>
            <a:endParaRPr sz="900"/>
          </a:p>
        </p:txBody>
      </p:sp>
    </p:spTree>
    <p:extLst>
      <p:ext uri="{BB962C8B-B14F-4D97-AF65-F5344CB8AC3E}">
        <p14:creationId xmlns:p14="http://schemas.microsoft.com/office/powerpoint/2010/main" val="770202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26A3D74-AE3A-44BF-9BE0-8846E2E439E7}"/>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A8AA8587-4BF8-405B-95D1-A50CED645D62}"/>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A0EC8455-E8FF-4333-8B1A-E4230BAA9D93}"/>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575E0AAC-83C7-4884-85F0-A2A9E397AD57}"/>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D2887DD3-AFDD-4870-BED1-970816B56A5D}"/>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66241013-3068-4625-A843-8BFB789A8989}"/>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03 | ATMUNG</a:t>
            </a:r>
            <a:endParaRPr sz="1020"/>
          </a:p>
        </p:txBody>
      </p:sp>
      <p:sp>
        <p:nvSpPr>
          <p:cNvPr id="8" name="Text 5">
            <a:extLst>
              <a:ext uri="{FF2B5EF4-FFF2-40B4-BE49-F238E27FC236}">
                <a16:creationId xmlns:a16="http://schemas.microsoft.com/office/drawing/2014/main" id="{79E4179E-2ECD-4F4D-87F5-7F2626E3DB0B}"/>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NEUE AUSNAHME</a:t>
            </a:r>
            <a:endParaRPr sz="960"/>
          </a:p>
        </p:txBody>
      </p:sp>
      <p:sp>
        <p:nvSpPr>
          <p:cNvPr id="9" name="Text 6">
            <a:extLst>
              <a:ext uri="{FF2B5EF4-FFF2-40B4-BE49-F238E27FC236}">
                <a16:creationId xmlns:a16="http://schemas.microsoft.com/office/drawing/2014/main" id="{C186CCED-6837-4799-ADBF-978580290162}"/>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BA.3-: Maskenüberdrucktherapie nicht zusätzlich</a:t>
            </a:r>
            <a:endParaRPr sz="2800"/>
          </a:p>
        </p:txBody>
      </p:sp>
      <p:sp>
        <p:nvSpPr>
          <p:cNvPr id="10" name="Shape 7">
            <a:extLst>
              <a:ext uri="{FF2B5EF4-FFF2-40B4-BE49-F238E27FC236}">
                <a16:creationId xmlns:a16="http://schemas.microsoft.com/office/drawing/2014/main" id="{36BF2630-CA4F-46CE-8A54-EDE00FC8CCC2}"/>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5EC655E1-8310-48E1-8B31-D1410F40A476}"/>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67F3B6EF-7D91-47DA-A487-2130F8F8D084}"/>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73A10490-7D4D-40E2-9C07-492DC6C6AA7F}"/>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AC96B0DC-316A-40E6-B6F6-442FF32441EC}"/>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B9BCA7A3-CC6A-441C-87CC-C00375868232}"/>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FA30279E-F6CB-436A-A1A4-A85507C19B7E}"/>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201D762A-F1BD-437C-B7A0-E7DAB5185D85}"/>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280799B6-3F5A-41C8-9AAB-8EC170614D7D}"/>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496D8303-AA52-4F76-B09E-FC710A222ADB}"/>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Rehabilitation allgemein</a:t>
            </a:r>
            <a:endParaRPr sz="1760"/>
          </a:p>
        </p:txBody>
      </p:sp>
      <p:sp>
        <p:nvSpPr>
          <p:cNvPr id="20" name="Text 17">
            <a:extLst>
              <a:ext uri="{FF2B5EF4-FFF2-40B4-BE49-F238E27FC236}">
                <a16:creationId xmlns:a16="http://schemas.microsoft.com/office/drawing/2014/main" id="{75492462-4B96-4F9E-8754-0306BBBD5429}"/>
              </a:ext>
            </a:extLst>
          </p:cNvPr>
          <p:cNvSpPr>
            <a:spLocks noGrp="1"/>
          </p:cNvSpPr>
          <p:nvPr/>
        </p:nvSpPr>
        <p:spPr>
          <a:xfrm>
            <a:off x="640080" y="3017520"/>
            <a:ext cx="5131308" cy="874925"/>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Beatmung bei Aufwand &gt;0 und erfüllten Mindestmerkmalen mit den entsprechenden Kategorien abbilden.</a:t>
            </a:r>
            <a:endParaRPr sz="1780"/>
          </a:p>
        </p:txBody>
      </p:sp>
      <p:sp>
        <p:nvSpPr>
          <p:cNvPr id="21" name="Text 18">
            <a:extLst>
              <a:ext uri="{FF2B5EF4-FFF2-40B4-BE49-F238E27FC236}">
                <a16:creationId xmlns:a16="http://schemas.microsoft.com/office/drawing/2014/main" id="{735CD9EE-5911-4830-91EE-5562ED90E96F}"/>
              </a:ext>
            </a:extLst>
          </p:cNvPr>
          <p:cNvSpPr>
            <a:spLocks noGrp="1"/>
          </p:cNvSpPr>
          <p:nvPr/>
        </p:nvSpPr>
        <p:spPr>
          <a:xfrm>
            <a:off x="640080" y="4075325"/>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Pulmonales Beispiel</a:t>
            </a:r>
            <a:endParaRPr sz="1760"/>
          </a:p>
        </p:txBody>
      </p:sp>
      <p:sp>
        <p:nvSpPr>
          <p:cNvPr id="22" name="Text 19">
            <a:extLst>
              <a:ext uri="{FF2B5EF4-FFF2-40B4-BE49-F238E27FC236}">
                <a16:creationId xmlns:a16="http://schemas.microsoft.com/office/drawing/2014/main" id="{9D3172D3-4A30-4656-A4BC-AB9506446A91}"/>
              </a:ext>
            </a:extLst>
          </p:cNvPr>
          <p:cNvSpPr>
            <a:spLocks noGrp="1"/>
          </p:cNvSpPr>
          <p:nvPr/>
        </p:nvSpPr>
        <p:spPr>
          <a:xfrm>
            <a:off x="640080" y="4431941"/>
            <a:ext cx="5131308" cy="706987"/>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Im KHB 2026 erscheint zusätzlich 93.9G.11 für CPAP-Ersteinstellung.</a:t>
            </a:r>
            <a:endParaRPr sz="1780"/>
          </a:p>
        </p:txBody>
      </p:sp>
      <p:sp>
        <p:nvSpPr>
          <p:cNvPr id="23" name="Text 20">
            <a:extLst>
              <a:ext uri="{FF2B5EF4-FFF2-40B4-BE49-F238E27FC236}">
                <a16:creationId xmlns:a16="http://schemas.microsoft.com/office/drawing/2014/main" id="{C69E6370-0D48-4F56-84DD-501AE4DF50BB}"/>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Ausnahme BA.3-</a:t>
            </a:r>
            <a:endParaRPr sz="1760"/>
          </a:p>
        </p:txBody>
      </p:sp>
      <p:sp>
        <p:nvSpPr>
          <p:cNvPr id="24" name="Text 21">
            <a:extLst>
              <a:ext uri="{FF2B5EF4-FFF2-40B4-BE49-F238E27FC236}">
                <a16:creationId xmlns:a16="http://schemas.microsoft.com/office/drawing/2014/main" id="{D1907C0D-DB61-4C60-AFFC-B56467CBF68A}"/>
              </a:ext>
            </a:extLst>
          </p:cNvPr>
          <p:cNvSpPr>
            <a:spLocks noGrp="1"/>
          </p:cNvSpPr>
          <p:nvPr/>
        </p:nvSpPr>
        <p:spPr>
          <a:xfrm>
            <a:off x="6420612" y="3017520"/>
            <a:ext cx="5131308" cy="86444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93.9G.1-, 93.9G.2-, 93.9G.3- und 93.9G.4- sind im Rahmen pulmonaler Rehabilitation nicht zu erfassen.</a:t>
            </a:r>
            <a:endParaRPr sz="1780"/>
          </a:p>
        </p:txBody>
      </p:sp>
      <p:sp>
        <p:nvSpPr>
          <p:cNvPr id="25" name="Text 22">
            <a:extLst>
              <a:ext uri="{FF2B5EF4-FFF2-40B4-BE49-F238E27FC236}">
                <a16:creationId xmlns:a16="http://schemas.microsoft.com/office/drawing/2014/main" id="{46BFBD70-CD07-4EAF-B1E5-3C2645CACFA0}"/>
              </a:ext>
            </a:extLst>
          </p:cNvPr>
          <p:cNvSpPr>
            <a:spLocks noGrp="1"/>
          </p:cNvSpPr>
          <p:nvPr/>
        </p:nvSpPr>
        <p:spPr>
          <a:xfrm>
            <a:off x="6420612" y="406484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Ausdrücklicher Grundsatz</a:t>
            </a:r>
            <a:endParaRPr sz="1760"/>
          </a:p>
        </p:txBody>
      </p:sp>
      <p:sp>
        <p:nvSpPr>
          <p:cNvPr id="26" name="Text 23">
            <a:extLst>
              <a:ext uri="{FF2B5EF4-FFF2-40B4-BE49-F238E27FC236}">
                <a16:creationId xmlns:a16="http://schemas.microsoft.com/office/drawing/2014/main" id="{95ABCF91-7F8F-4587-802E-138386499C16}"/>
              </a:ext>
            </a:extLst>
          </p:cNvPr>
          <p:cNvSpPr>
            <a:spLocks noGrp="1"/>
          </p:cNvSpPr>
          <p:nvPr/>
        </p:nvSpPr>
        <p:spPr>
          <a:xfrm>
            <a:off x="6420612" y="4421462"/>
            <a:ext cx="5131308" cy="71746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Maskenüberdrucktherapie, z. B. CPAP oder BiPAP, im Rahmen von BA.3- nicht kodieren.</a:t>
            </a:r>
            <a:endParaRPr sz="1780"/>
          </a:p>
        </p:txBody>
      </p:sp>
      <p:sp>
        <p:nvSpPr>
          <p:cNvPr id="27" name="Shape 24">
            <a:extLst>
              <a:ext uri="{FF2B5EF4-FFF2-40B4-BE49-F238E27FC236}">
                <a16:creationId xmlns:a16="http://schemas.microsoft.com/office/drawing/2014/main" id="{490A5B83-2A7D-42B0-8449-DA2207B40579}"/>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F14EB4E4-DF20-4D05-AE26-973CD8FCF383}"/>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BEDD2D9C-32B3-4609-93CA-C606079DBE67}"/>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Diese Ausnahme ist auf pulmonale Rehabilitation bezogen – nicht auf jede CPAP-Behandlung in jedem stationären Setting.</a:t>
            </a:r>
            <a:endParaRPr sz="1550"/>
          </a:p>
        </p:txBody>
      </p:sp>
      <p:sp>
        <p:nvSpPr>
          <p:cNvPr id="30" name="Shape 27">
            <a:extLst>
              <a:ext uri="{FF2B5EF4-FFF2-40B4-BE49-F238E27FC236}">
                <a16:creationId xmlns:a16="http://schemas.microsoft.com/office/drawing/2014/main" id="{5911D17A-EE69-4C72-B29D-377A053D4A96}"/>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A7C4DB48-E685-4574-848F-76BFBE1A875D}"/>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SD1001n S. 153 und Reha-Beispiel S. 228; KHB 2027, SD1001p S. 151 und Reha-Beispiel S. 222.</a:t>
            </a:r>
            <a:endParaRPr sz="920"/>
          </a:p>
        </p:txBody>
      </p:sp>
      <p:sp>
        <p:nvSpPr>
          <p:cNvPr id="32" name="Text 29">
            <a:extLst>
              <a:ext uri="{FF2B5EF4-FFF2-40B4-BE49-F238E27FC236}">
                <a16:creationId xmlns:a16="http://schemas.microsoft.com/office/drawing/2014/main" id="{998564BD-9083-40C7-B704-A5797A717A88}"/>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371410C7-A852-46F1-89FD-66B95DC9AFBE}"/>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28 / 73</a:t>
            </a:r>
            <a:endParaRPr sz="900"/>
          </a:p>
        </p:txBody>
      </p:sp>
    </p:spTree>
    <p:extLst>
      <p:ext uri="{BB962C8B-B14F-4D97-AF65-F5344CB8AC3E}">
        <p14:creationId xmlns:p14="http://schemas.microsoft.com/office/powerpoint/2010/main" val="2702155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1B5A142-4F3C-4076-B653-86E3C2D9A561}"/>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7BB980FF-FC0A-40E3-AB98-A662CBB07E1A}"/>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1D351E51-E91D-4A3B-BFCC-A1EDFC4628B0}"/>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73DF176B-6CA1-4226-BE31-E0CAF8874DDA}"/>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D060F39F-961A-4701-BC93-A3EC8DB34631}"/>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AD4F4714-9343-4990-AE73-33C1D859B9A1}"/>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03 | ATMUNG</a:t>
            </a:r>
            <a:endParaRPr sz="1020"/>
          </a:p>
        </p:txBody>
      </p:sp>
      <p:sp>
        <p:nvSpPr>
          <p:cNvPr id="8" name="Text 5">
            <a:extLst>
              <a:ext uri="{FF2B5EF4-FFF2-40B4-BE49-F238E27FC236}">
                <a16:creationId xmlns:a16="http://schemas.microsoft.com/office/drawing/2014/main" id="{2AE1EB00-89DA-442D-93D4-197DC900F060}"/>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SETTING UND MINDESTDAUER</a:t>
            </a:r>
            <a:endParaRPr sz="960"/>
          </a:p>
        </p:txBody>
      </p:sp>
      <p:sp>
        <p:nvSpPr>
          <p:cNvPr id="9" name="Text 6">
            <a:extLst>
              <a:ext uri="{FF2B5EF4-FFF2-40B4-BE49-F238E27FC236}">
                <a16:creationId xmlns:a16="http://schemas.microsoft.com/office/drawing/2014/main" id="{9D00C6C8-6DB0-4B42-BE95-686425B74BB2}"/>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CPAP bei Neugeborenen und Säuglingen</a:t>
            </a:r>
            <a:endParaRPr sz="2800"/>
          </a:p>
        </p:txBody>
      </p:sp>
      <p:sp>
        <p:nvSpPr>
          <p:cNvPr id="10" name="Shape 7">
            <a:extLst>
              <a:ext uri="{FF2B5EF4-FFF2-40B4-BE49-F238E27FC236}">
                <a16:creationId xmlns:a16="http://schemas.microsoft.com/office/drawing/2014/main" id="{5A193C68-261C-428C-AEB1-C36C9E4AA5FD}"/>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06D2F548-4BE0-440A-8610-E49A607BDEB9}"/>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E6DA3757-4266-4DC2-88A0-BB95C504A656}"/>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FA5E4B3F-8AF4-4153-9259-98C95C639E90}"/>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F72B9C1A-B7A2-463A-926B-C242F47DEEF2}"/>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B0F3DB36-86A9-442F-B3F1-FBCDA05CC252}"/>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B44BFCDE-E808-420C-A81B-219C2FA2336A}"/>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B9AF89A4-8CAD-40EE-BC41-48D97DC60667}"/>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AE5C0BA2-17A7-42D7-9B8A-FFAF6591E8C6}"/>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A47E6DF4-78F9-432F-A27C-6F57F5ED1290}"/>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93.9F.11</a:t>
            </a:r>
            <a:endParaRPr sz="1760"/>
          </a:p>
        </p:txBody>
      </p:sp>
      <p:sp>
        <p:nvSpPr>
          <p:cNvPr id="20" name="Text 17">
            <a:extLst>
              <a:ext uri="{FF2B5EF4-FFF2-40B4-BE49-F238E27FC236}">
                <a16:creationId xmlns:a16="http://schemas.microsoft.com/office/drawing/2014/main" id="{EEF4AD82-B8CB-48C4-8528-8D24FD04553D}"/>
              </a:ext>
            </a:extLst>
          </p:cNvPr>
          <p:cNvSpPr>
            <a:spLocks noGrp="1"/>
          </p:cNvSpPr>
          <p:nvPr/>
        </p:nvSpPr>
        <p:spPr>
          <a:xfrm>
            <a:off x="640080"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Im CPAP-Abschnitt grundsätzlich unabhängig von der Dauer.</a:t>
            </a:r>
            <a:endParaRPr sz="1780"/>
          </a:p>
        </p:txBody>
      </p:sp>
      <p:sp>
        <p:nvSpPr>
          <p:cNvPr id="21" name="Text 18">
            <a:extLst>
              <a:ext uri="{FF2B5EF4-FFF2-40B4-BE49-F238E27FC236}">
                <a16:creationId xmlns:a16="http://schemas.microsoft.com/office/drawing/2014/main" id="{9A37BBD1-40CD-4B23-8DE1-59C73B077783}"/>
              </a:ext>
            </a:extLst>
          </p:cNvPr>
          <p:cNvSpPr>
            <a:spLocks noGrp="1"/>
          </p:cNvSpPr>
          <p:nvPr/>
        </p:nvSpPr>
        <p:spPr>
          <a:xfrm>
            <a:off x="640080"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Ausnahme</a:t>
            </a:r>
            <a:endParaRPr sz="1760"/>
          </a:p>
        </p:txBody>
      </p:sp>
      <p:sp>
        <p:nvSpPr>
          <p:cNvPr id="22" name="Text 19">
            <a:extLst>
              <a:ext uri="{FF2B5EF4-FFF2-40B4-BE49-F238E27FC236}">
                <a16:creationId xmlns:a16="http://schemas.microsoft.com/office/drawing/2014/main" id="{4EECA480-B483-4DDA-BC3E-24B4C0ABBDA4}"/>
              </a:ext>
            </a:extLst>
          </p:cNvPr>
          <p:cNvSpPr>
            <a:spLocks noGrp="1"/>
          </p:cNvSpPr>
          <p:nvPr/>
        </p:nvSpPr>
        <p:spPr>
          <a:xfrm>
            <a:off x="640080"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Direkt nach der Geburt mindestens 30 Minuten CPAP.</a:t>
            </a:r>
            <a:endParaRPr sz="1780"/>
          </a:p>
        </p:txBody>
      </p:sp>
      <p:sp>
        <p:nvSpPr>
          <p:cNvPr id="23" name="Text 20">
            <a:extLst>
              <a:ext uri="{FF2B5EF4-FFF2-40B4-BE49-F238E27FC236}">
                <a16:creationId xmlns:a16="http://schemas.microsoft.com/office/drawing/2014/main" id="{F4392D0F-8981-44D2-B5E0-9710C1160D8E}"/>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93.9F.11</a:t>
            </a:r>
            <a:endParaRPr sz="1760"/>
          </a:p>
        </p:txBody>
      </p:sp>
      <p:sp>
        <p:nvSpPr>
          <p:cNvPr id="24" name="Text 21">
            <a:extLst>
              <a:ext uri="{FF2B5EF4-FFF2-40B4-BE49-F238E27FC236}">
                <a16:creationId xmlns:a16="http://schemas.microsoft.com/office/drawing/2014/main" id="{DA37EF1E-5FD5-4CBF-A8F2-7E1A68A01C48}"/>
              </a:ext>
            </a:extLst>
          </p:cNvPr>
          <p:cNvSpPr>
            <a:spLocks noGrp="1"/>
          </p:cNvSpPr>
          <p:nvPr/>
        </p:nvSpPr>
        <p:spPr>
          <a:xfrm>
            <a:off x="6420612"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Neugeborene und Säuglinge: Behandlung auf einer zertifizierten IPS oder IMCU.</a:t>
            </a:r>
            <a:endParaRPr sz="1780"/>
          </a:p>
        </p:txBody>
      </p:sp>
      <p:sp>
        <p:nvSpPr>
          <p:cNvPr id="25" name="Text 22">
            <a:extLst>
              <a:ext uri="{FF2B5EF4-FFF2-40B4-BE49-F238E27FC236}">
                <a16:creationId xmlns:a16="http://schemas.microsoft.com/office/drawing/2014/main" id="{1E4BC15F-70C5-4F59-8905-E05C94277CF6}"/>
              </a:ext>
            </a:extLst>
          </p:cNvPr>
          <p:cNvSpPr>
            <a:spLocks noGrp="1"/>
          </p:cNvSpPr>
          <p:nvPr/>
        </p:nvSpPr>
        <p:spPr>
          <a:xfrm>
            <a:off x="6420612"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Mindestdauer</a:t>
            </a:r>
            <a:endParaRPr sz="1760"/>
          </a:p>
        </p:txBody>
      </p:sp>
      <p:sp>
        <p:nvSpPr>
          <p:cNvPr id="26" name="Text 23">
            <a:extLst>
              <a:ext uri="{FF2B5EF4-FFF2-40B4-BE49-F238E27FC236}">
                <a16:creationId xmlns:a16="http://schemas.microsoft.com/office/drawing/2014/main" id="{7CDF482F-D9B9-42C0-83AA-478560446FC6}"/>
              </a:ext>
            </a:extLst>
          </p:cNvPr>
          <p:cNvSpPr>
            <a:spLocks noGrp="1"/>
          </p:cNvSpPr>
          <p:nvPr/>
        </p:nvSpPr>
        <p:spPr>
          <a:xfrm>
            <a:off x="6420612"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Atemunterstützung nur kodieren, wenn die CPAP-Therapie mindestens 30 Minuten erreicht.</a:t>
            </a:r>
            <a:endParaRPr sz="1780"/>
          </a:p>
        </p:txBody>
      </p:sp>
      <p:sp>
        <p:nvSpPr>
          <p:cNvPr id="27" name="Shape 24">
            <a:extLst>
              <a:ext uri="{FF2B5EF4-FFF2-40B4-BE49-F238E27FC236}">
                <a16:creationId xmlns:a16="http://schemas.microsoft.com/office/drawing/2014/main" id="{C75DC00D-C5CE-4D59-BEB1-F4B67E9C09D5}"/>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DE54A0AC-B031-4EBD-9EB9-E824604D2EC4}"/>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9B73396E-0AA4-4BD7-9B04-873CC8D1AFF4}"/>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Zusätzlich: 93.9F.11 bei Primärer Reanimation nach 99.65 nicht gesondert kodieren.</a:t>
            </a:r>
            <a:endParaRPr sz="1550"/>
          </a:p>
        </p:txBody>
      </p:sp>
      <p:sp>
        <p:nvSpPr>
          <p:cNvPr id="30" name="Shape 27">
            <a:extLst>
              <a:ext uri="{FF2B5EF4-FFF2-40B4-BE49-F238E27FC236}">
                <a16:creationId xmlns:a16="http://schemas.microsoft.com/office/drawing/2014/main" id="{51F1407B-9CEB-4266-9F29-DF1B96F8CFC1}"/>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E85A7B08-AC59-44DC-A3A5-6776A7DA5C8F}"/>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SD1001n S. 153; KHB 2027, SD1001p S. 149–151; CHOP 2027 S. 402/440.</a:t>
            </a:r>
            <a:endParaRPr sz="920"/>
          </a:p>
        </p:txBody>
      </p:sp>
      <p:sp>
        <p:nvSpPr>
          <p:cNvPr id="32" name="Text 29">
            <a:extLst>
              <a:ext uri="{FF2B5EF4-FFF2-40B4-BE49-F238E27FC236}">
                <a16:creationId xmlns:a16="http://schemas.microsoft.com/office/drawing/2014/main" id="{405A265B-AF19-40EC-8997-060C9E8B9BC1}"/>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94A5E6B5-8FD9-44E3-A3F9-48DE6CDA7707}"/>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29 / 73</a:t>
            </a:r>
            <a:endParaRPr sz="900"/>
          </a:p>
        </p:txBody>
      </p:sp>
    </p:spTree>
    <p:extLst>
      <p:ext uri="{BB962C8B-B14F-4D97-AF65-F5344CB8AC3E}">
        <p14:creationId xmlns:p14="http://schemas.microsoft.com/office/powerpoint/2010/main" val="620210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EA53159-3A7F-4160-B21B-BB9D4F9F6699}"/>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5CD2718C-EA33-4A1C-BF23-C9FFEAB4ECD1}"/>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E5176709-93DB-4FF0-AB77-FC26EDC760A3}"/>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A7D3571F-3567-44B2-8350-2AE7A4500DC1}"/>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A6556EA6-9608-4DF4-86D8-DA52009AD613}"/>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9BD1BC7B-E3DE-4AC7-B50A-C6CB1FA07A81}"/>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03 | ATMUNG</a:t>
            </a:r>
            <a:endParaRPr sz="1020"/>
          </a:p>
        </p:txBody>
      </p:sp>
      <p:sp>
        <p:nvSpPr>
          <p:cNvPr id="8" name="Text 5">
            <a:extLst>
              <a:ext uri="{FF2B5EF4-FFF2-40B4-BE49-F238E27FC236}">
                <a16:creationId xmlns:a16="http://schemas.microsoft.com/office/drawing/2014/main" id="{47F0FB33-514D-4040-86EC-AAEEC7E8FB6D}"/>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ANWENDUNG</a:t>
            </a:r>
            <a:endParaRPr sz="960"/>
          </a:p>
        </p:txBody>
      </p:sp>
      <p:sp>
        <p:nvSpPr>
          <p:cNvPr id="9" name="Text 6">
            <a:extLst>
              <a:ext uri="{FF2B5EF4-FFF2-40B4-BE49-F238E27FC236}">
                <a16:creationId xmlns:a16="http://schemas.microsoft.com/office/drawing/2014/main" id="{A9C43E29-F427-4635-992F-6C5068CEF05C}"/>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CPAP 2027: drei Situationen auseinanderhalten</a:t>
            </a:r>
            <a:endParaRPr sz="2800"/>
          </a:p>
        </p:txBody>
      </p:sp>
      <p:sp>
        <p:nvSpPr>
          <p:cNvPr id="10" name="Shape 7">
            <a:extLst>
              <a:ext uri="{FF2B5EF4-FFF2-40B4-BE49-F238E27FC236}">
                <a16:creationId xmlns:a16="http://schemas.microsoft.com/office/drawing/2014/main" id="{0F95DC92-8009-4C7B-82CC-A51B0579582E}"/>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174E72BA-9D08-49C5-926B-EA51EB0D7AD8}"/>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3607F24D-EFE3-430C-AC3D-6AC35ABAEA8A}"/>
              </a:ext>
            </a:extLst>
          </p:cNvPr>
          <p:cNvSpPr>
            <a:spLocks noGrp="1"/>
          </p:cNvSpPr>
          <p:nvPr/>
        </p:nvSpPr>
        <p:spPr>
          <a:xfrm>
            <a:off x="438912" y="2020824"/>
            <a:ext cx="3694425"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50412983-72DA-4F5C-8416-F84BB26990A7}"/>
              </a:ext>
            </a:extLst>
          </p:cNvPr>
          <p:cNvSpPr>
            <a:spLocks noGrp="1"/>
          </p:cNvSpPr>
          <p:nvPr/>
        </p:nvSpPr>
        <p:spPr>
          <a:xfrm>
            <a:off x="566928" y="2125980"/>
            <a:ext cx="3447537"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Situation</a:t>
            </a:r>
            <a:endParaRPr sz="1340"/>
          </a:p>
        </p:txBody>
      </p:sp>
      <p:sp>
        <p:nvSpPr>
          <p:cNvPr id="14" name="Shape 11">
            <a:extLst>
              <a:ext uri="{FF2B5EF4-FFF2-40B4-BE49-F238E27FC236}">
                <a16:creationId xmlns:a16="http://schemas.microsoft.com/office/drawing/2014/main" id="{B91D183F-2100-4AA4-817E-C097800B0706}"/>
              </a:ext>
            </a:extLst>
          </p:cNvPr>
          <p:cNvSpPr>
            <a:spLocks noGrp="1"/>
          </p:cNvSpPr>
          <p:nvPr/>
        </p:nvSpPr>
        <p:spPr>
          <a:xfrm>
            <a:off x="4133337" y="2020824"/>
            <a:ext cx="4294769"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32D66968-8251-42CA-9FFE-C5B2F5E91122}"/>
              </a:ext>
            </a:extLst>
          </p:cNvPr>
          <p:cNvSpPr>
            <a:spLocks noGrp="1"/>
          </p:cNvSpPr>
          <p:nvPr/>
        </p:nvSpPr>
        <p:spPr>
          <a:xfrm>
            <a:off x="4261353" y="2125980"/>
            <a:ext cx="4047881"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Ergebnis für den betrachteten Aspekt</a:t>
            </a:r>
            <a:endParaRPr sz="1340"/>
          </a:p>
        </p:txBody>
      </p:sp>
      <p:sp>
        <p:nvSpPr>
          <p:cNvPr id="16" name="Shape 13">
            <a:extLst>
              <a:ext uri="{FF2B5EF4-FFF2-40B4-BE49-F238E27FC236}">
                <a16:creationId xmlns:a16="http://schemas.microsoft.com/office/drawing/2014/main" id="{EC50E328-12DC-4D78-8D4C-ECD3F7F924CB}"/>
              </a:ext>
            </a:extLst>
          </p:cNvPr>
          <p:cNvSpPr>
            <a:spLocks noGrp="1"/>
          </p:cNvSpPr>
          <p:nvPr/>
        </p:nvSpPr>
        <p:spPr>
          <a:xfrm>
            <a:off x="8428106" y="2020824"/>
            <a:ext cx="3324982"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5F2FFB5E-D1D1-4036-92FF-70F277EEB79F}"/>
              </a:ext>
            </a:extLst>
          </p:cNvPr>
          <p:cNvSpPr>
            <a:spLocks noGrp="1"/>
          </p:cNvSpPr>
          <p:nvPr/>
        </p:nvSpPr>
        <p:spPr>
          <a:xfrm>
            <a:off x="8556122" y="2125980"/>
            <a:ext cx="3078094"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Warum?</a:t>
            </a:r>
            <a:endParaRPr sz="1340"/>
          </a:p>
        </p:txBody>
      </p:sp>
      <p:sp>
        <p:nvSpPr>
          <p:cNvPr id="18" name="Shape 15">
            <a:extLst>
              <a:ext uri="{FF2B5EF4-FFF2-40B4-BE49-F238E27FC236}">
                <a16:creationId xmlns:a16="http://schemas.microsoft.com/office/drawing/2014/main" id="{4B630CA5-FE4C-4F14-BC80-8AA25B353ACA}"/>
              </a:ext>
            </a:extLst>
          </p:cNvPr>
          <p:cNvSpPr>
            <a:spLocks noGrp="1"/>
          </p:cNvSpPr>
          <p:nvPr/>
        </p:nvSpPr>
        <p:spPr>
          <a:xfrm>
            <a:off x="438912" y="2441448"/>
            <a:ext cx="3694425" cy="975360"/>
          </a:xfrm>
          <a:prstGeom prst="rect">
            <a:avLst/>
          </a:prstGeom>
          <a:solidFill>
            <a:srgbClr val="FFFFFF"/>
          </a:solidFill>
          <a:ln w="12700">
            <a:solidFill>
              <a:srgbClr val="FFFFFF">
                <a:alpha val="0"/>
              </a:srgbClr>
            </a:solidFill>
            <a:prstDash val="solid"/>
          </a:ln>
        </p:spPr>
      </p:sp>
      <p:sp>
        <p:nvSpPr>
          <p:cNvPr id="19" name="Shape 16">
            <a:extLst>
              <a:ext uri="{FF2B5EF4-FFF2-40B4-BE49-F238E27FC236}">
                <a16:creationId xmlns:a16="http://schemas.microsoft.com/office/drawing/2014/main" id="{EDE7D095-5A2C-4AE7-A5F2-B0543D1C5560}"/>
              </a:ext>
            </a:extLst>
          </p:cNvPr>
          <p:cNvSpPr>
            <a:spLocks noGrp="1"/>
          </p:cNvSpPr>
          <p:nvPr/>
        </p:nvSpPr>
        <p:spPr>
          <a:xfrm>
            <a:off x="4133337" y="2441448"/>
            <a:ext cx="0" cy="975360"/>
          </a:xfrm>
          <a:prstGeom prst="line">
            <a:avLst/>
          </a:prstGeom>
          <a:noFill/>
          <a:ln w="10160">
            <a:solidFill>
              <a:srgbClr val="F8F5EF"/>
            </a:solidFill>
            <a:prstDash val="solid"/>
          </a:ln>
        </p:spPr>
      </p:sp>
      <p:sp>
        <p:nvSpPr>
          <p:cNvPr id="20" name="Text 17">
            <a:extLst>
              <a:ext uri="{FF2B5EF4-FFF2-40B4-BE49-F238E27FC236}">
                <a16:creationId xmlns:a16="http://schemas.microsoft.com/office/drawing/2014/main" id="{9E66BA39-35D2-4F7F-82FF-24D18CABBF70}"/>
              </a:ext>
            </a:extLst>
          </p:cNvPr>
          <p:cNvSpPr>
            <a:spLocks noGrp="1"/>
          </p:cNvSpPr>
          <p:nvPr/>
        </p:nvSpPr>
        <p:spPr>
          <a:xfrm>
            <a:off x="566928" y="2551176"/>
            <a:ext cx="3429249"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Säugling: 20 Minuten CPAP auf zertifizierter IPS/IMCU</a:t>
            </a:r>
            <a:endParaRPr sz="1720"/>
          </a:p>
        </p:txBody>
      </p:sp>
      <p:sp>
        <p:nvSpPr>
          <p:cNvPr id="21" name="Shape 18">
            <a:extLst>
              <a:ext uri="{FF2B5EF4-FFF2-40B4-BE49-F238E27FC236}">
                <a16:creationId xmlns:a16="http://schemas.microsoft.com/office/drawing/2014/main" id="{A43F29EF-84E5-4B41-95CD-A9DCC280F873}"/>
              </a:ext>
            </a:extLst>
          </p:cNvPr>
          <p:cNvSpPr>
            <a:spLocks noGrp="1"/>
          </p:cNvSpPr>
          <p:nvPr/>
        </p:nvSpPr>
        <p:spPr>
          <a:xfrm>
            <a:off x="4133337" y="2441448"/>
            <a:ext cx="4294769" cy="975360"/>
          </a:xfrm>
          <a:prstGeom prst="rect">
            <a:avLst/>
          </a:prstGeom>
          <a:solidFill>
            <a:srgbClr val="FFFFFF"/>
          </a:solidFill>
          <a:ln w="12700">
            <a:solidFill>
              <a:srgbClr val="FFFFFF">
                <a:alpha val="0"/>
              </a:srgbClr>
            </a:solidFill>
            <a:prstDash val="solid"/>
          </a:ln>
        </p:spPr>
      </p:sp>
      <p:sp>
        <p:nvSpPr>
          <p:cNvPr id="22" name="Shape 19">
            <a:extLst>
              <a:ext uri="{FF2B5EF4-FFF2-40B4-BE49-F238E27FC236}">
                <a16:creationId xmlns:a16="http://schemas.microsoft.com/office/drawing/2014/main" id="{61EEB379-0A8F-4A00-B14A-606887F3DF66}"/>
              </a:ext>
            </a:extLst>
          </p:cNvPr>
          <p:cNvSpPr>
            <a:spLocks noGrp="1"/>
          </p:cNvSpPr>
          <p:nvPr/>
        </p:nvSpPr>
        <p:spPr>
          <a:xfrm>
            <a:off x="8428106" y="2441448"/>
            <a:ext cx="0" cy="975360"/>
          </a:xfrm>
          <a:prstGeom prst="line">
            <a:avLst/>
          </a:prstGeom>
          <a:noFill/>
          <a:ln w="10160">
            <a:solidFill>
              <a:srgbClr val="F8F5EF"/>
            </a:solidFill>
            <a:prstDash val="solid"/>
          </a:ln>
        </p:spPr>
      </p:sp>
      <p:sp>
        <p:nvSpPr>
          <p:cNvPr id="23" name="Text 20">
            <a:extLst>
              <a:ext uri="{FF2B5EF4-FFF2-40B4-BE49-F238E27FC236}">
                <a16:creationId xmlns:a16="http://schemas.microsoft.com/office/drawing/2014/main" id="{93237DA9-D39D-46D1-ADAE-DA2E65E711D6}"/>
              </a:ext>
            </a:extLst>
          </p:cNvPr>
          <p:cNvSpPr>
            <a:spLocks noGrp="1"/>
          </p:cNvSpPr>
          <p:nvPr/>
        </p:nvSpPr>
        <p:spPr>
          <a:xfrm>
            <a:off x="4261353" y="2551176"/>
            <a:ext cx="4029593"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93.9F.11 nicht aufgrund dieser CPAP-Episode.</a:t>
            </a:r>
            <a:endParaRPr sz="1720"/>
          </a:p>
        </p:txBody>
      </p:sp>
      <p:sp>
        <p:nvSpPr>
          <p:cNvPr id="24" name="Shape 21">
            <a:extLst>
              <a:ext uri="{FF2B5EF4-FFF2-40B4-BE49-F238E27FC236}">
                <a16:creationId xmlns:a16="http://schemas.microsoft.com/office/drawing/2014/main" id="{62CC678C-9AD9-4912-A044-C494C05E3DD8}"/>
              </a:ext>
            </a:extLst>
          </p:cNvPr>
          <p:cNvSpPr>
            <a:spLocks noGrp="1"/>
          </p:cNvSpPr>
          <p:nvPr/>
        </p:nvSpPr>
        <p:spPr>
          <a:xfrm>
            <a:off x="8428106" y="2441448"/>
            <a:ext cx="3324982" cy="975360"/>
          </a:xfrm>
          <a:prstGeom prst="rect">
            <a:avLst/>
          </a:prstGeom>
          <a:solidFill>
            <a:srgbClr val="FFFFFF"/>
          </a:solidFill>
          <a:ln w="12700">
            <a:solidFill>
              <a:srgbClr val="FFFFFF">
                <a:alpha val="0"/>
              </a:srgbClr>
            </a:solidFill>
            <a:prstDash val="solid"/>
          </a:ln>
        </p:spPr>
      </p:sp>
      <p:sp>
        <p:nvSpPr>
          <p:cNvPr id="25" name="Shape 22">
            <a:extLst>
              <a:ext uri="{FF2B5EF4-FFF2-40B4-BE49-F238E27FC236}">
                <a16:creationId xmlns:a16="http://schemas.microsoft.com/office/drawing/2014/main" id="{08EB97A1-A957-4011-99AE-942F479A1F8C}"/>
              </a:ext>
            </a:extLst>
          </p:cNvPr>
          <p:cNvSpPr>
            <a:spLocks noGrp="1"/>
          </p:cNvSpPr>
          <p:nvPr/>
        </p:nvSpPr>
        <p:spPr>
          <a:xfrm>
            <a:off x="11753088" y="2441448"/>
            <a:ext cx="0" cy="975360"/>
          </a:xfrm>
          <a:prstGeom prst="line">
            <a:avLst/>
          </a:prstGeom>
          <a:noFill/>
          <a:ln w="10160">
            <a:solidFill>
              <a:srgbClr val="F8F5EF"/>
            </a:solidFill>
            <a:prstDash val="solid"/>
          </a:ln>
        </p:spPr>
      </p:sp>
      <p:sp>
        <p:nvSpPr>
          <p:cNvPr id="26" name="Text 23">
            <a:extLst>
              <a:ext uri="{FF2B5EF4-FFF2-40B4-BE49-F238E27FC236}">
                <a16:creationId xmlns:a16="http://schemas.microsoft.com/office/drawing/2014/main" id="{D1264DE1-75AA-4F4B-95B4-2BA3DE366C97}"/>
              </a:ext>
            </a:extLst>
          </p:cNvPr>
          <p:cNvSpPr>
            <a:spLocks noGrp="1"/>
          </p:cNvSpPr>
          <p:nvPr/>
        </p:nvSpPr>
        <p:spPr>
          <a:xfrm>
            <a:off x="8556122" y="2551176"/>
            <a:ext cx="3059806"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Mindestdauer 30 Minuten nicht erreicht.</a:t>
            </a:r>
            <a:endParaRPr sz="1720"/>
          </a:p>
        </p:txBody>
      </p:sp>
      <p:sp>
        <p:nvSpPr>
          <p:cNvPr id="27" name="Shape 24">
            <a:extLst>
              <a:ext uri="{FF2B5EF4-FFF2-40B4-BE49-F238E27FC236}">
                <a16:creationId xmlns:a16="http://schemas.microsoft.com/office/drawing/2014/main" id="{22F23C3C-50A7-411C-8F72-8B38EE119A23}"/>
              </a:ext>
            </a:extLst>
          </p:cNvPr>
          <p:cNvSpPr>
            <a:spLocks noGrp="1"/>
          </p:cNvSpPr>
          <p:nvPr/>
        </p:nvSpPr>
        <p:spPr>
          <a:xfrm>
            <a:off x="438912" y="3416808"/>
            <a:ext cx="3694425" cy="975360"/>
          </a:xfrm>
          <a:prstGeom prst="rect">
            <a:avLst/>
          </a:prstGeom>
          <a:solidFill>
            <a:srgbClr val="F0EBE2"/>
          </a:solidFill>
          <a:ln w="12700">
            <a:solidFill>
              <a:srgbClr val="F0EBE2">
                <a:alpha val="0"/>
              </a:srgbClr>
            </a:solidFill>
            <a:prstDash val="solid"/>
          </a:ln>
        </p:spPr>
      </p:sp>
      <p:sp>
        <p:nvSpPr>
          <p:cNvPr id="28" name="Shape 25">
            <a:extLst>
              <a:ext uri="{FF2B5EF4-FFF2-40B4-BE49-F238E27FC236}">
                <a16:creationId xmlns:a16="http://schemas.microsoft.com/office/drawing/2014/main" id="{B3C1D4EB-5E18-4A90-868E-CE7B28C4115B}"/>
              </a:ext>
            </a:extLst>
          </p:cNvPr>
          <p:cNvSpPr>
            <a:spLocks noGrp="1"/>
          </p:cNvSpPr>
          <p:nvPr/>
        </p:nvSpPr>
        <p:spPr>
          <a:xfrm>
            <a:off x="4133337" y="3416808"/>
            <a:ext cx="0" cy="975360"/>
          </a:xfrm>
          <a:prstGeom prst="line">
            <a:avLst/>
          </a:prstGeom>
          <a:noFill/>
          <a:ln w="10160">
            <a:solidFill>
              <a:srgbClr val="F8F5EF"/>
            </a:solidFill>
            <a:prstDash val="solid"/>
          </a:ln>
        </p:spPr>
      </p:sp>
      <p:sp>
        <p:nvSpPr>
          <p:cNvPr id="29" name="Text 26">
            <a:extLst>
              <a:ext uri="{FF2B5EF4-FFF2-40B4-BE49-F238E27FC236}">
                <a16:creationId xmlns:a16="http://schemas.microsoft.com/office/drawing/2014/main" id="{92F3D2A8-3C27-4CD2-8460-91FDFCC394B5}"/>
              </a:ext>
            </a:extLst>
          </p:cNvPr>
          <p:cNvSpPr>
            <a:spLocks noGrp="1"/>
          </p:cNvSpPr>
          <p:nvPr/>
        </p:nvSpPr>
        <p:spPr>
          <a:xfrm>
            <a:off x="566928" y="3526536"/>
            <a:ext cx="3429249"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Säugling: 45 Minuten CPAP auf zertifizierter IPS/IMCU</a:t>
            </a:r>
            <a:endParaRPr sz="1720"/>
          </a:p>
        </p:txBody>
      </p:sp>
      <p:sp>
        <p:nvSpPr>
          <p:cNvPr id="30" name="Shape 27">
            <a:extLst>
              <a:ext uri="{FF2B5EF4-FFF2-40B4-BE49-F238E27FC236}">
                <a16:creationId xmlns:a16="http://schemas.microsoft.com/office/drawing/2014/main" id="{7CD12AC0-3DC1-4443-AF49-1EF3B124F394}"/>
              </a:ext>
            </a:extLst>
          </p:cNvPr>
          <p:cNvSpPr>
            <a:spLocks noGrp="1"/>
          </p:cNvSpPr>
          <p:nvPr/>
        </p:nvSpPr>
        <p:spPr>
          <a:xfrm>
            <a:off x="4133337" y="3416808"/>
            <a:ext cx="4294769" cy="975360"/>
          </a:xfrm>
          <a:prstGeom prst="rect">
            <a:avLst/>
          </a:prstGeom>
          <a:solidFill>
            <a:srgbClr val="F0EBE2"/>
          </a:solidFill>
          <a:ln w="12700">
            <a:solidFill>
              <a:srgbClr val="F0EBE2">
                <a:alpha val="0"/>
              </a:srgbClr>
            </a:solidFill>
            <a:prstDash val="solid"/>
          </a:ln>
        </p:spPr>
      </p:sp>
      <p:sp>
        <p:nvSpPr>
          <p:cNvPr id="31" name="Shape 28">
            <a:extLst>
              <a:ext uri="{FF2B5EF4-FFF2-40B4-BE49-F238E27FC236}">
                <a16:creationId xmlns:a16="http://schemas.microsoft.com/office/drawing/2014/main" id="{640C7128-DB65-43FD-B965-112B959557B8}"/>
              </a:ext>
            </a:extLst>
          </p:cNvPr>
          <p:cNvSpPr>
            <a:spLocks noGrp="1"/>
          </p:cNvSpPr>
          <p:nvPr/>
        </p:nvSpPr>
        <p:spPr>
          <a:xfrm>
            <a:off x="8428106" y="3416808"/>
            <a:ext cx="0" cy="975360"/>
          </a:xfrm>
          <a:prstGeom prst="line">
            <a:avLst/>
          </a:prstGeom>
          <a:noFill/>
          <a:ln w="10160">
            <a:solidFill>
              <a:srgbClr val="F8F5EF"/>
            </a:solidFill>
            <a:prstDash val="solid"/>
          </a:ln>
        </p:spPr>
      </p:sp>
      <p:sp>
        <p:nvSpPr>
          <p:cNvPr id="32" name="Text 29">
            <a:extLst>
              <a:ext uri="{FF2B5EF4-FFF2-40B4-BE49-F238E27FC236}">
                <a16:creationId xmlns:a16="http://schemas.microsoft.com/office/drawing/2014/main" id="{3DE9DE86-68F0-48B8-BA5C-A925639199A4}"/>
              </a:ext>
            </a:extLst>
          </p:cNvPr>
          <p:cNvSpPr>
            <a:spLocks noGrp="1"/>
          </p:cNvSpPr>
          <p:nvPr/>
        </p:nvSpPr>
        <p:spPr>
          <a:xfrm>
            <a:off x="4261353" y="3526536"/>
            <a:ext cx="4029593"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93.9F.11 prüfen, sofern die übrigen Kriterien erfüllt sind.</a:t>
            </a:r>
            <a:endParaRPr sz="1720"/>
          </a:p>
        </p:txBody>
      </p:sp>
      <p:sp>
        <p:nvSpPr>
          <p:cNvPr id="33" name="Shape 30">
            <a:extLst>
              <a:ext uri="{FF2B5EF4-FFF2-40B4-BE49-F238E27FC236}">
                <a16:creationId xmlns:a16="http://schemas.microsoft.com/office/drawing/2014/main" id="{344FDAE4-7EB1-4044-9F21-17A0866CF2D6}"/>
              </a:ext>
            </a:extLst>
          </p:cNvPr>
          <p:cNvSpPr>
            <a:spLocks noGrp="1"/>
          </p:cNvSpPr>
          <p:nvPr/>
        </p:nvSpPr>
        <p:spPr>
          <a:xfrm>
            <a:off x="8428106" y="3416808"/>
            <a:ext cx="3324982" cy="975360"/>
          </a:xfrm>
          <a:prstGeom prst="rect">
            <a:avLst/>
          </a:prstGeom>
          <a:solidFill>
            <a:srgbClr val="F0EBE2"/>
          </a:solidFill>
          <a:ln w="12700">
            <a:solidFill>
              <a:srgbClr val="F0EBE2">
                <a:alpha val="0"/>
              </a:srgbClr>
            </a:solidFill>
            <a:prstDash val="solid"/>
          </a:ln>
        </p:spPr>
      </p:sp>
      <p:sp>
        <p:nvSpPr>
          <p:cNvPr id="34" name="Shape 31">
            <a:extLst>
              <a:ext uri="{FF2B5EF4-FFF2-40B4-BE49-F238E27FC236}">
                <a16:creationId xmlns:a16="http://schemas.microsoft.com/office/drawing/2014/main" id="{5824F057-5F26-4877-BCC6-C35F2F8BB2F3}"/>
              </a:ext>
            </a:extLst>
          </p:cNvPr>
          <p:cNvSpPr>
            <a:spLocks noGrp="1"/>
          </p:cNvSpPr>
          <p:nvPr/>
        </p:nvSpPr>
        <p:spPr>
          <a:xfrm>
            <a:off x="11753088" y="3416808"/>
            <a:ext cx="0" cy="975360"/>
          </a:xfrm>
          <a:prstGeom prst="line">
            <a:avLst/>
          </a:prstGeom>
          <a:noFill/>
          <a:ln w="10160">
            <a:solidFill>
              <a:srgbClr val="F8F5EF"/>
            </a:solidFill>
            <a:prstDash val="solid"/>
          </a:ln>
        </p:spPr>
      </p:sp>
      <p:sp>
        <p:nvSpPr>
          <p:cNvPr id="35" name="Text 32">
            <a:extLst>
              <a:ext uri="{FF2B5EF4-FFF2-40B4-BE49-F238E27FC236}">
                <a16:creationId xmlns:a16="http://schemas.microsoft.com/office/drawing/2014/main" id="{97165FE4-9AE0-4918-BA5E-97B684926D6C}"/>
              </a:ext>
            </a:extLst>
          </p:cNvPr>
          <p:cNvSpPr>
            <a:spLocks noGrp="1"/>
          </p:cNvSpPr>
          <p:nvPr/>
        </p:nvSpPr>
        <p:spPr>
          <a:xfrm>
            <a:off x="8556122" y="3526536"/>
            <a:ext cx="3059806"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Mindestdauer und angegebenes Setting erfüllt.</a:t>
            </a:r>
            <a:endParaRPr sz="1720"/>
          </a:p>
        </p:txBody>
      </p:sp>
      <p:sp>
        <p:nvSpPr>
          <p:cNvPr id="36" name="Shape 33">
            <a:extLst>
              <a:ext uri="{FF2B5EF4-FFF2-40B4-BE49-F238E27FC236}">
                <a16:creationId xmlns:a16="http://schemas.microsoft.com/office/drawing/2014/main" id="{F4EA5CA8-0FCA-4114-B01A-611A8D484436}"/>
              </a:ext>
            </a:extLst>
          </p:cNvPr>
          <p:cNvSpPr>
            <a:spLocks noGrp="1"/>
          </p:cNvSpPr>
          <p:nvPr/>
        </p:nvSpPr>
        <p:spPr>
          <a:xfrm>
            <a:off x="438912" y="4392168"/>
            <a:ext cx="3694425" cy="975360"/>
          </a:xfrm>
          <a:prstGeom prst="rect">
            <a:avLst/>
          </a:prstGeom>
          <a:solidFill>
            <a:srgbClr val="FFFFFF"/>
          </a:solidFill>
          <a:ln w="12700">
            <a:solidFill>
              <a:srgbClr val="FFFFFF">
                <a:alpha val="0"/>
              </a:srgbClr>
            </a:solidFill>
            <a:prstDash val="solid"/>
          </a:ln>
        </p:spPr>
      </p:sp>
      <p:sp>
        <p:nvSpPr>
          <p:cNvPr id="37" name="Shape 34">
            <a:extLst>
              <a:ext uri="{FF2B5EF4-FFF2-40B4-BE49-F238E27FC236}">
                <a16:creationId xmlns:a16="http://schemas.microsoft.com/office/drawing/2014/main" id="{451C777C-A4CA-487A-BF72-5949C398F275}"/>
              </a:ext>
            </a:extLst>
          </p:cNvPr>
          <p:cNvSpPr>
            <a:spLocks noGrp="1"/>
          </p:cNvSpPr>
          <p:nvPr/>
        </p:nvSpPr>
        <p:spPr>
          <a:xfrm>
            <a:off x="4133337" y="4392168"/>
            <a:ext cx="0" cy="975360"/>
          </a:xfrm>
          <a:prstGeom prst="line">
            <a:avLst/>
          </a:prstGeom>
          <a:noFill/>
          <a:ln w="10160">
            <a:solidFill>
              <a:srgbClr val="F8F5EF"/>
            </a:solidFill>
            <a:prstDash val="solid"/>
          </a:ln>
        </p:spPr>
      </p:sp>
      <p:sp>
        <p:nvSpPr>
          <p:cNvPr id="38" name="Text 35">
            <a:extLst>
              <a:ext uri="{FF2B5EF4-FFF2-40B4-BE49-F238E27FC236}">
                <a16:creationId xmlns:a16="http://schemas.microsoft.com/office/drawing/2014/main" id="{92BC48F5-9502-4A42-825D-560613D6CD8B}"/>
              </a:ext>
            </a:extLst>
          </p:cNvPr>
          <p:cNvSpPr>
            <a:spLocks noGrp="1"/>
          </p:cNvSpPr>
          <p:nvPr/>
        </p:nvSpPr>
        <p:spPr>
          <a:xfrm>
            <a:off x="566928" y="4501896"/>
            <a:ext cx="3429249"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CPAP im Rahmen BA.3-</a:t>
            </a:r>
            <a:endParaRPr sz="1720"/>
          </a:p>
        </p:txBody>
      </p:sp>
      <p:sp>
        <p:nvSpPr>
          <p:cNvPr id="39" name="Shape 36">
            <a:extLst>
              <a:ext uri="{FF2B5EF4-FFF2-40B4-BE49-F238E27FC236}">
                <a16:creationId xmlns:a16="http://schemas.microsoft.com/office/drawing/2014/main" id="{CE3A2B39-C1CB-470D-99FD-C5A40AFEBE60}"/>
              </a:ext>
            </a:extLst>
          </p:cNvPr>
          <p:cNvSpPr>
            <a:spLocks noGrp="1"/>
          </p:cNvSpPr>
          <p:nvPr/>
        </p:nvSpPr>
        <p:spPr>
          <a:xfrm>
            <a:off x="4133337" y="4392168"/>
            <a:ext cx="4294769" cy="975360"/>
          </a:xfrm>
          <a:prstGeom prst="rect">
            <a:avLst/>
          </a:prstGeom>
          <a:solidFill>
            <a:srgbClr val="FFFFFF"/>
          </a:solidFill>
          <a:ln w="12700">
            <a:solidFill>
              <a:srgbClr val="FFFFFF">
                <a:alpha val="0"/>
              </a:srgbClr>
            </a:solidFill>
            <a:prstDash val="solid"/>
          </a:ln>
        </p:spPr>
      </p:sp>
      <p:sp>
        <p:nvSpPr>
          <p:cNvPr id="40" name="Shape 37">
            <a:extLst>
              <a:ext uri="{FF2B5EF4-FFF2-40B4-BE49-F238E27FC236}">
                <a16:creationId xmlns:a16="http://schemas.microsoft.com/office/drawing/2014/main" id="{32D73F09-02A1-4F9C-90F6-233CDFBBEB72}"/>
              </a:ext>
            </a:extLst>
          </p:cNvPr>
          <p:cNvSpPr>
            <a:spLocks noGrp="1"/>
          </p:cNvSpPr>
          <p:nvPr/>
        </p:nvSpPr>
        <p:spPr>
          <a:xfrm>
            <a:off x="8428106" y="4392168"/>
            <a:ext cx="0" cy="975360"/>
          </a:xfrm>
          <a:prstGeom prst="line">
            <a:avLst/>
          </a:prstGeom>
          <a:noFill/>
          <a:ln w="10160">
            <a:solidFill>
              <a:srgbClr val="F8F5EF"/>
            </a:solidFill>
            <a:prstDash val="solid"/>
          </a:ln>
        </p:spPr>
      </p:sp>
      <p:sp>
        <p:nvSpPr>
          <p:cNvPr id="41" name="Text 38">
            <a:extLst>
              <a:ext uri="{FF2B5EF4-FFF2-40B4-BE49-F238E27FC236}">
                <a16:creationId xmlns:a16="http://schemas.microsoft.com/office/drawing/2014/main" id="{8F1C7A90-47F8-4FE7-BBE2-8C545B8D3FF1}"/>
              </a:ext>
            </a:extLst>
          </p:cNvPr>
          <p:cNvSpPr>
            <a:spLocks noGrp="1"/>
          </p:cNvSpPr>
          <p:nvPr/>
        </p:nvSpPr>
        <p:spPr>
          <a:xfrm>
            <a:off x="4261353" y="4501896"/>
            <a:ext cx="4029593"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Keine zusätzliche Maskenüberdrucktherapie kodieren.</a:t>
            </a:r>
            <a:endParaRPr sz="1720"/>
          </a:p>
        </p:txBody>
      </p:sp>
      <p:sp>
        <p:nvSpPr>
          <p:cNvPr id="42" name="Shape 39">
            <a:extLst>
              <a:ext uri="{FF2B5EF4-FFF2-40B4-BE49-F238E27FC236}">
                <a16:creationId xmlns:a16="http://schemas.microsoft.com/office/drawing/2014/main" id="{C9BF0463-7A8C-48CE-8A20-873D64F3BF4E}"/>
              </a:ext>
            </a:extLst>
          </p:cNvPr>
          <p:cNvSpPr>
            <a:spLocks noGrp="1"/>
          </p:cNvSpPr>
          <p:nvPr/>
        </p:nvSpPr>
        <p:spPr>
          <a:xfrm>
            <a:off x="8428106" y="4392168"/>
            <a:ext cx="3324982" cy="975360"/>
          </a:xfrm>
          <a:prstGeom prst="rect">
            <a:avLst/>
          </a:prstGeom>
          <a:solidFill>
            <a:srgbClr val="FFFFFF"/>
          </a:solidFill>
          <a:ln w="12700">
            <a:solidFill>
              <a:srgbClr val="FFFFFF">
                <a:alpha val="0"/>
              </a:srgbClr>
            </a:solidFill>
            <a:prstDash val="solid"/>
          </a:ln>
        </p:spPr>
      </p:sp>
      <p:sp>
        <p:nvSpPr>
          <p:cNvPr id="43" name="Shape 40">
            <a:extLst>
              <a:ext uri="{FF2B5EF4-FFF2-40B4-BE49-F238E27FC236}">
                <a16:creationId xmlns:a16="http://schemas.microsoft.com/office/drawing/2014/main" id="{318E382B-90F0-44BF-8FDF-F5B727294EF5}"/>
              </a:ext>
            </a:extLst>
          </p:cNvPr>
          <p:cNvSpPr>
            <a:spLocks noGrp="1"/>
          </p:cNvSpPr>
          <p:nvPr/>
        </p:nvSpPr>
        <p:spPr>
          <a:xfrm>
            <a:off x="11753088" y="4392168"/>
            <a:ext cx="0" cy="975360"/>
          </a:xfrm>
          <a:prstGeom prst="line">
            <a:avLst/>
          </a:prstGeom>
          <a:noFill/>
          <a:ln w="10160">
            <a:solidFill>
              <a:srgbClr val="F8F5EF"/>
            </a:solidFill>
            <a:prstDash val="solid"/>
          </a:ln>
        </p:spPr>
      </p:sp>
      <p:sp>
        <p:nvSpPr>
          <p:cNvPr id="44" name="Text 41">
            <a:extLst>
              <a:ext uri="{FF2B5EF4-FFF2-40B4-BE49-F238E27FC236}">
                <a16:creationId xmlns:a16="http://schemas.microsoft.com/office/drawing/2014/main" id="{BFE6C849-7E35-434B-B22B-CAE9B39E34D0}"/>
              </a:ext>
            </a:extLst>
          </p:cNvPr>
          <p:cNvSpPr>
            <a:spLocks noGrp="1"/>
          </p:cNvSpPr>
          <p:nvPr/>
        </p:nvSpPr>
        <p:spPr>
          <a:xfrm>
            <a:off x="8556122" y="4501896"/>
            <a:ext cx="3059806"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Spezielle Ausnahme für pulmonale Rehabilitation.</a:t>
            </a:r>
            <a:endParaRPr sz="1720"/>
          </a:p>
        </p:txBody>
      </p:sp>
      <p:sp>
        <p:nvSpPr>
          <p:cNvPr id="45" name="Shape 42">
            <a:extLst>
              <a:ext uri="{FF2B5EF4-FFF2-40B4-BE49-F238E27FC236}">
                <a16:creationId xmlns:a16="http://schemas.microsoft.com/office/drawing/2014/main" id="{F22729AF-D07B-4605-99C6-875D5AF0C9BE}"/>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46" name="Shape 43">
            <a:extLst>
              <a:ext uri="{FF2B5EF4-FFF2-40B4-BE49-F238E27FC236}">
                <a16:creationId xmlns:a16="http://schemas.microsoft.com/office/drawing/2014/main" id="{22E71D40-EE71-4638-B969-BBDDE8C56C2C}"/>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47" name="Text 44">
            <a:extLst>
              <a:ext uri="{FF2B5EF4-FFF2-40B4-BE49-F238E27FC236}">
                <a16:creationId xmlns:a16="http://schemas.microsoft.com/office/drawing/2014/main" id="{62FC8F12-BA50-441D-9149-FA5B3453FB8D}"/>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93.9F.11: Ausschluss bei 99.65 mitprüfen. Beatmungsstunden separat bestimmen.</a:t>
            </a:r>
            <a:endParaRPr sz="1550"/>
          </a:p>
        </p:txBody>
      </p:sp>
      <p:sp>
        <p:nvSpPr>
          <p:cNvPr id="48" name="Shape 45">
            <a:extLst>
              <a:ext uri="{FF2B5EF4-FFF2-40B4-BE49-F238E27FC236}">
                <a16:creationId xmlns:a16="http://schemas.microsoft.com/office/drawing/2014/main" id="{1E335FFD-86F6-473D-918C-14C5D30752F2}"/>
              </a:ext>
            </a:extLst>
          </p:cNvPr>
          <p:cNvSpPr>
            <a:spLocks noGrp="1"/>
          </p:cNvSpPr>
          <p:nvPr/>
        </p:nvSpPr>
        <p:spPr>
          <a:xfrm>
            <a:off x="438912" y="6281928"/>
            <a:ext cx="11314176" cy="0"/>
          </a:xfrm>
          <a:prstGeom prst="line">
            <a:avLst/>
          </a:prstGeom>
          <a:noFill/>
          <a:ln w="7620">
            <a:solidFill>
              <a:srgbClr val="D8D4CB"/>
            </a:solidFill>
            <a:prstDash val="solid"/>
          </a:ln>
        </p:spPr>
      </p:sp>
      <p:sp>
        <p:nvSpPr>
          <p:cNvPr id="49" name="Text 46">
            <a:extLst>
              <a:ext uri="{FF2B5EF4-FFF2-40B4-BE49-F238E27FC236}">
                <a16:creationId xmlns:a16="http://schemas.microsoft.com/office/drawing/2014/main" id="{DF2633AE-B831-4B9A-BC5B-E77C8D32AA8C}"/>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Eigene Kurzfälle nach KHB 2027, SD1001p S. 149–151; CHOP 2027 S. 402–403/440.</a:t>
            </a:r>
            <a:endParaRPr sz="920"/>
          </a:p>
        </p:txBody>
      </p:sp>
      <p:sp>
        <p:nvSpPr>
          <p:cNvPr id="50" name="Text 47">
            <a:extLst>
              <a:ext uri="{FF2B5EF4-FFF2-40B4-BE49-F238E27FC236}">
                <a16:creationId xmlns:a16="http://schemas.microsoft.com/office/drawing/2014/main" id="{28E3A4B9-BB05-4E55-BC7B-2059D3CF8587}"/>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51" name="Text 48">
            <a:extLst>
              <a:ext uri="{FF2B5EF4-FFF2-40B4-BE49-F238E27FC236}">
                <a16:creationId xmlns:a16="http://schemas.microsoft.com/office/drawing/2014/main" id="{5D77E787-8C07-401D-A38E-D09F4A78AA1C}"/>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30 / 73</a:t>
            </a:r>
            <a:endParaRPr sz="900"/>
          </a:p>
        </p:txBody>
      </p:sp>
    </p:spTree>
    <p:extLst>
      <p:ext uri="{BB962C8B-B14F-4D97-AF65-F5344CB8AC3E}">
        <p14:creationId xmlns:p14="http://schemas.microsoft.com/office/powerpoint/2010/main" val="1837411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984D8F8-80EE-4916-99D7-1ED3A882BAEE}"/>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1F5F33C8-A097-4B8E-B7E5-0CE39E69EADE}"/>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FD2431F1-D512-402A-A3AC-170171700742}"/>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82ADDA7A-6BE6-4397-97D6-9BBE813A605F}"/>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F00288C3-DF37-407B-9789-2202BCB1E193}"/>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1A351D01-618A-41F6-8FEB-F3524A7DEB55}"/>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03 | NIERENERSATZ</a:t>
            </a:r>
            <a:endParaRPr sz="1020"/>
          </a:p>
        </p:txBody>
      </p:sp>
      <p:sp>
        <p:nvSpPr>
          <p:cNvPr id="8" name="Text 5">
            <a:extLst>
              <a:ext uri="{FF2B5EF4-FFF2-40B4-BE49-F238E27FC236}">
                <a16:creationId xmlns:a16="http://schemas.microsoft.com/office/drawing/2014/main" id="{37D773BB-6559-47CE-B829-02860D7D94D2}"/>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KODEVERWEISE AKTUALISIERT</a:t>
            </a:r>
            <a:endParaRPr sz="960"/>
          </a:p>
        </p:txBody>
      </p:sp>
      <p:sp>
        <p:nvSpPr>
          <p:cNvPr id="9" name="Text 6">
            <a:extLst>
              <a:ext uri="{FF2B5EF4-FFF2-40B4-BE49-F238E27FC236}">
                <a16:creationId xmlns:a16="http://schemas.microsoft.com/office/drawing/2014/main" id="{2550A33C-C67D-4005-BFFB-E3533285A6E6}"/>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Dialyse: neue Kategorien im Regeltext</a:t>
            </a:r>
            <a:endParaRPr sz="2800"/>
          </a:p>
        </p:txBody>
      </p:sp>
      <p:sp>
        <p:nvSpPr>
          <p:cNvPr id="10" name="Shape 7">
            <a:extLst>
              <a:ext uri="{FF2B5EF4-FFF2-40B4-BE49-F238E27FC236}">
                <a16:creationId xmlns:a16="http://schemas.microsoft.com/office/drawing/2014/main" id="{A2F3CB46-51C1-4FA9-8715-ABE0858AC477}"/>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31016896-EC88-4E48-9637-3E5D78873721}"/>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C13D05CB-B0E3-4235-92F0-269C725957E8}"/>
              </a:ext>
            </a:extLst>
          </p:cNvPr>
          <p:cNvSpPr>
            <a:spLocks noGrp="1"/>
          </p:cNvSpPr>
          <p:nvPr/>
        </p:nvSpPr>
        <p:spPr>
          <a:xfrm>
            <a:off x="438912" y="2020824"/>
            <a:ext cx="3324982"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8886E3EE-3071-4746-96B4-82F7032E5D2A}"/>
              </a:ext>
            </a:extLst>
          </p:cNvPr>
          <p:cNvSpPr>
            <a:spLocks noGrp="1"/>
          </p:cNvSpPr>
          <p:nvPr/>
        </p:nvSpPr>
        <p:spPr>
          <a:xfrm>
            <a:off x="566928" y="2125980"/>
            <a:ext cx="3078094"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Verfahren</a:t>
            </a:r>
            <a:endParaRPr sz="1340"/>
          </a:p>
        </p:txBody>
      </p:sp>
      <p:sp>
        <p:nvSpPr>
          <p:cNvPr id="14" name="Shape 11">
            <a:extLst>
              <a:ext uri="{FF2B5EF4-FFF2-40B4-BE49-F238E27FC236}">
                <a16:creationId xmlns:a16="http://schemas.microsoft.com/office/drawing/2014/main" id="{C0DCE7F2-9011-4DD6-824C-066254A1D831}"/>
              </a:ext>
            </a:extLst>
          </p:cNvPr>
          <p:cNvSpPr>
            <a:spLocks noGrp="1"/>
          </p:cNvSpPr>
          <p:nvPr/>
        </p:nvSpPr>
        <p:spPr>
          <a:xfrm>
            <a:off x="3763894" y="2020824"/>
            <a:ext cx="3694425"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498E635A-A9FC-452D-B03E-56ECC15BF667}"/>
              </a:ext>
            </a:extLst>
          </p:cNvPr>
          <p:cNvSpPr>
            <a:spLocks noGrp="1"/>
          </p:cNvSpPr>
          <p:nvPr/>
        </p:nvSpPr>
        <p:spPr>
          <a:xfrm>
            <a:off x="3891910" y="2125980"/>
            <a:ext cx="3447537"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2026</a:t>
            </a:r>
            <a:endParaRPr sz="1340"/>
          </a:p>
        </p:txBody>
      </p:sp>
      <p:sp>
        <p:nvSpPr>
          <p:cNvPr id="16" name="Shape 13">
            <a:extLst>
              <a:ext uri="{FF2B5EF4-FFF2-40B4-BE49-F238E27FC236}">
                <a16:creationId xmlns:a16="http://schemas.microsoft.com/office/drawing/2014/main" id="{8030E1E2-D50B-4085-BA90-BBC44863834B}"/>
              </a:ext>
            </a:extLst>
          </p:cNvPr>
          <p:cNvSpPr>
            <a:spLocks noGrp="1"/>
          </p:cNvSpPr>
          <p:nvPr/>
        </p:nvSpPr>
        <p:spPr>
          <a:xfrm>
            <a:off x="7458319" y="2020824"/>
            <a:ext cx="4294769"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BCA7A40C-DE12-48BF-98D4-D5D5430B5ED1}"/>
              </a:ext>
            </a:extLst>
          </p:cNvPr>
          <p:cNvSpPr>
            <a:spLocks noGrp="1"/>
          </p:cNvSpPr>
          <p:nvPr/>
        </p:nvSpPr>
        <p:spPr>
          <a:xfrm>
            <a:off x="7586335" y="2125980"/>
            <a:ext cx="4047881"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2027</a:t>
            </a:r>
            <a:endParaRPr sz="1340"/>
          </a:p>
        </p:txBody>
      </p:sp>
      <p:sp>
        <p:nvSpPr>
          <p:cNvPr id="18" name="Shape 15">
            <a:extLst>
              <a:ext uri="{FF2B5EF4-FFF2-40B4-BE49-F238E27FC236}">
                <a16:creationId xmlns:a16="http://schemas.microsoft.com/office/drawing/2014/main" id="{22FB0450-B5FC-47FE-9499-35244700316B}"/>
              </a:ext>
            </a:extLst>
          </p:cNvPr>
          <p:cNvSpPr>
            <a:spLocks noGrp="1"/>
          </p:cNvSpPr>
          <p:nvPr/>
        </p:nvSpPr>
        <p:spPr>
          <a:xfrm>
            <a:off x="438912" y="2441448"/>
            <a:ext cx="3324982" cy="731520"/>
          </a:xfrm>
          <a:prstGeom prst="rect">
            <a:avLst/>
          </a:prstGeom>
          <a:solidFill>
            <a:srgbClr val="FFFFFF"/>
          </a:solidFill>
          <a:ln w="12700">
            <a:solidFill>
              <a:srgbClr val="FFFFFF">
                <a:alpha val="0"/>
              </a:srgbClr>
            </a:solidFill>
            <a:prstDash val="solid"/>
          </a:ln>
        </p:spPr>
      </p:sp>
      <p:sp>
        <p:nvSpPr>
          <p:cNvPr id="19" name="Shape 16">
            <a:extLst>
              <a:ext uri="{FF2B5EF4-FFF2-40B4-BE49-F238E27FC236}">
                <a16:creationId xmlns:a16="http://schemas.microsoft.com/office/drawing/2014/main" id="{76A30F4D-EB9D-4E5B-AAA0-654A23792364}"/>
              </a:ext>
            </a:extLst>
          </p:cNvPr>
          <p:cNvSpPr>
            <a:spLocks noGrp="1"/>
          </p:cNvSpPr>
          <p:nvPr/>
        </p:nvSpPr>
        <p:spPr>
          <a:xfrm>
            <a:off x="3763894" y="2441448"/>
            <a:ext cx="0" cy="731520"/>
          </a:xfrm>
          <a:prstGeom prst="line">
            <a:avLst/>
          </a:prstGeom>
          <a:noFill/>
          <a:ln w="10160">
            <a:solidFill>
              <a:srgbClr val="F8F5EF"/>
            </a:solidFill>
            <a:prstDash val="solid"/>
          </a:ln>
        </p:spPr>
      </p:sp>
      <p:sp>
        <p:nvSpPr>
          <p:cNvPr id="20" name="Text 17">
            <a:extLst>
              <a:ext uri="{FF2B5EF4-FFF2-40B4-BE49-F238E27FC236}">
                <a16:creationId xmlns:a16="http://schemas.microsoft.com/office/drawing/2014/main" id="{892E13AA-D505-4859-BE8F-4E4F463F8E3D}"/>
              </a:ext>
            </a:extLst>
          </p:cNvPr>
          <p:cNvSpPr>
            <a:spLocks noGrp="1"/>
          </p:cNvSpPr>
          <p:nvPr/>
        </p:nvSpPr>
        <p:spPr>
          <a:xfrm>
            <a:off x="566928" y="2551176"/>
            <a:ext cx="3059806" cy="521208"/>
          </a:xfrm>
          <a:prstGeom prst="rect">
            <a:avLst/>
          </a:prstGeom>
          <a:noFill/>
        </p:spPr>
        <p:txBody>
          <a:bodyPr wrap="square" lIns="0" tIns="0" rIns="0" bIns="0" anchor="ctr">
            <a:normAutofit/>
          </a:bodyPr>
          <a:lstStyle/>
          <a:p>
            <a:pPr marL="0" indent="0">
              <a:buNone/>
            </a:pPr>
            <a:r>
              <a:rPr sz="1700" b="1">
                <a:solidFill>
                  <a:srgbClr val="303D43"/>
                </a:solidFill>
                <a:latin typeface="Arial"/>
                <a:ea typeface="Arial"/>
                <a:cs typeface="Arial"/>
              </a:rPr>
              <a:t>Hämodialyse</a:t>
            </a:r>
            <a:endParaRPr sz="1700"/>
          </a:p>
        </p:txBody>
      </p:sp>
      <p:sp>
        <p:nvSpPr>
          <p:cNvPr id="21" name="Shape 18">
            <a:extLst>
              <a:ext uri="{FF2B5EF4-FFF2-40B4-BE49-F238E27FC236}">
                <a16:creationId xmlns:a16="http://schemas.microsoft.com/office/drawing/2014/main" id="{E888F76C-9E07-470E-9710-DF530A5595FA}"/>
              </a:ext>
            </a:extLst>
          </p:cNvPr>
          <p:cNvSpPr>
            <a:spLocks noGrp="1"/>
          </p:cNvSpPr>
          <p:nvPr/>
        </p:nvSpPr>
        <p:spPr>
          <a:xfrm>
            <a:off x="3763894" y="2441448"/>
            <a:ext cx="3694425" cy="731520"/>
          </a:xfrm>
          <a:prstGeom prst="rect">
            <a:avLst/>
          </a:prstGeom>
          <a:solidFill>
            <a:srgbClr val="FFFFFF"/>
          </a:solidFill>
          <a:ln w="12700">
            <a:solidFill>
              <a:srgbClr val="FFFFFF">
                <a:alpha val="0"/>
              </a:srgbClr>
            </a:solidFill>
            <a:prstDash val="solid"/>
          </a:ln>
        </p:spPr>
      </p:sp>
      <p:sp>
        <p:nvSpPr>
          <p:cNvPr id="22" name="Shape 19">
            <a:extLst>
              <a:ext uri="{FF2B5EF4-FFF2-40B4-BE49-F238E27FC236}">
                <a16:creationId xmlns:a16="http://schemas.microsoft.com/office/drawing/2014/main" id="{E1A57B7E-710E-4152-A36A-75FBA6E9FFAE}"/>
              </a:ext>
            </a:extLst>
          </p:cNvPr>
          <p:cNvSpPr>
            <a:spLocks noGrp="1"/>
          </p:cNvSpPr>
          <p:nvPr/>
        </p:nvSpPr>
        <p:spPr>
          <a:xfrm>
            <a:off x="7458319" y="2441448"/>
            <a:ext cx="0" cy="731520"/>
          </a:xfrm>
          <a:prstGeom prst="line">
            <a:avLst/>
          </a:prstGeom>
          <a:noFill/>
          <a:ln w="10160">
            <a:solidFill>
              <a:srgbClr val="F8F5EF"/>
            </a:solidFill>
            <a:prstDash val="solid"/>
          </a:ln>
        </p:spPr>
      </p:sp>
      <p:sp>
        <p:nvSpPr>
          <p:cNvPr id="23" name="Text 20">
            <a:extLst>
              <a:ext uri="{FF2B5EF4-FFF2-40B4-BE49-F238E27FC236}">
                <a16:creationId xmlns:a16="http://schemas.microsoft.com/office/drawing/2014/main" id="{069680D4-B939-4895-9863-E7208929BAFA}"/>
              </a:ext>
            </a:extLst>
          </p:cNvPr>
          <p:cNvSpPr>
            <a:spLocks noGrp="1"/>
          </p:cNvSpPr>
          <p:nvPr/>
        </p:nvSpPr>
        <p:spPr>
          <a:xfrm>
            <a:off x="3891910" y="2551176"/>
            <a:ext cx="3429249"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39.95.--</a:t>
            </a:r>
            <a:endParaRPr sz="1700"/>
          </a:p>
        </p:txBody>
      </p:sp>
      <p:sp>
        <p:nvSpPr>
          <p:cNvPr id="24" name="Shape 21">
            <a:extLst>
              <a:ext uri="{FF2B5EF4-FFF2-40B4-BE49-F238E27FC236}">
                <a16:creationId xmlns:a16="http://schemas.microsoft.com/office/drawing/2014/main" id="{181ABEEB-D3AE-47D1-96C9-0CEEFE5038CE}"/>
              </a:ext>
            </a:extLst>
          </p:cNvPr>
          <p:cNvSpPr>
            <a:spLocks noGrp="1"/>
          </p:cNvSpPr>
          <p:nvPr/>
        </p:nvSpPr>
        <p:spPr>
          <a:xfrm>
            <a:off x="7458319" y="2441448"/>
            <a:ext cx="4294769" cy="731520"/>
          </a:xfrm>
          <a:prstGeom prst="rect">
            <a:avLst/>
          </a:prstGeom>
          <a:solidFill>
            <a:srgbClr val="FFFFFF"/>
          </a:solidFill>
          <a:ln w="12700">
            <a:solidFill>
              <a:srgbClr val="FFFFFF">
                <a:alpha val="0"/>
              </a:srgbClr>
            </a:solidFill>
            <a:prstDash val="solid"/>
          </a:ln>
        </p:spPr>
      </p:sp>
      <p:sp>
        <p:nvSpPr>
          <p:cNvPr id="25" name="Shape 22">
            <a:extLst>
              <a:ext uri="{FF2B5EF4-FFF2-40B4-BE49-F238E27FC236}">
                <a16:creationId xmlns:a16="http://schemas.microsoft.com/office/drawing/2014/main" id="{E4C4AAC3-240A-4200-88B3-3B0230E1EC07}"/>
              </a:ext>
            </a:extLst>
          </p:cNvPr>
          <p:cNvSpPr>
            <a:spLocks noGrp="1"/>
          </p:cNvSpPr>
          <p:nvPr/>
        </p:nvSpPr>
        <p:spPr>
          <a:xfrm>
            <a:off x="11753088" y="2441448"/>
            <a:ext cx="0" cy="731520"/>
          </a:xfrm>
          <a:prstGeom prst="line">
            <a:avLst/>
          </a:prstGeom>
          <a:noFill/>
          <a:ln w="10160">
            <a:solidFill>
              <a:srgbClr val="F8F5EF"/>
            </a:solidFill>
            <a:prstDash val="solid"/>
          </a:ln>
        </p:spPr>
      </p:sp>
      <p:sp>
        <p:nvSpPr>
          <p:cNvPr id="26" name="Text 23">
            <a:extLst>
              <a:ext uri="{FF2B5EF4-FFF2-40B4-BE49-F238E27FC236}">
                <a16:creationId xmlns:a16="http://schemas.microsoft.com/office/drawing/2014/main" id="{C2DEF099-9EAE-4AFA-92A6-3192F7B5E6A3}"/>
              </a:ext>
            </a:extLst>
          </p:cNvPr>
          <p:cNvSpPr>
            <a:spLocks noGrp="1"/>
          </p:cNvSpPr>
          <p:nvPr/>
        </p:nvSpPr>
        <p:spPr>
          <a:xfrm>
            <a:off x="7586335" y="2551176"/>
            <a:ext cx="4029593"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39.9B.-</a:t>
            </a:r>
            <a:endParaRPr sz="1700"/>
          </a:p>
        </p:txBody>
      </p:sp>
      <p:sp>
        <p:nvSpPr>
          <p:cNvPr id="27" name="Shape 24">
            <a:extLst>
              <a:ext uri="{FF2B5EF4-FFF2-40B4-BE49-F238E27FC236}">
                <a16:creationId xmlns:a16="http://schemas.microsoft.com/office/drawing/2014/main" id="{8EB18F6C-FCD2-4DCC-9766-985CB38F4CD7}"/>
              </a:ext>
            </a:extLst>
          </p:cNvPr>
          <p:cNvSpPr>
            <a:spLocks noGrp="1"/>
          </p:cNvSpPr>
          <p:nvPr/>
        </p:nvSpPr>
        <p:spPr>
          <a:xfrm>
            <a:off x="438912" y="3172968"/>
            <a:ext cx="3324982" cy="731520"/>
          </a:xfrm>
          <a:prstGeom prst="rect">
            <a:avLst/>
          </a:prstGeom>
          <a:solidFill>
            <a:srgbClr val="F0EBE2"/>
          </a:solidFill>
          <a:ln w="12700">
            <a:solidFill>
              <a:srgbClr val="F0EBE2">
                <a:alpha val="0"/>
              </a:srgbClr>
            </a:solidFill>
            <a:prstDash val="solid"/>
          </a:ln>
        </p:spPr>
      </p:sp>
      <p:sp>
        <p:nvSpPr>
          <p:cNvPr id="28" name="Shape 25">
            <a:extLst>
              <a:ext uri="{FF2B5EF4-FFF2-40B4-BE49-F238E27FC236}">
                <a16:creationId xmlns:a16="http://schemas.microsoft.com/office/drawing/2014/main" id="{3A69E8E8-3CDA-4153-9B79-3022C2A9B9BD}"/>
              </a:ext>
            </a:extLst>
          </p:cNvPr>
          <p:cNvSpPr>
            <a:spLocks noGrp="1"/>
          </p:cNvSpPr>
          <p:nvPr/>
        </p:nvSpPr>
        <p:spPr>
          <a:xfrm>
            <a:off x="3763894" y="3172968"/>
            <a:ext cx="0" cy="731520"/>
          </a:xfrm>
          <a:prstGeom prst="line">
            <a:avLst/>
          </a:prstGeom>
          <a:noFill/>
          <a:ln w="10160">
            <a:solidFill>
              <a:srgbClr val="F8F5EF"/>
            </a:solidFill>
            <a:prstDash val="solid"/>
          </a:ln>
        </p:spPr>
      </p:sp>
      <p:sp>
        <p:nvSpPr>
          <p:cNvPr id="29" name="Text 26">
            <a:extLst>
              <a:ext uri="{FF2B5EF4-FFF2-40B4-BE49-F238E27FC236}">
                <a16:creationId xmlns:a16="http://schemas.microsoft.com/office/drawing/2014/main" id="{577DB26A-0490-4FF8-866F-909F11D94FF7}"/>
              </a:ext>
            </a:extLst>
          </p:cNvPr>
          <p:cNvSpPr>
            <a:spLocks noGrp="1"/>
          </p:cNvSpPr>
          <p:nvPr/>
        </p:nvSpPr>
        <p:spPr>
          <a:xfrm>
            <a:off x="566928" y="3282696"/>
            <a:ext cx="3059806" cy="521208"/>
          </a:xfrm>
          <a:prstGeom prst="rect">
            <a:avLst/>
          </a:prstGeom>
          <a:noFill/>
        </p:spPr>
        <p:txBody>
          <a:bodyPr wrap="square" lIns="0" tIns="0" rIns="0" bIns="0" anchor="ctr">
            <a:normAutofit/>
          </a:bodyPr>
          <a:lstStyle/>
          <a:p>
            <a:pPr marL="0" indent="0">
              <a:buNone/>
            </a:pPr>
            <a:r>
              <a:rPr sz="1700" b="1">
                <a:solidFill>
                  <a:srgbClr val="303D43"/>
                </a:solidFill>
                <a:latin typeface="Arial"/>
                <a:ea typeface="Arial"/>
                <a:cs typeface="Arial"/>
              </a:rPr>
              <a:t>Hämofiltration</a:t>
            </a:r>
            <a:endParaRPr sz="1700"/>
          </a:p>
        </p:txBody>
      </p:sp>
      <p:sp>
        <p:nvSpPr>
          <p:cNvPr id="30" name="Shape 27">
            <a:extLst>
              <a:ext uri="{FF2B5EF4-FFF2-40B4-BE49-F238E27FC236}">
                <a16:creationId xmlns:a16="http://schemas.microsoft.com/office/drawing/2014/main" id="{2FDBC4F9-3EBA-4D43-89AC-8B2B35E25DF1}"/>
              </a:ext>
            </a:extLst>
          </p:cNvPr>
          <p:cNvSpPr>
            <a:spLocks noGrp="1"/>
          </p:cNvSpPr>
          <p:nvPr/>
        </p:nvSpPr>
        <p:spPr>
          <a:xfrm>
            <a:off x="3763894" y="3172968"/>
            <a:ext cx="3694425" cy="731520"/>
          </a:xfrm>
          <a:prstGeom prst="rect">
            <a:avLst/>
          </a:prstGeom>
          <a:solidFill>
            <a:srgbClr val="F0EBE2"/>
          </a:solidFill>
          <a:ln w="12700">
            <a:solidFill>
              <a:srgbClr val="F0EBE2">
                <a:alpha val="0"/>
              </a:srgbClr>
            </a:solidFill>
            <a:prstDash val="solid"/>
          </a:ln>
        </p:spPr>
      </p:sp>
      <p:sp>
        <p:nvSpPr>
          <p:cNvPr id="31" name="Shape 28">
            <a:extLst>
              <a:ext uri="{FF2B5EF4-FFF2-40B4-BE49-F238E27FC236}">
                <a16:creationId xmlns:a16="http://schemas.microsoft.com/office/drawing/2014/main" id="{20CB126C-52F5-43DF-BDE6-141B5D242785}"/>
              </a:ext>
            </a:extLst>
          </p:cNvPr>
          <p:cNvSpPr>
            <a:spLocks noGrp="1"/>
          </p:cNvSpPr>
          <p:nvPr/>
        </p:nvSpPr>
        <p:spPr>
          <a:xfrm>
            <a:off x="7458319" y="3172968"/>
            <a:ext cx="0" cy="731520"/>
          </a:xfrm>
          <a:prstGeom prst="line">
            <a:avLst/>
          </a:prstGeom>
          <a:noFill/>
          <a:ln w="10160">
            <a:solidFill>
              <a:srgbClr val="F8F5EF"/>
            </a:solidFill>
            <a:prstDash val="solid"/>
          </a:ln>
        </p:spPr>
      </p:sp>
      <p:sp>
        <p:nvSpPr>
          <p:cNvPr id="32" name="Text 29">
            <a:extLst>
              <a:ext uri="{FF2B5EF4-FFF2-40B4-BE49-F238E27FC236}">
                <a16:creationId xmlns:a16="http://schemas.microsoft.com/office/drawing/2014/main" id="{E39316C0-A4AE-41DA-B93D-A3F150D1B356}"/>
              </a:ext>
            </a:extLst>
          </p:cNvPr>
          <p:cNvSpPr>
            <a:spLocks noGrp="1"/>
          </p:cNvSpPr>
          <p:nvPr/>
        </p:nvSpPr>
        <p:spPr>
          <a:xfrm>
            <a:off x="3891910" y="3282696"/>
            <a:ext cx="3429249"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Nicht separat in dieser Aufzählung genannt.</a:t>
            </a:r>
            <a:endParaRPr sz="1700"/>
          </a:p>
        </p:txBody>
      </p:sp>
      <p:sp>
        <p:nvSpPr>
          <p:cNvPr id="33" name="Shape 30">
            <a:extLst>
              <a:ext uri="{FF2B5EF4-FFF2-40B4-BE49-F238E27FC236}">
                <a16:creationId xmlns:a16="http://schemas.microsoft.com/office/drawing/2014/main" id="{1BB74E91-C3B4-425E-9290-97778684497C}"/>
              </a:ext>
            </a:extLst>
          </p:cNvPr>
          <p:cNvSpPr>
            <a:spLocks noGrp="1"/>
          </p:cNvSpPr>
          <p:nvPr/>
        </p:nvSpPr>
        <p:spPr>
          <a:xfrm>
            <a:off x="7458319" y="3172968"/>
            <a:ext cx="4294769" cy="731520"/>
          </a:xfrm>
          <a:prstGeom prst="rect">
            <a:avLst/>
          </a:prstGeom>
          <a:solidFill>
            <a:srgbClr val="F0EBE2"/>
          </a:solidFill>
          <a:ln w="12700">
            <a:solidFill>
              <a:srgbClr val="F0EBE2">
                <a:alpha val="0"/>
              </a:srgbClr>
            </a:solidFill>
            <a:prstDash val="solid"/>
          </a:ln>
        </p:spPr>
      </p:sp>
      <p:sp>
        <p:nvSpPr>
          <p:cNvPr id="34" name="Shape 31">
            <a:extLst>
              <a:ext uri="{FF2B5EF4-FFF2-40B4-BE49-F238E27FC236}">
                <a16:creationId xmlns:a16="http://schemas.microsoft.com/office/drawing/2014/main" id="{DA4EE798-733B-4A03-B172-BDF212ADB7DE}"/>
              </a:ext>
            </a:extLst>
          </p:cNvPr>
          <p:cNvSpPr>
            <a:spLocks noGrp="1"/>
          </p:cNvSpPr>
          <p:nvPr/>
        </p:nvSpPr>
        <p:spPr>
          <a:xfrm>
            <a:off x="11753088" y="3172968"/>
            <a:ext cx="0" cy="731520"/>
          </a:xfrm>
          <a:prstGeom prst="line">
            <a:avLst/>
          </a:prstGeom>
          <a:noFill/>
          <a:ln w="10160">
            <a:solidFill>
              <a:srgbClr val="F8F5EF"/>
            </a:solidFill>
            <a:prstDash val="solid"/>
          </a:ln>
        </p:spPr>
      </p:sp>
      <p:sp>
        <p:nvSpPr>
          <p:cNvPr id="35" name="Text 32">
            <a:extLst>
              <a:ext uri="{FF2B5EF4-FFF2-40B4-BE49-F238E27FC236}">
                <a16:creationId xmlns:a16="http://schemas.microsoft.com/office/drawing/2014/main" id="{E47CDD62-DF57-44AA-993C-F1B928C4471A}"/>
              </a:ext>
            </a:extLst>
          </p:cNvPr>
          <p:cNvSpPr>
            <a:spLocks noGrp="1"/>
          </p:cNvSpPr>
          <p:nvPr/>
        </p:nvSpPr>
        <p:spPr>
          <a:xfrm>
            <a:off x="7586335" y="3282696"/>
            <a:ext cx="4029593"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39.9C.- ausdrücklich genannt.</a:t>
            </a:r>
            <a:endParaRPr sz="1700"/>
          </a:p>
        </p:txBody>
      </p:sp>
      <p:sp>
        <p:nvSpPr>
          <p:cNvPr id="36" name="Shape 33">
            <a:extLst>
              <a:ext uri="{FF2B5EF4-FFF2-40B4-BE49-F238E27FC236}">
                <a16:creationId xmlns:a16="http://schemas.microsoft.com/office/drawing/2014/main" id="{302D743B-DEE1-4EF6-ACFD-3AE855688EB9}"/>
              </a:ext>
            </a:extLst>
          </p:cNvPr>
          <p:cNvSpPr>
            <a:spLocks noGrp="1"/>
          </p:cNvSpPr>
          <p:nvPr/>
        </p:nvSpPr>
        <p:spPr>
          <a:xfrm>
            <a:off x="438912" y="3904488"/>
            <a:ext cx="3324982" cy="731520"/>
          </a:xfrm>
          <a:prstGeom prst="rect">
            <a:avLst/>
          </a:prstGeom>
          <a:solidFill>
            <a:srgbClr val="FFFFFF"/>
          </a:solidFill>
          <a:ln w="12700">
            <a:solidFill>
              <a:srgbClr val="FFFFFF">
                <a:alpha val="0"/>
              </a:srgbClr>
            </a:solidFill>
            <a:prstDash val="solid"/>
          </a:ln>
        </p:spPr>
      </p:sp>
      <p:sp>
        <p:nvSpPr>
          <p:cNvPr id="37" name="Shape 34">
            <a:extLst>
              <a:ext uri="{FF2B5EF4-FFF2-40B4-BE49-F238E27FC236}">
                <a16:creationId xmlns:a16="http://schemas.microsoft.com/office/drawing/2014/main" id="{10DBC9D4-3E61-4E87-B99E-9F915C9C766C}"/>
              </a:ext>
            </a:extLst>
          </p:cNvPr>
          <p:cNvSpPr>
            <a:spLocks noGrp="1"/>
          </p:cNvSpPr>
          <p:nvPr/>
        </p:nvSpPr>
        <p:spPr>
          <a:xfrm>
            <a:off x="3763894" y="3904488"/>
            <a:ext cx="0" cy="731520"/>
          </a:xfrm>
          <a:prstGeom prst="line">
            <a:avLst/>
          </a:prstGeom>
          <a:noFill/>
          <a:ln w="10160">
            <a:solidFill>
              <a:srgbClr val="F8F5EF"/>
            </a:solidFill>
            <a:prstDash val="solid"/>
          </a:ln>
        </p:spPr>
      </p:sp>
      <p:sp>
        <p:nvSpPr>
          <p:cNvPr id="38" name="Text 35">
            <a:extLst>
              <a:ext uri="{FF2B5EF4-FFF2-40B4-BE49-F238E27FC236}">
                <a16:creationId xmlns:a16="http://schemas.microsoft.com/office/drawing/2014/main" id="{7ABF41E4-447E-40EA-8DDE-F11C179857F1}"/>
              </a:ext>
            </a:extLst>
          </p:cNvPr>
          <p:cNvSpPr>
            <a:spLocks noGrp="1"/>
          </p:cNvSpPr>
          <p:nvPr/>
        </p:nvSpPr>
        <p:spPr>
          <a:xfrm>
            <a:off x="566928" y="4014216"/>
            <a:ext cx="3059806" cy="521208"/>
          </a:xfrm>
          <a:prstGeom prst="rect">
            <a:avLst/>
          </a:prstGeom>
          <a:noFill/>
        </p:spPr>
        <p:txBody>
          <a:bodyPr wrap="square" lIns="0" tIns="0" rIns="0" bIns="0" anchor="ctr">
            <a:normAutofit/>
          </a:bodyPr>
          <a:lstStyle/>
          <a:p>
            <a:pPr marL="0" indent="0">
              <a:buNone/>
            </a:pPr>
            <a:r>
              <a:rPr sz="1700" b="1">
                <a:solidFill>
                  <a:srgbClr val="303D43"/>
                </a:solidFill>
                <a:latin typeface="Arial"/>
                <a:ea typeface="Arial"/>
                <a:cs typeface="Arial"/>
              </a:rPr>
              <a:t>Hämodiafiltration</a:t>
            </a:r>
            <a:endParaRPr sz="1700"/>
          </a:p>
        </p:txBody>
      </p:sp>
      <p:sp>
        <p:nvSpPr>
          <p:cNvPr id="39" name="Shape 36">
            <a:extLst>
              <a:ext uri="{FF2B5EF4-FFF2-40B4-BE49-F238E27FC236}">
                <a16:creationId xmlns:a16="http://schemas.microsoft.com/office/drawing/2014/main" id="{21A99A85-3549-41D4-A1D3-7EEA5572ED7D}"/>
              </a:ext>
            </a:extLst>
          </p:cNvPr>
          <p:cNvSpPr>
            <a:spLocks noGrp="1"/>
          </p:cNvSpPr>
          <p:nvPr/>
        </p:nvSpPr>
        <p:spPr>
          <a:xfrm>
            <a:off x="3763894" y="3904488"/>
            <a:ext cx="3694425" cy="731520"/>
          </a:xfrm>
          <a:prstGeom prst="rect">
            <a:avLst/>
          </a:prstGeom>
          <a:solidFill>
            <a:srgbClr val="FFFFFF"/>
          </a:solidFill>
          <a:ln w="12700">
            <a:solidFill>
              <a:srgbClr val="FFFFFF">
                <a:alpha val="0"/>
              </a:srgbClr>
            </a:solidFill>
            <a:prstDash val="solid"/>
          </a:ln>
        </p:spPr>
      </p:sp>
      <p:sp>
        <p:nvSpPr>
          <p:cNvPr id="40" name="Shape 37">
            <a:extLst>
              <a:ext uri="{FF2B5EF4-FFF2-40B4-BE49-F238E27FC236}">
                <a16:creationId xmlns:a16="http://schemas.microsoft.com/office/drawing/2014/main" id="{9DA73EBA-74FA-48AB-B703-558608E532FC}"/>
              </a:ext>
            </a:extLst>
          </p:cNvPr>
          <p:cNvSpPr>
            <a:spLocks noGrp="1"/>
          </p:cNvSpPr>
          <p:nvPr/>
        </p:nvSpPr>
        <p:spPr>
          <a:xfrm>
            <a:off x="7458319" y="3904488"/>
            <a:ext cx="0" cy="731520"/>
          </a:xfrm>
          <a:prstGeom prst="line">
            <a:avLst/>
          </a:prstGeom>
          <a:noFill/>
          <a:ln w="10160">
            <a:solidFill>
              <a:srgbClr val="F8F5EF"/>
            </a:solidFill>
            <a:prstDash val="solid"/>
          </a:ln>
        </p:spPr>
      </p:sp>
      <p:sp>
        <p:nvSpPr>
          <p:cNvPr id="41" name="Text 38">
            <a:extLst>
              <a:ext uri="{FF2B5EF4-FFF2-40B4-BE49-F238E27FC236}">
                <a16:creationId xmlns:a16="http://schemas.microsoft.com/office/drawing/2014/main" id="{167B1187-FD59-4879-A9E2-F27801DB826D}"/>
              </a:ext>
            </a:extLst>
          </p:cNvPr>
          <p:cNvSpPr>
            <a:spLocks noGrp="1"/>
          </p:cNvSpPr>
          <p:nvPr/>
        </p:nvSpPr>
        <p:spPr>
          <a:xfrm>
            <a:off x="3891910" y="4014216"/>
            <a:ext cx="3429249"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Nicht separat in dieser Aufzählung genannt.</a:t>
            </a:r>
            <a:endParaRPr sz="1700"/>
          </a:p>
        </p:txBody>
      </p:sp>
      <p:sp>
        <p:nvSpPr>
          <p:cNvPr id="42" name="Shape 39">
            <a:extLst>
              <a:ext uri="{FF2B5EF4-FFF2-40B4-BE49-F238E27FC236}">
                <a16:creationId xmlns:a16="http://schemas.microsoft.com/office/drawing/2014/main" id="{C4E63F36-80B5-41EC-862F-68F33346BA03}"/>
              </a:ext>
            </a:extLst>
          </p:cNvPr>
          <p:cNvSpPr>
            <a:spLocks noGrp="1"/>
          </p:cNvSpPr>
          <p:nvPr/>
        </p:nvSpPr>
        <p:spPr>
          <a:xfrm>
            <a:off x="7458319" y="3904488"/>
            <a:ext cx="4294769" cy="731520"/>
          </a:xfrm>
          <a:prstGeom prst="rect">
            <a:avLst/>
          </a:prstGeom>
          <a:solidFill>
            <a:srgbClr val="FFFFFF"/>
          </a:solidFill>
          <a:ln w="12700">
            <a:solidFill>
              <a:srgbClr val="FFFFFF">
                <a:alpha val="0"/>
              </a:srgbClr>
            </a:solidFill>
            <a:prstDash val="solid"/>
          </a:ln>
        </p:spPr>
      </p:sp>
      <p:sp>
        <p:nvSpPr>
          <p:cNvPr id="43" name="Shape 40">
            <a:extLst>
              <a:ext uri="{FF2B5EF4-FFF2-40B4-BE49-F238E27FC236}">
                <a16:creationId xmlns:a16="http://schemas.microsoft.com/office/drawing/2014/main" id="{4D9C9C04-E353-4C24-B27D-F2261AF2549D}"/>
              </a:ext>
            </a:extLst>
          </p:cNvPr>
          <p:cNvSpPr>
            <a:spLocks noGrp="1"/>
          </p:cNvSpPr>
          <p:nvPr/>
        </p:nvSpPr>
        <p:spPr>
          <a:xfrm>
            <a:off x="11753088" y="3904488"/>
            <a:ext cx="0" cy="731520"/>
          </a:xfrm>
          <a:prstGeom prst="line">
            <a:avLst/>
          </a:prstGeom>
          <a:noFill/>
          <a:ln w="10160">
            <a:solidFill>
              <a:srgbClr val="F8F5EF"/>
            </a:solidFill>
            <a:prstDash val="solid"/>
          </a:ln>
        </p:spPr>
      </p:sp>
      <p:sp>
        <p:nvSpPr>
          <p:cNvPr id="44" name="Text 41">
            <a:extLst>
              <a:ext uri="{FF2B5EF4-FFF2-40B4-BE49-F238E27FC236}">
                <a16:creationId xmlns:a16="http://schemas.microsoft.com/office/drawing/2014/main" id="{4A83142B-105B-4516-B213-3D833DB16ED5}"/>
              </a:ext>
            </a:extLst>
          </p:cNvPr>
          <p:cNvSpPr>
            <a:spLocks noGrp="1"/>
          </p:cNvSpPr>
          <p:nvPr/>
        </p:nvSpPr>
        <p:spPr>
          <a:xfrm>
            <a:off x="7586335" y="4014216"/>
            <a:ext cx="4029593"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39.9D.- ausdrücklich genannt.</a:t>
            </a:r>
            <a:endParaRPr sz="1700"/>
          </a:p>
        </p:txBody>
      </p:sp>
      <p:sp>
        <p:nvSpPr>
          <p:cNvPr id="45" name="Shape 42">
            <a:extLst>
              <a:ext uri="{FF2B5EF4-FFF2-40B4-BE49-F238E27FC236}">
                <a16:creationId xmlns:a16="http://schemas.microsoft.com/office/drawing/2014/main" id="{3619EC51-7F69-4FEB-AAF2-93711BB160F6}"/>
              </a:ext>
            </a:extLst>
          </p:cNvPr>
          <p:cNvSpPr>
            <a:spLocks noGrp="1"/>
          </p:cNvSpPr>
          <p:nvPr/>
        </p:nvSpPr>
        <p:spPr>
          <a:xfrm>
            <a:off x="438912" y="4636008"/>
            <a:ext cx="3324982" cy="731520"/>
          </a:xfrm>
          <a:prstGeom prst="rect">
            <a:avLst/>
          </a:prstGeom>
          <a:solidFill>
            <a:srgbClr val="F0EBE2"/>
          </a:solidFill>
          <a:ln w="12700">
            <a:solidFill>
              <a:srgbClr val="F0EBE2">
                <a:alpha val="0"/>
              </a:srgbClr>
            </a:solidFill>
            <a:prstDash val="solid"/>
          </a:ln>
        </p:spPr>
      </p:sp>
      <p:sp>
        <p:nvSpPr>
          <p:cNvPr id="46" name="Shape 43">
            <a:extLst>
              <a:ext uri="{FF2B5EF4-FFF2-40B4-BE49-F238E27FC236}">
                <a16:creationId xmlns:a16="http://schemas.microsoft.com/office/drawing/2014/main" id="{9930D736-FE54-4003-8163-F955345935DC}"/>
              </a:ext>
            </a:extLst>
          </p:cNvPr>
          <p:cNvSpPr>
            <a:spLocks noGrp="1"/>
          </p:cNvSpPr>
          <p:nvPr/>
        </p:nvSpPr>
        <p:spPr>
          <a:xfrm>
            <a:off x="3763894" y="4636008"/>
            <a:ext cx="0" cy="731520"/>
          </a:xfrm>
          <a:prstGeom prst="line">
            <a:avLst/>
          </a:prstGeom>
          <a:noFill/>
          <a:ln w="10160">
            <a:solidFill>
              <a:srgbClr val="F8F5EF"/>
            </a:solidFill>
            <a:prstDash val="solid"/>
          </a:ln>
        </p:spPr>
      </p:sp>
      <p:sp>
        <p:nvSpPr>
          <p:cNvPr id="47" name="Text 44">
            <a:extLst>
              <a:ext uri="{FF2B5EF4-FFF2-40B4-BE49-F238E27FC236}">
                <a16:creationId xmlns:a16="http://schemas.microsoft.com/office/drawing/2014/main" id="{75B66594-9467-4FD1-AD8B-EEF280784AA0}"/>
              </a:ext>
            </a:extLst>
          </p:cNvPr>
          <p:cNvSpPr>
            <a:spLocks noGrp="1"/>
          </p:cNvSpPr>
          <p:nvPr/>
        </p:nvSpPr>
        <p:spPr>
          <a:xfrm>
            <a:off x="566928" y="4745736"/>
            <a:ext cx="3059806" cy="521208"/>
          </a:xfrm>
          <a:prstGeom prst="rect">
            <a:avLst/>
          </a:prstGeom>
          <a:noFill/>
        </p:spPr>
        <p:txBody>
          <a:bodyPr wrap="square" lIns="0" tIns="0" rIns="0" bIns="0" anchor="ctr">
            <a:normAutofit/>
          </a:bodyPr>
          <a:lstStyle/>
          <a:p>
            <a:pPr marL="0" indent="0">
              <a:buNone/>
            </a:pPr>
            <a:r>
              <a:rPr sz="1700" b="1">
                <a:solidFill>
                  <a:srgbClr val="303D43"/>
                </a:solidFill>
                <a:latin typeface="Arial"/>
                <a:ea typeface="Arial"/>
                <a:cs typeface="Arial"/>
              </a:rPr>
              <a:t>Peritonealdialyse</a:t>
            </a:r>
            <a:endParaRPr sz="1700"/>
          </a:p>
        </p:txBody>
      </p:sp>
      <p:sp>
        <p:nvSpPr>
          <p:cNvPr id="48" name="Shape 45">
            <a:extLst>
              <a:ext uri="{FF2B5EF4-FFF2-40B4-BE49-F238E27FC236}">
                <a16:creationId xmlns:a16="http://schemas.microsoft.com/office/drawing/2014/main" id="{2302ADD9-DD16-45E1-9590-7758AC636AB8}"/>
              </a:ext>
            </a:extLst>
          </p:cNvPr>
          <p:cNvSpPr>
            <a:spLocks noGrp="1"/>
          </p:cNvSpPr>
          <p:nvPr/>
        </p:nvSpPr>
        <p:spPr>
          <a:xfrm>
            <a:off x="3763894" y="4636008"/>
            <a:ext cx="3694425" cy="731520"/>
          </a:xfrm>
          <a:prstGeom prst="rect">
            <a:avLst/>
          </a:prstGeom>
          <a:solidFill>
            <a:srgbClr val="F0EBE2"/>
          </a:solidFill>
          <a:ln w="12700">
            <a:solidFill>
              <a:srgbClr val="F0EBE2">
                <a:alpha val="0"/>
              </a:srgbClr>
            </a:solidFill>
            <a:prstDash val="solid"/>
          </a:ln>
        </p:spPr>
      </p:sp>
      <p:sp>
        <p:nvSpPr>
          <p:cNvPr id="49" name="Shape 46">
            <a:extLst>
              <a:ext uri="{FF2B5EF4-FFF2-40B4-BE49-F238E27FC236}">
                <a16:creationId xmlns:a16="http://schemas.microsoft.com/office/drawing/2014/main" id="{42562F36-CEFF-4A09-A31B-C6329C7D280D}"/>
              </a:ext>
            </a:extLst>
          </p:cNvPr>
          <p:cNvSpPr>
            <a:spLocks noGrp="1"/>
          </p:cNvSpPr>
          <p:nvPr/>
        </p:nvSpPr>
        <p:spPr>
          <a:xfrm>
            <a:off x="7458319" y="4636008"/>
            <a:ext cx="0" cy="731520"/>
          </a:xfrm>
          <a:prstGeom prst="line">
            <a:avLst/>
          </a:prstGeom>
          <a:noFill/>
          <a:ln w="10160">
            <a:solidFill>
              <a:srgbClr val="F8F5EF"/>
            </a:solidFill>
            <a:prstDash val="solid"/>
          </a:ln>
        </p:spPr>
      </p:sp>
      <p:sp>
        <p:nvSpPr>
          <p:cNvPr id="50" name="Text 47">
            <a:extLst>
              <a:ext uri="{FF2B5EF4-FFF2-40B4-BE49-F238E27FC236}">
                <a16:creationId xmlns:a16="http://schemas.microsoft.com/office/drawing/2014/main" id="{9E73E464-6D79-4738-A11B-38A69C9BC7B6}"/>
              </a:ext>
            </a:extLst>
          </p:cNvPr>
          <p:cNvSpPr>
            <a:spLocks noGrp="1"/>
          </p:cNvSpPr>
          <p:nvPr/>
        </p:nvSpPr>
        <p:spPr>
          <a:xfrm>
            <a:off x="3891910" y="4745736"/>
            <a:ext cx="3429249"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54.98.-</a:t>
            </a:r>
            <a:endParaRPr sz="1700"/>
          </a:p>
        </p:txBody>
      </p:sp>
      <p:sp>
        <p:nvSpPr>
          <p:cNvPr id="51" name="Shape 48">
            <a:extLst>
              <a:ext uri="{FF2B5EF4-FFF2-40B4-BE49-F238E27FC236}">
                <a16:creationId xmlns:a16="http://schemas.microsoft.com/office/drawing/2014/main" id="{BABCF586-107A-4389-8699-14C283188116}"/>
              </a:ext>
            </a:extLst>
          </p:cNvPr>
          <p:cNvSpPr>
            <a:spLocks noGrp="1"/>
          </p:cNvSpPr>
          <p:nvPr/>
        </p:nvSpPr>
        <p:spPr>
          <a:xfrm>
            <a:off x="7458319" y="4636008"/>
            <a:ext cx="4294769" cy="731520"/>
          </a:xfrm>
          <a:prstGeom prst="rect">
            <a:avLst/>
          </a:prstGeom>
          <a:solidFill>
            <a:srgbClr val="F0EBE2"/>
          </a:solidFill>
          <a:ln w="12700">
            <a:solidFill>
              <a:srgbClr val="F0EBE2">
                <a:alpha val="0"/>
              </a:srgbClr>
            </a:solidFill>
            <a:prstDash val="solid"/>
          </a:ln>
        </p:spPr>
      </p:sp>
      <p:sp>
        <p:nvSpPr>
          <p:cNvPr id="52" name="Shape 49">
            <a:extLst>
              <a:ext uri="{FF2B5EF4-FFF2-40B4-BE49-F238E27FC236}">
                <a16:creationId xmlns:a16="http://schemas.microsoft.com/office/drawing/2014/main" id="{9FB32D2D-5BC8-4B2E-9BA7-486198B85DFE}"/>
              </a:ext>
            </a:extLst>
          </p:cNvPr>
          <p:cNvSpPr>
            <a:spLocks noGrp="1"/>
          </p:cNvSpPr>
          <p:nvPr/>
        </p:nvSpPr>
        <p:spPr>
          <a:xfrm>
            <a:off x="11753088" y="4636008"/>
            <a:ext cx="0" cy="731520"/>
          </a:xfrm>
          <a:prstGeom prst="line">
            <a:avLst/>
          </a:prstGeom>
          <a:noFill/>
          <a:ln w="10160">
            <a:solidFill>
              <a:srgbClr val="F8F5EF"/>
            </a:solidFill>
            <a:prstDash val="solid"/>
          </a:ln>
        </p:spPr>
      </p:sp>
      <p:sp>
        <p:nvSpPr>
          <p:cNvPr id="53" name="Text 50">
            <a:extLst>
              <a:ext uri="{FF2B5EF4-FFF2-40B4-BE49-F238E27FC236}">
                <a16:creationId xmlns:a16="http://schemas.microsoft.com/office/drawing/2014/main" id="{E804B0CC-8015-44A5-B1C4-DE342F2FE0A9}"/>
              </a:ext>
            </a:extLst>
          </p:cNvPr>
          <p:cNvSpPr>
            <a:spLocks noGrp="1"/>
          </p:cNvSpPr>
          <p:nvPr/>
        </p:nvSpPr>
        <p:spPr>
          <a:xfrm>
            <a:off x="7586335" y="4745736"/>
            <a:ext cx="4029593"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54.98.- weiterhin genannt.</a:t>
            </a:r>
            <a:endParaRPr sz="1700"/>
          </a:p>
        </p:txBody>
      </p:sp>
      <p:sp>
        <p:nvSpPr>
          <p:cNvPr id="54" name="Shape 51">
            <a:extLst>
              <a:ext uri="{FF2B5EF4-FFF2-40B4-BE49-F238E27FC236}">
                <a16:creationId xmlns:a16="http://schemas.microsoft.com/office/drawing/2014/main" id="{7385685F-3A01-4BA9-BFB2-9DCF605D4669}"/>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55" name="Shape 52">
            <a:extLst>
              <a:ext uri="{FF2B5EF4-FFF2-40B4-BE49-F238E27FC236}">
                <a16:creationId xmlns:a16="http://schemas.microsoft.com/office/drawing/2014/main" id="{21B1E7C4-7FA2-4CC3-8921-114F2AD3F8AC}"/>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56" name="Text 53">
            <a:extLst>
              <a:ext uri="{FF2B5EF4-FFF2-40B4-BE49-F238E27FC236}">
                <a16:creationId xmlns:a16="http://schemas.microsoft.com/office/drawing/2014/main" id="{D06B34AF-BB39-425C-AD7B-CD0674054907}"/>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Verfahren aus der Dokumentation bestimmen und den passenden endständigen CHOP-Kode auswählen; nicht nur den alten Kode mechanisch ersetzen.</a:t>
            </a:r>
            <a:endParaRPr sz="1550"/>
          </a:p>
        </p:txBody>
      </p:sp>
      <p:sp>
        <p:nvSpPr>
          <p:cNvPr id="57" name="Shape 54">
            <a:extLst>
              <a:ext uri="{FF2B5EF4-FFF2-40B4-BE49-F238E27FC236}">
                <a16:creationId xmlns:a16="http://schemas.microsoft.com/office/drawing/2014/main" id="{0D333D06-60C4-485C-A155-F73B3B58D498}"/>
              </a:ext>
            </a:extLst>
          </p:cNvPr>
          <p:cNvSpPr>
            <a:spLocks noGrp="1"/>
          </p:cNvSpPr>
          <p:nvPr/>
        </p:nvSpPr>
        <p:spPr>
          <a:xfrm>
            <a:off x="438912" y="6281928"/>
            <a:ext cx="11314176" cy="0"/>
          </a:xfrm>
          <a:prstGeom prst="line">
            <a:avLst/>
          </a:prstGeom>
          <a:noFill/>
          <a:ln w="7620">
            <a:solidFill>
              <a:srgbClr val="D8D4CB"/>
            </a:solidFill>
            <a:prstDash val="solid"/>
          </a:ln>
        </p:spPr>
      </p:sp>
      <p:sp>
        <p:nvSpPr>
          <p:cNvPr id="58" name="Text 55">
            <a:extLst>
              <a:ext uri="{FF2B5EF4-FFF2-40B4-BE49-F238E27FC236}">
                <a16:creationId xmlns:a16="http://schemas.microsoft.com/office/drawing/2014/main" id="{1D13F3F8-8CAC-4C96-8528-2B8EE2014BB9}"/>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SD1401o S. 158; KHB 2027, SD1401p S. 156.</a:t>
            </a:r>
            <a:endParaRPr sz="920"/>
          </a:p>
        </p:txBody>
      </p:sp>
      <p:sp>
        <p:nvSpPr>
          <p:cNvPr id="59" name="Text 56">
            <a:extLst>
              <a:ext uri="{FF2B5EF4-FFF2-40B4-BE49-F238E27FC236}">
                <a16:creationId xmlns:a16="http://schemas.microsoft.com/office/drawing/2014/main" id="{8AE86815-67EA-4698-8DBF-9E43CD565476}"/>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60" name="Text 57">
            <a:extLst>
              <a:ext uri="{FF2B5EF4-FFF2-40B4-BE49-F238E27FC236}">
                <a16:creationId xmlns:a16="http://schemas.microsoft.com/office/drawing/2014/main" id="{6A6945E3-82E6-480D-80FB-37FA954327E4}"/>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31 / 73</a:t>
            </a:r>
            <a:endParaRPr sz="900"/>
          </a:p>
        </p:txBody>
      </p:sp>
    </p:spTree>
    <p:extLst>
      <p:ext uri="{BB962C8B-B14F-4D97-AF65-F5344CB8AC3E}">
        <p14:creationId xmlns:p14="http://schemas.microsoft.com/office/powerpoint/2010/main" val="294366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D571353-BA74-4D51-AA41-2856D6943F82}"/>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58E85EE2-4297-4593-8664-C941DE1F0471}"/>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88F6F3D7-67A9-47AE-8B56-C56A761D1E95}"/>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C416DA93-30A7-4FE7-A868-33F52AC80BC8}"/>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957C3668-3CFA-4DD5-97AC-8CCA4A683910}"/>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83F72C52-1467-418F-A791-29F559523FFB}"/>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03 | NIERENERSATZ</a:t>
            </a:r>
            <a:endParaRPr sz="1020"/>
          </a:p>
        </p:txBody>
      </p:sp>
      <p:sp>
        <p:nvSpPr>
          <p:cNvPr id="8" name="Text 5">
            <a:extLst>
              <a:ext uri="{FF2B5EF4-FFF2-40B4-BE49-F238E27FC236}">
                <a16:creationId xmlns:a16="http://schemas.microsoft.com/office/drawing/2014/main" id="{A6396321-C199-4341-89BD-22559DEB677F}"/>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PRÄZISIERT</a:t>
            </a:r>
            <a:endParaRPr sz="960"/>
          </a:p>
        </p:txBody>
      </p:sp>
      <p:sp>
        <p:nvSpPr>
          <p:cNvPr id="9" name="Text 6">
            <a:extLst>
              <a:ext uri="{FF2B5EF4-FFF2-40B4-BE49-F238E27FC236}">
                <a16:creationId xmlns:a16="http://schemas.microsoft.com/office/drawing/2014/main" id="{51EC2CF4-D3CA-4AA1-9715-E12EE496AF21}"/>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AV-Fistel / AV-Shunt: Verfahren genauer benannt</a:t>
            </a:r>
            <a:endParaRPr sz="2800"/>
          </a:p>
        </p:txBody>
      </p:sp>
      <p:sp>
        <p:nvSpPr>
          <p:cNvPr id="10" name="Shape 7">
            <a:extLst>
              <a:ext uri="{FF2B5EF4-FFF2-40B4-BE49-F238E27FC236}">
                <a16:creationId xmlns:a16="http://schemas.microsoft.com/office/drawing/2014/main" id="{310DD10E-0810-455B-A2C0-0FA9F3311078}"/>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6A7DC1DF-676E-4EE4-BAFD-13001E61DD35}"/>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16C1BA34-C2AB-4214-AEC3-1A404060AB22}"/>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865B8562-447F-4F8C-8CB2-80D7853A2089}"/>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06A92196-2F7C-4DAC-B47B-FFFA606AD9ED}"/>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46D4E287-CD0E-4A78-B65D-3DAE2BF80C60}"/>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85EE452F-DEED-4B02-9940-A6C617DEFFD4}"/>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E86615C8-9EA7-487B-9B28-10A583F51821}"/>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F6229037-9198-45EA-9175-48CD10A394B7}"/>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83A899DD-7C05-4737-9FF0-35007FD8B9A5}"/>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SD1407 / SD1408</a:t>
            </a:r>
            <a:endParaRPr sz="1760"/>
          </a:p>
        </p:txBody>
      </p:sp>
      <p:sp>
        <p:nvSpPr>
          <p:cNvPr id="20" name="Text 17">
            <a:extLst>
              <a:ext uri="{FF2B5EF4-FFF2-40B4-BE49-F238E27FC236}">
                <a16:creationId xmlns:a16="http://schemas.microsoft.com/office/drawing/2014/main" id="{9E559856-234A-48A0-96C2-6BABA19FABFC}"/>
              </a:ext>
            </a:extLst>
          </p:cNvPr>
          <p:cNvSpPr>
            <a:spLocks noGrp="1"/>
          </p:cNvSpPr>
          <p:nvPr/>
        </p:nvSpPr>
        <p:spPr>
          <a:xfrm>
            <a:off x="640080" y="3017520"/>
            <a:ext cx="5131308" cy="212140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Anlage bzw. Verschluss einer AV-Fistel oder Entfernen eines AV-Shunts "zur Dialyse".</a:t>
            </a:r>
            <a:endParaRPr sz="1780"/>
          </a:p>
        </p:txBody>
      </p:sp>
      <p:sp>
        <p:nvSpPr>
          <p:cNvPr id="21" name="Text 18">
            <a:extLst>
              <a:ext uri="{FF2B5EF4-FFF2-40B4-BE49-F238E27FC236}">
                <a16:creationId xmlns:a16="http://schemas.microsoft.com/office/drawing/2014/main" id="{A8E80C73-C82A-4E5E-8B6F-BB0A77602C65}"/>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Erweiterte Benennung</a:t>
            </a:r>
            <a:endParaRPr sz="1760"/>
          </a:p>
        </p:txBody>
      </p:sp>
      <p:sp>
        <p:nvSpPr>
          <p:cNvPr id="22" name="Text 19">
            <a:extLst>
              <a:ext uri="{FF2B5EF4-FFF2-40B4-BE49-F238E27FC236}">
                <a16:creationId xmlns:a16="http://schemas.microsoft.com/office/drawing/2014/main" id="{7AEEB000-5B44-4781-97DA-D2BD25F85418}"/>
              </a:ext>
            </a:extLst>
          </p:cNvPr>
          <p:cNvSpPr>
            <a:spLocks noGrp="1"/>
          </p:cNvSpPr>
          <p:nvPr/>
        </p:nvSpPr>
        <p:spPr>
          <a:xfrm>
            <a:off x="6420612" y="3017520"/>
            <a:ext cx="5131308" cy="63642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Hämodialyse, Hämofiltration und Hämodiafiltration ausdrücklich in den Titeln und Texten.</a:t>
            </a:r>
            <a:endParaRPr sz="1780"/>
          </a:p>
        </p:txBody>
      </p:sp>
      <p:sp>
        <p:nvSpPr>
          <p:cNvPr id="23" name="Text 20">
            <a:extLst>
              <a:ext uri="{FF2B5EF4-FFF2-40B4-BE49-F238E27FC236}">
                <a16:creationId xmlns:a16="http://schemas.microsoft.com/office/drawing/2014/main" id="{3E79AC14-32D9-41E9-A29E-21090937353A}"/>
              </a:ext>
            </a:extLst>
          </p:cNvPr>
          <p:cNvSpPr>
            <a:spLocks noGrp="1"/>
          </p:cNvSpPr>
          <p:nvPr/>
        </p:nvSpPr>
        <p:spPr>
          <a:xfrm>
            <a:off x="6420612" y="383682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HD-Grundsätze unverändert</a:t>
            </a:r>
            <a:endParaRPr sz="1760"/>
          </a:p>
        </p:txBody>
      </p:sp>
      <p:sp>
        <p:nvSpPr>
          <p:cNvPr id="24" name="Text 21">
            <a:extLst>
              <a:ext uri="{FF2B5EF4-FFF2-40B4-BE49-F238E27FC236}">
                <a16:creationId xmlns:a16="http://schemas.microsoft.com/office/drawing/2014/main" id="{681EBE74-ADC5-4665-B720-AC73470AC720}"/>
              </a:ext>
            </a:extLst>
          </p:cNvPr>
          <p:cNvSpPr>
            <a:spLocks noGrp="1"/>
          </p:cNvSpPr>
          <p:nvPr/>
        </p:nvSpPr>
        <p:spPr>
          <a:xfrm>
            <a:off x="6420612" y="4193442"/>
            <a:ext cx="5131308" cy="94548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Anlage: Niereninsuffizienz, SD0403 beachten; Z49.0 nicht abbilden.</a:t>
            </a:r>
            <a:endParaRPr sz="1780"/>
          </a:p>
          <a:p>
            <a:pPr marL="0" indent="0">
              <a:buNone/>
            </a:pPr>
            <a:r>
              <a:rPr sz="1780">
                <a:solidFill>
                  <a:srgbClr val="243239"/>
                </a:solidFill>
                <a:latin typeface="Arial"/>
                <a:ea typeface="Arial"/>
                <a:cs typeface="Arial"/>
              </a:rPr>
              <a:t>Verschluss / Entfernung ohne Komplikation: Z48.8.</a:t>
            </a:r>
            <a:endParaRPr sz="1780"/>
          </a:p>
        </p:txBody>
      </p:sp>
      <p:sp>
        <p:nvSpPr>
          <p:cNvPr id="25" name="Shape 22">
            <a:extLst>
              <a:ext uri="{FF2B5EF4-FFF2-40B4-BE49-F238E27FC236}">
                <a16:creationId xmlns:a16="http://schemas.microsoft.com/office/drawing/2014/main" id="{675BDC34-B6C7-4924-AC50-FECE9270B829}"/>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6" name="Shape 23">
            <a:extLst>
              <a:ext uri="{FF2B5EF4-FFF2-40B4-BE49-F238E27FC236}">
                <a16:creationId xmlns:a16="http://schemas.microsoft.com/office/drawing/2014/main" id="{F7A20AE7-C6FA-4711-8068-418B1CC1CC36}"/>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7" name="Text 24">
            <a:extLst>
              <a:ext uri="{FF2B5EF4-FFF2-40B4-BE49-F238E27FC236}">
                <a16:creationId xmlns:a16="http://schemas.microsoft.com/office/drawing/2014/main" id="{C51CBEAE-1667-463E-81B1-F46FF1F8EAA8}"/>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Bei Verschluss / Entfernung wegen einer Komplikation nicht ungeprüft den Nachbehandlungskode aus dem komplikationslosen Szenario übernehmen.</a:t>
            </a:r>
            <a:endParaRPr sz="1550"/>
          </a:p>
        </p:txBody>
      </p:sp>
      <p:sp>
        <p:nvSpPr>
          <p:cNvPr id="28" name="Shape 25">
            <a:extLst>
              <a:ext uri="{FF2B5EF4-FFF2-40B4-BE49-F238E27FC236}">
                <a16:creationId xmlns:a16="http://schemas.microsoft.com/office/drawing/2014/main" id="{5693E6CF-BF26-4504-B719-5ED1C8E84249}"/>
              </a:ext>
            </a:extLst>
          </p:cNvPr>
          <p:cNvSpPr>
            <a:spLocks noGrp="1"/>
          </p:cNvSpPr>
          <p:nvPr/>
        </p:nvSpPr>
        <p:spPr>
          <a:xfrm>
            <a:off x="438912" y="6281928"/>
            <a:ext cx="11314176" cy="0"/>
          </a:xfrm>
          <a:prstGeom prst="line">
            <a:avLst/>
          </a:prstGeom>
          <a:noFill/>
          <a:ln w="7620">
            <a:solidFill>
              <a:srgbClr val="D8D4CB"/>
            </a:solidFill>
            <a:prstDash val="solid"/>
          </a:ln>
        </p:spPr>
      </p:sp>
      <p:sp>
        <p:nvSpPr>
          <p:cNvPr id="29" name="Text 26">
            <a:extLst>
              <a:ext uri="{FF2B5EF4-FFF2-40B4-BE49-F238E27FC236}">
                <a16:creationId xmlns:a16="http://schemas.microsoft.com/office/drawing/2014/main" id="{623B2695-B470-498E-9F30-91F984138FE7}"/>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SD1407l S. 159 / SD1408a S. 160; KHB 2027, SD1407p S. 157 / SD1408p S. 158.</a:t>
            </a:r>
            <a:endParaRPr sz="920"/>
          </a:p>
        </p:txBody>
      </p:sp>
      <p:sp>
        <p:nvSpPr>
          <p:cNvPr id="30" name="Text 27">
            <a:extLst>
              <a:ext uri="{FF2B5EF4-FFF2-40B4-BE49-F238E27FC236}">
                <a16:creationId xmlns:a16="http://schemas.microsoft.com/office/drawing/2014/main" id="{F2532C4B-A725-4970-A161-00D2684AFA38}"/>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1" name="Text 28">
            <a:extLst>
              <a:ext uri="{FF2B5EF4-FFF2-40B4-BE49-F238E27FC236}">
                <a16:creationId xmlns:a16="http://schemas.microsoft.com/office/drawing/2014/main" id="{9CDFA564-8AD6-4516-B364-C2B3D4B527C0}"/>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32 / 73</a:t>
            </a:r>
            <a:endParaRPr sz="900"/>
          </a:p>
        </p:txBody>
      </p:sp>
    </p:spTree>
    <p:extLst>
      <p:ext uri="{BB962C8B-B14F-4D97-AF65-F5344CB8AC3E}">
        <p14:creationId xmlns:p14="http://schemas.microsoft.com/office/powerpoint/2010/main" val="2029613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30E4EA3-943C-41A5-B561-08128DF49282}"/>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A934FF5A-F785-41E6-AABB-4AB1054B224B}"/>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90CA4107-1861-4E22-A6D2-D5BFBD2FF100}"/>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8C1EECF6-A60A-4637-A4DB-C9DFAFF76B11}"/>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67B64D65-0864-4F7A-AE30-4742A3A1ED57}"/>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D222B492-CE67-4ABB-A60B-5642C0D93DCC}"/>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27099B83-82EA-495C-9308-D96E5486A513}"/>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BEISPIELE / VERSCHIEBUNG</a:t>
            </a:r>
            <a:endParaRPr sz="960"/>
          </a:p>
        </p:txBody>
      </p:sp>
      <p:sp>
        <p:nvSpPr>
          <p:cNvPr id="9" name="Text 6">
            <a:extLst>
              <a:ext uri="{FF2B5EF4-FFF2-40B4-BE49-F238E27FC236}">
                <a16:creationId xmlns:a16="http://schemas.microsoft.com/office/drawing/2014/main" id="{1A6A36C7-9B1A-4039-AE6D-C0BD008F0631}"/>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Schwangerschaft: Beispiele und TARPSY-Ausnahme</a:t>
            </a:r>
            <a:endParaRPr sz="2800"/>
          </a:p>
        </p:txBody>
      </p:sp>
      <p:sp>
        <p:nvSpPr>
          <p:cNvPr id="10" name="Shape 7">
            <a:extLst>
              <a:ext uri="{FF2B5EF4-FFF2-40B4-BE49-F238E27FC236}">
                <a16:creationId xmlns:a16="http://schemas.microsoft.com/office/drawing/2014/main" id="{B1110D14-3605-474A-893F-FAB63E4088DD}"/>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A2CD3EE1-AF7C-4221-B0C2-196446D825AE}"/>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A493730B-38CD-4BDD-96AD-F7B2B0D8BE38}"/>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4AD6A527-2DD0-45E2-B5A2-9E163CB0EA7D}"/>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D6DE91DD-4352-4AED-8D70-6AAF4BCBBD99}"/>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BA3FD34E-7EBB-4879-AD42-C81F6438E9FB}"/>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8C51811E-0471-40BB-BAF2-A9B0C85F1746}"/>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1A7EF15A-B22A-40EB-B8E0-C40F64361E1F}"/>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B0332863-2559-4E37-A77D-80BCD98FAF32}"/>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F34B7F16-6904-43EA-9B6A-92A05A11F31B}"/>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SD1502</a:t>
            </a:r>
            <a:endParaRPr sz="1760"/>
          </a:p>
        </p:txBody>
      </p:sp>
      <p:sp>
        <p:nvSpPr>
          <p:cNvPr id="20" name="Text 17">
            <a:extLst>
              <a:ext uri="{FF2B5EF4-FFF2-40B4-BE49-F238E27FC236}">
                <a16:creationId xmlns:a16="http://schemas.microsoft.com/office/drawing/2014/main" id="{9D9A3B03-F723-4209-8891-1E937AA316B0}"/>
              </a:ext>
            </a:extLst>
          </p:cNvPr>
          <p:cNvSpPr>
            <a:spLocks noGrp="1"/>
          </p:cNvSpPr>
          <p:nvPr/>
        </p:nvSpPr>
        <p:spPr>
          <a:xfrm>
            <a:off x="640080" y="3017520"/>
            <a:ext cx="5131308" cy="969467"/>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Beispiel mit Trisomie 13 / Patau-Syndrom; im Beispiel zur unerwünschten Schwangerschaft ohne die neue ausdrückliche Zeitangabe.</a:t>
            </a:r>
            <a:endParaRPr sz="1780"/>
          </a:p>
        </p:txBody>
      </p:sp>
      <p:sp>
        <p:nvSpPr>
          <p:cNvPr id="21" name="Text 18">
            <a:extLst>
              <a:ext uri="{FF2B5EF4-FFF2-40B4-BE49-F238E27FC236}">
                <a16:creationId xmlns:a16="http://schemas.microsoft.com/office/drawing/2014/main" id="{D01EFB7D-B643-4650-A815-7A1285EDFD89}"/>
              </a:ext>
            </a:extLst>
          </p:cNvPr>
          <p:cNvSpPr>
            <a:spLocks noGrp="1"/>
          </p:cNvSpPr>
          <p:nvPr/>
        </p:nvSpPr>
        <p:spPr>
          <a:xfrm>
            <a:off x="640080" y="4169867"/>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SD1503</a:t>
            </a:r>
            <a:endParaRPr sz="1760"/>
          </a:p>
        </p:txBody>
      </p:sp>
      <p:sp>
        <p:nvSpPr>
          <p:cNvPr id="22" name="Text 19">
            <a:extLst>
              <a:ext uri="{FF2B5EF4-FFF2-40B4-BE49-F238E27FC236}">
                <a16:creationId xmlns:a16="http://schemas.microsoft.com/office/drawing/2014/main" id="{5FB619E4-27A6-4046-AB38-09E8168C9097}"/>
              </a:ext>
            </a:extLst>
          </p:cNvPr>
          <p:cNvSpPr>
            <a:spLocks noGrp="1"/>
          </p:cNvSpPr>
          <p:nvPr/>
        </p:nvSpPr>
        <p:spPr>
          <a:xfrm>
            <a:off x="640080" y="4526483"/>
            <a:ext cx="5131308" cy="612445"/>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TARPSY-Ausnahme an anderer Stelle des Regelabschnitts.</a:t>
            </a:r>
            <a:endParaRPr sz="1780"/>
          </a:p>
        </p:txBody>
      </p:sp>
      <p:sp>
        <p:nvSpPr>
          <p:cNvPr id="23" name="Text 20">
            <a:extLst>
              <a:ext uri="{FF2B5EF4-FFF2-40B4-BE49-F238E27FC236}">
                <a16:creationId xmlns:a16="http://schemas.microsoft.com/office/drawing/2014/main" id="{673BD5A3-F38A-4C41-B0CA-0B6C56F297DE}"/>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SD1502p</a:t>
            </a:r>
            <a:endParaRPr sz="1760"/>
          </a:p>
        </p:txBody>
      </p:sp>
      <p:sp>
        <p:nvSpPr>
          <p:cNvPr id="24" name="Text 21">
            <a:extLst>
              <a:ext uri="{FF2B5EF4-FFF2-40B4-BE49-F238E27FC236}">
                <a16:creationId xmlns:a16="http://schemas.microsoft.com/office/drawing/2014/main" id="{B299D973-3800-4941-A2AD-109C318FA00E}"/>
              </a:ext>
            </a:extLst>
          </p:cNvPr>
          <p:cNvSpPr>
            <a:spLocks noGrp="1"/>
          </p:cNvSpPr>
          <p:nvPr/>
        </p:nvSpPr>
        <p:spPr>
          <a:xfrm>
            <a:off x="6420612" y="3017520"/>
            <a:ext cx="5131308" cy="88540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Verallgemeinert auf Chromosomenanomalie; Beispiel der unerwünschten Schwangerschaft ausdrücklich nach 12 Schwangerschaftswochen.</a:t>
            </a:r>
            <a:endParaRPr sz="1780"/>
          </a:p>
        </p:txBody>
      </p:sp>
      <p:sp>
        <p:nvSpPr>
          <p:cNvPr id="25" name="Text 22">
            <a:extLst>
              <a:ext uri="{FF2B5EF4-FFF2-40B4-BE49-F238E27FC236}">
                <a16:creationId xmlns:a16="http://schemas.microsoft.com/office/drawing/2014/main" id="{6682E85C-8BB5-4A67-9428-F95FA52FCB48}"/>
              </a:ext>
            </a:extLst>
          </p:cNvPr>
          <p:cNvSpPr>
            <a:spLocks noGrp="1"/>
          </p:cNvSpPr>
          <p:nvPr/>
        </p:nvSpPr>
        <p:spPr>
          <a:xfrm>
            <a:off x="6420612" y="408580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SD1503p</a:t>
            </a:r>
            <a:endParaRPr sz="1760"/>
          </a:p>
        </p:txBody>
      </p:sp>
      <p:sp>
        <p:nvSpPr>
          <p:cNvPr id="26" name="Text 23">
            <a:extLst>
              <a:ext uri="{FF2B5EF4-FFF2-40B4-BE49-F238E27FC236}">
                <a16:creationId xmlns:a16="http://schemas.microsoft.com/office/drawing/2014/main" id="{7688F6E6-A68C-4084-990D-D1ACA50A0500}"/>
              </a:ext>
            </a:extLst>
          </p:cNvPr>
          <p:cNvSpPr>
            <a:spLocks noGrp="1"/>
          </p:cNvSpPr>
          <p:nvPr/>
        </p:nvSpPr>
        <p:spPr>
          <a:xfrm>
            <a:off x="6420612" y="4442422"/>
            <a:ext cx="5131308" cy="69650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TARPSY-Ausnahme direkt bei Beispiel 7: O99.3 nicht als Hauptdiagnose, auch bei wechselseitiger Komplikation.</a:t>
            </a:r>
            <a:endParaRPr sz="1780"/>
          </a:p>
        </p:txBody>
      </p:sp>
      <p:sp>
        <p:nvSpPr>
          <p:cNvPr id="27" name="Shape 24">
            <a:extLst>
              <a:ext uri="{FF2B5EF4-FFF2-40B4-BE49-F238E27FC236}">
                <a16:creationId xmlns:a16="http://schemas.microsoft.com/office/drawing/2014/main" id="{93D21921-2D95-465B-AE97-170FD1A38864}"/>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5A494C0D-04F6-4FC7-8346-EDD9D94BEF4E}"/>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08E7D401-0E61-44B1-A713-E3A9FB6DAD4C}"/>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 neu platzierte TARPSY-Ausnahme ist keine erstmalige Einführung; U69.12! entfällt zusätzlich im Abortkomplikationsbeispiel.</a:t>
            </a:r>
            <a:endParaRPr sz="1550"/>
          </a:p>
        </p:txBody>
      </p:sp>
      <p:sp>
        <p:nvSpPr>
          <p:cNvPr id="30" name="Shape 27">
            <a:extLst>
              <a:ext uri="{FF2B5EF4-FFF2-40B4-BE49-F238E27FC236}">
                <a16:creationId xmlns:a16="http://schemas.microsoft.com/office/drawing/2014/main" id="{715EAFE4-45C2-41EA-90C5-A8981F64879D}"/>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C52DDB06-C9D7-45BE-A7A1-5A461339CA83}"/>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SD1502n S. 162–163 / SD1503n S. 163–164; KHB 2027, SD1502p S. 160–161 / SD1503p S. 161–163.</a:t>
            </a:r>
            <a:endParaRPr sz="920"/>
          </a:p>
        </p:txBody>
      </p:sp>
      <p:sp>
        <p:nvSpPr>
          <p:cNvPr id="32" name="Text 29">
            <a:extLst>
              <a:ext uri="{FF2B5EF4-FFF2-40B4-BE49-F238E27FC236}">
                <a16:creationId xmlns:a16="http://schemas.microsoft.com/office/drawing/2014/main" id="{34C1AEFF-29B9-43D8-BE26-31FEB69ED6D6}"/>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27F457D7-DFE0-4CD7-8658-C9613A9AD49E}"/>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33 / 73</a:t>
            </a:r>
            <a:endParaRPr sz="900"/>
          </a:p>
        </p:txBody>
      </p:sp>
    </p:spTree>
    <p:extLst>
      <p:ext uri="{BB962C8B-B14F-4D97-AF65-F5344CB8AC3E}">
        <p14:creationId xmlns:p14="http://schemas.microsoft.com/office/powerpoint/2010/main" val="1375330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00FD490-7840-46FE-A725-ABF7B10C47E1}"/>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50D440CF-3FB0-4B21-BAEE-7CDF76AADCDB}"/>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4973D6DA-3BBA-4278-A228-02681F2CE985}"/>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DCEF881A-A76D-44EE-8872-1FD19D62326B}"/>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A9F0BC61-7341-4200-95F1-D9AD62D61F56}"/>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0A7B9D4F-F67C-45A0-A701-C3923395F24B}"/>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E0B04B49-5225-47FE-B863-738E660694F1}"/>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REGELTEXT ANGEPASST</a:t>
            </a:r>
            <a:endParaRPr sz="960"/>
          </a:p>
        </p:txBody>
      </p:sp>
      <p:sp>
        <p:nvSpPr>
          <p:cNvPr id="9" name="Text 6">
            <a:extLst>
              <a:ext uri="{FF2B5EF4-FFF2-40B4-BE49-F238E27FC236}">
                <a16:creationId xmlns:a16="http://schemas.microsoft.com/office/drawing/2014/main" id="{199B2713-9AAD-4181-B048-961BACD47D2B}"/>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O32 oder O64: Geburtsbeginn entscheidet mit</a:t>
            </a:r>
            <a:endParaRPr sz="2800"/>
          </a:p>
        </p:txBody>
      </p:sp>
      <p:sp>
        <p:nvSpPr>
          <p:cNvPr id="10" name="Shape 7">
            <a:extLst>
              <a:ext uri="{FF2B5EF4-FFF2-40B4-BE49-F238E27FC236}">
                <a16:creationId xmlns:a16="http://schemas.microsoft.com/office/drawing/2014/main" id="{4A1085B3-CE71-42C1-891D-893BD5226A9A}"/>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016C6968-A554-41A3-8928-900F1DC98954}"/>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5D3C13B9-130F-43B3-8738-B199157A1EB0}"/>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56D9FEF5-9D2C-4BDC-A28B-B1DE5474C935}"/>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F5E9E719-E2C8-4219-8DD8-853D77BBF15E}"/>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A2EE4818-6346-420B-A5FB-F71A271786BB}"/>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CB5A211F-8CF9-4DDA-8063-A608999D6CAD}"/>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382DDAA9-4824-407D-A1AB-617B97EB72F6}"/>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4EA00704-5153-41C3-BD0C-7DEABCFD8055}"/>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B4AB23BA-F066-4501-BD18-88B588223EB4}"/>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Geplante primäre Sectio bei Lageanomalie</a:t>
            </a:r>
            <a:endParaRPr sz="1760"/>
          </a:p>
        </p:txBody>
      </p:sp>
      <p:sp>
        <p:nvSpPr>
          <p:cNvPr id="20" name="Text 17">
            <a:extLst>
              <a:ext uri="{FF2B5EF4-FFF2-40B4-BE49-F238E27FC236}">
                <a16:creationId xmlns:a16="http://schemas.microsoft.com/office/drawing/2014/main" id="{247BB642-D6B0-482B-BEDC-68A2458A9968}"/>
              </a:ext>
            </a:extLst>
          </p:cNvPr>
          <p:cNvSpPr>
            <a:spLocks noGrp="1"/>
          </p:cNvSpPr>
          <p:nvPr/>
        </p:nvSpPr>
        <p:spPr>
          <a:xfrm>
            <a:off x="640080" y="3017520"/>
            <a:ext cx="5131308" cy="212140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O32.-, unabhängig davon, ob schlussendlich ein Geburtshindernis bestanden hätte.</a:t>
            </a:r>
            <a:endParaRPr sz="1780"/>
          </a:p>
        </p:txBody>
      </p:sp>
      <p:sp>
        <p:nvSpPr>
          <p:cNvPr id="21" name="Text 18">
            <a:extLst>
              <a:ext uri="{FF2B5EF4-FFF2-40B4-BE49-F238E27FC236}">
                <a16:creationId xmlns:a16="http://schemas.microsoft.com/office/drawing/2014/main" id="{410B9C3B-8DE0-44E7-8881-C5ADA877B631}"/>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Geburt hat noch nicht begonnen</a:t>
            </a:r>
            <a:endParaRPr sz="1760"/>
          </a:p>
        </p:txBody>
      </p:sp>
      <p:sp>
        <p:nvSpPr>
          <p:cNvPr id="22" name="Text 19">
            <a:extLst>
              <a:ext uri="{FF2B5EF4-FFF2-40B4-BE49-F238E27FC236}">
                <a16:creationId xmlns:a16="http://schemas.microsoft.com/office/drawing/2014/main" id="{2610E4F5-686D-4409-A5D9-1E0BCBA3FDD3}"/>
              </a:ext>
            </a:extLst>
          </p:cNvPr>
          <p:cNvSpPr>
            <a:spLocks noGrp="1"/>
          </p:cNvSpPr>
          <p:nvPr/>
        </p:nvSpPr>
        <p:spPr>
          <a:xfrm>
            <a:off x="6420612" y="3017520"/>
            <a:ext cx="5131308" cy="787944"/>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Bei geplanter primärer Sectio wegen Lageanomalie O32.-.</a:t>
            </a:r>
            <a:endParaRPr sz="1780"/>
          </a:p>
        </p:txBody>
      </p:sp>
      <p:sp>
        <p:nvSpPr>
          <p:cNvPr id="23" name="Text 20">
            <a:extLst>
              <a:ext uri="{FF2B5EF4-FFF2-40B4-BE49-F238E27FC236}">
                <a16:creationId xmlns:a16="http://schemas.microsoft.com/office/drawing/2014/main" id="{41FB350B-E083-4AC0-95C5-0D2B0559BFF2}"/>
              </a:ext>
            </a:extLst>
          </p:cNvPr>
          <p:cNvSpPr>
            <a:spLocks noGrp="1"/>
          </p:cNvSpPr>
          <p:nvPr/>
        </p:nvSpPr>
        <p:spPr>
          <a:xfrm>
            <a:off x="6420612" y="398834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Geburt hat bereits begonnen</a:t>
            </a:r>
            <a:endParaRPr sz="1760"/>
          </a:p>
        </p:txBody>
      </p:sp>
      <p:sp>
        <p:nvSpPr>
          <p:cNvPr id="24" name="Text 21">
            <a:extLst>
              <a:ext uri="{FF2B5EF4-FFF2-40B4-BE49-F238E27FC236}">
                <a16:creationId xmlns:a16="http://schemas.microsoft.com/office/drawing/2014/main" id="{74233194-5DB4-464B-8525-7CE30A7E2B18}"/>
              </a:ext>
            </a:extLst>
          </p:cNvPr>
          <p:cNvSpPr>
            <a:spLocks noGrp="1"/>
          </p:cNvSpPr>
          <p:nvPr/>
        </p:nvSpPr>
        <p:spPr>
          <a:xfrm>
            <a:off x="6420612" y="4344960"/>
            <a:ext cx="5131308" cy="79396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O64.- – auch dann, wenn der Eingriff nach CHOP als primäre Sectio abgebildet wird.</a:t>
            </a:r>
            <a:endParaRPr sz="1780"/>
          </a:p>
        </p:txBody>
      </p:sp>
      <p:sp>
        <p:nvSpPr>
          <p:cNvPr id="25" name="Shape 22">
            <a:extLst>
              <a:ext uri="{FF2B5EF4-FFF2-40B4-BE49-F238E27FC236}">
                <a16:creationId xmlns:a16="http://schemas.microsoft.com/office/drawing/2014/main" id="{5136627A-C86D-4871-8E8A-35A5C5A9297D}"/>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6" name="Shape 23">
            <a:extLst>
              <a:ext uri="{FF2B5EF4-FFF2-40B4-BE49-F238E27FC236}">
                <a16:creationId xmlns:a16="http://schemas.microsoft.com/office/drawing/2014/main" id="{D73F37B1-501C-4AC0-A674-7CF491B93742}"/>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7" name="Text 24">
            <a:extLst>
              <a:ext uri="{FF2B5EF4-FFF2-40B4-BE49-F238E27FC236}">
                <a16:creationId xmlns:a16="http://schemas.microsoft.com/office/drawing/2014/main" id="{54789C63-36E1-48F2-806B-C49430A78F5A}"/>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Diagnosenklassifikation und CHOP-Einstufung "primär/sekundär" sind zwei verschiedene Entscheidungen.</a:t>
            </a:r>
            <a:endParaRPr sz="1550"/>
          </a:p>
        </p:txBody>
      </p:sp>
      <p:sp>
        <p:nvSpPr>
          <p:cNvPr id="28" name="Shape 25">
            <a:extLst>
              <a:ext uri="{FF2B5EF4-FFF2-40B4-BE49-F238E27FC236}">
                <a16:creationId xmlns:a16="http://schemas.microsoft.com/office/drawing/2014/main" id="{6F34F42E-870B-47D8-AB8A-90CB0556B15B}"/>
              </a:ext>
            </a:extLst>
          </p:cNvPr>
          <p:cNvSpPr>
            <a:spLocks noGrp="1"/>
          </p:cNvSpPr>
          <p:nvPr/>
        </p:nvSpPr>
        <p:spPr>
          <a:xfrm>
            <a:off x="438912" y="6281928"/>
            <a:ext cx="11314176" cy="0"/>
          </a:xfrm>
          <a:prstGeom prst="line">
            <a:avLst/>
          </a:prstGeom>
          <a:noFill/>
          <a:ln w="7620">
            <a:solidFill>
              <a:srgbClr val="D8D4CB"/>
            </a:solidFill>
            <a:prstDash val="solid"/>
          </a:ln>
        </p:spPr>
      </p:sp>
      <p:sp>
        <p:nvSpPr>
          <p:cNvPr id="29" name="Text 26">
            <a:extLst>
              <a:ext uri="{FF2B5EF4-FFF2-40B4-BE49-F238E27FC236}">
                <a16:creationId xmlns:a16="http://schemas.microsoft.com/office/drawing/2014/main" id="{3A692EE1-04F4-4808-97BC-EF0D92EFD33A}"/>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SD1504e S. 165; KHB 2027, SD1504p S. 163.</a:t>
            </a:r>
            <a:endParaRPr sz="920"/>
          </a:p>
        </p:txBody>
      </p:sp>
      <p:sp>
        <p:nvSpPr>
          <p:cNvPr id="30" name="Text 27">
            <a:extLst>
              <a:ext uri="{FF2B5EF4-FFF2-40B4-BE49-F238E27FC236}">
                <a16:creationId xmlns:a16="http://schemas.microsoft.com/office/drawing/2014/main" id="{B0381977-5025-4E43-8DFA-9B0363CCBD81}"/>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1" name="Text 28">
            <a:extLst>
              <a:ext uri="{FF2B5EF4-FFF2-40B4-BE49-F238E27FC236}">
                <a16:creationId xmlns:a16="http://schemas.microsoft.com/office/drawing/2014/main" id="{393FF503-FE30-46D4-8E0B-3976833D5746}"/>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34 / 73</a:t>
            </a:r>
            <a:endParaRPr sz="900"/>
          </a:p>
        </p:txBody>
      </p:sp>
    </p:spTree>
    <p:extLst>
      <p:ext uri="{BB962C8B-B14F-4D97-AF65-F5344CB8AC3E}">
        <p14:creationId xmlns:p14="http://schemas.microsoft.com/office/powerpoint/2010/main" val="1930036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B9E76B1-3A69-4585-84D5-EECD418765E2}"/>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86576006-3AC6-4FDD-A15E-408AAF10CB48}"/>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DFE016CB-CC2D-4493-BE12-17825D5E9486}"/>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DD07A902-4B1D-4E7C-8884-B804C1EFCA4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79E1A5FE-6A80-45A2-AF1E-2F19A961B749}"/>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4C0AD9D0-9D17-4F1C-8F40-6BF0C0EFAF79}"/>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4E256E95-201E-4578-B9A2-7D69C694BB32}"/>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BEISPIEL BESTÄTIGT DIE PRÄZISIERUNG</a:t>
            </a:r>
            <a:endParaRPr sz="960"/>
          </a:p>
        </p:txBody>
      </p:sp>
      <p:sp>
        <p:nvSpPr>
          <p:cNvPr id="9" name="Text 6">
            <a:extLst>
              <a:ext uri="{FF2B5EF4-FFF2-40B4-BE49-F238E27FC236}">
                <a16:creationId xmlns:a16="http://schemas.microsoft.com/office/drawing/2014/main" id="{16CEAEE6-6968-4D61-B98B-DFC52379A6BC}"/>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Offizieller Fall: Beckenendlage mit Wehenbeginn</a:t>
            </a:r>
            <a:endParaRPr sz="2800"/>
          </a:p>
        </p:txBody>
      </p:sp>
      <p:sp>
        <p:nvSpPr>
          <p:cNvPr id="10" name="Shape 7">
            <a:extLst>
              <a:ext uri="{FF2B5EF4-FFF2-40B4-BE49-F238E27FC236}">
                <a16:creationId xmlns:a16="http://schemas.microsoft.com/office/drawing/2014/main" id="{7444394E-C68A-47D7-B684-E5F0E6F4093E}"/>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0688963C-2E43-4AF4-B9A8-0D71F250316F}"/>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1AFD1298-B917-4B2C-8850-5576125740D6}"/>
              </a:ext>
            </a:extLst>
          </p:cNvPr>
          <p:cNvSpPr>
            <a:spLocks noGrp="1"/>
          </p:cNvSpPr>
          <p:nvPr/>
        </p:nvSpPr>
        <p:spPr>
          <a:xfrm>
            <a:off x="438912" y="2011680"/>
            <a:ext cx="3182112" cy="3346704"/>
          </a:xfrm>
          <a:prstGeom prst="rect">
            <a:avLst/>
          </a:prstGeom>
          <a:solidFill>
            <a:srgbClr val="EEE7DB"/>
          </a:solidFill>
          <a:ln w="12700">
            <a:solidFill>
              <a:srgbClr val="EEE7DB">
                <a:alpha val="0"/>
              </a:srgbClr>
            </a:solidFill>
            <a:prstDash val="solid"/>
          </a:ln>
        </p:spPr>
      </p:sp>
      <p:sp>
        <p:nvSpPr>
          <p:cNvPr id="13" name="Text 10">
            <a:extLst>
              <a:ext uri="{FF2B5EF4-FFF2-40B4-BE49-F238E27FC236}">
                <a16:creationId xmlns:a16="http://schemas.microsoft.com/office/drawing/2014/main" id="{29DFE533-1ED1-48A1-B560-FD3AC62328C0}"/>
              </a:ext>
            </a:extLst>
          </p:cNvPr>
          <p:cNvSpPr>
            <a:spLocks noGrp="1"/>
          </p:cNvSpPr>
          <p:nvPr/>
        </p:nvSpPr>
        <p:spPr>
          <a:xfrm>
            <a:off x="621792" y="2176272"/>
            <a:ext cx="2816352" cy="219456"/>
          </a:xfrm>
          <a:prstGeom prst="rect">
            <a:avLst/>
          </a:prstGeom>
          <a:noFill/>
        </p:spPr>
        <p:txBody>
          <a:bodyPr wrap="square" lIns="0" tIns="0" rIns="0" bIns="0" anchor="t">
            <a:normAutofit/>
          </a:bodyPr>
          <a:lstStyle/>
          <a:p>
            <a:pPr marL="0" indent="0">
              <a:buNone/>
            </a:pPr>
            <a:r>
              <a:rPr sz="1050" b="1" spc="80">
                <a:solidFill>
                  <a:srgbClr val="303D43"/>
                </a:solidFill>
                <a:latin typeface="Arial"/>
                <a:ea typeface="Arial"/>
                <a:cs typeface="Arial"/>
              </a:rPr>
              <a:t>SACHVERHALT</a:t>
            </a:r>
            <a:endParaRPr sz="1050"/>
          </a:p>
        </p:txBody>
      </p:sp>
      <p:sp>
        <p:nvSpPr>
          <p:cNvPr id="14" name="Text 11">
            <a:extLst>
              <a:ext uri="{FF2B5EF4-FFF2-40B4-BE49-F238E27FC236}">
                <a16:creationId xmlns:a16="http://schemas.microsoft.com/office/drawing/2014/main" id="{DB6DB875-26A9-4DFE-B4E7-1F83808C2E6F}"/>
              </a:ext>
            </a:extLst>
          </p:cNvPr>
          <p:cNvSpPr>
            <a:spLocks noGrp="1"/>
          </p:cNvSpPr>
          <p:nvPr/>
        </p:nvSpPr>
        <p:spPr>
          <a:xfrm>
            <a:off x="621792" y="2569464"/>
            <a:ext cx="2816352" cy="2578608"/>
          </a:xfrm>
          <a:prstGeom prst="rect">
            <a:avLst/>
          </a:prstGeom>
          <a:noFill/>
        </p:spPr>
        <p:txBody>
          <a:bodyPr wrap="square" lIns="0" tIns="0" rIns="0" bIns="0" anchor="t">
            <a:normAutofit/>
          </a:bodyPr>
          <a:lstStyle/>
          <a:p>
            <a:pPr marL="0" indent="0">
              <a:buNone/>
            </a:pPr>
            <a:r>
              <a:rPr sz="1750">
                <a:solidFill>
                  <a:srgbClr val="243239"/>
                </a:solidFill>
                <a:latin typeface="Arial"/>
                <a:ea typeface="Arial"/>
                <a:cs typeface="Arial"/>
              </a:rPr>
              <a:t>Geplante Sectio bei persistierender reiner Beckenendlage, 39+3 SSW. Vorzeitiger Blasensprung mit beginnenden spontanen Wehen; Eingriff wird vorgezogen. Intravenöse Allgemeinanästhesie.</a:t>
            </a:r>
            <a:endParaRPr sz="1750"/>
          </a:p>
        </p:txBody>
      </p:sp>
      <p:sp>
        <p:nvSpPr>
          <p:cNvPr id="15" name="Shape 12">
            <a:extLst>
              <a:ext uri="{FF2B5EF4-FFF2-40B4-BE49-F238E27FC236}">
                <a16:creationId xmlns:a16="http://schemas.microsoft.com/office/drawing/2014/main" id="{9E96BBAB-3601-4438-94B3-E2922FD9621D}"/>
              </a:ext>
            </a:extLst>
          </p:cNvPr>
          <p:cNvSpPr>
            <a:spLocks noGrp="1"/>
          </p:cNvSpPr>
          <p:nvPr/>
        </p:nvSpPr>
        <p:spPr>
          <a:xfrm>
            <a:off x="3803904" y="2011680"/>
            <a:ext cx="3883152" cy="3346704"/>
          </a:xfrm>
          <a:prstGeom prst="rect">
            <a:avLst/>
          </a:prstGeom>
          <a:solidFill>
            <a:srgbClr val="FFFFFF"/>
          </a:solidFill>
          <a:ln w="7620">
            <a:solidFill>
              <a:srgbClr val="D8D4CB"/>
            </a:solidFill>
            <a:prstDash val="solid"/>
          </a:ln>
        </p:spPr>
      </p:sp>
      <p:sp>
        <p:nvSpPr>
          <p:cNvPr id="16" name="Shape 13">
            <a:extLst>
              <a:ext uri="{FF2B5EF4-FFF2-40B4-BE49-F238E27FC236}">
                <a16:creationId xmlns:a16="http://schemas.microsoft.com/office/drawing/2014/main" id="{61059214-6B52-436F-AC80-2C5E24772C4F}"/>
              </a:ext>
            </a:extLst>
          </p:cNvPr>
          <p:cNvSpPr>
            <a:spLocks noGrp="1"/>
          </p:cNvSpPr>
          <p:nvPr/>
        </p:nvSpPr>
        <p:spPr>
          <a:xfrm>
            <a:off x="3803904" y="2011680"/>
            <a:ext cx="3883152" cy="429768"/>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17120512-C4DA-4C73-866E-A60025C8DADD}"/>
              </a:ext>
            </a:extLst>
          </p:cNvPr>
          <p:cNvSpPr>
            <a:spLocks noGrp="1"/>
          </p:cNvSpPr>
          <p:nvPr/>
        </p:nvSpPr>
        <p:spPr>
          <a:xfrm>
            <a:off x="3950208" y="2112264"/>
            <a:ext cx="3608832" cy="228600"/>
          </a:xfrm>
          <a:prstGeom prst="rect">
            <a:avLst/>
          </a:prstGeom>
          <a:noFill/>
        </p:spPr>
        <p:txBody>
          <a:bodyPr wrap="square" lIns="0" tIns="0" rIns="0" bIns="0" anchor="t">
            <a:normAutofit/>
          </a:bodyPr>
          <a:lstStyle/>
          <a:p>
            <a:pPr marL="0" indent="0">
              <a:buNone/>
            </a:pPr>
            <a:r>
              <a:rPr sz="1530" b="1">
                <a:solidFill>
                  <a:srgbClr val="FFFFFF"/>
                </a:solidFill>
                <a:latin typeface="Arial"/>
                <a:ea typeface="Arial"/>
                <a:cs typeface="Arial"/>
              </a:rPr>
              <a:t>2026</a:t>
            </a:r>
            <a:endParaRPr sz="1530"/>
          </a:p>
        </p:txBody>
      </p:sp>
      <p:sp>
        <p:nvSpPr>
          <p:cNvPr id="18" name="Shape 15">
            <a:extLst>
              <a:ext uri="{FF2B5EF4-FFF2-40B4-BE49-F238E27FC236}">
                <a16:creationId xmlns:a16="http://schemas.microsoft.com/office/drawing/2014/main" id="{AE20E5D7-ED27-4436-B8E3-6C3F7B768141}"/>
              </a:ext>
            </a:extLst>
          </p:cNvPr>
          <p:cNvSpPr>
            <a:spLocks noGrp="1"/>
          </p:cNvSpPr>
          <p:nvPr/>
        </p:nvSpPr>
        <p:spPr>
          <a:xfrm>
            <a:off x="3959352" y="2711196"/>
            <a:ext cx="54864" cy="54864"/>
          </a:xfrm>
          <a:prstGeom prst="rect">
            <a:avLst/>
          </a:prstGeom>
          <a:solidFill>
            <a:srgbClr val="7D925F"/>
          </a:solidFill>
          <a:ln w="12700">
            <a:solidFill>
              <a:srgbClr val="7D925F">
                <a:alpha val="0"/>
              </a:srgbClr>
            </a:solidFill>
            <a:prstDash val="solid"/>
          </a:ln>
        </p:spPr>
      </p:sp>
      <p:sp>
        <p:nvSpPr>
          <p:cNvPr id="19" name="Text 16">
            <a:extLst>
              <a:ext uri="{FF2B5EF4-FFF2-40B4-BE49-F238E27FC236}">
                <a16:creationId xmlns:a16="http://schemas.microsoft.com/office/drawing/2014/main" id="{6BCE4244-C1F6-46B1-A5AD-7D4635219548}"/>
              </a:ext>
            </a:extLst>
          </p:cNvPr>
          <p:cNvSpPr>
            <a:spLocks noGrp="1"/>
          </p:cNvSpPr>
          <p:nvPr/>
        </p:nvSpPr>
        <p:spPr>
          <a:xfrm>
            <a:off x="4123944" y="2633472"/>
            <a:ext cx="3407664" cy="755904"/>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HD O64.1 bereits im KHB 2026.</a:t>
            </a:r>
            <a:endParaRPr sz="1710"/>
          </a:p>
        </p:txBody>
      </p:sp>
      <p:sp>
        <p:nvSpPr>
          <p:cNvPr id="20" name="Shape 17">
            <a:extLst>
              <a:ext uri="{FF2B5EF4-FFF2-40B4-BE49-F238E27FC236}">
                <a16:creationId xmlns:a16="http://schemas.microsoft.com/office/drawing/2014/main" id="{67084BA9-BEA7-4CF6-882C-BB1D2475ED7D}"/>
              </a:ext>
            </a:extLst>
          </p:cNvPr>
          <p:cNvSpPr>
            <a:spLocks noGrp="1"/>
          </p:cNvSpPr>
          <p:nvPr/>
        </p:nvSpPr>
        <p:spPr>
          <a:xfrm>
            <a:off x="3959352" y="3585972"/>
            <a:ext cx="54864" cy="54864"/>
          </a:xfrm>
          <a:prstGeom prst="rect">
            <a:avLst/>
          </a:prstGeom>
          <a:solidFill>
            <a:srgbClr val="7D925F"/>
          </a:solidFill>
          <a:ln w="12700">
            <a:solidFill>
              <a:srgbClr val="7D925F">
                <a:alpha val="0"/>
              </a:srgbClr>
            </a:solidFill>
            <a:prstDash val="solid"/>
          </a:ln>
        </p:spPr>
      </p:sp>
      <p:sp>
        <p:nvSpPr>
          <p:cNvPr id="21" name="Text 18">
            <a:extLst>
              <a:ext uri="{FF2B5EF4-FFF2-40B4-BE49-F238E27FC236}">
                <a16:creationId xmlns:a16="http://schemas.microsoft.com/office/drawing/2014/main" id="{390941CA-41B6-4B84-9FB9-EEB24052808D}"/>
              </a:ext>
            </a:extLst>
          </p:cNvPr>
          <p:cNvSpPr>
            <a:spLocks noGrp="1"/>
          </p:cNvSpPr>
          <p:nvPr/>
        </p:nvSpPr>
        <p:spPr>
          <a:xfrm>
            <a:off x="4123944" y="3508248"/>
            <a:ext cx="3407664" cy="755904"/>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CHOP 74.1X.10: primäre Sectio.</a:t>
            </a:r>
            <a:endParaRPr sz="1710"/>
          </a:p>
        </p:txBody>
      </p:sp>
      <p:sp>
        <p:nvSpPr>
          <p:cNvPr id="22" name="Shape 19">
            <a:extLst>
              <a:ext uri="{FF2B5EF4-FFF2-40B4-BE49-F238E27FC236}">
                <a16:creationId xmlns:a16="http://schemas.microsoft.com/office/drawing/2014/main" id="{C7F3C2A9-65C7-4315-B4E4-9A067685F08B}"/>
              </a:ext>
            </a:extLst>
          </p:cNvPr>
          <p:cNvSpPr>
            <a:spLocks noGrp="1"/>
          </p:cNvSpPr>
          <p:nvPr/>
        </p:nvSpPr>
        <p:spPr>
          <a:xfrm>
            <a:off x="3959352" y="4460748"/>
            <a:ext cx="54864" cy="54864"/>
          </a:xfrm>
          <a:prstGeom prst="rect">
            <a:avLst/>
          </a:prstGeom>
          <a:solidFill>
            <a:srgbClr val="7D925F"/>
          </a:solidFill>
          <a:ln w="12700">
            <a:solidFill>
              <a:srgbClr val="7D925F">
                <a:alpha val="0"/>
              </a:srgbClr>
            </a:solidFill>
            <a:prstDash val="solid"/>
          </a:ln>
        </p:spPr>
      </p:sp>
      <p:sp>
        <p:nvSpPr>
          <p:cNvPr id="23" name="Text 20">
            <a:extLst>
              <a:ext uri="{FF2B5EF4-FFF2-40B4-BE49-F238E27FC236}">
                <a16:creationId xmlns:a16="http://schemas.microsoft.com/office/drawing/2014/main" id="{A390ADE3-D76F-481C-B1C6-DBF914B2C093}"/>
              </a:ext>
            </a:extLst>
          </p:cNvPr>
          <p:cNvSpPr>
            <a:spLocks noGrp="1"/>
          </p:cNvSpPr>
          <p:nvPr/>
        </p:nvSpPr>
        <p:spPr>
          <a:xfrm>
            <a:off x="4123944" y="4383024"/>
            <a:ext cx="3407664" cy="755904"/>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93.92.10: intravenöse Anästhesie.</a:t>
            </a:r>
            <a:endParaRPr sz="1710"/>
          </a:p>
        </p:txBody>
      </p:sp>
      <p:sp>
        <p:nvSpPr>
          <p:cNvPr id="24" name="Shape 21">
            <a:extLst>
              <a:ext uri="{FF2B5EF4-FFF2-40B4-BE49-F238E27FC236}">
                <a16:creationId xmlns:a16="http://schemas.microsoft.com/office/drawing/2014/main" id="{CE04A0FD-635B-43D5-A8DF-EC6993303AAE}"/>
              </a:ext>
            </a:extLst>
          </p:cNvPr>
          <p:cNvSpPr>
            <a:spLocks noGrp="1"/>
          </p:cNvSpPr>
          <p:nvPr/>
        </p:nvSpPr>
        <p:spPr>
          <a:xfrm>
            <a:off x="7869936" y="2011680"/>
            <a:ext cx="3883152" cy="3346704"/>
          </a:xfrm>
          <a:prstGeom prst="rect">
            <a:avLst/>
          </a:prstGeom>
          <a:solidFill>
            <a:srgbClr val="FFFFFF"/>
          </a:solidFill>
          <a:ln w="7620">
            <a:solidFill>
              <a:srgbClr val="D8D4CB"/>
            </a:solidFill>
            <a:prstDash val="solid"/>
          </a:ln>
        </p:spPr>
      </p:sp>
      <p:sp>
        <p:nvSpPr>
          <p:cNvPr id="25" name="Shape 22">
            <a:extLst>
              <a:ext uri="{FF2B5EF4-FFF2-40B4-BE49-F238E27FC236}">
                <a16:creationId xmlns:a16="http://schemas.microsoft.com/office/drawing/2014/main" id="{7CA5E607-9D5A-4D02-9F59-7B2A0CED0562}"/>
              </a:ext>
            </a:extLst>
          </p:cNvPr>
          <p:cNvSpPr>
            <a:spLocks noGrp="1"/>
          </p:cNvSpPr>
          <p:nvPr/>
        </p:nvSpPr>
        <p:spPr>
          <a:xfrm>
            <a:off x="7869936" y="2011680"/>
            <a:ext cx="3883152" cy="429768"/>
          </a:xfrm>
          <a:prstGeom prst="rect">
            <a:avLst/>
          </a:prstGeom>
          <a:solidFill>
            <a:srgbClr val="E5DAC9"/>
          </a:solidFill>
          <a:ln w="12700">
            <a:solidFill>
              <a:srgbClr val="E5DAC9">
                <a:alpha val="0"/>
              </a:srgbClr>
            </a:solidFill>
            <a:prstDash val="solid"/>
          </a:ln>
        </p:spPr>
      </p:sp>
      <p:sp>
        <p:nvSpPr>
          <p:cNvPr id="26" name="Text 23">
            <a:extLst>
              <a:ext uri="{FF2B5EF4-FFF2-40B4-BE49-F238E27FC236}">
                <a16:creationId xmlns:a16="http://schemas.microsoft.com/office/drawing/2014/main" id="{2CFF2198-55DD-48D9-B025-7C67CAD1A017}"/>
              </a:ext>
            </a:extLst>
          </p:cNvPr>
          <p:cNvSpPr>
            <a:spLocks noGrp="1"/>
          </p:cNvSpPr>
          <p:nvPr/>
        </p:nvSpPr>
        <p:spPr>
          <a:xfrm>
            <a:off x="8016240" y="2112264"/>
            <a:ext cx="3608832" cy="228600"/>
          </a:xfrm>
          <a:prstGeom prst="rect">
            <a:avLst/>
          </a:prstGeom>
          <a:noFill/>
        </p:spPr>
        <p:txBody>
          <a:bodyPr wrap="square" lIns="0" tIns="0" rIns="0" bIns="0" anchor="t">
            <a:normAutofit/>
          </a:bodyPr>
          <a:lstStyle/>
          <a:p>
            <a:pPr marL="0" indent="0">
              <a:buNone/>
            </a:pPr>
            <a:r>
              <a:rPr sz="1530" b="1">
                <a:solidFill>
                  <a:srgbClr val="303D43"/>
                </a:solidFill>
                <a:latin typeface="Arial"/>
                <a:ea typeface="Arial"/>
                <a:cs typeface="Arial"/>
              </a:rPr>
              <a:t>2027</a:t>
            </a:r>
            <a:endParaRPr sz="1530"/>
          </a:p>
        </p:txBody>
      </p:sp>
      <p:sp>
        <p:nvSpPr>
          <p:cNvPr id="27" name="Shape 24">
            <a:extLst>
              <a:ext uri="{FF2B5EF4-FFF2-40B4-BE49-F238E27FC236}">
                <a16:creationId xmlns:a16="http://schemas.microsoft.com/office/drawing/2014/main" id="{B27409DF-3097-4502-B943-022BAC994FF2}"/>
              </a:ext>
            </a:extLst>
          </p:cNvPr>
          <p:cNvSpPr>
            <a:spLocks noGrp="1"/>
          </p:cNvSpPr>
          <p:nvPr/>
        </p:nvSpPr>
        <p:spPr>
          <a:xfrm>
            <a:off x="8025384" y="2711196"/>
            <a:ext cx="54864" cy="54864"/>
          </a:xfrm>
          <a:prstGeom prst="rect">
            <a:avLst/>
          </a:prstGeom>
          <a:solidFill>
            <a:srgbClr val="7D925F"/>
          </a:solidFill>
          <a:ln w="12700">
            <a:solidFill>
              <a:srgbClr val="7D925F">
                <a:alpha val="0"/>
              </a:srgbClr>
            </a:solidFill>
            <a:prstDash val="solid"/>
          </a:ln>
        </p:spPr>
      </p:sp>
      <p:sp>
        <p:nvSpPr>
          <p:cNvPr id="28" name="Text 25">
            <a:extLst>
              <a:ext uri="{FF2B5EF4-FFF2-40B4-BE49-F238E27FC236}">
                <a16:creationId xmlns:a16="http://schemas.microsoft.com/office/drawing/2014/main" id="{296C430C-9003-4CB1-A1FE-9A5D42498568}"/>
              </a:ext>
            </a:extLst>
          </p:cNvPr>
          <p:cNvSpPr>
            <a:spLocks noGrp="1"/>
          </p:cNvSpPr>
          <p:nvPr/>
        </p:nvSpPr>
        <p:spPr>
          <a:xfrm>
            <a:off x="8189976" y="2633472"/>
            <a:ext cx="3407664" cy="492853"/>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HD O64.1 bleibt bestehen.</a:t>
            </a:r>
            <a:endParaRPr sz="1710"/>
          </a:p>
        </p:txBody>
      </p:sp>
      <p:sp>
        <p:nvSpPr>
          <p:cNvPr id="29" name="Shape 26">
            <a:extLst>
              <a:ext uri="{FF2B5EF4-FFF2-40B4-BE49-F238E27FC236}">
                <a16:creationId xmlns:a16="http://schemas.microsoft.com/office/drawing/2014/main" id="{5474C6BF-C6D6-4CD7-9000-5663941EE24F}"/>
              </a:ext>
            </a:extLst>
          </p:cNvPr>
          <p:cNvSpPr>
            <a:spLocks noGrp="1"/>
          </p:cNvSpPr>
          <p:nvPr/>
        </p:nvSpPr>
        <p:spPr>
          <a:xfrm>
            <a:off x="8025384" y="3322921"/>
            <a:ext cx="54864" cy="54864"/>
          </a:xfrm>
          <a:prstGeom prst="rect">
            <a:avLst/>
          </a:prstGeom>
          <a:solidFill>
            <a:srgbClr val="7D925F"/>
          </a:solidFill>
          <a:ln w="12700">
            <a:solidFill>
              <a:srgbClr val="7D925F">
                <a:alpha val="0"/>
              </a:srgbClr>
            </a:solidFill>
            <a:prstDash val="solid"/>
          </a:ln>
        </p:spPr>
      </p:sp>
      <p:sp>
        <p:nvSpPr>
          <p:cNvPr id="30" name="Text 27">
            <a:extLst>
              <a:ext uri="{FF2B5EF4-FFF2-40B4-BE49-F238E27FC236}">
                <a16:creationId xmlns:a16="http://schemas.microsoft.com/office/drawing/2014/main" id="{755A2F06-758E-4239-8092-5020B2017309}"/>
              </a:ext>
            </a:extLst>
          </p:cNvPr>
          <p:cNvSpPr>
            <a:spLocks noGrp="1"/>
          </p:cNvSpPr>
          <p:nvPr/>
        </p:nvSpPr>
        <p:spPr>
          <a:xfrm>
            <a:off x="8189976" y="3245197"/>
            <a:ext cx="3407664" cy="492853"/>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CHOP 74.1X.10 bleibt bestehen.</a:t>
            </a:r>
            <a:endParaRPr sz="1710"/>
          </a:p>
        </p:txBody>
      </p:sp>
      <p:sp>
        <p:nvSpPr>
          <p:cNvPr id="31" name="Shape 28">
            <a:extLst>
              <a:ext uri="{FF2B5EF4-FFF2-40B4-BE49-F238E27FC236}">
                <a16:creationId xmlns:a16="http://schemas.microsoft.com/office/drawing/2014/main" id="{D80FED7E-232B-4888-BEA2-89820BF4FB26}"/>
              </a:ext>
            </a:extLst>
          </p:cNvPr>
          <p:cNvSpPr>
            <a:spLocks noGrp="1"/>
          </p:cNvSpPr>
          <p:nvPr/>
        </p:nvSpPr>
        <p:spPr>
          <a:xfrm>
            <a:off x="8025384" y="3934646"/>
            <a:ext cx="54864" cy="54864"/>
          </a:xfrm>
          <a:prstGeom prst="rect">
            <a:avLst/>
          </a:prstGeom>
          <a:solidFill>
            <a:srgbClr val="7D925F"/>
          </a:solidFill>
          <a:ln w="12700">
            <a:solidFill>
              <a:srgbClr val="7D925F">
                <a:alpha val="0"/>
              </a:srgbClr>
            </a:solidFill>
            <a:prstDash val="solid"/>
          </a:ln>
        </p:spPr>
      </p:sp>
      <p:sp>
        <p:nvSpPr>
          <p:cNvPr id="32" name="Text 29">
            <a:extLst>
              <a:ext uri="{FF2B5EF4-FFF2-40B4-BE49-F238E27FC236}">
                <a16:creationId xmlns:a16="http://schemas.microsoft.com/office/drawing/2014/main" id="{3B88E05B-F7DA-481B-809A-4476BA925375}"/>
              </a:ext>
            </a:extLst>
          </p:cNvPr>
          <p:cNvSpPr>
            <a:spLocks noGrp="1"/>
          </p:cNvSpPr>
          <p:nvPr/>
        </p:nvSpPr>
        <p:spPr>
          <a:xfrm>
            <a:off x="8189976" y="3856922"/>
            <a:ext cx="3407664" cy="492853"/>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93.92.10 bleibt bestehen.</a:t>
            </a:r>
            <a:endParaRPr sz="1710"/>
          </a:p>
        </p:txBody>
      </p:sp>
      <p:sp>
        <p:nvSpPr>
          <p:cNvPr id="33" name="Shape 30">
            <a:extLst>
              <a:ext uri="{FF2B5EF4-FFF2-40B4-BE49-F238E27FC236}">
                <a16:creationId xmlns:a16="http://schemas.microsoft.com/office/drawing/2014/main" id="{D6FD0414-01B3-4FBE-B0C4-5207FD9454CD}"/>
              </a:ext>
            </a:extLst>
          </p:cNvPr>
          <p:cNvSpPr>
            <a:spLocks noGrp="1"/>
          </p:cNvSpPr>
          <p:nvPr/>
        </p:nvSpPr>
        <p:spPr>
          <a:xfrm>
            <a:off x="8025384" y="4546372"/>
            <a:ext cx="54864" cy="54864"/>
          </a:xfrm>
          <a:prstGeom prst="rect">
            <a:avLst/>
          </a:prstGeom>
          <a:solidFill>
            <a:srgbClr val="7D925F"/>
          </a:solidFill>
          <a:ln w="12700">
            <a:solidFill>
              <a:srgbClr val="7D925F">
                <a:alpha val="0"/>
              </a:srgbClr>
            </a:solidFill>
            <a:prstDash val="solid"/>
          </a:ln>
        </p:spPr>
      </p:sp>
      <p:sp>
        <p:nvSpPr>
          <p:cNvPr id="34" name="Text 31">
            <a:extLst>
              <a:ext uri="{FF2B5EF4-FFF2-40B4-BE49-F238E27FC236}">
                <a16:creationId xmlns:a16="http://schemas.microsoft.com/office/drawing/2014/main" id="{ACA3246E-DCCB-429C-B821-27250921CB65}"/>
              </a:ext>
            </a:extLst>
          </p:cNvPr>
          <p:cNvSpPr>
            <a:spLocks noGrp="1"/>
          </p:cNvSpPr>
          <p:nvPr/>
        </p:nvSpPr>
        <p:spPr>
          <a:xfrm>
            <a:off x="8189976" y="4468648"/>
            <a:ext cx="3407664" cy="670280"/>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Der neue Text in SD1504 macht diese Konstellation ausdrücklich klar.</a:t>
            </a:r>
            <a:endParaRPr sz="1710"/>
          </a:p>
        </p:txBody>
      </p:sp>
      <p:sp>
        <p:nvSpPr>
          <p:cNvPr id="35" name="Shape 32">
            <a:extLst>
              <a:ext uri="{FF2B5EF4-FFF2-40B4-BE49-F238E27FC236}">
                <a16:creationId xmlns:a16="http://schemas.microsoft.com/office/drawing/2014/main" id="{D794B88E-E54D-4A02-B061-67788DC14760}"/>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6" name="Shape 33">
            <a:extLst>
              <a:ext uri="{FF2B5EF4-FFF2-40B4-BE49-F238E27FC236}">
                <a16:creationId xmlns:a16="http://schemas.microsoft.com/office/drawing/2014/main" id="{3C012075-84A2-44D7-B9AB-114AE4984447}"/>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7" name="Text 34">
            <a:extLst>
              <a:ext uri="{FF2B5EF4-FFF2-40B4-BE49-F238E27FC236}">
                <a16:creationId xmlns:a16="http://schemas.microsoft.com/office/drawing/2014/main" id="{03CA7578-5D18-42BA-BD69-8636502E3768}"/>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Keine erstmalig neue Kodekombination: Der Regeltext 2027 passt jetzt ausdrücklich zum bereits 2026 gezeigten Beispiel.</a:t>
            </a:r>
            <a:endParaRPr sz="1550"/>
          </a:p>
        </p:txBody>
      </p:sp>
      <p:sp>
        <p:nvSpPr>
          <p:cNvPr id="38" name="Shape 35">
            <a:extLst>
              <a:ext uri="{FF2B5EF4-FFF2-40B4-BE49-F238E27FC236}">
                <a16:creationId xmlns:a16="http://schemas.microsoft.com/office/drawing/2014/main" id="{5A078852-EC8F-4723-9F24-76EBFA92C6F0}"/>
              </a:ext>
            </a:extLst>
          </p:cNvPr>
          <p:cNvSpPr>
            <a:spLocks noGrp="1"/>
          </p:cNvSpPr>
          <p:nvPr/>
        </p:nvSpPr>
        <p:spPr>
          <a:xfrm>
            <a:off x="438912" y="6281928"/>
            <a:ext cx="11314176" cy="0"/>
          </a:xfrm>
          <a:prstGeom prst="line">
            <a:avLst/>
          </a:prstGeom>
          <a:noFill/>
          <a:ln w="7620">
            <a:solidFill>
              <a:srgbClr val="D8D4CB"/>
            </a:solidFill>
            <a:prstDash val="solid"/>
          </a:ln>
        </p:spPr>
      </p:sp>
      <p:sp>
        <p:nvSpPr>
          <p:cNvPr id="39" name="Text 36">
            <a:extLst>
              <a:ext uri="{FF2B5EF4-FFF2-40B4-BE49-F238E27FC236}">
                <a16:creationId xmlns:a16="http://schemas.microsoft.com/office/drawing/2014/main" id="{31314822-E321-49BA-9599-5D5177BE444D}"/>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SD1505o Beispiel 6 S. 171; KHB 2027, SD1505p Beispiel 5 S. 169; SD1504p S. 163.</a:t>
            </a:r>
            <a:endParaRPr sz="920"/>
          </a:p>
        </p:txBody>
      </p:sp>
      <p:sp>
        <p:nvSpPr>
          <p:cNvPr id="40" name="Text 37">
            <a:extLst>
              <a:ext uri="{FF2B5EF4-FFF2-40B4-BE49-F238E27FC236}">
                <a16:creationId xmlns:a16="http://schemas.microsoft.com/office/drawing/2014/main" id="{6336179A-2965-4106-9473-5E76F289174E}"/>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41" name="Text 38">
            <a:extLst>
              <a:ext uri="{FF2B5EF4-FFF2-40B4-BE49-F238E27FC236}">
                <a16:creationId xmlns:a16="http://schemas.microsoft.com/office/drawing/2014/main" id="{C681EC24-0422-4A48-96A3-B42A232CDAC6}"/>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35 / 73</a:t>
            </a:r>
            <a:endParaRPr sz="900"/>
          </a:p>
        </p:txBody>
      </p:sp>
    </p:spTree>
    <p:extLst>
      <p:ext uri="{BB962C8B-B14F-4D97-AF65-F5344CB8AC3E}">
        <p14:creationId xmlns:p14="http://schemas.microsoft.com/office/powerpoint/2010/main" val="899553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06AD3C6-F6ED-43CD-B761-B81CF5F70B86}"/>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C9383BB4-7989-4984-8D89-EA5CF3AB4488}"/>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3C3E6AA3-6BA0-46AD-B470-D23A1B96DF4A}"/>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3FCF3A93-5819-4EE7-8BD4-332B00D5FDC5}"/>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AABB412F-2536-4C7E-A450-6A71C5A3474D}"/>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89D3B32A-8524-42BF-9B5E-33CF6690F86A}"/>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B099095A-9A6D-48F7-9F1F-EF6338B5EC3D}"/>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EXPLIZIT ERGÄNZT</a:t>
            </a:r>
            <a:endParaRPr sz="960"/>
          </a:p>
        </p:txBody>
      </p:sp>
      <p:sp>
        <p:nvSpPr>
          <p:cNvPr id="9" name="Text 6">
            <a:extLst>
              <a:ext uri="{FF2B5EF4-FFF2-40B4-BE49-F238E27FC236}">
                <a16:creationId xmlns:a16="http://schemas.microsoft.com/office/drawing/2014/main" id="{1B15A06B-57FB-49E7-B0A6-31EAEA04C1D6}"/>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Hauptdiagnose: Geburtstag nicht mitzählen</a:t>
            </a:r>
            <a:endParaRPr sz="2800"/>
          </a:p>
        </p:txBody>
      </p:sp>
      <p:sp>
        <p:nvSpPr>
          <p:cNvPr id="10" name="Shape 7">
            <a:extLst>
              <a:ext uri="{FF2B5EF4-FFF2-40B4-BE49-F238E27FC236}">
                <a16:creationId xmlns:a16="http://schemas.microsoft.com/office/drawing/2014/main" id="{F5356776-9224-48F0-A112-0CF9A3998978}"/>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34DF1B16-FB39-471B-9FA6-625DD315B5B9}"/>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427F67FC-EF78-4387-BCBB-4429E0721F8C}"/>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FAC13C19-5A90-4C10-B765-860A1CC4D665}"/>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AFE917FD-13F3-4F7C-A463-D31EE0F0F7B6}"/>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EC0F39D6-E047-4856-927B-3CB3CC3A42CE}"/>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A25D2AAE-33EE-43E6-B458-F729E525F9C4}"/>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C5573ABE-1708-488F-B766-A8CDD0BBDD50}"/>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CD25053F-977C-4BBD-AA60-DF1F4ED8030F}"/>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347E3159-55DB-4F34-B7CF-C043250A13FD}"/>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Ausgangsregel</a:t>
            </a:r>
            <a:endParaRPr sz="1760"/>
          </a:p>
        </p:txBody>
      </p:sp>
      <p:sp>
        <p:nvSpPr>
          <p:cNvPr id="20" name="Text 17">
            <a:extLst>
              <a:ext uri="{FF2B5EF4-FFF2-40B4-BE49-F238E27FC236}">
                <a16:creationId xmlns:a16="http://schemas.microsoft.com/office/drawing/2014/main" id="{43936ABF-C49B-4069-ADEC-0137FB61DACD}"/>
              </a:ext>
            </a:extLst>
          </p:cNvPr>
          <p:cNvSpPr>
            <a:spLocks noGrp="1"/>
          </p:cNvSpPr>
          <p:nvPr/>
        </p:nvSpPr>
        <p:spPr>
          <a:xfrm>
            <a:off x="640080" y="3017520"/>
            <a:ext cx="5131308" cy="108514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Aufnahme wegen behandlungsbedürftigem vorgeburtlichem Zustand. Bei Behandlung von mehr als 7 Kalendertagen vor der Geburt: vorgeburtlicher Zustand als HD.</a:t>
            </a:r>
            <a:endParaRPr sz="1780"/>
          </a:p>
        </p:txBody>
      </p:sp>
      <p:sp>
        <p:nvSpPr>
          <p:cNvPr id="21" name="Text 18">
            <a:extLst>
              <a:ext uri="{FF2B5EF4-FFF2-40B4-BE49-F238E27FC236}">
                <a16:creationId xmlns:a16="http://schemas.microsoft.com/office/drawing/2014/main" id="{947DE0DF-E6FB-446B-B4B9-792CC6CC80EA}"/>
              </a:ext>
            </a:extLst>
          </p:cNvPr>
          <p:cNvSpPr>
            <a:spLocks noGrp="1"/>
          </p:cNvSpPr>
          <p:nvPr/>
        </p:nvSpPr>
        <p:spPr>
          <a:xfrm>
            <a:off x="640080" y="4285548"/>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Sonst</a:t>
            </a:r>
            <a:endParaRPr sz="1760"/>
          </a:p>
        </p:txBody>
      </p:sp>
      <p:sp>
        <p:nvSpPr>
          <p:cNvPr id="22" name="Text 19">
            <a:extLst>
              <a:ext uri="{FF2B5EF4-FFF2-40B4-BE49-F238E27FC236}">
                <a16:creationId xmlns:a16="http://schemas.microsoft.com/office/drawing/2014/main" id="{38A6359A-DEF0-43ED-995C-39290B1B5C56}"/>
              </a:ext>
            </a:extLst>
          </p:cNvPr>
          <p:cNvSpPr>
            <a:spLocks noGrp="1"/>
          </p:cNvSpPr>
          <p:nvPr/>
        </p:nvSpPr>
        <p:spPr>
          <a:xfrm>
            <a:off x="640080" y="4642164"/>
            <a:ext cx="5131308" cy="496764"/>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Entbindungsbezogene Diagnose als HD.</a:t>
            </a:r>
            <a:endParaRPr sz="1780"/>
          </a:p>
        </p:txBody>
      </p:sp>
      <p:sp>
        <p:nvSpPr>
          <p:cNvPr id="23" name="Text 20">
            <a:extLst>
              <a:ext uri="{FF2B5EF4-FFF2-40B4-BE49-F238E27FC236}">
                <a16:creationId xmlns:a16="http://schemas.microsoft.com/office/drawing/2014/main" id="{851B24FD-086F-44E1-9653-B67F5EEE5E88}"/>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Kernregel bleibt</a:t>
            </a:r>
            <a:endParaRPr sz="1760"/>
          </a:p>
        </p:txBody>
      </p:sp>
      <p:sp>
        <p:nvSpPr>
          <p:cNvPr id="24" name="Text 21">
            <a:extLst>
              <a:ext uri="{FF2B5EF4-FFF2-40B4-BE49-F238E27FC236}">
                <a16:creationId xmlns:a16="http://schemas.microsoft.com/office/drawing/2014/main" id="{56F06D06-F716-4971-B978-DCC51B37DD55}"/>
              </a:ext>
            </a:extLst>
          </p:cNvPr>
          <p:cNvSpPr>
            <a:spLocks noGrp="1"/>
          </p:cNvSpPr>
          <p:nvPr/>
        </p:nvSpPr>
        <p:spPr>
          <a:xfrm>
            <a:off x="6420612"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Die Unterscheidung &gt;7 Kalendertage / sonst bleibt bestehen.</a:t>
            </a:r>
            <a:endParaRPr sz="1780"/>
          </a:p>
        </p:txBody>
      </p:sp>
      <p:sp>
        <p:nvSpPr>
          <p:cNvPr id="25" name="Text 22">
            <a:extLst>
              <a:ext uri="{FF2B5EF4-FFF2-40B4-BE49-F238E27FC236}">
                <a16:creationId xmlns:a16="http://schemas.microsoft.com/office/drawing/2014/main" id="{6FAF046F-7D14-4B05-A1A6-84ED6F8AFD67}"/>
              </a:ext>
            </a:extLst>
          </p:cNvPr>
          <p:cNvSpPr>
            <a:spLocks noGrp="1"/>
          </p:cNvSpPr>
          <p:nvPr/>
        </p:nvSpPr>
        <p:spPr>
          <a:xfrm>
            <a:off x="6420612"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Neuer Zusatz</a:t>
            </a:r>
            <a:endParaRPr sz="1760"/>
          </a:p>
        </p:txBody>
      </p:sp>
      <p:sp>
        <p:nvSpPr>
          <p:cNvPr id="26" name="Text 23">
            <a:extLst>
              <a:ext uri="{FF2B5EF4-FFF2-40B4-BE49-F238E27FC236}">
                <a16:creationId xmlns:a16="http://schemas.microsoft.com/office/drawing/2014/main" id="{A97EA2D3-9509-4AB6-A275-87417D0E033C}"/>
              </a:ext>
            </a:extLst>
          </p:cNvPr>
          <p:cNvSpPr>
            <a:spLocks noGrp="1"/>
          </p:cNvSpPr>
          <p:nvPr/>
        </p:nvSpPr>
        <p:spPr>
          <a:xfrm>
            <a:off x="6420612"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"Der Tag der Geburt zählt nicht zu den Behandlungstagen."</a:t>
            </a:r>
            <a:endParaRPr sz="1780"/>
          </a:p>
        </p:txBody>
      </p:sp>
      <p:sp>
        <p:nvSpPr>
          <p:cNvPr id="27" name="Shape 24">
            <a:extLst>
              <a:ext uri="{FF2B5EF4-FFF2-40B4-BE49-F238E27FC236}">
                <a16:creationId xmlns:a16="http://schemas.microsoft.com/office/drawing/2014/main" id="{CF40EA19-5098-462C-B6B1-07A4FF7F2A6A}"/>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9D9523F5-527A-4F70-9BF4-FF5A5EDA2877}"/>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3FAF2D8F-E700-4EA6-94CF-017415E31A91}"/>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Diese Zählregel betrifft die HD-Zuordnung in diesem geburtshilflichen Szenario – nicht pauschal die tarifliche Aufenthaltsdauer.</a:t>
            </a:r>
            <a:endParaRPr sz="1550"/>
          </a:p>
        </p:txBody>
      </p:sp>
      <p:sp>
        <p:nvSpPr>
          <p:cNvPr id="30" name="Shape 27">
            <a:extLst>
              <a:ext uri="{FF2B5EF4-FFF2-40B4-BE49-F238E27FC236}">
                <a16:creationId xmlns:a16="http://schemas.microsoft.com/office/drawing/2014/main" id="{33A0E9C5-D47D-4482-94DD-5085FCA17E13}"/>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7C4DDDFF-FCC9-4141-8A37-AEB60E435197}"/>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SD1505o S. 166; KHB 2027, SD1505p S. 164.</a:t>
            </a:r>
            <a:endParaRPr sz="920"/>
          </a:p>
        </p:txBody>
      </p:sp>
      <p:sp>
        <p:nvSpPr>
          <p:cNvPr id="32" name="Text 29">
            <a:extLst>
              <a:ext uri="{FF2B5EF4-FFF2-40B4-BE49-F238E27FC236}">
                <a16:creationId xmlns:a16="http://schemas.microsoft.com/office/drawing/2014/main" id="{32897DD8-825C-448D-BF0F-B525788876D5}"/>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975FAE24-F82D-44A6-83DE-7E51DD0D4A34}"/>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36 / 73</a:t>
            </a:r>
            <a:endParaRPr sz="900"/>
          </a:p>
        </p:txBody>
      </p:sp>
    </p:spTree>
    <p:extLst>
      <p:ext uri="{BB962C8B-B14F-4D97-AF65-F5344CB8AC3E}">
        <p14:creationId xmlns:p14="http://schemas.microsoft.com/office/powerpoint/2010/main" val="126699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D0BE5DE-5873-4E56-BC20-2C13AF9AD08B}"/>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B58B48CD-3D9A-4FEC-A074-402AF941E751}"/>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AEF21F97-0D21-410B-B092-8620A8CD802F}"/>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66874A82-8D95-437E-B70B-0033D45E1FDE}"/>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99765B1B-D304-42BB-A309-06CC83F51737}"/>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864C80C6-32F9-4F5D-ACD1-E4A4F7436972}"/>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7F5C0DBB-B058-49F8-BBF3-47DF91F1DDBB}"/>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DIDAKTISCHES BEISPIEL</a:t>
            </a:r>
            <a:endParaRPr sz="960"/>
          </a:p>
        </p:txBody>
      </p:sp>
      <p:sp>
        <p:nvSpPr>
          <p:cNvPr id="9" name="Text 6">
            <a:extLst>
              <a:ext uri="{FF2B5EF4-FFF2-40B4-BE49-F238E27FC236}">
                <a16:creationId xmlns:a16="http://schemas.microsoft.com/office/drawing/2014/main" id="{1F686EAD-9F99-4A93-9616-C3DA5E532053}"/>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Praxis: sieben Tage plus Geburtstag sind nicht acht</a:t>
            </a:r>
            <a:endParaRPr sz="2800"/>
          </a:p>
        </p:txBody>
      </p:sp>
      <p:sp>
        <p:nvSpPr>
          <p:cNvPr id="10" name="Shape 7">
            <a:extLst>
              <a:ext uri="{FF2B5EF4-FFF2-40B4-BE49-F238E27FC236}">
                <a16:creationId xmlns:a16="http://schemas.microsoft.com/office/drawing/2014/main" id="{7FDF3D2E-09B3-49D6-B7C8-EF56ECC06911}"/>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D6D08AAE-144E-4636-A338-4C391230D99F}"/>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A06EC0BD-8A46-4475-AA1C-89250057DFE3}"/>
              </a:ext>
            </a:extLst>
          </p:cNvPr>
          <p:cNvSpPr>
            <a:spLocks noGrp="1"/>
          </p:cNvSpPr>
          <p:nvPr/>
        </p:nvSpPr>
        <p:spPr>
          <a:xfrm>
            <a:off x="438912" y="2011680"/>
            <a:ext cx="5538216" cy="3346704"/>
          </a:xfrm>
          <a:prstGeom prst="rect">
            <a:avLst/>
          </a:prstGeom>
          <a:solidFill>
            <a:srgbClr val="FFFFFF"/>
          </a:solidFill>
          <a:ln w="7620">
            <a:solidFill>
              <a:srgbClr val="D8D4CB"/>
            </a:solidFill>
            <a:prstDash val="solid"/>
          </a:ln>
        </p:spPr>
      </p:sp>
      <p:sp>
        <p:nvSpPr>
          <p:cNvPr id="13" name="Text 10">
            <a:extLst>
              <a:ext uri="{FF2B5EF4-FFF2-40B4-BE49-F238E27FC236}">
                <a16:creationId xmlns:a16="http://schemas.microsoft.com/office/drawing/2014/main" id="{65ED4561-2403-45E8-8274-97E5CC2AEF29}"/>
              </a:ext>
            </a:extLst>
          </p:cNvPr>
          <p:cNvSpPr>
            <a:spLocks noGrp="1"/>
          </p:cNvSpPr>
          <p:nvPr/>
        </p:nvSpPr>
        <p:spPr>
          <a:xfrm>
            <a:off x="621792" y="2221992"/>
            <a:ext cx="5172456" cy="484632"/>
          </a:xfrm>
          <a:prstGeom prst="rect">
            <a:avLst/>
          </a:prstGeom>
          <a:noFill/>
        </p:spPr>
        <p:txBody>
          <a:bodyPr wrap="square" lIns="0" tIns="0" rIns="0" bIns="0" anchor="t">
            <a:normAutofit/>
          </a:bodyPr>
          <a:lstStyle/>
          <a:p>
            <a:pPr marL="0" indent="0">
              <a:buNone/>
            </a:pPr>
            <a:r>
              <a:rPr sz="1900" b="1">
                <a:solidFill>
                  <a:srgbClr val="243239"/>
                </a:solidFill>
                <a:latin typeface="Arial"/>
                <a:ea typeface="Arial"/>
                <a:cs typeface="Arial"/>
              </a:rPr>
              <a:t>7 Behandlungstage vor der Geburt</a:t>
            </a:r>
            <a:endParaRPr sz="1900"/>
          </a:p>
        </p:txBody>
      </p:sp>
      <p:sp>
        <p:nvSpPr>
          <p:cNvPr id="14" name="Shape 11">
            <a:extLst>
              <a:ext uri="{FF2B5EF4-FFF2-40B4-BE49-F238E27FC236}">
                <a16:creationId xmlns:a16="http://schemas.microsoft.com/office/drawing/2014/main" id="{38B7250F-6B0C-42AE-A417-D3C4F9D6867E}"/>
              </a:ext>
            </a:extLst>
          </p:cNvPr>
          <p:cNvSpPr>
            <a:spLocks noGrp="1"/>
          </p:cNvSpPr>
          <p:nvPr/>
        </p:nvSpPr>
        <p:spPr>
          <a:xfrm>
            <a:off x="640080" y="2953512"/>
            <a:ext cx="494961" cy="448056"/>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9F1046E7-D6CA-44E8-9AC6-443C8F8B0CE9}"/>
              </a:ext>
            </a:extLst>
          </p:cNvPr>
          <p:cNvSpPr>
            <a:spLocks noGrp="1"/>
          </p:cNvSpPr>
          <p:nvPr/>
        </p:nvSpPr>
        <p:spPr>
          <a:xfrm>
            <a:off x="640080"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1</a:t>
            </a:r>
            <a:endParaRPr sz="1050"/>
          </a:p>
        </p:txBody>
      </p:sp>
      <p:sp>
        <p:nvSpPr>
          <p:cNvPr id="16" name="Shape 13">
            <a:extLst>
              <a:ext uri="{FF2B5EF4-FFF2-40B4-BE49-F238E27FC236}">
                <a16:creationId xmlns:a16="http://schemas.microsoft.com/office/drawing/2014/main" id="{1EEE60E1-88B7-4742-9601-0CE8285D0644}"/>
              </a:ext>
            </a:extLst>
          </p:cNvPr>
          <p:cNvSpPr>
            <a:spLocks noGrp="1"/>
          </p:cNvSpPr>
          <p:nvPr/>
        </p:nvSpPr>
        <p:spPr>
          <a:xfrm>
            <a:off x="1194477" y="2953512"/>
            <a:ext cx="494961" cy="448056"/>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C116A53E-17A5-42AF-91D4-E099DAC6083A}"/>
              </a:ext>
            </a:extLst>
          </p:cNvPr>
          <p:cNvSpPr>
            <a:spLocks noGrp="1"/>
          </p:cNvSpPr>
          <p:nvPr/>
        </p:nvSpPr>
        <p:spPr>
          <a:xfrm>
            <a:off x="1194477"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2</a:t>
            </a:r>
            <a:endParaRPr sz="1050"/>
          </a:p>
        </p:txBody>
      </p:sp>
      <p:sp>
        <p:nvSpPr>
          <p:cNvPr id="18" name="Shape 15">
            <a:extLst>
              <a:ext uri="{FF2B5EF4-FFF2-40B4-BE49-F238E27FC236}">
                <a16:creationId xmlns:a16="http://schemas.microsoft.com/office/drawing/2014/main" id="{C494E97C-FD95-48AB-9CC8-2BC9B0E6D0EC}"/>
              </a:ext>
            </a:extLst>
          </p:cNvPr>
          <p:cNvSpPr>
            <a:spLocks noGrp="1"/>
          </p:cNvSpPr>
          <p:nvPr/>
        </p:nvSpPr>
        <p:spPr>
          <a:xfrm>
            <a:off x="1748875" y="2953512"/>
            <a:ext cx="494961" cy="448056"/>
          </a:xfrm>
          <a:prstGeom prst="rect">
            <a:avLst/>
          </a:prstGeom>
          <a:solidFill>
            <a:srgbClr val="303D43"/>
          </a:solidFill>
          <a:ln w="12700">
            <a:solidFill>
              <a:srgbClr val="303D43">
                <a:alpha val="0"/>
              </a:srgbClr>
            </a:solidFill>
            <a:prstDash val="solid"/>
          </a:ln>
        </p:spPr>
      </p:sp>
      <p:sp>
        <p:nvSpPr>
          <p:cNvPr id="19" name="Text 16">
            <a:extLst>
              <a:ext uri="{FF2B5EF4-FFF2-40B4-BE49-F238E27FC236}">
                <a16:creationId xmlns:a16="http://schemas.microsoft.com/office/drawing/2014/main" id="{B0AAD9BC-44DE-450E-B0D2-9BAE07E39EE6}"/>
              </a:ext>
            </a:extLst>
          </p:cNvPr>
          <p:cNvSpPr>
            <a:spLocks noGrp="1"/>
          </p:cNvSpPr>
          <p:nvPr/>
        </p:nvSpPr>
        <p:spPr>
          <a:xfrm>
            <a:off x="1748875"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3</a:t>
            </a:r>
            <a:endParaRPr sz="1050"/>
          </a:p>
        </p:txBody>
      </p:sp>
      <p:sp>
        <p:nvSpPr>
          <p:cNvPr id="20" name="Shape 17">
            <a:extLst>
              <a:ext uri="{FF2B5EF4-FFF2-40B4-BE49-F238E27FC236}">
                <a16:creationId xmlns:a16="http://schemas.microsoft.com/office/drawing/2014/main" id="{D5F3EE52-6A36-4FF9-B0CD-46DF284B831A}"/>
              </a:ext>
            </a:extLst>
          </p:cNvPr>
          <p:cNvSpPr>
            <a:spLocks noGrp="1"/>
          </p:cNvSpPr>
          <p:nvPr/>
        </p:nvSpPr>
        <p:spPr>
          <a:xfrm>
            <a:off x="2303272" y="2953512"/>
            <a:ext cx="494961" cy="448056"/>
          </a:xfrm>
          <a:prstGeom prst="rect">
            <a:avLst/>
          </a:prstGeom>
          <a:solidFill>
            <a:srgbClr val="303D43"/>
          </a:solidFill>
          <a:ln w="12700">
            <a:solidFill>
              <a:srgbClr val="303D43">
                <a:alpha val="0"/>
              </a:srgbClr>
            </a:solidFill>
            <a:prstDash val="solid"/>
          </a:ln>
        </p:spPr>
      </p:sp>
      <p:sp>
        <p:nvSpPr>
          <p:cNvPr id="21" name="Text 18">
            <a:extLst>
              <a:ext uri="{FF2B5EF4-FFF2-40B4-BE49-F238E27FC236}">
                <a16:creationId xmlns:a16="http://schemas.microsoft.com/office/drawing/2014/main" id="{EAFD8BFE-DB3E-48FB-AC10-885AC186A2DF}"/>
              </a:ext>
            </a:extLst>
          </p:cNvPr>
          <p:cNvSpPr>
            <a:spLocks noGrp="1"/>
          </p:cNvSpPr>
          <p:nvPr/>
        </p:nvSpPr>
        <p:spPr>
          <a:xfrm>
            <a:off x="2303272"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4</a:t>
            </a:r>
            <a:endParaRPr sz="1050"/>
          </a:p>
        </p:txBody>
      </p:sp>
      <p:sp>
        <p:nvSpPr>
          <p:cNvPr id="22" name="Shape 19">
            <a:extLst>
              <a:ext uri="{FF2B5EF4-FFF2-40B4-BE49-F238E27FC236}">
                <a16:creationId xmlns:a16="http://schemas.microsoft.com/office/drawing/2014/main" id="{25F5EEE6-0828-4DBA-B8D2-09494F477F72}"/>
              </a:ext>
            </a:extLst>
          </p:cNvPr>
          <p:cNvSpPr>
            <a:spLocks noGrp="1"/>
          </p:cNvSpPr>
          <p:nvPr/>
        </p:nvSpPr>
        <p:spPr>
          <a:xfrm>
            <a:off x="2857669" y="2953512"/>
            <a:ext cx="494961" cy="448056"/>
          </a:xfrm>
          <a:prstGeom prst="rect">
            <a:avLst/>
          </a:prstGeom>
          <a:solidFill>
            <a:srgbClr val="303D43"/>
          </a:solidFill>
          <a:ln w="12700">
            <a:solidFill>
              <a:srgbClr val="303D43">
                <a:alpha val="0"/>
              </a:srgbClr>
            </a:solidFill>
            <a:prstDash val="solid"/>
          </a:ln>
        </p:spPr>
      </p:sp>
      <p:sp>
        <p:nvSpPr>
          <p:cNvPr id="23" name="Text 20">
            <a:extLst>
              <a:ext uri="{FF2B5EF4-FFF2-40B4-BE49-F238E27FC236}">
                <a16:creationId xmlns:a16="http://schemas.microsoft.com/office/drawing/2014/main" id="{98AA4EC1-54AE-49D2-95F8-0B08F3A01543}"/>
              </a:ext>
            </a:extLst>
          </p:cNvPr>
          <p:cNvSpPr>
            <a:spLocks noGrp="1"/>
          </p:cNvSpPr>
          <p:nvPr/>
        </p:nvSpPr>
        <p:spPr>
          <a:xfrm>
            <a:off x="2857669"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5</a:t>
            </a:r>
            <a:endParaRPr sz="1050"/>
          </a:p>
        </p:txBody>
      </p:sp>
      <p:sp>
        <p:nvSpPr>
          <p:cNvPr id="24" name="Shape 21">
            <a:extLst>
              <a:ext uri="{FF2B5EF4-FFF2-40B4-BE49-F238E27FC236}">
                <a16:creationId xmlns:a16="http://schemas.microsoft.com/office/drawing/2014/main" id="{BEC20A21-AAFC-4DB9-9A98-33202A88B32E}"/>
              </a:ext>
            </a:extLst>
          </p:cNvPr>
          <p:cNvSpPr>
            <a:spLocks noGrp="1"/>
          </p:cNvSpPr>
          <p:nvPr/>
        </p:nvSpPr>
        <p:spPr>
          <a:xfrm>
            <a:off x="3412067" y="2953512"/>
            <a:ext cx="494961" cy="448056"/>
          </a:xfrm>
          <a:prstGeom prst="rect">
            <a:avLst/>
          </a:prstGeom>
          <a:solidFill>
            <a:srgbClr val="303D43"/>
          </a:solidFill>
          <a:ln w="12700">
            <a:solidFill>
              <a:srgbClr val="303D43">
                <a:alpha val="0"/>
              </a:srgbClr>
            </a:solidFill>
            <a:prstDash val="solid"/>
          </a:ln>
        </p:spPr>
      </p:sp>
      <p:sp>
        <p:nvSpPr>
          <p:cNvPr id="25" name="Text 22">
            <a:extLst>
              <a:ext uri="{FF2B5EF4-FFF2-40B4-BE49-F238E27FC236}">
                <a16:creationId xmlns:a16="http://schemas.microsoft.com/office/drawing/2014/main" id="{CE39FF22-6769-4550-AC00-B277A6CBD578}"/>
              </a:ext>
            </a:extLst>
          </p:cNvPr>
          <p:cNvSpPr>
            <a:spLocks noGrp="1"/>
          </p:cNvSpPr>
          <p:nvPr/>
        </p:nvSpPr>
        <p:spPr>
          <a:xfrm>
            <a:off x="3412067"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6</a:t>
            </a:r>
            <a:endParaRPr sz="1050"/>
          </a:p>
        </p:txBody>
      </p:sp>
      <p:sp>
        <p:nvSpPr>
          <p:cNvPr id="26" name="Shape 23">
            <a:extLst>
              <a:ext uri="{FF2B5EF4-FFF2-40B4-BE49-F238E27FC236}">
                <a16:creationId xmlns:a16="http://schemas.microsoft.com/office/drawing/2014/main" id="{25ECA3AB-DB55-46BC-8BF1-614DF4AFA42F}"/>
              </a:ext>
            </a:extLst>
          </p:cNvPr>
          <p:cNvSpPr>
            <a:spLocks noGrp="1"/>
          </p:cNvSpPr>
          <p:nvPr/>
        </p:nvSpPr>
        <p:spPr>
          <a:xfrm>
            <a:off x="3966464" y="2953512"/>
            <a:ext cx="494961" cy="448056"/>
          </a:xfrm>
          <a:prstGeom prst="rect">
            <a:avLst/>
          </a:prstGeom>
          <a:solidFill>
            <a:srgbClr val="303D43"/>
          </a:solidFill>
          <a:ln w="12700">
            <a:solidFill>
              <a:srgbClr val="303D43">
                <a:alpha val="0"/>
              </a:srgbClr>
            </a:solidFill>
            <a:prstDash val="solid"/>
          </a:ln>
        </p:spPr>
      </p:sp>
      <p:sp>
        <p:nvSpPr>
          <p:cNvPr id="27" name="Text 24">
            <a:extLst>
              <a:ext uri="{FF2B5EF4-FFF2-40B4-BE49-F238E27FC236}">
                <a16:creationId xmlns:a16="http://schemas.microsoft.com/office/drawing/2014/main" id="{B67E5F1B-A8FD-4A7B-A99D-D9A7DBB2E14A}"/>
              </a:ext>
            </a:extLst>
          </p:cNvPr>
          <p:cNvSpPr>
            <a:spLocks noGrp="1"/>
          </p:cNvSpPr>
          <p:nvPr/>
        </p:nvSpPr>
        <p:spPr>
          <a:xfrm>
            <a:off x="3966464"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7</a:t>
            </a:r>
            <a:endParaRPr sz="1050"/>
          </a:p>
        </p:txBody>
      </p:sp>
      <p:sp>
        <p:nvSpPr>
          <p:cNvPr id="28" name="Shape 25">
            <a:extLst>
              <a:ext uri="{FF2B5EF4-FFF2-40B4-BE49-F238E27FC236}">
                <a16:creationId xmlns:a16="http://schemas.microsoft.com/office/drawing/2014/main" id="{1CACD8F6-17A1-4008-B417-C5FF0E17F251}"/>
              </a:ext>
            </a:extLst>
          </p:cNvPr>
          <p:cNvSpPr>
            <a:spLocks noGrp="1"/>
          </p:cNvSpPr>
          <p:nvPr/>
        </p:nvSpPr>
        <p:spPr>
          <a:xfrm>
            <a:off x="4520861" y="2953512"/>
            <a:ext cx="494961" cy="448056"/>
          </a:xfrm>
          <a:prstGeom prst="rect">
            <a:avLst/>
          </a:prstGeom>
          <a:solidFill>
            <a:srgbClr val="D8CBB6"/>
          </a:solidFill>
          <a:ln w="12700">
            <a:solidFill>
              <a:srgbClr val="D8CBB6">
                <a:alpha val="0"/>
              </a:srgbClr>
            </a:solidFill>
            <a:prstDash val="solid"/>
          </a:ln>
        </p:spPr>
      </p:sp>
      <p:sp>
        <p:nvSpPr>
          <p:cNvPr id="29" name="Text 26">
            <a:extLst>
              <a:ext uri="{FF2B5EF4-FFF2-40B4-BE49-F238E27FC236}">
                <a16:creationId xmlns:a16="http://schemas.microsoft.com/office/drawing/2014/main" id="{940E3EC7-7C4C-4095-B594-72D23AFA8E00}"/>
              </a:ext>
            </a:extLst>
          </p:cNvPr>
          <p:cNvSpPr>
            <a:spLocks noGrp="1"/>
          </p:cNvSpPr>
          <p:nvPr/>
        </p:nvSpPr>
        <p:spPr>
          <a:xfrm>
            <a:off x="4520861" y="3090672"/>
            <a:ext cx="494961" cy="164592"/>
          </a:xfrm>
          <a:prstGeom prst="rect">
            <a:avLst/>
          </a:prstGeom>
          <a:noFill/>
        </p:spPr>
        <p:txBody>
          <a:bodyPr wrap="square" lIns="0" tIns="0" rIns="0" bIns="0" anchor="t">
            <a:normAutofit/>
          </a:bodyPr>
          <a:lstStyle/>
          <a:p>
            <a:pPr marL="0" indent="0" algn="ctr">
              <a:buNone/>
            </a:pPr>
            <a:r>
              <a:rPr sz="1050" b="1">
                <a:solidFill>
                  <a:srgbClr val="303D43"/>
                </a:solidFill>
                <a:latin typeface="Arial"/>
                <a:ea typeface="Arial"/>
                <a:cs typeface="Arial"/>
              </a:rPr>
              <a:t>G</a:t>
            </a:r>
            <a:endParaRPr sz="1050"/>
          </a:p>
        </p:txBody>
      </p:sp>
      <p:sp>
        <p:nvSpPr>
          <p:cNvPr id="30" name="Shape 27">
            <a:extLst>
              <a:ext uri="{FF2B5EF4-FFF2-40B4-BE49-F238E27FC236}">
                <a16:creationId xmlns:a16="http://schemas.microsoft.com/office/drawing/2014/main" id="{2C8D1DD5-1BFF-44A5-83A4-C826C1B29763}"/>
              </a:ext>
            </a:extLst>
          </p:cNvPr>
          <p:cNvSpPr>
            <a:spLocks noGrp="1"/>
          </p:cNvSpPr>
          <p:nvPr/>
        </p:nvSpPr>
        <p:spPr>
          <a:xfrm>
            <a:off x="5075259" y="2953512"/>
            <a:ext cx="494961" cy="448056"/>
          </a:xfrm>
          <a:prstGeom prst="rect">
            <a:avLst/>
          </a:prstGeom>
          <a:solidFill>
            <a:srgbClr val="F1F1EE"/>
          </a:solidFill>
          <a:ln w="12700">
            <a:solidFill>
              <a:srgbClr val="F1F1EE">
                <a:alpha val="0"/>
              </a:srgbClr>
            </a:solidFill>
            <a:prstDash val="solid"/>
          </a:ln>
        </p:spPr>
      </p:sp>
      <p:sp>
        <p:nvSpPr>
          <p:cNvPr id="31" name="Text 28">
            <a:extLst>
              <a:ext uri="{FF2B5EF4-FFF2-40B4-BE49-F238E27FC236}">
                <a16:creationId xmlns:a16="http://schemas.microsoft.com/office/drawing/2014/main" id="{505D6F5C-1404-4AD2-8D6C-F7C8692949E2}"/>
              </a:ext>
            </a:extLst>
          </p:cNvPr>
          <p:cNvSpPr>
            <a:spLocks noGrp="1"/>
          </p:cNvSpPr>
          <p:nvPr/>
        </p:nvSpPr>
        <p:spPr>
          <a:xfrm>
            <a:off x="5075259" y="3090672"/>
            <a:ext cx="494961" cy="164592"/>
          </a:xfrm>
          <a:prstGeom prst="rect">
            <a:avLst/>
          </a:prstGeom>
          <a:noFill/>
        </p:spPr>
        <p:txBody>
          <a:bodyPr wrap="square" lIns="0" tIns="0" rIns="0" bIns="0" anchor="t">
            <a:normAutofit/>
          </a:bodyPr>
          <a:lstStyle/>
          <a:p>
            <a:pPr marL="0" indent="0" algn="ctr">
              <a:buNone/>
            </a:pPr>
            <a:endParaRPr sz="1050"/>
          </a:p>
        </p:txBody>
      </p:sp>
      <p:sp>
        <p:nvSpPr>
          <p:cNvPr id="32" name="Text 29">
            <a:extLst>
              <a:ext uri="{FF2B5EF4-FFF2-40B4-BE49-F238E27FC236}">
                <a16:creationId xmlns:a16="http://schemas.microsoft.com/office/drawing/2014/main" id="{F1C34FEB-FD12-4A70-A785-DE5401D6043E}"/>
              </a:ext>
            </a:extLst>
          </p:cNvPr>
          <p:cNvSpPr>
            <a:spLocks noGrp="1"/>
          </p:cNvSpPr>
          <p:nvPr/>
        </p:nvSpPr>
        <p:spPr>
          <a:xfrm>
            <a:off x="640080" y="3730752"/>
            <a:ext cx="5135880" cy="1399032"/>
          </a:xfrm>
          <a:prstGeom prst="rect">
            <a:avLst/>
          </a:prstGeom>
          <a:noFill/>
        </p:spPr>
        <p:txBody>
          <a:bodyPr wrap="square" lIns="0" tIns="0" rIns="0" bIns="0" anchor="t">
            <a:normAutofit/>
          </a:bodyPr>
          <a:lstStyle/>
          <a:p>
            <a:pPr marL="0" indent="0">
              <a:buNone/>
            </a:pPr>
            <a:r>
              <a:rPr sz="1800">
                <a:solidFill>
                  <a:srgbClr val="243239"/>
                </a:solidFill>
                <a:latin typeface="Arial"/>
                <a:ea typeface="Arial"/>
                <a:cs typeface="Arial"/>
              </a:rPr>
              <a:t>Tage 1–7: vorgeburtliche Behandlung</a:t>
            </a:r>
            <a:endParaRPr sz="1800"/>
          </a:p>
          <a:p>
            <a:pPr marL="0" indent="0">
              <a:buNone/>
            </a:pPr>
            <a:r>
              <a:rPr sz="1800">
                <a:solidFill>
                  <a:srgbClr val="243239"/>
                </a:solidFill>
                <a:latin typeface="Arial"/>
                <a:ea typeface="Arial"/>
                <a:cs typeface="Arial"/>
              </a:rPr>
              <a:t>Tag 8: Geburt</a:t>
            </a:r>
            <a:endParaRPr sz="1800"/>
          </a:p>
          <a:p>
            <a:pPr marL="0" indent="0">
              <a:buNone/>
            </a:pPr>
            <a:endParaRPr sz="1800"/>
          </a:p>
          <a:p>
            <a:pPr marL="0" indent="0">
              <a:buNone/>
            </a:pPr>
            <a:r>
              <a:rPr sz="1800">
                <a:solidFill>
                  <a:srgbClr val="243239"/>
                </a:solidFill>
                <a:latin typeface="Arial"/>
                <a:ea typeface="Arial"/>
                <a:cs typeface="Arial"/>
              </a:rPr>
              <a:t>Nicht mehr als 7 Tage vor der Geburt: entbindungsbezogene HD.</a:t>
            </a:r>
            <a:endParaRPr sz="1800"/>
          </a:p>
        </p:txBody>
      </p:sp>
      <p:sp>
        <p:nvSpPr>
          <p:cNvPr id="33" name="Shape 30">
            <a:extLst>
              <a:ext uri="{FF2B5EF4-FFF2-40B4-BE49-F238E27FC236}">
                <a16:creationId xmlns:a16="http://schemas.microsoft.com/office/drawing/2014/main" id="{AA584B3A-F11C-4A57-BE40-142FB87CD0A3}"/>
              </a:ext>
            </a:extLst>
          </p:cNvPr>
          <p:cNvSpPr>
            <a:spLocks noGrp="1"/>
          </p:cNvSpPr>
          <p:nvPr/>
        </p:nvSpPr>
        <p:spPr>
          <a:xfrm>
            <a:off x="6214872" y="2011680"/>
            <a:ext cx="5538216" cy="3346704"/>
          </a:xfrm>
          <a:prstGeom prst="rect">
            <a:avLst/>
          </a:prstGeom>
          <a:solidFill>
            <a:srgbClr val="FFFFFF"/>
          </a:solidFill>
          <a:ln w="7620">
            <a:solidFill>
              <a:srgbClr val="D8D4CB"/>
            </a:solidFill>
            <a:prstDash val="solid"/>
          </a:ln>
        </p:spPr>
      </p:sp>
      <p:sp>
        <p:nvSpPr>
          <p:cNvPr id="34" name="Text 31">
            <a:extLst>
              <a:ext uri="{FF2B5EF4-FFF2-40B4-BE49-F238E27FC236}">
                <a16:creationId xmlns:a16="http://schemas.microsoft.com/office/drawing/2014/main" id="{B15DA2EB-008B-4ADB-89A3-00BEACD2E492}"/>
              </a:ext>
            </a:extLst>
          </p:cNvPr>
          <p:cNvSpPr>
            <a:spLocks noGrp="1"/>
          </p:cNvSpPr>
          <p:nvPr/>
        </p:nvSpPr>
        <p:spPr>
          <a:xfrm>
            <a:off x="6397752" y="2221992"/>
            <a:ext cx="5172456" cy="484632"/>
          </a:xfrm>
          <a:prstGeom prst="rect">
            <a:avLst/>
          </a:prstGeom>
          <a:noFill/>
        </p:spPr>
        <p:txBody>
          <a:bodyPr wrap="square" lIns="0" tIns="0" rIns="0" bIns="0" anchor="t">
            <a:normAutofit/>
          </a:bodyPr>
          <a:lstStyle/>
          <a:p>
            <a:pPr marL="0" indent="0">
              <a:buNone/>
            </a:pPr>
            <a:r>
              <a:rPr sz="1900" b="1">
                <a:solidFill>
                  <a:srgbClr val="243239"/>
                </a:solidFill>
                <a:latin typeface="Arial"/>
                <a:ea typeface="Arial"/>
                <a:cs typeface="Arial"/>
              </a:rPr>
              <a:t>8 Behandlungstage vor der Geburt</a:t>
            </a:r>
            <a:endParaRPr sz="1900"/>
          </a:p>
        </p:txBody>
      </p:sp>
      <p:sp>
        <p:nvSpPr>
          <p:cNvPr id="35" name="Shape 32">
            <a:extLst>
              <a:ext uri="{FF2B5EF4-FFF2-40B4-BE49-F238E27FC236}">
                <a16:creationId xmlns:a16="http://schemas.microsoft.com/office/drawing/2014/main" id="{C8F72F3D-5920-4D2E-AFFE-C2F17495043A}"/>
              </a:ext>
            </a:extLst>
          </p:cNvPr>
          <p:cNvSpPr>
            <a:spLocks noGrp="1"/>
          </p:cNvSpPr>
          <p:nvPr/>
        </p:nvSpPr>
        <p:spPr>
          <a:xfrm>
            <a:off x="6416040" y="2953512"/>
            <a:ext cx="494961" cy="448056"/>
          </a:xfrm>
          <a:prstGeom prst="rect">
            <a:avLst/>
          </a:prstGeom>
          <a:solidFill>
            <a:srgbClr val="7D925F"/>
          </a:solidFill>
          <a:ln w="12700">
            <a:solidFill>
              <a:srgbClr val="7D925F">
                <a:alpha val="0"/>
              </a:srgbClr>
            </a:solidFill>
            <a:prstDash val="solid"/>
          </a:ln>
        </p:spPr>
      </p:sp>
      <p:sp>
        <p:nvSpPr>
          <p:cNvPr id="36" name="Text 33">
            <a:extLst>
              <a:ext uri="{FF2B5EF4-FFF2-40B4-BE49-F238E27FC236}">
                <a16:creationId xmlns:a16="http://schemas.microsoft.com/office/drawing/2014/main" id="{C5FB551E-88F2-444B-BB93-F1B7B23CF47D}"/>
              </a:ext>
            </a:extLst>
          </p:cNvPr>
          <p:cNvSpPr>
            <a:spLocks noGrp="1"/>
          </p:cNvSpPr>
          <p:nvPr/>
        </p:nvSpPr>
        <p:spPr>
          <a:xfrm>
            <a:off x="6416040"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1</a:t>
            </a:r>
            <a:endParaRPr sz="1050"/>
          </a:p>
        </p:txBody>
      </p:sp>
      <p:sp>
        <p:nvSpPr>
          <p:cNvPr id="37" name="Shape 34">
            <a:extLst>
              <a:ext uri="{FF2B5EF4-FFF2-40B4-BE49-F238E27FC236}">
                <a16:creationId xmlns:a16="http://schemas.microsoft.com/office/drawing/2014/main" id="{3281AA4D-9AC1-4B3E-A552-AE628E692FD8}"/>
              </a:ext>
            </a:extLst>
          </p:cNvPr>
          <p:cNvSpPr>
            <a:spLocks noGrp="1"/>
          </p:cNvSpPr>
          <p:nvPr/>
        </p:nvSpPr>
        <p:spPr>
          <a:xfrm>
            <a:off x="6970437" y="2953512"/>
            <a:ext cx="494961" cy="448056"/>
          </a:xfrm>
          <a:prstGeom prst="rect">
            <a:avLst/>
          </a:prstGeom>
          <a:solidFill>
            <a:srgbClr val="7D925F"/>
          </a:solidFill>
          <a:ln w="12700">
            <a:solidFill>
              <a:srgbClr val="7D925F">
                <a:alpha val="0"/>
              </a:srgbClr>
            </a:solidFill>
            <a:prstDash val="solid"/>
          </a:ln>
        </p:spPr>
      </p:sp>
      <p:sp>
        <p:nvSpPr>
          <p:cNvPr id="38" name="Text 35">
            <a:extLst>
              <a:ext uri="{FF2B5EF4-FFF2-40B4-BE49-F238E27FC236}">
                <a16:creationId xmlns:a16="http://schemas.microsoft.com/office/drawing/2014/main" id="{EE4B2F23-82CD-4AE2-BDBC-F56280FCE56C}"/>
              </a:ext>
            </a:extLst>
          </p:cNvPr>
          <p:cNvSpPr>
            <a:spLocks noGrp="1"/>
          </p:cNvSpPr>
          <p:nvPr/>
        </p:nvSpPr>
        <p:spPr>
          <a:xfrm>
            <a:off x="6970437"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2</a:t>
            </a:r>
            <a:endParaRPr sz="1050"/>
          </a:p>
        </p:txBody>
      </p:sp>
      <p:sp>
        <p:nvSpPr>
          <p:cNvPr id="39" name="Shape 36">
            <a:extLst>
              <a:ext uri="{FF2B5EF4-FFF2-40B4-BE49-F238E27FC236}">
                <a16:creationId xmlns:a16="http://schemas.microsoft.com/office/drawing/2014/main" id="{7EC3E9BD-020D-4AD5-AE3C-060FB484871E}"/>
              </a:ext>
            </a:extLst>
          </p:cNvPr>
          <p:cNvSpPr>
            <a:spLocks noGrp="1"/>
          </p:cNvSpPr>
          <p:nvPr/>
        </p:nvSpPr>
        <p:spPr>
          <a:xfrm>
            <a:off x="7524835" y="2953512"/>
            <a:ext cx="494961" cy="448056"/>
          </a:xfrm>
          <a:prstGeom prst="rect">
            <a:avLst/>
          </a:prstGeom>
          <a:solidFill>
            <a:srgbClr val="7D925F"/>
          </a:solidFill>
          <a:ln w="12700">
            <a:solidFill>
              <a:srgbClr val="7D925F">
                <a:alpha val="0"/>
              </a:srgbClr>
            </a:solidFill>
            <a:prstDash val="solid"/>
          </a:ln>
        </p:spPr>
      </p:sp>
      <p:sp>
        <p:nvSpPr>
          <p:cNvPr id="40" name="Text 37">
            <a:extLst>
              <a:ext uri="{FF2B5EF4-FFF2-40B4-BE49-F238E27FC236}">
                <a16:creationId xmlns:a16="http://schemas.microsoft.com/office/drawing/2014/main" id="{57A3030E-F810-4526-B9C0-D24FE7ADA558}"/>
              </a:ext>
            </a:extLst>
          </p:cNvPr>
          <p:cNvSpPr>
            <a:spLocks noGrp="1"/>
          </p:cNvSpPr>
          <p:nvPr/>
        </p:nvSpPr>
        <p:spPr>
          <a:xfrm>
            <a:off x="7524835"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3</a:t>
            </a:r>
            <a:endParaRPr sz="1050"/>
          </a:p>
        </p:txBody>
      </p:sp>
      <p:sp>
        <p:nvSpPr>
          <p:cNvPr id="41" name="Shape 38">
            <a:extLst>
              <a:ext uri="{FF2B5EF4-FFF2-40B4-BE49-F238E27FC236}">
                <a16:creationId xmlns:a16="http://schemas.microsoft.com/office/drawing/2014/main" id="{83EB0E90-07E3-4E27-88BC-35C3879A9F08}"/>
              </a:ext>
            </a:extLst>
          </p:cNvPr>
          <p:cNvSpPr>
            <a:spLocks noGrp="1"/>
          </p:cNvSpPr>
          <p:nvPr/>
        </p:nvSpPr>
        <p:spPr>
          <a:xfrm>
            <a:off x="8079232" y="2953512"/>
            <a:ext cx="494961" cy="448056"/>
          </a:xfrm>
          <a:prstGeom prst="rect">
            <a:avLst/>
          </a:prstGeom>
          <a:solidFill>
            <a:srgbClr val="7D925F"/>
          </a:solidFill>
          <a:ln w="12700">
            <a:solidFill>
              <a:srgbClr val="7D925F">
                <a:alpha val="0"/>
              </a:srgbClr>
            </a:solidFill>
            <a:prstDash val="solid"/>
          </a:ln>
        </p:spPr>
      </p:sp>
      <p:sp>
        <p:nvSpPr>
          <p:cNvPr id="42" name="Text 39">
            <a:extLst>
              <a:ext uri="{FF2B5EF4-FFF2-40B4-BE49-F238E27FC236}">
                <a16:creationId xmlns:a16="http://schemas.microsoft.com/office/drawing/2014/main" id="{977F8E99-28E6-4B71-8F10-EE2A848B5877}"/>
              </a:ext>
            </a:extLst>
          </p:cNvPr>
          <p:cNvSpPr>
            <a:spLocks noGrp="1"/>
          </p:cNvSpPr>
          <p:nvPr/>
        </p:nvSpPr>
        <p:spPr>
          <a:xfrm>
            <a:off x="8079232"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4</a:t>
            </a:r>
            <a:endParaRPr sz="1050"/>
          </a:p>
        </p:txBody>
      </p:sp>
      <p:sp>
        <p:nvSpPr>
          <p:cNvPr id="43" name="Shape 40">
            <a:extLst>
              <a:ext uri="{FF2B5EF4-FFF2-40B4-BE49-F238E27FC236}">
                <a16:creationId xmlns:a16="http://schemas.microsoft.com/office/drawing/2014/main" id="{A2263CA8-2060-4FDF-8B44-F9DFAD5087AF}"/>
              </a:ext>
            </a:extLst>
          </p:cNvPr>
          <p:cNvSpPr>
            <a:spLocks noGrp="1"/>
          </p:cNvSpPr>
          <p:nvPr/>
        </p:nvSpPr>
        <p:spPr>
          <a:xfrm>
            <a:off x="8633629" y="2953512"/>
            <a:ext cx="494961" cy="448056"/>
          </a:xfrm>
          <a:prstGeom prst="rect">
            <a:avLst/>
          </a:prstGeom>
          <a:solidFill>
            <a:srgbClr val="7D925F"/>
          </a:solidFill>
          <a:ln w="12700">
            <a:solidFill>
              <a:srgbClr val="7D925F">
                <a:alpha val="0"/>
              </a:srgbClr>
            </a:solidFill>
            <a:prstDash val="solid"/>
          </a:ln>
        </p:spPr>
      </p:sp>
      <p:sp>
        <p:nvSpPr>
          <p:cNvPr id="44" name="Text 41">
            <a:extLst>
              <a:ext uri="{FF2B5EF4-FFF2-40B4-BE49-F238E27FC236}">
                <a16:creationId xmlns:a16="http://schemas.microsoft.com/office/drawing/2014/main" id="{1AD5BCA4-8B85-40F1-A6EF-80EC4C84C43D}"/>
              </a:ext>
            </a:extLst>
          </p:cNvPr>
          <p:cNvSpPr>
            <a:spLocks noGrp="1"/>
          </p:cNvSpPr>
          <p:nvPr/>
        </p:nvSpPr>
        <p:spPr>
          <a:xfrm>
            <a:off x="8633629"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5</a:t>
            </a:r>
            <a:endParaRPr sz="1050"/>
          </a:p>
        </p:txBody>
      </p:sp>
      <p:sp>
        <p:nvSpPr>
          <p:cNvPr id="45" name="Shape 42">
            <a:extLst>
              <a:ext uri="{FF2B5EF4-FFF2-40B4-BE49-F238E27FC236}">
                <a16:creationId xmlns:a16="http://schemas.microsoft.com/office/drawing/2014/main" id="{7F0A2F4C-4187-421E-853B-F09F71614170}"/>
              </a:ext>
            </a:extLst>
          </p:cNvPr>
          <p:cNvSpPr>
            <a:spLocks noGrp="1"/>
          </p:cNvSpPr>
          <p:nvPr/>
        </p:nvSpPr>
        <p:spPr>
          <a:xfrm>
            <a:off x="9188027" y="2953512"/>
            <a:ext cx="494961" cy="448056"/>
          </a:xfrm>
          <a:prstGeom prst="rect">
            <a:avLst/>
          </a:prstGeom>
          <a:solidFill>
            <a:srgbClr val="7D925F"/>
          </a:solidFill>
          <a:ln w="12700">
            <a:solidFill>
              <a:srgbClr val="7D925F">
                <a:alpha val="0"/>
              </a:srgbClr>
            </a:solidFill>
            <a:prstDash val="solid"/>
          </a:ln>
        </p:spPr>
      </p:sp>
      <p:sp>
        <p:nvSpPr>
          <p:cNvPr id="46" name="Text 43">
            <a:extLst>
              <a:ext uri="{FF2B5EF4-FFF2-40B4-BE49-F238E27FC236}">
                <a16:creationId xmlns:a16="http://schemas.microsoft.com/office/drawing/2014/main" id="{267B228D-5CE8-4D8E-BF79-0AA63C1E7E2F}"/>
              </a:ext>
            </a:extLst>
          </p:cNvPr>
          <p:cNvSpPr>
            <a:spLocks noGrp="1"/>
          </p:cNvSpPr>
          <p:nvPr/>
        </p:nvSpPr>
        <p:spPr>
          <a:xfrm>
            <a:off x="9188027"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6</a:t>
            </a:r>
            <a:endParaRPr sz="1050"/>
          </a:p>
        </p:txBody>
      </p:sp>
      <p:sp>
        <p:nvSpPr>
          <p:cNvPr id="47" name="Shape 44">
            <a:extLst>
              <a:ext uri="{FF2B5EF4-FFF2-40B4-BE49-F238E27FC236}">
                <a16:creationId xmlns:a16="http://schemas.microsoft.com/office/drawing/2014/main" id="{D9494831-A5AF-46D1-8454-A87D7FEDA2A8}"/>
              </a:ext>
            </a:extLst>
          </p:cNvPr>
          <p:cNvSpPr>
            <a:spLocks noGrp="1"/>
          </p:cNvSpPr>
          <p:nvPr/>
        </p:nvSpPr>
        <p:spPr>
          <a:xfrm>
            <a:off x="9742424" y="2953512"/>
            <a:ext cx="494961" cy="448056"/>
          </a:xfrm>
          <a:prstGeom prst="rect">
            <a:avLst/>
          </a:prstGeom>
          <a:solidFill>
            <a:srgbClr val="7D925F"/>
          </a:solidFill>
          <a:ln w="12700">
            <a:solidFill>
              <a:srgbClr val="7D925F">
                <a:alpha val="0"/>
              </a:srgbClr>
            </a:solidFill>
            <a:prstDash val="solid"/>
          </a:ln>
        </p:spPr>
      </p:sp>
      <p:sp>
        <p:nvSpPr>
          <p:cNvPr id="48" name="Text 45">
            <a:extLst>
              <a:ext uri="{FF2B5EF4-FFF2-40B4-BE49-F238E27FC236}">
                <a16:creationId xmlns:a16="http://schemas.microsoft.com/office/drawing/2014/main" id="{171F5B0D-6018-4647-A629-FD771A07E794}"/>
              </a:ext>
            </a:extLst>
          </p:cNvPr>
          <p:cNvSpPr>
            <a:spLocks noGrp="1"/>
          </p:cNvSpPr>
          <p:nvPr/>
        </p:nvSpPr>
        <p:spPr>
          <a:xfrm>
            <a:off x="9742424"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7</a:t>
            </a:r>
            <a:endParaRPr sz="1050"/>
          </a:p>
        </p:txBody>
      </p:sp>
      <p:sp>
        <p:nvSpPr>
          <p:cNvPr id="49" name="Shape 46">
            <a:extLst>
              <a:ext uri="{FF2B5EF4-FFF2-40B4-BE49-F238E27FC236}">
                <a16:creationId xmlns:a16="http://schemas.microsoft.com/office/drawing/2014/main" id="{AE49E9F9-9D8C-4985-8853-2DB9E181F6E9}"/>
              </a:ext>
            </a:extLst>
          </p:cNvPr>
          <p:cNvSpPr>
            <a:spLocks noGrp="1"/>
          </p:cNvSpPr>
          <p:nvPr/>
        </p:nvSpPr>
        <p:spPr>
          <a:xfrm>
            <a:off x="10296821" y="2953512"/>
            <a:ext cx="494961" cy="448056"/>
          </a:xfrm>
          <a:prstGeom prst="rect">
            <a:avLst/>
          </a:prstGeom>
          <a:solidFill>
            <a:srgbClr val="7D925F"/>
          </a:solidFill>
          <a:ln w="12700">
            <a:solidFill>
              <a:srgbClr val="7D925F">
                <a:alpha val="0"/>
              </a:srgbClr>
            </a:solidFill>
            <a:prstDash val="solid"/>
          </a:ln>
        </p:spPr>
      </p:sp>
      <p:sp>
        <p:nvSpPr>
          <p:cNvPr id="50" name="Text 47">
            <a:extLst>
              <a:ext uri="{FF2B5EF4-FFF2-40B4-BE49-F238E27FC236}">
                <a16:creationId xmlns:a16="http://schemas.microsoft.com/office/drawing/2014/main" id="{34002054-220E-4FBF-BA0A-FCDBD4C03DF2}"/>
              </a:ext>
            </a:extLst>
          </p:cNvPr>
          <p:cNvSpPr>
            <a:spLocks noGrp="1"/>
          </p:cNvSpPr>
          <p:nvPr/>
        </p:nvSpPr>
        <p:spPr>
          <a:xfrm>
            <a:off x="10296821" y="3090672"/>
            <a:ext cx="494961" cy="164592"/>
          </a:xfrm>
          <a:prstGeom prst="rect">
            <a:avLst/>
          </a:prstGeom>
          <a:noFill/>
        </p:spPr>
        <p:txBody>
          <a:bodyPr wrap="square" lIns="0" tIns="0" rIns="0" bIns="0" anchor="t">
            <a:normAutofit/>
          </a:bodyPr>
          <a:lstStyle/>
          <a:p>
            <a:pPr marL="0" indent="0" algn="ctr">
              <a:buNone/>
            </a:pPr>
            <a:r>
              <a:rPr sz="1050" b="1">
                <a:solidFill>
                  <a:srgbClr val="FFFFFF"/>
                </a:solidFill>
                <a:latin typeface="Arial"/>
                <a:ea typeface="Arial"/>
                <a:cs typeface="Arial"/>
              </a:rPr>
              <a:t>8</a:t>
            </a:r>
            <a:endParaRPr sz="1050"/>
          </a:p>
        </p:txBody>
      </p:sp>
      <p:sp>
        <p:nvSpPr>
          <p:cNvPr id="51" name="Shape 48">
            <a:extLst>
              <a:ext uri="{FF2B5EF4-FFF2-40B4-BE49-F238E27FC236}">
                <a16:creationId xmlns:a16="http://schemas.microsoft.com/office/drawing/2014/main" id="{6B9205AD-A42F-478A-B0B7-6AF45A521DEA}"/>
              </a:ext>
            </a:extLst>
          </p:cNvPr>
          <p:cNvSpPr>
            <a:spLocks noGrp="1"/>
          </p:cNvSpPr>
          <p:nvPr/>
        </p:nvSpPr>
        <p:spPr>
          <a:xfrm>
            <a:off x="10851219" y="2953512"/>
            <a:ext cx="494961" cy="448056"/>
          </a:xfrm>
          <a:prstGeom prst="rect">
            <a:avLst/>
          </a:prstGeom>
          <a:solidFill>
            <a:srgbClr val="D8CBB6"/>
          </a:solidFill>
          <a:ln w="12700">
            <a:solidFill>
              <a:srgbClr val="D8CBB6">
                <a:alpha val="0"/>
              </a:srgbClr>
            </a:solidFill>
            <a:prstDash val="solid"/>
          </a:ln>
        </p:spPr>
      </p:sp>
      <p:sp>
        <p:nvSpPr>
          <p:cNvPr id="52" name="Text 49">
            <a:extLst>
              <a:ext uri="{FF2B5EF4-FFF2-40B4-BE49-F238E27FC236}">
                <a16:creationId xmlns:a16="http://schemas.microsoft.com/office/drawing/2014/main" id="{2A30CF10-2556-489B-B1D4-EDD24AC51144}"/>
              </a:ext>
            </a:extLst>
          </p:cNvPr>
          <p:cNvSpPr>
            <a:spLocks noGrp="1"/>
          </p:cNvSpPr>
          <p:nvPr/>
        </p:nvSpPr>
        <p:spPr>
          <a:xfrm>
            <a:off x="10851219" y="3090672"/>
            <a:ext cx="494961" cy="164592"/>
          </a:xfrm>
          <a:prstGeom prst="rect">
            <a:avLst/>
          </a:prstGeom>
          <a:noFill/>
        </p:spPr>
        <p:txBody>
          <a:bodyPr wrap="square" lIns="0" tIns="0" rIns="0" bIns="0" anchor="t">
            <a:normAutofit/>
          </a:bodyPr>
          <a:lstStyle/>
          <a:p>
            <a:pPr marL="0" indent="0" algn="ctr">
              <a:buNone/>
            </a:pPr>
            <a:r>
              <a:rPr sz="1050" b="1">
                <a:solidFill>
                  <a:srgbClr val="303D43"/>
                </a:solidFill>
                <a:latin typeface="Arial"/>
                <a:ea typeface="Arial"/>
                <a:cs typeface="Arial"/>
              </a:rPr>
              <a:t>G</a:t>
            </a:r>
            <a:endParaRPr sz="1050"/>
          </a:p>
        </p:txBody>
      </p:sp>
      <p:sp>
        <p:nvSpPr>
          <p:cNvPr id="53" name="Text 50">
            <a:extLst>
              <a:ext uri="{FF2B5EF4-FFF2-40B4-BE49-F238E27FC236}">
                <a16:creationId xmlns:a16="http://schemas.microsoft.com/office/drawing/2014/main" id="{6E5E795E-8B3F-43DE-ADC4-61D7DCC015E0}"/>
              </a:ext>
            </a:extLst>
          </p:cNvPr>
          <p:cNvSpPr>
            <a:spLocks noGrp="1"/>
          </p:cNvSpPr>
          <p:nvPr/>
        </p:nvSpPr>
        <p:spPr>
          <a:xfrm>
            <a:off x="6416040" y="3730752"/>
            <a:ext cx="5135880" cy="1399032"/>
          </a:xfrm>
          <a:prstGeom prst="rect">
            <a:avLst/>
          </a:prstGeom>
          <a:noFill/>
        </p:spPr>
        <p:txBody>
          <a:bodyPr wrap="square" lIns="0" tIns="0" rIns="0" bIns="0" anchor="t">
            <a:normAutofit/>
          </a:bodyPr>
          <a:lstStyle/>
          <a:p>
            <a:pPr marL="0" indent="0">
              <a:buNone/>
            </a:pPr>
            <a:r>
              <a:rPr sz="1800">
                <a:solidFill>
                  <a:srgbClr val="243239"/>
                </a:solidFill>
                <a:latin typeface="Arial"/>
                <a:ea typeface="Arial"/>
                <a:cs typeface="Arial"/>
              </a:rPr>
              <a:t>Tage 1–8: vorgeburtliche Behandlung</a:t>
            </a:r>
            <a:endParaRPr sz="1800"/>
          </a:p>
          <a:p>
            <a:pPr marL="0" indent="0">
              <a:buNone/>
            </a:pPr>
            <a:r>
              <a:rPr sz="1800">
                <a:solidFill>
                  <a:srgbClr val="243239"/>
                </a:solidFill>
                <a:latin typeface="Arial"/>
                <a:ea typeface="Arial"/>
                <a:cs typeface="Arial"/>
              </a:rPr>
              <a:t>Tag 9: Geburt</a:t>
            </a:r>
            <a:endParaRPr sz="1800"/>
          </a:p>
          <a:p>
            <a:pPr marL="0" indent="0">
              <a:buNone/>
            </a:pPr>
            <a:endParaRPr sz="1800"/>
          </a:p>
          <a:p>
            <a:pPr marL="0" indent="0">
              <a:buNone/>
            </a:pPr>
            <a:r>
              <a:rPr sz="1800">
                <a:solidFill>
                  <a:srgbClr val="243239"/>
                </a:solidFill>
                <a:latin typeface="Arial"/>
                <a:ea typeface="Arial"/>
                <a:cs typeface="Arial"/>
              </a:rPr>
              <a:t>Mehr als 7 Tage vor der Geburt: vorgeburtlicher Zustand als HD.</a:t>
            </a:r>
            <a:endParaRPr sz="1800"/>
          </a:p>
        </p:txBody>
      </p:sp>
      <p:sp>
        <p:nvSpPr>
          <p:cNvPr id="54" name="Shape 51">
            <a:extLst>
              <a:ext uri="{FF2B5EF4-FFF2-40B4-BE49-F238E27FC236}">
                <a16:creationId xmlns:a16="http://schemas.microsoft.com/office/drawing/2014/main" id="{734447D0-0F32-49CE-8C56-6502AA574CD2}"/>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55" name="Shape 52">
            <a:extLst>
              <a:ext uri="{FF2B5EF4-FFF2-40B4-BE49-F238E27FC236}">
                <a16:creationId xmlns:a16="http://schemas.microsoft.com/office/drawing/2014/main" id="{9C9AE9F4-8313-4C56-B10B-D29B6F3225FE}"/>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56" name="Text 53">
            <a:extLst>
              <a:ext uri="{FF2B5EF4-FFF2-40B4-BE49-F238E27FC236}">
                <a16:creationId xmlns:a16="http://schemas.microsoft.com/office/drawing/2014/main" id="{F43F6B9E-DB5F-43D1-80AF-8ADE5B731305}"/>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Voraussetzung beider Kurzfälle: Aufnahme wegen eines behandlungsbedürftigen vorgeburtlichen Zustands.</a:t>
            </a:r>
            <a:endParaRPr sz="1550"/>
          </a:p>
        </p:txBody>
      </p:sp>
      <p:sp>
        <p:nvSpPr>
          <p:cNvPr id="57" name="Shape 54">
            <a:extLst>
              <a:ext uri="{FF2B5EF4-FFF2-40B4-BE49-F238E27FC236}">
                <a16:creationId xmlns:a16="http://schemas.microsoft.com/office/drawing/2014/main" id="{8524316C-A281-46B9-BDEC-D80704D494BF}"/>
              </a:ext>
            </a:extLst>
          </p:cNvPr>
          <p:cNvSpPr>
            <a:spLocks noGrp="1"/>
          </p:cNvSpPr>
          <p:nvPr/>
        </p:nvSpPr>
        <p:spPr>
          <a:xfrm>
            <a:off x="438912" y="6281928"/>
            <a:ext cx="11314176" cy="0"/>
          </a:xfrm>
          <a:prstGeom prst="line">
            <a:avLst/>
          </a:prstGeom>
          <a:noFill/>
          <a:ln w="7620">
            <a:solidFill>
              <a:srgbClr val="D8D4CB"/>
            </a:solidFill>
            <a:prstDash val="solid"/>
          </a:ln>
        </p:spPr>
      </p:sp>
      <p:sp>
        <p:nvSpPr>
          <p:cNvPr id="58" name="Text 55">
            <a:extLst>
              <a:ext uri="{FF2B5EF4-FFF2-40B4-BE49-F238E27FC236}">
                <a16:creationId xmlns:a16="http://schemas.microsoft.com/office/drawing/2014/main" id="{4D5BCE09-D3D6-4D43-938F-700E2F65AAFE}"/>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Eigene Anwendung des Wortlauts: KHB 2027, SD1505p S. 164; Vorjahresregel S. 166.</a:t>
            </a:r>
            <a:endParaRPr sz="920"/>
          </a:p>
        </p:txBody>
      </p:sp>
      <p:sp>
        <p:nvSpPr>
          <p:cNvPr id="59" name="Text 56">
            <a:extLst>
              <a:ext uri="{FF2B5EF4-FFF2-40B4-BE49-F238E27FC236}">
                <a16:creationId xmlns:a16="http://schemas.microsoft.com/office/drawing/2014/main" id="{BC16E4AA-81A5-4E6A-98A7-E5AED034BC2F}"/>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60" name="Text 57">
            <a:extLst>
              <a:ext uri="{FF2B5EF4-FFF2-40B4-BE49-F238E27FC236}">
                <a16:creationId xmlns:a16="http://schemas.microsoft.com/office/drawing/2014/main" id="{E5BB1F06-2423-4E59-B668-74167BAAB426}"/>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37 / 73</a:t>
            </a:r>
            <a:endParaRPr sz="900"/>
          </a:p>
        </p:txBody>
      </p:sp>
    </p:spTree>
    <p:extLst>
      <p:ext uri="{BB962C8B-B14F-4D97-AF65-F5344CB8AC3E}">
        <p14:creationId xmlns:p14="http://schemas.microsoft.com/office/powerpoint/2010/main" val="1694735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9D792B9-9D48-42A3-B2E4-C8C20D709FFF}"/>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54A6959B-1D7F-4F3E-9E6B-7DEBE55B5F89}"/>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2CBA84ED-E261-44D2-ABC5-CD9AEFB061D7}"/>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BEC55686-85B3-447C-9695-766852CE3C4F}"/>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0D83CC37-9445-4EBF-A5EB-C087F975F4F1}"/>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F85604D6-8582-4960-AE22-2FDB5EF32BA2}"/>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0497F9A6-7C3D-4762-9E07-D36D00B52EF5}"/>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PRÄZISIERT / VERDICHTET</a:t>
            </a:r>
            <a:endParaRPr sz="960"/>
          </a:p>
        </p:txBody>
      </p:sp>
      <p:sp>
        <p:nvSpPr>
          <p:cNvPr id="9" name="Text 6">
            <a:extLst>
              <a:ext uri="{FF2B5EF4-FFF2-40B4-BE49-F238E27FC236}">
                <a16:creationId xmlns:a16="http://schemas.microsoft.com/office/drawing/2014/main" id="{F5AFD337-813B-438E-A598-AEF5320538B3}"/>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Sectio: Terminologie und O82-Abgrenzung</a:t>
            </a:r>
            <a:endParaRPr sz="2800"/>
          </a:p>
        </p:txBody>
      </p:sp>
      <p:sp>
        <p:nvSpPr>
          <p:cNvPr id="10" name="Shape 7">
            <a:extLst>
              <a:ext uri="{FF2B5EF4-FFF2-40B4-BE49-F238E27FC236}">
                <a16:creationId xmlns:a16="http://schemas.microsoft.com/office/drawing/2014/main" id="{F424603B-EEF1-4598-A7D9-E6B7279221C9}"/>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A59F855E-A9F5-4D9A-B2DE-893F68A7F12D}"/>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48F33BFE-C7F2-49AD-9556-0CCC08CE45D1}"/>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C28FC9FD-2C5C-464A-9A88-FCEC13B4A57C}"/>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4C4A88AA-4A64-48BC-97AF-AA9A91D1485B}"/>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3955BFAC-664C-4A2E-88CA-50F5FEB62476}"/>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14A4BF6E-5875-42CD-B7E4-42E9399E0B48}"/>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D1F018CE-1E42-40DC-BEC7-111FCAF315F0}"/>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668354AD-AFF1-4426-A6EF-AAF022F5C9BE}"/>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2D1769EA-CA61-4100-B3F5-7B28EE3213E3}"/>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Verfahrenswahl</a:t>
            </a:r>
            <a:endParaRPr sz="1760"/>
          </a:p>
        </p:txBody>
      </p:sp>
      <p:sp>
        <p:nvSpPr>
          <p:cNvPr id="20" name="Text 17">
            <a:extLst>
              <a:ext uri="{FF2B5EF4-FFF2-40B4-BE49-F238E27FC236}">
                <a16:creationId xmlns:a16="http://schemas.microsoft.com/office/drawing/2014/main" id="{36F497C0-851B-4112-A7A9-8DD11A0361FA}"/>
              </a:ext>
            </a:extLst>
          </p:cNvPr>
          <p:cNvSpPr>
            <a:spLocks noGrp="1"/>
          </p:cNvSpPr>
          <p:nvPr/>
        </p:nvSpPr>
        <p:spPr>
          <a:xfrm>
            <a:off x="640080"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Die CHOP-Regeln für Endziffern .10 und .20 werden ausführlich beschrieben.</a:t>
            </a:r>
            <a:endParaRPr sz="1780"/>
          </a:p>
        </p:txBody>
      </p:sp>
      <p:sp>
        <p:nvSpPr>
          <p:cNvPr id="21" name="Text 18">
            <a:extLst>
              <a:ext uri="{FF2B5EF4-FFF2-40B4-BE49-F238E27FC236}">
                <a16:creationId xmlns:a16="http://schemas.microsoft.com/office/drawing/2014/main" id="{BF527C60-9BAC-4151-9861-FD6A3235608D}"/>
              </a:ext>
            </a:extLst>
          </p:cNvPr>
          <p:cNvSpPr>
            <a:spLocks noGrp="1"/>
          </p:cNvSpPr>
          <p:nvPr/>
        </p:nvSpPr>
        <p:spPr>
          <a:xfrm>
            <a:off x="640080"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O82</a:t>
            </a:r>
            <a:endParaRPr sz="1760"/>
          </a:p>
        </p:txBody>
      </p:sp>
      <p:sp>
        <p:nvSpPr>
          <p:cNvPr id="22" name="Text 19">
            <a:extLst>
              <a:ext uri="{FF2B5EF4-FFF2-40B4-BE49-F238E27FC236}">
                <a16:creationId xmlns:a16="http://schemas.microsoft.com/office/drawing/2014/main" id="{135933CB-3875-4134-AEC3-CE3652E3E503}"/>
              </a:ext>
            </a:extLst>
          </p:cNvPr>
          <p:cNvSpPr>
            <a:spLocks noGrp="1"/>
          </p:cNvSpPr>
          <p:nvPr/>
        </p:nvSpPr>
        <p:spPr>
          <a:xfrm>
            <a:off x="640080"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Ausschluss bei 74.1X.20, 74.0X.20 und 74.2X.- ausdrücklich aufgezählt.</a:t>
            </a:r>
            <a:endParaRPr sz="1780"/>
          </a:p>
        </p:txBody>
      </p:sp>
      <p:sp>
        <p:nvSpPr>
          <p:cNvPr id="23" name="Text 20">
            <a:extLst>
              <a:ext uri="{FF2B5EF4-FFF2-40B4-BE49-F238E27FC236}">
                <a16:creationId xmlns:a16="http://schemas.microsoft.com/office/drawing/2014/main" id="{DF2C03AF-A980-47BC-8FB0-B914438A8AB5}"/>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Verfahrenswahl</a:t>
            </a:r>
            <a:endParaRPr sz="1760"/>
          </a:p>
        </p:txBody>
      </p:sp>
      <p:sp>
        <p:nvSpPr>
          <p:cNvPr id="24" name="Text 21">
            <a:extLst>
              <a:ext uri="{FF2B5EF4-FFF2-40B4-BE49-F238E27FC236}">
                <a16:creationId xmlns:a16="http://schemas.microsoft.com/office/drawing/2014/main" id="{833ED0C7-E9F3-4EAC-B59C-7FB84A591344}"/>
              </a:ext>
            </a:extLst>
          </p:cNvPr>
          <p:cNvSpPr>
            <a:spLocks noGrp="1"/>
          </p:cNvSpPr>
          <p:nvPr/>
        </p:nvSpPr>
        <p:spPr>
          <a:xfrm>
            <a:off x="6420612" y="3017520"/>
            <a:ext cx="5131308" cy="874925"/>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"Primäre" und "sekundäre" Sectio ausdrücklich als Bezeichnungen ergänzt; mehrere Erläuterungen gekürzt.</a:t>
            </a:r>
            <a:endParaRPr sz="1780"/>
          </a:p>
        </p:txBody>
      </p:sp>
      <p:sp>
        <p:nvSpPr>
          <p:cNvPr id="25" name="Text 22">
            <a:extLst>
              <a:ext uri="{FF2B5EF4-FFF2-40B4-BE49-F238E27FC236}">
                <a16:creationId xmlns:a16="http://schemas.microsoft.com/office/drawing/2014/main" id="{2BE6D815-372A-499A-AE91-4702DFBB05CD}"/>
              </a:ext>
            </a:extLst>
          </p:cNvPr>
          <p:cNvSpPr>
            <a:spLocks noGrp="1"/>
          </p:cNvSpPr>
          <p:nvPr/>
        </p:nvSpPr>
        <p:spPr>
          <a:xfrm>
            <a:off x="6420612" y="4075325"/>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O82</a:t>
            </a:r>
            <a:endParaRPr sz="1760"/>
          </a:p>
        </p:txBody>
      </p:sp>
      <p:sp>
        <p:nvSpPr>
          <p:cNvPr id="26" name="Text 23">
            <a:extLst>
              <a:ext uri="{FF2B5EF4-FFF2-40B4-BE49-F238E27FC236}">
                <a16:creationId xmlns:a16="http://schemas.microsoft.com/office/drawing/2014/main" id="{C062ED6F-57E5-47EC-9E9B-C3E579551F35}"/>
              </a:ext>
            </a:extLst>
          </p:cNvPr>
          <p:cNvSpPr>
            <a:spLocks noGrp="1"/>
          </p:cNvSpPr>
          <p:nvPr/>
        </p:nvSpPr>
        <p:spPr>
          <a:xfrm>
            <a:off x="6420612" y="4431941"/>
            <a:ext cx="5131308" cy="706987"/>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Abgrenzung nun für Kodes aus 74.- mit Endziffern -20 formuliert.</a:t>
            </a:r>
            <a:endParaRPr sz="1780"/>
          </a:p>
        </p:txBody>
      </p:sp>
      <p:sp>
        <p:nvSpPr>
          <p:cNvPr id="27" name="Shape 24">
            <a:extLst>
              <a:ext uri="{FF2B5EF4-FFF2-40B4-BE49-F238E27FC236}">
                <a16:creationId xmlns:a16="http://schemas.microsoft.com/office/drawing/2014/main" id="{75287EFF-5EAC-4EC4-8695-D8F515100F31}"/>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85CB0D0E-27EE-4CEC-A1CE-F484371EF63D}"/>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7CE55B2F-01A5-4691-A931-F78C09F09F2F}"/>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Nicht die ärztliche Bezeichnung "primär/sekundär" ungeprüft als CHOP-Ergebnis übernehmen.</a:t>
            </a:r>
            <a:endParaRPr sz="1550"/>
          </a:p>
        </p:txBody>
      </p:sp>
      <p:sp>
        <p:nvSpPr>
          <p:cNvPr id="30" name="Shape 27">
            <a:extLst>
              <a:ext uri="{FF2B5EF4-FFF2-40B4-BE49-F238E27FC236}">
                <a16:creationId xmlns:a16="http://schemas.microsoft.com/office/drawing/2014/main" id="{11A84DBA-369B-41ED-B827-A72D6F9B5517}"/>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E099BBAE-01C6-44EA-88FB-E118846D01C9}"/>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SD1505o S. 168–173; KHB 2027, SD1505p S. 166–171.</a:t>
            </a:r>
            <a:endParaRPr sz="920"/>
          </a:p>
        </p:txBody>
      </p:sp>
      <p:sp>
        <p:nvSpPr>
          <p:cNvPr id="32" name="Text 29">
            <a:extLst>
              <a:ext uri="{FF2B5EF4-FFF2-40B4-BE49-F238E27FC236}">
                <a16:creationId xmlns:a16="http://schemas.microsoft.com/office/drawing/2014/main" id="{82C9F646-F60C-43DA-A647-A83D82365C0E}"/>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A6710131-A579-40F3-BB9C-69FFAEFA84FA}"/>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38 / 73</a:t>
            </a:r>
            <a:endParaRPr sz="900"/>
          </a:p>
        </p:txBody>
      </p:sp>
    </p:spTree>
    <p:extLst>
      <p:ext uri="{BB962C8B-B14F-4D97-AF65-F5344CB8AC3E}">
        <p14:creationId xmlns:p14="http://schemas.microsoft.com/office/powerpoint/2010/main" val="1866106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C862342-A649-4C8F-92BC-53017F05B33E}"/>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4F8CD779-9DC0-455D-9B51-2BDC1A8F5F6D}"/>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ED5D11A5-5891-4D10-B463-CCC8C1DE9C6C}"/>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96413AD5-3126-452D-B669-EB089762A8D1}"/>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7A3EC82F-8536-408E-849A-EBBBA6C45058}"/>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3A3A6FDF-AF97-49EA-B651-04E34BCBBC5C}"/>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DAB4BC7F-500C-4D74-8A28-1CFF507E0299}"/>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NEUER KODE / BEISPIEL ERGÄNZT</a:t>
            </a:r>
            <a:endParaRPr sz="960"/>
          </a:p>
        </p:txBody>
      </p:sp>
      <p:sp>
        <p:nvSpPr>
          <p:cNvPr id="9" name="Text 6">
            <a:extLst>
              <a:ext uri="{FF2B5EF4-FFF2-40B4-BE49-F238E27FC236}">
                <a16:creationId xmlns:a16="http://schemas.microsoft.com/office/drawing/2014/main" id="{E8E18E9E-6D97-4C41-B111-CF6C93CD85F6}"/>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Antenatale Lungenreifung: 75.G1 neu ab 2027</a:t>
            </a:r>
            <a:endParaRPr sz="2800"/>
          </a:p>
        </p:txBody>
      </p:sp>
      <p:sp>
        <p:nvSpPr>
          <p:cNvPr id="10" name="Shape 7">
            <a:extLst>
              <a:ext uri="{FF2B5EF4-FFF2-40B4-BE49-F238E27FC236}">
                <a16:creationId xmlns:a16="http://schemas.microsoft.com/office/drawing/2014/main" id="{257AAB1B-3413-45E3-B69C-ED71426D53DF}"/>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C782DC59-DEAC-42DC-A07D-0103F4E3220B}"/>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6549E8E9-0267-479B-8E8A-1D44ADAA32A1}"/>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D877DF90-7817-4489-BEBC-DC5C22350424}"/>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791F1825-A8D8-46D2-B881-CA1AA4F138C4}"/>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575DF00E-BBCE-4FC9-B564-1D66AC39F081}"/>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C06EE88A-C9D8-4C2A-8FA5-219163EC557D}"/>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08D2C998-FCE4-4473-B3C1-5B15CD015ECD}"/>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A0C9E548-9A70-486B-9AD4-7072C6ED7820}"/>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722E9F6F-7560-45B9-BCE4-04D8D984AFDD}"/>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Früheres Beispiel 16</a:t>
            </a:r>
            <a:endParaRPr sz="1760"/>
          </a:p>
        </p:txBody>
      </p:sp>
      <p:sp>
        <p:nvSpPr>
          <p:cNvPr id="20" name="Text 17">
            <a:extLst>
              <a:ext uri="{FF2B5EF4-FFF2-40B4-BE49-F238E27FC236}">
                <a16:creationId xmlns:a16="http://schemas.microsoft.com/office/drawing/2014/main" id="{0978A250-C37F-41F7-8739-D134B1A19F06}"/>
              </a:ext>
            </a:extLst>
          </p:cNvPr>
          <p:cNvSpPr>
            <a:spLocks noGrp="1"/>
          </p:cNvSpPr>
          <p:nvPr/>
        </p:nvSpPr>
        <p:spPr>
          <a:xfrm>
            <a:off x="640080" y="3017520"/>
            <a:ext cx="5131308" cy="212140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Frühgeburtlicher Sectiofall mit Lungenreifungsbehandlung; ohne die nun ergänzte 75.G1-Zeile.</a:t>
            </a:r>
            <a:endParaRPr sz="1780"/>
          </a:p>
        </p:txBody>
      </p:sp>
      <p:sp>
        <p:nvSpPr>
          <p:cNvPr id="21" name="Text 18">
            <a:extLst>
              <a:ext uri="{FF2B5EF4-FFF2-40B4-BE49-F238E27FC236}">
                <a16:creationId xmlns:a16="http://schemas.microsoft.com/office/drawing/2014/main" id="{23466E69-C8FB-4328-BD94-52F4523E0CD4}"/>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KHB 2027, Beispiel 15</a:t>
            </a:r>
            <a:endParaRPr sz="1760"/>
          </a:p>
        </p:txBody>
      </p:sp>
      <p:sp>
        <p:nvSpPr>
          <p:cNvPr id="22" name="Text 19">
            <a:extLst>
              <a:ext uri="{FF2B5EF4-FFF2-40B4-BE49-F238E27FC236}">
                <a16:creationId xmlns:a16="http://schemas.microsoft.com/office/drawing/2014/main" id="{A61B358B-713B-4CCD-9D20-79DB4CB7F1FF}"/>
              </a:ext>
            </a:extLst>
          </p:cNvPr>
          <p:cNvSpPr>
            <a:spLocks noGrp="1"/>
          </p:cNvSpPr>
          <p:nvPr/>
        </p:nvSpPr>
        <p:spPr>
          <a:xfrm>
            <a:off x="6420612" y="3017520"/>
            <a:ext cx="5131308" cy="872324"/>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Parenterale Glucocorticoidgabe in 2 Applikationen im Abstand von 24 Stunden ausdrücklich beschrieben.</a:t>
            </a:r>
            <a:endParaRPr sz="1780"/>
          </a:p>
        </p:txBody>
      </p:sp>
      <p:sp>
        <p:nvSpPr>
          <p:cNvPr id="23" name="Text 20">
            <a:extLst>
              <a:ext uri="{FF2B5EF4-FFF2-40B4-BE49-F238E27FC236}">
                <a16:creationId xmlns:a16="http://schemas.microsoft.com/office/drawing/2014/main" id="{0B835270-0D64-40F5-8D95-407D7A73339A}"/>
              </a:ext>
            </a:extLst>
          </p:cNvPr>
          <p:cNvSpPr>
            <a:spLocks noGrp="1"/>
          </p:cNvSpPr>
          <p:nvPr/>
        </p:nvSpPr>
        <p:spPr>
          <a:xfrm>
            <a:off x="6420612" y="407272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Neuer CHOP-Kode</a:t>
            </a:r>
            <a:endParaRPr sz="1760"/>
          </a:p>
        </p:txBody>
      </p:sp>
      <p:sp>
        <p:nvSpPr>
          <p:cNvPr id="24" name="Text 21">
            <a:extLst>
              <a:ext uri="{FF2B5EF4-FFF2-40B4-BE49-F238E27FC236}">
                <a16:creationId xmlns:a16="http://schemas.microsoft.com/office/drawing/2014/main" id="{0504FF35-D3CE-4DBF-9FDE-4C376DE4000E}"/>
              </a:ext>
            </a:extLst>
          </p:cNvPr>
          <p:cNvSpPr>
            <a:spLocks noGrp="1"/>
          </p:cNvSpPr>
          <p:nvPr/>
        </p:nvSpPr>
        <p:spPr>
          <a:xfrm>
            <a:off x="6420612" y="4429340"/>
            <a:ext cx="5131308" cy="70958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75.G1 – Antenatale Lungenreifungsinduktion [aLR].</a:t>
            </a:r>
            <a:endParaRPr sz="1780"/>
          </a:p>
        </p:txBody>
      </p:sp>
      <p:sp>
        <p:nvSpPr>
          <p:cNvPr id="25" name="Shape 22">
            <a:extLst>
              <a:ext uri="{FF2B5EF4-FFF2-40B4-BE49-F238E27FC236}">
                <a16:creationId xmlns:a16="http://schemas.microsoft.com/office/drawing/2014/main" id="{BD3EB26C-B0EE-460E-A0A8-AE936EB06583}"/>
              </a:ext>
            </a:extLst>
          </p:cNvPr>
          <p:cNvSpPr>
            <a:spLocks noGrp="1"/>
          </p:cNvSpPr>
          <p:nvPr/>
        </p:nvSpPr>
        <p:spPr>
          <a:xfrm>
            <a:off x="438912" y="5449824"/>
            <a:ext cx="11314176" cy="667512"/>
          </a:xfrm>
          <a:prstGeom prst="rect">
            <a:avLst/>
          </a:prstGeom>
          <a:solidFill>
            <a:srgbClr val="EBEFDF"/>
          </a:solidFill>
          <a:ln w="12700">
            <a:solidFill>
              <a:srgbClr val="EBEFDF">
                <a:alpha val="0"/>
              </a:srgbClr>
            </a:solidFill>
            <a:prstDash val="solid"/>
          </a:ln>
        </p:spPr>
      </p:sp>
      <p:sp>
        <p:nvSpPr>
          <p:cNvPr id="26" name="Shape 23">
            <a:extLst>
              <a:ext uri="{FF2B5EF4-FFF2-40B4-BE49-F238E27FC236}">
                <a16:creationId xmlns:a16="http://schemas.microsoft.com/office/drawing/2014/main" id="{2776DF09-2FC4-4B0F-8A8A-F5E91EB117B1}"/>
              </a:ext>
            </a:extLst>
          </p:cNvPr>
          <p:cNvSpPr>
            <a:spLocks noGrp="1"/>
          </p:cNvSpPr>
          <p:nvPr/>
        </p:nvSpPr>
        <p:spPr>
          <a:xfrm>
            <a:off x="438912" y="5449824"/>
            <a:ext cx="43910" cy="667512"/>
          </a:xfrm>
          <a:prstGeom prst="rect">
            <a:avLst/>
          </a:prstGeom>
          <a:solidFill>
            <a:srgbClr val="284907"/>
          </a:solidFill>
          <a:ln w="12700">
            <a:solidFill>
              <a:srgbClr val="284907">
                <a:alpha val="0"/>
              </a:srgbClr>
            </a:solidFill>
            <a:prstDash val="solid"/>
          </a:ln>
        </p:spPr>
      </p:sp>
      <p:sp>
        <p:nvSpPr>
          <p:cNvPr id="27" name="Text 24">
            <a:extLst>
              <a:ext uri="{FF2B5EF4-FFF2-40B4-BE49-F238E27FC236}">
                <a16:creationId xmlns:a16="http://schemas.microsoft.com/office/drawing/2014/main" id="{414AEDC6-9BE2-4424-AFB1-8BFC963EF4BB}"/>
              </a:ext>
            </a:extLst>
          </p:cNvPr>
          <p:cNvSpPr>
            <a:spLocks noGrp="1"/>
          </p:cNvSpPr>
          <p:nvPr/>
        </p:nvSpPr>
        <p:spPr>
          <a:xfrm>
            <a:off x="603504" y="5559552"/>
            <a:ext cx="10984992" cy="475488"/>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75.G1: nur komplette stationäre aLR – parenterale Glucocorticoide, 2 Applikationen im Abstand von 24 h oder 4 Applikationen im Abstand von 12 h.</a:t>
            </a:r>
            <a:endParaRPr sz="1550"/>
          </a:p>
        </p:txBody>
      </p:sp>
      <p:sp>
        <p:nvSpPr>
          <p:cNvPr id="28" name="Shape 25">
            <a:extLst>
              <a:ext uri="{FF2B5EF4-FFF2-40B4-BE49-F238E27FC236}">
                <a16:creationId xmlns:a16="http://schemas.microsoft.com/office/drawing/2014/main" id="{8122C358-5E6E-4311-95C3-7C46762265B7}"/>
              </a:ext>
            </a:extLst>
          </p:cNvPr>
          <p:cNvSpPr>
            <a:spLocks noGrp="1"/>
          </p:cNvSpPr>
          <p:nvPr/>
        </p:nvSpPr>
        <p:spPr>
          <a:xfrm>
            <a:off x="438912" y="6281928"/>
            <a:ext cx="11314176" cy="0"/>
          </a:xfrm>
          <a:prstGeom prst="line">
            <a:avLst/>
          </a:prstGeom>
          <a:noFill/>
          <a:ln w="7620">
            <a:solidFill>
              <a:srgbClr val="D8D4CB"/>
            </a:solidFill>
            <a:prstDash val="solid"/>
          </a:ln>
        </p:spPr>
      </p:sp>
      <p:sp>
        <p:nvSpPr>
          <p:cNvPr id="29" name="Text 26">
            <a:extLst>
              <a:ext uri="{FF2B5EF4-FFF2-40B4-BE49-F238E27FC236}">
                <a16:creationId xmlns:a16="http://schemas.microsoft.com/office/drawing/2014/main" id="{B7A8EC10-123F-4713-9C8B-E29356B18291}"/>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SD1505o Bsp. 16 S. 176; KHB 2027, SD1505p Bsp. 15 S. 173; CHOP 2027 S. 248.</a:t>
            </a:r>
            <a:endParaRPr sz="920"/>
          </a:p>
        </p:txBody>
      </p:sp>
      <p:sp>
        <p:nvSpPr>
          <p:cNvPr id="30" name="Text 27">
            <a:extLst>
              <a:ext uri="{FF2B5EF4-FFF2-40B4-BE49-F238E27FC236}">
                <a16:creationId xmlns:a16="http://schemas.microsoft.com/office/drawing/2014/main" id="{95C86306-5463-444A-934E-743408994C1C}"/>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1" name="Text 28">
            <a:extLst>
              <a:ext uri="{FF2B5EF4-FFF2-40B4-BE49-F238E27FC236}">
                <a16:creationId xmlns:a16="http://schemas.microsoft.com/office/drawing/2014/main" id="{5B6D9668-3EA5-4F96-AF14-A6AADD460D5F}"/>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39 / 73</a:t>
            </a:r>
            <a:endParaRPr sz="900"/>
          </a:p>
        </p:txBody>
      </p:sp>
    </p:spTree>
    <p:extLst>
      <p:ext uri="{BB962C8B-B14F-4D97-AF65-F5344CB8AC3E}">
        <p14:creationId xmlns:p14="http://schemas.microsoft.com/office/powerpoint/2010/main" val="1115323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C32C83C5-C50C-481C-A9A0-1F7E358C31DA}"/>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CD73E3B4-8E24-463C-84B5-7C93507DE7B3}"/>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CC144DF5-11DB-48EC-804D-59B281D5379E}"/>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95A1CEA4-F3C4-416C-9FD3-516DEA0140DF}"/>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C8BF041-F115-4EE0-BC4A-CEBBB5313D30}"/>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C315CB8F-6530-4200-8AE3-0378E939EF7A}"/>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562510E5-1D65-417C-8B18-24F71508D37B}"/>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ALTERNATIVE GESTRICHEN</a:t>
            </a:r>
            <a:endParaRPr sz="960"/>
          </a:p>
        </p:txBody>
      </p:sp>
      <p:sp>
        <p:nvSpPr>
          <p:cNvPr id="9" name="Text 6">
            <a:extLst>
              <a:ext uri="{FF2B5EF4-FFF2-40B4-BE49-F238E27FC236}">
                <a16:creationId xmlns:a16="http://schemas.microsoft.com/office/drawing/2014/main" id="{760BA3BD-4B89-4149-8B1B-21C0CD03A86B}"/>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O48: Übertragungszeichen allein reichen nicht mehr</a:t>
            </a:r>
            <a:endParaRPr sz="2800"/>
          </a:p>
        </p:txBody>
      </p:sp>
      <p:sp>
        <p:nvSpPr>
          <p:cNvPr id="10" name="Shape 7">
            <a:extLst>
              <a:ext uri="{FF2B5EF4-FFF2-40B4-BE49-F238E27FC236}">
                <a16:creationId xmlns:a16="http://schemas.microsoft.com/office/drawing/2014/main" id="{3E824ED8-C007-4656-BAE9-3E3CFF4D93BE}"/>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4E7417B3-A116-4E33-BA4A-E0F61C89165A}"/>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2F827B5B-EDE2-431D-9E3E-849563A22C41}"/>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910E5485-DC88-4689-9506-9CD7EB401E0F}"/>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E41690DE-460A-48DC-8E9F-338FA52503A1}"/>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0868E61A-B803-484A-BCEA-A3C2AA6AC304}"/>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4C536F61-BFC9-46F7-AB44-DA7DE0EC565F}"/>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0EB20B18-1C7F-4E55-946C-E42EA6B9ECB3}"/>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399080E3-D803-47F8-B637-42D96339A5AF}"/>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0514EAA5-EE77-4B39-8516-FD6315AEB136}"/>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Zwei Alternativen</a:t>
            </a:r>
            <a:endParaRPr sz="1760"/>
          </a:p>
        </p:txBody>
      </p:sp>
      <p:sp>
        <p:nvSpPr>
          <p:cNvPr id="20" name="Text 17">
            <a:extLst>
              <a:ext uri="{FF2B5EF4-FFF2-40B4-BE49-F238E27FC236}">
                <a16:creationId xmlns:a16="http://schemas.microsoft.com/office/drawing/2014/main" id="{01F45CBE-2CEF-4F74-BBF5-D362AE8BBE23}"/>
              </a:ext>
            </a:extLst>
          </p:cNvPr>
          <p:cNvSpPr>
            <a:spLocks noGrp="1"/>
          </p:cNvSpPr>
          <p:nvPr/>
        </p:nvSpPr>
        <p:spPr>
          <a:xfrm>
            <a:off x="640080" y="3017520"/>
            <a:ext cx="5131308" cy="936051"/>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Entbindung nach vollendeter 41. Schwangerschaftswoche (ab 287 Tagen) ODER deutliche Übertragungszeichen beim Kind.</a:t>
            </a:r>
            <a:endParaRPr sz="1780"/>
          </a:p>
        </p:txBody>
      </p:sp>
      <p:sp>
        <p:nvSpPr>
          <p:cNvPr id="21" name="Text 18">
            <a:extLst>
              <a:ext uri="{FF2B5EF4-FFF2-40B4-BE49-F238E27FC236}">
                <a16:creationId xmlns:a16="http://schemas.microsoft.com/office/drawing/2014/main" id="{1DC1AED9-30F6-417E-9B02-1C8B98BFFFBF}"/>
              </a:ext>
            </a:extLst>
          </p:cNvPr>
          <p:cNvSpPr>
            <a:spLocks noGrp="1"/>
          </p:cNvSpPr>
          <p:nvPr/>
        </p:nvSpPr>
        <p:spPr>
          <a:xfrm>
            <a:off x="640080" y="4136451"/>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Eigenes Beispiel</a:t>
            </a:r>
            <a:endParaRPr sz="1760"/>
          </a:p>
        </p:txBody>
      </p:sp>
      <p:sp>
        <p:nvSpPr>
          <p:cNvPr id="22" name="Text 19">
            <a:extLst>
              <a:ext uri="{FF2B5EF4-FFF2-40B4-BE49-F238E27FC236}">
                <a16:creationId xmlns:a16="http://schemas.microsoft.com/office/drawing/2014/main" id="{78203ED2-B45C-4A03-987D-FDB518BB36A3}"/>
              </a:ext>
            </a:extLst>
          </p:cNvPr>
          <p:cNvSpPr>
            <a:spLocks noGrp="1"/>
          </p:cNvSpPr>
          <p:nvPr/>
        </p:nvSpPr>
        <p:spPr>
          <a:xfrm>
            <a:off x="640080" y="4493067"/>
            <a:ext cx="5131308" cy="645861"/>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Geburt in der 40. Schwangerschaftswoche mit Übertragungszeichen: O48.</a:t>
            </a:r>
            <a:endParaRPr sz="1780"/>
          </a:p>
        </p:txBody>
      </p:sp>
      <p:sp>
        <p:nvSpPr>
          <p:cNvPr id="23" name="Text 20">
            <a:extLst>
              <a:ext uri="{FF2B5EF4-FFF2-40B4-BE49-F238E27FC236}">
                <a16:creationId xmlns:a16="http://schemas.microsoft.com/office/drawing/2014/main" id="{29652FB2-12A4-48AC-8BB8-420FBF35901E}"/>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Zeitkriterium bleibt</a:t>
            </a:r>
            <a:endParaRPr sz="1760"/>
          </a:p>
        </p:txBody>
      </p:sp>
      <p:sp>
        <p:nvSpPr>
          <p:cNvPr id="24" name="Text 21">
            <a:extLst>
              <a:ext uri="{FF2B5EF4-FFF2-40B4-BE49-F238E27FC236}">
                <a16:creationId xmlns:a16="http://schemas.microsoft.com/office/drawing/2014/main" id="{A09CC4E3-56C4-4FC4-9094-4C51FD5CD53D}"/>
              </a:ext>
            </a:extLst>
          </p:cNvPr>
          <p:cNvSpPr>
            <a:spLocks noGrp="1"/>
          </p:cNvSpPr>
          <p:nvPr/>
        </p:nvSpPr>
        <p:spPr>
          <a:xfrm>
            <a:off x="6420612"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Entbindung nach vollendeter 41. Schwangerschaftswoche (ab 287 Tagen).</a:t>
            </a:r>
            <a:endParaRPr sz="1780"/>
          </a:p>
        </p:txBody>
      </p:sp>
      <p:sp>
        <p:nvSpPr>
          <p:cNvPr id="25" name="Text 22">
            <a:extLst>
              <a:ext uri="{FF2B5EF4-FFF2-40B4-BE49-F238E27FC236}">
                <a16:creationId xmlns:a16="http://schemas.microsoft.com/office/drawing/2014/main" id="{BD42AFDD-39FF-41BB-9357-9EBE93800FB4}"/>
              </a:ext>
            </a:extLst>
          </p:cNvPr>
          <p:cNvSpPr>
            <a:spLocks noGrp="1"/>
          </p:cNvSpPr>
          <p:nvPr/>
        </p:nvSpPr>
        <p:spPr>
          <a:xfrm>
            <a:off x="6420612"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Entfernt</a:t>
            </a:r>
            <a:endParaRPr sz="1760"/>
          </a:p>
        </p:txBody>
      </p:sp>
      <p:sp>
        <p:nvSpPr>
          <p:cNvPr id="26" name="Text 23">
            <a:extLst>
              <a:ext uri="{FF2B5EF4-FFF2-40B4-BE49-F238E27FC236}">
                <a16:creationId xmlns:a16="http://schemas.microsoft.com/office/drawing/2014/main" id="{70A62F00-0454-4427-917C-980CBF5D76ED}"/>
              </a:ext>
            </a:extLst>
          </p:cNvPr>
          <p:cNvSpPr>
            <a:spLocks noGrp="1"/>
          </p:cNvSpPr>
          <p:nvPr/>
        </p:nvSpPr>
        <p:spPr>
          <a:xfrm>
            <a:off x="6420612"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Die Zeichen-Alternative und das zugehörige Beispiel in der 40. Schwangerschaftswoche.</a:t>
            </a:r>
            <a:endParaRPr sz="1780"/>
          </a:p>
        </p:txBody>
      </p:sp>
      <p:sp>
        <p:nvSpPr>
          <p:cNvPr id="27" name="Shape 24">
            <a:extLst>
              <a:ext uri="{FF2B5EF4-FFF2-40B4-BE49-F238E27FC236}">
                <a16:creationId xmlns:a16="http://schemas.microsoft.com/office/drawing/2014/main" id="{EF957180-AE9C-46C6-93CC-7A3438E73CA3}"/>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73108DDC-7A2F-4768-93B7-A08038FAA7DF}"/>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DF2FDCF4-41BB-4ECC-A3B1-BBA4E8925894}"/>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O48 im hier beschriebenen Regelkontext nicht allein aufgrund neonataler Übertragungszeichen bei kürzerer Schwangerschaftsdauer ableiten.</a:t>
            </a:r>
            <a:endParaRPr sz="1550"/>
          </a:p>
        </p:txBody>
      </p:sp>
      <p:sp>
        <p:nvSpPr>
          <p:cNvPr id="30" name="Shape 27">
            <a:extLst>
              <a:ext uri="{FF2B5EF4-FFF2-40B4-BE49-F238E27FC236}">
                <a16:creationId xmlns:a16="http://schemas.microsoft.com/office/drawing/2014/main" id="{6BE148C1-2F1D-4F5E-A212-7A0EAFB2A232}"/>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E25F06F6-8999-4559-B5C4-4FCB7B16929C}"/>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SD1505o S. 178, Beispiele 19/20; KHB 2027, SD1505p S. 176, Beispiel 18.</a:t>
            </a:r>
            <a:endParaRPr sz="920"/>
          </a:p>
        </p:txBody>
      </p:sp>
      <p:sp>
        <p:nvSpPr>
          <p:cNvPr id="32" name="Text 29">
            <a:extLst>
              <a:ext uri="{FF2B5EF4-FFF2-40B4-BE49-F238E27FC236}">
                <a16:creationId xmlns:a16="http://schemas.microsoft.com/office/drawing/2014/main" id="{121C893D-BC4C-43AC-A128-6D32C955D360}"/>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724DCD1B-D42D-4B08-80AE-B338B90EBAE0}"/>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40 / 73</a:t>
            </a:r>
            <a:endParaRPr sz="900"/>
          </a:p>
        </p:txBody>
      </p:sp>
    </p:spTree>
    <p:extLst>
      <p:ext uri="{BB962C8B-B14F-4D97-AF65-F5344CB8AC3E}">
        <p14:creationId xmlns:p14="http://schemas.microsoft.com/office/powerpoint/2010/main" val="1283990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69AD861-8265-4A61-A2B8-E9AA2497AE7B}"/>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9C1F5DB4-48B6-4EBA-9253-637908FC0296}"/>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0E5EA188-0D20-403F-ACDB-89EA531E32A4}"/>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4E9DA322-AFF4-41F1-8E03-B928118DC90C}"/>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8D4756CD-8A7B-41E6-A31D-027385B0EACE}"/>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6750C569-50F5-44A8-A2DA-19D7D9899784}"/>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CBB34141-8FBE-4ED9-A95E-F7FDC5D3FEAE}"/>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VORJAHRESBEISPIEL IM VERGLEICH</a:t>
            </a:r>
            <a:endParaRPr sz="960"/>
          </a:p>
        </p:txBody>
      </p:sp>
      <p:sp>
        <p:nvSpPr>
          <p:cNvPr id="9" name="Text 6">
            <a:extLst>
              <a:ext uri="{FF2B5EF4-FFF2-40B4-BE49-F238E27FC236}">
                <a16:creationId xmlns:a16="http://schemas.microsoft.com/office/drawing/2014/main" id="{945415C8-C2FB-4E69-AB47-1872070F7A38}"/>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Praxis: Geburt in der 40. Schwangerschaftswoche</a:t>
            </a:r>
            <a:endParaRPr sz="2800"/>
          </a:p>
        </p:txBody>
      </p:sp>
      <p:sp>
        <p:nvSpPr>
          <p:cNvPr id="10" name="Shape 7">
            <a:extLst>
              <a:ext uri="{FF2B5EF4-FFF2-40B4-BE49-F238E27FC236}">
                <a16:creationId xmlns:a16="http://schemas.microsoft.com/office/drawing/2014/main" id="{1C43802B-2B72-40F7-8168-3D4D9D232DD8}"/>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94A8E6F0-73DD-4FF7-887C-CEA882087B0F}"/>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7987DDE6-E72B-4968-AE6E-E0292DA69602}"/>
              </a:ext>
            </a:extLst>
          </p:cNvPr>
          <p:cNvSpPr>
            <a:spLocks noGrp="1"/>
          </p:cNvSpPr>
          <p:nvPr/>
        </p:nvSpPr>
        <p:spPr>
          <a:xfrm>
            <a:off x="438912" y="2011680"/>
            <a:ext cx="3182112" cy="3346704"/>
          </a:xfrm>
          <a:prstGeom prst="rect">
            <a:avLst/>
          </a:prstGeom>
          <a:solidFill>
            <a:srgbClr val="EEE7DB"/>
          </a:solidFill>
          <a:ln w="12700">
            <a:solidFill>
              <a:srgbClr val="EEE7DB">
                <a:alpha val="0"/>
              </a:srgbClr>
            </a:solidFill>
            <a:prstDash val="solid"/>
          </a:ln>
        </p:spPr>
      </p:sp>
      <p:sp>
        <p:nvSpPr>
          <p:cNvPr id="13" name="Text 10">
            <a:extLst>
              <a:ext uri="{FF2B5EF4-FFF2-40B4-BE49-F238E27FC236}">
                <a16:creationId xmlns:a16="http://schemas.microsoft.com/office/drawing/2014/main" id="{F39C2685-3E9A-42F4-AC6A-25D75A72435B}"/>
              </a:ext>
            </a:extLst>
          </p:cNvPr>
          <p:cNvSpPr>
            <a:spLocks noGrp="1"/>
          </p:cNvSpPr>
          <p:nvPr/>
        </p:nvSpPr>
        <p:spPr>
          <a:xfrm>
            <a:off x="621792" y="2176272"/>
            <a:ext cx="2816352" cy="219456"/>
          </a:xfrm>
          <a:prstGeom prst="rect">
            <a:avLst/>
          </a:prstGeom>
          <a:noFill/>
        </p:spPr>
        <p:txBody>
          <a:bodyPr wrap="square" lIns="0" tIns="0" rIns="0" bIns="0" anchor="t">
            <a:normAutofit/>
          </a:bodyPr>
          <a:lstStyle/>
          <a:p>
            <a:pPr marL="0" indent="0">
              <a:buNone/>
            </a:pPr>
            <a:r>
              <a:rPr sz="1050" b="1" spc="80">
                <a:solidFill>
                  <a:srgbClr val="303D43"/>
                </a:solidFill>
                <a:latin typeface="Arial"/>
                <a:ea typeface="Arial"/>
                <a:cs typeface="Arial"/>
              </a:rPr>
              <a:t>SACHVERHALT</a:t>
            </a:r>
            <a:endParaRPr sz="1050"/>
          </a:p>
        </p:txBody>
      </p:sp>
      <p:sp>
        <p:nvSpPr>
          <p:cNvPr id="14" name="Text 11">
            <a:extLst>
              <a:ext uri="{FF2B5EF4-FFF2-40B4-BE49-F238E27FC236}">
                <a16:creationId xmlns:a16="http://schemas.microsoft.com/office/drawing/2014/main" id="{CB6665C5-EB7E-4476-A29E-20C2F8767333}"/>
              </a:ext>
            </a:extLst>
          </p:cNvPr>
          <p:cNvSpPr>
            <a:spLocks noGrp="1"/>
          </p:cNvSpPr>
          <p:nvPr/>
        </p:nvSpPr>
        <p:spPr>
          <a:xfrm>
            <a:off x="621792" y="2569464"/>
            <a:ext cx="2816352" cy="2578608"/>
          </a:xfrm>
          <a:prstGeom prst="rect">
            <a:avLst/>
          </a:prstGeom>
          <a:noFill/>
        </p:spPr>
        <p:txBody>
          <a:bodyPr wrap="square" lIns="0" tIns="0" rIns="0" bIns="0" anchor="t">
            <a:normAutofit/>
          </a:bodyPr>
          <a:lstStyle/>
          <a:p>
            <a:pPr marL="0" indent="0">
              <a:buNone/>
            </a:pPr>
            <a:r>
              <a:rPr sz="1750">
                <a:solidFill>
                  <a:srgbClr val="243239"/>
                </a:solidFill>
                <a:latin typeface="Arial"/>
                <a:ea typeface="Arial"/>
                <a:cs typeface="Arial"/>
              </a:rPr>
              <a:t>Das Kind zeigt deutliche Übertragungszeichen; die Geburt erfolgt in der 40. Schwangerschaftswoche. Betrachtet wird nur die Berechtigung des Kodes O48.</a:t>
            </a:r>
            <a:endParaRPr sz="1750"/>
          </a:p>
        </p:txBody>
      </p:sp>
      <p:sp>
        <p:nvSpPr>
          <p:cNvPr id="15" name="Shape 12">
            <a:extLst>
              <a:ext uri="{FF2B5EF4-FFF2-40B4-BE49-F238E27FC236}">
                <a16:creationId xmlns:a16="http://schemas.microsoft.com/office/drawing/2014/main" id="{1B7D8A7C-418A-471F-AA1D-F5BDB6E525B3}"/>
              </a:ext>
            </a:extLst>
          </p:cNvPr>
          <p:cNvSpPr>
            <a:spLocks noGrp="1"/>
          </p:cNvSpPr>
          <p:nvPr/>
        </p:nvSpPr>
        <p:spPr>
          <a:xfrm>
            <a:off x="3803904" y="2011680"/>
            <a:ext cx="3883152" cy="3346704"/>
          </a:xfrm>
          <a:prstGeom prst="rect">
            <a:avLst/>
          </a:prstGeom>
          <a:solidFill>
            <a:srgbClr val="FFFFFF"/>
          </a:solidFill>
          <a:ln w="7620">
            <a:solidFill>
              <a:srgbClr val="D8D4CB"/>
            </a:solidFill>
            <a:prstDash val="solid"/>
          </a:ln>
        </p:spPr>
      </p:sp>
      <p:sp>
        <p:nvSpPr>
          <p:cNvPr id="16" name="Shape 13">
            <a:extLst>
              <a:ext uri="{FF2B5EF4-FFF2-40B4-BE49-F238E27FC236}">
                <a16:creationId xmlns:a16="http://schemas.microsoft.com/office/drawing/2014/main" id="{843978E7-0814-481A-9225-78DA92EEF013}"/>
              </a:ext>
            </a:extLst>
          </p:cNvPr>
          <p:cNvSpPr>
            <a:spLocks noGrp="1"/>
          </p:cNvSpPr>
          <p:nvPr/>
        </p:nvSpPr>
        <p:spPr>
          <a:xfrm>
            <a:off x="3803904" y="2011680"/>
            <a:ext cx="3883152" cy="429768"/>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297E01E8-D176-40FD-8A91-178178643C6E}"/>
              </a:ext>
            </a:extLst>
          </p:cNvPr>
          <p:cNvSpPr>
            <a:spLocks noGrp="1"/>
          </p:cNvSpPr>
          <p:nvPr/>
        </p:nvSpPr>
        <p:spPr>
          <a:xfrm>
            <a:off x="3950208" y="2112264"/>
            <a:ext cx="3608832" cy="228600"/>
          </a:xfrm>
          <a:prstGeom prst="rect">
            <a:avLst/>
          </a:prstGeom>
          <a:noFill/>
        </p:spPr>
        <p:txBody>
          <a:bodyPr wrap="square" lIns="0" tIns="0" rIns="0" bIns="0" anchor="t">
            <a:normAutofit/>
          </a:bodyPr>
          <a:lstStyle/>
          <a:p>
            <a:pPr marL="0" indent="0">
              <a:buNone/>
            </a:pPr>
            <a:r>
              <a:rPr sz="1530" b="1">
                <a:solidFill>
                  <a:srgbClr val="FFFFFF"/>
                </a:solidFill>
                <a:latin typeface="Arial"/>
                <a:ea typeface="Arial"/>
                <a:cs typeface="Arial"/>
              </a:rPr>
              <a:t>2026</a:t>
            </a:r>
            <a:endParaRPr sz="1530"/>
          </a:p>
        </p:txBody>
      </p:sp>
      <p:sp>
        <p:nvSpPr>
          <p:cNvPr id="18" name="Shape 15">
            <a:extLst>
              <a:ext uri="{FF2B5EF4-FFF2-40B4-BE49-F238E27FC236}">
                <a16:creationId xmlns:a16="http://schemas.microsoft.com/office/drawing/2014/main" id="{B2AAF14A-F24F-4286-8D8A-0A9C401E95F5}"/>
              </a:ext>
            </a:extLst>
          </p:cNvPr>
          <p:cNvSpPr>
            <a:spLocks noGrp="1"/>
          </p:cNvSpPr>
          <p:nvPr/>
        </p:nvSpPr>
        <p:spPr>
          <a:xfrm>
            <a:off x="3959352" y="2711196"/>
            <a:ext cx="54864" cy="54864"/>
          </a:xfrm>
          <a:prstGeom prst="rect">
            <a:avLst/>
          </a:prstGeom>
          <a:solidFill>
            <a:srgbClr val="7D925F"/>
          </a:solidFill>
          <a:ln w="12700">
            <a:solidFill>
              <a:srgbClr val="7D925F">
                <a:alpha val="0"/>
              </a:srgbClr>
            </a:solidFill>
            <a:prstDash val="solid"/>
          </a:ln>
        </p:spPr>
      </p:sp>
      <p:sp>
        <p:nvSpPr>
          <p:cNvPr id="19" name="Text 16">
            <a:extLst>
              <a:ext uri="{FF2B5EF4-FFF2-40B4-BE49-F238E27FC236}">
                <a16:creationId xmlns:a16="http://schemas.microsoft.com/office/drawing/2014/main" id="{8E606910-A21F-450D-8757-6A33AC9B2659}"/>
              </a:ext>
            </a:extLst>
          </p:cNvPr>
          <p:cNvSpPr>
            <a:spLocks noGrp="1"/>
          </p:cNvSpPr>
          <p:nvPr/>
        </p:nvSpPr>
        <p:spPr>
          <a:xfrm>
            <a:off x="4123944" y="2633472"/>
            <a:ext cx="3407664" cy="1147396"/>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Das KHB enthält genau hierzu Beispiel 20.</a:t>
            </a:r>
            <a:endParaRPr sz="1710"/>
          </a:p>
        </p:txBody>
      </p:sp>
      <p:sp>
        <p:nvSpPr>
          <p:cNvPr id="20" name="Shape 17">
            <a:extLst>
              <a:ext uri="{FF2B5EF4-FFF2-40B4-BE49-F238E27FC236}">
                <a16:creationId xmlns:a16="http://schemas.microsoft.com/office/drawing/2014/main" id="{BCC90FB4-C128-4FF5-BF77-BA9322D91755}"/>
              </a:ext>
            </a:extLst>
          </p:cNvPr>
          <p:cNvSpPr>
            <a:spLocks noGrp="1"/>
          </p:cNvSpPr>
          <p:nvPr/>
        </p:nvSpPr>
        <p:spPr>
          <a:xfrm>
            <a:off x="3959352" y="3977464"/>
            <a:ext cx="54864" cy="54864"/>
          </a:xfrm>
          <a:prstGeom prst="rect">
            <a:avLst/>
          </a:prstGeom>
          <a:solidFill>
            <a:srgbClr val="7D925F"/>
          </a:solidFill>
          <a:ln w="12700">
            <a:solidFill>
              <a:srgbClr val="7D925F">
                <a:alpha val="0"/>
              </a:srgbClr>
            </a:solidFill>
            <a:prstDash val="solid"/>
          </a:ln>
        </p:spPr>
      </p:sp>
      <p:sp>
        <p:nvSpPr>
          <p:cNvPr id="21" name="Text 18">
            <a:extLst>
              <a:ext uri="{FF2B5EF4-FFF2-40B4-BE49-F238E27FC236}">
                <a16:creationId xmlns:a16="http://schemas.microsoft.com/office/drawing/2014/main" id="{185CA8E9-A064-4EE2-9205-80971436C1A2}"/>
              </a:ext>
            </a:extLst>
          </p:cNvPr>
          <p:cNvSpPr>
            <a:spLocks noGrp="1"/>
          </p:cNvSpPr>
          <p:nvPr/>
        </p:nvSpPr>
        <p:spPr>
          <a:xfrm>
            <a:off x="4123944" y="3899740"/>
            <a:ext cx="3407664" cy="1239188"/>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O48 wird aufgrund der Zeichen-Alternative ausgewiesen.</a:t>
            </a:r>
            <a:endParaRPr sz="1710"/>
          </a:p>
        </p:txBody>
      </p:sp>
      <p:sp>
        <p:nvSpPr>
          <p:cNvPr id="22" name="Shape 19">
            <a:extLst>
              <a:ext uri="{FF2B5EF4-FFF2-40B4-BE49-F238E27FC236}">
                <a16:creationId xmlns:a16="http://schemas.microsoft.com/office/drawing/2014/main" id="{2324DEEC-1D3C-4178-8CA9-D77399B1AA00}"/>
              </a:ext>
            </a:extLst>
          </p:cNvPr>
          <p:cNvSpPr>
            <a:spLocks noGrp="1"/>
          </p:cNvSpPr>
          <p:nvPr/>
        </p:nvSpPr>
        <p:spPr>
          <a:xfrm>
            <a:off x="7869936" y="2011680"/>
            <a:ext cx="3883152" cy="3346704"/>
          </a:xfrm>
          <a:prstGeom prst="rect">
            <a:avLst/>
          </a:prstGeom>
          <a:solidFill>
            <a:srgbClr val="FFFFFF"/>
          </a:solidFill>
          <a:ln w="7620">
            <a:solidFill>
              <a:srgbClr val="D8D4CB"/>
            </a:solidFill>
            <a:prstDash val="solid"/>
          </a:ln>
        </p:spPr>
      </p:sp>
      <p:sp>
        <p:nvSpPr>
          <p:cNvPr id="23" name="Shape 20">
            <a:extLst>
              <a:ext uri="{FF2B5EF4-FFF2-40B4-BE49-F238E27FC236}">
                <a16:creationId xmlns:a16="http://schemas.microsoft.com/office/drawing/2014/main" id="{1196A946-065D-41CE-8D3C-BD247EC10C01}"/>
              </a:ext>
            </a:extLst>
          </p:cNvPr>
          <p:cNvSpPr>
            <a:spLocks noGrp="1"/>
          </p:cNvSpPr>
          <p:nvPr/>
        </p:nvSpPr>
        <p:spPr>
          <a:xfrm>
            <a:off x="7869936" y="2011680"/>
            <a:ext cx="3883152" cy="429768"/>
          </a:xfrm>
          <a:prstGeom prst="rect">
            <a:avLst/>
          </a:prstGeom>
          <a:solidFill>
            <a:srgbClr val="E5DAC9"/>
          </a:solidFill>
          <a:ln w="12700">
            <a:solidFill>
              <a:srgbClr val="E5DAC9">
                <a:alpha val="0"/>
              </a:srgbClr>
            </a:solidFill>
            <a:prstDash val="solid"/>
          </a:ln>
        </p:spPr>
      </p:sp>
      <p:sp>
        <p:nvSpPr>
          <p:cNvPr id="24" name="Text 21">
            <a:extLst>
              <a:ext uri="{FF2B5EF4-FFF2-40B4-BE49-F238E27FC236}">
                <a16:creationId xmlns:a16="http://schemas.microsoft.com/office/drawing/2014/main" id="{3F8F895B-1436-46CD-B654-4984BD98577A}"/>
              </a:ext>
            </a:extLst>
          </p:cNvPr>
          <p:cNvSpPr>
            <a:spLocks noGrp="1"/>
          </p:cNvSpPr>
          <p:nvPr/>
        </p:nvSpPr>
        <p:spPr>
          <a:xfrm>
            <a:off x="8016240" y="2112264"/>
            <a:ext cx="3608832" cy="228600"/>
          </a:xfrm>
          <a:prstGeom prst="rect">
            <a:avLst/>
          </a:prstGeom>
          <a:noFill/>
        </p:spPr>
        <p:txBody>
          <a:bodyPr wrap="square" lIns="0" tIns="0" rIns="0" bIns="0" anchor="t">
            <a:normAutofit/>
          </a:bodyPr>
          <a:lstStyle/>
          <a:p>
            <a:pPr marL="0" indent="0">
              <a:buNone/>
            </a:pPr>
            <a:r>
              <a:rPr sz="1530" b="1">
                <a:solidFill>
                  <a:srgbClr val="303D43"/>
                </a:solidFill>
                <a:latin typeface="Arial"/>
                <a:ea typeface="Arial"/>
                <a:cs typeface="Arial"/>
              </a:rPr>
              <a:t>2027</a:t>
            </a:r>
            <a:endParaRPr sz="1530"/>
          </a:p>
        </p:txBody>
      </p:sp>
      <p:sp>
        <p:nvSpPr>
          <p:cNvPr id="25" name="Shape 22">
            <a:extLst>
              <a:ext uri="{FF2B5EF4-FFF2-40B4-BE49-F238E27FC236}">
                <a16:creationId xmlns:a16="http://schemas.microsoft.com/office/drawing/2014/main" id="{3FB46AC0-8C14-4599-90E7-704E8D7B579A}"/>
              </a:ext>
            </a:extLst>
          </p:cNvPr>
          <p:cNvSpPr>
            <a:spLocks noGrp="1"/>
          </p:cNvSpPr>
          <p:nvPr/>
        </p:nvSpPr>
        <p:spPr>
          <a:xfrm>
            <a:off x="8025384" y="2711196"/>
            <a:ext cx="54864" cy="54864"/>
          </a:xfrm>
          <a:prstGeom prst="rect">
            <a:avLst/>
          </a:prstGeom>
          <a:solidFill>
            <a:srgbClr val="7D925F"/>
          </a:solidFill>
          <a:ln w="12700">
            <a:solidFill>
              <a:srgbClr val="7D925F">
                <a:alpha val="0"/>
              </a:srgbClr>
            </a:solidFill>
            <a:prstDash val="solid"/>
          </a:ln>
        </p:spPr>
      </p:sp>
      <p:sp>
        <p:nvSpPr>
          <p:cNvPr id="26" name="Text 23">
            <a:extLst>
              <a:ext uri="{FF2B5EF4-FFF2-40B4-BE49-F238E27FC236}">
                <a16:creationId xmlns:a16="http://schemas.microsoft.com/office/drawing/2014/main" id="{31B5154E-F0D0-4CEE-A945-D6E92E4EE9FF}"/>
              </a:ext>
            </a:extLst>
          </p:cNvPr>
          <p:cNvSpPr>
            <a:spLocks noGrp="1"/>
          </p:cNvSpPr>
          <p:nvPr/>
        </p:nvSpPr>
        <p:spPr>
          <a:xfrm>
            <a:off x="8189976" y="2633472"/>
            <a:ext cx="3407664" cy="834101"/>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Diese ausdrückliche Alternative und das Beispiel sind entfallen.</a:t>
            </a:r>
            <a:endParaRPr sz="1710"/>
          </a:p>
        </p:txBody>
      </p:sp>
      <p:sp>
        <p:nvSpPr>
          <p:cNvPr id="27" name="Shape 24">
            <a:extLst>
              <a:ext uri="{FF2B5EF4-FFF2-40B4-BE49-F238E27FC236}">
                <a16:creationId xmlns:a16="http://schemas.microsoft.com/office/drawing/2014/main" id="{FB6ED600-EF88-4A4E-9FE0-8FE9E7E58E37}"/>
              </a:ext>
            </a:extLst>
          </p:cNvPr>
          <p:cNvSpPr>
            <a:spLocks noGrp="1"/>
          </p:cNvSpPr>
          <p:nvPr/>
        </p:nvSpPr>
        <p:spPr>
          <a:xfrm>
            <a:off x="8025384" y="3664169"/>
            <a:ext cx="54864" cy="54864"/>
          </a:xfrm>
          <a:prstGeom prst="rect">
            <a:avLst/>
          </a:prstGeom>
          <a:solidFill>
            <a:srgbClr val="7D925F"/>
          </a:solidFill>
          <a:ln w="12700">
            <a:solidFill>
              <a:srgbClr val="7D925F">
                <a:alpha val="0"/>
              </a:srgbClr>
            </a:solidFill>
            <a:prstDash val="solid"/>
          </a:ln>
        </p:spPr>
      </p:sp>
      <p:sp>
        <p:nvSpPr>
          <p:cNvPr id="28" name="Text 25">
            <a:extLst>
              <a:ext uri="{FF2B5EF4-FFF2-40B4-BE49-F238E27FC236}">
                <a16:creationId xmlns:a16="http://schemas.microsoft.com/office/drawing/2014/main" id="{C93B4B6D-4203-4046-91B1-F86FBDA79C56}"/>
              </a:ext>
            </a:extLst>
          </p:cNvPr>
          <p:cNvSpPr>
            <a:spLocks noGrp="1"/>
          </p:cNvSpPr>
          <p:nvPr/>
        </p:nvSpPr>
        <p:spPr>
          <a:xfrm>
            <a:off x="8189976" y="3586445"/>
            <a:ext cx="3407664" cy="716806"/>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O48 nicht aus den Übertragungszeichen allein begründen.</a:t>
            </a:r>
            <a:endParaRPr sz="1710"/>
          </a:p>
        </p:txBody>
      </p:sp>
      <p:sp>
        <p:nvSpPr>
          <p:cNvPr id="29" name="Shape 26">
            <a:extLst>
              <a:ext uri="{FF2B5EF4-FFF2-40B4-BE49-F238E27FC236}">
                <a16:creationId xmlns:a16="http://schemas.microsoft.com/office/drawing/2014/main" id="{09F2ECBB-7BF2-42BC-BD82-06C487AE01E6}"/>
              </a:ext>
            </a:extLst>
          </p:cNvPr>
          <p:cNvSpPr>
            <a:spLocks noGrp="1"/>
          </p:cNvSpPr>
          <p:nvPr/>
        </p:nvSpPr>
        <p:spPr>
          <a:xfrm>
            <a:off x="8025384" y="4499846"/>
            <a:ext cx="54864" cy="54864"/>
          </a:xfrm>
          <a:prstGeom prst="rect">
            <a:avLst/>
          </a:prstGeom>
          <a:solidFill>
            <a:srgbClr val="7D925F"/>
          </a:solidFill>
          <a:ln w="12700">
            <a:solidFill>
              <a:srgbClr val="7D925F">
                <a:alpha val="0"/>
              </a:srgbClr>
            </a:solidFill>
            <a:prstDash val="solid"/>
          </a:ln>
        </p:spPr>
      </p:sp>
      <p:sp>
        <p:nvSpPr>
          <p:cNvPr id="30" name="Text 27">
            <a:extLst>
              <a:ext uri="{FF2B5EF4-FFF2-40B4-BE49-F238E27FC236}">
                <a16:creationId xmlns:a16="http://schemas.microsoft.com/office/drawing/2014/main" id="{4256BE6F-2145-4597-8366-544EE8437CAB}"/>
              </a:ext>
            </a:extLst>
          </p:cNvPr>
          <p:cNvSpPr>
            <a:spLocks noGrp="1"/>
          </p:cNvSpPr>
          <p:nvPr/>
        </p:nvSpPr>
        <p:spPr>
          <a:xfrm>
            <a:off x="8189976" y="4422122"/>
            <a:ext cx="3407664" cy="716806"/>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Tatsächliche Entbindungsdiagnosen gesondert beurteilen.</a:t>
            </a:r>
            <a:endParaRPr sz="1710"/>
          </a:p>
        </p:txBody>
      </p:sp>
      <p:sp>
        <p:nvSpPr>
          <p:cNvPr id="31" name="Shape 28">
            <a:extLst>
              <a:ext uri="{FF2B5EF4-FFF2-40B4-BE49-F238E27FC236}">
                <a16:creationId xmlns:a16="http://schemas.microsoft.com/office/drawing/2014/main" id="{17DA8635-6F12-4DE5-9539-7A7C2547ED50}"/>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2" name="Shape 29">
            <a:extLst>
              <a:ext uri="{FF2B5EF4-FFF2-40B4-BE49-F238E27FC236}">
                <a16:creationId xmlns:a16="http://schemas.microsoft.com/office/drawing/2014/main" id="{0E2C3CF3-B60F-43D7-A8C2-733A76A5778A}"/>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3" name="Text 30">
            <a:extLst>
              <a:ext uri="{FF2B5EF4-FFF2-40B4-BE49-F238E27FC236}">
                <a16:creationId xmlns:a16="http://schemas.microsoft.com/office/drawing/2014/main" id="{1DAFE4C3-8BC8-4AD4-AB24-3E0907E97653}"/>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Nicht automatisch O80 als Ersatz wählen – dafür fehlen im Kurzfall die weiteren Voraussetzungen.</a:t>
            </a:r>
            <a:endParaRPr sz="1550"/>
          </a:p>
        </p:txBody>
      </p:sp>
      <p:sp>
        <p:nvSpPr>
          <p:cNvPr id="34" name="Shape 31">
            <a:extLst>
              <a:ext uri="{FF2B5EF4-FFF2-40B4-BE49-F238E27FC236}">
                <a16:creationId xmlns:a16="http://schemas.microsoft.com/office/drawing/2014/main" id="{65BE4A58-D0C0-4147-901A-9F424C5B299F}"/>
              </a:ext>
            </a:extLst>
          </p:cNvPr>
          <p:cNvSpPr>
            <a:spLocks noGrp="1"/>
          </p:cNvSpPr>
          <p:nvPr/>
        </p:nvSpPr>
        <p:spPr>
          <a:xfrm>
            <a:off x="438912" y="6281928"/>
            <a:ext cx="11314176" cy="0"/>
          </a:xfrm>
          <a:prstGeom prst="line">
            <a:avLst/>
          </a:prstGeom>
          <a:noFill/>
          <a:ln w="7620">
            <a:solidFill>
              <a:srgbClr val="D8D4CB"/>
            </a:solidFill>
            <a:prstDash val="solid"/>
          </a:ln>
        </p:spPr>
      </p:sp>
      <p:sp>
        <p:nvSpPr>
          <p:cNvPr id="35" name="Text 32">
            <a:extLst>
              <a:ext uri="{FF2B5EF4-FFF2-40B4-BE49-F238E27FC236}">
                <a16:creationId xmlns:a16="http://schemas.microsoft.com/office/drawing/2014/main" id="{ED0E28CD-58BC-4207-BB86-5747064BCA46}"/>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SD1505o Beispiel 20 S. 178; KHB 2027, SD1505p Abschnitt Übertragung S. 176.</a:t>
            </a:r>
            <a:endParaRPr sz="920"/>
          </a:p>
        </p:txBody>
      </p:sp>
      <p:sp>
        <p:nvSpPr>
          <p:cNvPr id="36" name="Text 33">
            <a:extLst>
              <a:ext uri="{FF2B5EF4-FFF2-40B4-BE49-F238E27FC236}">
                <a16:creationId xmlns:a16="http://schemas.microsoft.com/office/drawing/2014/main" id="{127BDEAA-8FDD-4AD9-B3E7-CE2EEFCD3886}"/>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7" name="Text 34">
            <a:extLst>
              <a:ext uri="{FF2B5EF4-FFF2-40B4-BE49-F238E27FC236}">
                <a16:creationId xmlns:a16="http://schemas.microsoft.com/office/drawing/2014/main" id="{7D28F2A1-FA01-4972-BA1D-A082813D71DA}"/>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41 / 73</a:t>
            </a:r>
            <a:endParaRPr sz="900"/>
          </a:p>
        </p:txBody>
      </p:sp>
    </p:spTree>
    <p:extLst>
      <p:ext uri="{BB962C8B-B14F-4D97-AF65-F5344CB8AC3E}">
        <p14:creationId xmlns:p14="http://schemas.microsoft.com/office/powerpoint/2010/main" val="18792266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3F57BF1-A10E-4F4E-B82A-F4C828D2709A}"/>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6C94D85E-B34D-43F3-9C9D-477D39108837}"/>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FDD6C050-66CB-4FA4-A96E-98C06FD0CA5A}"/>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EA0B012F-0D85-4830-9382-8103B76E7C77}"/>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9DCD219-5FC4-48F3-BC60-1B3F063A7CFF}"/>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280962E0-7921-4902-81D4-3A62A2148FF7}"/>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AAF30041-9531-4DFD-BFD9-826716BFB5BE}"/>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REDAKTION / NEUORDNUNG</a:t>
            </a:r>
            <a:endParaRPr sz="960"/>
          </a:p>
        </p:txBody>
      </p:sp>
      <p:sp>
        <p:nvSpPr>
          <p:cNvPr id="9" name="Text 6">
            <a:extLst>
              <a:ext uri="{FF2B5EF4-FFF2-40B4-BE49-F238E27FC236}">
                <a16:creationId xmlns:a16="http://schemas.microsoft.com/office/drawing/2014/main" id="{84F6A275-B9C7-465C-BC43-4D0710850B39}"/>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520" b="1">
                <a:solidFill>
                  <a:srgbClr val="243239"/>
                </a:solidFill>
                <a:latin typeface="Georgia"/>
                <a:ea typeface="Georgia"/>
                <a:cs typeface="Georgia"/>
              </a:rPr>
              <a:t>Geburtshilfe: Kürzung ist nicht automatisch Aufhebung</a:t>
            </a:r>
            <a:endParaRPr sz="2520"/>
          </a:p>
        </p:txBody>
      </p:sp>
      <p:sp>
        <p:nvSpPr>
          <p:cNvPr id="10" name="Shape 7">
            <a:extLst>
              <a:ext uri="{FF2B5EF4-FFF2-40B4-BE49-F238E27FC236}">
                <a16:creationId xmlns:a16="http://schemas.microsoft.com/office/drawing/2014/main" id="{65E962D2-6F01-436F-A1DB-11103BF9CEFF}"/>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36C0B086-B41D-49B2-BE92-D53E0F3619C7}"/>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E97BC324-DDF9-4A76-8837-E7D6A4EFC15E}"/>
              </a:ext>
            </a:extLst>
          </p:cNvPr>
          <p:cNvSpPr>
            <a:spLocks noGrp="1"/>
          </p:cNvSpPr>
          <p:nvPr/>
        </p:nvSpPr>
        <p:spPr>
          <a:xfrm>
            <a:off x="438912" y="2020824"/>
            <a:ext cx="2170475"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9D7901B3-50FA-403C-84DC-5E63A263C90D}"/>
              </a:ext>
            </a:extLst>
          </p:cNvPr>
          <p:cNvSpPr>
            <a:spLocks noGrp="1"/>
          </p:cNvSpPr>
          <p:nvPr/>
        </p:nvSpPr>
        <p:spPr>
          <a:xfrm>
            <a:off x="566928" y="2125980"/>
            <a:ext cx="1923587"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Thema</a:t>
            </a:r>
            <a:endParaRPr sz="1340"/>
          </a:p>
        </p:txBody>
      </p:sp>
      <p:sp>
        <p:nvSpPr>
          <p:cNvPr id="14" name="Shape 11">
            <a:extLst>
              <a:ext uri="{FF2B5EF4-FFF2-40B4-BE49-F238E27FC236}">
                <a16:creationId xmlns:a16="http://schemas.microsoft.com/office/drawing/2014/main" id="{C117BED6-D56E-4864-9CE4-C2114EED021C}"/>
              </a:ext>
            </a:extLst>
          </p:cNvPr>
          <p:cNvSpPr>
            <a:spLocks noGrp="1"/>
          </p:cNvSpPr>
          <p:nvPr/>
        </p:nvSpPr>
        <p:spPr>
          <a:xfrm>
            <a:off x="2609387" y="2020824"/>
            <a:ext cx="4618031"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9E0315E5-1E90-48C7-8383-2BD62F6BB192}"/>
              </a:ext>
            </a:extLst>
          </p:cNvPr>
          <p:cNvSpPr>
            <a:spLocks noGrp="1"/>
          </p:cNvSpPr>
          <p:nvPr/>
        </p:nvSpPr>
        <p:spPr>
          <a:xfrm>
            <a:off x="2737403" y="2125980"/>
            <a:ext cx="4371143"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Textänderung 2027</a:t>
            </a:r>
            <a:endParaRPr sz="1340"/>
          </a:p>
        </p:txBody>
      </p:sp>
      <p:sp>
        <p:nvSpPr>
          <p:cNvPr id="16" name="Shape 13">
            <a:extLst>
              <a:ext uri="{FF2B5EF4-FFF2-40B4-BE49-F238E27FC236}">
                <a16:creationId xmlns:a16="http://schemas.microsoft.com/office/drawing/2014/main" id="{1666A26A-3029-4152-85CF-BA399B28B7E8}"/>
              </a:ext>
            </a:extLst>
          </p:cNvPr>
          <p:cNvSpPr>
            <a:spLocks noGrp="1"/>
          </p:cNvSpPr>
          <p:nvPr/>
        </p:nvSpPr>
        <p:spPr>
          <a:xfrm>
            <a:off x="7227418" y="2020824"/>
            <a:ext cx="4525670"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C2AC625F-9045-4878-B816-6DF6EF44843E}"/>
              </a:ext>
            </a:extLst>
          </p:cNvPr>
          <p:cNvSpPr>
            <a:spLocks noGrp="1"/>
          </p:cNvSpPr>
          <p:nvPr/>
        </p:nvSpPr>
        <p:spPr>
          <a:xfrm>
            <a:off x="7355434" y="2125980"/>
            <a:ext cx="4278782"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Was nicht daraus folgt</a:t>
            </a:r>
            <a:endParaRPr sz="1340"/>
          </a:p>
        </p:txBody>
      </p:sp>
      <p:sp>
        <p:nvSpPr>
          <p:cNvPr id="18" name="Shape 15">
            <a:extLst>
              <a:ext uri="{FF2B5EF4-FFF2-40B4-BE49-F238E27FC236}">
                <a16:creationId xmlns:a16="http://schemas.microsoft.com/office/drawing/2014/main" id="{FC0A52BE-4530-45D1-85A2-EE672C993901}"/>
              </a:ext>
            </a:extLst>
          </p:cNvPr>
          <p:cNvSpPr>
            <a:spLocks noGrp="1"/>
          </p:cNvSpPr>
          <p:nvPr/>
        </p:nvSpPr>
        <p:spPr>
          <a:xfrm>
            <a:off x="438912" y="2441448"/>
            <a:ext cx="2170475" cy="975360"/>
          </a:xfrm>
          <a:prstGeom prst="rect">
            <a:avLst/>
          </a:prstGeom>
          <a:solidFill>
            <a:srgbClr val="FFFFFF"/>
          </a:solidFill>
          <a:ln w="12700">
            <a:solidFill>
              <a:srgbClr val="FFFFFF">
                <a:alpha val="0"/>
              </a:srgbClr>
            </a:solidFill>
            <a:prstDash val="solid"/>
          </a:ln>
        </p:spPr>
      </p:sp>
      <p:sp>
        <p:nvSpPr>
          <p:cNvPr id="19" name="Shape 16">
            <a:extLst>
              <a:ext uri="{FF2B5EF4-FFF2-40B4-BE49-F238E27FC236}">
                <a16:creationId xmlns:a16="http://schemas.microsoft.com/office/drawing/2014/main" id="{5EFAF074-2732-4CB1-B72A-0EC544237EAA}"/>
              </a:ext>
            </a:extLst>
          </p:cNvPr>
          <p:cNvSpPr>
            <a:spLocks noGrp="1"/>
          </p:cNvSpPr>
          <p:nvPr/>
        </p:nvSpPr>
        <p:spPr>
          <a:xfrm>
            <a:off x="2609387" y="2441448"/>
            <a:ext cx="0" cy="975360"/>
          </a:xfrm>
          <a:prstGeom prst="line">
            <a:avLst/>
          </a:prstGeom>
          <a:noFill/>
          <a:ln w="10160">
            <a:solidFill>
              <a:srgbClr val="F8F5EF"/>
            </a:solidFill>
            <a:prstDash val="solid"/>
          </a:ln>
        </p:spPr>
      </p:sp>
      <p:sp>
        <p:nvSpPr>
          <p:cNvPr id="20" name="Text 17">
            <a:extLst>
              <a:ext uri="{FF2B5EF4-FFF2-40B4-BE49-F238E27FC236}">
                <a16:creationId xmlns:a16="http://schemas.microsoft.com/office/drawing/2014/main" id="{322F6EA4-EFC2-4220-955E-9A64B2C30594}"/>
              </a:ext>
            </a:extLst>
          </p:cNvPr>
          <p:cNvSpPr>
            <a:spLocks noGrp="1"/>
          </p:cNvSpPr>
          <p:nvPr/>
        </p:nvSpPr>
        <p:spPr>
          <a:xfrm>
            <a:off x="566928" y="2551176"/>
            <a:ext cx="1905299"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Geburtseinleitung</a:t>
            </a:r>
            <a:endParaRPr sz="1720"/>
          </a:p>
        </p:txBody>
      </p:sp>
      <p:sp>
        <p:nvSpPr>
          <p:cNvPr id="21" name="Shape 18">
            <a:extLst>
              <a:ext uri="{FF2B5EF4-FFF2-40B4-BE49-F238E27FC236}">
                <a16:creationId xmlns:a16="http://schemas.microsoft.com/office/drawing/2014/main" id="{3483E5B4-C50B-449F-B155-E2655A58E166}"/>
              </a:ext>
            </a:extLst>
          </p:cNvPr>
          <p:cNvSpPr>
            <a:spLocks noGrp="1"/>
          </p:cNvSpPr>
          <p:nvPr/>
        </p:nvSpPr>
        <p:spPr>
          <a:xfrm>
            <a:off x="2609387" y="2441448"/>
            <a:ext cx="4618031" cy="975360"/>
          </a:xfrm>
          <a:prstGeom prst="rect">
            <a:avLst/>
          </a:prstGeom>
          <a:solidFill>
            <a:srgbClr val="FFFFFF"/>
          </a:solidFill>
          <a:ln w="12700">
            <a:solidFill>
              <a:srgbClr val="FFFFFF">
                <a:alpha val="0"/>
              </a:srgbClr>
            </a:solidFill>
            <a:prstDash val="solid"/>
          </a:ln>
        </p:spPr>
      </p:sp>
      <p:sp>
        <p:nvSpPr>
          <p:cNvPr id="22" name="Shape 19">
            <a:extLst>
              <a:ext uri="{FF2B5EF4-FFF2-40B4-BE49-F238E27FC236}">
                <a16:creationId xmlns:a16="http://schemas.microsoft.com/office/drawing/2014/main" id="{D35752D0-F4D3-40AA-927F-18FDD6F40BCC}"/>
              </a:ext>
            </a:extLst>
          </p:cNvPr>
          <p:cNvSpPr>
            <a:spLocks noGrp="1"/>
          </p:cNvSpPr>
          <p:nvPr/>
        </p:nvSpPr>
        <p:spPr>
          <a:xfrm>
            <a:off x="7227418" y="2441448"/>
            <a:ext cx="0" cy="975360"/>
          </a:xfrm>
          <a:prstGeom prst="line">
            <a:avLst/>
          </a:prstGeom>
          <a:noFill/>
          <a:ln w="10160">
            <a:solidFill>
              <a:srgbClr val="F8F5EF"/>
            </a:solidFill>
            <a:prstDash val="solid"/>
          </a:ln>
        </p:spPr>
      </p:sp>
      <p:sp>
        <p:nvSpPr>
          <p:cNvPr id="23" name="Text 20">
            <a:extLst>
              <a:ext uri="{FF2B5EF4-FFF2-40B4-BE49-F238E27FC236}">
                <a16:creationId xmlns:a16="http://schemas.microsoft.com/office/drawing/2014/main" id="{4BE22CE8-FBAD-46E8-AC5D-BCA5AE5D3A51}"/>
              </a:ext>
            </a:extLst>
          </p:cNvPr>
          <p:cNvSpPr>
            <a:spLocks noGrp="1"/>
          </p:cNvSpPr>
          <p:nvPr/>
        </p:nvSpPr>
        <p:spPr>
          <a:xfrm>
            <a:off x="2737403" y="2551176"/>
            <a:ext cx="4352855"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Indikationsbeispiele und Erläuterungen gekürzt; Indikationskodierung bleibt im Abschnitt.</a:t>
            </a:r>
            <a:endParaRPr sz="1720"/>
          </a:p>
        </p:txBody>
      </p:sp>
      <p:sp>
        <p:nvSpPr>
          <p:cNvPr id="24" name="Shape 21">
            <a:extLst>
              <a:ext uri="{FF2B5EF4-FFF2-40B4-BE49-F238E27FC236}">
                <a16:creationId xmlns:a16="http://schemas.microsoft.com/office/drawing/2014/main" id="{240EC01E-F768-487A-96A2-A34C7C11FDBA}"/>
              </a:ext>
            </a:extLst>
          </p:cNvPr>
          <p:cNvSpPr>
            <a:spLocks noGrp="1"/>
          </p:cNvSpPr>
          <p:nvPr/>
        </p:nvSpPr>
        <p:spPr>
          <a:xfrm>
            <a:off x="7227418" y="2441448"/>
            <a:ext cx="4525670" cy="975360"/>
          </a:xfrm>
          <a:prstGeom prst="rect">
            <a:avLst/>
          </a:prstGeom>
          <a:solidFill>
            <a:srgbClr val="FFFFFF"/>
          </a:solidFill>
          <a:ln w="12700">
            <a:solidFill>
              <a:srgbClr val="FFFFFF">
                <a:alpha val="0"/>
              </a:srgbClr>
            </a:solidFill>
            <a:prstDash val="solid"/>
          </a:ln>
        </p:spPr>
      </p:sp>
      <p:sp>
        <p:nvSpPr>
          <p:cNvPr id="25" name="Shape 22">
            <a:extLst>
              <a:ext uri="{FF2B5EF4-FFF2-40B4-BE49-F238E27FC236}">
                <a16:creationId xmlns:a16="http://schemas.microsoft.com/office/drawing/2014/main" id="{B8EF2256-99F9-4511-9CC6-20254C011D7D}"/>
              </a:ext>
            </a:extLst>
          </p:cNvPr>
          <p:cNvSpPr>
            <a:spLocks noGrp="1"/>
          </p:cNvSpPr>
          <p:nvPr/>
        </p:nvSpPr>
        <p:spPr>
          <a:xfrm>
            <a:off x="11753088" y="2441448"/>
            <a:ext cx="0" cy="975360"/>
          </a:xfrm>
          <a:prstGeom prst="line">
            <a:avLst/>
          </a:prstGeom>
          <a:noFill/>
          <a:ln w="10160">
            <a:solidFill>
              <a:srgbClr val="F8F5EF"/>
            </a:solidFill>
            <a:prstDash val="solid"/>
          </a:ln>
        </p:spPr>
      </p:sp>
      <p:sp>
        <p:nvSpPr>
          <p:cNvPr id="26" name="Text 23">
            <a:extLst>
              <a:ext uri="{FF2B5EF4-FFF2-40B4-BE49-F238E27FC236}">
                <a16:creationId xmlns:a16="http://schemas.microsoft.com/office/drawing/2014/main" id="{BCA2B2CD-BA10-429F-8A64-0680F1DF289E}"/>
              </a:ext>
            </a:extLst>
          </p:cNvPr>
          <p:cNvSpPr>
            <a:spLocks noGrp="1"/>
          </p:cNvSpPr>
          <p:nvPr/>
        </p:nvSpPr>
        <p:spPr>
          <a:xfrm>
            <a:off x="7355434" y="2551176"/>
            <a:ext cx="4260494"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Keine generelle Erlaubnis, die dokumentierte Einleitungsindikation wegzulassen.</a:t>
            </a:r>
            <a:endParaRPr sz="1720"/>
          </a:p>
        </p:txBody>
      </p:sp>
      <p:sp>
        <p:nvSpPr>
          <p:cNvPr id="27" name="Shape 24">
            <a:extLst>
              <a:ext uri="{FF2B5EF4-FFF2-40B4-BE49-F238E27FC236}">
                <a16:creationId xmlns:a16="http://schemas.microsoft.com/office/drawing/2014/main" id="{25878BEE-EB47-4101-8846-9BDBD9FDE286}"/>
              </a:ext>
            </a:extLst>
          </p:cNvPr>
          <p:cNvSpPr>
            <a:spLocks noGrp="1"/>
          </p:cNvSpPr>
          <p:nvPr/>
        </p:nvSpPr>
        <p:spPr>
          <a:xfrm>
            <a:off x="438912" y="3416808"/>
            <a:ext cx="2170475" cy="975360"/>
          </a:xfrm>
          <a:prstGeom prst="rect">
            <a:avLst/>
          </a:prstGeom>
          <a:solidFill>
            <a:srgbClr val="F0EBE2"/>
          </a:solidFill>
          <a:ln w="12700">
            <a:solidFill>
              <a:srgbClr val="F0EBE2">
                <a:alpha val="0"/>
              </a:srgbClr>
            </a:solidFill>
            <a:prstDash val="solid"/>
          </a:ln>
        </p:spPr>
      </p:sp>
      <p:sp>
        <p:nvSpPr>
          <p:cNvPr id="28" name="Shape 25">
            <a:extLst>
              <a:ext uri="{FF2B5EF4-FFF2-40B4-BE49-F238E27FC236}">
                <a16:creationId xmlns:a16="http://schemas.microsoft.com/office/drawing/2014/main" id="{60530876-E57E-4887-BA31-85E274B85D4A}"/>
              </a:ext>
            </a:extLst>
          </p:cNvPr>
          <p:cNvSpPr>
            <a:spLocks noGrp="1"/>
          </p:cNvSpPr>
          <p:nvPr/>
        </p:nvSpPr>
        <p:spPr>
          <a:xfrm>
            <a:off x="2609387" y="3416808"/>
            <a:ext cx="0" cy="975360"/>
          </a:xfrm>
          <a:prstGeom prst="line">
            <a:avLst/>
          </a:prstGeom>
          <a:noFill/>
          <a:ln w="10160">
            <a:solidFill>
              <a:srgbClr val="F8F5EF"/>
            </a:solidFill>
            <a:prstDash val="solid"/>
          </a:ln>
        </p:spPr>
      </p:sp>
      <p:sp>
        <p:nvSpPr>
          <p:cNvPr id="29" name="Text 26">
            <a:extLst>
              <a:ext uri="{FF2B5EF4-FFF2-40B4-BE49-F238E27FC236}">
                <a16:creationId xmlns:a16="http://schemas.microsoft.com/office/drawing/2014/main" id="{251C8F98-DB2A-423E-8C74-DBA0C0A2298A}"/>
              </a:ext>
            </a:extLst>
          </p:cNvPr>
          <p:cNvSpPr>
            <a:spLocks noGrp="1"/>
          </p:cNvSpPr>
          <p:nvPr/>
        </p:nvSpPr>
        <p:spPr>
          <a:xfrm>
            <a:off x="566928" y="3526536"/>
            <a:ext cx="1905299"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O09.-! / Z37.-!</a:t>
            </a:r>
            <a:endParaRPr sz="1720"/>
          </a:p>
        </p:txBody>
      </p:sp>
      <p:sp>
        <p:nvSpPr>
          <p:cNvPr id="30" name="Shape 27">
            <a:extLst>
              <a:ext uri="{FF2B5EF4-FFF2-40B4-BE49-F238E27FC236}">
                <a16:creationId xmlns:a16="http://schemas.microsoft.com/office/drawing/2014/main" id="{19C73C17-5930-4F4A-B4A3-4A85DF655E96}"/>
              </a:ext>
            </a:extLst>
          </p:cNvPr>
          <p:cNvSpPr>
            <a:spLocks noGrp="1"/>
          </p:cNvSpPr>
          <p:nvPr/>
        </p:nvSpPr>
        <p:spPr>
          <a:xfrm>
            <a:off x="2609387" y="3416808"/>
            <a:ext cx="4618031" cy="975360"/>
          </a:xfrm>
          <a:prstGeom prst="rect">
            <a:avLst/>
          </a:prstGeom>
          <a:solidFill>
            <a:srgbClr val="F0EBE2"/>
          </a:solidFill>
          <a:ln w="12700">
            <a:solidFill>
              <a:srgbClr val="F0EBE2">
                <a:alpha val="0"/>
              </a:srgbClr>
            </a:solidFill>
            <a:prstDash val="solid"/>
          </a:ln>
        </p:spPr>
      </p:sp>
      <p:sp>
        <p:nvSpPr>
          <p:cNvPr id="31" name="Shape 28">
            <a:extLst>
              <a:ext uri="{FF2B5EF4-FFF2-40B4-BE49-F238E27FC236}">
                <a16:creationId xmlns:a16="http://schemas.microsoft.com/office/drawing/2014/main" id="{A486E638-34FD-427C-86B4-9DA85C41BFE3}"/>
              </a:ext>
            </a:extLst>
          </p:cNvPr>
          <p:cNvSpPr>
            <a:spLocks noGrp="1"/>
          </p:cNvSpPr>
          <p:nvPr/>
        </p:nvSpPr>
        <p:spPr>
          <a:xfrm>
            <a:off x="7227418" y="3416808"/>
            <a:ext cx="0" cy="975360"/>
          </a:xfrm>
          <a:prstGeom prst="line">
            <a:avLst/>
          </a:prstGeom>
          <a:noFill/>
          <a:ln w="10160">
            <a:solidFill>
              <a:srgbClr val="F8F5EF"/>
            </a:solidFill>
            <a:prstDash val="solid"/>
          </a:ln>
        </p:spPr>
      </p:sp>
      <p:sp>
        <p:nvSpPr>
          <p:cNvPr id="32" name="Text 29">
            <a:extLst>
              <a:ext uri="{FF2B5EF4-FFF2-40B4-BE49-F238E27FC236}">
                <a16:creationId xmlns:a16="http://schemas.microsoft.com/office/drawing/2014/main" id="{1A7E4B2C-CA2C-4C3A-A4A7-7F7B365E939C}"/>
              </a:ext>
            </a:extLst>
          </p:cNvPr>
          <p:cNvSpPr>
            <a:spLocks noGrp="1"/>
          </p:cNvSpPr>
          <p:nvPr/>
        </p:nvSpPr>
        <p:spPr>
          <a:xfrm>
            <a:off x="2737403" y="3526536"/>
            <a:ext cx="4352855"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Wiederholende Sätze entfernt; O09 auf die schwangere Mutter bezogen.</a:t>
            </a:r>
            <a:endParaRPr sz="1720"/>
          </a:p>
        </p:txBody>
      </p:sp>
      <p:sp>
        <p:nvSpPr>
          <p:cNvPr id="33" name="Shape 30">
            <a:extLst>
              <a:ext uri="{FF2B5EF4-FFF2-40B4-BE49-F238E27FC236}">
                <a16:creationId xmlns:a16="http://schemas.microsoft.com/office/drawing/2014/main" id="{292B165F-2B80-4686-93E1-F283D0AE0D81}"/>
              </a:ext>
            </a:extLst>
          </p:cNvPr>
          <p:cNvSpPr>
            <a:spLocks noGrp="1"/>
          </p:cNvSpPr>
          <p:nvPr/>
        </p:nvSpPr>
        <p:spPr>
          <a:xfrm>
            <a:off x="7227418" y="3416808"/>
            <a:ext cx="4525670" cy="975360"/>
          </a:xfrm>
          <a:prstGeom prst="rect">
            <a:avLst/>
          </a:prstGeom>
          <a:solidFill>
            <a:srgbClr val="F0EBE2"/>
          </a:solidFill>
          <a:ln w="12700">
            <a:solidFill>
              <a:srgbClr val="F0EBE2">
                <a:alpha val="0"/>
              </a:srgbClr>
            </a:solidFill>
            <a:prstDash val="solid"/>
          </a:ln>
        </p:spPr>
      </p:sp>
      <p:sp>
        <p:nvSpPr>
          <p:cNvPr id="34" name="Shape 31">
            <a:extLst>
              <a:ext uri="{FF2B5EF4-FFF2-40B4-BE49-F238E27FC236}">
                <a16:creationId xmlns:a16="http://schemas.microsoft.com/office/drawing/2014/main" id="{0C5D5EE2-00E9-4CB2-A14D-DC5F7A4848CA}"/>
              </a:ext>
            </a:extLst>
          </p:cNvPr>
          <p:cNvSpPr>
            <a:spLocks noGrp="1"/>
          </p:cNvSpPr>
          <p:nvPr/>
        </p:nvSpPr>
        <p:spPr>
          <a:xfrm>
            <a:off x="11753088" y="3416808"/>
            <a:ext cx="0" cy="975360"/>
          </a:xfrm>
          <a:prstGeom prst="line">
            <a:avLst/>
          </a:prstGeom>
          <a:noFill/>
          <a:ln w="10160">
            <a:solidFill>
              <a:srgbClr val="F8F5EF"/>
            </a:solidFill>
            <a:prstDash val="solid"/>
          </a:ln>
        </p:spPr>
      </p:sp>
      <p:sp>
        <p:nvSpPr>
          <p:cNvPr id="35" name="Text 32">
            <a:extLst>
              <a:ext uri="{FF2B5EF4-FFF2-40B4-BE49-F238E27FC236}">
                <a16:creationId xmlns:a16="http://schemas.microsoft.com/office/drawing/2014/main" id="{C6019774-72FB-4A14-B55F-56A35550C2BB}"/>
              </a:ext>
            </a:extLst>
          </p:cNvPr>
          <p:cNvSpPr>
            <a:spLocks noGrp="1"/>
          </p:cNvSpPr>
          <p:nvPr/>
        </p:nvSpPr>
        <p:spPr>
          <a:xfrm>
            <a:off x="7355434" y="3526536"/>
            <a:ext cx="4260494"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Keine neue pauschale Anwendung bei nicht mehr schwangerer Patientin; keine Aufhebung der Z37-Anweisung.</a:t>
            </a:r>
            <a:endParaRPr sz="1720"/>
          </a:p>
        </p:txBody>
      </p:sp>
      <p:sp>
        <p:nvSpPr>
          <p:cNvPr id="36" name="Shape 33">
            <a:extLst>
              <a:ext uri="{FF2B5EF4-FFF2-40B4-BE49-F238E27FC236}">
                <a16:creationId xmlns:a16="http://schemas.microsoft.com/office/drawing/2014/main" id="{A30A5B94-16BD-4E0F-9878-86AF68192DDC}"/>
              </a:ext>
            </a:extLst>
          </p:cNvPr>
          <p:cNvSpPr>
            <a:spLocks noGrp="1"/>
          </p:cNvSpPr>
          <p:nvPr/>
        </p:nvSpPr>
        <p:spPr>
          <a:xfrm>
            <a:off x="438912" y="4392168"/>
            <a:ext cx="2170475" cy="975360"/>
          </a:xfrm>
          <a:prstGeom prst="rect">
            <a:avLst/>
          </a:prstGeom>
          <a:solidFill>
            <a:srgbClr val="FFFFFF"/>
          </a:solidFill>
          <a:ln w="12700">
            <a:solidFill>
              <a:srgbClr val="FFFFFF">
                <a:alpha val="0"/>
              </a:srgbClr>
            </a:solidFill>
            <a:prstDash val="solid"/>
          </a:ln>
        </p:spPr>
      </p:sp>
      <p:sp>
        <p:nvSpPr>
          <p:cNvPr id="37" name="Shape 34">
            <a:extLst>
              <a:ext uri="{FF2B5EF4-FFF2-40B4-BE49-F238E27FC236}">
                <a16:creationId xmlns:a16="http://schemas.microsoft.com/office/drawing/2014/main" id="{36536CD3-E31A-4DEC-8F47-6445B1D1D0DD}"/>
              </a:ext>
            </a:extLst>
          </p:cNvPr>
          <p:cNvSpPr>
            <a:spLocks noGrp="1"/>
          </p:cNvSpPr>
          <p:nvPr/>
        </p:nvSpPr>
        <p:spPr>
          <a:xfrm>
            <a:off x="2609387" y="4392168"/>
            <a:ext cx="0" cy="975360"/>
          </a:xfrm>
          <a:prstGeom prst="line">
            <a:avLst/>
          </a:prstGeom>
          <a:noFill/>
          <a:ln w="10160">
            <a:solidFill>
              <a:srgbClr val="F8F5EF"/>
            </a:solidFill>
            <a:prstDash val="solid"/>
          </a:ln>
        </p:spPr>
      </p:sp>
      <p:sp>
        <p:nvSpPr>
          <p:cNvPr id="38" name="Text 35">
            <a:extLst>
              <a:ext uri="{FF2B5EF4-FFF2-40B4-BE49-F238E27FC236}">
                <a16:creationId xmlns:a16="http://schemas.microsoft.com/office/drawing/2014/main" id="{B8A6BC56-E663-4871-A2D2-3CDCE68C10E5}"/>
              </a:ext>
            </a:extLst>
          </p:cNvPr>
          <p:cNvSpPr>
            <a:spLocks noGrp="1"/>
          </p:cNvSpPr>
          <p:nvPr/>
        </p:nvSpPr>
        <p:spPr>
          <a:xfrm>
            <a:off x="566928" y="4501896"/>
            <a:ext cx="1905299"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Nabelschnurblut</a:t>
            </a:r>
            <a:endParaRPr sz="1720"/>
          </a:p>
        </p:txBody>
      </p:sp>
      <p:sp>
        <p:nvSpPr>
          <p:cNvPr id="39" name="Shape 36">
            <a:extLst>
              <a:ext uri="{FF2B5EF4-FFF2-40B4-BE49-F238E27FC236}">
                <a16:creationId xmlns:a16="http://schemas.microsoft.com/office/drawing/2014/main" id="{1A4CC6E2-2320-406D-8929-7229DC56C29D}"/>
              </a:ext>
            </a:extLst>
          </p:cNvPr>
          <p:cNvSpPr>
            <a:spLocks noGrp="1"/>
          </p:cNvSpPr>
          <p:nvPr/>
        </p:nvSpPr>
        <p:spPr>
          <a:xfrm>
            <a:off x="2609387" y="4392168"/>
            <a:ext cx="4618031" cy="975360"/>
          </a:xfrm>
          <a:prstGeom prst="rect">
            <a:avLst/>
          </a:prstGeom>
          <a:solidFill>
            <a:srgbClr val="FFFFFF"/>
          </a:solidFill>
          <a:ln w="12700">
            <a:solidFill>
              <a:srgbClr val="FFFFFF">
                <a:alpha val="0"/>
              </a:srgbClr>
            </a:solidFill>
            <a:prstDash val="solid"/>
          </a:ln>
        </p:spPr>
      </p:sp>
      <p:sp>
        <p:nvSpPr>
          <p:cNvPr id="40" name="Shape 37">
            <a:extLst>
              <a:ext uri="{FF2B5EF4-FFF2-40B4-BE49-F238E27FC236}">
                <a16:creationId xmlns:a16="http://schemas.microsoft.com/office/drawing/2014/main" id="{F6F85618-BE20-4152-99AA-19B426A970D8}"/>
              </a:ext>
            </a:extLst>
          </p:cNvPr>
          <p:cNvSpPr>
            <a:spLocks noGrp="1"/>
          </p:cNvSpPr>
          <p:nvPr/>
        </p:nvSpPr>
        <p:spPr>
          <a:xfrm>
            <a:off x="7227418" y="4392168"/>
            <a:ext cx="0" cy="975360"/>
          </a:xfrm>
          <a:prstGeom prst="line">
            <a:avLst/>
          </a:prstGeom>
          <a:noFill/>
          <a:ln w="10160">
            <a:solidFill>
              <a:srgbClr val="F8F5EF"/>
            </a:solidFill>
            <a:prstDash val="solid"/>
          </a:ln>
        </p:spPr>
      </p:sp>
      <p:sp>
        <p:nvSpPr>
          <p:cNvPr id="41" name="Text 38">
            <a:extLst>
              <a:ext uri="{FF2B5EF4-FFF2-40B4-BE49-F238E27FC236}">
                <a16:creationId xmlns:a16="http://schemas.microsoft.com/office/drawing/2014/main" id="{5423EBCB-730F-4F11-8DB7-11027F849A5B}"/>
              </a:ext>
            </a:extLst>
          </p:cNvPr>
          <p:cNvSpPr>
            <a:spLocks noGrp="1"/>
          </p:cNvSpPr>
          <p:nvPr/>
        </p:nvSpPr>
        <p:spPr>
          <a:xfrm>
            <a:off x="2737403" y="4501896"/>
            <a:ext cx="4352855"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Biologischer Hintergrund und Wiederholungen gekürzt.</a:t>
            </a:r>
            <a:endParaRPr sz="1720"/>
          </a:p>
        </p:txBody>
      </p:sp>
      <p:sp>
        <p:nvSpPr>
          <p:cNvPr id="42" name="Shape 39">
            <a:extLst>
              <a:ext uri="{FF2B5EF4-FFF2-40B4-BE49-F238E27FC236}">
                <a16:creationId xmlns:a16="http://schemas.microsoft.com/office/drawing/2014/main" id="{BCB3772C-B86E-4620-82A8-77AFFB0B6C4A}"/>
              </a:ext>
            </a:extLst>
          </p:cNvPr>
          <p:cNvSpPr>
            <a:spLocks noGrp="1"/>
          </p:cNvSpPr>
          <p:nvPr/>
        </p:nvSpPr>
        <p:spPr>
          <a:xfrm>
            <a:off x="7227418" y="4392168"/>
            <a:ext cx="4525670" cy="975360"/>
          </a:xfrm>
          <a:prstGeom prst="rect">
            <a:avLst/>
          </a:prstGeom>
          <a:solidFill>
            <a:srgbClr val="FFFFFF"/>
          </a:solidFill>
          <a:ln w="12700">
            <a:solidFill>
              <a:srgbClr val="FFFFFF">
                <a:alpha val="0"/>
              </a:srgbClr>
            </a:solidFill>
            <a:prstDash val="solid"/>
          </a:ln>
        </p:spPr>
      </p:sp>
      <p:sp>
        <p:nvSpPr>
          <p:cNvPr id="43" name="Shape 40">
            <a:extLst>
              <a:ext uri="{FF2B5EF4-FFF2-40B4-BE49-F238E27FC236}">
                <a16:creationId xmlns:a16="http://schemas.microsoft.com/office/drawing/2014/main" id="{CB3AB1C4-6E6C-4C2E-885E-CD9F12E8D78C}"/>
              </a:ext>
            </a:extLst>
          </p:cNvPr>
          <p:cNvSpPr>
            <a:spLocks noGrp="1"/>
          </p:cNvSpPr>
          <p:nvPr/>
        </p:nvSpPr>
        <p:spPr>
          <a:xfrm>
            <a:off x="11753088" y="4392168"/>
            <a:ext cx="0" cy="975360"/>
          </a:xfrm>
          <a:prstGeom prst="line">
            <a:avLst/>
          </a:prstGeom>
          <a:noFill/>
          <a:ln w="10160">
            <a:solidFill>
              <a:srgbClr val="F8F5EF"/>
            </a:solidFill>
            <a:prstDash val="solid"/>
          </a:ln>
        </p:spPr>
      </p:sp>
      <p:sp>
        <p:nvSpPr>
          <p:cNvPr id="44" name="Text 41">
            <a:extLst>
              <a:ext uri="{FF2B5EF4-FFF2-40B4-BE49-F238E27FC236}">
                <a16:creationId xmlns:a16="http://schemas.microsoft.com/office/drawing/2014/main" id="{BDC02FD3-5503-4FA3-A86C-A8A74ECB89FB}"/>
              </a:ext>
            </a:extLst>
          </p:cNvPr>
          <p:cNvSpPr>
            <a:spLocks noGrp="1"/>
          </p:cNvSpPr>
          <p:nvPr/>
        </p:nvSpPr>
        <p:spPr>
          <a:xfrm>
            <a:off x="7355434" y="4501896"/>
            <a:ext cx="4260494"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Die Entnahme wird nicht zum Kode des mütterlichen Falls.</a:t>
            </a:r>
            <a:endParaRPr sz="1720"/>
          </a:p>
        </p:txBody>
      </p:sp>
      <p:sp>
        <p:nvSpPr>
          <p:cNvPr id="45" name="Shape 42">
            <a:extLst>
              <a:ext uri="{FF2B5EF4-FFF2-40B4-BE49-F238E27FC236}">
                <a16:creationId xmlns:a16="http://schemas.microsoft.com/office/drawing/2014/main" id="{67E7BE42-E309-4A53-8931-2D2707BABA32}"/>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46" name="Shape 43">
            <a:extLst>
              <a:ext uri="{FF2B5EF4-FFF2-40B4-BE49-F238E27FC236}">
                <a16:creationId xmlns:a16="http://schemas.microsoft.com/office/drawing/2014/main" id="{F1A5297B-705C-4A23-B389-B8825136497B}"/>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47" name="Text 44">
            <a:extLst>
              <a:ext uri="{FF2B5EF4-FFF2-40B4-BE49-F238E27FC236}">
                <a16:creationId xmlns:a16="http://schemas.microsoft.com/office/drawing/2014/main" id="{95BB2987-5EDD-4CBE-9053-6BF8C1A1EE6C}"/>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Beim Überarbeiten von Arbeitsanweisungen immer den verbliebenen Gesamtabschnitt lesen.</a:t>
            </a:r>
            <a:endParaRPr sz="1550"/>
          </a:p>
        </p:txBody>
      </p:sp>
      <p:sp>
        <p:nvSpPr>
          <p:cNvPr id="48" name="Shape 45">
            <a:extLst>
              <a:ext uri="{FF2B5EF4-FFF2-40B4-BE49-F238E27FC236}">
                <a16:creationId xmlns:a16="http://schemas.microsoft.com/office/drawing/2014/main" id="{6BF0AF1C-490D-45EA-BA87-B3EB9991F85A}"/>
              </a:ext>
            </a:extLst>
          </p:cNvPr>
          <p:cNvSpPr>
            <a:spLocks noGrp="1"/>
          </p:cNvSpPr>
          <p:nvPr/>
        </p:nvSpPr>
        <p:spPr>
          <a:xfrm>
            <a:off x="438912" y="6281928"/>
            <a:ext cx="11314176" cy="0"/>
          </a:xfrm>
          <a:prstGeom prst="line">
            <a:avLst/>
          </a:prstGeom>
          <a:noFill/>
          <a:ln w="7620">
            <a:solidFill>
              <a:srgbClr val="D8D4CB"/>
            </a:solidFill>
            <a:prstDash val="solid"/>
          </a:ln>
        </p:spPr>
      </p:sp>
      <p:sp>
        <p:nvSpPr>
          <p:cNvPr id="49" name="Text 46">
            <a:extLst>
              <a:ext uri="{FF2B5EF4-FFF2-40B4-BE49-F238E27FC236}">
                <a16:creationId xmlns:a16="http://schemas.microsoft.com/office/drawing/2014/main" id="{35787DC5-0D4E-44A0-81CC-D6CF3BEE48D8}"/>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SD1505o S. 166–179; KHB 2027, SD1505p S. 164–177.</a:t>
            </a:r>
            <a:endParaRPr sz="920"/>
          </a:p>
        </p:txBody>
      </p:sp>
      <p:sp>
        <p:nvSpPr>
          <p:cNvPr id="50" name="Text 47">
            <a:extLst>
              <a:ext uri="{FF2B5EF4-FFF2-40B4-BE49-F238E27FC236}">
                <a16:creationId xmlns:a16="http://schemas.microsoft.com/office/drawing/2014/main" id="{F2B1DCB3-EA6A-423C-A59D-2498C94C2F33}"/>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51" name="Text 48">
            <a:extLst>
              <a:ext uri="{FF2B5EF4-FFF2-40B4-BE49-F238E27FC236}">
                <a16:creationId xmlns:a16="http://schemas.microsoft.com/office/drawing/2014/main" id="{312D9247-0060-4E78-8898-351DFDFE9651}"/>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42 / 73</a:t>
            </a:r>
            <a:endParaRPr sz="900"/>
          </a:p>
        </p:txBody>
      </p:sp>
    </p:spTree>
    <p:extLst>
      <p:ext uri="{BB962C8B-B14F-4D97-AF65-F5344CB8AC3E}">
        <p14:creationId xmlns:p14="http://schemas.microsoft.com/office/powerpoint/2010/main" val="20238841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5A0C4CB-E9F8-4A3E-8B82-0552E4B2475D}"/>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ABA8460D-CDB9-4441-A10F-A3B15D0960E0}"/>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5DBBC8CC-ACBF-4325-A9D4-1A4072A07D52}"/>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E1A5EAF8-D551-429A-A2D5-D3DBE40D2039}"/>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8E157958-386B-4A3F-B475-00FB59AB822F}"/>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473383D9-8C86-4851-81C7-CF94E5AF362F}"/>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04 | GEBURTSHILFE</a:t>
            </a:r>
            <a:endParaRPr sz="1020"/>
          </a:p>
        </p:txBody>
      </p:sp>
      <p:sp>
        <p:nvSpPr>
          <p:cNvPr id="8" name="Text 5">
            <a:extLst>
              <a:ext uri="{FF2B5EF4-FFF2-40B4-BE49-F238E27FC236}">
                <a16:creationId xmlns:a16="http://schemas.microsoft.com/office/drawing/2014/main" id="{5C5F5813-80F4-4D48-B565-EC8F1FB70143}"/>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REDAKTIONELL PRÄZISIERT</a:t>
            </a:r>
            <a:endParaRPr sz="960"/>
          </a:p>
        </p:txBody>
      </p:sp>
      <p:sp>
        <p:nvSpPr>
          <p:cNvPr id="9" name="Text 6">
            <a:extLst>
              <a:ext uri="{FF2B5EF4-FFF2-40B4-BE49-F238E27FC236}">
                <a16:creationId xmlns:a16="http://schemas.microsoft.com/office/drawing/2014/main" id="{EF4484C4-8CEC-40E7-ADB7-A324A7DB8FD3}"/>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Wochenbett: Sepsisbezug zur Geburt deutlicher</a:t>
            </a:r>
            <a:endParaRPr sz="2800"/>
          </a:p>
        </p:txBody>
      </p:sp>
      <p:sp>
        <p:nvSpPr>
          <p:cNvPr id="10" name="Shape 7">
            <a:extLst>
              <a:ext uri="{FF2B5EF4-FFF2-40B4-BE49-F238E27FC236}">
                <a16:creationId xmlns:a16="http://schemas.microsoft.com/office/drawing/2014/main" id="{885E35F3-947C-45EE-BAB8-87B37CC402F8}"/>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85FB8AF3-AF02-49FA-94B0-2ADF50028C79}"/>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80BB3839-8585-4EDD-8622-37F190675C0B}"/>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CF5C9C3B-E682-42FB-8A51-3D6F10B7F59B}"/>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73D9124F-7939-4C03-975D-3C36B1753B42}"/>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39594DB7-1B2C-45B5-82BA-154A03D87FD9}"/>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C6197CF7-091D-42F4-B6CE-AC6696ED3242}"/>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8A0D3437-751A-4032-A2D6-A14AB21C3216}"/>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88742B16-6624-4EAF-B4A6-06B61A843C77}"/>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F9764D92-9571-4B28-B2FA-77C042E545C6}"/>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SD1506o</a:t>
            </a:r>
            <a:endParaRPr sz="1760"/>
          </a:p>
        </p:txBody>
      </p:sp>
      <p:sp>
        <p:nvSpPr>
          <p:cNvPr id="20" name="Text 17">
            <a:extLst>
              <a:ext uri="{FF2B5EF4-FFF2-40B4-BE49-F238E27FC236}">
                <a16:creationId xmlns:a16="http://schemas.microsoft.com/office/drawing/2014/main" id="{FD2F9957-1699-44F1-A031-6EC8D985135C}"/>
              </a:ext>
            </a:extLst>
          </p:cNvPr>
          <p:cNvSpPr>
            <a:spLocks noGrp="1"/>
          </p:cNvSpPr>
          <p:nvPr/>
        </p:nvSpPr>
        <p:spPr>
          <a:xfrm>
            <a:off x="640080" y="3017520"/>
            <a:ext cx="5131308" cy="212140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Ausführlichere Erläuterung der geburtsbezogenen Wochenbettsepsis.</a:t>
            </a:r>
            <a:endParaRPr sz="1780"/>
          </a:p>
        </p:txBody>
      </p:sp>
      <p:sp>
        <p:nvSpPr>
          <p:cNvPr id="21" name="Text 18">
            <a:extLst>
              <a:ext uri="{FF2B5EF4-FFF2-40B4-BE49-F238E27FC236}">
                <a16:creationId xmlns:a16="http://schemas.microsoft.com/office/drawing/2014/main" id="{CFA6256D-9297-46F3-BE17-D50D6556D5DB}"/>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SD1506p</a:t>
            </a:r>
            <a:endParaRPr sz="1760"/>
          </a:p>
        </p:txBody>
      </p:sp>
      <p:sp>
        <p:nvSpPr>
          <p:cNvPr id="22" name="Text 19">
            <a:extLst>
              <a:ext uri="{FF2B5EF4-FFF2-40B4-BE49-F238E27FC236}">
                <a16:creationId xmlns:a16="http://schemas.microsoft.com/office/drawing/2014/main" id="{2EE303CA-75DD-48C9-83DD-61A97DE19C15}"/>
              </a:ext>
            </a:extLst>
          </p:cNvPr>
          <p:cNvSpPr>
            <a:spLocks noGrp="1"/>
          </p:cNvSpPr>
          <p:nvPr/>
        </p:nvSpPr>
        <p:spPr>
          <a:xfrm>
            <a:off x="6420612" y="3017520"/>
            <a:ext cx="5131308" cy="623333"/>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Verdichtete Beschreibung mit dem ausdrücklichen Bezug "im Kontext mit der Geburt".</a:t>
            </a:r>
            <a:endParaRPr sz="1780"/>
          </a:p>
        </p:txBody>
      </p:sp>
      <p:sp>
        <p:nvSpPr>
          <p:cNvPr id="23" name="Text 20">
            <a:extLst>
              <a:ext uri="{FF2B5EF4-FFF2-40B4-BE49-F238E27FC236}">
                <a16:creationId xmlns:a16="http://schemas.microsoft.com/office/drawing/2014/main" id="{8B737A7C-A150-4BFE-8A9D-D7A12F97C0F5}"/>
              </a:ext>
            </a:extLst>
          </p:cNvPr>
          <p:cNvSpPr>
            <a:spLocks noGrp="1"/>
          </p:cNvSpPr>
          <p:nvPr/>
        </p:nvSpPr>
        <p:spPr>
          <a:xfrm>
            <a:off x="6420612" y="3823733"/>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Weiterhin unterscheiden</a:t>
            </a:r>
            <a:endParaRPr sz="1760"/>
          </a:p>
        </p:txBody>
      </p:sp>
      <p:sp>
        <p:nvSpPr>
          <p:cNvPr id="24" name="Text 21">
            <a:extLst>
              <a:ext uri="{FF2B5EF4-FFF2-40B4-BE49-F238E27FC236}">
                <a16:creationId xmlns:a16="http://schemas.microsoft.com/office/drawing/2014/main" id="{3D84A1B1-71E0-4298-9A6C-8AD395A90B40}"/>
              </a:ext>
            </a:extLst>
          </p:cNvPr>
          <p:cNvSpPr>
            <a:spLocks noGrp="1"/>
          </p:cNvSpPr>
          <p:nvPr/>
        </p:nvSpPr>
        <p:spPr>
          <a:xfrm>
            <a:off x="6420612" y="4180349"/>
            <a:ext cx="5131308" cy="958579"/>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Geburtsbezogene Puerperalsepsis und andere Sepsis im Wochenbett nicht allein wegen desselben Zeitraums gleichsetzen.</a:t>
            </a:r>
            <a:endParaRPr sz="1780"/>
          </a:p>
        </p:txBody>
      </p:sp>
      <p:sp>
        <p:nvSpPr>
          <p:cNvPr id="25" name="Shape 22">
            <a:extLst>
              <a:ext uri="{FF2B5EF4-FFF2-40B4-BE49-F238E27FC236}">
                <a16:creationId xmlns:a16="http://schemas.microsoft.com/office/drawing/2014/main" id="{F5F7EE23-5057-4F4B-8BC1-8FDAB01459F4}"/>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6" name="Shape 23">
            <a:extLst>
              <a:ext uri="{FF2B5EF4-FFF2-40B4-BE49-F238E27FC236}">
                <a16:creationId xmlns:a16="http://schemas.microsoft.com/office/drawing/2014/main" id="{58E622F1-DE6F-4B50-B222-C40C97E50CA2}"/>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7" name="Text 24">
            <a:extLst>
              <a:ext uri="{FF2B5EF4-FFF2-40B4-BE49-F238E27FC236}">
                <a16:creationId xmlns:a16="http://schemas.microsoft.com/office/drawing/2014/main" id="{C20E2895-BDC0-4299-8D57-1CE5343BF383}"/>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Der zeitliche Kontext Wochenbett ersetzt nicht die dokumentierte Zuordnung der Erkrankung.</a:t>
            </a:r>
            <a:endParaRPr sz="1550"/>
          </a:p>
        </p:txBody>
      </p:sp>
      <p:sp>
        <p:nvSpPr>
          <p:cNvPr id="28" name="Shape 25">
            <a:extLst>
              <a:ext uri="{FF2B5EF4-FFF2-40B4-BE49-F238E27FC236}">
                <a16:creationId xmlns:a16="http://schemas.microsoft.com/office/drawing/2014/main" id="{572327C6-BA85-40E4-B58C-87DF9405DF10}"/>
              </a:ext>
            </a:extLst>
          </p:cNvPr>
          <p:cNvSpPr>
            <a:spLocks noGrp="1"/>
          </p:cNvSpPr>
          <p:nvPr/>
        </p:nvSpPr>
        <p:spPr>
          <a:xfrm>
            <a:off x="438912" y="6281928"/>
            <a:ext cx="11314176" cy="0"/>
          </a:xfrm>
          <a:prstGeom prst="line">
            <a:avLst/>
          </a:prstGeom>
          <a:noFill/>
          <a:ln w="7620">
            <a:solidFill>
              <a:srgbClr val="D8D4CB"/>
            </a:solidFill>
            <a:prstDash val="solid"/>
          </a:ln>
        </p:spPr>
      </p:sp>
      <p:sp>
        <p:nvSpPr>
          <p:cNvPr id="29" name="Text 26">
            <a:extLst>
              <a:ext uri="{FF2B5EF4-FFF2-40B4-BE49-F238E27FC236}">
                <a16:creationId xmlns:a16="http://schemas.microsoft.com/office/drawing/2014/main" id="{1A861C58-6FDD-4C7F-8FA5-0AF6EEAA1F22}"/>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SD1506o S. 180–181; KHB 2027, SD1506p S. 178–179.</a:t>
            </a:r>
            <a:endParaRPr sz="920"/>
          </a:p>
        </p:txBody>
      </p:sp>
      <p:sp>
        <p:nvSpPr>
          <p:cNvPr id="30" name="Text 27">
            <a:extLst>
              <a:ext uri="{FF2B5EF4-FFF2-40B4-BE49-F238E27FC236}">
                <a16:creationId xmlns:a16="http://schemas.microsoft.com/office/drawing/2014/main" id="{3A8D313E-4E9E-4198-8F07-404B94DE9246}"/>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1" name="Text 28">
            <a:extLst>
              <a:ext uri="{FF2B5EF4-FFF2-40B4-BE49-F238E27FC236}">
                <a16:creationId xmlns:a16="http://schemas.microsoft.com/office/drawing/2014/main" id="{26632929-3331-49BF-909A-E90655FADC31}"/>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43 / 73</a:t>
            </a:r>
            <a:endParaRPr sz="900"/>
          </a:p>
        </p:txBody>
      </p:sp>
    </p:spTree>
    <p:extLst>
      <p:ext uri="{BB962C8B-B14F-4D97-AF65-F5344CB8AC3E}">
        <p14:creationId xmlns:p14="http://schemas.microsoft.com/office/powerpoint/2010/main" val="5464187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36750E7-5975-4AA6-A18E-C3BA12C85FAE}"/>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CDEFCB5F-3682-4A9C-A16B-560299D4112B}"/>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85976606-6076-4EA1-9E46-0A7CFDE3FFD7}"/>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5C8A5448-793B-4195-9BF3-28F84875C331}"/>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2906B222-D514-49D1-ABBC-5532A0E5EDE2}"/>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F30FE231-B5ED-401A-88A8-63B64F686886}"/>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VERLETZUNGEN</a:t>
            </a:r>
            <a:endParaRPr sz="1020"/>
          </a:p>
        </p:txBody>
      </p:sp>
      <p:sp>
        <p:nvSpPr>
          <p:cNvPr id="8" name="Text 5">
            <a:extLst>
              <a:ext uri="{FF2B5EF4-FFF2-40B4-BE49-F238E27FC236}">
                <a16:creationId xmlns:a16="http://schemas.microsoft.com/office/drawing/2014/main" id="{2EA36681-A929-4D6F-B6AA-76F26CB962AD}"/>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SONDERREIHENFOLGE ERSETZT</a:t>
            </a:r>
            <a:endParaRPr sz="960"/>
          </a:p>
        </p:txBody>
      </p:sp>
      <p:sp>
        <p:nvSpPr>
          <p:cNvPr id="9" name="Text 6">
            <a:extLst>
              <a:ext uri="{FF2B5EF4-FFF2-40B4-BE49-F238E27FC236}">
                <a16:creationId xmlns:a16="http://schemas.microsoft.com/office/drawing/2014/main" id="{24CBC899-879C-49C8-8E81-ACA6F08873AD}"/>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Offene Verletzungen: Hauptdiagnose nach G52</a:t>
            </a:r>
            <a:endParaRPr sz="2800"/>
          </a:p>
        </p:txBody>
      </p:sp>
      <p:sp>
        <p:nvSpPr>
          <p:cNvPr id="10" name="Shape 7">
            <a:extLst>
              <a:ext uri="{FF2B5EF4-FFF2-40B4-BE49-F238E27FC236}">
                <a16:creationId xmlns:a16="http://schemas.microsoft.com/office/drawing/2014/main" id="{B86AFEEA-1F19-4B40-B4E9-F319B027DFA3}"/>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7A3B244E-0AC4-4121-8C6F-E03F79AAF0CD}"/>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BB3B1620-E37D-4E51-9F96-19B4CFFC0FDF}"/>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3320B295-C9A3-42EF-A704-11A1813076A2}"/>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5401751D-F5A9-4846-8248-5CFFDE368C29}"/>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5A85F03C-8A4B-472A-A71B-A28BF5EF3508}"/>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D9E372A6-F782-40CA-941E-133FB429E4D0}"/>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972C9DEA-12C6-4158-ABC9-57D070933DA9}"/>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CD11BC1D-5DF7-4B69-9847-CBBF3E2F536A}"/>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FE42359D-C450-49BE-B2FB-890B42134606}"/>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SD1903c</a:t>
            </a:r>
            <a:endParaRPr sz="1760"/>
          </a:p>
        </p:txBody>
      </p:sp>
      <p:sp>
        <p:nvSpPr>
          <p:cNvPr id="20" name="Text 17">
            <a:extLst>
              <a:ext uri="{FF2B5EF4-FFF2-40B4-BE49-F238E27FC236}">
                <a16:creationId xmlns:a16="http://schemas.microsoft.com/office/drawing/2014/main" id="{5B93B1DD-6FB6-48FD-AA36-5C8517AD636D}"/>
              </a:ext>
            </a:extLst>
          </p:cNvPr>
          <p:cNvSpPr>
            <a:spLocks noGrp="1"/>
          </p:cNvSpPr>
          <p:nvPr/>
        </p:nvSpPr>
        <p:spPr>
          <a:xfrm>
            <a:off x="640080" y="3017520"/>
            <a:ext cx="5131308" cy="877513"/>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Spezielle Reihenfolge bei Gefäss- und Nervenverletzung abhängig davon, ob der Verlust der Gliedmasse droht.</a:t>
            </a:r>
            <a:endParaRPr sz="1780"/>
          </a:p>
        </p:txBody>
      </p:sp>
      <p:sp>
        <p:nvSpPr>
          <p:cNvPr id="21" name="Text 18">
            <a:extLst>
              <a:ext uri="{FF2B5EF4-FFF2-40B4-BE49-F238E27FC236}">
                <a16:creationId xmlns:a16="http://schemas.microsoft.com/office/drawing/2014/main" id="{F21FFADA-ADF9-49FF-8360-A7CA012368E8}"/>
              </a:ext>
            </a:extLst>
          </p:cNvPr>
          <p:cNvSpPr>
            <a:spLocks noGrp="1"/>
          </p:cNvSpPr>
          <p:nvPr/>
        </p:nvSpPr>
        <p:spPr>
          <a:xfrm>
            <a:off x="640080" y="4077913"/>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Bei drohendem Verlust</a:t>
            </a:r>
            <a:endParaRPr sz="1760"/>
          </a:p>
        </p:txBody>
      </p:sp>
      <p:sp>
        <p:nvSpPr>
          <p:cNvPr id="22" name="Text 19">
            <a:extLst>
              <a:ext uri="{FF2B5EF4-FFF2-40B4-BE49-F238E27FC236}">
                <a16:creationId xmlns:a16="http://schemas.microsoft.com/office/drawing/2014/main" id="{4EBA6F1F-A98D-4C32-91E4-1F2D299D0A2E}"/>
              </a:ext>
            </a:extLst>
          </p:cNvPr>
          <p:cNvSpPr>
            <a:spLocks noGrp="1"/>
          </p:cNvSpPr>
          <p:nvPr/>
        </p:nvSpPr>
        <p:spPr>
          <a:xfrm>
            <a:off x="640080" y="4434529"/>
            <a:ext cx="5131308" cy="704399"/>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Arterielle Verletzung vor Nerv, dann ggf. Sehne, Fraktur, offene Wunde.</a:t>
            </a:r>
            <a:endParaRPr sz="1780"/>
          </a:p>
        </p:txBody>
      </p:sp>
      <p:sp>
        <p:nvSpPr>
          <p:cNvPr id="23" name="Text 20">
            <a:extLst>
              <a:ext uri="{FF2B5EF4-FFF2-40B4-BE49-F238E27FC236}">
                <a16:creationId xmlns:a16="http://schemas.microsoft.com/office/drawing/2014/main" id="{85402583-6ACA-4E52-96BC-EA575EB51C9F}"/>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SD1903p</a:t>
            </a:r>
            <a:endParaRPr sz="1760"/>
          </a:p>
        </p:txBody>
      </p:sp>
      <p:sp>
        <p:nvSpPr>
          <p:cNvPr id="24" name="Text 21">
            <a:extLst>
              <a:ext uri="{FF2B5EF4-FFF2-40B4-BE49-F238E27FC236}">
                <a16:creationId xmlns:a16="http://schemas.microsoft.com/office/drawing/2014/main" id="{24879632-778B-4E27-9ADD-C633CF31D498}"/>
              </a:ext>
            </a:extLst>
          </p:cNvPr>
          <p:cNvSpPr>
            <a:spLocks noGrp="1"/>
          </p:cNvSpPr>
          <p:nvPr/>
        </p:nvSpPr>
        <p:spPr>
          <a:xfrm>
            <a:off x="6420612" y="3017520"/>
            <a:ext cx="5131308" cy="7452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Offene Verletzungen mit Knochen-, Gefäss-, Nerven- und Sehnenbeteiligung werden entsprechend G52 kodiert.</a:t>
            </a:r>
            <a:endParaRPr sz="1780"/>
          </a:p>
        </p:txBody>
      </p:sp>
      <p:sp>
        <p:nvSpPr>
          <p:cNvPr id="25" name="Text 22">
            <a:extLst>
              <a:ext uri="{FF2B5EF4-FFF2-40B4-BE49-F238E27FC236}">
                <a16:creationId xmlns:a16="http://schemas.microsoft.com/office/drawing/2014/main" id="{61D9D81D-4146-4CE5-B9A1-52783574DC72}"/>
              </a:ext>
            </a:extLst>
          </p:cNvPr>
          <p:cNvSpPr>
            <a:spLocks noGrp="1"/>
          </p:cNvSpPr>
          <p:nvPr/>
        </p:nvSpPr>
        <p:spPr>
          <a:xfrm>
            <a:off x="6420612" y="39456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Schwerpunkt</a:t>
            </a:r>
            <a:endParaRPr sz="1760"/>
          </a:p>
        </p:txBody>
      </p:sp>
      <p:sp>
        <p:nvSpPr>
          <p:cNvPr id="26" name="Text 23">
            <a:extLst>
              <a:ext uri="{FF2B5EF4-FFF2-40B4-BE49-F238E27FC236}">
                <a16:creationId xmlns:a16="http://schemas.microsoft.com/office/drawing/2014/main" id="{4AD9EF38-E112-4FEB-A566-D0D5F797724F}"/>
              </a:ext>
            </a:extLst>
          </p:cNvPr>
          <p:cNvSpPr>
            <a:spLocks noGrp="1"/>
          </p:cNvSpPr>
          <p:nvPr/>
        </p:nvSpPr>
        <p:spPr>
          <a:xfrm>
            <a:off x="6420612" y="4302272"/>
            <a:ext cx="5131308" cy="8366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Hauptdiagnose nach der allgemeinen Hauptdiagnosenregel bestimmen, nicht nach der entfallenen starren Hierarchie.</a:t>
            </a:r>
            <a:endParaRPr sz="1780"/>
          </a:p>
        </p:txBody>
      </p:sp>
      <p:sp>
        <p:nvSpPr>
          <p:cNvPr id="27" name="Shape 24">
            <a:extLst>
              <a:ext uri="{FF2B5EF4-FFF2-40B4-BE49-F238E27FC236}">
                <a16:creationId xmlns:a16="http://schemas.microsoft.com/office/drawing/2014/main" id="{762A887C-21E0-4E4D-A90B-73EB2F691518}"/>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F4522BE3-0D99-4E08-802F-23648BEC9767}"/>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9B845E51-C9DA-4525-933E-554EE3015517}"/>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Alle relevanten Verletzungen abbilden; Hauptdiagnosenentscheidung anhand der dokumentierten Fallkonstellation begründen.</a:t>
            </a:r>
            <a:endParaRPr sz="1550"/>
          </a:p>
        </p:txBody>
      </p:sp>
      <p:sp>
        <p:nvSpPr>
          <p:cNvPr id="30" name="Shape 27">
            <a:extLst>
              <a:ext uri="{FF2B5EF4-FFF2-40B4-BE49-F238E27FC236}">
                <a16:creationId xmlns:a16="http://schemas.microsoft.com/office/drawing/2014/main" id="{7B28A4FC-89B7-4628-B815-7C9567855C9B}"/>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8BBA7CF5-DC52-438B-8EB5-46FDDEABD5F1}"/>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SD1903c S. 197–198; KHB 2027, SD1903p S. 195–196; G52 jeweils S. 26–27.</a:t>
            </a:r>
            <a:endParaRPr sz="920"/>
          </a:p>
        </p:txBody>
      </p:sp>
      <p:sp>
        <p:nvSpPr>
          <p:cNvPr id="32" name="Text 29">
            <a:extLst>
              <a:ext uri="{FF2B5EF4-FFF2-40B4-BE49-F238E27FC236}">
                <a16:creationId xmlns:a16="http://schemas.microsoft.com/office/drawing/2014/main" id="{C1D6312E-E688-43F9-B6B3-CAD8A6BEAFC8}"/>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9A7F1C4F-940B-41B0-AC06-402871DF3012}"/>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44 / 73</a:t>
            </a:r>
            <a:endParaRPr sz="900"/>
          </a:p>
        </p:txBody>
      </p:sp>
    </p:spTree>
    <p:extLst>
      <p:ext uri="{BB962C8B-B14F-4D97-AF65-F5344CB8AC3E}">
        <p14:creationId xmlns:p14="http://schemas.microsoft.com/office/powerpoint/2010/main" val="10869691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B4AEB0F-03C2-4BF7-8688-38A0B986BF6F}"/>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981899EF-7BFA-4811-B5A1-05CF3569A96F}"/>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4D71B811-B1DE-4278-98D3-90E527E2BE99}"/>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AA39215E-95D2-4B77-A1B5-02020395F085}"/>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26B0B87A-DDF6-43F8-89CB-9E964E55F4F0}"/>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A37BEB9E-858F-4961-8832-A7E57C8537E1}"/>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VERLETZUNGEN / ARZNEIMITTEL</a:t>
            </a:r>
            <a:endParaRPr sz="1020"/>
          </a:p>
        </p:txBody>
      </p:sp>
      <p:sp>
        <p:nvSpPr>
          <p:cNvPr id="8" name="Text 5">
            <a:extLst>
              <a:ext uri="{FF2B5EF4-FFF2-40B4-BE49-F238E27FC236}">
                <a16:creationId xmlns:a16="http://schemas.microsoft.com/office/drawing/2014/main" id="{5A2C90C3-A7BF-4746-B31F-DFCA1DF01051}"/>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OFFIZIELLES BEISPIEL, GEKÜRZT</a:t>
            </a:r>
            <a:endParaRPr sz="960"/>
          </a:p>
        </p:txBody>
      </p:sp>
      <p:sp>
        <p:nvSpPr>
          <p:cNvPr id="9" name="Text 6">
            <a:extLst>
              <a:ext uri="{FF2B5EF4-FFF2-40B4-BE49-F238E27FC236}">
                <a16:creationId xmlns:a16="http://schemas.microsoft.com/office/drawing/2014/main" id="{B4FAE3E6-5D9A-40CE-962F-72F0BCD5E208}"/>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Arzneimittel: Nasenbluten unter Cumarin</a:t>
            </a:r>
            <a:endParaRPr sz="2800"/>
          </a:p>
        </p:txBody>
      </p:sp>
      <p:sp>
        <p:nvSpPr>
          <p:cNvPr id="10" name="Shape 7">
            <a:extLst>
              <a:ext uri="{FF2B5EF4-FFF2-40B4-BE49-F238E27FC236}">
                <a16:creationId xmlns:a16="http://schemas.microsoft.com/office/drawing/2014/main" id="{F020D10E-EB52-4145-956C-CB97754F6BEB}"/>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822B54F9-01B9-4169-8C4A-038B43D85EA3}"/>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F0C73A1B-F89D-4798-A727-D31E9BDD1AC0}"/>
              </a:ext>
            </a:extLst>
          </p:cNvPr>
          <p:cNvSpPr>
            <a:spLocks noGrp="1"/>
          </p:cNvSpPr>
          <p:nvPr/>
        </p:nvSpPr>
        <p:spPr>
          <a:xfrm>
            <a:off x="438912" y="2011680"/>
            <a:ext cx="3182112" cy="3346704"/>
          </a:xfrm>
          <a:prstGeom prst="rect">
            <a:avLst/>
          </a:prstGeom>
          <a:solidFill>
            <a:srgbClr val="EEE7DB"/>
          </a:solidFill>
          <a:ln w="12700">
            <a:solidFill>
              <a:srgbClr val="EEE7DB">
                <a:alpha val="0"/>
              </a:srgbClr>
            </a:solidFill>
            <a:prstDash val="solid"/>
          </a:ln>
        </p:spPr>
      </p:sp>
      <p:sp>
        <p:nvSpPr>
          <p:cNvPr id="13" name="Text 10">
            <a:extLst>
              <a:ext uri="{FF2B5EF4-FFF2-40B4-BE49-F238E27FC236}">
                <a16:creationId xmlns:a16="http://schemas.microsoft.com/office/drawing/2014/main" id="{BD22E134-ADCB-4D6D-A760-F53E26C2BCB8}"/>
              </a:ext>
            </a:extLst>
          </p:cNvPr>
          <p:cNvSpPr>
            <a:spLocks noGrp="1"/>
          </p:cNvSpPr>
          <p:nvPr/>
        </p:nvSpPr>
        <p:spPr>
          <a:xfrm>
            <a:off x="621792" y="2176272"/>
            <a:ext cx="2816352" cy="219456"/>
          </a:xfrm>
          <a:prstGeom prst="rect">
            <a:avLst/>
          </a:prstGeom>
          <a:noFill/>
        </p:spPr>
        <p:txBody>
          <a:bodyPr wrap="square" lIns="0" tIns="0" rIns="0" bIns="0" anchor="t">
            <a:normAutofit/>
          </a:bodyPr>
          <a:lstStyle/>
          <a:p>
            <a:pPr marL="0" indent="0">
              <a:buNone/>
            </a:pPr>
            <a:r>
              <a:rPr sz="1050" b="1" spc="80">
                <a:solidFill>
                  <a:srgbClr val="303D43"/>
                </a:solidFill>
                <a:latin typeface="Arial"/>
                <a:ea typeface="Arial"/>
                <a:cs typeface="Arial"/>
              </a:rPr>
              <a:t>SACHVERHALT</a:t>
            </a:r>
            <a:endParaRPr sz="1050"/>
          </a:p>
        </p:txBody>
      </p:sp>
      <p:sp>
        <p:nvSpPr>
          <p:cNvPr id="14" name="Text 11">
            <a:extLst>
              <a:ext uri="{FF2B5EF4-FFF2-40B4-BE49-F238E27FC236}">
                <a16:creationId xmlns:a16="http://schemas.microsoft.com/office/drawing/2014/main" id="{1F086017-4AC5-47C9-9774-80F31662CF6D}"/>
              </a:ext>
            </a:extLst>
          </p:cNvPr>
          <p:cNvSpPr>
            <a:spLocks noGrp="1"/>
          </p:cNvSpPr>
          <p:nvPr/>
        </p:nvSpPr>
        <p:spPr>
          <a:xfrm>
            <a:off x="621792" y="2569464"/>
            <a:ext cx="2816352" cy="2578608"/>
          </a:xfrm>
          <a:prstGeom prst="rect">
            <a:avLst/>
          </a:prstGeom>
          <a:noFill/>
        </p:spPr>
        <p:txBody>
          <a:bodyPr wrap="square" lIns="0" tIns="0" rIns="0" bIns="0" anchor="t">
            <a:normAutofit/>
          </a:bodyPr>
          <a:lstStyle/>
          <a:p>
            <a:pPr marL="0" indent="0">
              <a:buNone/>
            </a:pPr>
            <a:r>
              <a:rPr sz="1750">
                <a:solidFill>
                  <a:srgbClr val="243239"/>
                </a:solidFill>
                <a:latin typeface="Arial"/>
                <a:ea typeface="Arial"/>
                <a:cs typeface="Arial"/>
              </a:rPr>
              <a:t>Unstillbare Epistaxis unter ordnungsgemäss eingenommenem Cumarin. Nasentamponade, vorübergehendes Pausieren der Antikoagulation und Vitamin-K-Gabe.</a:t>
            </a:r>
            <a:endParaRPr sz="1750"/>
          </a:p>
        </p:txBody>
      </p:sp>
      <p:sp>
        <p:nvSpPr>
          <p:cNvPr id="15" name="Shape 12">
            <a:extLst>
              <a:ext uri="{FF2B5EF4-FFF2-40B4-BE49-F238E27FC236}">
                <a16:creationId xmlns:a16="http://schemas.microsoft.com/office/drawing/2014/main" id="{709F71E5-7591-426E-A900-D616488898D5}"/>
              </a:ext>
            </a:extLst>
          </p:cNvPr>
          <p:cNvSpPr>
            <a:spLocks noGrp="1"/>
          </p:cNvSpPr>
          <p:nvPr/>
        </p:nvSpPr>
        <p:spPr>
          <a:xfrm>
            <a:off x="3803904" y="2011680"/>
            <a:ext cx="3883152" cy="3346704"/>
          </a:xfrm>
          <a:prstGeom prst="rect">
            <a:avLst/>
          </a:prstGeom>
          <a:solidFill>
            <a:srgbClr val="FFFFFF"/>
          </a:solidFill>
          <a:ln w="7620">
            <a:solidFill>
              <a:srgbClr val="D8D4CB"/>
            </a:solidFill>
            <a:prstDash val="solid"/>
          </a:ln>
        </p:spPr>
      </p:sp>
      <p:sp>
        <p:nvSpPr>
          <p:cNvPr id="16" name="Shape 13">
            <a:extLst>
              <a:ext uri="{FF2B5EF4-FFF2-40B4-BE49-F238E27FC236}">
                <a16:creationId xmlns:a16="http://schemas.microsoft.com/office/drawing/2014/main" id="{21E58265-E558-46F9-99C9-6FEC1F35C3EC}"/>
              </a:ext>
            </a:extLst>
          </p:cNvPr>
          <p:cNvSpPr>
            <a:spLocks noGrp="1"/>
          </p:cNvSpPr>
          <p:nvPr/>
        </p:nvSpPr>
        <p:spPr>
          <a:xfrm>
            <a:off x="3803904" y="2011680"/>
            <a:ext cx="3883152" cy="429768"/>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520EB77A-D4EA-4696-8BC7-57A888F72419}"/>
              </a:ext>
            </a:extLst>
          </p:cNvPr>
          <p:cNvSpPr>
            <a:spLocks noGrp="1"/>
          </p:cNvSpPr>
          <p:nvPr/>
        </p:nvSpPr>
        <p:spPr>
          <a:xfrm>
            <a:off x="3950208" y="2112264"/>
            <a:ext cx="3608832" cy="228600"/>
          </a:xfrm>
          <a:prstGeom prst="rect">
            <a:avLst/>
          </a:prstGeom>
          <a:noFill/>
        </p:spPr>
        <p:txBody>
          <a:bodyPr wrap="square" lIns="0" tIns="0" rIns="0" bIns="0" anchor="t">
            <a:normAutofit/>
          </a:bodyPr>
          <a:lstStyle/>
          <a:p>
            <a:pPr marL="0" indent="0">
              <a:buNone/>
            </a:pPr>
            <a:r>
              <a:rPr sz="1530" b="1">
                <a:solidFill>
                  <a:srgbClr val="FFFFFF"/>
                </a:solidFill>
                <a:latin typeface="Arial"/>
                <a:ea typeface="Arial"/>
                <a:cs typeface="Arial"/>
              </a:rPr>
              <a:t>2026</a:t>
            </a:r>
            <a:endParaRPr sz="1530"/>
          </a:p>
        </p:txBody>
      </p:sp>
      <p:sp>
        <p:nvSpPr>
          <p:cNvPr id="18" name="Shape 15">
            <a:extLst>
              <a:ext uri="{FF2B5EF4-FFF2-40B4-BE49-F238E27FC236}">
                <a16:creationId xmlns:a16="http://schemas.microsoft.com/office/drawing/2014/main" id="{CB54AC3D-4DE6-493C-8E38-A8485B1D2482}"/>
              </a:ext>
            </a:extLst>
          </p:cNvPr>
          <p:cNvSpPr>
            <a:spLocks noGrp="1"/>
          </p:cNvSpPr>
          <p:nvPr/>
        </p:nvSpPr>
        <p:spPr>
          <a:xfrm>
            <a:off x="3959352" y="2711196"/>
            <a:ext cx="54864" cy="54864"/>
          </a:xfrm>
          <a:prstGeom prst="rect">
            <a:avLst/>
          </a:prstGeom>
          <a:solidFill>
            <a:srgbClr val="7D925F"/>
          </a:solidFill>
          <a:ln w="12700">
            <a:solidFill>
              <a:srgbClr val="7D925F">
                <a:alpha val="0"/>
              </a:srgbClr>
            </a:solidFill>
            <a:prstDash val="solid"/>
          </a:ln>
        </p:spPr>
      </p:sp>
      <p:sp>
        <p:nvSpPr>
          <p:cNvPr id="19" name="Text 16">
            <a:extLst>
              <a:ext uri="{FF2B5EF4-FFF2-40B4-BE49-F238E27FC236}">
                <a16:creationId xmlns:a16="http://schemas.microsoft.com/office/drawing/2014/main" id="{220F1FC7-6261-4FA9-BE27-052BC9E9053E}"/>
              </a:ext>
            </a:extLst>
          </p:cNvPr>
          <p:cNvSpPr>
            <a:spLocks noGrp="1"/>
          </p:cNvSpPr>
          <p:nvPr/>
        </p:nvSpPr>
        <p:spPr>
          <a:xfrm>
            <a:off x="4123944" y="2633472"/>
            <a:ext cx="3407664" cy="537210"/>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HD R04.0 – Epistaxis</a:t>
            </a:r>
            <a:endParaRPr sz="1710"/>
          </a:p>
        </p:txBody>
      </p:sp>
      <p:sp>
        <p:nvSpPr>
          <p:cNvPr id="20" name="Shape 17">
            <a:extLst>
              <a:ext uri="{FF2B5EF4-FFF2-40B4-BE49-F238E27FC236}">
                <a16:creationId xmlns:a16="http://schemas.microsoft.com/office/drawing/2014/main" id="{9BF41DCB-E10D-4C09-AFBB-5D2A78150151}"/>
              </a:ext>
            </a:extLst>
          </p:cNvPr>
          <p:cNvSpPr>
            <a:spLocks noGrp="1"/>
          </p:cNvSpPr>
          <p:nvPr/>
        </p:nvSpPr>
        <p:spPr>
          <a:xfrm>
            <a:off x="3959352" y="3367278"/>
            <a:ext cx="54864" cy="54864"/>
          </a:xfrm>
          <a:prstGeom prst="rect">
            <a:avLst/>
          </a:prstGeom>
          <a:solidFill>
            <a:srgbClr val="7D925F"/>
          </a:solidFill>
          <a:ln w="12700">
            <a:solidFill>
              <a:srgbClr val="7D925F">
                <a:alpha val="0"/>
              </a:srgbClr>
            </a:solidFill>
            <a:prstDash val="solid"/>
          </a:ln>
        </p:spPr>
      </p:sp>
      <p:sp>
        <p:nvSpPr>
          <p:cNvPr id="21" name="Text 18">
            <a:extLst>
              <a:ext uri="{FF2B5EF4-FFF2-40B4-BE49-F238E27FC236}">
                <a16:creationId xmlns:a16="http://schemas.microsoft.com/office/drawing/2014/main" id="{2BC214F1-772C-486C-8F5E-333A3FB36D21}"/>
              </a:ext>
            </a:extLst>
          </p:cNvPr>
          <p:cNvSpPr>
            <a:spLocks noGrp="1"/>
          </p:cNvSpPr>
          <p:nvPr/>
        </p:nvSpPr>
        <p:spPr>
          <a:xfrm>
            <a:off x="4123944" y="3289554"/>
            <a:ext cx="3407664" cy="537210"/>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ND Y57.9! – Arzneimittelkomplikation</a:t>
            </a:r>
            <a:endParaRPr sz="1710"/>
          </a:p>
        </p:txBody>
      </p:sp>
      <p:sp>
        <p:nvSpPr>
          <p:cNvPr id="22" name="Shape 19">
            <a:extLst>
              <a:ext uri="{FF2B5EF4-FFF2-40B4-BE49-F238E27FC236}">
                <a16:creationId xmlns:a16="http://schemas.microsoft.com/office/drawing/2014/main" id="{479BA229-3442-47A2-A918-10DC448A748E}"/>
              </a:ext>
            </a:extLst>
          </p:cNvPr>
          <p:cNvSpPr>
            <a:spLocks noGrp="1"/>
          </p:cNvSpPr>
          <p:nvPr/>
        </p:nvSpPr>
        <p:spPr>
          <a:xfrm>
            <a:off x="3959352" y="4023360"/>
            <a:ext cx="54864" cy="54864"/>
          </a:xfrm>
          <a:prstGeom prst="rect">
            <a:avLst/>
          </a:prstGeom>
          <a:solidFill>
            <a:srgbClr val="7D925F"/>
          </a:solidFill>
          <a:ln w="12700">
            <a:solidFill>
              <a:srgbClr val="7D925F">
                <a:alpha val="0"/>
              </a:srgbClr>
            </a:solidFill>
            <a:prstDash val="solid"/>
          </a:ln>
        </p:spPr>
      </p:sp>
      <p:sp>
        <p:nvSpPr>
          <p:cNvPr id="23" name="Text 20">
            <a:extLst>
              <a:ext uri="{FF2B5EF4-FFF2-40B4-BE49-F238E27FC236}">
                <a16:creationId xmlns:a16="http://schemas.microsoft.com/office/drawing/2014/main" id="{5F46F36B-78CB-44E5-803B-C429C814C9CA}"/>
              </a:ext>
            </a:extLst>
          </p:cNvPr>
          <p:cNvSpPr>
            <a:spLocks noGrp="1"/>
          </p:cNvSpPr>
          <p:nvPr/>
        </p:nvSpPr>
        <p:spPr>
          <a:xfrm>
            <a:off x="4123944" y="3945636"/>
            <a:ext cx="3407664" cy="537210"/>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ND D68.33 – hämorrhagische Diathese durch Cumarine</a:t>
            </a:r>
            <a:endParaRPr sz="1710"/>
          </a:p>
        </p:txBody>
      </p:sp>
      <p:sp>
        <p:nvSpPr>
          <p:cNvPr id="24" name="Shape 21">
            <a:extLst>
              <a:ext uri="{FF2B5EF4-FFF2-40B4-BE49-F238E27FC236}">
                <a16:creationId xmlns:a16="http://schemas.microsoft.com/office/drawing/2014/main" id="{D46E075C-16FC-49BE-8286-F50BD93E7F6B}"/>
              </a:ext>
            </a:extLst>
          </p:cNvPr>
          <p:cNvSpPr>
            <a:spLocks noGrp="1"/>
          </p:cNvSpPr>
          <p:nvPr/>
        </p:nvSpPr>
        <p:spPr>
          <a:xfrm>
            <a:off x="3959352" y="4679442"/>
            <a:ext cx="54864" cy="54864"/>
          </a:xfrm>
          <a:prstGeom prst="rect">
            <a:avLst/>
          </a:prstGeom>
          <a:solidFill>
            <a:srgbClr val="7D925F"/>
          </a:solidFill>
          <a:ln w="12700">
            <a:solidFill>
              <a:srgbClr val="7D925F">
                <a:alpha val="0"/>
              </a:srgbClr>
            </a:solidFill>
            <a:prstDash val="solid"/>
          </a:ln>
        </p:spPr>
      </p:sp>
      <p:sp>
        <p:nvSpPr>
          <p:cNvPr id="25" name="Text 22">
            <a:extLst>
              <a:ext uri="{FF2B5EF4-FFF2-40B4-BE49-F238E27FC236}">
                <a16:creationId xmlns:a16="http://schemas.microsoft.com/office/drawing/2014/main" id="{CCC2D2A1-F467-4BCD-948A-A54F20EC98DB}"/>
              </a:ext>
            </a:extLst>
          </p:cNvPr>
          <p:cNvSpPr>
            <a:spLocks noGrp="1"/>
          </p:cNvSpPr>
          <p:nvPr/>
        </p:nvSpPr>
        <p:spPr>
          <a:xfrm>
            <a:off x="4123944" y="4601718"/>
            <a:ext cx="3407664" cy="537210"/>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ND U69.12! – temporäre Gerinnungsstörung</a:t>
            </a:r>
            <a:endParaRPr sz="1710"/>
          </a:p>
        </p:txBody>
      </p:sp>
      <p:sp>
        <p:nvSpPr>
          <p:cNvPr id="26" name="Shape 23">
            <a:extLst>
              <a:ext uri="{FF2B5EF4-FFF2-40B4-BE49-F238E27FC236}">
                <a16:creationId xmlns:a16="http://schemas.microsoft.com/office/drawing/2014/main" id="{9C085085-5D05-49B8-8228-4D583B910BA1}"/>
              </a:ext>
            </a:extLst>
          </p:cNvPr>
          <p:cNvSpPr>
            <a:spLocks noGrp="1"/>
          </p:cNvSpPr>
          <p:nvPr/>
        </p:nvSpPr>
        <p:spPr>
          <a:xfrm>
            <a:off x="7869936" y="2011680"/>
            <a:ext cx="3883152" cy="3346704"/>
          </a:xfrm>
          <a:prstGeom prst="rect">
            <a:avLst/>
          </a:prstGeom>
          <a:solidFill>
            <a:srgbClr val="FFFFFF"/>
          </a:solidFill>
          <a:ln w="7620">
            <a:solidFill>
              <a:srgbClr val="D8D4CB"/>
            </a:solidFill>
            <a:prstDash val="solid"/>
          </a:ln>
        </p:spPr>
      </p:sp>
      <p:sp>
        <p:nvSpPr>
          <p:cNvPr id="27" name="Shape 24">
            <a:extLst>
              <a:ext uri="{FF2B5EF4-FFF2-40B4-BE49-F238E27FC236}">
                <a16:creationId xmlns:a16="http://schemas.microsoft.com/office/drawing/2014/main" id="{E44810E4-A603-4967-98CD-65F42B453376}"/>
              </a:ext>
            </a:extLst>
          </p:cNvPr>
          <p:cNvSpPr>
            <a:spLocks noGrp="1"/>
          </p:cNvSpPr>
          <p:nvPr/>
        </p:nvSpPr>
        <p:spPr>
          <a:xfrm>
            <a:off x="7869936" y="2011680"/>
            <a:ext cx="3883152" cy="429768"/>
          </a:xfrm>
          <a:prstGeom prst="rect">
            <a:avLst/>
          </a:prstGeom>
          <a:solidFill>
            <a:srgbClr val="E5DAC9"/>
          </a:solidFill>
          <a:ln w="12700">
            <a:solidFill>
              <a:srgbClr val="E5DAC9">
                <a:alpha val="0"/>
              </a:srgbClr>
            </a:solidFill>
            <a:prstDash val="solid"/>
          </a:ln>
        </p:spPr>
      </p:sp>
      <p:sp>
        <p:nvSpPr>
          <p:cNvPr id="28" name="Text 25">
            <a:extLst>
              <a:ext uri="{FF2B5EF4-FFF2-40B4-BE49-F238E27FC236}">
                <a16:creationId xmlns:a16="http://schemas.microsoft.com/office/drawing/2014/main" id="{5BDA65B2-2CAD-4301-A174-41334A4300FF}"/>
              </a:ext>
            </a:extLst>
          </p:cNvPr>
          <p:cNvSpPr>
            <a:spLocks noGrp="1"/>
          </p:cNvSpPr>
          <p:nvPr/>
        </p:nvSpPr>
        <p:spPr>
          <a:xfrm>
            <a:off x="8016240" y="2112264"/>
            <a:ext cx="3608832" cy="228600"/>
          </a:xfrm>
          <a:prstGeom prst="rect">
            <a:avLst/>
          </a:prstGeom>
          <a:noFill/>
        </p:spPr>
        <p:txBody>
          <a:bodyPr wrap="square" lIns="0" tIns="0" rIns="0" bIns="0" anchor="t">
            <a:normAutofit/>
          </a:bodyPr>
          <a:lstStyle/>
          <a:p>
            <a:pPr marL="0" indent="0">
              <a:buNone/>
            </a:pPr>
            <a:r>
              <a:rPr sz="1530" b="1">
                <a:solidFill>
                  <a:srgbClr val="303D43"/>
                </a:solidFill>
                <a:latin typeface="Arial"/>
                <a:ea typeface="Arial"/>
                <a:cs typeface="Arial"/>
              </a:rPr>
              <a:t>2027</a:t>
            </a:r>
            <a:endParaRPr sz="1530"/>
          </a:p>
        </p:txBody>
      </p:sp>
      <p:sp>
        <p:nvSpPr>
          <p:cNvPr id="29" name="Shape 26">
            <a:extLst>
              <a:ext uri="{FF2B5EF4-FFF2-40B4-BE49-F238E27FC236}">
                <a16:creationId xmlns:a16="http://schemas.microsoft.com/office/drawing/2014/main" id="{90AC965E-D1BD-4ABD-9BE8-4ABBE6A71B25}"/>
              </a:ext>
            </a:extLst>
          </p:cNvPr>
          <p:cNvSpPr>
            <a:spLocks noGrp="1"/>
          </p:cNvSpPr>
          <p:nvPr/>
        </p:nvSpPr>
        <p:spPr>
          <a:xfrm>
            <a:off x="8025384" y="2711196"/>
            <a:ext cx="54864" cy="54864"/>
          </a:xfrm>
          <a:prstGeom prst="rect">
            <a:avLst/>
          </a:prstGeom>
          <a:solidFill>
            <a:srgbClr val="7D925F"/>
          </a:solidFill>
          <a:ln w="12700">
            <a:solidFill>
              <a:srgbClr val="7D925F">
                <a:alpha val="0"/>
              </a:srgbClr>
            </a:solidFill>
            <a:prstDash val="solid"/>
          </a:ln>
        </p:spPr>
      </p:sp>
      <p:sp>
        <p:nvSpPr>
          <p:cNvPr id="30" name="Text 27">
            <a:extLst>
              <a:ext uri="{FF2B5EF4-FFF2-40B4-BE49-F238E27FC236}">
                <a16:creationId xmlns:a16="http://schemas.microsoft.com/office/drawing/2014/main" id="{914DC187-BB18-47C6-ADFC-C88052B66DC7}"/>
              </a:ext>
            </a:extLst>
          </p:cNvPr>
          <p:cNvSpPr>
            <a:spLocks noGrp="1"/>
          </p:cNvSpPr>
          <p:nvPr/>
        </p:nvSpPr>
        <p:spPr>
          <a:xfrm>
            <a:off x="8189976" y="2633472"/>
            <a:ext cx="3407664" cy="537210"/>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HD R04.0</a:t>
            </a:r>
            <a:endParaRPr sz="1710"/>
          </a:p>
        </p:txBody>
      </p:sp>
      <p:sp>
        <p:nvSpPr>
          <p:cNvPr id="31" name="Shape 28">
            <a:extLst>
              <a:ext uri="{FF2B5EF4-FFF2-40B4-BE49-F238E27FC236}">
                <a16:creationId xmlns:a16="http://schemas.microsoft.com/office/drawing/2014/main" id="{ABAC5493-C0E7-4DEF-B586-D2A3F1F30178}"/>
              </a:ext>
            </a:extLst>
          </p:cNvPr>
          <p:cNvSpPr>
            <a:spLocks noGrp="1"/>
          </p:cNvSpPr>
          <p:nvPr/>
        </p:nvSpPr>
        <p:spPr>
          <a:xfrm>
            <a:off x="8025384" y="3367278"/>
            <a:ext cx="54864" cy="54864"/>
          </a:xfrm>
          <a:prstGeom prst="rect">
            <a:avLst/>
          </a:prstGeom>
          <a:solidFill>
            <a:srgbClr val="7D925F"/>
          </a:solidFill>
          <a:ln w="12700">
            <a:solidFill>
              <a:srgbClr val="7D925F">
                <a:alpha val="0"/>
              </a:srgbClr>
            </a:solidFill>
            <a:prstDash val="solid"/>
          </a:ln>
        </p:spPr>
      </p:sp>
      <p:sp>
        <p:nvSpPr>
          <p:cNvPr id="32" name="Text 29">
            <a:extLst>
              <a:ext uri="{FF2B5EF4-FFF2-40B4-BE49-F238E27FC236}">
                <a16:creationId xmlns:a16="http://schemas.microsoft.com/office/drawing/2014/main" id="{512AD2AA-BC7A-4784-A05F-3C26F1AB26A8}"/>
              </a:ext>
            </a:extLst>
          </p:cNvPr>
          <p:cNvSpPr>
            <a:spLocks noGrp="1"/>
          </p:cNvSpPr>
          <p:nvPr/>
        </p:nvSpPr>
        <p:spPr>
          <a:xfrm>
            <a:off x="8189976" y="3289554"/>
            <a:ext cx="3407664" cy="537210"/>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ND Y57.9!</a:t>
            </a:r>
            <a:endParaRPr sz="1710"/>
          </a:p>
        </p:txBody>
      </p:sp>
      <p:sp>
        <p:nvSpPr>
          <p:cNvPr id="33" name="Shape 30">
            <a:extLst>
              <a:ext uri="{FF2B5EF4-FFF2-40B4-BE49-F238E27FC236}">
                <a16:creationId xmlns:a16="http://schemas.microsoft.com/office/drawing/2014/main" id="{390F7714-F512-4F32-8A87-5743335644F2}"/>
              </a:ext>
            </a:extLst>
          </p:cNvPr>
          <p:cNvSpPr>
            <a:spLocks noGrp="1"/>
          </p:cNvSpPr>
          <p:nvPr/>
        </p:nvSpPr>
        <p:spPr>
          <a:xfrm>
            <a:off x="8025384" y="4023360"/>
            <a:ext cx="54864" cy="54864"/>
          </a:xfrm>
          <a:prstGeom prst="rect">
            <a:avLst/>
          </a:prstGeom>
          <a:solidFill>
            <a:srgbClr val="7D925F"/>
          </a:solidFill>
          <a:ln w="12700">
            <a:solidFill>
              <a:srgbClr val="7D925F">
                <a:alpha val="0"/>
              </a:srgbClr>
            </a:solidFill>
            <a:prstDash val="solid"/>
          </a:ln>
        </p:spPr>
      </p:sp>
      <p:sp>
        <p:nvSpPr>
          <p:cNvPr id="34" name="Text 31">
            <a:extLst>
              <a:ext uri="{FF2B5EF4-FFF2-40B4-BE49-F238E27FC236}">
                <a16:creationId xmlns:a16="http://schemas.microsoft.com/office/drawing/2014/main" id="{CECD6E62-5818-4A19-8284-E5D26FEC70D8}"/>
              </a:ext>
            </a:extLst>
          </p:cNvPr>
          <p:cNvSpPr>
            <a:spLocks noGrp="1"/>
          </p:cNvSpPr>
          <p:nvPr/>
        </p:nvSpPr>
        <p:spPr>
          <a:xfrm>
            <a:off x="8189976" y="3945636"/>
            <a:ext cx="3407664" cy="537210"/>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ND D68.33</a:t>
            </a:r>
            <a:endParaRPr sz="1710"/>
          </a:p>
        </p:txBody>
      </p:sp>
      <p:sp>
        <p:nvSpPr>
          <p:cNvPr id="35" name="Shape 32">
            <a:extLst>
              <a:ext uri="{FF2B5EF4-FFF2-40B4-BE49-F238E27FC236}">
                <a16:creationId xmlns:a16="http://schemas.microsoft.com/office/drawing/2014/main" id="{F5516F5B-AFBB-417E-B0CD-B6F9A5ABF5D3}"/>
              </a:ext>
            </a:extLst>
          </p:cNvPr>
          <p:cNvSpPr>
            <a:spLocks noGrp="1"/>
          </p:cNvSpPr>
          <p:nvPr/>
        </p:nvSpPr>
        <p:spPr>
          <a:xfrm>
            <a:off x="8025384" y="4679442"/>
            <a:ext cx="54864" cy="54864"/>
          </a:xfrm>
          <a:prstGeom prst="rect">
            <a:avLst/>
          </a:prstGeom>
          <a:solidFill>
            <a:srgbClr val="7D925F"/>
          </a:solidFill>
          <a:ln w="12700">
            <a:solidFill>
              <a:srgbClr val="7D925F">
                <a:alpha val="0"/>
              </a:srgbClr>
            </a:solidFill>
            <a:prstDash val="solid"/>
          </a:ln>
        </p:spPr>
      </p:sp>
      <p:sp>
        <p:nvSpPr>
          <p:cNvPr id="36" name="Text 33">
            <a:extLst>
              <a:ext uri="{FF2B5EF4-FFF2-40B4-BE49-F238E27FC236}">
                <a16:creationId xmlns:a16="http://schemas.microsoft.com/office/drawing/2014/main" id="{3D0435E2-473E-4119-B4B8-0A340D7CD615}"/>
              </a:ext>
            </a:extLst>
          </p:cNvPr>
          <p:cNvSpPr>
            <a:spLocks noGrp="1"/>
          </p:cNvSpPr>
          <p:nvPr/>
        </p:nvSpPr>
        <p:spPr>
          <a:xfrm>
            <a:off x="8189976" y="4601718"/>
            <a:ext cx="3407664" cy="537210"/>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Keine U69.12!-Zeile mehr.</a:t>
            </a:r>
            <a:endParaRPr sz="1710"/>
          </a:p>
        </p:txBody>
      </p:sp>
      <p:sp>
        <p:nvSpPr>
          <p:cNvPr id="37" name="Shape 34">
            <a:extLst>
              <a:ext uri="{FF2B5EF4-FFF2-40B4-BE49-F238E27FC236}">
                <a16:creationId xmlns:a16="http://schemas.microsoft.com/office/drawing/2014/main" id="{D9E906BF-D485-41BC-9AD4-0D3F837A26E8}"/>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8" name="Shape 35">
            <a:extLst>
              <a:ext uri="{FF2B5EF4-FFF2-40B4-BE49-F238E27FC236}">
                <a16:creationId xmlns:a16="http://schemas.microsoft.com/office/drawing/2014/main" id="{D07A3564-5811-42F8-B7DB-37F7398900D9}"/>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9" name="Text 36">
            <a:extLst>
              <a:ext uri="{FF2B5EF4-FFF2-40B4-BE49-F238E27FC236}">
                <a16:creationId xmlns:a16="http://schemas.microsoft.com/office/drawing/2014/main" id="{7025FA84-82D7-4A0D-9EF1-4BF131D29356}"/>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 Streichung des Zusatzkodes entfernt nicht die hämorrhagische Diathese aus dem Fall.</a:t>
            </a:r>
            <a:endParaRPr sz="1550"/>
          </a:p>
        </p:txBody>
      </p:sp>
      <p:sp>
        <p:nvSpPr>
          <p:cNvPr id="40" name="Shape 37">
            <a:extLst>
              <a:ext uri="{FF2B5EF4-FFF2-40B4-BE49-F238E27FC236}">
                <a16:creationId xmlns:a16="http://schemas.microsoft.com/office/drawing/2014/main" id="{73B2B931-5EA9-439B-BD13-6377CF4B134B}"/>
              </a:ext>
            </a:extLst>
          </p:cNvPr>
          <p:cNvSpPr>
            <a:spLocks noGrp="1"/>
          </p:cNvSpPr>
          <p:nvPr/>
        </p:nvSpPr>
        <p:spPr>
          <a:xfrm>
            <a:off x="438912" y="6281928"/>
            <a:ext cx="11314176" cy="0"/>
          </a:xfrm>
          <a:prstGeom prst="line">
            <a:avLst/>
          </a:prstGeom>
          <a:noFill/>
          <a:ln w="7620">
            <a:solidFill>
              <a:srgbClr val="D8D4CB"/>
            </a:solidFill>
            <a:prstDash val="solid"/>
          </a:ln>
        </p:spPr>
      </p:sp>
      <p:sp>
        <p:nvSpPr>
          <p:cNvPr id="41" name="Text 38">
            <a:extLst>
              <a:ext uri="{FF2B5EF4-FFF2-40B4-BE49-F238E27FC236}">
                <a16:creationId xmlns:a16="http://schemas.microsoft.com/office/drawing/2014/main" id="{0B0DEBFF-8BA2-4F0A-9A2D-366BDD0DEEE8}"/>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SD1909o Beispiel 4 S. 204; KHB 2027, SD1909p Beispiel 4 S. 202; D04p S. 36.</a:t>
            </a:r>
            <a:endParaRPr sz="920"/>
          </a:p>
        </p:txBody>
      </p:sp>
      <p:sp>
        <p:nvSpPr>
          <p:cNvPr id="42" name="Text 39">
            <a:extLst>
              <a:ext uri="{FF2B5EF4-FFF2-40B4-BE49-F238E27FC236}">
                <a16:creationId xmlns:a16="http://schemas.microsoft.com/office/drawing/2014/main" id="{30C1920E-44EA-4E14-A9F0-3F07A6A33B92}"/>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43" name="Text 40">
            <a:extLst>
              <a:ext uri="{FF2B5EF4-FFF2-40B4-BE49-F238E27FC236}">
                <a16:creationId xmlns:a16="http://schemas.microsoft.com/office/drawing/2014/main" id="{9587C1D6-2A47-4946-8C88-64011A3ECF53}"/>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45 / 73</a:t>
            </a:r>
            <a:endParaRPr sz="900"/>
          </a:p>
        </p:txBody>
      </p:sp>
    </p:spTree>
    <p:extLst>
      <p:ext uri="{BB962C8B-B14F-4D97-AF65-F5344CB8AC3E}">
        <p14:creationId xmlns:p14="http://schemas.microsoft.com/office/powerpoint/2010/main" val="17038615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A8DD67F-C039-46C6-B485-847C808320AF}"/>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E4EEAD2C-CDDF-47D0-AC90-BD8268AE981E}"/>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7D505D47-7B54-438A-8CA2-7370E04438B3}"/>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7AEA71D4-9372-4E94-B42A-222DD00E7F3A}"/>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CF14AE27-3EA7-40EF-A38C-F92F05ACF8C7}"/>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02DCF969-0064-4D38-9F0E-F9064A002D24}"/>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SPEZIELLE BEHANDLUNGEN</a:t>
            </a:r>
            <a:endParaRPr sz="1020"/>
          </a:p>
        </p:txBody>
      </p:sp>
      <p:sp>
        <p:nvSpPr>
          <p:cNvPr id="8" name="Text 5">
            <a:extLst>
              <a:ext uri="{FF2B5EF4-FFF2-40B4-BE49-F238E27FC236}">
                <a16:creationId xmlns:a16="http://schemas.microsoft.com/office/drawing/2014/main" id="{7BD7F665-1C56-40B2-9B05-92CAD73D1515}"/>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BEISPIEL ERGÄNZT</a:t>
            </a:r>
            <a:endParaRPr sz="960"/>
          </a:p>
        </p:txBody>
      </p:sp>
      <p:sp>
        <p:nvSpPr>
          <p:cNvPr id="9" name="Text 6">
            <a:extLst>
              <a:ext uri="{FF2B5EF4-FFF2-40B4-BE49-F238E27FC236}">
                <a16:creationId xmlns:a16="http://schemas.microsoft.com/office/drawing/2014/main" id="{3BBE5F07-7595-4F79-8C01-A953582F1ED4}"/>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520" b="1">
                <a:solidFill>
                  <a:srgbClr val="243239"/>
                </a:solidFill>
                <a:latin typeface="Georgia"/>
                <a:ea typeface="Georgia"/>
                <a:cs typeface="Georgia"/>
              </a:rPr>
              <a:t>Paraplegiologische Reha: Beispiel mit MRSA präzisiert</a:t>
            </a:r>
            <a:endParaRPr sz="2520"/>
          </a:p>
        </p:txBody>
      </p:sp>
      <p:sp>
        <p:nvSpPr>
          <p:cNvPr id="10" name="Shape 7">
            <a:extLst>
              <a:ext uri="{FF2B5EF4-FFF2-40B4-BE49-F238E27FC236}">
                <a16:creationId xmlns:a16="http://schemas.microsoft.com/office/drawing/2014/main" id="{653DF26E-94C9-460E-AD47-0CF6FB8D9537}"/>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55956B1A-C47A-4A40-A1BD-38AD61E1C2CB}"/>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37235E8C-3C8C-4CA4-9ECE-EF3CCF325BE8}"/>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4A5E2035-A519-451E-B21E-73C949E93D13}"/>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F54020EA-8344-4A43-9650-80016C9DF790}"/>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7049A3D0-6863-4783-8D3D-AEB5B00D7C48}"/>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96F7E88A-28E9-4500-A5B0-DCF7C3ADB6B1}"/>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5CA58654-33BE-478F-8D09-1A9C2B9DC174}"/>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0D2025F5-0C8A-4231-8299-9144AB001450}"/>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2C6FFF54-76D0-447E-9EC8-F453F6F8A1F5}"/>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SP0202o, Beispiel 2</a:t>
            </a:r>
            <a:endParaRPr sz="1760"/>
          </a:p>
        </p:txBody>
      </p:sp>
      <p:sp>
        <p:nvSpPr>
          <p:cNvPr id="20" name="Text 17">
            <a:extLst>
              <a:ext uri="{FF2B5EF4-FFF2-40B4-BE49-F238E27FC236}">
                <a16:creationId xmlns:a16="http://schemas.microsoft.com/office/drawing/2014/main" id="{06315C14-9E4F-4A79-A80B-47635FFD1C7C}"/>
              </a:ext>
            </a:extLst>
          </p:cNvPr>
          <p:cNvSpPr>
            <a:spLocks noGrp="1"/>
          </p:cNvSpPr>
          <p:nvPr/>
        </p:nvSpPr>
        <p:spPr>
          <a:xfrm>
            <a:off x="640080" y="3017520"/>
            <a:ext cx="5131308" cy="212140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MRSA-Konstellation im Falltext ohne die nun hinzugefügte explizite aktuelle Lokaltherapie.</a:t>
            </a:r>
            <a:endParaRPr sz="1780"/>
          </a:p>
        </p:txBody>
      </p:sp>
      <p:sp>
        <p:nvSpPr>
          <p:cNvPr id="21" name="Text 18">
            <a:extLst>
              <a:ext uri="{FF2B5EF4-FFF2-40B4-BE49-F238E27FC236}">
                <a16:creationId xmlns:a16="http://schemas.microsoft.com/office/drawing/2014/main" id="{4C48709B-B56D-48BF-B7A3-CCF2F1B878D5}"/>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SP0202p, Beispiel 2</a:t>
            </a:r>
            <a:endParaRPr sz="1760"/>
          </a:p>
        </p:txBody>
      </p:sp>
      <p:sp>
        <p:nvSpPr>
          <p:cNvPr id="22" name="Text 19">
            <a:extLst>
              <a:ext uri="{FF2B5EF4-FFF2-40B4-BE49-F238E27FC236}">
                <a16:creationId xmlns:a16="http://schemas.microsoft.com/office/drawing/2014/main" id="{8E521352-2270-498A-B861-6EE73E5A020F}"/>
              </a:ext>
            </a:extLst>
          </p:cNvPr>
          <p:cNvSpPr>
            <a:spLocks noGrp="1"/>
          </p:cNvSpPr>
          <p:nvPr/>
        </p:nvSpPr>
        <p:spPr>
          <a:xfrm>
            <a:off x="6420612"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Aktuelle lokale Antibiotikatherapie der kutanen Läsionen ausdrücklich ergänzt.</a:t>
            </a:r>
            <a:endParaRPr sz="1780"/>
          </a:p>
        </p:txBody>
      </p:sp>
      <p:sp>
        <p:nvSpPr>
          <p:cNvPr id="23" name="Text 20">
            <a:extLst>
              <a:ext uri="{FF2B5EF4-FFF2-40B4-BE49-F238E27FC236}">
                <a16:creationId xmlns:a16="http://schemas.microsoft.com/office/drawing/2014/main" id="{B5C515B3-7BF8-4EF8-B89A-DBD4589396B1}"/>
              </a:ext>
            </a:extLst>
          </p:cNvPr>
          <p:cNvSpPr>
            <a:spLocks noGrp="1"/>
          </p:cNvSpPr>
          <p:nvPr/>
        </p:nvSpPr>
        <p:spPr>
          <a:xfrm>
            <a:off x="6420612"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Bedeutung</a:t>
            </a:r>
            <a:endParaRPr sz="1760"/>
          </a:p>
        </p:txBody>
      </p:sp>
      <p:sp>
        <p:nvSpPr>
          <p:cNvPr id="24" name="Text 21">
            <a:extLst>
              <a:ext uri="{FF2B5EF4-FFF2-40B4-BE49-F238E27FC236}">
                <a16:creationId xmlns:a16="http://schemas.microsoft.com/office/drawing/2014/main" id="{BAF75BED-0373-4C7A-8306-4D576FABF094}"/>
              </a:ext>
            </a:extLst>
          </p:cNvPr>
          <p:cNvSpPr>
            <a:spLocks noGrp="1"/>
          </p:cNvSpPr>
          <p:nvPr/>
        </p:nvSpPr>
        <p:spPr>
          <a:xfrm>
            <a:off x="6420612"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Der aktuelle Behandlungsbezug der beschriebenen Befunde wird nachvollziehbarer.</a:t>
            </a:r>
            <a:endParaRPr sz="1780"/>
          </a:p>
        </p:txBody>
      </p:sp>
      <p:sp>
        <p:nvSpPr>
          <p:cNvPr id="25" name="Shape 22">
            <a:extLst>
              <a:ext uri="{FF2B5EF4-FFF2-40B4-BE49-F238E27FC236}">
                <a16:creationId xmlns:a16="http://schemas.microsoft.com/office/drawing/2014/main" id="{1E38DFF0-1B90-46A4-AB10-3062F9CD372D}"/>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6" name="Shape 23">
            <a:extLst>
              <a:ext uri="{FF2B5EF4-FFF2-40B4-BE49-F238E27FC236}">
                <a16:creationId xmlns:a16="http://schemas.microsoft.com/office/drawing/2014/main" id="{F3DD5920-F8F4-4002-B055-CA759D2DFD83}"/>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7" name="Text 24">
            <a:extLst>
              <a:ext uri="{FF2B5EF4-FFF2-40B4-BE49-F238E27FC236}">
                <a16:creationId xmlns:a16="http://schemas.microsoft.com/office/drawing/2014/main" id="{30AA152C-C566-4259-B44C-B86DD05371D2}"/>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Keine neue allgemeine MRSA- oder Reha-Definition aus dieser Falltextergänzung ableiten.</a:t>
            </a:r>
            <a:endParaRPr sz="1550"/>
          </a:p>
        </p:txBody>
      </p:sp>
      <p:sp>
        <p:nvSpPr>
          <p:cNvPr id="28" name="Shape 25">
            <a:extLst>
              <a:ext uri="{FF2B5EF4-FFF2-40B4-BE49-F238E27FC236}">
                <a16:creationId xmlns:a16="http://schemas.microsoft.com/office/drawing/2014/main" id="{A12309E6-FC47-4224-BA0B-FF7AEF9A70F7}"/>
              </a:ext>
            </a:extLst>
          </p:cNvPr>
          <p:cNvSpPr>
            <a:spLocks noGrp="1"/>
          </p:cNvSpPr>
          <p:nvPr/>
        </p:nvSpPr>
        <p:spPr>
          <a:xfrm>
            <a:off x="438912" y="6281928"/>
            <a:ext cx="11314176" cy="0"/>
          </a:xfrm>
          <a:prstGeom prst="line">
            <a:avLst/>
          </a:prstGeom>
          <a:noFill/>
          <a:ln w="7620">
            <a:solidFill>
              <a:srgbClr val="D8D4CB"/>
            </a:solidFill>
            <a:prstDash val="solid"/>
          </a:ln>
        </p:spPr>
      </p:sp>
      <p:sp>
        <p:nvSpPr>
          <p:cNvPr id="29" name="Text 26">
            <a:extLst>
              <a:ext uri="{FF2B5EF4-FFF2-40B4-BE49-F238E27FC236}">
                <a16:creationId xmlns:a16="http://schemas.microsoft.com/office/drawing/2014/main" id="{5BE1964D-BF67-46CA-929F-E23FC4322CB6}"/>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SP0202o S. 216; KHB 2027, SP0202p S. 213.</a:t>
            </a:r>
            <a:endParaRPr sz="920"/>
          </a:p>
        </p:txBody>
      </p:sp>
      <p:sp>
        <p:nvSpPr>
          <p:cNvPr id="30" name="Text 27">
            <a:extLst>
              <a:ext uri="{FF2B5EF4-FFF2-40B4-BE49-F238E27FC236}">
                <a16:creationId xmlns:a16="http://schemas.microsoft.com/office/drawing/2014/main" id="{11AB0554-DD56-457B-8CCA-D2A3CA342AD4}"/>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1" name="Text 28">
            <a:extLst>
              <a:ext uri="{FF2B5EF4-FFF2-40B4-BE49-F238E27FC236}">
                <a16:creationId xmlns:a16="http://schemas.microsoft.com/office/drawing/2014/main" id="{E4729D81-A80B-4440-9D03-1D9D094BE31D}"/>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46 / 73</a:t>
            </a:r>
            <a:endParaRPr sz="900"/>
          </a:p>
        </p:txBody>
      </p:sp>
    </p:spTree>
    <p:extLst>
      <p:ext uri="{BB962C8B-B14F-4D97-AF65-F5344CB8AC3E}">
        <p14:creationId xmlns:p14="http://schemas.microsoft.com/office/powerpoint/2010/main" val="19513686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70795B5-FA12-46EB-AE99-A2C129BEB1C3}"/>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A23E3BB8-398B-4289-9B65-E8CF336EB79E}"/>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7803CC3A-AA45-4D54-A86D-5AD3565E7ABB}"/>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6790462B-5F75-42B7-8D43-AB572D7DC34D}"/>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A2147DC1-E069-480C-BAE9-B8E10E565A77}"/>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945A6D22-0009-4CC9-A730-183151BEDB4E}"/>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REHABILITATION</a:t>
            </a:r>
            <a:endParaRPr sz="1020"/>
          </a:p>
        </p:txBody>
      </p:sp>
      <p:sp>
        <p:nvSpPr>
          <p:cNvPr id="8" name="Text 5">
            <a:extLst>
              <a:ext uri="{FF2B5EF4-FFF2-40B4-BE49-F238E27FC236}">
                <a16:creationId xmlns:a16="http://schemas.microsoft.com/office/drawing/2014/main" id="{E34DCFB0-23C4-471A-9716-89664F1F89D1}"/>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STRUKTURÄNDERUNG</a:t>
            </a:r>
            <a:endParaRPr sz="960"/>
          </a:p>
        </p:txBody>
      </p:sp>
      <p:sp>
        <p:nvSpPr>
          <p:cNvPr id="9" name="Text 6">
            <a:extLst>
              <a:ext uri="{FF2B5EF4-FFF2-40B4-BE49-F238E27FC236}">
                <a16:creationId xmlns:a16="http://schemas.microsoft.com/office/drawing/2014/main" id="{C94375A6-FAE7-436E-9F04-1BFF5A87B0A3}"/>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520" b="1">
                <a:solidFill>
                  <a:srgbClr val="243239"/>
                </a:solidFill>
                <a:latin typeface="Georgia"/>
                <a:ea typeface="Georgia"/>
                <a:cs typeface="Georgia"/>
              </a:rPr>
              <a:t>Rehabilitation: neu gegliedert, nicht alles neu geregelt</a:t>
            </a:r>
            <a:endParaRPr sz="2520"/>
          </a:p>
        </p:txBody>
      </p:sp>
      <p:sp>
        <p:nvSpPr>
          <p:cNvPr id="10" name="Shape 7">
            <a:extLst>
              <a:ext uri="{FF2B5EF4-FFF2-40B4-BE49-F238E27FC236}">
                <a16:creationId xmlns:a16="http://schemas.microsoft.com/office/drawing/2014/main" id="{B302F524-C19C-4F56-8A39-963296CF0E20}"/>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C9BA5470-EAC9-40DC-A5CC-3CFEED78AD42}"/>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4A09C344-BB42-403B-ABBD-88E7CB365083}"/>
              </a:ext>
            </a:extLst>
          </p:cNvPr>
          <p:cNvSpPr>
            <a:spLocks noGrp="1"/>
          </p:cNvSpPr>
          <p:nvPr/>
        </p:nvSpPr>
        <p:spPr>
          <a:xfrm>
            <a:off x="438912" y="2084832"/>
            <a:ext cx="978408" cy="8778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B183816D-0911-4E62-ABC8-178DFE0FE054}"/>
              </a:ext>
            </a:extLst>
          </p:cNvPr>
          <p:cNvSpPr>
            <a:spLocks noGrp="1"/>
          </p:cNvSpPr>
          <p:nvPr/>
        </p:nvSpPr>
        <p:spPr>
          <a:xfrm>
            <a:off x="576072" y="2231136"/>
            <a:ext cx="704088" cy="493776"/>
          </a:xfrm>
          <a:prstGeom prst="rect">
            <a:avLst/>
          </a:prstGeom>
          <a:noFill/>
        </p:spPr>
        <p:txBody>
          <a:bodyPr wrap="square" lIns="0" tIns="0" rIns="0" bIns="0" anchor="t">
            <a:normAutofit/>
          </a:bodyPr>
          <a:lstStyle/>
          <a:p>
            <a:pPr marL="0" indent="0" algn="ctr">
              <a:buNone/>
            </a:pPr>
            <a:r>
              <a:rPr sz="3400" b="1">
                <a:solidFill>
                  <a:srgbClr val="FFFFFF"/>
                </a:solidFill>
                <a:latin typeface="Arial"/>
                <a:ea typeface="Arial"/>
                <a:cs typeface="Arial"/>
              </a:rPr>
              <a:t>1</a:t>
            </a:r>
            <a:endParaRPr sz="3400"/>
          </a:p>
        </p:txBody>
      </p:sp>
      <p:sp>
        <p:nvSpPr>
          <p:cNvPr id="14" name="Shape 11">
            <a:extLst>
              <a:ext uri="{FF2B5EF4-FFF2-40B4-BE49-F238E27FC236}">
                <a16:creationId xmlns:a16="http://schemas.microsoft.com/office/drawing/2014/main" id="{6C00B5B4-9698-457D-98CF-77604BEAAA08}"/>
              </a:ext>
            </a:extLst>
          </p:cNvPr>
          <p:cNvSpPr>
            <a:spLocks noGrp="1"/>
          </p:cNvSpPr>
          <p:nvPr/>
        </p:nvSpPr>
        <p:spPr>
          <a:xfrm>
            <a:off x="1600200" y="2084832"/>
            <a:ext cx="10152888" cy="877824"/>
          </a:xfrm>
          <a:prstGeom prst="rect">
            <a:avLst/>
          </a:prstGeom>
          <a:solidFill>
            <a:srgbClr val="FFFFFF"/>
          </a:solidFill>
          <a:ln w="7620">
            <a:solidFill>
              <a:srgbClr val="D8D4CB"/>
            </a:solidFill>
            <a:prstDash val="solid"/>
          </a:ln>
        </p:spPr>
      </p:sp>
      <p:sp>
        <p:nvSpPr>
          <p:cNvPr id="15" name="Text 12">
            <a:extLst>
              <a:ext uri="{FF2B5EF4-FFF2-40B4-BE49-F238E27FC236}">
                <a16:creationId xmlns:a16="http://schemas.microsoft.com/office/drawing/2014/main" id="{CCCDBBA4-2B49-4264-B27D-96EE7037324F}"/>
              </a:ext>
            </a:extLst>
          </p:cNvPr>
          <p:cNvSpPr>
            <a:spLocks noGrp="1"/>
          </p:cNvSpPr>
          <p:nvPr/>
        </p:nvSpPr>
        <p:spPr>
          <a:xfrm>
            <a:off x="1792224" y="2221992"/>
            <a:ext cx="9759696" cy="274320"/>
          </a:xfrm>
          <a:prstGeom prst="rect">
            <a:avLst/>
          </a:prstGeom>
          <a:noFill/>
        </p:spPr>
        <p:txBody>
          <a:bodyPr wrap="square" lIns="0" tIns="0" rIns="0" bIns="0" anchor="t">
            <a:normAutofit/>
          </a:bodyPr>
          <a:lstStyle/>
          <a:p>
            <a:pPr marL="0" indent="0">
              <a:buNone/>
            </a:pPr>
            <a:r>
              <a:rPr sz="2100" b="1">
                <a:solidFill>
                  <a:srgbClr val="243239"/>
                </a:solidFill>
                <a:latin typeface="Arial"/>
                <a:ea typeface="Arial"/>
                <a:cs typeface="Arial"/>
              </a:rPr>
              <a:t>Allgemeine Informationen</a:t>
            </a:r>
            <a:endParaRPr sz="2100"/>
          </a:p>
        </p:txBody>
      </p:sp>
      <p:sp>
        <p:nvSpPr>
          <p:cNvPr id="16" name="Text 13">
            <a:extLst>
              <a:ext uri="{FF2B5EF4-FFF2-40B4-BE49-F238E27FC236}">
                <a16:creationId xmlns:a16="http://schemas.microsoft.com/office/drawing/2014/main" id="{C56D1322-72E2-4E55-B739-5ED0C6CCBFF6}"/>
              </a:ext>
            </a:extLst>
          </p:cNvPr>
          <p:cNvSpPr>
            <a:spLocks noGrp="1"/>
          </p:cNvSpPr>
          <p:nvPr/>
        </p:nvSpPr>
        <p:spPr>
          <a:xfrm>
            <a:off x="1792224" y="2596896"/>
            <a:ext cx="9759696" cy="219456"/>
          </a:xfrm>
          <a:prstGeom prst="rect">
            <a:avLst/>
          </a:prstGeom>
          <a:noFill/>
        </p:spPr>
        <p:txBody>
          <a:bodyPr wrap="square" lIns="0" tIns="0" rIns="0" bIns="0" anchor="t">
            <a:normAutofit/>
          </a:bodyPr>
          <a:lstStyle/>
          <a:p>
            <a:pPr marL="0" indent="0">
              <a:buNone/>
            </a:pPr>
            <a:r>
              <a:rPr sz="1700">
                <a:solidFill>
                  <a:srgbClr val="243239"/>
                </a:solidFill>
                <a:latin typeface="Arial"/>
                <a:ea typeface="Arial"/>
                <a:cs typeface="Arial"/>
              </a:rPr>
              <a:t>Geltungsbereich, Aufenthalts-/Therapiedauer, Fallzusammenführung</a:t>
            </a:r>
            <a:endParaRPr sz="1700"/>
          </a:p>
        </p:txBody>
      </p:sp>
      <p:sp>
        <p:nvSpPr>
          <p:cNvPr id="17" name="Shape 14">
            <a:extLst>
              <a:ext uri="{FF2B5EF4-FFF2-40B4-BE49-F238E27FC236}">
                <a16:creationId xmlns:a16="http://schemas.microsoft.com/office/drawing/2014/main" id="{2504B4DE-4837-4B2B-9231-5E664E7FA1ED}"/>
              </a:ext>
            </a:extLst>
          </p:cNvPr>
          <p:cNvSpPr>
            <a:spLocks noGrp="1"/>
          </p:cNvSpPr>
          <p:nvPr/>
        </p:nvSpPr>
        <p:spPr>
          <a:xfrm>
            <a:off x="438912" y="3172968"/>
            <a:ext cx="978408" cy="877824"/>
          </a:xfrm>
          <a:prstGeom prst="rect">
            <a:avLst/>
          </a:prstGeom>
          <a:solidFill>
            <a:srgbClr val="303D43"/>
          </a:solidFill>
          <a:ln w="12700">
            <a:solidFill>
              <a:srgbClr val="303D43">
                <a:alpha val="0"/>
              </a:srgbClr>
            </a:solidFill>
            <a:prstDash val="solid"/>
          </a:ln>
        </p:spPr>
      </p:sp>
      <p:sp>
        <p:nvSpPr>
          <p:cNvPr id="18" name="Text 15">
            <a:extLst>
              <a:ext uri="{FF2B5EF4-FFF2-40B4-BE49-F238E27FC236}">
                <a16:creationId xmlns:a16="http://schemas.microsoft.com/office/drawing/2014/main" id="{ECFF1125-B5EC-42AE-86E2-08D8CEE8E5D8}"/>
              </a:ext>
            </a:extLst>
          </p:cNvPr>
          <p:cNvSpPr>
            <a:spLocks noGrp="1"/>
          </p:cNvSpPr>
          <p:nvPr/>
        </p:nvSpPr>
        <p:spPr>
          <a:xfrm>
            <a:off x="576072" y="3319272"/>
            <a:ext cx="704088" cy="493776"/>
          </a:xfrm>
          <a:prstGeom prst="rect">
            <a:avLst/>
          </a:prstGeom>
          <a:noFill/>
        </p:spPr>
        <p:txBody>
          <a:bodyPr wrap="square" lIns="0" tIns="0" rIns="0" bIns="0" anchor="t">
            <a:normAutofit/>
          </a:bodyPr>
          <a:lstStyle/>
          <a:p>
            <a:pPr marL="0" indent="0" algn="ctr">
              <a:buNone/>
            </a:pPr>
            <a:r>
              <a:rPr sz="3400" b="1">
                <a:solidFill>
                  <a:srgbClr val="FFFFFF"/>
                </a:solidFill>
                <a:latin typeface="Arial"/>
                <a:ea typeface="Arial"/>
                <a:cs typeface="Arial"/>
              </a:rPr>
              <a:t>2</a:t>
            </a:r>
            <a:endParaRPr sz="3400"/>
          </a:p>
        </p:txBody>
      </p:sp>
      <p:sp>
        <p:nvSpPr>
          <p:cNvPr id="19" name="Shape 16">
            <a:extLst>
              <a:ext uri="{FF2B5EF4-FFF2-40B4-BE49-F238E27FC236}">
                <a16:creationId xmlns:a16="http://schemas.microsoft.com/office/drawing/2014/main" id="{003CC92B-C623-4C57-AA31-2C9072895585}"/>
              </a:ext>
            </a:extLst>
          </p:cNvPr>
          <p:cNvSpPr>
            <a:spLocks noGrp="1"/>
          </p:cNvSpPr>
          <p:nvPr/>
        </p:nvSpPr>
        <p:spPr>
          <a:xfrm>
            <a:off x="1600200" y="3172968"/>
            <a:ext cx="10152888" cy="877824"/>
          </a:xfrm>
          <a:prstGeom prst="rect">
            <a:avLst/>
          </a:prstGeom>
          <a:solidFill>
            <a:srgbClr val="FFFFFF"/>
          </a:solidFill>
          <a:ln w="7620">
            <a:solidFill>
              <a:srgbClr val="D8D4CB"/>
            </a:solidFill>
            <a:prstDash val="solid"/>
          </a:ln>
        </p:spPr>
      </p:sp>
      <p:sp>
        <p:nvSpPr>
          <p:cNvPr id="20" name="Text 17">
            <a:extLst>
              <a:ext uri="{FF2B5EF4-FFF2-40B4-BE49-F238E27FC236}">
                <a16:creationId xmlns:a16="http://schemas.microsoft.com/office/drawing/2014/main" id="{BD34836C-65FD-47FA-B56F-99BA8727F7DA}"/>
              </a:ext>
            </a:extLst>
          </p:cNvPr>
          <p:cNvSpPr>
            <a:spLocks noGrp="1"/>
          </p:cNvSpPr>
          <p:nvPr/>
        </p:nvSpPr>
        <p:spPr>
          <a:xfrm>
            <a:off x="1792224" y="3310128"/>
            <a:ext cx="9759696" cy="274320"/>
          </a:xfrm>
          <a:prstGeom prst="rect">
            <a:avLst/>
          </a:prstGeom>
          <a:noFill/>
        </p:spPr>
        <p:txBody>
          <a:bodyPr wrap="square" lIns="0" tIns="0" rIns="0" bIns="0" anchor="t">
            <a:normAutofit/>
          </a:bodyPr>
          <a:lstStyle/>
          <a:p>
            <a:pPr marL="0" indent="0">
              <a:buNone/>
            </a:pPr>
            <a:r>
              <a:rPr sz="2100" b="1">
                <a:solidFill>
                  <a:srgbClr val="243239"/>
                </a:solidFill>
                <a:latin typeface="Arial"/>
                <a:ea typeface="Arial"/>
                <a:cs typeface="Arial"/>
              </a:rPr>
              <a:t>Diagnosen</a:t>
            </a:r>
            <a:endParaRPr sz="2100"/>
          </a:p>
        </p:txBody>
      </p:sp>
      <p:sp>
        <p:nvSpPr>
          <p:cNvPr id="21" name="Text 18">
            <a:extLst>
              <a:ext uri="{FF2B5EF4-FFF2-40B4-BE49-F238E27FC236}">
                <a16:creationId xmlns:a16="http://schemas.microsoft.com/office/drawing/2014/main" id="{71735DAB-90AA-49FB-B70E-B91599F6CB4F}"/>
              </a:ext>
            </a:extLst>
          </p:cNvPr>
          <p:cNvSpPr>
            <a:spLocks noGrp="1"/>
          </p:cNvSpPr>
          <p:nvPr/>
        </p:nvSpPr>
        <p:spPr>
          <a:xfrm>
            <a:off x="1792224" y="3685032"/>
            <a:ext cx="9759696" cy="219456"/>
          </a:xfrm>
          <a:prstGeom prst="rect">
            <a:avLst/>
          </a:prstGeom>
          <a:noFill/>
        </p:spPr>
        <p:txBody>
          <a:bodyPr wrap="square" lIns="0" tIns="0" rIns="0" bIns="0" anchor="t">
            <a:normAutofit/>
          </a:bodyPr>
          <a:lstStyle/>
          <a:p>
            <a:pPr marL="0" indent="0">
              <a:buNone/>
            </a:pPr>
            <a:r>
              <a:rPr sz="1700">
                <a:solidFill>
                  <a:srgbClr val="243239"/>
                </a:solidFill>
                <a:latin typeface="Arial"/>
                <a:ea typeface="Arial"/>
                <a:cs typeface="Arial"/>
              </a:rPr>
              <a:t>HD, ND und Funktionseinschränkungen; Beispiele direkt am Thema</a:t>
            </a:r>
            <a:endParaRPr sz="1700"/>
          </a:p>
        </p:txBody>
      </p:sp>
      <p:sp>
        <p:nvSpPr>
          <p:cNvPr id="22" name="Shape 19">
            <a:extLst>
              <a:ext uri="{FF2B5EF4-FFF2-40B4-BE49-F238E27FC236}">
                <a16:creationId xmlns:a16="http://schemas.microsoft.com/office/drawing/2014/main" id="{CD65630C-EDC5-4466-9C79-16D20B500EF2}"/>
              </a:ext>
            </a:extLst>
          </p:cNvPr>
          <p:cNvSpPr>
            <a:spLocks noGrp="1"/>
          </p:cNvSpPr>
          <p:nvPr/>
        </p:nvSpPr>
        <p:spPr>
          <a:xfrm>
            <a:off x="438912" y="4261104"/>
            <a:ext cx="978408" cy="877824"/>
          </a:xfrm>
          <a:prstGeom prst="rect">
            <a:avLst/>
          </a:prstGeom>
          <a:solidFill>
            <a:srgbClr val="303D43"/>
          </a:solidFill>
          <a:ln w="12700">
            <a:solidFill>
              <a:srgbClr val="303D43">
                <a:alpha val="0"/>
              </a:srgbClr>
            </a:solidFill>
            <a:prstDash val="solid"/>
          </a:ln>
        </p:spPr>
      </p:sp>
      <p:sp>
        <p:nvSpPr>
          <p:cNvPr id="23" name="Text 20">
            <a:extLst>
              <a:ext uri="{FF2B5EF4-FFF2-40B4-BE49-F238E27FC236}">
                <a16:creationId xmlns:a16="http://schemas.microsoft.com/office/drawing/2014/main" id="{FB753100-C609-4F4C-B5E6-546AB5CCD9EA}"/>
              </a:ext>
            </a:extLst>
          </p:cNvPr>
          <p:cNvSpPr>
            <a:spLocks noGrp="1"/>
          </p:cNvSpPr>
          <p:nvPr/>
        </p:nvSpPr>
        <p:spPr>
          <a:xfrm>
            <a:off x="576072" y="4407408"/>
            <a:ext cx="704088" cy="493776"/>
          </a:xfrm>
          <a:prstGeom prst="rect">
            <a:avLst/>
          </a:prstGeom>
          <a:noFill/>
        </p:spPr>
        <p:txBody>
          <a:bodyPr wrap="square" lIns="0" tIns="0" rIns="0" bIns="0" anchor="t">
            <a:normAutofit/>
          </a:bodyPr>
          <a:lstStyle/>
          <a:p>
            <a:pPr marL="0" indent="0" algn="ctr">
              <a:buNone/>
            </a:pPr>
            <a:r>
              <a:rPr sz="3400" b="1">
                <a:solidFill>
                  <a:srgbClr val="FFFFFF"/>
                </a:solidFill>
                <a:latin typeface="Arial"/>
                <a:ea typeface="Arial"/>
                <a:cs typeface="Arial"/>
              </a:rPr>
              <a:t>3</a:t>
            </a:r>
            <a:endParaRPr sz="3400"/>
          </a:p>
        </p:txBody>
      </p:sp>
      <p:sp>
        <p:nvSpPr>
          <p:cNvPr id="24" name="Shape 21">
            <a:extLst>
              <a:ext uri="{FF2B5EF4-FFF2-40B4-BE49-F238E27FC236}">
                <a16:creationId xmlns:a16="http://schemas.microsoft.com/office/drawing/2014/main" id="{900292CD-7F07-414E-8623-61E5D57C1904}"/>
              </a:ext>
            </a:extLst>
          </p:cNvPr>
          <p:cNvSpPr>
            <a:spLocks noGrp="1"/>
          </p:cNvSpPr>
          <p:nvPr/>
        </p:nvSpPr>
        <p:spPr>
          <a:xfrm>
            <a:off x="1600200" y="4261104"/>
            <a:ext cx="10152888" cy="877824"/>
          </a:xfrm>
          <a:prstGeom prst="rect">
            <a:avLst/>
          </a:prstGeom>
          <a:solidFill>
            <a:srgbClr val="FFFFFF"/>
          </a:solidFill>
          <a:ln w="7620">
            <a:solidFill>
              <a:srgbClr val="D8D4CB"/>
            </a:solidFill>
            <a:prstDash val="solid"/>
          </a:ln>
        </p:spPr>
      </p:sp>
      <p:sp>
        <p:nvSpPr>
          <p:cNvPr id="25" name="Text 22">
            <a:extLst>
              <a:ext uri="{FF2B5EF4-FFF2-40B4-BE49-F238E27FC236}">
                <a16:creationId xmlns:a16="http://schemas.microsoft.com/office/drawing/2014/main" id="{6630AFDD-2AFB-4F21-9CE6-AEC101393389}"/>
              </a:ext>
            </a:extLst>
          </p:cNvPr>
          <p:cNvSpPr>
            <a:spLocks noGrp="1"/>
          </p:cNvSpPr>
          <p:nvPr/>
        </p:nvSpPr>
        <p:spPr>
          <a:xfrm>
            <a:off x="1792224" y="4398264"/>
            <a:ext cx="9759696" cy="274320"/>
          </a:xfrm>
          <a:prstGeom prst="rect">
            <a:avLst/>
          </a:prstGeom>
          <a:noFill/>
        </p:spPr>
        <p:txBody>
          <a:bodyPr wrap="square" lIns="0" tIns="0" rIns="0" bIns="0" anchor="t">
            <a:normAutofit/>
          </a:bodyPr>
          <a:lstStyle/>
          <a:p>
            <a:pPr marL="0" indent="0">
              <a:buNone/>
            </a:pPr>
            <a:r>
              <a:rPr sz="2100" b="1">
                <a:solidFill>
                  <a:srgbClr val="243239"/>
                </a:solidFill>
                <a:latin typeface="Arial"/>
                <a:ea typeface="Arial"/>
                <a:cs typeface="Arial"/>
              </a:rPr>
              <a:t>Prozeduren</a:t>
            </a:r>
            <a:endParaRPr sz="2100"/>
          </a:p>
        </p:txBody>
      </p:sp>
      <p:sp>
        <p:nvSpPr>
          <p:cNvPr id="26" name="Text 23">
            <a:extLst>
              <a:ext uri="{FF2B5EF4-FFF2-40B4-BE49-F238E27FC236}">
                <a16:creationId xmlns:a16="http://schemas.microsoft.com/office/drawing/2014/main" id="{4C6A8AC3-550D-4D0D-AE93-8D73DC35F635}"/>
              </a:ext>
            </a:extLst>
          </p:cNvPr>
          <p:cNvSpPr>
            <a:spLocks noGrp="1"/>
          </p:cNvSpPr>
          <p:nvPr/>
        </p:nvSpPr>
        <p:spPr>
          <a:xfrm>
            <a:off x="1792224" y="4773168"/>
            <a:ext cx="9759696" cy="219456"/>
          </a:xfrm>
          <a:prstGeom prst="rect">
            <a:avLst/>
          </a:prstGeom>
          <a:noFill/>
        </p:spPr>
        <p:txBody>
          <a:bodyPr wrap="square" lIns="0" tIns="0" rIns="0" bIns="0" anchor="t">
            <a:normAutofit/>
          </a:bodyPr>
          <a:lstStyle/>
          <a:p>
            <a:pPr marL="0" indent="0">
              <a:buNone/>
            </a:pPr>
            <a:r>
              <a:rPr sz="1700">
                <a:solidFill>
                  <a:srgbClr val="243239"/>
                </a:solidFill>
                <a:latin typeface="Arial"/>
                <a:ea typeface="Arial"/>
                <a:cs typeface="Arial"/>
              </a:rPr>
              <a:t>BA-Arten, AA-Assessments, BB-Zusätze und Überwachung</a:t>
            </a:r>
            <a:endParaRPr sz="1700"/>
          </a:p>
        </p:txBody>
      </p:sp>
      <p:sp>
        <p:nvSpPr>
          <p:cNvPr id="27" name="Shape 24">
            <a:extLst>
              <a:ext uri="{FF2B5EF4-FFF2-40B4-BE49-F238E27FC236}">
                <a16:creationId xmlns:a16="http://schemas.microsoft.com/office/drawing/2014/main" id="{4EA86C2A-D0CF-4839-8740-64C3C7444810}"/>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70420D32-C07E-4880-9559-037886023E52}"/>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549E4985-E329-41E5-804F-AAA665B0DCE2}"/>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2026 S. 221–232 → 2027 S. 218–226. Eine kürzere Darstellung bedeutet keine pauschale Reduktion der Anforderungen.</a:t>
            </a:r>
            <a:endParaRPr sz="1550"/>
          </a:p>
        </p:txBody>
      </p:sp>
      <p:sp>
        <p:nvSpPr>
          <p:cNvPr id="30" name="Shape 27">
            <a:extLst>
              <a:ext uri="{FF2B5EF4-FFF2-40B4-BE49-F238E27FC236}">
                <a16:creationId xmlns:a16="http://schemas.microsoft.com/office/drawing/2014/main" id="{B9E2F9F2-E864-44FA-A901-758EF950F064}"/>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774D7B0A-3E7B-4DC4-A929-5CCF50CDC756}"/>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Kapitel Rehabilitation S. 221–232; KHB 2027, Kapitel Rehabilitation S. 218–226.</a:t>
            </a:r>
            <a:endParaRPr sz="920"/>
          </a:p>
        </p:txBody>
      </p:sp>
      <p:sp>
        <p:nvSpPr>
          <p:cNvPr id="32" name="Text 29">
            <a:extLst>
              <a:ext uri="{FF2B5EF4-FFF2-40B4-BE49-F238E27FC236}">
                <a16:creationId xmlns:a16="http://schemas.microsoft.com/office/drawing/2014/main" id="{1C439E5A-044B-44E4-91DC-2C2C0DD36D81}"/>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EEE207F9-D2F3-48B1-944F-9237D2ACF9B4}"/>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47 / 73</a:t>
            </a:r>
            <a:endParaRPr sz="900"/>
          </a:p>
        </p:txBody>
      </p:sp>
    </p:spTree>
    <p:extLst>
      <p:ext uri="{BB962C8B-B14F-4D97-AF65-F5344CB8AC3E}">
        <p14:creationId xmlns:p14="http://schemas.microsoft.com/office/powerpoint/2010/main" val="15328549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DBCA9D0-8C2C-470B-8935-92675A9FAAF1}"/>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429D4ADC-3EA6-4AA0-833A-4C278A0347D8}"/>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5AEA495E-9288-4ED2-9829-C5121F4ECF6F}"/>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31AD04E0-A94A-42B1-AC83-3054C98ABB71}"/>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DA184F7A-5339-48F1-8EEB-6B9E562D6256}"/>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F91FE835-4B49-4E9A-80D0-5FA1D3690850}"/>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REHABILITATION</a:t>
            </a:r>
            <a:endParaRPr sz="1020"/>
          </a:p>
        </p:txBody>
      </p:sp>
      <p:sp>
        <p:nvSpPr>
          <p:cNvPr id="8" name="Text 5">
            <a:extLst>
              <a:ext uri="{FF2B5EF4-FFF2-40B4-BE49-F238E27FC236}">
                <a16:creationId xmlns:a16="http://schemas.microsoft.com/office/drawing/2014/main" id="{9FFE3AE0-1B90-49DA-A6F0-2358770E8E6E}"/>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FORMULIERUNG GESCHÄRFT</a:t>
            </a:r>
            <a:endParaRPr sz="960"/>
          </a:p>
        </p:txBody>
      </p:sp>
      <p:sp>
        <p:nvSpPr>
          <p:cNvPr id="9" name="Text 6">
            <a:extLst>
              <a:ext uri="{FF2B5EF4-FFF2-40B4-BE49-F238E27FC236}">
                <a16:creationId xmlns:a16="http://schemas.microsoft.com/office/drawing/2014/main" id="{DA4BFCF8-BEF7-4E21-9AE4-6A2EEA4967C6}"/>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Reha-Hauptdiagnose: aktueller Hauptanlass</a:t>
            </a:r>
            <a:endParaRPr sz="2800"/>
          </a:p>
        </p:txBody>
      </p:sp>
      <p:sp>
        <p:nvSpPr>
          <p:cNvPr id="10" name="Shape 7">
            <a:extLst>
              <a:ext uri="{FF2B5EF4-FFF2-40B4-BE49-F238E27FC236}">
                <a16:creationId xmlns:a16="http://schemas.microsoft.com/office/drawing/2014/main" id="{6BBBD9E9-3B72-418C-BB1C-385FD14C0476}"/>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54D6B3F7-33DC-4138-AC02-D19DA9EC2622}"/>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B4A53012-AE19-4CD6-8927-6C7DD1828E15}"/>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1A33FF34-56DD-4AA0-9A5C-C0C547E7F5B5}"/>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D446BEFB-4464-4E26-88E2-D8B83C3382F8}"/>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2762B4F0-6926-4890-8B37-E8B819CABA35}"/>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B012F16C-C314-489C-A273-FA8321C42251}"/>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E3D0ABAF-CDF2-4565-B06F-149E2B0C82C5}"/>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7529E1D2-0E24-4BBF-AE8B-DBF84554A55F}"/>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136BFEAF-8592-4702-9948-AA9166005EEA}"/>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2026</a:t>
            </a:r>
            <a:endParaRPr sz="1760"/>
          </a:p>
        </p:txBody>
      </p:sp>
      <p:sp>
        <p:nvSpPr>
          <p:cNvPr id="20" name="Text 17">
            <a:extLst>
              <a:ext uri="{FF2B5EF4-FFF2-40B4-BE49-F238E27FC236}">
                <a16:creationId xmlns:a16="http://schemas.microsoft.com/office/drawing/2014/main" id="{AEE18300-5605-4892-9F84-70A0E5088F54}"/>
              </a:ext>
            </a:extLst>
          </p:cNvPr>
          <p:cNvSpPr>
            <a:spLocks noGrp="1"/>
          </p:cNvSpPr>
          <p:nvPr/>
        </p:nvSpPr>
        <p:spPr>
          <a:xfrm>
            <a:off x="640080" y="3017520"/>
            <a:ext cx="5131308" cy="848335"/>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Grundkrankheit, die Hauptanlass für die Rehabilitation bzw. Ursache für die Funktionseinschränkung ist.</a:t>
            </a:r>
            <a:endParaRPr sz="1780"/>
          </a:p>
        </p:txBody>
      </p:sp>
      <p:sp>
        <p:nvSpPr>
          <p:cNvPr id="21" name="Text 18">
            <a:extLst>
              <a:ext uri="{FF2B5EF4-FFF2-40B4-BE49-F238E27FC236}">
                <a16:creationId xmlns:a16="http://schemas.microsoft.com/office/drawing/2014/main" id="{D10E68CA-6126-4BDE-849A-571B6EE4DCE6}"/>
              </a:ext>
            </a:extLst>
          </p:cNvPr>
          <p:cNvSpPr>
            <a:spLocks noGrp="1"/>
          </p:cNvSpPr>
          <p:nvPr/>
        </p:nvSpPr>
        <p:spPr>
          <a:xfrm>
            <a:off x="640080" y="4048735"/>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Bereits gültig</a:t>
            </a:r>
            <a:endParaRPr sz="1760"/>
          </a:p>
        </p:txBody>
      </p:sp>
      <p:sp>
        <p:nvSpPr>
          <p:cNvPr id="22" name="Text 19">
            <a:extLst>
              <a:ext uri="{FF2B5EF4-FFF2-40B4-BE49-F238E27FC236}">
                <a16:creationId xmlns:a16="http://schemas.microsoft.com/office/drawing/2014/main" id="{44146994-192D-43CC-9DFB-9DA03CC1FE79}"/>
              </a:ext>
            </a:extLst>
          </p:cNvPr>
          <p:cNvSpPr>
            <a:spLocks noGrp="1"/>
          </p:cNvSpPr>
          <p:nvPr/>
        </p:nvSpPr>
        <p:spPr>
          <a:xfrm>
            <a:off x="640080" y="4405351"/>
            <a:ext cx="5131308" cy="733577"/>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Muss nicht identisch mit der Hauptdiagnose des akutstationären Falls sein.</a:t>
            </a:r>
            <a:endParaRPr sz="1780"/>
          </a:p>
        </p:txBody>
      </p:sp>
      <p:sp>
        <p:nvSpPr>
          <p:cNvPr id="23" name="Text 20">
            <a:extLst>
              <a:ext uri="{FF2B5EF4-FFF2-40B4-BE49-F238E27FC236}">
                <a16:creationId xmlns:a16="http://schemas.microsoft.com/office/drawing/2014/main" id="{5EDF0434-1AD5-4C13-8998-62CE40B11FEB}"/>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2027</a:t>
            </a:r>
            <a:endParaRPr sz="1760"/>
          </a:p>
        </p:txBody>
      </p:sp>
      <p:sp>
        <p:nvSpPr>
          <p:cNvPr id="24" name="Text 21">
            <a:extLst>
              <a:ext uri="{FF2B5EF4-FFF2-40B4-BE49-F238E27FC236}">
                <a16:creationId xmlns:a16="http://schemas.microsoft.com/office/drawing/2014/main" id="{D8E69597-70F8-4A9A-B762-E85A5C52DD0B}"/>
              </a:ext>
            </a:extLst>
          </p:cNvPr>
          <p:cNvSpPr>
            <a:spLocks noGrp="1"/>
          </p:cNvSpPr>
          <p:nvPr/>
        </p:nvSpPr>
        <p:spPr>
          <a:xfrm>
            <a:off x="6420612" y="3017520"/>
            <a:ext cx="5131308" cy="57120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Erkrankung, die den Hauptanlass für die Rehabilitation darstellt.</a:t>
            </a:r>
            <a:endParaRPr sz="1780"/>
          </a:p>
        </p:txBody>
      </p:sp>
      <p:sp>
        <p:nvSpPr>
          <p:cNvPr id="25" name="Text 22">
            <a:extLst>
              <a:ext uri="{FF2B5EF4-FFF2-40B4-BE49-F238E27FC236}">
                <a16:creationId xmlns:a16="http://schemas.microsoft.com/office/drawing/2014/main" id="{D9C89441-BCB1-4553-AF8C-D6807BE17727}"/>
              </a:ext>
            </a:extLst>
          </p:cNvPr>
          <p:cNvSpPr>
            <a:spLocks noGrp="1"/>
          </p:cNvSpPr>
          <p:nvPr/>
        </p:nvSpPr>
        <p:spPr>
          <a:xfrm>
            <a:off x="6420612" y="3771608"/>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Neues Beispiel</a:t>
            </a:r>
            <a:endParaRPr sz="1760"/>
          </a:p>
        </p:txBody>
      </p:sp>
      <p:sp>
        <p:nvSpPr>
          <p:cNvPr id="26" name="Text 23">
            <a:extLst>
              <a:ext uri="{FF2B5EF4-FFF2-40B4-BE49-F238E27FC236}">
                <a16:creationId xmlns:a16="http://schemas.microsoft.com/office/drawing/2014/main" id="{657251AF-72DC-449D-8A39-E25A16AF54B2}"/>
              </a:ext>
            </a:extLst>
          </p:cNvPr>
          <p:cNvSpPr>
            <a:spLocks noGrp="1"/>
          </p:cNvSpPr>
          <p:nvPr/>
        </p:nvSpPr>
        <p:spPr>
          <a:xfrm>
            <a:off x="6420612" y="4128224"/>
            <a:ext cx="5131308" cy="1010704"/>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Nach abgeheilter schwerer COVID-Erkrankung ist die Critical-illness-Polyneuropathie der aktuelle neurologische Rehabilitationsanlass.</a:t>
            </a:r>
            <a:endParaRPr sz="1780"/>
          </a:p>
        </p:txBody>
      </p:sp>
      <p:sp>
        <p:nvSpPr>
          <p:cNvPr id="27" name="Shape 24">
            <a:extLst>
              <a:ext uri="{FF2B5EF4-FFF2-40B4-BE49-F238E27FC236}">
                <a16:creationId xmlns:a16="http://schemas.microsoft.com/office/drawing/2014/main" id="{F871279A-0138-4C13-BFFB-F7E3E9457BA5}"/>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B37CFA1C-075E-449A-A813-65498CB5C2F4}"/>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699B973A-A9CC-4BA9-8458-A1BB854C53CC}"/>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 Ursache der früheren Akutaufnahme nicht automatisch als Reha-Hauptdiagnose fortschreiben.</a:t>
            </a:r>
            <a:endParaRPr sz="1550"/>
          </a:p>
        </p:txBody>
      </p:sp>
      <p:sp>
        <p:nvSpPr>
          <p:cNvPr id="30" name="Shape 27">
            <a:extLst>
              <a:ext uri="{FF2B5EF4-FFF2-40B4-BE49-F238E27FC236}">
                <a16:creationId xmlns:a16="http://schemas.microsoft.com/office/drawing/2014/main" id="{D20BA5DF-BC5E-4370-A07C-B3726A11B069}"/>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E9727074-AAEA-453A-B0D7-2AEDDFA515E3}"/>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Rehabilitation S. 222 und 226; KHB 2027, Rehabilitation 2.1 S. 219.</a:t>
            </a:r>
            <a:endParaRPr sz="920"/>
          </a:p>
        </p:txBody>
      </p:sp>
      <p:sp>
        <p:nvSpPr>
          <p:cNvPr id="32" name="Text 29">
            <a:extLst>
              <a:ext uri="{FF2B5EF4-FFF2-40B4-BE49-F238E27FC236}">
                <a16:creationId xmlns:a16="http://schemas.microsoft.com/office/drawing/2014/main" id="{8AC17C68-A21E-413B-A45F-BD439DFC1ACC}"/>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C292FD27-7173-4D29-84C4-3F287B526514}"/>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48 / 73</a:t>
            </a:r>
            <a:endParaRPr sz="900"/>
          </a:p>
        </p:txBody>
      </p:sp>
    </p:spTree>
    <p:extLst>
      <p:ext uri="{BB962C8B-B14F-4D97-AF65-F5344CB8AC3E}">
        <p14:creationId xmlns:p14="http://schemas.microsoft.com/office/powerpoint/2010/main" val="1023649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F91483D-D271-4C4E-B3F4-2F68BD4F00B6}"/>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3A11BD05-D087-4DBD-9AC3-484054BEBC43}"/>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3BF2576A-7444-4CC3-8639-06F3E72A00DA}"/>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D3061655-EE0A-450B-80F1-DBC9EEB9099F}"/>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A7F1CF0-4B54-40BA-BFF5-FA3FC1010555}"/>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9506810E-E827-4D9E-93A2-4F95468C3C5A}"/>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REHABILITATION</a:t>
            </a:r>
            <a:endParaRPr sz="1020"/>
          </a:p>
        </p:txBody>
      </p:sp>
      <p:sp>
        <p:nvSpPr>
          <p:cNvPr id="8" name="Text 5">
            <a:extLst>
              <a:ext uri="{FF2B5EF4-FFF2-40B4-BE49-F238E27FC236}">
                <a16:creationId xmlns:a16="http://schemas.microsoft.com/office/drawing/2014/main" id="{1BD595B7-BCB9-4FC9-89B7-0A3F7A8030AD}"/>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OFFIZIELLES BEISPIEL, GEKÜRZT</a:t>
            </a:r>
            <a:endParaRPr sz="960"/>
          </a:p>
        </p:txBody>
      </p:sp>
      <p:sp>
        <p:nvSpPr>
          <p:cNvPr id="9" name="Text 6">
            <a:extLst>
              <a:ext uri="{FF2B5EF4-FFF2-40B4-BE49-F238E27FC236}">
                <a16:creationId xmlns:a16="http://schemas.microsoft.com/office/drawing/2014/main" id="{6EE3F878-7C86-4799-BD9A-1614C3E767C2}"/>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520" b="1">
                <a:solidFill>
                  <a:srgbClr val="243239"/>
                </a:solidFill>
                <a:latin typeface="Georgia"/>
                <a:ea typeface="Georgia"/>
                <a:cs typeface="Georgia"/>
              </a:rPr>
              <a:t>Neues Reha-Beispiel: COVID abgeheilt, CIP im Vordergrund</a:t>
            </a:r>
            <a:endParaRPr sz="2520"/>
          </a:p>
        </p:txBody>
      </p:sp>
      <p:sp>
        <p:nvSpPr>
          <p:cNvPr id="10" name="Shape 7">
            <a:extLst>
              <a:ext uri="{FF2B5EF4-FFF2-40B4-BE49-F238E27FC236}">
                <a16:creationId xmlns:a16="http://schemas.microsoft.com/office/drawing/2014/main" id="{242E55FF-D468-49CD-9BB0-4F1046460EFE}"/>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C6F79297-5A40-4C2C-BD68-A3C11E35335A}"/>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8A09877C-3147-4356-ACC3-DCD856E767A9}"/>
              </a:ext>
            </a:extLst>
          </p:cNvPr>
          <p:cNvSpPr>
            <a:spLocks noGrp="1"/>
          </p:cNvSpPr>
          <p:nvPr/>
        </p:nvSpPr>
        <p:spPr>
          <a:xfrm>
            <a:off x="438912" y="2011680"/>
            <a:ext cx="3182112" cy="3346704"/>
          </a:xfrm>
          <a:prstGeom prst="rect">
            <a:avLst/>
          </a:prstGeom>
          <a:solidFill>
            <a:srgbClr val="EEE7DB"/>
          </a:solidFill>
          <a:ln w="12700">
            <a:solidFill>
              <a:srgbClr val="EEE7DB">
                <a:alpha val="0"/>
              </a:srgbClr>
            </a:solidFill>
            <a:prstDash val="solid"/>
          </a:ln>
        </p:spPr>
      </p:sp>
      <p:sp>
        <p:nvSpPr>
          <p:cNvPr id="13" name="Text 10">
            <a:extLst>
              <a:ext uri="{FF2B5EF4-FFF2-40B4-BE49-F238E27FC236}">
                <a16:creationId xmlns:a16="http://schemas.microsoft.com/office/drawing/2014/main" id="{037F1969-15DA-44B7-BFDC-207FE406EADA}"/>
              </a:ext>
            </a:extLst>
          </p:cNvPr>
          <p:cNvSpPr>
            <a:spLocks noGrp="1"/>
          </p:cNvSpPr>
          <p:nvPr/>
        </p:nvSpPr>
        <p:spPr>
          <a:xfrm>
            <a:off x="621792" y="2176272"/>
            <a:ext cx="2816352" cy="219456"/>
          </a:xfrm>
          <a:prstGeom prst="rect">
            <a:avLst/>
          </a:prstGeom>
          <a:noFill/>
        </p:spPr>
        <p:txBody>
          <a:bodyPr wrap="square" lIns="0" tIns="0" rIns="0" bIns="0" anchor="t">
            <a:normAutofit/>
          </a:bodyPr>
          <a:lstStyle/>
          <a:p>
            <a:pPr marL="0" indent="0">
              <a:buNone/>
            </a:pPr>
            <a:r>
              <a:rPr sz="1050" b="1" spc="80">
                <a:solidFill>
                  <a:srgbClr val="303D43"/>
                </a:solidFill>
                <a:latin typeface="Arial"/>
                <a:ea typeface="Arial"/>
                <a:cs typeface="Arial"/>
              </a:rPr>
              <a:t>SACHVERHALT</a:t>
            </a:r>
            <a:endParaRPr sz="1050"/>
          </a:p>
        </p:txBody>
      </p:sp>
      <p:sp>
        <p:nvSpPr>
          <p:cNvPr id="14" name="Text 11">
            <a:extLst>
              <a:ext uri="{FF2B5EF4-FFF2-40B4-BE49-F238E27FC236}">
                <a16:creationId xmlns:a16="http://schemas.microsoft.com/office/drawing/2014/main" id="{2E5836E1-99FD-4C73-84B4-AC8D38EBBF20}"/>
              </a:ext>
            </a:extLst>
          </p:cNvPr>
          <p:cNvSpPr>
            <a:spLocks noGrp="1"/>
          </p:cNvSpPr>
          <p:nvPr/>
        </p:nvSpPr>
        <p:spPr>
          <a:xfrm>
            <a:off x="621792" y="2569464"/>
            <a:ext cx="2816352" cy="2578608"/>
          </a:xfrm>
          <a:prstGeom prst="rect">
            <a:avLst/>
          </a:prstGeom>
          <a:noFill/>
        </p:spPr>
        <p:txBody>
          <a:bodyPr wrap="square" lIns="0" tIns="0" rIns="0" bIns="0" anchor="t">
            <a:normAutofit/>
          </a:bodyPr>
          <a:lstStyle/>
          <a:p>
            <a:pPr marL="0" indent="0">
              <a:buNone/>
            </a:pPr>
            <a:r>
              <a:rPr sz="1750">
                <a:solidFill>
                  <a:srgbClr val="243239"/>
                </a:solidFill>
                <a:latin typeface="Arial"/>
                <a:ea typeface="Arial"/>
                <a:cs typeface="Arial"/>
              </a:rPr>
              <a:t>Nach schwerer SARS-CoV-2-Infektion und prolongiertem Intensivaufenthalt: ausgeprägte Critical-illness-Polyneuropathie mit Gangstörung, Muskelschwäche und funktionellen Einschränkungen. Die COVID-Erkrankung selbst ist abgeheilt.</a:t>
            </a:r>
            <a:endParaRPr sz="1750"/>
          </a:p>
        </p:txBody>
      </p:sp>
      <p:sp>
        <p:nvSpPr>
          <p:cNvPr id="15" name="Shape 12">
            <a:extLst>
              <a:ext uri="{FF2B5EF4-FFF2-40B4-BE49-F238E27FC236}">
                <a16:creationId xmlns:a16="http://schemas.microsoft.com/office/drawing/2014/main" id="{BDDD43BF-BD4B-45D9-B88D-B56290666E93}"/>
              </a:ext>
            </a:extLst>
          </p:cNvPr>
          <p:cNvSpPr>
            <a:spLocks noGrp="1"/>
          </p:cNvSpPr>
          <p:nvPr/>
        </p:nvSpPr>
        <p:spPr>
          <a:xfrm>
            <a:off x="3803904" y="2011680"/>
            <a:ext cx="3883152" cy="3346704"/>
          </a:xfrm>
          <a:prstGeom prst="rect">
            <a:avLst/>
          </a:prstGeom>
          <a:solidFill>
            <a:srgbClr val="FFFFFF"/>
          </a:solidFill>
          <a:ln w="7620">
            <a:solidFill>
              <a:srgbClr val="D8D4CB"/>
            </a:solidFill>
            <a:prstDash val="solid"/>
          </a:ln>
        </p:spPr>
      </p:sp>
      <p:sp>
        <p:nvSpPr>
          <p:cNvPr id="16" name="Shape 13">
            <a:extLst>
              <a:ext uri="{FF2B5EF4-FFF2-40B4-BE49-F238E27FC236}">
                <a16:creationId xmlns:a16="http://schemas.microsoft.com/office/drawing/2014/main" id="{BA24AB79-B8EA-4D6D-8240-D72CCC138633}"/>
              </a:ext>
            </a:extLst>
          </p:cNvPr>
          <p:cNvSpPr>
            <a:spLocks noGrp="1"/>
          </p:cNvSpPr>
          <p:nvPr/>
        </p:nvSpPr>
        <p:spPr>
          <a:xfrm>
            <a:off x="3803904" y="2011680"/>
            <a:ext cx="3883152" cy="429768"/>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1E8A49EE-0506-4726-986C-9F42D2B9A6C5}"/>
              </a:ext>
            </a:extLst>
          </p:cNvPr>
          <p:cNvSpPr>
            <a:spLocks noGrp="1"/>
          </p:cNvSpPr>
          <p:nvPr/>
        </p:nvSpPr>
        <p:spPr>
          <a:xfrm>
            <a:off x="3950208" y="2112264"/>
            <a:ext cx="3608832" cy="228600"/>
          </a:xfrm>
          <a:prstGeom prst="rect">
            <a:avLst/>
          </a:prstGeom>
          <a:noFill/>
        </p:spPr>
        <p:txBody>
          <a:bodyPr wrap="square" lIns="0" tIns="0" rIns="0" bIns="0" anchor="t">
            <a:normAutofit/>
          </a:bodyPr>
          <a:lstStyle/>
          <a:p>
            <a:pPr marL="0" indent="0">
              <a:buNone/>
            </a:pPr>
            <a:r>
              <a:rPr sz="1530" b="1">
                <a:solidFill>
                  <a:srgbClr val="FFFFFF"/>
                </a:solidFill>
                <a:latin typeface="Arial"/>
                <a:ea typeface="Arial"/>
                <a:cs typeface="Arial"/>
              </a:rPr>
              <a:t>2026</a:t>
            </a:r>
            <a:endParaRPr sz="1530"/>
          </a:p>
        </p:txBody>
      </p:sp>
      <p:sp>
        <p:nvSpPr>
          <p:cNvPr id="18" name="Shape 15">
            <a:extLst>
              <a:ext uri="{FF2B5EF4-FFF2-40B4-BE49-F238E27FC236}">
                <a16:creationId xmlns:a16="http://schemas.microsoft.com/office/drawing/2014/main" id="{535DC872-9918-4047-949D-B1A5A93CCC17}"/>
              </a:ext>
            </a:extLst>
          </p:cNvPr>
          <p:cNvSpPr>
            <a:spLocks noGrp="1"/>
          </p:cNvSpPr>
          <p:nvPr/>
        </p:nvSpPr>
        <p:spPr>
          <a:xfrm>
            <a:off x="3959352" y="2711196"/>
            <a:ext cx="54864" cy="54864"/>
          </a:xfrm>
          <a:prstGeom prst="rect">
            <a:avLst/>
          </a:prstGeom>
          <a:solidFill>
            <a:srgbClr val="7D925F"/>
          </a:solidFill>
          <a:ln w="12700">
            <a:solidFill>
              <a:srgbClr val="7D925F">
                <a:alpha val="0"/>
              </a:srgbClr>
            </a:solidFill>
            <a:prstDash val="solid"/>
          </a:ln>
        </p:spPr>
      </p:sp>
      <p:sp>
        <p:nvSpPr>
          <p:cNvPr id="19" name="Text 16">
            <a:extLst>
              <a:ext uri="{FF2B5EF4-FFF2-40B4-BE49-F238E27FC236}">
                <a16:creationId xmlns:a16="http://schemas.microsoft.com/office/drawing/2014/main" id="{1872E054-A041-4A72-BDC1-A35AB03DEF0C}"/>
              </a:ext>
            </a:extLst>
          </p:cNvPr>
          <p:cNvSpPr>
            <a:spLocks noGrp="1"/>
          </p:cNvSpPr>
          <p:nvPr/>
        </p:nvSpPr>
        <p:spPr>
          <a:xfrm>
            <a:off x="4123944" y="2633472"/>
            <a:ext cx="3407664" cy="1173730"/>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Kein entsprechendes CIP-Beispiel im Hauptdiagnosenabschnitt.</a:t>
            </a:r>
            <a:endParaRPr sz="1710"/>
          </a:p>
        </p:txBody>
      </p:sp>
      <p:sp>
        <p:nvSpPr>
          <p:cNvPr id="20" name="Shape 17">
            <a:extLst>
              <a:ext uri="{FF2B5EF4-FFF2-40B4-BE49-F238E27FC236}">
                <a16:creationId xmlns:a16="http://schemas.microsoft.com/office/drawing/2014/main" id="{388B4152-3954-4872-B262-E89EBFA84D7B}"/>
              </a:ext>
            </a:extLst>
          </p:cNvPr>
          <p:cNvSpPr>
            <a:spLocks noGrp="1"/>
          </p:cNvSpPr>
          <p:nvPr/>
        </p:nvSpPr>
        <p:spPr>
          <a:xfrm>
            <a:off x="3959352" y="4003798"/>
            <a:ext cx="54864" cy="54864"/>
          </a:xfrm>
          <a:prstGeom prst="rect">
            <a:avLst/>
          </a:prstGeom>
          <a:solidFill>
            <a:srgbClr val="7D925F"/>
          </a:solidFill>
          <a:ln w="12700">
            <a:solidFill>
              <a:srgbClr val="7D925F">
                <a:alpha val="0"/>
              </a:srgbClr>
            </a:solidFill>
            <a:prstDash val="solid"/>
          </a:ln>
        </p:spPr>
      </p:sp>
      <p:sp>
        <p:nvSpPr>
          <p:cNvPr id="21" name="Text 18">
            <a:extLst>
              <a:ext uri="{FF2B5EF4-FFF2-40B4-BE49-F238E27FC236}">
                <a16:creationId xmlns:a16="http://schemas.microsoft.com/office/drawing/2014/main" id="{A46E39FB-7DD4-46DE-ADF7-264DE3C47101}"/>
              </a:ext>
            </a:extLst>
          </p:cNvPr>
          <p:cNvSpPr>
            <a:spLocks noGrp="1"/>
          </p:cNvSpPr>
          <p:nvPr/>
        </p:nvSpPr>
        <p:spPr>
          <a:xfrm>
            <a:off x="4123944" y="3926074"/>
            <a:ext cx="3407664" cy="1212854"/>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Eine von der Akut-HD abweichende Reha-HD war bereits zulässig.</a:t>
            </a:r>
            <a:endParaRPr sz="1710"/>
          </a:p>
        </p:txBody>
      </p:sp>
      <p:sp>
        <p:nvSpPr>
          <p:cNvPr id="22" name="Shape 19">
            <a:extLst>
              <a:ext uri="{FF2B5EF4-FFF2-40B4-BE49-F238E27FC236}">
                <a16:creationId xmlns:a16="http://schemas.microsoft.com/office/drawing/2014/main" id="{C2A60FBA-CD1E-44AE-B63D-A30FD522A146}"/>
              </a:ext>
            </a:extLst>
          </p:cNvPr>
          <p:cNvSpPr>
            <a:spLocks noGrp="1"/>
          </p:cNvSpPr>
          <p:nvPr/>
        </p:nvSpPr>
        <p:spPr>
          <a:xfrm>
            <a:off x="7869936" y="2011680"/>
            <a:ext cx="3883152" cy="3346704"/>
          </a:xfrm>
          <a:prstGeom prst="rect">
            <a:avLst/>
          </a:prstGeom>
          <a:solidFill>
            <a:srgbClr val="FFFFFF"/>
          </a:solidFill>
          <a:ln w="7620">
            <a:solidFill>
              <a:srgbClr val="D8D4CB"/>
            </a:solidFill>
            <a:prstDash val="solid"/>
          </a:ln>
        </p:spPr>
      </p:sp>
      <p:sp>
        <p:nvSpPr>
          <p:cNvPr id="23" name="Shape 20">
            <a:extLst>
              <a:ext uri="{FF2B5EF4-FFF2-40B4-BE49-F238E27FC236}">
                <a16:creationId xmlns:a16="http://schemas.microsoft.com/office/drawing/2014/main" id="{86902F31-8C83-40E7-909B-13CDEA39A199}"/>
              </a:ext>
            </a:extLst>
          </p:cNvPr>
          <p:cNvSpPr>
            <a:spLocks noGrp="1"/>
          </p:cNvSpPr>
          <p:nvPr/>
        </p:nvSpPr>
        <p:spPr>
          <a:xfrm>
            <a:off x="7869936" y="2011680"/>
            <a:ext cx="3883152" cy="429768"/>
          </a:xfrm>
          <a:prstGeom prst="rect">
            <a:avLst/>
          </a:prstGeom>
          <a:solidFill>
            <a:srgbClr val="E5DAC9"/>
          </a:solidFill>
          <a:ln w="12700">
            <a:solidFill>
              <a:srgbClr val="E5DAC9">
                <a:alpha val="0"/>
              </a:srgbClr>
            </a:solidFill>
            <a:prstDash val="solid"/>
          </a:ln>
        </p:spPr>
      </p:sp>
      <p:sp>
        <p:nvSpPr>
          <p:cNvPr id="24" name="Text 21">
            <a:extLst>
              <a:ext uri="{FF2B5EF4-FFF2-40B4-BE49-F238E27FC236}">
                <a16:creationId xmlns:a16="http://schemas.microsoft.com/office/drawing/2014/main" id="{BA67F018-96EF-4641-B423-8FECE35D1CF0}"/>
              </a:ext>
            </a:extLst>
          </p:cNvPr>
          <p:cNvSpPr>
            <a:spLocks noGrp="1"/>
          </p:cNvSpPr>
          <p:nvPr/>
        </p:nvSpPr>
        <p:spPr>
          <a:xfrm>
            <a:off x="8016240" y="2112264"/>
            <a:ext cx="3608832" cy="228600"/>
          </a:xfrm>
          <a:prstGeom prst="rect">
            <a:avLst/>
          </a:prstGeom>
          <a:noFill/>
        </p:spPr>
        <p:txBody>
          <a:bodyPr wrap="square" lIns="0" tIns="0" rIns="0" bIns="0" anchor="t">
            <a:normAutofit/>
          </a:bodyPr>
          <a:lstStyle/>
          <a:p>
            <a:pPr marL="0" indent="0">
              <a:buNone/>
            </a:pPr>
            <a:r>
              <a:rPr sz="1530" b="1">
                <a:solidFill>
                  <a:srgbClr val="303D43"/>
                </a:solidFill>
                <a:latin typeface="Arial"/>
                <a:ea typeface="Arial"/>
                <a:cs typeface="Arial"/>
              </a:rPr>
              <a:t>2027</a:t>
            </a:r>
            <a:endParaRPr sz="1530"/>
          </a:p>
        </p:txBody>
      </p:sp>
      <p:sp>
        <p:nvSpPr>
          <p:cNvPr id="25" name="Shape 22">
            <a:extLst>
              <a:ext uri="{FF2B5EF4-FFF2-40B4-BE49-F238E27FC236}">
                <a16:creationId xmlns:a16="http://schemas.microsoft.com/office/drawing/2014/main" id="{E205F698-2CD1-4FD0-8C0E-F76B2771B361}"/>
              </a:ext>
            </a:extLst>
          </p:cNvPr>
          <p:cNvSpPr>
            <a:spLocks noGrp="1"/>
          </p:cNvSpPr>
          <p:nvPr/>
        </p:nvSpPr>
        <p:spPr>
          <a:xfrm>
            <a:off x="8025384" y="2711196"/>
            <a:ext cx="54864" cy="54864"/>
          </a:xfrm>
          <a:prstGeom prst="rect">
            <a:avLst/>
          </a:prstGeom>
          <a:solidFill>
            <a:srgbClr val="7D925F"/>
          </a:solidFill>
          <a:ln w="12700">
            <a:solidFill>
              <a:srgbClr val="7D925F">
                <a:alpha val="0"/>
              </a:srgbClr>
            </a:solidFill>
            <a:prstDash val="solid"/>
          </a:ln>
        </p:spPr>
      </p:sp>
      <p:sp>
        <p:nvSpPr>
          <p:cNvPr id="26" name="Text 23">
            <a:extLst>
              <a:ext uri="{FF2B5EF4-FFF2-40B4-BE49-F238E27FC236}">
                <a16:creationId xmlns:a16="http://schemas.microsoft.com/office/drawing/2014/main" id="{12508701-DA04-485F-93CE-ADF4F59F8A0C}"/>
              </a:ext>
            </a:extLst>
          </p:cNvPr>
          <p:cNvSpPr>
            <a:spLocks noGrp="1"/>
          </p:cNvSpPr>
          <p:nvPr/>
        </p:nvSpPr>
        <p:spPr>
          <a:xfrm>
            <a:off x="8189976" y="2633472"/>
            <a:ext cx="3407664" cy="674914"/>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HD G62.80</a:t>
            </a:r>
            <a:endParaRPr sz="1710"/>
          </a:p>
        </p:txBody>
      </p:sp>
      <p:sp>
        <p:nvSpPr>
          <p:cNvPr id="27" name="Shape 24">
            <a:extLst>
              <a:ext uri="{FF2B5EF4-FFF2-40B4-BE49-F238E27FC236}">
                <a16:creationId xmlns:a16="http://schemas.microsoft.com/office/drawing/2014/main" id="{A5B74CC5-0D34-4DB4-9500-CD1EE013F81A}"/>
              </a:ext>
            </a:extLst>
          </p:cNvPr>
          <p:cNvSpPr>
            <a:spLocks noGrp="1"/>
          </p:cNvSpPr>
          <p:nvPr/>
        </p:nvSpPr>
        <p:spPr>
          <a:xfrm>
            <a:off x="8025384" y="3504982"/>
            <a:ext cx="54864" cy="54864"/>
          </a:xfrm>
          <a:prstGeom prst="rect">
            <a:avLst/>
          </a:prstGeom>
          <a:solidFill>
            <a:srgbClr val="7D925F"/>
          </a:solidFill>
          <a:ln w="12700">
            <a:solidFill>
              <a:srgbClr val="7D925F">
                <a:alpha val="0"/>
              </a:srgbClr>
            </a:solidFill>
            <a:prstDash val="solid"/>
          </a:ln>
        </p:spPr>
      </p:sp>
      <p:sp>
        <p:nvSpPr>
          <p:cNvPr id="28" name="Text 25">
            <a:extLst>
              <a:ext uri="{FF2B5EF4-FFF2-40B4-BE49-F238E27FC236}">
                <a16:creationId xmlns:a16="http://schemas.microsoft.com/office/drawing/2014/main" id="{6CF1E045-6F1C-48CB-A248-9694BFCF6215}"/>
              </a:ext>
            </a:extLst>
          </p:cNvPr>
          <p:cNvSpPr>
            <a:spLocks noGrp="1"/>
          </p:cNvSpPr>
          <p:nvPr/>
        </p:nvSpPr>
        <p:spPr>
          <a:xfrm>
            <a:off x="8189976" y="3427258"/>
            <a:ext cx="3407664" cy="674914"/>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Critical-illness-Polyneuropathie</a:t>
            </a:r>
            <a:endParaRPr sz="1710"/>
          </a:p>
        </p:txBody>
      </p:sp>
      <p:sp>
        <p:nvSpPr>
          <p:cNvPr id="29" name="Shape 26">
            <a:extLst>
              <a:ext uri="{FF2B5EF4-FFF2-40B4-BE49-F238E27FC236}">
                <a16:creationId xmlns:a16="http://schemas.microsoft.com/office/drawing/2014/main" id="{60B850CB-C0A7-4ECF-BE29-9F295E05BE6E}"/>
              </a:ext>
            </a:extLst>
          </p:cNvPr>
          <p:cNvSpPr>
            <a:spLocks noGrp="1"/>
          </p:cNvSpPr>
          <p:nvPr/>
        </p:nvSpPr>
        <p:spPr>
          <a:xfrm>
            <a:off x="8025384" y="4298769"/>
            <a:ext cx="54864" cy="54864"/>
          </a:xfrm>
          <a:prstGeom prst="rect">
            <a:avLst/>
          </a:prstGeom>
          <a:solidFill>
            <a:srgbClr val="7D925F"/>
          </a:solidFill>
          <a:ln w="12700">
            <a:solidFill>
              <a:srgbClr val="7D925F">
                <a:alpha val="0"/>
              </a:srgbClr>
            </a:solidFill>
            <a:prstDash val="solid"/>
          </a:ln>
        </p:spPr>
      </p:sp>
      <p:sp>
        <p:nvSpPr>
          <p:cNvPr id="30" name="Text 27">
            <a:extLst>
              <a:ext uri="{FF2B5EF4-FFF2-40B4-BE49-F238E27FC236}">
                <a16:creationId xmlns:a16="http://schemas.microsoft.com/office/drawing/2014/main" id="{89A0DA81-71BC-4FD2-8614-EBE39E847241}"/>
              </a:ext>
            </a:extLst>
          </p:cNvPr>
          <p:cNvSpPr>
            <a:spLocks noGrp="1"/>
          </p:cNvSpPr>
          <p:nvPr/>
        </p:nvSpPr>
        <p:spPr>
          <a:xfrm>
            <a:off x="8189976" y="4221045"/>
            <a:ext cx="3407664" cy="917883"/>
          </a:xfrm>
          <a:prstGeom prst="rect">
            <a:avLst/>
          </a:prstGeom>
          <a:noFill/>
        </p:spPr>
        <p:txBody>
          <a:bodyPr wrap="square" lIns="0" tIns="0" rIns="0" bIns="0" anchor="t">
            <a:normAutofit/>
          </a:bodyPr>
          <a:lstStyle/>
          <a:p>
            <a:pPr marL="0" indent="0">
              <a:buNone/>
            </a:pPr>
            <a:r>
              <a:rPr sz="1710">
                <a:solidFill>
                  <a:srgbClr val="243239"/>
                </a:solidFill>
                <a:latin typeface="Arial"/>
                <a:ea typeface="Arial"/>
                <a:cs typeface="Arial"/>
              </a:rPr>
              <a:t>Begründung: aktueller Hauptanlass der neurologischen Rehabilitation.</a:t>
            </a:r>
            <a:endParaRPr sz="1710"/>
          </a:p>
        </p:txBody>
      </p:sp>
      <p:sp>
        <p:nvSpPr>
          <p:cNvPr id="31" name="Shape 28">
            <a:extLst>
              <a:ext uri="{FF2B5EF4-FFF2-40B4-BE49-F238E27FC236}">
                <a16:creationId xmlns:a16="http://schemas.microsoft.com/office/drawing/2014/main" id="{C8E457B8-EECD-495A-9E57-85961579F266}"/>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2" name="Shape 29">
            <a:extLst>
              <a:ext uri="{FF2B5EF4-FFF2-40B4-BE49-F238E27FC236}">
                <a16:creationId xmlns:a16="http://schemas.microsoft.com/office/drawing/2014/main" id="{DEF84216-3D97-4C41-89F9-9125441867F6}"/>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3" name="Text 30">
            <a:extLst>
              <a:ext uri="{FF2B5EF4-FFF2-40B4-BE49-F238E27FC236}">
                <a16:creationId xmlns:a16="http://schemas.microsoft.com/office/drawing/2014/main" id="{4751376F-FA5D-479A-8F36-C7E8B6B14B2A}"/>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Eine neue Beispielkodierung ist nicht automatisch eine neue Krankheit oder eine erstmals zulässige Hauptdiagnose.</a:t>
            </a:r>
            <a:endParaRPr sz="1550"/>
          </a:p>
        </p:txBody>
      </p:sp>
      <p:sp>
        <p:nvSpPr>
          <p:cNvPr id="34" name="Shape 31">
            <a:extLst>
              <a:ext uri="{FF2B5EF4-FFF2-40B4-BE49-F238E27FC236}">
                <a16:creationId xmlns:a16="http://schemas.microsoft.com/office/drawing/2014/main" id="{F548B264-27E8-4163-BEE5-96C9B6BAE2C0}"/>
              </a:ext>
            </a:extLst>
          </p:cNvPr>
          <p:cNvSpPr>
            <a:spLocks noGrp="1"/>
          </p:cNvSpPr>
          <p:nvPr/>
        </p:nvSpPr>
        <p:spPr>
          <a:xfrm>
            <a:off x="438912" y="6281928"/>
            <a:ext cx="11314176" cy="0"/>
          </a:xfrm>
          <a:prstGeom prst="line">
            <a:avLst/>
          </a:prstGeom>
          <a:noFill/>
          <a:ln w="7620">
            <a:solidFill>
              <a:srgbClr val="D8D4CB"/>
            </a:solidFill>
            <a:prstDash val="solid"/>
          </a:ln>
        </p:spPr>
      </p:sp>
      <p:sp>
        <p:nvSpPr>
          <p:cNvPr id="35" name="Text 32">
            <a:extLst>
              <a:ext uri="{FF2B5EF4-FFF2-40B4-BE49-F238E27FC236}">
                <a16:creationId xmlns:a16="http://schemas.microsoft.com/office/drawing/2014/main" id="{0CFDC8E7-CA8C-4A98-A1A6-BC76B4CC5BEC}"/>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Rehabilitation S. 222 / 226; KHB 2027, Rehabilitation 2.1, Beispiel 3 S. 219.</a:t>
            </a:r>
            <a:endParaRPr sz="920"/>
          </a:p>
        </p:txBody>
      </p:sp>
      <p:sp>
        <p:nvSpPr>
          <p:cNvPr id="36" name="Text 33">
            <a:extLst>
              <a:ext uri="{FF2B5EF4-FFF2-40B4-BE49-F238E27FC236}">
                <a16:creationId xmlns:a16="http://schemas.microsoft.com/office/drawing/2014/main" id="{A304A475-03A2-49AE-8F57-050BF7D487E5}"/>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7" name="Text 34">
            <a:extLst>
              <a:ext uri="{FF2B5EF4-FFF2-40B4-BE49-F238E27FC236}">
                <a16:creationId xmlns:a16="http://schemas.microsoft.com/office/drawing/2014/main" id="{BA820035-B12B-49B4-8D45-CAECC9A36040}"/>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49 / 73</a:t>
            </a:r>
            <a:endParaRPr sz="900"/>
          </a:p>
        </p:txBody>
      </p:sp>
    </p:spTree>
    <p:extLst>
      <p:ext uri="{BB962C8B-B14F-4D97-AF65-F5344CB8AC3E}">
        <p14:creationId xmlns:p14="http://schemas.microsoft.com/office/powerpoint/2010/main" val="13492970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5561D54-BCF1-457D-967D-9A629762E18A}"/>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FF933A4B-2050-4FC5-8484-DB6438151D7B}"/>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BBB583FD-1066-44B7-A4F7-CD75A74BD523}"/>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9DB77A9C-FDD6-451F-9391-7B033F708B82}"/>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C8871A4-AB1F-43CF-A5CB-24ED29D5EFA7}"/>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1FCAD992-7393-4094-873D-58C23C2EEA6B}"/>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REHABILITATION</a:t>
            </a:r>
            <a:endParaRPr sz="1020"/>
          </a:p>
        </p:txBody>
      </p:sp>
      <p:sp>
        <p:nvSpPr>
          <p:cNvPr id="8" name="Text 5">
            <a:extLst>
              <a:ext uri="{FF2B5EF4-FFF2-40B4-BE49-F238E27FC236}">
                <a16:creationId xmlns:a16="http://schemas.microsoft.com/office/drawing/2014/main" id="{BDDCB379-818B-476C-AC6A-4C285309D603}"/>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PRÄZISIERT</a:t>
            </a:r>
            <a:endParaRPr sz="960"/>
          </a:p>
        </p:txBody>
      </p:sp>
      <p:sp>
        <p:nvSpPr>
          <p:cNvPr id="9" name="Text 6">
            <a:extLst>
              <a:ext uri="{FF2B5EF4-FFF2-40B4-BE49-F238E27FC236}">
                <a16:creationId xmlns:a16="http://schemas.microsoft.com/office/drawing/2014/main" id="{816E27AB-667F-4E47-8682-2ADD65AE1EBE}"/>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Therapieminuten: Begriff geschärft, Rechnung gleich</a:t>
            </a:r>
            <a:endParaRPr sz="2800"/>
          </a:p>
        </p:txBody>
      </p:sp>
      <p:sp>
        <p:nvSpPr>
          <p:cNvPr id="10" name="Shape 7">
            <a:extLst>
              <a:ext uri="{FF2B5EF4-FFF2-40B4-BE49-F238E27FC236}">
                <a16:creationId xmlns:a16="http://schemas.microsoft.com/office/drawing/2014/main" id="{62EAE013-AFAC-4EB8-9A78-85A9CABF64F7}"/>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885BBC33-D062-462C-B101-13DBE3316919}"/>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8A8F22EC-2B5A-4689-8468-73D8268A1EE7}"/>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FBA07E9D-9721-45C5-9AA2-B99CA684F4D3}"/>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CC727A6B-D4A7-40CD-A036-3062418B9A4E}"/>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6B4EAAA4-2F29-4AEB-8950-E52C98F2B5E6}"/>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3FE7326D-D695-4DD1-9268-FF300FF3D6C1}"/>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49F666C6-DE42-4389-B9AC-2069B82B93B4}"/>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3922CD36-3D6E-4382-AC78-D0ECC68BE2E0}"/>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5654FEE9-1F94-424B-8440-9048E8F7A6BA}"/>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Berechnung</a:t>
            </a:r>
            <a:endParaRPr sz="1760"/>
          </a:p>
        </p:txBody>
      </p:sp>
      <p:sp>
        <p:nvSpPr>
          <p:cNvPr id="20" name="Text 17">
            <a:extLst>
              <a:ext uri="{FF2B5EF4-FFF2-40B4-BE49-F238E27FC236}">
                <a16:creationId xmlns:a16="http://schemas.microsoft.com/office/drawing/2014/main" id="{C1447DB0-7742-4E09-897A-A3AB8E8C8724}"/>
              </a:ext>
            </a:extLst>
          </p:cNvPr>
          <p:cNvSpPr>
            <a:spLocks noGrp="1"/>
          </p:cNvSpPr>
          <p:nvPr/>
        </p:nvSpPr>
        <p:spPr>
          <a:xfrm>
            <a:off x="640080" y="3017520"/>
            <a:ext cx="5131308" cy="96077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Durchschnittliche Wochenminuten = erbrachte Therapie-/Schulungsminuten geteilt durch Aufenthaltsdauer, multipliziert mit 7.</a:t>
            </a:r>
            <a:endParaRPr sz="1780"/>
          </a:p>
        </p:txBody>
      </p:sp>
      <p:sp>
        <p:nvSpPr>
          <p:cNvPr id="21" name="Text 18">
            <a:extLst>
              <a:ext uri="{FF2B5EF4-FFF2-40B4-BE49-F238E27FC236}">
                <a16:creationId xmlns:a16="http://schemas.microsoft.com/office/drawing/2014/main" id="{E5724C90-2A67-4741-9B1F-E6C6D00ED0DB}"/>
              </a:ext>
            </a:extLst>
          </p:cNvPr>
          <p:cNvSpPr>
            <a:spLocks noGrp="1"/>
          </p:cNvSpPr>
          <p:nvPr/>
        </p:nvSpPr>
        <p:spPr>
          <a:xfrm>
            <a:off x="640080" y="416117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Beispiel</a:t>
            </a:r>
            <a:endParaRPr sz="1760"/>
          </a:p>
        </p:txBody>
      </p:sp>
      <p:sp>
        <p:nvSpPr>
          <p:cNvPr id="22" name="Text 19">
            <a:extLst>
              <a:ext uri="{FF2B5EF4-FFF2-40B4-BE49-F238E27FC236}">
                <a16:creationId xmlns:a16="http://schemas.microsoft.com/office/drawing/2014/main" id="{AB2958B6-797F-4FCA-B7F1-1E067F2A0A18}"/>
              </a:ext>
            </a:extLst>
          </p:cNvPr>
          <p:cNvSpPr>
            <a:spLocks noGrp="1"/>
          </p:cNvSpPr>
          <p:nvPr/>
        </p:nvSpPr>
        <p:spPr>
          <a:xfrm>
            <a:off x="640080" y="4517792"/>
            <a:ext cx="5131308" cy="62113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1 495 / 23 × 7 = 455 Minuten pro Woche.</a:t>
            </a:r>
            <a:endParaRPr sz="1780"/>
          </a:p>
        </p:txBody>
      </p:sp>
      <p:sp>
        <p:nvSpPr>
          <p:cNvPr id="23" name="Text 20">
            <a:extLst>
              <a:ext uri="{FF2B5EF4-FFF2-40B4-BE49-F238E27FC236}">
                <a16:creationId xmlns:a16="http://schemas.microsoft.com/office/drawing/2014/main" id="{DE401231-B922-4500-AED6-F2E32F345E58}"/>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Bezug genauer benannt</a:t>
            </a:r>
            <a:endParaRPr sz="1760"/>
          </a:p>
        </p:txBody>
      </p:sp>
      <p:sp>
        <p:nvSpPr>
          <p:cNvPr id="24" name="Text 21">
            <a:extLst>
              <a:ext uri="{FF2B5EF4-FFF2-40B4-BE49-F238E27FC236}">
                <a16:creationId xmlns:a16="http://schemas.microsoft.com/office/drawing/2014/main" id="{8411149C-5F69-47F3-A480-BAED55697518}"/>
              </a:ext>
            </a:extLst>
          </p:cNvPr>
          <p:cNvSpPr>
            <a:spLocks noGrp="1"/>
          </p:cNvSpPr>
          <p:nvPr/>
        </p:nvSpPr>
        <p:spPr>
          <a:xfrm>
            <a:off x="6420612" y="3017520"/>
            <a:ext cx="5131308" cy="80362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Nenner: abrechenbare Pflegetage ST Reha, synonym Verweildauer, gemäss den anwendbaren Abrechnungsregeln.</a:t>
            </a:r>
            <a:endParaRPr sz="1780"/>
          </a:p>
        </p:txBody>
      </p:sp>
      <p:sp>
        <p:nvSpPr>
          <p:cNvPr id="25" name="Text 22">
            <a:extLst>
              <a:ext uri="{FF2B5EF4-FFF2-40B4-BE49-F238E27FC236}">
                <a16:creationId xmlns:a16="http://schemas.microsoft.com/office/drawing/2014/main" id="{4E49E6E8-1A88-45A0-A77B-9D086B80BBC0}"/>
              </a:ext>
            </a:extLst>
          </p:cNvPr>
          <p:cNvSpPr>
            <a:spLocks noGrp="1"/>
          </p:cNvSpPr>
          <p:nvPr/>
        </p:nvSpPr>
        <p:spPr>
          <a:xfrm>
            <a:off x="6420612" y="4004022"/>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Beispiel unverändert</a:t>
            </a:r>
            <a:endParaRPr sz="1760"/>
          </a:p>
        </p:txBody>
      </p:sp>
      <p:sp>
        <p:nvSpPr>
          <p:cNvPr id="26" name="Text 23">
            <a:extLst>
              <a:ext uri="{FF2B5EF4-FFF2-40B4-BE49-F238E27FC236}">
                <a16:creationId xmlns:a16="http://schemas.microsoft.com/office/drawing/2014/main" id="{A77A1CAE-EC0C-4E75-8122-BFBE65E695C9}"/>
              </a:ext>
            </a:extLst>
          </p:cNvPr>
          <p:cNvSpPr>
            <a:spLocks noGrp="1"/>
          </p:cNvSpPr>
          <p:nvPr/>
        </p:nvSpPr>
        <p:spPr>
          <a:xfrm>
            <a:off x="6420612" y="4360638"/>
            <a:ext cx="5131308" cy="778290"/>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1 495 / 23 × 7 = 455 Minuten pro Woche. Ein- und Austrittstag werden im beschriebenen Fall einbezogen.</a:t>
            </a:r>
            <a:endParaRPr sz="1780"/>
          </a:p>
        </p:txBody>
      </p:sp>
      <p:sp>
        <p:nvSpPr>
          <p:cNvPr id="27" name="Shape 24">
            <a:extLst>
              <a:ext uri="{FF2B5EF4-FFF2-40B4-BE49-F238E27FC236}">
                <a16:creationId xmlns:a16="http://schemas.microsoft.com/office/drawing/2014/main" id="{68B9868B-2EE7-47E3-9288-2FEA505D0293}"/>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3488D8C5-175A-44FB-83BD-862DECD10E26}"/>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B1A666BA-C3E4-4D68-824C-2D35A453BB19}"/>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Kein neuer pauschaler Therapieminuten-Schwellenwert durch diese sprachliche Präzisierung.</a:t>
            </a:r>
            <a:endParaRPr sz="1550"/>
          </a:p>
        </p:txBody>
      </p:sp>
      <p:sp>
        <p:nvSpPr>
          <p:cNvPr id="30" name="Shape 27">
            <a:extLst>
              <a:ext uri="{FF2B5EF4-FFF2-40B4-BE49-F238E27FC236}">
                <a16:creationId xmlns:a16="http://schemas.microsoft.com/office/drawing/2014/main" id="{990172DF-79E2-40EB-ABA1-F03BBA90D9DE}"/>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047C4845-6281-485D-A626-F681B33011F2}"/>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Rehabilitation S. 222 / 224; KHB 2027, Rehabilitation 1.2 S. 218.</a:t>
            </a:r>
            <a:endParaRPr sz="920"/>
          </a:p>
        </p:txBody>
      </p:sp>
      <p:sp>
        <p:nvSpPr>
          <p:cNvPr id="32" name="Text 29">
            <a:extLst>
              <a:ext uri="{FF2B5EF4-FFF2-40B4-BE49-F238E27FC236}">
                <a16:creationId xmlns:a16="http://schemas.microsoft.com/office/drawing/2014/main" id="{F62CAE26-4DDA-4609-8C1F-56DC1DAFCCB5}"/>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1DEF9D2E-1E74-48F0-897D-A70ADBF69A69}"/>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50 / 73</a:t>
            </a:r>
            <a:endParaRPr sz="900"/>
          </a:p>
        </p:txBody>
      </p:sp>
    </p:spTree>
    <p:extLst>
      <p:ext uri="{BB962C8B-B14F-4D97-AF65-F5344CB8AC3E}">
        <p14:creationId xmlns:p14="http://schemas.microsoft.com/office/powerpoint/2010/main" val="18486471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F5BC213-9873-45F3-8E4B-C95E30F6397F}"/>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4393847F-C5A6-402E-A0F6-A2DDA6A977F6}"/>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54240B76-7476-4CBC-B581-ED71ACFED44B}"/>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DAC0196D-7C55-4796-8D3B-9033EE1E27B9}"/>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4E49CBD-12E4-4715-A541-56E13D94C6AF}"/>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62293D3D-9B76-4851-8B8B-2C74E63C15CA}"/>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REHABILITATION</a:t>
            </a:r>
            <a:endParaRPr sz="1020"/>
          </a:p>
        </p:txBody>
      </p:sp>
      <p:sp>
        <p:nvSpPr>
          <p:cNvPr id="8" name="Text 5">
            <a:extLst>
              <a:ext uri="{FF2B5EF4-FFF2-40B4-BE49-F238E27FC236}">
                <a16:creationId xmlns:a16="http://schemas.microsoft.com/office/drawing/2014/main" id="{4D93FE85-B6F5-42C7-ABB3-C8C32AF04696}"/>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ERGÄNZT</a:t>
            </a:r>
            <a:endParaRPr sz="960"/>
          </a:p>
        </p:txBody>
      </p:sp>
      <p:sp>
        <p:nvSpPr>
          <p:cNvPr id="9" name="Text 6">
            <a:extLst>
              <a:ext uri="{FF2B5EF4-FFF2-40B4-BE49-F238E27FC236}">
                <a16:creationId xmlns:a16="http://schemas.microsoft.com/office/drawing/2014/main" id="{22E8305B-AB82-465D-AB3F-745F9BF0EC50}"/>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Enthaltene Reha-Therapie: ausdrückliche Ausnahme</a:t>
            </a:r>
            <a:endParaRPr sz="2800"/>
          </a:p>
        </p:txBody>
      </p:sp>
      <p:sp>
        <p:nvSpPr>
          <p:cNvPr id="10" name="Shape 7">
            <a:extLst>
              <a:ext uri="{FF2B5EF4-FFF2-40B4-BE49-F238E27FC236}">
                <a16:creationId xmlns:a16="http://schemas.microsoft.com/office/drawing/2014/main" id="{4B6575ED-BF88-4DF1-8200-98D702ED357F}"/>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524C0416-A8FD-42C8-A5F6-C6CEB9586CA0}"/>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0D390D2E-41DF-4499-9D24-C51B3F8623F4}"/>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A84EFBB2-E828-46E1-93FA-60023C7C17DA}"/>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B521BE4E-6E2B-4874-84D9-8707376497BD}"/>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1BF80946-E451-412D-8FBC-1E7BFAF31BE6}"/>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32EF3491-C4DD-4CB5-A47F-6FC0CC55F1BF}"/>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386D3F81-F45E-4FEE-9774-D163EFEC485F}"/>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8AE1E2A6-3176-4FB1-A64C-BA68C9289722}"/>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2B634332-F939-49B8-BA19-ACC0217E6F95}"/>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Grundsatz</a:t>
            </a:r>
            <a:endParaRPr sz="1760"/>
          </a:p>
        </p:txBody>
      </p:sp>
      <p:sp>
        <p:nvSpPr>
          <p:cNvPr id="20" name="Text 17">
            <a:extLst>
              <a:ext uri="{FF2B5EF4-FFF2-40B4-BE49-F238E27FC236}">
                <a16:creationId xmlns:a16="http://schemas.microsoft.com/office/drawing/2014/main" id="{450E4EF5-77AA-43FC-8282-CE0F46274509}"/>
              </a:ext>
            </a:extLst>
          </p:cNvPr>
          <p:cNvSpPr>
            <a:spLocks noGrp="1"/>
          </p:cNvSpPr>
          <p:nvPr/>
        </p:nvSpPr>
        <p:spPr>
          <a:xfrm>
            <a:off x="640080" y="3017520"/>
            <a:ext cx="5131308" cy="212140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Therapien aus den Mindestmerkmalen nicht zusätzlich kodieren.</a:t>
            </a:r>
            <a:endParaRPr sz="1780"/>
          </a:p>
        </p:txBody>
      </p:sp>
      <p:sp>
        <p:nvSpPr>
          <p:cNvPr id="21" name="Text 18">
            <a:extLst>
              <a:ext uri="{FF2B5EF4-FFF2-40B4-BE49-F238E27FC236}">
                <a16:creationId xmlns:a16="http://schemas.microsoft.com/office/drawing/2014/main" id="{14E5370E-E747-45DB-A559-D88DC818676E}"/>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Grundsatz bleibt</a:t>
            </a:r>
            <a:endParaRPr sz="1760"/>
          </a:p>
        </p:txBody>
      </p:sp>
      <p:sp>
        <p:nvSpPr>
          <p:cNvPr id="22" name="Text 19">
            <a:extLst>
              <a:ext uri="{FF2B5EF4-FFF2-40B4-BE49-F238E27FC236}">
                <a16:creationId xmlns:a16="http://schemas.microsoft.com/office/drawing/2014/main" id="{F84684B9-F609-4768-9ED8-D84796CB2A36}"/>
              </a:ext>
            </a:extLst>
          </p:cNvPr>
          <p:cNvSpPr>
            <a:spLocks noGrp="1"/>
          </p:cNvSpPr>
          <p:nvPr/>
        </p:nvSpPr>
        <p:spPr>
          <a:xfrm>
            <a:off x="6420612" y="3017520"/>
            <a:ext cx="5131308" cy="796964"/>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In den Mindestmerkmalen einer Reha-Art enthaltene Therapieformen nicht separat kodieren.</a:t>
            </a:r>
            <a:endParaRPr sz="1780"/>
          </a:p>
        </p:txBody>
      </p:sp>
      <p:sp>
        <p:nvSpPr>
          <p:cNvPr id="23" name="Text 20">
            <a:extLst>
              <a:ext uri="{FF2B5EF4-FFF2-40B4-BE49-F238E27FC236}">
                <a16:creationId xmlns:a16="http://schemas.microsoft.com/office/drawing/2014/main" id="{B02CAEDE-E7D4-466B-BF76-8255E6608A7B}"/>
              </a:ext>
            </a:extLst>
          </p:cNvPr>
          <p:cNvSpPr>
            <a:spLocks noGrp="1"/>
          </p:cNvSpPr>
          <p:nvPr/>
        </p:nvSpPr>
        <p:spPr>
          <a:xfrm>
            <a:off x="6420612" y="399736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Explizite Ausnahme</a:t>
            </a:r>
            <a:endParaRPr sz="1760"/>
          </a:p>
        </p:txBody>
      </p:sp>
      <p:sp>
        <p:nvSpPr>
          <p:cNvPr id="24" name="Text 21">
            <a:extLst>
              <a:ext uri="{FF2B5EF4-FFF2-40B4-BE49-F238E27FC236}">
                <a16:creationId xmlns:a16="http://schemas.microsoft.com/office/drawing/2014/main" id="{4BDD6FB7-8443-4A41-91D3-F159867882FA}"/>
              </a:ext>
            </a:extLst>
          </p:cNvPr>
          <p:cNvSpPr>
            <a:spLocks noGrp="1"/>
          </p:cNvSpPr>
          <p:nvPr/>
        </p:nvSpPr>
        <p:spPr>
          <a:xfrm>
            <a:off x="6420612" y="4353980"/>
            <a:ext cx="5131308" cy="78494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Ausser ein spezifisches "Kodiere ebenso" verweist darauf.</a:t>
            </a:r>
            <a:endParaRPr sz="1780"/>
          </a:p>
        </p:txBody>
      </p:sp>
      <p:sp>
        <p:nvSpPr>
          <p:cNvPr id="25" name="Shape 22">
            <a:extLst>
              <a:ext uri="{FF2B5EF4-FFF2-40B4-BE49-F238E27FC236}">
                <a16:creationId xmlns:a16="http://schemas.microsoft.com/office/drawing/2014/main" id="{7C4DD689-8237-4FE2-831F-B82590927E83}"/>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6" name="Shape 23">
            <a:extLst>
              <a:ext uri="{FF2B5EF4-FFF2-40B4-BE49-F238E27FC236}">
                <a16:creationId xmlns:a16="http://schemas.microsoft.com/office/drawing/2014/main" id="{10842C0B-A1BB-4597-9917-C847FFE3D16B}"/>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7" name="Text 24">
            <a:extLst>
              <a:ext uri="{FF2B5EF4-FFF2-40B4-BE49-F238E27FC236}">
                <a16:creationId xmlns:a16="http://schemas.microsoft.com/office/drawing/2014/main" id="{F7CF9C3B-F727-4319-B11A-93F83018E22F}"/>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Nicht jede mitlaufende Therapie zusätzlich erfassen – aber eine konkrete "Kodiere ebenso"-Anweisung gezielt prüfen.</a:t>
            </a:r>
            <a:endParaRPr sz="1550"/>
          </a:p>
        </p:txBody>
      </p:sp>
      <p:sp>
        <p:nvSpPr>
          <p:cNvPr id="28" name="Shape 25">
            <a:extLst>
              <a:ext uri="{FF2B5EF4-FFF2-40B4-BE49-F238E27FC236}">
                <a16:creationId xmlns:a16="http://schemas.microsoft.com/office/drawing/2014/main" id="{694D2016-29D8-433A-A143-4E59A1AA95D3}"/>
              </a:ext>
            </a:extLst>
          </p:cNvPr>
          <p:cNvSpPr>
            <a:spLocks noGrp="1"/>
          </p:cNvSpPr>
          <p:nvPr/>
        </p:nvSpPr>
        <p:spPr>
          <a:xfrm>
            <a:off x="438912" y="6281928"/>
            <a:ext cx="11314176" cy="0"/>
          </a:xfrm>
          <a:prstGeom prst="line">
            <a:avLst/>
          </a:prstGeom>
          <a:noFill/>
          <a:ln w="7620">
            <a:solidFill>
              <a:srgbClr val="D8D4CB"/>
            </a:solidFill>
            <a:prstDash val="solid"/>
          </a:ln>
        </p:spPr>
      </p:sp>
      <p:sp>
        <p:nvSpPr>
          <p:cNvPr id="29" name="Text 26">
            <a:extLst>
              <a:ext uri="{FF2B5EF4-FFF2-40B4-BE49-F238E27FC236}">
                <a16:creationId xmlns:a16="http://schemas.microsoft.com/office/drawing/2014/main" id="{B86075E7-330A-48AF-B795-F51058568DC3}"/>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Rehabilitation S. 224; KHB 2027, Rehabilitation 1.2 S. 218 und 3.1 S. 220.</a:t>
            </a:r>
            <a:endParaRPr sz="920"/>
          </a:p>
        </p:txBody>
      </p:sp>
      <p:sp>
        <p:nvSpPr>
          <p:cNvPr id="30" name="Text 27">
            <a:extLst>
              <a:ext uri="{FF2B5EF4-FFF2-40B4-BE49-F238E27FC236}">
                <a16:creationId xmlns:a16="http://schemas.microsoft.com/office/drawing/2014/main" id="{1B653793-BF1C-437E-B7DB-3C664E0A5721}"/>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1" name="Text 28">
            <a:extLst>
              <a:ext uri="{FF2B5EF4-FFF2-40B4-BE49-F238E27FC236}">
                <a16:creationId xmlns:a16="http://schemas.microsoft.com/office/drawing/2014/main" id="{03757C20-D31A-4AD8-A75A-6EAFD707188F}"/>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51 / 73</a:t>
            </a:r>
            <a:endParaRPr sz="900"/>
          </a:p>
        </p:txBody>
      </p:sp>
    </p:spTree>
    <p:extLst>
      <p:ext uri="{BB962C8B-B14F-4D97-AF65-F5344CB8AC3E}">
        <p14:creationId xmlns:p14="http://schemas.microsoft.com/office/powerpoint/2010/main" val="4246771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742BC5B-F1ED-4F23-B76C-FDCD821D79E6}"/>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F9DC518E-5FAE-46CA-BC77-87D107FC80ED}"/>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2DDB53DF-1598-4F3F-9601-6570E9D984C9}"/>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AFE16B17-E0F0-4AD9-8EDE-4C0EE2E214A8}"/>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1EB1A266-5B1D-4FE6-A268-A2D411AD4A97}"/>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4D373233-CA3A-4FB9-ABCC-B57029C50B0B}"/>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REHABILITATION</a:t>
            </a:r>
            <a:endParaRPr sz="1020"/>
          </a:p>
        </p:txBody>
      </p:sp>
      <p:sp>
        <p:nvSpPr>
          <p:cNvPr id="8" name="Text 5">
            <a:extLst>
              <a:ext uri="{FF2B5EF4-FFF2-40B4-BE49-F238E27FC236}">
                <a16:creationId xmlns:a16="http://schemas.microsoft.com/office/drawing/2014/main" id="{3E1E9BC0-C53B-4C94-80FF-7603656EACF4}"/>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FRIST GEÄNDERT</a:t>
            </a:r>
            <a:endParaRPr sz="960"/>
          </a:p>
        </p:txBody>
      </p:sp>
      <p:sp>
        <p:nvSpPr>
          <p:cNvPr id="9" name="Text 6">
            <a:extLst>
              <a:ext uri="{FF2B5EF4-FFF2-40B4-BE49-F238E27FC236}">
                <a16:creationId xmlns:a16="http://schemas.microsoft.com/office/drawing/2014/main" id="{DC049F47-0EDB-45F6-8B7F-956A43D0DCDF}"/>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ADL nach Fallzusammenführung: Arbeitstage</a:t>
            </a:r>
            <a:endParaRPr sz="2800"/>
          </a:p>
        </p:txBody>
      </p:sp>
      <p:sp>
        <p:nvSpPr>
          <p:cNvPr id="10" name="Shape 7">
            <a:extLst>
              <a:ext uri="{FF2B5EF4-FFF2-40B4-BE49-F238E27FC236}">
                <a16:creationId xmlns:a16="http://schemas.microsoft.com/office/drawing/2014/main" id="{A3EC0445-EA0D-4CA7-BC9B-4E12C9FBFB9F}"/>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532929BA-8133-4D7D-8D40-2F1EB1A5BA70}"/>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1323492C-90F6-437C-AAD6-E7F39E9DB4C0}"/>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1EA811A4-D2DE-4E09-AA49-EF1B3C98E20E}"/>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3F5BB3DF-B1B7-4981-AF3A-4171C839DF9A}"/>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0067FB8B-BF7B-431C-AA7F-48FAD8D1A7EC}"/>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E26A9195-0DF4-4638-BF0C-1F945577B5C9}"/>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C4B94461-55FF-422F-805E-B35CC6A89695}"/>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DC931B16-A432-4EED-B7AA-4A6526C37768}"/>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825DE7F5-DA5E-458E-87C8-E7BA86E89E95}"/>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Sonderkonstellation</a:t>
            </a:r>
            <a:endParaRPr sz="1760"/>
          </a:p>
        </p:txBody>
      </p:sp>
      <p:sp>
        <p:nvSpPr>
          <p:cNvPr id="20" name="Text 17">
            <a:extLst>
              <a:ext uri="{FF2B5EF4-FFF2-40B4-BE49-F238E27FC236}">
                <a16:creationId xmlns:a16="http://schemas.microsoft.com/office/drawing/2014/main" id="{88F06B71-64C5-4CDA-80DB-E845297FFAC4}"/>
              </a:ext>
            </a:extLst>
          </p:cNvPr>
          <p:cNvSpPr>
            <a:spLocks noGrp="1"/>
          </p:cNvSpPr>
          <p:nvPr/>
        </p:nvSpPr>
        <p:spPr>
          <a:xfrm>
            <a:off x="640080" y="3017520"/>
            <a:ext cx="5131308" cy="837090"/>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Erster Aufenthalt &lt;72 Stunden ohne ADL-Erfassung; erneuter Aufenthalt mit Fallzusammenführung.</a:t>
            </a:r>
            <a:endParaRPr sz="1780"/>
          </a:p>
        </p:txBody>
      </p:sp>
      <p:sp>
        <p:nvSpPr>
          <p:cNvPr id="21" name="Text 18">
            <a:extLst>
              <a:ext uri="{FF2B5EF4-FFF2-40B4-BE49-F238E27FC236}">
                <a16:creationId xmlns:a16="http://schemas.microsoft.com/office/drawing/2014/main" id="{1A7C56E6-61AC-4F52-9EA7-DB2D3FDDDA97}"/>
              </a:ext>
            </a:extLst>
          </p:cNvPr>
          <p:cNvSpPr>
            <a:spLocks noGrp="1"/>
          </p:cNvSpPr>
          <p:nvPr/>
        </p:nvSpPr>
        <p:spPr>
          <a:xfrm>
            <a:off x="640080" y="4037490"/>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Bisherige Sonderfrist</a:t>
            </a:r>
            <a:endParaRPr sz="1760"/>
          </a:p>
        </p:txBody>
      </p:sp>
      <p:sp>
        <p:nvSpPr>
          <p:cNvPr id="22" name="Text 19">
            <a:extLst>
              <a:ext uri="{FF2B5EF4-FFF2-40B4-BE49-F238E27FC236}">
                <a16:creationId xmlns:a16="http://schemas.microsoft.com/office/drawing/2014/main" id="{817E280B-BA93-458C-9ACE-BBAB05C47EC3}"/>
              </a:ext>
            </a:extLst>
          </p:cNvPr>
          <p:cNvSpPr>
            <a:spLocks noGrp="1"/>
          </p:cNvSpPr>
          <p:nvPr/>
        </p:nvSpPr>
        <p:spPr>
          <a:xfrm>
            <a:off x="640080" y="4394106"/>
            <a:ext cx="5131308" cy="74482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ADL-Erfassung innerhalb von 72 Stunden (3 Tagen) nach Beginn des zweiten Aufenthalts.</a:t>
            </a:r>
            <a:endParaRPr sz="1780"/>
          </a:p>
        </p:txBody>
      </p:sp>
      <p:sp>
        <p:nvSpPr>
          <p:cNvPr id="23" name="Text 20">
            <a:extLst>
              <a:ext uri="{FF2B5EF4-FFF2-40B4-BE49-F238E27FC236}">
                <a16:creationId xmlns:a16="http://schemas.microsoft.com/office/drawing/2014/main" id="{7593F833-CD2B-47CE-A1F8-B2518BCB9D5C}"/>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Gleiche Sonderkonstellation</a:t>
            </a:r>
            <a:endParaRPr sz="1760"/>
          </a:p>
        </p:txBody>
      </p:sp>
      <p:sp>
        <p:nvSpPr>
          <p:cNvPr id="24" name="Text 21">
            <a:extLst>
              <a:ext uri="{FF2B5EF4-FFF2-40B4-BE49-F238E27FC236}">
                <a16:creationId xmlns:a16="http://schemas.microsoft.com/office/drawing/2014/main" id="{F1237085-FB59-4FD0-A725-56C2661C7F36}"/>
              </a:ext>
            </a:extLst>
          </p:cNvPr>
          <p:cNvSpPr>
            <a:spLocks noGrp="1"/>
          </p:cNvSpPr>
          <p:nvPr/>
        </p:nvSpPr>
        <p:spPr>
          <a:xfrm>
            <a:off x="6420612" y="3017520"/>
            <a:ext cx="5131308" cy="591378"/>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Im ersten Fall mit Aufenthalt &lt;72 Stunden erfolgte keine ADL-Erfassung.</a:t>
            </a:r>
            <a:endParaRPr sz="1780"/>
          </a:p>
        </p:txBody>
      </p:sp>
      <p:sp>
        <p:nvSpPr>
          <p:cNvPr id="25" name="Text 22">
            <a:extLst>
              <a:ext uri="{FF2B5EF4-FFF2-40B4-BE49-F238E27FC236}">
                <a16:creationId xmlns:a16="http://schemas.microsoft.com/office/drawing/2014/main" id="{FE65E4A2-4D22-4A23-BD5D-7CE0DF69A0B5}"/>
              </a:ext>
            </a:extLst>
          </p:cNvPr>
          <p:cNvSpPr>
            <a:spLocks noGrp="1"/>
          </p:cNvSpPr>
          <p:nvPr/>
        </p:nvSpPr>
        <p:spPr>
          <a:xfrm>
            <a:off x="6420612" y="3791778"/>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Neue Sonderfrist</a:t>
            </a:r>
            <a:endParaRPr sz="1760"/>
          </a:p>
        </p:txBody>
      </p:sp>
      <p:sp>
        <p:nvSpPr>
          <p:cNvPr id="26" name="Text 23">
            <a:extLst>
              <a:ext uri="{FF2B5EF4-FFF2-40B4-BE49-F238E27FC236}">
                <a16:creationId xmlns:a16="http://schemas.microsoft.com/office/drawing/2014/main" id="{AA4169FA-5F14-479F-881E-14F45106664A}"/>
              </a:ext>
            </a:extLst>
          </p:cNvPr>
          <p:cNvSpPr>
            <a:spLocks noGrp="1"/>
          </p:cNvSpPr>
          <p:nvPr/>
        </p:nvSpPr>
        <p:spPr>
          <a:xfrm>
            <a:off x="6420612" y="4148394"/>
            <a:ext cx="5131308" cy="990534"/>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Erfassung innerhalb von 3 Arbeitstagen nach Beginn des zweiten Aufenthalts. Die Scores des zweiten Aufenthalts sind massgebend.</a:t>
            </a:r>
            <a:endParaRPr sz="1780"/>
          </a:p>
        </p:txBody>
      </p:sp>
      <p:sp>
        <p:nvSpPr>
          <p:cNvPr id="27" name="Shape 24">
            <a:extLst>
              <a:ext uri="{FF2B5EF4-FFF2-40B4-BE49-F238E27FC236}">
                <a16:creationId xmlns:a16="http://schemas.microsoft.com/office/drawing/2014/main" id="{DF9D70D0-9CA5-472B-9443-5E7A88509EC2}"/>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12DB8DF2-4D18-45E2-BCB8-E46351C56C70}"/>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71BF0C89-2FC2-4F62-8D2A-FD688C4FAE5B}"/>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Eintrittstag mitzählen. Samstag ist Arbeitstag; Sonntage und gesetzliche Feiertage sind ausgenommen.</a:t>
            </a:r>
            <a:endParaRPr sz="1550"/>
          </a:p>
        </p:txBody>
      </p:sp>
      <p:sp>
        <p:nvSpPr>
          <p:cNvPr id="30" name="Shape 27">
            <a:extLst>
              <a:ext uri="{FF2B5EF4-FFF2-40B4-BE49-F238E27FC236}">
                <a16:creationId xmlns:a16="http://schemas.microsoft.com/office/drawing/2014/main" id="{8472BF88-5DD6-437E-9BE5-893641372C32}"/>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AEA858A7-8E78-4AAB-B421-AADA229DC043}"/>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Rehabilitation S. 222–223; KHB 2027, Rehabilitation 3.2 S. 224.</a:t>
            </a:r>
            <a:endParaRPr sz="920"/>
          </a:p>
        </p:txBody>
      </p:sp>
      <p:sp>
        <p:nvSpPr>
          <p:cNvPr id="32" name="Text 29">
            <a:extLst>
              <a:ext uri="{FF2B5EF4-FFF2-40B4-BE49-F238E27FC236}">
                <a16:creationId xmlns:a16="http://schemas.microsoft.com/office/drawing/2014/main" id="{BD216F58-3D37-4616-8C7C-45A6BE4B7492}"/>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A85CFB15-4D85-4A39-9059-38B2187DEC6A}"/>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52 / 73</a:t>
            </a:r>
            <a:endParaRPr sz="900"/>
          </a:p>
        </p:txBody>
      </p:sp>
    </p:spTree>
    <p:extLst>
      <p:ext uri="{BB962C8B-B14F-4D97-AF65-F5344CB8AC3E}">
        <p14:creationId xmlns:p14="http://schemas.microsoft.com/office/powerpoint/2010/main" val="1578095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6D01BEB-ECF5-4061-A6AB-E519FA7EFCD7}"/>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7368AB12-90B5-4279-8CC3-ECD1FF68926B}"/>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C0DF330B-E0BB-4C34-9885-E2E463E600DA}"/>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C9E27148-56AA-451A-B896-A3E5FA176F51}"/>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C906B809-D220-4793-B502-0DAF4E8F9303}"/>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C72B29CD-C506-487E-A6F3-60E14E744C5E}"/>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REHABILITATION</a:t>
            </a:r>
            <a:endParaRPr sz="1020"/>
          </a:p>
        </p:txBody>
      </p:sp>
      <p:sp>
        <p:nvSpPr>
          <p:cNvPr id="8" name="Text 5">
            <a:extLst>
              <a:ext uri="{FF2B5EF4-FFF2-40B4-BE49-F238E27FC236}">
                <a16:creationId xmlns:a16="http://schemas.microsoft.com/office/drawing/2014/main" id="{E5451C0D-1DA5-40C7-97C8-4B53F5D470CC}"/>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DIDAKTISCHES BEISPIEL</a:t>
            </a:r>
            <a:endParaRPr sz="960"/>
          </a:p>
        </p:txBody>
      </p:sp>
      <p:sp>
        <p:nvSpPr>
          <p:cNvPr id="9" name="Text 6">
            <a:extLst>
              <a:ext uri="{FF2B5EF4-FFF2-40B4-BE49-F238E27FC236}">
                <a16:creationId xmlns:a16="http://schemas.microsoft.com/office/drawing/2014/main" id="{E5A66183-E0C0-487B-B3B9-5AA6733D2959}"/>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Praxis: Wiedereintritt am Freitag</a:t>
            </a:r>
            <a:endParaRPr sz="2800"/>
          </a:p>
        </p:txBody>
      </p:sp>
      <p:sp>
        <p:nvSpPr>
          <p:cNvPr id="10" name="Shape 7">
            <a:extLst>
              <a:ext uri="{FF2B5EF4-FFF2-40B4-BE49-F238E27FC236}">
                <a16:creationId xmlns:a16="http://schemas.microsoft.com/office/drawing/2014/main" id="{75DC2FFD-2FD5-4589-8F18-2E6BB9D73179}"/>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7692340A-1782-4970-A2CA-73D97C16178A}"/>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Text 9">
            <a:extLst>
              <a:ext uri="{FF2B5EF4-FFF2-40B4-BE49-F238E27FC236}">
                <a16:creationId xmlns:a16="http://schemas.microsoft.com/office/drawing/2014/main" id="{14E6083E-4906-427D-9A49-48DC14FF44E3}"/>
              </a:ext>
            </a:extLst>
          </p:cNvPr>
          <p:cNvSpPr>
            <a:spLocks noGrp="1"/>
          </p:cNvSpPr>
          <p:nvPr/>
        </p:nvSpPr>
        <p:spPr>
          <a:xfrm>
            <a:off x="438912" y="2020824"/>
            <a:ext cx="11314176" cy="475488"/>
          </a:xfrm>
          <a:prstGeom prst="rect">
            <a:avLst/>
          </a:prstGeom>
          <a:noFill/>
        </p:spPr>
        <p:txBody>
          <a:bodyPr wrap="square" lIns="0" tIns="0" rIns="0" bIns="0" anchor="t">
            <a:normAutofit/>
          </a:bodyPr>
          <a:lstStyle/>
          <a:p>
            <a:pPr marL="0" indent="0">
              <a:buNone/>
            </a:pPr>
            <a:r>
              <a:rPr sz="1820">
                <a:solidFill>
                  <a:srgbClr val="243239"/>
                </a:solidFill>
                <a:latin typeface="Arial"/>
                <a:ea typeface="Arial"/>
                <a:cs typeface="Arial"/>
              </a:rPr>
              <a:t>Die Voraussetzungen des Sonderfalls sind erfüllt. Wiedereintritt am Freitag, 10:00 Uhr; kein gesetzlicher Feiertag.</a:t>
            </a:r>
            <a:endParaRPr sz="1820"/>
          </a:p>
        </p:txBody>
      </p:sp>
      <p:sp>
        <p:nvSpPr>
          <p:cNvPr id="13" name="Shape 10">
            <a:extLst>
              <a:ext uri="{FF2B5EF4-FFF2-40B4-BE49-F238E27FC236}">
                <a16:creationId xmlns:a16="http://schemas.microsoft.com/office/drawing/2014/main" id="{8ED7DB9D-BAD6-492E-8A73-1598131716C5}"/>
              </a:ext>
            </a:extLst>
          </p:cNvPr>
          <p:cNvSpPr>
            <a:spLocks noGrp="1"/>
          </p:cNvSpPr>
          <p:nvPr/>
        </p:nvSpPr>
        <p:spPr>
          <a:xfrm>
            <a:off x="438912" y="2761488"/>
            <a:ext cx="2663952" cy="1298448"/>
          </a:xfrm>
          <a:prstGeom prst="rect">
            <a:avLst/>
          </a:prstGeom>
          <a:solidFill>
            <a:srgbClr val="FFFFFF"/>
          </a:solidFill>
          <a:ln w="7620">
            <a:solidFill>
              <a:srgbClr val="D8D4CB"/>
            </a:solidFill>
            <a:prstDash val="solid"/>
          </a:ln>
        </p:spPr>
      </p:sp>
      <p:sp>
        <p:nvSpPr>
          <p:cNvPr id="14" name="Text 11">
            <a:extLst>
              <a:ext uri="{FF2B5EF4-FFF2-40B4-BE49-F238E27FC236}">
                <a16:creationId xmlns:a16="http://schemas.microsoft.com/office/drawing/2014/main" id="{EEA4F517-9BFB-4562-A994-76F87D333B02}"/>
              </a:ext>
            </a:extLst>
          </p:cNvPr>
          <p:cNvSpPr>
            <a:spLocks noGrp="1"/>
          </p:cNvSpPr>
          <p:nvPr/>
        </p:nvSpPr>
        <p:spPr>
          <a:xfrm>
            <a:off x="576072" y="2980944"/>
            <a:ext cx="2389632" cy="402336"/>
          </a:xfrm>
          <a:prstGeom prst="rect">
            <a:avLst/>
          </a:prstGeom>
          <a:noFill/>
        </p:spPr>
        <p:txBody>
          <a:bodyPr wrap="square" lIns="0" tIns="0" rIns="0" bIns="0" anchor="t">
            <a:normAutofit/>
          </a:bodyPr>
          <a:lstStyle/>
          <a:p>
            <a:pPr marL="0" indent="0" algn="ctr">
              <a:buNone/>
            </a:pPr>
            <a:r>
              <a:rPr sz="3000" b="1">
                <a:solidFill>
                  <a:srgbClr val="303D43"/>
                </a:solidFill>
                <a:latin typeface="Arial"/>
                <a:ea typeface="Arial"/>
                <a:cs typeface="Arial"/>
              </a:rPr>
              <a:t>FR</a:t>
            </a:r>
            <a:endParaRPr sz="3000"/>
          </a:p>
        </p:txBody>
      </p:sp>
      <p:sp>
        <p:nvSpPr>
          <p:cNvPr id="15" name="Text 12">
            <a:extLst>
              <a:ext uri="{FF2B5EF4-FFF2-40B4-BE49-F238E27FC236}">
                <a16:creationId xmlns:a16="http://schemas.microsoft.com/office/drawing/2014/main" id="{CD207201-E0A9-4419-9499-D7EFF9046796}"/>
              </a:ext>
            </a:extLst>
          </p:cNvPr>
          <p:cNvSpPr>
            <a:spLocks noGrp="1"/>
          </p:cNvSpPr>
          <p:nvPr/>
        </p:nvSpPr>
        <p:spPr>
          <a:xfrm>
            <a:off x="576072" y="3602736"/>
            <a:ext cx="2389632" cy="219456"/>
          </a:xfrm>
          <a:prstGeom prst="rect">
            <a:avLst/>
          </a:prstGeom>
          <a:noFill/>
        </p:spPr>
        <p:txBody>
          <a:bodyPr wrap="square" lIns="0" tIns="0" rIns="0" bIns="0" anchor="t">
            <a:normAutofit/>
          </a:bodyPr>
          <a:lstStyle/>
          <a:p>
            <a:pPr marL="0" indent="0" algn="ctr">
              <a:buNone/>
            </a:pPr>
            <a:r>
              <a:rPr sz="1700" b="1">
                <a:solidFill>
                  <a:srgbClr val="284907"/>
                </a:solidFill>
                <a:latin typeface="Arial"/>
                <a:ea typeface="Arial"/>
                <a:cs typeface="Arial"/>
              </a:rPr>
              <a:t>1. Arbeitstag</a:t>
            </a:r>
            <a:endParaRPr sz="1700"/>
          </a:p>
        </p:txBody>
      </p:sp>
      <p:sp>
        <p:nvSpPr>
          <p:cNvPr id="16" name="Shape 13">
            <a:extLst>
              <a:ext uri="{FF2B5EF4-FFF2-40B4-BE49-F238E27FC236}">
                <a16:creationId xmlns:a16="http://schemas.microsoft.com/office/drawing/2014/main" id="{69573BD3-3FBE-4244-BEE4-6F69A8330E38}"/>
              </a:ext>
            </a:extLst>
          </p:cNvPr>
          <p:cNvSpPr>
            <a:spLocks noGrp="1"/>
          </p:cNvSpPr>
          <p:nvPr/>
        </p:nvSpPr>
        <p:spPr>
          <a:xfrm>
            <a:off x="3322320" y="2761488"/>
            <a:ext cx="2663952" cy="1298448"/>
          </a:xfrm>
          <a:prstGeom prst="rect">
            <a:avLst/>
          </a:prstGeom>
          <a:solidFill>
            <a:srgbClr val="FFFFFF"/>
          </a:solidFill>
          <a:ln w="7620">
            <a:solidFill>
              <a:srgbClr val="D8D4CB"/>
            </a:solidFill>
            <a:prstDash val="solid"/>
          </a:ln>
        </p:spPr>
      </p:sp>
      <p:sp>
        <p:nvSpPr>
          <p:cNvPr id="17" name="Text 14">
            <a:extLst>
              <a:ext uri="{FF2B5EF4-FFF2-40B4-BE49-F238E27FC236}">
                <a16:creationId xmlns:a16="http://schemas.microsoft.com/office/drawing/2014/main" id="{26F20F2E-7E66-4F10-89D1-A4186680B8BE}"/>
              </a:ext>
            </a:extLst>
          </p:cNvPr>
          <p:cNvSpPr>
            <a:spLocks noGrp="1"/>
          </p:cNvSpPr>
          <p:nvPr/>
        </p:nvSpPr>
        <p:spPr>
          <a:xfrm>
            <a:off x="3459480" y="2980944"/>
            <a:ext cx="2389632" cy="402336"/>
          </a:xfrm>
          <a:prstGeom prst="rect">
            <a:avLst/>
          </a:prstGeom>
          <a:noFill/>
        </p:spPr>
        <p:txBody>
          <a:bodyPr wrap="square" lIns="0" tIns="0" rIns="0" bIns="0" anchor="t">
            <a:normAutofit/>
          </a:bodyPr>
          <a:lstStyle/>
          <a:p>
            <a:pPr marL="0" indent="0" algn="ctr">
              <a:buNone/>
            </a:pPr>
            <a:r>
              <a:rPr sz="3000" b="1">
                <a:solidFill>
                  <a:srgbClr val="303D43"/>
                </a:solidFill>
                <a:latin typeface="Arial"/>
                <a:ea typeface="Arial"/>
                <a:cs typeface="Arial"/>
              </a:rPr>
              <a:t>SA</a:t>
            </a:r>
            <a:endParaRPr sz="3000"/>
          </a:p>
        </p:txBody>
      </p:sp>
      <p:sp>
        <p:nvSpPr>
          <p:cNvPr id="18" name="Text 15">
            <a:extLst>
              <a:ext uri="{FF2B5EF4-FFF2-40B4-BE49-F238E27FC236}">
                <a16:creationId xmlns:a16="http://schemas.microsoft.com/office/drawing/2014/main" id="{B6241B93-BDC4-4F09-948A-9DA4928F9C96}"/>
              </a:ext>
            </a:extLst>
          </p:cNvPr>
          <p:cNvSpPr>
            <a:spLocks noGrp="1"/>
          </p:cNvSpPr>
          <p:nvPr/>
        </p:nvSpPr>
        <p:spPr>
          <a:xfrm>
            <a:off x="3459480" y="3602736"/>
            <a:ext cx="2389632" cy="219456"/>
          </a:xfrm>
          <a:prstGeom prst="rect">
            <a:avLst/>
          </a:prstGeom>
          <a:noFill/>
        </p:spPr>
        <p:txBody>
          <a:bodyPr wrap="square" lIns="0" tIns="0" rIns="0" bIns="0" anchor="t">
            <a:normAutofit/>
          </a:bodyPr>
          <a:lstStyle/>
          <a:p>
            <a:pPr marL="0" indent="0" algn="ctr">
              <a:buNone/>
            </a:pPr>
            <a:r>
              <a:rPr sz="1700" b="1">
                <a:solidFill>
                  <a:srgbClr val="284907"/>
                </a:solidFill>
                <a:latin typeface="Arial"/>
                <a:ea typeface="Arial"/>
                <a:cs typeface="Arial"/>
              </a:rPr>
              <a:t>2. Arbeitstag</a:t>
            </a:r>
            <a:endParaRPr sz="1700"/>
          </a:p>
        </p:txBody>
      </p:sp>
      <p:sp>
        <p:nvSpPr>
          <p:cNvPr id="19" name="Shape 16">
            <a:extLst>
              <a:ext uri="{FF2B5EF4-FFF2-40B4-BE49-F238E27FC236}">
                <a16:creationId xmlns:a16="http://schemas.microsoft.com/office/drawing/2014/main" id="{C37CB081-0821-47BA-B72A-F5B524C211D1}"/>
              </a:ext>
            </a:extLst>
          </p:cNvPr>
          <p:cNvSpPr>
            <a:spLocks noGrp="1"/>
          </p:cNvSpPr>
          <p:nvPr/>
        </p:nvSpPr>
        <p:spPr>
          <a:xfrm>
            <a:off x="6205728" y="2761488"/>
            <a:ext cx="2663952" cy="1298448"/>
          </a:xfrm>
          <a:prstGeom prst="rect">
            <a:avLst/>
          </a:prstGeom>
          <a:solidFill>
            <a:srgbClr val="EBECE9"/>
          </a:solidFill>
          <a:ln w="7620">
            <a:solidFill>
              <a:srgbClr val="D8D4CB"/>
            </a:solidFill>
            <a:prstDash val="solid"/>
          </a:ln>
        </p:spPr>
      </p:sp>
      <p:sp>
        <p:nvSpPr>
          <p:cNvPr id="20" name="Text 17">
            <a:extLst>
              <a:ext uri="{FF2B5EF4-FFF2-40B4-BE49-F238E27FC236}">
                <a16:creationId xmlns:a16="http://schemas.microsoft.com/office/drawing/2014/main" id="{60B40000-5D7F-4B9A-B05A-0A1E728BDB77}"/>
              </a:ext>
            </a:extLst>
          </p:cNvPr>
          <p:cNvSpPr>
            <a:spLocks noGrp="1"/>
          </p:cNvSpPr>
          <p:nvPr/>
        </p:nvSpPr>
        <p:spPr>
          <a:xfrm>
            <a:off x="6342888" y="2980944"/>
            <a:ext cx="2389632" cy="402336"/>
          </a:xfrm>
          <a:prstGeom prst="rect">
            <a:avLst/>
          </a:prstGeom>
          <a:noFill/>
        </p:spPr>
        <p:txBody>
          <a:bodyPr wrap="square" lIns="0" tIns="0" rIns="0" bIns="0" anchor="t">
            <a:normAutofit/>
          </a:bodyPr>
          <a:lstStyle/>
          <a:p>
            <a:pPr marL="0" indent="0" algn="ctr">
              <a:buNone/>
            </a:pPr>
            <a:r>
              <a:rPr sz="3000" b="1">
                <a:solidFill>
                  <a:srgbClr val="59666B"/>
                </a:solidFill>
                <a:latin typeface="Arial"/>
                <a:ea typeface="Arial"/>
                <a:cs typeface="Arial"/>
              </a:rPr>
              <a:t>SO</a:t>
            </a:r>
            <a:endParaRPr sz="3000"/>
          </a:p>
        </p:txBody>
      </p:sp>
      <p:sp>
        <p:nvSpPr>
          <p:cNvPr id="21" name="Text 18">
            <a:extLst>
              <a:ext uri="{FF2B5EF4-FFF2-40B4-BE49-F238E27FC236}">
                <a16:creationId xmlns:a16="http://schemas.microsoft.com/office/drawing/2014/main" id="{60467E9D-87D8-491C-971A-BD118AC96320}"/>
              </a:ext>
            </a:extLst>
          </p:cNvPr>
          <p:cNvSpPr>
            <a:spLocks noGrp="1"/>
          </p:cNvSpPr>
          <p:nvPr/>
        </p:nvSpPr>
        <p:spPr>
          <a:xfrm>
            <a:off x="6342888" y="3602736"/>
            <a:ext cx="2389632" cy="219456"/>
          </a:xfrm>
          <a:prstGeom prst="rect">
            <a:avLst/>
          </a:prstGeom>
          <a:noFill/>
        </p:spPr>
        <p:txBody>
          <a:bodyPr wrap="square" lIns="0" tIns="0" rIns="0" bIns="0" anchor="t">
            <a:normAutofit/>
          </a:bodyPr>
          <a:lstStyle/>
          <a:p>
            <a:pPr marL="0" indent="0" algn="ctr">
              <a:buNone/>
            </a:pPr>
            <a:r>
              <a:rPr sz="1700" b="1">
                <a:solidFill>
                  <a:srgbClr val="59666B"/>
                </a:solidFill>
                <a:latin typeface="Arial"/>
                <a:ea typeface="Arial"/>
                <a:cs typeface="Arial"/>
              </a:rPr>
              <a:t>zählt nicht</a:t>
            </a:r>
            <a:endParaRPr sz="1700"/>
          </a:p>
        </p:txBody>
      </p:sp>
      <p:sp>
        <p:nvSpPr>
          <p:cNvPr id="22" name="Shape 19">
            <a:extLst>
              <a:ext uri="{FF2B5EF4-FFF2-40B4-BE49-F238E27FC236}">
                <a16:creationId xmlns:a16="http://schemas.microsoft.com/office/drawing/2014/main" id="{C8F8A2ED-E73C-416C-81B2-28522E0C370F}"/>
              </a:ext>
            </a:extLst>
          </p:cNvPr>
          <p:cNvSpPr>
            <a:spLocks noGrp="1"/>
          </p:cNvSpPr>
          <p:nvPr/>
        </p:nvSpPr>
        <p:spPr>
          <a:xfrm>
            <a:off x="9089136" y="2761488"/>
            <a:ext cx="2663952" cy="1298448"/>
          </a:xfrm>
          <a:prstGeom prst="rect">
            <a:avLst/>
          </a:prstGeom>
          <a:solidFill>
            <a:srgbClr val="FFFFFF"/>
          </a:solidFill>
          <a:ln w="7620">
            <a:solidFill>
              <a:srgbClr val="D8D4CB"/>
            </a:solidFill>
            <a:prstDash val="solid"/>
          </a:ln>
        </p:spPr>
      </p:sp>
      <p:sp>
        <p:nvSpPr>
          <p:cNvPr id="23" name="Text 20">
            <a:extLst>
              <a:ext uri="{FF2B5EF4-FFF2-40B4-BE49-F238E27FC236}">
                <a16:creationId xmlns:a16="http://schemas.microsoft.com/office/drawing/2014/main" id="{3430AAF4-470E-4AFF-A954-F9DE44D59833}"/>
              </a:ext>
            </a:extLst>
          </p:cNvPr>
          <p:cNvSpPr>
            <a:spLocks noGrp="1"/>
          </p:cNvSpPr>
          <p:nvPr/>
        </p:nvSpPr>
        <p:spPr>
          <a:xfrm>
            <a:off x="9226296" y="2980944"/>
            <a:ext cx="2389632" cy="402336"/>
          </a:xfrm>
          <a:prstGeom prst="rect">
            <a:avLst/>
          </a:prstGeom>
          <a:noFill/>
        </p:spPr>
        <p:txBody>
          <a:bodyPr wrap="square" lIns="0" tIns="0" rIns="0" bIns="0" anchor="t">
            <a:normAutofit/>
          </a:bodyPr>
          <a:lstStyle/>
          <a:p>
            <a:pPr marL="0" indent="0" algn="ctr">
              <a:buNone/>
            </a:pPr>
            <a:r>
              <a:rPr sz="3000" b="1">
                <a:solidFill>
                  <a:srgbClr val="303D43"/>
                </a:solidFill>
                <a:latin typeface="Arial"/>
                <a:ea typeface="Arial"/>
                <a:cs typeface="Arial"/>
              </a:rPr>
              <a:t>MO</a:t>
            </a:r>
            <a:endParaRPr sz="3000"/>
          </a:p>
        </p:txBody>
      </p:sp>
      <p:sp>
        <p:nvSpPr>
          <p:cNvPr id="24" name="Text 21">
            <a:extLst>
              <a:ext uri="{FF2B5EF4-FFF2-40B4-BE49-F238E27FC236}">
                <a16:creationId xmlns:a16="http://schemas.microsoft.com/office/drawing/2014/main" id="{AA5E2CB2-422E-48A6-B034-A691B7D8546C}"/>
              </a:ext>
            </a:extLst>
          </p:cNvPr>
          <p:cNvSpPr>
            <a:spLocks noGrp="1"/>
          </p:cNvSpPr>
          <p:nvPr/>
        </p:nvSpPr>
        <p:spPr>
          <a:xfrm>
            <a:off x="9226296" y="3602736"/>
            <a:ext cx="2389632" cy="219456"/>
          </a:xfrm>
          <a:prstGeom prst="rect">
            <a:avLst/>
          </a:prstGeom>
          <a:noFill/>
        </p:spPr>
        <p:txBody>
          <a:bodyPr wrap="square" lIns="0" tIns="0" rIns="0" bIns="0" anchor="t">
            <a:normAutofit/>
          </a:bodyPr>
          <a:lstStyle/>
          <a:p>
            <a:pPr marL="0" indent="0" algn="ctr">
              <a:buNone/>
            </a:pPr>
            <a:r>
              <a:rPr sz="1700" b="1">
                <a:solidFill>
                  <a:srgbClr val="284907"/>
                </a:solidFill>
                <a:latin typeface="Arial"/>
                <a:ea typeface="Arial"/>
                <a:cs typeface="Arial"/>
              </a:rPr>
              <a:t>3. Arbeitstag</a:t>
            </a:r>
            <a:endParaRPr sz="1700"/>
          </a:p>
        </p:txBody>
      </p:sp>
      <p:sp>
        <p:nvSpPr>
          <p:cNvPr id="25" name="Text 22">
            <a:extLst>
              <a:ext uri="{FF2B5EF4-FFF2-40B4-BE49-F238E27FC236}">
                <a16:creationId xmlns:a16="http://schemas.microsoft.com/office/drawing/2014/main" id="{7E69D864-8660-461F-8636-E1F662F17073}"/>
              </a:ext>
            </a:extLst>
          </p:cNvPr>
          <p:cNvSpPr>
            <a:spLocks noGrp="1"/>
          </p:cNvSpPr>
          <p:nvPr/>
        </p:nvSpPr>
        <p:spPr>
          <a:xfrm>
            <a:off x="438912" y="4553712"/>
            <a:ext cx="5529072" cy="612648"/>
          </a:xfrm>
          <a:prstGeom prst="rect">
            <a:avLst/>
          </a:prstGeom>
          <a:noFill/>
        </p:spPr>
        <p:txBody>
          <a:bodyPr wrap="square" lIns="0" tIns="0" rIns="0" bIns="0" anchor="t">
            <a:normAutofit/>
          </a:bodyPr>
          <a:lstStyle/>
          <a:p>
            <a:pPr marL="0" indent="0">
              <a:buNone/>
            </a:pPr>
            <a:r>
              <a:rPr sz="1800">
                <a:solidFill>
                  <a:srgbClr val="59666B"/>
                </a:solidFill>
                <a:latin typeface="Arial"/>
                <a:ea typeface="Arial"/>
                <a:cs typeface="Arial"/>
              </a:rPr>
              <a:t>2026: 72-Stunden-Formulierung ab Beginn des zweiten Aufenthalts.</a:t>
            </a:r>
            <a:endParaRPr sz="1800"/>
          </a:p>
        </p:txBody>
      </p:sp>
      <p:sp>
        <p:nvSpPr>
          <p:cNvPr id="26" name="Text 23">
            <a:extLst>
              <a:ext uri="{FF2B5EF4-FFF2-40B4-BE49-F238E27FC236}">
                <a16:creationId xmlns:a16="http://schemas.microsoft.com/office/drawing/2014/main" id="{AA1087D6-1683-4BA9-925D-4B874D8EFCCC}"/>
              </a:ext>
            </a:extLst>
          </p:cNvPr>
          <p:cNvSpPr>
            <a:spLocks noGrp="1"/>
          </p:cNvSpPr>
          <p:nvPr/>
        </p:nvSpPr>
        <p:spPr>
          <a:xfrm>
            <a:off x="6224016" y="4553712"/>
            <a:ext cx="5529072" cy="612648"/>
          </a:xfrm>
          <a:prstGeom prst="rect">
            <a:avLst/>
          </a:prstGeom>
          <a:noFill/>
        </p:spPr>
        <p:txBody>
          <a:bodyPr wrap="square" lIns="0" tIns="0" rIns="0" bIns="0" anchor="t">
            <a:normAutofit/>
          </a:bodyPr>
          <a:lstStyle/>
          <a:p>
            <a:pPr marL="0" indent="0">
              <a:buNone/>
            </a:pPr>
            <a:r>
              <a:rPr sz="1800" b="1">
                <a:solidFill>
                  <a:srgbClr val="243239"/>
                </a:solidFill>
                <a:latin typeface="Arial"/>
                <a:ea typeface="Arial"/>
                <a:cs typeface="Arial"/>
              </a:rPr>
              <a:t>2027: Messung innerhalb von 3 Arbeitstagen; der Montag ist hier der dritte Arbeitstag.</a:t>
            </a:r>
            <a:endParaRPr sz="1800"/>
          </a:p>
        </p:txBody>
      </p:sp>
      <p:sp>
        <p:nvSpPr>
          <p:cNvPr id="27" name="Shape 24">
            <a:extLst>
              <a:ext uri="{FF2B5EF4-FFF2-40B4-BE49-F238E27FC236}">
                <a16:creationId xmlns:a16="http://schemas.microsoft.com/office/drawing/2014/main" id="{E025F819-C129-4C00-BCED-8259757A9874}"/>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01AC0CBE-1823-44B1-890B-B5EB4FF3DF1A}"/>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E51B8EBC-738D-4A21-9DB0-6B4380CDAACA}"/>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Einheiten nicht vermischen: 72 Stunden sind eine andere Fristbeschreibung als drei Arbeitstage.</a:t>
            </a:r>
            <a:endParaRPr sz="1550"/>
          </a:p>
        </p:txBody>
      </p:sp>
      <p:sp>
        <p:nvSpPr>
          <p:cNvPr id="30" name="Shape 27">
            <a:extLst>
              <a:ext uri="{FF2B5EF4-FFF2-40B4-BE49-F238E27FC236}">
                <a16:creationId xmlns:a16="http://schemas.microsoft.com/office/drawing/2014/main" id="{4FE10B98-0554-4CA1-8238-861968670245}"/>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3BFED254-4BC0-4264-96B0-0B46DA40A65E}"/>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Eigene Anwendung: KHB 2026, Rehabilitation S. 222–223; KHB 2027, Rehabilitation 3.2 S. 224.</a:t>
            </a:r>
            <a:endParaRPr sz="920"/>
          </a:p>
        </p:txBody>
      </p:sp>
      <p:sp>
        <p:nvSpPr>
          <p:cNvPr id="32" name="Text 29">
            <a:extLst>
              <a:ext uri="{FF2B5EF4-FFF2-40B4-BE49-F238E27FC236}">
                <a16:creationId xmlns:a16="http://schemas.microsoft.com/office/drawing/2014/main" id="{C1531C8B-80B9-4C32-A761-FE919C03F869}"/>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9E3EA67B-ED2C-4409-B0E0-892BB54B3F05}"/>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53 / 73</a:t>
            </a:r>
            <a:endParaRPr sz="900"/>
          </a:p>
        </p:txBody>
      </p:sp>
    </p:spTree>
    <p:extLst>
      <p:ext uri="{BB962C8B-B14F-4D97-AF65-F5344CB8AC3E}">
        <p14:creationId xmlns:p14="http://schemas.microsoft.com/office/powerpoint/2010/main" val="1602991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A8ED0AE-0AAC-49BA-A5B6-ECA0A59D51D3}"/>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B2B7D6D0-E38E-4BF2-A406-588533B89BB3}"/>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5A09D808-63BB-4777-9F57-597075FDAF31}"/>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796A8F70-04A7-4FE2-ACC0-053CB3168BEC}"/>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E616054-D789-41AD-9255-CBB836A50E59}"/>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804F498D-0D0B-4CE3-B176-D7275D3C81B2}"/>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REHABILITATION</a:t>
            </a:r>
            <a:endParaRPr sz="1020"/>
          </a:p>
        </p:txBody>
      </p:sp>
      <p:sp>
        <p:nvSpPr>
          <p:cNvPr id="8" name="Text 5">
            <a:extLst>
              <a:ext uri="{FF2B5EF4-FFF2-40B4-BE49-F238E27FC236}">
                <a16:creationId xmlns:a16="http://schemas.microsoft.com/office/drawing/2014/main" id="{EF212271-79FE-4301-8DFF-76F9554A861B}"/>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BEISPIELKORREKTUREN</a:t>
            </a:r>
            <a:endParaRPr sz="960"/>
          </a:p>
        </p:txBody>
      </p:sp>
      <p:sp>
        <p:nvSpPr>
          <p:cNvPr id="9" name="Text 6">
            <a:extLst>
              <a:ext uri="{FF2B5EF4-FFF2-40B4-BE49-F238E27FC236}">
                <a16:creationId xmlns:a16="http://schemas.microsoft.com/office/drawing/2014/main" id="{D5C981C5-7A84-42BB-95CB-1E6670A876B5}"/>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Reha-Beispiele: Kodierangaben gezielt aktualisiert</a:t>
            </a:r>
            <a:endParaRPr sz="2800"/>
          </a:p>
        </p:txBody>
      </p:sp>
      <p:sp>
        <p:nvSpPr>
          <p:cNvPr id="10" name="Shape 7">
            <a:extLst>
              <a:ext uri="{FF2B5EF4-FFF2-40B4-BE49-F238E27FC236}">
                <a16:creationId xmlns:a16="http://schemas.microsoft.com/office/drawing/2014/main" id="{F011C84F-ECD4-4BB0-8198-A5F8A3FDECA6}"/>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2A1C74AA-8778-49C5-9297-A0C60539308F}"/>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846D99A5-BA77-4B36-8C00-A725393A4C70}"/>
              </a:ext>
            </a:extLst>
          </p:cNvPr>
          <p:cNvSpPr>
            <a:spLocks noGrp="1"/>
          </p:cNvSpPr>
          <p:nvPr/>
        </p:nvSpPr>
        <p:spPr>
          <a:xfrm>
            <a:off x="438912" y="2020824"/>
            <a:ext cx="3694425"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E26FBA0F-5CA8-4B4D-AD48-AC7BD56C357E}"/>
              </a:ext>
            </a:extLst>
          </p:cNvPr>
          <p:cNvSpPr>
            <a:spLocks noGrp="1"/>
          </p:cNvSpPr>
          <p:nvPr/>
        </p:nvSpPr>
        <p:spPr>
          <a:xfrm>
            <a:off x="566928" y="2125980"/>
            <a:ext cx="3447537"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Beispiel / Thema</a:t>
            </a:r>
            <a:endParaRPr sz="1340"/>
          </a:p>
        </p:txBody>
      </p:sp>
      <p:sp>
        <p:nvSpPr>
          <p:cNvPr id="14" name="Shape 11">
            <a:extLst>
              <a:ext uri="{FF2B5EF4-FFF2-40B4-BE49-F238E27FC236}">
                <a16:creationId xmlns:a16="http://schemas.microsoft.com/office/drawing/2014/main" id="{B562ABBC-FC63-4180-BAD8-A4E34ED6DD00}"/>
              </a:ext>
            </a:extLst>
          </p:cNvPr>
          <p:cNvSpPr>
            <a:spLocks noGrp="1"/>
          </p:cNvSpPr>
          <p:nvPr/>
        </p:nvSpPr>
        <p:spPr>
          <a:xfrm>
            <a:off x="4133337" y="2020824"/>
            <a:ext cx="3463523"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4739077B-3754-4197-AF73-D2E99EB3F15A}"/>
              </a:ext>
            </a:extLst>
          </p:cNvPr>
          <p:cNvSpPr>
            <a:spLocks noGrp="1"/>
          </p:cNvSpPr>
          <p:nvPr/>
        </p:nvSpPr>
        <p:spPr>
          <a:xfrm>
            <a:off x="4261353" y="2125980"/>
            <a:ext cx="3216635"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2026</a:t>
            </a:r>
            <a:endParaRPr sz="1340"/>
          </a:p>
        </p:txBody>
      </p:sp>
      <p:sp>
        <p:nvSpPr>
          <p:cNvPr id="16" name="Shape 13">
            <a:extLst>
              <a:ext uri="{FF2B5EF4-FFF2-40B4-BE49-F238E27FC236}">
                <a16:creationId xmlns:a16="http://schemas.microsoft.com/office/drawing/2014/main" id="{E70CECB1-10FB-4E16-9DEF-EA112663FD0D}"/>
              </a:ext>
            </a:extLst>
          </p:cNvPr>
          <p:cNvSpPr>
            <a:spLocks noGrp="1"/>
          </p:cNvSpPr>
          <p:nvPr/>
        </p:nvSpPr>
        <p:spPr>
          <a:xfrm>
            <a:off x="7596860" y="2020824"/>
            <a:ext cx="4156228"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26C5B36B-656A-4114-AD78-F84D32F5EB35}"/>
              </a:ext>
            </a:extLst>
          </p:cNvPr>
          <p:cNvSpPr>
            <a:spLocks noGrp="1"/>
          </p:cNvSpPr>
          <p:nvPr/>
        </p:nvSpPr>
        <p:spPr>
          <a:xfrm>
            <a:off x="7724876" y="2125980"/>
            <a:ext cx="3909340"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2027</a:t>
            </a:r>
            <a:endParaRPr sz="1340"/>
          </a:p>
        </p:txBody>
      </p:sp>
      <p:sp>
        <p:nvSpPr>
          <p:cNvPr id="18" name="Shape 15">
            <a:extLst>
              <a:ext uri="{FF2B5EF4-FFF2-40B4-BE49-F238E27FC236}">
                <a16:creationId xmlns:a16="http://schemas.microsoft.com/office/drawing/2014/main" id="{3FBE4BB0-4E0E-47EC-9EA2-8B174EAF5C57}"/>
              </a:ext>
            </a:extLst>
          </p:cNvPr>
          <p:cNvSpPr>
            <a:spLocks noGrp="1"/>
          </p:cNvSpPr>
          <p:nvPr/>
        </p:nvSpPr>
        <p:spPr>
          <a:xfrm>
            <a:off x="438912" y="2441448"/>
            <a:ext cx="3694425" cy="975360"/>
          </a:xfrm>
          <a:prstGeom prst="rect">
            <a:avLst/>
          </a:prstGeom>
          <a:solidFill>
            <a:srgbClr val="FFFFFF"/>
          </a:solidFill>
          <a:ln w="12700">
            <a:solidFill>
              <a:srgbClr val="FFFFFF">
                <a:alpha val="0"/>
              </a:srgbClr>
            </a:solidFill>
            <a:prstDash val="solid"/>
          </a:ln>
        </p:spPr>
      </p:sp>
      <p:sp>
        <p:nvSpPr>
          <p:cNvPr id="19" name="Shape 16">
            <a:extLst>
              <a:ext uri="{FF2B5EF4-FFF2-40B4-BE49-F238E27FC236}">
                <a16:creationId xmlns:a16="http://schemas.microsoft.com/office/drawing/2014/main" id="{44F742F1-517D-4144-9153-8D6367A4EECD}"/>
              </a:ext>
            </a:extLst>
          </p:cNvPr>
          <p:cNvSpPr>
            <a:spLocks noGrp="1"/>
          </p:cNvSpPr>
          <p:nvPr/>
        </p:nvSpPr>
        <p:spPr>
          <a:xfrm>
            <a:off x="4133337" y="2441448"/>
            <a:ext cx="0" cy="975360"/>
          </a:xfrm>
          <a:prstGeom prst="line">
            <a:avLst/>
          </a:prstGeom>
          <a:noFill/>
          <a:ln w="10160">
            <a:solidFill>
              <a:srgbClr val="F8F5EF"/>
            </a:solidFill>
            <a:prstDash val="solid"/>
          </a:ln>
        </p:spPr>
      </p:sp>
      <p:sp>
        <p:nvSpPr>
          <p:cNvPr id="20" name="Text 17">
            <a:extLst>
              <a:ext uri="{FF2B5EF4-FFF2-40B4-BE49-F238E27FC236}">
                <a16:creationId xmlns:a16="http://schemas.microsoft.com/office/drawing/2014/main" id="{845FE4FC-C2C1-45A2-B6FB-CC7D823E8EF2}"/>
              </a:ext>
            </a:extLst>
          </p:cNvPr>
          <p:cNvSpPr>
            <a:spLocks noGrp="1"/>
          </p:cNvSpPr>
          <p:nvPr/>
        </p:nvSpPr>
        <p:spPr>
          <a:xfrm>
            <a:off x="566928" y="2551176"/>
            <a:ext cx="3429249"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Neurologisch, 700 Min./Woche</a:t>
            </a:r>
            <a:endParaRPr sz="1720"/>
          </a:p>
        </p:txBody>
      </p:sp>
      <p:sp>
        <p:nvSpPr>
          <p:cNvPr id="21" name="Shape 18">
            <a:extLst>
              <a:ext uri="{FF2B5EF4-FFF2-40B4-BE49-F238E27FC236}">
                <a16:creationId xmlns:a16="http://schemas.microsoft.com/office/drawing/2014/main" id="{9F4B09EB-8F52-44D1-BA3E-CA845D2D674C}"/>
              </a:ext>
            </a:extLst>
          </p:cNvPr>
          <p:cNvSpPr>
            <a:spLocks noGrp="1"/>
          </p:cNvSpPr>
          <p:nvPr/>
        </p:nvSpPr>
        <p:spPr>
          <a:xfrm>
            <a:off x="4133337" y="2441448"/>
            <a:ext cx="3463523" cy="975360"/>
          </a:xfrm>
          <a:prstGeom prst="rect">
            <a:avLst/>
          </a:prstGeom>
          <a:solidFill>
            <a:srgbClr val="FFFFFF"/>
          </a:solidFill>
          <a:ln w="12700">
            <a:solidFill>
              <a:srgbClr val="FFFFFF">
                <a:alpha val="0"/>
              </a:srgbClr>
            </a:solidFill>
            <a:prstDash val="solid"/>
          </a:ln>
        </p:spPr>
      </p:sp>
      <p:sp>
        <p:nvSpPr>
          <p:cNvPr id="22" name="Shape 19">
            <a:extLst>
              <a:ext uri="{FF2B5EF4-FFF2-40B4-BE49-F238E27FC236}">
                <a16:creationId xmlns:a16="http://schemas.microsoft.com/office/drawing/2014/main" id="{5C9D41BA-A4F9-420C-87F1-4B00CD7890C0}"/>
              </a:ext>
            </a:extLst>
          </p:cNvPr>
          <p:cNvSpPr>
            <a:spLocks noGrp="1"/>
          </p:cNvSpPr>
          <p:nvPr/>
        </p:nvSpPr>
        <p:spPr>
          <a:xfrm>
            <a:off x="7596860" y="2441448"/>
            <a:ext cx="0" cy="975360"/>
          </a:xfrm>
          <a:prstGeom prst="line">
            <a:avLst/>
          </a:prstGeom>
          <a:noFill/>
          <a:ln w="10160">
            <a:solidFill>
              <a:srgbClr val="F8F5EF"/>
            </a:solidFill>
            <a:prstDash val="solid"/>
          </a:ln>
        </p:spPr>
      </p:sp>
      <p:sp>
        <p:nvSpPr>
          <p:cNvPr id="23" name="Text 20">
            <a:extLst>
              <a:ext uri="{FF2B5EF4-FFF2-40B4-BE49-F238E27FC236}">
                <a16:creationId xmlns:a16="http://schemas.microsoft.com/office/drawing/2014/main" id="{BABC370A-0947-4B25-A1E7-874DF17CA2AC}"/>
              </a:ext>
            </a:extLst>
          </p:cNvPr>
          <p:cNvSpPr>
            <a:spLocks noGrp="1"/>
          </p:cNvSpPr>
          <p:nvPr/>
        </p:nvSpPr>
        <p:spPr>
          <a:xfrm>
            <a:off x="4261353" y="2551176"/>
            <a:ext cx="3198347"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BA.1; AA.1-</a:t>
            </a:r>
            <a:endParaRPr sz="1720"/>
          </a:p>
        </p:txBody>
      </p:sp>
      <p:sp>
        <p:nvSpPr>
          <p:cNvPr id="24" name="Shape 21">
            <a:extLst>
              <a:ext uri="{FF2B5EF4-FFF2-40B4-BE49-F238E27FC236}">
                <a16:creationId xmlns:a16="http://schemas.microsoft.com/office/drawing/2014/main" id="{C1F8AE0E-7DD5-4780-8569-DC5AF8668884}"/>
              </a:ext>
            </a:extLst>
          </p:cNvPr>
          <p:cNvSpPr>
            <a:spLocks noGrp="1"/>
          </p:cNvSpPr>
          <p:nvPr/>
        </p:nvSpPr>
        <p:spPr>
          <a:xfrm>
            <a:off x="7596860" y="2441448"/>
            <a:ext cx="4156228" cy="975360"/>
          </a:xfrm>
          <a:prstGeom prst="rect">
            <a:avLst/>
          </a:prstGeom>
          <a:solidFill>
            <a:srgbClr val="FFFFFF"/>
          </a:solidFill>
          <a:ln w="12700">
            <a:solidFill>
              <a:srgbClr val="FFFFFF">
                <a:alpha val="0"/>
              </a:srgbClr>
            </a:solidFill>
            <a:prstDash val="solid"/>
          </a:ln>
        </p:spPr>
      </p:sp>
      <p:sp>
        <p:nvSpPr>
          <p:cNvPr id="25" name="Shape 22">
            <a:extLst>
              <a:ext uri="{FF2B5EF4-FFF2-40B4-BE49-F238E27FC236}">
                <a16:creationId xmlns:a16="http://schemas.microsoft.com/office/drawing/2014/main" id="{075B6D37-FB36-40E4-9C1E-D8ECA9F9A552}"/>
              </a:ext>
            </a:extLst>
          </p:cNvPr>
          <p:cNvSpPr>
            <a:spLocks noGrp="1"/>
          </p:cNvSpPr>
          <p:nvPr/>
        </p:nvSpPr>
        <p:spPr>
          <a:xfrm>
            <a:off x="11753088" y="2441448"/>
            <a:ext cx="0" cy="975360"/>
          </a:xfrm>
          <a:prstGeom prst="line">
            <a:avLst/>
          </a:prstGeom>
          <a:noFill/>
          <a:ln w="10160">
            <a:solidFill>
              <a:srgbClr val="F8F5EF"/>
            </a:solidFill>
            <a:prstDash val="solid"/>
          </a:ln>
        </p:spPr>
      </p:sp>
      <p:sp>
        <p:nvSpPr>
          <p:cNvPr id="26" name="Text 23">
            <a:extLst>
              <a:ext uri="{FF2B5EF4-FFF2-40B4-BE49-F238E27FC236}">
                <a16:creationId xmlns:a16="http://schemas.microsoft.com/office/drawing/2014/main" id="{B9FDCD08-3588-4878-A670-2BFAF12A08D1}"/>
              </a:ext>
            </a:extLst>
          </p:cNvPr>
          <p:cNvSpPr>
            <a:spLocks noGrp="1"/>
          </p:cNvSpPr>
          <p:nvPr/>
        </p:nvSpPr>
        <p:spPr>
          <a:xfrm>
            <a:off x="7724876" y="2551176"/>
            <a:ext cx="3891052"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BA.13; AA.13.-</a:t>
            </a:r>
            <a:endParaRPr sz="1720"/>
          </a:p>
        </p:txBody>
      </p:sp>
      <p:sp>
        <p:nvSpPr>
          <p:cNvPr id="27" name="Shape 24">
            <a:extLst>
              <a:ext uri="{FF2B5EF4-FFF2-40B4-BE49-F238E27FC236}">
                <a16:creationId xmlns:a16="http://schemas.microsoft.com/office/drawing/2014/main" id="{A7B9DEAF-3BDC-47E8-8E51-AEC4DFF86CD9}"/>
              </a:ext>
            </a:extLst>
          </p:cNvPr>
          <p:cNvSpPr>
            <a:spLocks noGrp="1"/>
          </p:cNvSpPr>
          <p:nvPr/>
        </p:nvSpPr>
        <p:spPr>
          <a:xfrm>
            <a:off x="438912" y="3416808"/>
            <a:ext cx="3694425" cy="975360"/>
          </a:xfrm>
          <a:prstGeom prst="rect">
            <a:avLst/>
          </a:prstGeom>
          <a:solidFill>
            <a:srgbClr val="F0EBE2"/>
          </a:solidFill>
          <a:ln w="12700">
            <a:solidFill>
              <a:srgbClr val="F0EBE2">
                <a:alpha val="0"/>
              </a:srgbClr>
            </a:solidFill>
            <a:prstDash val="solid"/>
          </a:ln>
        </p:spPr>
      </p:sp>
      <p:sp>
        <p:nvSpPr>
          <p:cNvPr id="28" name="Shape 25">
            <a:extLst>
              <a:ext uri="{FF2B5EF4-FFF2-40B4-BE49-F238E27FC236}">
                <a16:creationId xmlns:a16="http://schemas.microsoft.com/office/drawing/2014/main" id="{D841A4DC-C748-403C-8E6F-4D7898564129}"/>
              </a:ext>
            </a:extLst>
          </p:cNvPr>
          <p:cNvSpPr>
            <a:spLocks noGrp="1"/>
          </p:cNvSpPr>
          <p:nvPr/>
        </p:nvSpPr>
        <p:spPr>
          <a:xfrm>
            <a:off x="4133337" y="3416808"/>
            <a:ext cx="0" cy="975360"/>
          </a:xfrm>
          <a:prstGeom prst="line">
            <a:avLst/>
          </a:prstGeom>
          <a:noFill/>
          <a:ln w="10160">
            <a:solidFill>
              <a:srgbClr val="F8F5EF"/>
            </a:solidFill>
            <a:prstDash val="solid"/>
          </a:ln>
        </p:spPr>
      </p:sp>
      <p:sp>
        <p:nvSpPr>
          <p:cNvPr id="29" name="Text 26">
            <a:extLst>
              <a:ext uri="{FF2B5EF4-FFF2-40B4-BE49-F238E27FC236}">
                <a16:creationId xmlns:a16="http://schemas.microsoft.com/office/drawing/2014/main" id="{3ED13E38-E9E0-43AF-AEAF-145639868237}"/>
              </a:ext>
            </a:extLst>
          </p:cNvPr>
          <p:cNvSpPr>
            <a:spLocks noGrp="1"/>
          </p:cNvSpPr>
          <p:nvPr/>
        </p:nvSpPr>
        <p:spPr>
          <a:xfrm>
            <a:off x="566928" y="3526536"/>
            <a:ext cx="3429249"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Pulmonal, 820 Min./Woche</a:t>
            </a:r>
            <a:endParaRPr sz="1720"/>
          </a:p>
        </p:txBody>
      </p:sp>
      <p:sp>
        <p:nvSpPr>
          <p:cNvPr id="30" name="Shape 27">
            <a:extLst>
              <a:ext uri="{FF2B5EF4-FFF2-40B4-BE49-F238E27FC236}">
                <a16:creationId xmlns:a16="http://schemas.microsoft.com/office/drawing/2014/main" id="{614E8CF3-42CA-446A-8695-7921CBE3F5B7}"/>
              </a:ext>
            </a:extLst>
          </p:cNvPr>
          <p:cNvSpPr>
            <a:spLocks noGrp="1"/>
          </p:cNvSpPr>
          <p:nvPr/>
        </p:nvSpPr>
        <p:spPr>
          <a:xfrm>
            <a:off x="4133337" y="3416808"/>
            <a:ext cx="3463523" cy="975360"/>
          </a:xfrm>
          <a:prstGeom prst="rect">
            <a:avLst/>
          </a:prstGeom>
          <a:solidFill>
            <a:srgbClr val="F0EBE2"/>
          </a:solidFill>
          <a:ln w="12700">
            <a:solidFill>
              <a:srgbClr val="F0EBE2">
                <a:alpha val="0"/>
              </a:srgbClr>
            </a:solidFill>
            <a:prstDash val="solid"/>
          </a:ln>
        </p:spPr>
      </p:sp>
      <p:sp>
        <p:nvSpPr>
          <p:cNvPr id="31" name="Shape 28">
            <a:extLst>
              <a:ext uri="{FF2B5EF4-FFF2-40B4-BE49-F238E27FC236}">
                <a16:creationId xmlns:a16="http://schemas.microsoft.com/office/drawing/2014/main" id="{34218CC5-7D82-4F9F-8EE9-F6A508FC165A}"/>
              </a:ext>
            </a:extLst>
          </p:cNvPr>
          <p:cNvSpPr>
            <a:spLocks noGrp="1"/>
          </p:cNvSpPr>
          <p:nvPr/>
        </p:nvSpPr>
        <p:spPr>
          <a:xfrm>
            <a:off x="7596860" y="3416808"/>
            <a:ext cx="0" cy="975360"/>
          </a:xfrm>
          <a:prstGeom prst="line">
            <a:avLst/>
          </a:prstGeom>
          <a:noFill/>
          <a:ln w="10160">
            <a:solidFill>
              <a:srgbClr val="F8F5EF"/>
            </a:solidFill>
            <a:prstDash val="solid"/>
          </a:ln>
        </p:spPr>
      </p:sp>
      <p:sp>
        <p:nvSpPr>
          <p:cNvPr id="32" name="Text 29">
            <a:extLst>
              <a:ext uri="{FF2B5EF4-FFF2-40B4-BE49-F238E27FC236}">
                <a16:creationId xmlns:a16="http://schemas.microsoft.com/office/drawing/2014/main" id="{00BCE778-4202-4875-AF6B-ADE5CF3A09FD}"/>
              </a:ext>
            </a:extLst>
          </p:cNvPr>
          <p:cNvSpPr>
            <a:spLocks noGrp="1"/>
          </p:cNvSpPr>
          <p:nvPr/>
        </p:nvSpPr>
        <p:spPr>
          <a:xfrm>
            <a:off x="4261353" y="3526536"/>
            <a:ext cx="3198347"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BA.3; AA.1-; zusätzlich 93.9G.11</a:t>
            </a:r>
            <a:endParaRPr sz="1720"/>
          </a:p>
        </p:txBody>
      </p:sp>
      <p:sp>
        <p:nvSpPr>
          <p:cNvPr id="33" name="Shape 30">
            <a:extLst>
              <a:ext uri="{FF2B5EF4-FFF2-40B4-BE49-F238E27FC236}">
                <a16:creationId xmlns:a16="http://schemas.microsoft.com/office/drawing/2014/main" id="{22FE78B5-46B6-49BF-8A96-5A1B7BD18D4E}"/>
              </a:ext>
            </a:extLst>
          </p:cNvPr>
          <p:cNvSpPr>
            <a:spLocks noGrp="1"/>
          </p:cNvSpPr>
          <p:nvPr/>
        </p:nvSpPr>
        <p:spPr>
          <a:xfrm>
            <a:off x="7596860" y="3416808"/>
            <a:ext cx="4156228" cy="975360"/>
          </a:xfrm>
          <a:prstGeom prst="rect">
            <a:avLst/>
          </a:prstGeom>
          <a:solidFill>
            <a:srgbClr val="F0EBE2"/>
          </a:solidFill>
          <a:ln w="12700">
            <a:solidFill>
              <a:srgbClr val="F0EBE2">
                <a:alpha val="0"/>
              </a:srgbClr>
            </a:solidFill>
            <a:prstDash val="solid"/>
          </a:ln>
        </p:spPr>
      </p:sp>
      <p:sp>
        <p:nvSpPr>
          <p:cNvPr id="34" name="Shape 31">
            <a:extLst>
              <a:ext uri="{FF2B5EF4-FFF2-40B4-BE49-F238E27FC236}">
                <a16:creationId xmlns:a16="http://schemas.microsoft.com/office/drawing/2014/main" id="{653B459A-C058-4B10-9507-BC602E32F67A}"/>
              </a:ext>
            </a:extLst>
          </p:cNvPr>
          <p:cNvSpPr>
            <a:spLocks noGrp="1"/>
          </p:cNvSpPr>
          <p:nvPr/>
        </p:nvSpPr>
        <p:spPr>
          <a:xfrm>
            <a:off x="11753088" y="3416808"/>
            <a:ext cx="0" cy="975360"/>
          </a:xfrm>
          <a:prstGeom prst="line">
            <a:avLst/>
          </a:prstGeom>
          <a:noFill/>
          <a:ln w="10160">
            <a:solidFill>
              <a:srgbClr val="F8F5EF"/>
            </a:solidFill>
            <a:prstDash val="solid"/>
          </a:ln>
        </p:spPr>
      </p:sp>
      <p:sp>
        <p:nvSpPr>
          <p:cNvPr id="35" name="Text 32">
            <a:extLst>
              <a:ext uri="{FF2B5EF4-FFF2-40B4-BE49-F238E27FC236}">
                <a16:creationId xmlns:a16="http://schemas.microsoft.com/office/drawing/2014/main" id="{40F7048A-F56E-4C32-8C24-6A2DF8B0CA10}"/>
              </a:ext>
            </a:extLst>
          </p:cNvPr>
          <p:cNvSpPr>
            <a:spLocks noGrp="1"/>
          </p:cNvSpPr>
          <p:nvPr/>
        </p:nvSpPr>
        <p:spPr>
          <a:xfrm>
            <a:off x="7724876" y="3526536"/>
            <a:ext cx="3891052"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BA.33; AA.13.-; kein 93.9G.11</a:t>
            </a:r>
            <a:endParaRPr sz="1720"/>
          </a:p>
        </p:txBody>
      </p:sp>
      <p:sp>
        <p:nvSpPr>
          <p:cNvPr id="36" name="Shape 33">
            <a:extLst>
              <a:ext uri="{FF2B5EF4-FFF2-40B4-BE49-F238E27FC236}">
                <a16:creationId xmlns:a16="http://schemas.microsoft.com/office/drawing/2014/main" id="{7F61B3E8-29D0-4E50-93FC-71878B35269F}"/>
              </a:ext>
            </a:extLst>
          </p:cNvPr>
          <p:cNvSpPr>
            <a:spLocks noGrp="1"/>
          </p:cNvSpPr>
          <p:nvPr/>
        </p:nvSpPr>
        <p:spPr>
          <a:xfrm>
            <a:off x="438912" y="4392168"/>
            <a:ext cx="3694425" cy="975360"/>
          </a:xfrm>
          <a:prstGeom prst="rect">
            <a:avLst/>
          </a:prstGeom>
          <a:solidFill>
            <a:srgbClr val="FFFFFF"/>
          </a:solidFill>
          <a:ln w="12700">
            <a:solidFill>
              <a:srgbClr val="FFFFFF">
                <a:alpha val="0"/>
              </a:srgbClr>
            </a:solidFill>
            <a:prstDash val="solid"/>
          </a:ln>
        </p:spPr>
      </p:sp>
      <p:sp>
        <p:nvSpPr>
          <p:cNvPr id="37" name="Shape 34">
            <a:extLst>
              <a:ext uri="{FF2B5EF4-FFF2-40B4-BE49-F238E27FC236}">
                <a16:creationId xmlns:a16="http://schemas.microsoft.com/office/drawing/2014/main" id="{3F3DF519-82DF-41FB-B69D-36BD637D5CFA}"/>
              </a:ext>
            </a:extLst>
          </p:cNvPr>
          <p:cNvSpPr>
            <a:spLocks noGrp="1"/>
          </p:cNvSpPr>
          <p:nvPr/>
        </p:nvSpPr>
        <p:spPr>
          <a:xfrm>
            <a:off x="4133337" y="4392168"/>
            <a:ext cx="0" cy="975360"/>
          </a:xfrm>
          <a:prstGeom prst="line">
            <a:avLst/>
          </a:prstGeom>
          <a:noFill/>
          <a:ln w="10160">
            <a:solidFill>
              <a:srgbClr val="F8F5EF"/>
            </a:solidFill>
            <a:prstDash val="solid"/>
          </a:ln>
        </p:spPr>
      </p:sp>
      <p:sp>
        <p:nvSpPr>
          <p:cNvPr id="38" name="Text 35">
            <a:extLst>
              <a:ext uri="{FF2B5EF4-FFF2-40B4-BE49-F238E27FC236}">
                <a16:creationId xmlns:a16="http://schemas.microsoft.com/office/drawing/2014/main" id="{3425D6F0-2757-4E46-83F0-9F9CF88BF1C6}"/>
              </a:ext>
            </a:extLst>
          </p:cNvPr>
          <p:cNvSpPr>
            <a:spLocks noGrp="1"/>
          </p:cNvSpPr>
          <p:nvPr/>
        </p:nvSpPr>
        <p:spPr>
          <a:xfrm>
            <a:off x="566928" y="4501896"/>
            <a:ext cx="3429249" cy="765048"/>
          </a:xfrm>
          <a:prstGeom prst="rect">
            <a:avLst/>
          </a:prstGeom>
          <a:noFill/>
        </p:spPr>
        <p:txBody>
          <a:bodyPr wrap="square" lIns="0" tIns="0" rIns="0" bIns="0" anchor="ctr">
            <a:normAutofit/>
          </a:bodyPr>
          <a:lstStyle/>
          <a:p>
            <a:pPr marL="0" indent="0">
              <a:buNone/>
            </a:pPr>
            <a:r>
              <a:rPr sz="1720" b="1">
                <a:solidFill>
                  <a:srgbClr val="303D43"/>
                </a:solidFill>
                <a:latin typeface="Arial"/>
                <a:ea typeface="Arial"/>
                <a:cs typeface="Arial"/>
              </a:rPr>
              <a:t>Onkologisch, C77.8</a:t>
            </a:r>
            <a:endParaRPr sz="1720"/>
          </a:p>
        </p:txBody>
      </p:sp>
      <p:sp>
        <p:nvSpPr>
          <p:cNvPr id="39" name="Shape 36">
            <a:extLst>
              <a:ext uri="{FF2B5EF4-FFF2-40B4-BE49-F238E27FC236}">
                <a16:creationId xmlns:a16="http://schemas.microsoft.com/office/drawing/2014/main" id="{D9276B46-6596-4FA8-84D0-108DA73049ED}"/>
              </a:ext>
            </a:extLst>
          </p:cNvPr>
          <p:cNvSpPr>
            <a:spLocks noGrp="1"/>
          </p:cNvSpPr>
          <p:nvPr/>
        </p:nvSpPr>
        <p:spPr>
          <a:xfrm>
            <a:off x="4133337" y="4392168"/>
            <a:ext cx="3463523" cy="975360"/>
          </a:xfrm>
          <a:prstGeom prst="rect">
            <a:avLst/>
          </a:prstGeom>
          <a:solidFill>
            <a:srgbClr val="FFFFFF"/>
          </a:solidFill>
          <a:ln w="12700">
            <a:solidFill>
              <a:srgbClr val="FFFFFF">
                <a:alpha val="0"/>
              </a:srgbClr>
            </a:solidFill>
            <a:prstDash val="solid"/>
          </a:ln>
        </p:spPr>
      </p:sp>
      <p:sp>
        <p:nvSpPr>
          <p:cNvPr id="40" name="Shape 37">
            <a:extLst>
              <a:ext uri="{FF2B5EF4-FFF2-40B4-BE49-F238E27FC236}">
                <a16:creationId xmlns:a16="http://schemas.microsoft.com/office/drawing/2014/main" id="{1A440B63-1DF4-44E1-B3FE-6A6931BE3F5C}"/>
              </a:ext>
            </a:extLst>
          </p:cNvPr>
          <p:cNvSpPr>
            <a:spLocks noGrp="1"/>
          </p:cNvSpPr>
          <p:nvPr/>
        </p:nvSpPr>
        <p:spPr>
          <a:xfrm>
            <a:off x="7596860" y="4392168"/>
            <a:ext cx="0" cy="975360"/>
          </a:xfrm>
          <a:prstGeom prst="line">
            <a:avLst/>
          </a:prstGeom>
          <a:noFill/>
          <a:ln w="10160">
            <a:solidFill>
              <a:srgbClr val="F8F5EF"/>
            </a:solidFill>
            <a:prstDash val="solid"/>
          </a:ln>
        </p:spPr>
      </p:sp>
      <p:sp>
        <p:nvSpPr>
          <p:cNvPr id="41" name="Text 38">
            <a:extLst>
              <a:ext uri="{FF2B5EF4-FFF2-40B4-BE49-F238E27FC236}">
                <a16:creationId xmlns:a16="http://schemas.microsoft.com/office/drawing/2014/main" id="{37D5AE74-F8E8-4AD1-9459-5B814E59C3F9}"/>
              </a:ext>
            </a:extLst>
          </p:cNvPr>
          <p:cNvSpPr>
            <a:spLocks noGrp="1"/>
          </p:cNvSpPr>
          <p:nvPr/>
        </p:nvSpPr>
        <p:spPr>
          <a:xfrm>
            <a:off x="4261353" y="4501896"/>
            <a:ext cx="3198347"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Ohne die neue Zusatzzeile.</a:t>
            </a:r>
            <a:endParaRPr sz="1720"/>
          </a:p>
        </p:txBody>
      </p:sp>
      <p:sp>
        <p:nvSpPr>
          <p:cNvPr id="42" name="Shape 39">
            <a:extLst>
              <a:ext uri="{FF2B5EF4-FFF2-40B4-BE49-F238E27FC236}">
                <a16:creationId xmlns:a16="http://schemas.microsoft.com/office/drawing/2014/main" id="{B7685236-B8B5-4CFD-87F9-CCDEDB9E32B5}"/>
              </a:ext>
            </a:extLst>
          </p:cNvPr>
          <p:cNvSpPr>
            <a:spLocks noGrp="1"/>
          </p:cNvSpPr>
          <p:nvPr/>
        </p:nvSpPr>
        <p:spPr>
          <a:xfrm>
            <a:off x="7596860" y="4392168"/>
            <a:ext cx="4156228" cy="975360"/>
          </a:xfrm>
          <a:prstGeom prst="rect">
            <a:avLst/>
          </a:prstGeom>
          <a:solidFill>
            <a:srgbClr val="FFFFFF"/>
          </a:solidFill>
          <a:ln w="12700">
            <a:solidFill>
              <a:srgbClr val="FFFFFF">
                <a:alpha val="0"/>
              </a:srgbClr>
            </a:solidFill>
            <a:prstDash val="solid"/>
          </a:ln>
        </p:spPr>
      </p:sp>
      <p:sp>
        <p:nvSpPr>
          <p:cNvPr id="43" name="Shape 40">
            <a:extLst>
              <a:ext uri="{FF2B5EF4-FFF2-40B4-BE49-F238E27FC236}">
                <a16:creationId xmlns:a16="http://schemas.microsoft.com/office/drawing/2014/main" id="{1DD99DC0-CA23-4BC4-9928-227D54BC4017}"/>
              </a:ext>
            </a:extLst>
          </p:cNvPr>
          <p:cNvSpPr>
            <a:spLocks noGrp="1"/>
          </p:cNvSpPr>
          <p:nvPr/>
        </p:nvSpPr>
        <p:spPr>
          <a:xfrm>
            <a:off x="11753088" y="4392168"/>
            <a:ext cx="0" cy="975360"/>
          </a:xfrm>
          <a:prstGeom prst="line">
            <a:avLst/>
          </a:prstGeom>
          <a:noFill/>
          <a:ln w="10160">
            <a:solidFill>
              <a:srgbClr val="F8F5EF"/>
            </a:solidFill>
            <a:prstDash val="solid"/>
          </a:ln>
        </p:spPr>
      </p:sp>
      <p:sp>
        <p:nvSpPr>
          <p:cNvPr id="44" name="Text 41">
            <a:extLst>
              <a:ext uri="{FF2B5EF4-FFF2-40B4-BE49-F238E27FC236}">
                <a16:creationId xmlns:a16="http://schemas.microsoft.com/office/drawing/2014/main" id="{97571B86-72D6-4494-AEED-135E2A484701}"/>
              </a:ext>
            </a:extLst>
          </p:cNvPr>
          <p:cNvSpPr>
            <a:spLocks noGrp="1"/>
          </p:cNvSpPr>
          <p:nvPr/>
        </p:nvSpPr>
        <p:spPr>
          <a:xfrm>
            <a:off x="7724876" y="4501896"/>
            <a:ext cx="3891052" cy="765048"/>
          </a:xfrm>
          <a:prstGeom prst="rect">
            <a:avLst/>
          </a:prstGeom>
          <a:noFill/>
        </p:spPr>
        <p:txBody>
          <a:bodyPr wrap="square" lIns="0" tIns="0" rIns="0" bIns="0" anchor="ctr">
            <a:normAutofit/>
          </a:bodyPr>
          <a:lstStyle/>
          <a:p>
            <a:pPr marL="0" indent="0">
              <a:buNone/>
            </a:pPr>
            <a:r>
              <a:rPr sz="1720">
                <a:solidFill>
                  <a:srgbClr val="243239"/>
                </a:solidFill>
                <a:latin typeface="Arial"/>
                <a:ea typeface="Arial"/>
                <a:cs typeface="Arial"/>
              </a:rPr>
              <a:t>U69.5-! zur Angabe mehrerer Lymphknotenregionen ergänzt.</a:t>
            </a:r>
            <a:endParaRPr sz="1720"/>
          </a:p>
        </p:txBody>
      </p:sp>
      <p:sp>
        <p:nvSpPr>
          <p:cNvPr id="45" name="Shape 42">
            <a:extLst>
              <a:ext uri="{FF2B5EF4-FFF2-40B4-BE49-F238E27FC236}">
                <a16:creationId xmlns:a16="http://schemas.microsoft.com/office/drawing/2014/main" id="{ADF006DD-5307-4446-8E0D-AA807B6F3661}"/>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46" name="Shape 43">
            <a:extLst>
              <a:ext uri="{FF2B5EF4-FFF2-40B4-BE49-F238E27FC236}">
                <a16:creationId xmlns:a16="http://schemas.microsoft.com/office/drawing/2014/main" id="{B28BCC7A-652A-4C1F-919E-4DEB4C775373}"/>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47" name="Text 44">
            <a:extLst>
              <a:ext uri="{FF2B5EF4-FFF2-40B4-BE49-F238E27FC236}">
                <a16:creationId xmlns:a16="http://schemas.microsoft.com/office/drawing/2014/main" id="{75997512-B7C9-487C-A21C-BAB266022002}"/>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AA.13.- war bereits 2026 im Regeltext gefordert. Die präziseren Beispielkodes sind nicht automatisch neue Schwellenwerte oder neue Kodes.</a:t>
            </a:r>
            <a:endParaRPr sz="1550"/>
          </a:p>
        </p:txBody>
      </p:sp>
      <p:sp>
        <p:nvSpPr>
          <p:cNvPr id="48" name="Shape 45">
            <a:extLst>
              <a:ext uri="{FF2B5EF4-FFF2-40B4-BE49-F238E27FC236}">
                <a16:creationId xmlns:a16="http://schemas.microsoft.com/office/drawing/2014/main" id="{420B2B93-F404-4AE8-9744-252FD2F932C0}"/>
              </a:ext>
            </a:extLst>
          </p:cNvPr>
          <p:cNvSpPr>
            <a:spLocks noGrp="1"/>
          </p:cNvSpPr>
          <p:nvPr/>
        </p:nvSpPr>
        <p:spPr>
          <a:xfrm>
            <a:off x="438912" y="6281928"/>
            <a:ext cx="11314176" cy="0"/>
          </a:xfrm>
          <a:prstGeom prst="line">
            <a:avLst/>
          </a:prstGeom>
          <a:noFill/>
          <a:ln w="7620">
            <a:solidFill>
              <a:srgbClr val="D8D4CB"/>
            </a:solidFill>
            <a:prstDash val="solid"/>
          </a:ln>
        </p:spPr>
      </p:sp>
      <p:sp>
        <p:nvSpPr>
          <p:cNvPr id="49" name="Text 46">
            <a:extLst>
              <a:ext uri="{FF2B5EF4-FFF2-40B4-BE49-F238E27FC236}">
                <a16:creationId xmlns:a16="http://schemas.microsoft.com/office/drawing/2014/main" id="{9C75AAAE-00E7-4891-8B0E-4326EBE2890C}"/>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Rehabilitation S. 223 / 227–229; KHB 2027, Rehabilitation S. 221–224.</a:t>
            </a:r>
            <a:endParaRPr sz="920"/>
          </a:p>
        </p:txBody>
      </p:sp>
      <p:sp>
        <p:nvSpPr>
          <p:cNvPr id="50" name="Text 47">
            <a:extLst>
              <a:ext uri="{FF2B5EF4-FFF2-40B4-BE49-F238E27FC236}">
                <a16:creationId xmlns:a16="http://schemas.microsoft.com/office/drawing/2014/main" id="{19612206-BC73-45EB-ABC2-C4B520822D58}"/>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51" name="Text 48">
            <a:extLst>
              <a:ext uri="{FF2B5EF4-FFF2-40B4-BE49-F238E27FC236}">
                <a16:creationId xmlns:a16="http://schemas.microsoft.com/office/drawing/2014/main" id="{F0A66EFD-AFEB-4E45-813B-69718EF2F4FF}"/>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54 / 73</a:t>
            </a:r>
            <a:endParaRPr sz="900"/>
          </a:p>
        </p:txBody>
      </p:sp>
    </p:spTree>
    <p:extLst>
      <p:ext uri="{BB962C8B-B14F-4D97-AF65-F5344CB8AC3E}">
        <p14:creationId xmlns:p14="http://schemas.microsoft.com/office/powerpoint/2010/main" val="2972151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D5D461A-8BC7-45F6-9670-DADEE0A82650}"/>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3F67BC23-E8D7-4098-B672-242CE95A2217}"/>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F4BF6FA1-FD4D-48A7-B474-689DCB115A7D}"/>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D1EC6BD7-EE60-4220-8DB7-1FF856A96E62}"/>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84A1D3EC-D35C-42B4-8F18-5238D0623C86}"/>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E8418834-9F1E-4CD0-9509-FA1427A3FD53}"/>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REHABILITATION</a:t>
            </a:r>
            <a:endParaRPr sz="1020"/>
          </a:p>
        </p:txBody>
      </p:sp>
      <p:sp>
        <p:nvSpPr>
          <p:cNvPr id="8" name="Text 5">
            <a:extLst>
              <a:ext uri="{FF2B5EF4-FFF2-40B4-BE49-F238E27FC236}">
                <a16:creationId xmlns:a16="http://schemas.microsoft.com/office/drawing/2014/main" id="{8A65C7C5-F9DA-48D4-8A83-6DD50E70146E}"/>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PRÄZISIERT / BEISPIEL ERSETZT</a:t>
            </a:r>
            <a:endParaRPr sz="960"/>
          </a:p>
        </p:txBody>
      </p:sp>
      <p:sp>
        <p:nvSpPr>
          <p:cNvPr id="9" name="Text 6">
            <a:extLst>
              <a:ext uri="{FF2B5EF4-FFF2-40B4-BE49-F238E27FC236}">
                <a16:creationId xmlns:a16="http://schemas.microsoft.com/office/drawing/2014/main" id="{94603610-038A-4F42-BC90-655A4094C775}"/>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BB.3 / BB.32: Zusatzleistung und Tagesbezug</a:t>
            </a:r>
            <a:endParaRPr sz="2800"/>
          </a:p>
        </p:txBody>
      </p:sp>
      <p:sp>
        <p:nvSpPr>
          <p:cNvPr id="10" name="Shape 7">
            <a:extLst>
              <a:ext uri="{FF2B5EF4-FFF2-40B4-BE49-F238E27FC236}">
                <a16:creationId xmlns:a16="http://schemas.microsoft.com/office/drawing/2014/main" id="{54D21F21-0B93-42A7-A167-E6ED445EE83A}"/>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986372EC-B775-4EF4-BD4A-517565B6FC67}"/>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7834F7EA-5797-455D-AC95-639311555C70}"/>
              </a:ext>
            </a:extLst>
          </p:cNvPr>
          <p:cNvSpPr>
            <a:spLocks noGrp="1"/>
          </p:cNvSpPr>
          <p:nvPr/>
        </p:nvSpPr>
        <p:spPr>
          <a:xfrm>
            <a:off x="438912" y="2011680"/>
            <a:ext cx="5533644" cy="3346704"/>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3FE1DBFA-BB6B-4123-B080-C8629D0D73BC}"/>
              </a:ext>
            </a:extLst>
          </p:cNvPr>
          <p:cNvSpPr>
            <a:spLocks noGrp="1"/>
          </p:cNvSpPr>
          <p:nvPr/>
        </p:nvSpPr>
        <p:spPr>
          <a:xfrm>
            <a:off x="6219444" y="2011680"/>
            <a:ext cx="5533644" cy="3346704"/>
          </a:xfrm>
          <a:prstGeom prst="rect">
            <a:avLst/>
          </a:prstGeom>
          <a:solidFill>
            <a:srgbClr val="FFFFFF"/>
          </a:solidFill>
          <a:ln w="7620">
            <a:solidFill>
              <a:srgbClr val="D8D4CB"/>
            </a:solidFill>
            <a:prstDash val="solid"/>
          </a:ln>
        </p:spPr>
      </p:sp>
      <p:sp>
        <p:nvSpPr>
          <p:cNvPr id="14" name="Shape 11">
            <a:extLst>
              <a:ext uri="{FF2B5EF4-FFF2-40B4-BE49-F238E27FC236}">
                <a16:creationId xmlns:a16="http://schemas.microsoft.com/office/drawing/2014/main" id="{D0660E9E-6772-4AEC-8124-D16913CFC9C8}"/>
              </a:ext>
            </a:extLst>
          </p:cNvPr>
          <p:cNvSpPr>
            <a:spLocks noGrp="1"/>
          </p:cNvSpPr>
          <p:nvPr/>
        </p:nvSpPr>
        <p:spPr>
          <a:xfrm>
            <a:off x="438912" y="2011680"/>
            <a:ext cx="5533644" cy="438912"/>
          </a:xfrm>
          <a:prstGeom prst="rect">
            <a:avLst/>
          </a:prstGeom>
          <a:solidFill>
            <a:srgbClr val="303D43"/>
          </a:solidFill>
          <a:ln w="12700">
            <a:solidFill>
              <a:srgbClr val="303D43">
                <a:alpha val="0"/>
              </a:srgbClr>
            </a:solidFill>
            <a:prstDash val="solid"/>
          </a:ln>
        </p:spPr>
      </p:sp>
      <p:sp>
        <p:nvSpPr>
          <p:cNvPr id="15" name="Shape 12">
            <a:extLst>
              <a:ext uri="{FF2B5EF4-FFF2-40B4-BE49-F238E27FC236}">
                <a16:creationId xmlns:a16="http://schemas.microsoft.com/office/drawing/2014/main" id="{54535A1E-5896-47CE-B563-946D599903FF}"/>
              </a:ext>
            </a:extLst>
          </p:cNvPr>
          <p:cNvSpPr>
            <a:spLocks noGrp="1"/>
          </p:cNvSpPr>
          <p:nvPr/>
        </p:nvSpPr>
        <p:spPr>
          <a:xfrm>
            <a:off x="6219444" y="2011680"/>
            <a:ext cx="5533644" cy="438912"/>
          </a:xfrm>
          <a:prstGeom prst="rect">
            <a:avLst/>
          </a:prstGeom>
          <a:solidFill>
            <a:srgbClr val="E5DAC9"/>
          </a:solidFill>
          <a:ln w="12700">
            <a:solidFill>
              <a:srgbClr val="E5DAC9">
                <a:alpha val="0"/>
              </a:srgbClr>
            </a:solidFill>
            <a:prstDash val="solid"/>
          </a:ln>
        </p:spPr>
      </p:sp>
      <p:sp>
        <p:nvSpPr>
          <p:cNvPr id="16" name="Text 13">
            <a:extLst>
              <a:ext uri="{FF2B5EF4-FFF2-40B4-BE49-F238E27FC236}">
                <a16:creationId xmlns:a16="http://schemas.microsoft.com/office/drawing/2014/main" id="{6E295D72-393B-4DF9-9CD4-07E92F17C0AF}"/>
              </a:ext>
            </a:extLst>
          </p:cNvPr>
          <p:cNvSpPr>
            <a:spLocks noGrp="1"/>
          </p:cNvSpPr>
          <p:nvPr/>
        </p:nvSpPr>
        <p:spPr>
          <a:xfrm>
            <a:off x="612648" y="2112264"/>
            <a:ext cx="5186172" cy="228600"/>
          </a:xfrm>
          <a:prstGeom prst="rect">
            <a:avLst/>
          </a:prstGeom>
          <a:noFill/>
        </p:spPr>
        <p:txBody>
          <a:bodyPr wrap="square" lIns="0" tIns="0" rIns="0" bIns="0" anchor="t">
            <a:normAutofit/>
          </a:bodyPr>
          <a:lstStyle/>
          <a:p>
            <a:pPr marL="0" indent="0">
              <a:buNone/>
            </a:pPr>
            <a:r>
              <a:rPr sz="1550" b="1">
                <a:solidFill>
                  <a:srgbClr val="FFFFFF"/>
                </a:solidFill>
                <a:latin typeface="Arial"/>
                <a:ea typeface="Arial"/>
                <a:cs typeface="Arial"/>
              </a:rPr>
              <a:t>2026</a:t>
            </a:r>
            <a:endParaRPr sz="1550"/>
          </a:p>
        </p:txBody>
      </p:sp>
      <p:sp>
        <p:nvSpPr>
          <p:cNvPr id="17" name="Text 14">
            <a:extLst>
              <a:ext uri="{FF2B5EF4-FFF2-40B4-BE49-F238E27FC236}">
                <a16:creationId xmlns:a16="http://schemas.microsoft.com/office/drawing/2014/main" id="{446E2299-CF03-4027-B3FF-A50AAA73C4F3}"/>
              </a:ext>
            </a:extLst>
          </p:cNvPr>
          <p:cNvSpPr>
            <a:spLocks noGrp="1"/>
          </p:cNvSpPr>
          <p:nvPr/>
        </p:nvSpPr>
        <p:spPr>
          <a:xfrm>
            <a:off x="6393180" y="2112264"/>
            <a:ext cx="5186172" cy="228600"/>
          </a:xfrm>
          <a:prstGeom prst="rect">
            <a:avLst/>
          </a:prstGeom>
          <a:noFill/>
        </p:spPr>
        <p:txBody>
          <a:bodyPr wrap="square" lIns="0" tIns="0" rIns="0" bIns="0" anchor="t">
            <a:normAutofit/>
          </a:bodyPr>
          <a:lstStyle/>
          <a:p>
            <a:pPr marL="0" indent="0">
              <a:buNone/>
            </a:pPr>
            <a:r>
              <a:rPr sz="1550" b="1">
                <a:solidFill>
                  <a:srgbClr val="303D43"/>
                </a:solidFill>
                <a:latin typeface="Arial"/>
                <a:ea typeface="Arial"/>
                <a:cs typeface="Arial"/>
              </a:rPr>
              <a:t>2027</a:t>
            </a:r>
            <a:endParaRPr sz="1550"/>
          </a:p>
        </p:txBody>
      </p:sp>
      <p:sp>
        <p:nvSpPr>
          <p:cNvPr id="18" name="Shape 15">
            <a:extLst>
              <a:ext uri="{FF2B5EF4-FFF2-40B4-BE49-F238E27FC236}">
                <a16:creationId xmlns:a16="http://schemas.microsoft.com/office/drawing/2014/main" id="{A3BC0E83-07AC-4EF9-858A-EA2253525EF8}"/>
              </a:ext>
            </a:extLst>
          </p:cNvPr>
          <p:cNvSpPr>
            <a:spLocks noGrp="1"/>
          </p:cNvSpPr>
          <p:nvPr/>
        </p:nvSpPr>
        <p:spPr>
          <a:xfrm>
            <a:off x="11689080" y="2011680"/>
            <a:ext cx="64008" cy="438912"/>
          </a:xfrm>
          <a:prstGeom prst="rect">
            <a:avLst/>
          </a:prstGeom>
          <a:solidFill>
            <a:srgbClr val="284907"/>
          </a:solidFill>
          <a:ln w="12700">
            <a:solidFill>
              <a:srgbClr val="284907">
                <a:alpha val="0"/>
              </a:srgbClr>
            </a:solidFill>
            <a:prstDash val="solid"/>
          </a:ln>
        </p:spPr>
      </p:sp>
      <p:sp>
        <p:nvSpPr>
          <p:cNvPr id="19" name="Text 16">
            <a:extLst>
              <a:ext uri="{FF2B5EF4-FFF2-40B4-BE49-F238E27FC236}">
                <a16:creationId xmlns:a16="http://schemas.microsoft.com/office/drawing/2014/main" id="{028ECC9D-47C4-4A90-A576-3A9981C9A1CA}"/>
              </a:ext>
            </a:extLst>
          </p:cNvPr>
          <p:cNvSpPr>
            <a:spLocks noGrp="1"/>
          </p:cNvSpPr>
          <p:nvPr/>
        </p:nvSpPr>
        <p:spPr>
          <a:xfrm>
            <a:off x="640080"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BB.3</a:t>
            </a:r>
            <a:endParaRPr sz="1760"/>
          </a:p>
        </p:txBody>
      </p:sp>
      <p:sp>
        <p:nvSpPr>
          <p:cNvPr id="20" name="Text 17">
            <a:extLst>
              <a:ext uri="{FF2B5EF4-FFF2-40B4-BE49-F238E27FC236}">
                <a16:creationId xmlns:a16="http://schemas.microsoft.com/office/drawing/2014/main" id="{1C80C40C-3550-4521-BB13-2FCB11E76E10}"/>
              </a:ext>
            </a:extLst>
          </p:cNvPr>
          <p:cNvSpPr>
            <a:spLocks noGrp="1"/>
          </p:cNvSpPr>
          <p:nvPr/>
        </p:nvSpPr>
        <p:spPr>
          <a:xfrm>
            <a:off x="640080" y="3017520"/>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Spezifische pflegerische Leistungen bei ST-Reha-Fällen; tägliche Erfassung.</a:t>
            </a:r>
            <a:endParaRPr sz="1780"/>
          </a:p>
        </p:txBody>
      </p:sp>
      <p:sp>
        <p:nvSpPr>
          <p:cNvPr id="21" name="Text 18">
            <a:extLst>
              <a:ext uri="{FF2B5EF4-FFF2-40B4-BE49-F238E27FC236}">
                <a16:creationId xmlns:a16="http://schemas.microsoft.com/office/drawing/2014/main" id="{DFB6ECCA-9B62-407F-880E-BE6B13D4B86F}"/>
              </a:ext>
            </a:extLst>
          </p:cNvPr>
          <p:cNvSpPr>
            <a:spLocks noGrp="1"/>
          </p:cNvSpPr>
          <p:nvPr/>
        </p:nvSpPr>
        <p:spPr>
          <a:xfrm>
            <a:off x="640080" y="3991356"/>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BB.32</a:t>
            </a:r>
            <a:endParaRPr sz="1760"/>
          </a:p>
        </p:txBody>
      </p:sp>
      <p:sp>
        <p:nvSpPr>
          <p:cNvPr id="22" name="Text 19">
            <a:extLst>
              <a:ext uri="{FF2B5EF4-FFF2-40B4-BE49-F238E27FC236}">
                <a16:creationId xmlns:a16="http://schemas.microsoft.com/office/drawing/2014/main" id="{214DB0EC-B9A9-4F75-A723-3D887A1C00AE}"/>
              </a:ext>
            </a:extLst>
          </p:cNvPr>
          <p:cNvSpPr>
            <a:spLocks noGrp="1"/>
          </p:cNvSpPr>
          <p:nvPr/>
        </p:nvSpPr>
        <p:spPr>
          <a:xfrm>
            <a:off x="640080" y="4347972"/>
            <a:ext cx="5131308" cy="790956"/>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Beispiele für aufwändige Wundpflege; Lehrfall nach Myokardinfarkt mit Wundinfekt.</a:t>
            </a:r>
            <a:endParaRPr sz="1780"/>
          </a:p>
        </p:txBody>
      </p:sp>
      <p:sp>
        <p:nvSpPr>
          <p:cNvPr id="23" name="Text 20">
            <a:extLst>
              <a:ext uri="{FF2B5EF4-FFF2-40B4-BE49-F238E27FC236}">
                <a16:creationId xmlns:a16="http://schemas.microsoft.com/office/drawing/2014/main" id="{FD6040FB-C565-41A2-BD64-2CD63E154C78}"/>
              </a:ext>
            </a:extLst>
          </p:cNvPr>
          <p:cNvSpPr>
            <a:spLocks noGrp="1"/>
          </p:cNvSpPr>
          <p:nvPr/>
        </p:nvSpPr>
        <p:spPr>
          <a:xfrm>
            <a:off x="6420612" y="2660904"/>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BB.3</a:t>
            </a:r>
            <a:endParaRPr sz="1760"/>
          </a:p>
        </p:txBody>
      </p:sp>
      <p:sp>
        <p:nvSpPr>
          <p:cNvPr id="24" name="Text 21">
            <a:extLst>
              <a:ext uri="{FF2B5EF4-FFF2-40B4-BE49-F238E27FC236}">
                <a16:creationId xmlns:a16="http://schemas.microsoft.com/office/drawing/2014/main" id="{5CBC4C43-46C1-4E7B-A00A-8F6B7377C507}"/>
              </a:ext>
            </a:extLst>
          </p:cNvPr>
          <p:cNvSpPr>
            <a:spLocks noGrp="1"/>
          </p:cNvSpPr>
          <p:nvPr/>
        </p:nvSpPr>
        <p:spPr>
          <a:xfrm>
            <a:off x="6420612" y="3017520"/>
            <a:ext cx="5131308" cy="561442"/>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Ausdrücklich nur als Zusatz zu BA.-; weiterhin an jedem Leistungstag erfassen.</a:t>
            </a:r>
            <a:endParaRPr sz="1780"/>
          </a:p>
        </p:txBody>
      </p:sp>
      <p:sp>
        <p:nvSpPr>
          <p:cNvPr id="25" name="Text 22">
            <a:extLst>
              <a:ext uri="{FF2B5EF4-FFF2-40B4-BE49-F238E27FC236}">
                <a16:creationId xmlns:a16="http://schemas.microsoft.com/office/drawing/2014/main" id="{20283EF8-DEBE-445D-BDBC-9EA6D481415B}"/>
              </a:ext>
            </a:extLst>
          </p:cNvPr>
          <p:cNvSpPr>
            <a:spLocks noGrp="1"/>
          </p:cNvSpPr>
          <p:nvPr/>
        </p:nvSpPr>
        <p:spPr>
          <a:xfrm>
            <a:off x="6420612" y="3761842"/>
            <a:ext cx="5131308" cy="274320"/>
          </a:xfrm>
          <a:prstGeom prst="rect">
            <a:avLst/>
          </a:prstGeom>
          <a:noFill/>
        </p:spPr>
        <p:txBody>
          <a:bodyPr wrap="square" lIns="0" tIns="0" rIns="0" bIns="0" anchor="t">
            <a:normAutofit/>
          </a:bodyPr>
          <a:lstStyle/>
          <a:p>
            <a:pPr marL="0" indent="0">
              <a:buNone/>
            </a:pPr>
            <a:r>
              <a:rPr sz="1760" b="1">
                <a:solidFill>
                  <a:srgbClr val="303D43"/>
                </a:solidFill>
                <a:latin typeface="Arial"/>
                <a:ea typeface="Arial"/>
                <a:cs typeface="Arial"/>
              </a:rPr>
              <a:t>BB.32</a:t>
            </a:r>
            <a:endParaRPr sz="1760"/>
          </a:p>
        </p:txBody>
      </p:sp>
      <p:sp>
        <p:nvSpPr>
          <p:cNvPr id="26" name="Text 23">
            <a:extLst>
              <a:ext uri="{FF2B5EF4-FFF2-40B4-BE49-F238E27FC236}">
                <a16:creationId xmlns:a16="http://schemas.microsoft.com/office/drawing/2014/main" id="{3C2E8350-F5FD-49A6-B958-FB107E177C1A}"/>
              </a:ext>
            </a:extLst>
          </p:cNvPr>
          <p:cNvSpPr>
            <a:spLocks noGrp="1"/>
          </p:cNvSpPr>
          <p:nvPr/>
        </p:nvSpPr>
        <p:spPr>
          <a:xfrm>
            <a:off x="6420612" y="4118458"/>
            <a:ext cx="5131308" cy="1020470"/>
          </a:xfrm>
          <a:prstGeom prst="rect">
            <a:avLst/>
          </a:prstGeom>
          <a:noFill/>
        </p:spPr>
        <p:txBody>
          <a:bodyPr wrap="square" lIns="0" tIns="0" rIns="0" bIns="0" anchor="t">
            <a:normAutofit/>
          </a:bodyPr>
          <a:lstStyle/>
          <a:p>
            <a:pPr marL="0" indent="0">
              <a:buNone/>
            </a:pPr>
            <a:r>
              <a:rPr sz="1780">
                <a:solidFill>
                  <a:srgbClr val="243239"/>
                </a:solidFill>
                <a:latin typeface="Arial"/>
                <a:ea typeface="Arial"/>
                <a:cs typeface="Arial"/>
              </a:rPr>
              <a:t>Liste erweitert, u. a. Debridement, Bauchoperation, Brandverletzung, Amputation. Neuer Fall: Beckenfraktur mit sakralem Dekubitus Stadium 2.</a:t>
            </a:r>
            <a:endParaRPr sz="1780"/>
          </a:p>
        </p:txBody>
      </p:sp>
      <p:sp>
        <p:nvSpPr>
          <p:cNvPr id="27" name="Shape 24">
            <a:extLst>
              <a:ext uri="{FF2B5EF4-FFF2-40B4-BE49-F238E27FC236}">
                <a16:creationId xmlns:a16="http://schemas.microsoft.com/office/drawing/2014/main" id="{07B79E14-9093-45D1-A3BC-FC30A5DF217A}"/>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8" name="Shape 25">
            <a:extLst>
              <a:ext uri="{FF2B5EF4-FFF2-40B4-BE49-F238E27FC236}">
                <a16:creationId xmlns:a16="http://schemas.microsoft.com/office/drawing/2014/main" id="{E038EDF1-5E39-47C4-BA60-EC2DE5DBF3C2}"/>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9" name="Text 26">
            <a:extLst>
              <a:ext uri="{FF2B5EF4-FFF2-40B4-BE49-F238E27FC236}">
                <a16:creationId xmlns:a16="http://schemas.microsoft.com/office/drawing/2014/main" id="{9BBDA02D-A515-46C9-AFF7-73D4CE4C8D1B}"/>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 Grenze von mindestens 60 Minuten pro Tag bei BB.32 bleibt unverändert. Pflege-Komplexbehandlung 99.C- nicht zusätzlich zu BA.-.</a:t>
            </a:r>
            <a:endParaRPr sz="1550"/>
          </a:p>
        </p:txBody>
      </p:sp>
      <p:sp>
        <p:nvSpPr>
          <p:cNvPr id="30" name="Shape 27">
            <a:extLst>
              <a:ext uri="{FF2B5EF4-FFF2-40B4-BE49-F238E27FC236}">
                <a16:creationId xmlns:a16="http://schemas.microsoft.com/office/drawing/2014/main" id="{6A593F51-0D3C-450A-8A3F-5ABDF8015285}"/>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28B7B25C-5E10-4EFD-8591-1556670ECADF}"/>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Rehabilitation S. 225 / 231; KHB 2027, Rehabilitation 3.3 S. 224–225.</a:t>
            </a:r>
            <a:endParaRPr sz="920"/>
          </a:p>
        </p:txBody>
      </p:sp>
      <p:sp>
        <p:nvSpPr>
          <p:cNvPr id="32" name="Text 29">
            <a:extLst>
              <a:ext uri="{FF2B5EF4-FFF2-40B4-BE49-F238E27FC236}">
                <a16:creationId xmlns:a16="http://schemas.microsoft.com/office/drawing/2014/main" id="{918CDC79-6AF0-4822-8EF9-6BAB868ABDB3}"/>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147AF859-F175-4EF1-9701-A453864AD80C}"/>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55 / 73</a:t>
            </a:r>
            <a:endParaRPr sz="900"/>
          </a:p>
        </p:txBody>
      </p:sp>
    </p:spTree>
    <p:extLst>
      <p:ext uri="{BB962C8B-B14F-4D97-AF65-F5344CB8AC3E}">
        <p14:creationId xmlns:p14="http://schemas.microsoft.com/office/powerpoint/2010/main" val="2914276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B13283B-02F7-419F-A31F-8B4A592EF7AC}"/>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D01BD48C-9681-476B-86A0-144A23EC2362}"/>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F6227DF8-26A1-47B1-8CD5-2D11A85503D3}"/>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F04EE1B1-013F-48E7-9B3C-893B453D3A18}"/>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86FC06B-1BAD-46B2-9606-A5B9ADE4C01A}"/>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37B6C833-61BA-4B5D-8A04-F0B7752914B4}"/>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05 | REHABILITATION</a:t>
            </a:r>
            <a:endParaRPr sz="1020"/>
          </a:p>
        </p:txBody>
      </p:sp>
      <p:sp>
        <p:nvSpPr>
          <p:cNvPr id="8" name="Text 5">
            <a:extLst>
              <a:ext uri="{FF2B5EF4-FFF2-40B4-BE49-F238E27FC236}">
                <a16:creationId xmlns:a16="http://schemas.microsoft.com/office/drawing/2014/main" id="{1F932CB2-7069-49E9-877E-C0258A5D672E}"/>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UNVERÄNDERT</a:t>
            </a:r>
            <a:endParaRPr sz="960"/>
          </a:p>
        </p:txBody>
      </p:sp>
      <p:sp>
        <p:nvSpPr>
          <p:cNvPr id="9" name="Text 6">
            <a:extLst>
              <a:ext uri="{FF2B5EF4-FFF2-40B4-BE49-F238E27FC236}">
                <a16:creationId xmlns:a16="http://schemas.microsoft.com/office/drawing/2014/main" id="{9F7E9D0A-4E63-4517-A2F3-DC957E65AEC2}"/>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Reha: Was trotz neuer Gliederung bleibt</a:t>
            </a:r>
            <a:endParaRPr sz="2800"/>
          </a:p>
        </p:txBody>
      </p:sp>
      <p:sp>
        <p:nvSpPr>
          <p:cNvPr id="10" name="Shape 7">
            <a:extLst>
              <a:ext uri="{FF2B5EF4-FFF2-40B4-BE49-F238E27FC236}">
                <a16:creationId xmlns:a16="http://schemas.microsoft.com/office/drawing/2014/main" id="{BA4B5547-E70E-4D17-998D-4E11C03793D4}"/>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BC43C8CC-C17C-4DB1-9413-54ACB3325700}"/>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219115AF-59B7-4A63-AF47-3685DA062990}"/>
              </a:ext>
            </a:extLst>
          </p:cNvPr>
          <p:cNvSpPr>
            <a:spLocks noGrp="1"/>
          </p:cNvSpPr>
          <p:nvPr/>
        </p:nvSpPr>
        <p:spPr>
          <a:xfrm>
            <a:off x="438912" y="2011680"/>
            <a:ext cx="3637280" cy="3355848"/>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2E7C5C3F-D363-455E-9AB8-D61347DFE56D}"/>
              </a:ext>
            </a:extLst>
          </p:cNvPr>
          <p:cNvSpPr>
            <a:spLocks noGrp="1"/>
          </p:cNvSpPr>
          <p:nvPr/>
        </p:nvSpPr>
        <p:spPr>
          <a:xfrm>
            <a:off x="438912" y="2011680"/>
            <a:ext cx="41148" cy="3355848"/>
          </a:xfrm>
          <a:prstGeom prst="rect">
            <a:avLst/>
          </a:prstGeom>
          <a:solidFill>
            <a:srgbClr val="D8CBB6"/>
          </a:solidFill>
          <a:ln w="12700">
            <a:solidFill>
              <a:srgbClr val="D8CBB6">
                <a:alpha val="0"/>
              </a:srgbClr>
            </a:solidFill>
            <a:prstDash val="solid"/>
          </a:ln>
        </p:spPr>
      </p:sp>
      <p:sp>
        <p:nvSpPr>
          <p:cNvPr id="14" name="Text 11">
            <a:extLst>
              <a:ext uri="{FF2B5EF4-FFF2-40B4-BE49-F238E27FC236}">
                <a16:creationId xmlns:a16="http://schemas.microsoft.com/office/drawing/2014/main" id="{F114DDB8-0483-49AE-8BAF-6D53C54E0C69}"/>
              </a:ext>
            </a:extLst>
          </p:cNvPr>
          <p:cNvSpPr>
            <a:spLocks noGrp="1"/>
          </p:cNvSpPr>
          <p:nvPr/>
        </p:nvSpPr>
        <p:spPr>
          <a:xfrm>
            <a:off x="621792" y="2176272"/>
            <a:ext cx="3271520"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Teambesprechung</a:t>
            </a:r>
            <a:endParaRPr sz="1800"/>
          </a:p>
        </p:txBody>
      </p:sp>
      <p:sp>
        <p:nvSpPr>
          <p:cNvPr id="15" name="Text 12">
            <a:extLst>
              <a:ext uri="{FF2B5EF4-FFF2-40B4-BE49-F238E27FC236}">
                <a16:creationId xmlns:a16="http://schemas.microsoft.com/office/drawing/2014/main" id="{F7514A83-4E5B-472F-B038-868BFFDA37C5}"/>
              </a:ext>
            </a:extLst>
          </p:cNvPr>
          <p:cNvSpPr>
            <a:spLocks noGrp="1"/>
          </p:cNvSpPr>
          <p:nvPr/>
        </p:nvSpPr>
        <p:spPr>
          <a:xfrm>
            <a:off x="621792" y="2569464"/>
            <a:ext cx="3271520" cy="2606040"/>
          </a:xfrm>
          <a:prstGeom prst="rect">
            <a:avLst/>
          </a:prstGeom>
          <a:noFill/>
        </p:spPr>
        <p:txBody>
          <a:bodyPr wrap="square" lIns="0" tIns="0" rIns="0" bIns="0" anchor="t">
            <a:normAutofit/>
          </a:bodyPr>
          <a:lstStyle/>
          <a:p>
            <a:pPr marL="0" indent="0">
              <a:buNone/>
            </a:pPr>
            <a:r>
              <a:rPr sz="1900">
                <a:solidFill>
                  <a:srgbClr val="243239"/>
                </a:solidFill>
                <a:latin typeface="Arial"/>
                <a:ea typeface="Arial"/>
                <a:cs typeface="Arial"/>
              </a:rPr>
              <a:t>Wöchentlich interdisziplinär; schriftliche Information eines organisatorisch verhinderten Bereichs kann genügen. Angebrochene Woche: nicht zwingend.</a:t>
            </a:r>
            <a:endParaRPr sz="1900"/>
          </a:p>
        </p:txBody>
      </p:sp>
      <p:sp>
        <p:nvSpPr>
          <p:cNvPr id="16" name="Shape 13">
            <a:extLst>
              <a:ext uri="{FF2B5EF4-FFF2-40B4-BE49-F238E27FC236}">
                <a16:creationId xmlns:a16="http://schemas.microsoft.com/office/drawing/2014/main" id="{5F1731BB-FBAE-490D-AEC9-3BDD9887FD0D}"/>
              </a:ext>
            </a:extLst>
          </p:cNvPr>
          <p:cNvSpPr>
            <a:spLocks noGrp="1"/>
          </p:cNvSpPr>
          <p:nvPr/>
        </p:nvSpPr>
        <p:spPr>
          <a:xfrm>
            <a:off x="4277360" y="2011680"/>
            <a:ext cx="3637280" cy="3355848"/>
          </a:xfrm>
          <a:prstGeom prst="rect">
            <a:avLst/>
          </a:prstGeom>
          <a:solidFill>
            <a:srgbClr val="FFFFFF"/>
          </a:solidFill>
          <a:ln w="7620">
            <a:solidFill>
              <a:srgbClr val="D8D4CB"/>
            </a:solidFill>
            <a:prstDash val="solid"/>
          </a:ln>
        </p:spPr>
      </p:sp>
      <p:sp>
        <p:nvSpPr>
          <p:cNvPr id="17" name="Shape 14">
            <a:extLst>
              <a:ext uri="{FF2B5EF4-FFF2-40B4-BE49-F238E27FC236}">
                <a16:creationId xmlns:a16="http://schemas.microsoft.com/office/drawing/2014/main" id="{FD2A56CB-E321-4D4E-AFB0-E69220DBCFE4}"/>
              </a:ext>
            </a:extLst>
          </p:cNvPr>
          <p:cNvSpPr>
            <a:spLocks noGrp="1"/>
          </p:cNvSpPr>
          <p:nvPr/>
        </p:nvSpPr>
        <p:spPr>
          <a:xfrm>
            <a:off x="4277360" y="2011680"/>
            <a:ext cx="41148" cy="3355848"/>
          </a:xfrm>
          <a:prstGeom prst="rect">
            <a:avLst/>
          </a:prstGeom>
          <a:solidFill>
            <a:srgbClr val="D8CBB6"/>
          </a:solidFill>
          <a:ln w="12700">
            <a:solidFill>
              <a:srgbClr val="D8CBB6">
                <a:alpha val="0"/>
              </a:srgbClr>
            </a:solidFill>
            <a:prstDash val="solid"/>
          </a:ln>
        </p:spPr>
      </p:sp>
      <p:sp>
        <p:nvSpPr>
          <p:cNvPr id="18" name="Text 15">
            <a:extLst>
              <a:ext uri="{FF2B5EF4-FFF2-40B4-BE49-F238E27FC236}">
                <a16:creationId xmlns:a16="http://schemas.microsoft.com/office/drawing/2014/main" id="{9D91270D-C86E-4762-8B7B-826A4EE15900}"/>
              </a:ext>
            </a:extLst>
          </p:cNvPr>
          <p:cNvSpPr>
            <a:spLocks noGrp="1"/>
          </p:cNvSpPr>
          <p:nvPr/>
        </p:nvSpPr>
        <p:spPr>
          <a:xfrm>
            <a:off x="4460240" y="2176272"/>
            <a:ext cx="3271520"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BA.9</a:t>
            </a:r>
            <a:endParaRPr sz="1800"/>
          </a:p>
        </p:txBody>
      </p:sp>
      <p:sp>
        <p:nvSpPr>
          <p:cNvPr id="19" name="Text 16">
            <a:extLst>
              <a:ext uri="{FF2B5EF4-FFF2-40B4-BE49-F238E27FC236}">
                <a16:creationId xmlns:a16="http://schemas.microsoft.com/office/drawing/2014/main" id="{FDE6E9E5-2EE8-4F7A-B9E6-96AFBF00ADE4}"/>
              </a:ext>
            </a:extLst>
          </p:cNvPr>
          <p:cNvSpPr>
            <a:spLocks noGrp="1"/>
          </p:cNvSpPr>
          <p:nvPr/>
        </p:nvSpPr>
        <p:spPr>
          <a:xfrm>
            <a:off x="4460240" y="2569464"/>
            <a:ext cx="3271520" cy="2606040"/>
          </a:xfrm>
          <a:prstGeom prst="rect">
            <a:avLst/>
          </a:prstGeom>
          <a:noFill/>
        </p:spPr>
        <p:txBody>
          <a:bodyPr wrap="square" lIns="0" tIns="0" rIns="0" bIns="0" anchor="t">
            <a:normAutofit/>
          </a:bodyPr>
          <a:lstStyle/>
          <a:p>
            <a:pPr marL="0" indent="0">
              <a:buNone/>
            </a:pPr>
            <a:r>
              <a:rPr sz="1900">
                <a:solidFill>
                  <a:srgbClr val="243239"/>
                </a:solidFill>
                <a:latin typeface="Arial"/>
                <a:ea typeface="Arial"/>
                <a:cs typeface="Arial"/>
              </a:rPr>
              <a:t>Die Resteklasse bleibt an die beschriebenen BA-Grundanforderungen gebunden. Ein gestrichenes zweites Beispiel schafft keine neue Pauschalregel.</a:t>
            </a:r>
            <a:endParaRPr sz="1900"/>
          </a:p>
        </p:txBody>
      </p:sp>
      <p:sp>
        <p:nvSpPr>
          <p:cNvPr id="20" name="Shape 17">
            <a:extLst>
              <a:ext uri="{FF2B5EF4-FFF2-40B4-BE49-F238E27FC236}">
                <a16:creationId xmlns:a16="http://schemas.microsoft.com/office/drawing/2014/main" id="{B7BABD79-3AD3-44E2-996C-6C2257A3283C}"/>
              </a:ext>
            </a:extLst>
          </p:cNvPr>
          <p:cNvSpPr>
            <a:spLocks noGrp="1"/>
          </p:cNvSpPr>
          <p:nvPr/>
        </p:nvSpPr>
        <p:spPr>
          <a:xfrm>
            <a:off x="8115808" y="2011680"/>
            <a:ext cx="3637280" cy="3355848"/>
          </a:xfrm>
          <a:prstGeom prst="rect">
            <a:avLst/>
          </a:prstGeom>
          <a:solidFill>
            <a:srgbClr val="FFFFFF"/>
          </a:solidFill>
          <a:ln w="7620">
            <a:solidFill>
              <a:srgbClr val="D8D4CB"/>
            </a:solidFill>
            <a:prstDash val="solid"/>
          </a:ln>
        </p:spPr>
      </p:sp>
      <p:sp>
        <p:nvSpPr>
          <p:cNvPr id="21" name="Shape 18">
            <a:extLst>
              <a:ext uri="{FF2B5EF4-FFF2-40B4-BE49-F238E27FC236}">
                <a16:creationId xmlns:a16="http://schemas.microsoft.com/office/drawing/2014/main" id="{0C4A18EE-2C68-4C4E-9480-2E59AC190E32}"/>
              </a:ext>
            </a:extLst>
          </p:cNvPr>
          <p:cNvSpPr>
            <a:spLocks noGrp="1"/>
          </p:cNvSpPr>
          <p:nvPr/>
        </p:nvSpPr>
        <p:spPr>
          <a:xfrm>
            <a:off x="8115808" y="2011680"/>
            <a:ext cx="41148" cy="3355848"/>
          </a:xfrm>
          <a:prstGeom prst="rect">
            <a:avLst/>
          </a:prstGeom>
          <a:solidFill>
            <a:srgbClr val="D8CBB6"/>
          </a:solidFill>
          <a:ln w="12700">
            <a:solidFill>
              <a:srgbClr val="D8CBB6">
                <a:alpha val="0"/>
              </a:srgbClr>
            </a:solidFill>
            <a:prstDash val="solid"/>
          </a:ln>
        </p:spPr>
      </p:sp>
      <p:sp>
        <p:nvSpPr>
          <p:cNvPr id="22" name="Text 19">
            <a:extLst>
              <a:ext uri="{FF2B5EF4-FFF2-40B4-BE49-F238E27FC236}">
                <a16:creationId xmlns:a16="http://schemas.microsoft.com/office/drawing/2014/main" id="{0EE2002A-739C-4028-9266-8D8CF569D596}"/>
              </a:ext>
            </a:extLst>
          </p:cNvPr>
          <p:cNvSpPr>
            <a:spLocks noGrp="1"/>
          </p:cNvSpPr>
          <p:nvPr/>
        </p:nvSpPr>
        <p:spPr>
          <a:xfrm>
            <a:off x="8298688" y="2176272"/>
            <a:ext cx="3271520"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BB.41 / BB.42</a:t>
            </a:r>
            <a:endParaRPr sz="1800"/>
          </a:p>
        </p:txBody>
      </p:sp>
      <p:sp>
        <p:nvSpPr>
          <p:cNvPr id="23" name="Text 20">
            <a:extLst>
              <a:ext uri="{FF2B5EF4-FFF2-40B4-BE49-F238E27FC236}">
                <a16:creationId xmlns:a16="http://schemas.microsoft.com/office/drawing/2014/main" id="{5A0C4021-7984-4103-9A29-61AC25814B68}"/>
              </a:ext>
            </a:extLst>
          </p:cNvPr>
          <p:cNvSpPr>
            <a:spLocks noGrp="1"/>
          </p:cNvSpPr>
          <p:nvPr/>
        </p:nvSpPr>
        <p:spPr>
          <a:xfrm>
            <a:off x="8298688" y="2569464"/>
            <a:ext cx="3271520" cy="2606040"/>
          </a:xfrm>
          <a:prstGeom prst="rect">
            <a:avLst/>
          </a:prstGeom>
          <a:noFill/>
        </p:spPr>
        <p:txBody>
          <a:bodyPr wrap="square" lIns="0" tIns="0" rIns="0" bIns="0" anchor="t">
            <a:normAutofit/>
          </a:bodyPr>
          <a:lstStyle/>
          <a:p>
            <a:pPr marL="0" indent="0">
              <a:buNone/>
            </a:pPr>
            <a:r>
              <a:rPr sz="1900">
                <a:solidFill>
                  <a:srgbClr val="243239"/>
                </a:solidFill>
                <a:latin typeface="Arial"/>
                <a:ea typeface="Arial"/>
                <a:cs typeface="Arial"/>
              </a:rPr>
              <a:t>BA-Kriterien weiterhin vorausgesetzt. Nicht gleichzeitig, aber zu unterschiedlichen Zeitpunkten desselben Falls möglich.</a:t>
            </a:r>
            <a:endParaRPr sz="1900"/>
          </a:p>
        </p:txBody>
      </p:sp>
      <p:sp>
        <p:nvSpPr>
          <p:cNvPr id="24" name="Shape 21">
            <a:extLst>
              <a:ext uri="{FF2B5EF4-FFF2-40B4-BE49-F238E27FC236}">
                <a16:creationId xmlns:a16="http://schemas.microsoft.com/office/drawing/2014/main" id="{12E5FCB7-18E8-4E90-B5B5-53EA03CEF078}"/>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5" name="Shape 22">
            <a:extLst>
              <a:ext uri="{FF2B5EF4-FFF2-40B4-BE49-F238E27FC236}">
                <a16:creationId xmlns:a16="http://schemas.microsoft.com/office/drawing/2014/main" id="{6E05913F-772C-4151-89CC-E13892B098B7}"/>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26" name="Text 23">
            <a:extLst>
              <a:ext uri="{FF2B5EF4-FFF2-40B4-BE49-F238E27FC236}">
                <a16:creationId xmlns:a16="http://schemas.microsoft.com/office/drawing/2014/main" id="{DEE2AA5E-C9D8-4968-8E13-807610C9CC27}"/>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 neue Sortierung der Abschnitte nicht als vollständige Neuregelung von Mindestmerkmalen lesen.</a:t>
            </a:r>
            <a:endParaRPr sz="1550"/>
          </a:p>
        </p:txBody>
      </p:sp>
      <p:sp>
        <p:nvSpPr>
          <p:cNvPr id="27" name="Shape 24">
            <a:extLst>
              <a:ext uri="{FF2B5EF4-FFF2-40B4-BE49-F238E27FC236}">
                <a16:creationId xmlns:a16="http://schemas.microsoft.com/office/drawing/2014/main" id="{D61DBAFD-128D-4774-8C3B-3CA709AA6991}"/>
              </a:ext>
            </a:extLst>
          </p:cNvPr>
          <p:cNvSpPr>
            <a:spLocks noGrp="1"/>
          </p:cNvSpPr>
          <p:nvPr/>
        </p:nvSpPr>
        <p:spPr>
          <a:xfrm>
            <a:off x="438912" y="6281928"/>
            <a:ext cx="11314176" cy="0"/>
          </a:xfrm>
          <a:prstGeom prst="line">
            <a:avLst/>
          </a:prstGeom>
          <a:noFill/>
          <a:ln w="7620">
            <a:solidFill>
              <a:srgbClr val="D8D4CB"/>
            </a:solidFill>
            <a:prstDash val="solid"/>
          </a:ln>
        </p:spPr>
      </p:sp>
      <p:sp>
        <p:nvSpPr>
          <p:cNvPr id="28" name="Text 25">
            <a:extLst>
              <a:ext uri="{FF2B5EF4-FFF2-40B4-BE49-F238E27FC236}">
                <a16:creationId xmlns:a16="http://schemas.microsoft.com/office/drawing/2014/main" id="{844A1C31-5C99-4F2E-A100-3C8D4E5CDE83}"/>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Rehabilitation S. 224–226 / 231–232; KHB 2027, Rehabilitation S. 220–226.</a:t>
            </a:r>
            <a:endParaRPr sz="920"/>
          </a:p>
        </p:txBody>
      </p:sp>
      <p:sp>
        <p:nvSpPr>
          <p:cNvPr id="29" name="Text 26">
            <a:extLst>
              <a:ext uri="{FF2B5EF4-FFF2-40B4-BE49-F238E27FC236}">
                <a16:creationId xmlns:a16="http://schemas.microsoft.com/office/drawing/2014/main" id="{1989602B-3BF5-40CB-8990-FB01738EE876}"/>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0" name="Text 27">
            <a:extLst>
              <a:ext uri="{FF2B5EF4-FFF2-40B4-BE49-F238E27FC236}">
                <a16:creationId xmlns:a16="http://schemas.microsoft.com/office/drawing/2014/main" id="{7AB13F7A-5747-412C-AE84-5977BDEF8FA1}"/>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56 / 73</a:t>
            </a:r>
            <a:endParaRPr sz="900"/>
          </a:p>
        </p:txBody>
      </p:sp>
    </p:spTree>
    <p:extLst>
      <p:ext uri="{BB962C8B-B14F-4D97-AF65-F5344CB8AC3E}">
        <p14:creationId xmlns:p14="http://schemas.microsoft.com/office/powerpoint/2010/main" val="7106373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2A0A16F-0F44-4AB1-BB78-1C65400F7281}"/>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495FBEAD-F21D-4F8E-BD4A-167DD45AC8CD}"/>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C5693FA1-CE4C-4C0B-82C3-09D4F9CC37CA}"/>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C1591A69-EF0A-4446-858E-FFDBB9073A7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BA4051D8-0F36-4C60-BD1A-C8600754546A}"/>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636BFAD3-7DF1-42E9-AB4F-0AB77A0AF39B}"/>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06 | QUALITÄT</a:t>
            </a:r>
            <a:endParaRPr sz="1020"/>
          </a:p>
        </p:txBody>
      </p:sp>
      <p:sp>
        <p:nvSpPr>
          <p:cNvPr id="8" name="Text 5">
            <a:extLst>
              <a:ext uri="{FF2B5EF4-FFF2-40B4-BE49-F238E27FC236}">
                <a16:creationId xmlns:a16="http://schemas.microsoft.com/office/drawing/2014/main" id="{1917C629-5BA8-433D-B720-8E84283D3EF4}"/>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WEITERE FUNDSTELLEN</a:t>
            </a:r>
            <a:endParaRPr sz="960"/>
          </a:p>
        </p:txBody>
      </p:sp>
      <p:sp>
        <p:nvSpPr>
          <p:cNvPr id="9" name="Text 6">
            <a:extLst>
              <a:ext uri="{FF2B5EF4-FFF2-40B4-BE49-F238E27FC236}">
                <a16:creationId xmlns:a16="http://schemas.microsoft.com/office/drawing/2014/main" id="{AD8D832D-9F6A-4A0A-A0DD-8E3AFEE93093}"/>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Auch ausserhalb der p-Regeln gibt es Anpassungen</a:t>
            </a:r>
            <a:endParaRPr sz="2800"/>
          </a:p>
        </p:txBody>
      </p:sp>
      <p:sp>
        <p:nvSpPr>
          <p:cNvPr id="10" name="Shape 7">
            <a:extLst>
              <a:ext uri="{FF2B5EF4-FFF2-40B4-BE49-F238E27FC236}">
                <a16:creationId xmlns:a16="http://schemas.microsoft.com/office/drawing/2014/main" id="{ED6A2857-2916-4FF9-B843-A79C53D3AEBF}"/>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E53D1F40-37A2-45BA-8FAC-E0B83CCCBCBD}"/>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56945B70-B567-4EB4-A84A-634669176550}"/>
              </a:ext>
            </a:extLst>
          </p:cNvPr>
          <p:cNvSpPr>
            <a:spLocks noGrp="1"/>
          </p:cNvSpPr>
          <p:nvPr/>
        </p:nvSpPr>
        <p:spPr>
          <a:xfrm>
            <a:off x="438912" y="2020824"/>
            <a:ext cx="2170475"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CA3CE6EF-E6EF-4687-8620-E13C8C38AFD9}"/>
              </a:ext>
            </a:extLst>
          </p:cNvPr>
          <p:cNvSpPr>
            <a:spLocks noGrp="1"/>
          </p:cNvSpPr>
          <p:nvPr/>
        </p:nvSpPr>
        <p:spPr>
          <a:xfrm>
            <a:off x="566928" y="2125980"/>
            <a:ext cx="1923587"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Fundstelle</a:t>
            </a:r>
            <a:endParaRPr sz="1340"/>
          </a:p>
        </p:txBody>
      </p:sp>
      <p:sp>
        <p:nvSpPr>
          <p:cNvPr id="14" name="Shape 11">
            <a:extLst>
              <a:ext uri="{FF2B5EF4-FFF2-40B4-BE49-F238E27FC236}">
                <a16:creationId xmlns:a16="http://schemas.microsoft.com/office/drawing/2014/main" id="{ABF1F156-350D-42A5-889E-5C1BD264A90B}"/>
              </a:ext>
            </a:extLst>
          </p:cNvPr>
          <p:cNvSpPr>
            <a:spLocks noGrp="1"/>
          </p:cNvSpPr>
          <p:nvPr/>
        </p:nvSpPr>
        <p:spPr>
          <a:xfrm>
            <a:off x="2609387" y="2020824"/>
            <a:ext cx="4664211"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83C60F1E-A3DD-4EC2-83D7-D81FA1651980}"/>
              </a:ext>
            </a:extLst>
          </p:cNvPr>
          <p:cNvSpPr>
            <a:spLocks noGrp="1"/>
          </p:cNvSpPr>
          <p:nvPr/>
        </p:nvSpPr>
        <p:spPr>
          <a:xfrm>
            <a:off x="2737403" y="2125980"/>
            <a:ext cx="4417323"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Beobachtung</a:t>
            </a:r>
            <a:endParaRPr sz="1340"/>
          </a:p>
        </p:txBody>
      </p:sp>
      <p:sp>
        <p:nvSpPr>
          <p:cNvPr id="16" name="Shape 13">
            <a:extLst>
              <a:ext uri="{FF2B5EF4-FFF2-40B4-BE49-F238E27FC236}">
                <a16:creationId xmlns:a16="http://schemas.microsoft.com/office/drawing/2014/main" id="{6078DBB5-8642-4F6C-A158-365AFEC08BAA}"/>
              </a:ext>
            </a:extLst>
          </p:cNvPr>
          <p:cNvSpPr>
            <a:spLocks noGrp="1"/>
          </p:cNvSpPr>
          <p:nvPr/>
        </p:nvSpPr>
        <p:spPr>
          <a:xfrm>
            <a:off x="7273598" y="2020824"/>
            <a:ext cx="4479490"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5636099D-7034-4661-899E-BB6432B551EE}"/>
              </a:ext>
            </a:extLst>
          </p:cNvPr>
          <p:cNvSpPr>
            <a:spLocks noGrp="1"/>
          </p:cNvSpPr>
          <p:nvPr/>
        </p:nvSpPr>
        <p:spPr>
          <a:xfrm>
            <a:off x="7401614" y="2125980"/>
            <a:ext cx="4232602"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Einordnung</a:t>
            </a:r>
            <a:endParaRPr sz="1340"/>
          </a:p>
        </p:txBody>
      </p:sp>
      <p:sp>
        <p:nvSpPr>
          <p:cNvPr id="18" name="Shape 15">
            <a:extLst>
              <a:ext uri="{FF2B5EF4-FFF2-40B4-BE49-F238E27FC236}">
                <a16:creationId xmlns:a16="http://schemas.microsoft.com/office/drawing/2014/main" id="{F720F4F0-DBFF-454C-8AB6-5C1CAD7514F0}"/>
              </a:ext>
            </a:extLst>
          </p:cNvPr>
          <p:cNvSpPr>
            <a:spLocks noGrp="1"/>
          </p:cNvSpPr>
          <p:nvPr/>
        </p:nvSpPr>
        <p:spPr>
          <a:xfrm>
            <a:off x="438912" y="2441448"/>
            <a:ext cx="2170475" cy="731520"/>
          </a:xfrm>
          <a:prstGeom prst="rect">
            <a:avLst/>
          </a:prstGeom>
          <a:solidFill>
            <a:srgbClr val="FFFFFF"/>
          </a:solidFill>
          <a:ln w="12700">
            <a:solidFill>
              <a:srgbClr val="FFFFFF">
                <a:alpha val="0"/>
              </a:srgbClr>
            </a:solidFill>
            <a:prstDash val="solid"/>
          </a:ln>
        </p:spPr>
      </p:sp>
      <p:sp>
        <p:nvSpPr>
          <p:cNvPr id="19" name="Shape 16">
            <a:extLst>
              <a:ext uri="{FF2B5EF4-FFF2-40B4-BE49-F238E27FC236}">
                <a16:creationId xmlns:a16="http://schemas.microsoft.com/office/drawing/2014/main" id="{8831AD07-AF00-4C87-B29D-4F47D22EA5D5}"/>
              </a:ext>
            </a:extLst>
          </p:cNvPr>
          <p:cNvSpPr>
            <a:spLocks noGrp="1"/>
          </p:cNvSpPr>
          <p:nvPr/>
        </p:nvSpPr>
        <p:spPr>
          <a:xfrm>
            <a:off x="2609387" y="2441448"/>
            <a:ext cx="0" cy="731520"/>
          </a:xfrm>
          <a:prstGeom prst="line">
            <a:avLst/>
          </a:prstGeom>
          <a:noFill/>
          <a:ln w="10160">
            <a:solidFill>
              <a:srgbClr val="F8F5EF"/>
            </a:solidFill>
            <a:prstDash val="solid"/>
          </a:ln>
        </p:spPr>
      </p:sp>
      <p:sp>
        <p:nvSpPr>
          <p:cNvPr id="20" name="Text 17">
            <a:extLst>
              <a:ext uri="{FF2B5EF4-FFF2-40B4-BE49-F238E27FC236}">
                <a16:creationId xmlns:a16="http://schemas.microsoft.com/office/drawing/2014/main" id="{DE9BBC54-F63D-4F6A-A1A6-E4F7EBBF603C}"/>
              </a:ext>
            </a:extLst>
          </p:cNvPr>
          <p:cNvSpPr>
            <a:spLocks noGrp="1"/>
          </p:cNvSpPr>
          <p:nvPr/>
        </p:nvSpPr>
        <p:spPr>
          <a:xfrm>
            <a:off x="566928" y="2551176"/>
            <a:ext cx="1905299" cy="521208"/>
          </a:xfrm>
          <a:prstGeom prst="rect">
            <a:avLst/>
          </a:prstGeom>
          <a:noFill/>
        </p:spPr>
        <p:txBody>
          <a:bodyPr wrap="square" lIns="0" tIns="0" rIns="0" bIns="0" anchor="ctr">
            <a:normAutofit/>
          </a:bodyPr>
          <a:lstStyle/>
          <a:p>
            <a:pPr marL="0" indent="0">
              <a:buNone/>
            </a:pPr>
            <a:r>
              <a:rPr sz="1700" b="1">
                <a:solidFill>
                  <a:srgbClr val="303D43"/>
                </a:solidFill>
                <a:latin typeface="Arial"/>
                <a:ea typeface="Arial"/>
                <a:cs typeface="Arial"/>
              </a:rPr>
              <a:t>G54, Beispiel</a:t>
            </a:r>
            <a:endParaRPr sz="1700"/>
          </a:p>
        </p:txBody>
      </p:sp>
      <p:sp>
        <p:nvSpPr>
          <p:cNvPr id="21" name="Shape 18">
            <a:extLst>
              <a:ext uri="{FF2B5EF4-FFF2-40B4-BE49-F238E27FC236}">
                <a16:creationId xmlns:a16="http://schemas.microsoft.com/office/drawing/2014/main" id="{0F44A570-F6E9-4A47-9746-9938D9D055B1}"/>
              </a:ext>
            </a:extLst>
          </p:cNvPr>
          <p:cNvSpPr>
            <a:spLocks noGrp="1"/>
          </p:cNvSpPr>
          <p:nvPr/>
        </p:nvSpPr>
        <p:spPr>
          <a:xfrm>
            <a:off x="2609387" y="2441448"/>
            <a:ext cx="4664211" cy="731520"/>
          </a:xfrm>
          <a:prstGeom prst="rect">
            <a:avLst/>
          </a:prstGeom>
          <a:solidFill>
            <a:srgbClr val="FFFFFF"/>
          </a:solidFill>
          <a:ln w="12700">
            <a:solidFill>
              <a:srgbClr val="FFFFFF">
                <a:alpha val="0"/>
              </a:srgbClr>
            </a:solidFill>
            <a:prstDash val="solid"/>
          </a:ln>
        </p:spPr>
      </p:sp>
      <p:sp>
        <p:nvSpPr>
          <p:cNvPr id="22" name="Shape 19">
            <a:extLst>
              <a:ext uri="{FF2B5EF4-FFF2-40B4-BE49-F238E27FC236}">
                <a16:creationId xmlns:a16="http://schemas.microsoft.com/office/drawing/2014/main" id="{74AA2204-67C1-4E10-B642-FE7B76C79CC1}"/>
              </a:ext>
            </a:extLst>
          </p:cNvPr>
          <p:cNvSpPr>
            <a:spLocks noGrp="1"/>
          </p:cNvSpPr>
          <p:nvPr/>
        </p:nvSpPr>
        <p:spPr>
          <a:xfrm>
            <a:off x="7273598" y="2441448"/>
            <a:ext cx="0" cy="731520"/>
          </a:xfrm>
          <a:prstGeom prst="line">
            <a:avLst/>
          </a:prstGeom>
          <a:noFill/>
          <a:ln w="10160">
            <a:solidFill>
              <a:srgbClr val="F8F5EF"/>
            </a:solidFill>
            <a:prstDash val="solid"/>
          </a:ln>
        </p:spPr>
      </p:sp>
      <p:sp>
        <p:nvSpPr>
          <p:cNvPr id="23" name="Text 20">
            <a:extLst>
              <a:ext uri="{FF2B5EF4-FFF2-40B4-BE49-F238E27FC236}">
                <a16:creationId xmlns:a16="http://schemas.microsoft.com/office/drawing/2014/main" id="{0C9CC3D1-170A-4F85-A741-8A8942E47779}"/>
              </a:ext>
            </a:extLst>
          </p:cNvPr>
          <p:cNvSpPr>
            <a:spLocks noGrp="1"/>
          </p:cNvSpPr>
          <p:nvPr/>
        </p:nvSpPr>
        <p:spPr>
          <a:xfrm>
            <a:off x="2737403" y="2551176"/>
            <a:ext cx="4399035"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Vitamin B12 → Vitamin B1 bei prophylaktischer Gabe im Alkoholkontext.</a:t>
            </a:r>
            <a:endParaRPr sz="1700"/>
          </a:p>
        </p:txBody>
      </p:sp>
      <p:sp>
        <p:nvSpPr>
          <p:cNvPr id="24" name="Shape 21">
            <a:extLst>
              <a:ext uri="{FF2B5EF4-FFF2-40B4-BE49-F238E27FC236}">
                <a16:creationId xmlns:a16="http://schemas.microsoft.com/office/drawing/2014/main" id="{71C18582-2F9C-4C32-9E49-82750EE50B3C}"/>
              </a:ext>
            </a:extLst>
          </p:cNvPr>
          <p:cNvSpPr>
            <a:spLocks noGrp="1"/>
          </p:cNvSpPr>
          <p:nvPr/>
        </p:nvSpPr>
        <p:spPr>
          <a:xfrm>
            <a:off x="7273598" y="2441448"/>
            <a:ext cx="4479490" cy="731520"/>
          </a:xfrm>
          <a:prstGeom prst="rect">
            <a:avLst/>
          </a:prstGeom>
          <a:solidFill>
            <a:srgbClr val="FFFFFF"/>
          </a:solidFill>
          <a:ln w="12700">
            <a:solidFill>
              <a:srgbClr val="FFFFFF">
                <a:alpha val="0"/>
              </a:srgbClr>
            </a:solidFill>
            <a:prstDash val="solid"/>
          </a:ln>
        </p:spPr>
      </p:sp>
      <p:sp>
        <p:nvSpPr>
          <p:cNvPr id="25" name="Shape 22">
            <a:extLst>
              <a:ext uri="{FF2B5EF4-FFF2-40B4-BE49-F238E27FC236}">
                <a16:creationId xmlns:a16="http://schemas.microsoft.com/office/drawing/2014/main" id="{48CBEC37-1429-4E3E-B876-9AD674A2F3A7}"/>
              </a:ext>
            </a:extLst>
          </p:cNvPr>
          <p:cNvSpPr>
            <a:spLocks noGrp="1"/>
          </p:cNvSpPr>
          <p:nvPr/>
        </p:nvSpPr>
        <p:spPr>
          <a:xfrm>
            <a:off x="11753088" y="2441448"/>
            <a:ext cx="0" cy="731520"/>
          </a:xfrm>
          <a:prstGeom prst="line">
            <a:avLst/>
          </a:prstGeom>
          <a:noFill/>
          <a:ln w="10160">
            <a:solidFill>
              <a:srgbClr val="F8F5EF"/>
            </a:solidFill>
            <a:prstDash val="solid"/>
          </a:ln>
        </p:spPr>
      </p:sp>
      <p:sp>
        <p:nvSpPr>
          <p:cNvPr id="26" name="Text 23">
            <a:extLst>
              <a:ext uri="{FF2B5EF4-FFF2-40B4-BE49-F238E27FC236}">
                <a16:creationId xmlns:a16="http://schemas.microsoft.com/office/drawing/2014/main" id="{15594B94-D309-4BE4-A8EE-7EF63CDE008C}"/>
              </a:ext>
            </a:extLst>
          </p:cNvPr>
          <p:cNvSpPr>
            <a:spLocks noGrp="1"/>
          </p:cNvSpPr>
          <p:nvPr/>
        </p:nvSpPr>
        <p:spPr>
          <a:xfrm>
            <a:off x="7401614" y="2551176"/>
            <a:ext cx="4214314"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Beispielkorrektur; keine neue ND-Definition.</a:t>
            </a:r>
            <a:endParaRPr sz="1700"/>
          </a:p>
        </p:txBody>
      </p:sp>
      <p:sp>
        <p:nvSpPr>
          <p:cNvPr id="27" name="Shape 24">
            <a:extLst>
              <a:ext uri="{FF2B5EF4-FFF2-40B4-BE49-F238E27FC236}">
                <a16:creationId xmlns:a16="http://schemas.microsoft.com/office/drawing/2014/main" id="{EF7B2059-913F-426B-B486-42567157BE3B}"/>
              </a:ext>
            </a:extLst>
          </p:cNvPr>
          <p:cNvSpPr>
            <a:spLocks noGrp="1"/>
          </p:cNvSpPr>
          <p:nvPr/>
        </p:nvSpPr>
        <p:spPr>
          <a:xfrm>
            <a:off x="438912" y="3172968"/>
            <a:ext cx="2170475" cy="731520"/>
          </a:xfrm>
          <a:prstGeom prst="rect">
            <a:avLst/>
          </a:prstGeom>
          <a:solidFill>
            <a:srgbClr val="F0EBE2"/>
          </a:solidFill>
          <a:ln w="12700">
            <a:solidFill>
              <a:srgbClr val="F0EBE2">
                <a:alpha val="0"/>
              </a:srgbClr>
            </a:solidFill>
            <a:prstDash val="solid"/>
          </a:ln>
        </p:spPr>
      </p:sp>
      <p:sp>
        <p:nvSpPr>
          <p:cNvPr id="28" name="Shape 25">
            <a:extLst>
              <a:ext uri="{FF2B5EF4-FFF2-40B4-BE49-F238E27FC236}">
                <a16:creationId xmlns:a16="http://schemas.microsoft.com/office/drawing/2014/main" id="{67B0B313-5E85-4297-9F9F-142CC824D787}"/>
              </a:ext>
            </a:extLst>
          </p:cNvPr>
          <p:cNvSpPr>
            <a:spLocks noGrp="1"/>
          </p:cNvSpPr>
          <p:nvPr/>
        </p:nvSpPr>
        <p:spPr>
          <a:xfrm>
            <a:off x="2609387" y="3172968"/>
            <a:ext cx="0" cy="731520"/>
          </a:xfrm>
          <a:prstGeom prst="line">
            <a:avLst/>
          </a:prstGeom>
          <a:noFill/>
          <a:ln w="10160">
            <a:solidFill>
              <a:srgbClr val="F8F5EF"/>
            </a:solidFill>
            <a:prstDash val="solid"/>
          </a:ln>
        </p:spPr>
      </p:sp>
      <p:sp>
        <p:nvSpPr>
          <p:cNvPr id="29" name="Text 26">
            <a:extLst>
              <a:ext uri="{FF2B5EF4-FFF2-40B4-BE49-F238E27FC236}">
                <a16:creationId xmlns:a16="http://schemas.microsoft.com/office/drawing/2014/main" id="{7FA37B34-9919-412F-815D-BD6697CC1685}"/>
              </a:ext>
            </a:extLst>
          </p:cNvPr>
          <p:cNvSpPr>
            <a:spLocks noGrp="1"/>
          </p:cNvSpPr>
          <p:nvPr/>
        </p:nvSpPr>
        <p:spPr>
          <a:xfrm>
            <a:off x="566928" y="3282696"/>
            <a:ext cx="1905299" cy="521208"/>
          </a:xfrm>
          <a:prstGeom prst="rect">
            <a:avLst/>
          </a:prstGeom>
          <a:noFill/>
        </p:spPr>
        <p:txBody>
          <a:bodyPr wrap="square" lIns="0" tIns="0" rIns="0" bIns="0" anchor="ctr">
            <a:normAutofit/>
          </a:bodyPr>
          <a:lstStyle/>
          <a:p>
            <a:pPr marL="0" indent="0">
              <a:buNone/>
            </a:pPr>
            <a:r>
              <a:rPr sz="1700" b="1">
                <a:solidFill>
                  <a:srgbClr val="303D43"/>
                </a:solidFill>
                <a:latin typeface="Arial"/>
                <a:ea typeface="Arial"/>
                <a:cs typeface="Arial"/>
              </a:rPr>
              <a:t>D15, Beispiele</a:t>
            </a:r>
            <a:endParaRPr sz="1700"/>
          </a:p>
        </p:txBody>
      </p:sp>
      <p:sp>
        <p:nvSpPr>
          <p:cNvPr id="30" name="Shape 27">
            <a:extLst>
              <a:ext uri="{FF2B5EF4-FFF2-40B4-BE49-F238E27FC236}">
                <a16:creationId xmlns:a16="http://schemas.microsoft.com/office/drawing/2014/main" id="{E9AEE810-880C-4DD0-83FA-13E955F137B1}"/>
              </a:ext>
            </a:extLst>
          </p:cNvPr>
          <p:cNvSpPr>
            <a:spLocks noGrp="1"/>
          </p:cNvSpPr>
          <p:nvPr/>
        </p:nvSpPr>
        <p:spPr>
          <a:xfrm>
            <a:off x="2609387" y="3172968"/>
            <a:ext cx="4664211" cy="731520"/>
          </a:xfrm>
          <a:prstGeom prst="rect">
            <a:avLst/>
          </a:prstGeom>
          <a:solidFill>
            <a:srgbClr val="F0EBE2"/>
          </a:solidFill>
          <a:ln w="12700">
            <a:solidFill>
              <a:srgbClr val="F0EBE2">
                <a:alpha val="0"/>
              </a:srgbClr>
            </a:solidFill>
            <a:prstDash val="solid"/>
          </a:ln>
        </p:spPr>
      </p:sp>
      <p:sp>
        <p:nvSpPr>
          <p:cNvPr id="31" name="Shape 28">
            <a:extLst>
              <a:ext uri="{FF2B5EF4-FFF2-40B4-BE49-F238E27FC236}">
                <a16:creationId xmlns:a16="http://schemas.microsoft.com/office/drawing/2014/main" id="{D33E633D-3498-43DC-ABC4-9E6B0A4B92FB}"/>
              </a:ext>
            </a:extLst>
          </p:cNvPr>
          <p:cNvSpPr>
            <a:spLocks noGrp="1"/>
          </p:cNvSpPr>
          <p:nvPr/>
        </p:nvSpPr>
        <p:spPr>
          <a:xfrm>
            <a:off x="7273598" y="3172968"/>
            <a:ext cx="0" cy="731520"/>
          </a:xfrm>
          <a:prstGeom prst="line">
            <a:avLst/>
          </a:prstGeom>
          <a:noFill/>
          <a:ln w="10160">
            <a:solidFill>
              <a:srgbClr val="F8F5EF"/>
            </a:solidFill>
            <a:prstDash val="solid"/>
          </a:ln>
        </p:spPr>
      </p:sp>
      <p:sp>
        <p:nvSpPr>
          <p:cNvPr id="32" name="Text 29">
            <a:extLst>
              <a:ext uri="{FF2B5EF4-FFF2-40B4-BE49-F238E27FC236}">
                <a16:creationId xmlns:a16="http://schemas.microsoft.com/office/drawing/2014/main" id="{16606B8D-B2C4-4F95-8E29-90408AF62937}"/>
              </a:ext>
            </a:extLst>
          </p:cNvPr>
          <p:cNvSpPr>
            <a:spLocks noGrp="1"/>
          </p:cNvSpPr>
          <p:nvPr/>
        </p:nvSpPr>
        <p:spPr>
          <a:xfrm>
            <a:off x="2737403" y="3282696"/>
            <a:ext cx="4399035"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L-Zeilen ergänzt bzw. pauschale 0 entfernt.</a:t>
            </a:r>
            <a:endParaRPr sz="1700"/>
          </a:p>
        </p:txBody>
      </p:sp>
      <p:sp>
        <p:nvSpPr>
          <p:cNvPr id="33" name="Shape 30">
            <a:extLst>
              <a:ext uri="{FF2B5EF4-FFF2-40B4-BE49-F238E27FC236}">
                <a16:creationId xmlns:a16="http://schemas.microsoft.com/office/drawing/2014/main" id="{3E1F05C9-7067-439D-AD28-259FEFA10702}"/>
              </a:ext>
            </a:extLst>
          </p:cNvPr>
          <p:cNvSpPr>
            <a:spLocks noGrp="1"/>
          </p:cNvSpPr>
          <p:nvPr/>
        </p:nvSpPr>
        <p:spPr>
          <a:xfrm>
            <a:off x="7273598" y="3172968"/>
            <a:ext cx="4479490" cy="731520"/>
          </a:xfrm>
          <a:prstGeom prst="rect">
            <a:avLst/>
          </a:prstGeom>
          <a:solidFill>
            <a:srgbClr val="F0EBE2"/>
          </a:solidFill>
          <a:ln w="12700">
            <a:solidFill>
              <a:srgbClr val="F0EBE2">
                <a:alpha val="0"/>
              </a:srgbClr>
            </a:solidFill>
            <a:prstDash val="solid"/>
          </a:ln>
        </p:spPr>
      </p:sp>
      <p:sp>
        <p:nvSpPr>
          <p:cNvPr id="34" name="Shape 31">
            <a:extLst>
              <a:ext uri="{FF2B5EF4-FFF2-40B4-BE49-F238E27FC236}">
                <a16:creationId xmlns:a16="http://schemas.microsoft.com/office/drawing/2014/main" id="{49357CB2-23CE-4F1D-B23F-288600010543}"/>
              </a:ext>
            </a:extLst>
          </p:cNvPr>
          <p:cNvSpPr>
            <a:spLocks noGrp="1"/>
          </p:cNvSpPr>
          <p:nvPr/>
        </p:nvSpPr>
        <p:spPr>
          <a:xfrm>
            <a:off x="11753088" y="3172968"/>
            <a:ext cx="0" cy="731520"/>
          </a:xfrm>
          <a:prstGeom prst="line">
            <a:avLst/>
          </a:prstGeom>
          <a:noFill/>
          <a:ln w="10160">
            <a:solidFill>
              <a:srgbClr val="F8F5EF"/>
            </a:solidFill>
            <a:prstDash val="solid"/>
          </a:ln>
        </p:spPr>
      </p:sp>
      <p:sp>
        <p:nvSpPr>
          <p:cNvPr id="35" name="Text 32">
            <a:extLst>
              <a:ext uri="{FF2B5EF4-FFF2-40B4-BE49-F238E27FC236}">
                <a16:creationId xmlns:a16="http://schemas.microsoft.com/office/drawing/2014/main" id="{35379B2B-19B5-4858-A117-727A4C889796}"/>
              </a:ext>
            </a:extLst>
          </p:cNvPr>
          <p:cNvSpPr>
            <a:spLocks noGrp="1"/>
          </p:cNvSpPr>
          <p:nvPr/>
        </p:nvSpPr>
        <p:spPr>
          <a:xfrm>
            <a:off x="7401614" y="3282696"/>
            <a:ext cx="4214314"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Seitigkeit fallbezogen, nicht aus leeren Angaben erfinden.</a:t>
            </a:r>
            <a:endParaRPr sz="1700"/>
          </a:p>
        </p:txBody>
      </p:sp>
      <p:sp>
        <p:nvSpPr>
          <p:cNvPr id="36" name="Shape 33">
            <a:extLst>
              <a:ext uri="{FF2B5EF4-FFF2-40B4-BE49-F238E27FC236}">
                <a16:creationId xmlns:a16="http://schemas.microsoft.com/office/drawing/2014/main" id="{DBE7BBE5-DB96-4C32-B1D9-8A9F7DDD5EA1}"/>
              </a:ext>
            </a:extLst>
          </p:cNvPr>
          <p:cNvSpPr>
            <a:spLocks noGrp="1"/>
          </p:cNvSpPr>
          <p:nvPr/>
        </p:nvSpPr>
        <p:spPr>
          <a:xfrm>
            <a:off x="438912" y="3904488"/>
            <a:ext cx="2170475" cy="731520"/>
          </a:xfrm>
          <a:prstGeom prst="rect">
            <a:avLst/>
          </a:prstGeom>
          <a:solidFill>
            <a:srgbClr val="FFFFFF"/>
          </a:solidFill>
          <a:ln w="12700">
            <a:solidFill>
              <a:srgbClr val="FFFFFF">
                <a:alpha val="0"/>
              </a:srgbClr>
            </a:solidFill>
            <a:prstDash val="solid"/>
          </a:ln>
        </p:spPr>
      </p:sp>
      <p:sp>
        <p:nvSpPr>
          <p:cNvPr id="37" name="Shape 34">
            <a:extLst>
              <a:ext uri="{FF2B5EF4-FFF2-40B4-BE49-F238E27FC236}">
                <a16:creationId xmlns:a16="http://schemas.microsoft.com/office/drawing/2014/main" id="{19BEFA29-C7E0-4950-B328-4A9763C5E58F}"/>
              </a:ext>
            </a:extLst>
          </p:cNvPr>
          <p:cNvSpPr>
            <a:spLocks noGrp="1"/>
          </p:cNvSpPr>
          <p:nvPr/>
        </p:nvSpPr>
        <p:spPr>
          <a:xfrm>
            <a:off x="2609387" y="3904488"/>
            <a:ext cx="0" cy="731520"/>
          </a:xfrm>
          <a:prstGeom prst="line">
            <a:avLst/>
          </a:prstGeom>
          <a:noFill/>
          <a:ln w="10160">
            <a:solidFill>
              <a:srgbClr val="F8F5EF"/>
            </a:solidFill>
            <a:prstDash val="solid"/>
          </a:ln>
        </p:spPr>
      </p:sp>
      <p:sp>
        <p:nvSpPr>
          <p:cNvPr id="38" name="Text 35">
            <a:extLst>
              <a:ext uri="{FF2B5EF4-FFF2-40B4-BE49-F238E27FC236}">
                <a16:creationId xmlns:a16="http://schemas.microsoft.com/office/drawing/2014/main" id="{E764BFBE-466A-4630-9825-7E400EF2E03C}"/>
              </a:ext>
            </a:extLst>
          </p:cNvPr>
          <p:cNvSpPr>
            <a:spLocks noGrp="1"/>
          </p:cNvSpPr>
          <p:nvPr/>
        </p:nvSpPr>
        <p:spPr>
          <a:xfrm>
            <a:off x="566928" y="4014216"/>
            <a:ext cx="1905299" cy="521208"/>
          </a:xfrm>
          <a:prstGeom prst="rect">
            <a:avLst/>
          </a:prstGeom>
          <a:noFill/>
        </p:spPr>
        <p:txBody>
          <a:bodyPr wrap="square" lIns="0" tIns="0" rIns="0" bIns="0" anchor="ctr">
            <a:normAutofit/>
          </a:bodyPr>
          <a:lstStyle/>
          <a:p>
            <a:pPr marL="0" indent="0">
              <a:buNone/>
            </a:pPr>
            <a:r>
              <a:rPr sz="1700" b="1">
                <a:solidFill>
                  <a:srgbClr val="303D43"/>
                </a:solidFill>
                <a:latin typeface="Arial"/>
                <a:ea typeface="Arial"/>
                <a:cs typeface="Arial"/>
              </a:rPr>
              <a:t>SP0201 / SP0203</a:t>
            </a:r>
            <a:endParaRPr sz="1700"/>
          </a:p>
        </p:txBody>
      </p:sp>
      <p:sp>
        <p:nvSpPr>
          <p:cNvPr id="39" name="Shape 36">
            <a:extLst>
              <a:ext uri="{FF2B5EF4-FFF2-40B4-BE49-F238E27FC236}">
                <a16:creationId xmlns:a16="http://schemas.microsoft.com/office/drawing/2014/main" id="{E8A13899-E0DC-4E85-8010-49B7BC35A4AC}"/>
              </a:ext>
            </a:extLst>
          </p:cNvPr>
          <p:cNvSpPr>
            <a:spLocks noGrp="1"/>
          </p:cNvSpPr>
          <p:nvPr/>
        </p:nvSpPr>
        <p:spPr>
          <a:xfrm>
            <a:off x="2609387" y="3904488"/>
            <a:ext cx="4664211" cy="731520"/>
          </a:xfrm>
          <a:prstGeom prst="rect">
            <a:avLst/>
          </a:prstGeom>
          <a:solidFill>
            <a:srgbClr val="FFFFFF"/>
          </a:solidFill>
          <a:ln w="12700">
            <a:solidFill>
              <a:srgbClr val="FFFFFF">
                <a:alpha val="0"/>
              </a:srgbClr>
            </a:solidFill>
            <a:prstDash val="solid"/>
          </a:ln>
        </p:spPr>
      </p:sp>
      <p:sp>
        <p:nvSpPr>
          <p:cNvPr id="40" name="Shape 37">
            <a:extLst>
              <a:ext uri="{FF2B5EF4-FFF2-40B4-BE49-F238E27FC236}">
                <a16:creationId xmlns:a16="http://schemas.microsoft.com/office/drawing/2014/main" id="{D835544B-6E1C-4AEF-B2D2-EDC97DAA7ADA}"/>
              </a:ext>
            </a:extLst>
          </p:cNvPr>
          <p:cNvSpPr>
            <a:spLocks noGrp="1"/>
          </p:cNvSpPr>
          <p:nvPr/>
        </p:nvSpPr>
        <p:spPr>
          <a:xfrm>
            <a:off x="7273598" y="3904488"/>
            <a:ext cx="0" cy="731520"/>
          </a:xfrm>
          <a:prstGeom prst="line">
            <a:avLst/>
          </a:prstGeom>
          <a:noFill/>
          <a:ln w="10160">
            <a:solidFill>
              <a:srgbClr val="F8F5EF"/>
            </a:solidFill>
            <a:prstDash val="solid"/>
          </a:ln>
        </p:spPr>
      </p:sp>
      <p:sp>
        <p:nvSpPr>
          <p:cNvPr id="41" name="Text 38">
            <a:extLst>
              <a:ext uri="{FF2B5EF4-FFF2-40B4-BE49-F238E27FC236}">
                <a16:creationId xmlns:a16="http://schemas.microsoft.com/office/drawing/2014/main" id="{12B10980-6E3F-4047-BDFA-6ADA7FAF9B23}"/>
              </a:ext>
            </a:extLst>
          </p:cNvPr>
          <p:cNvSpPr>
            <a:spLocks noGrp="1"/>
          </p:cNvSpPr>
          <p:nvPr/>
        </p:nvSpPr>
        <p:spPr>
          <a:xfrm>
            <a:off x="2737403" y="4014216"/>
            <a:ext cx="4399035"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Wortfolge des Titels 99.B7.1- angepasst.</a:t>
            </a:r>
            <a:endParaRPr sz="1700"/>
          </a:p>
        </p:txBody>
      </p:sp>
      <p:sp>
        <p:nvSpPr>
          <p:cNvPr id="42" name="Shape 39">
            <a:extLst>
              <a:ext uri="{FF2B5EF4-FFF2-40B4-BE49-F238E27FC236}">
                <a16:creationId xmlns:a16="http://schemas.microsoft.com/office/drawing/2014/main" id="{E1282345-77F0-4B90-B170-4ECD1BBDF9C0}"/>
              </a:ext>
            </a:extLst>
          </p:cNvPr>
          <p:cNvSpPr>
            <a:spLocks noGrp="1"/>
          </p:cNvSpPr>
          <p:nvPr/>
        </p:nvSpPr>
        <p:spPr>
          <a:xfrm>
            <a:off x="7273598" y="3904488"/>
            <a:ext cx="4479490" cy="731520"/>
          </a:xfrm>
          <a:prstGeom prst="rect">
            <a:avLst/>
          </a:prstGeom>
          <a:solidFill>
            <a:srgbClr val="FFFFFF"/>
          </a:solidFill>
          <a:ln w="12700">
            <a:solidFill>
              <a:srgbClr val="FFFFFF">
                <a:alpha val="0"/>
              </a:srgbClr>
            </a:solidFill>
            <a:prstDash val="solid"/>
          </a:ln>
        </p:spPr>
      </p:sp>
      <p:sp>
        <p:nvSpPr>
          <p:cNvPr id="43" name="Shape 40">
            <a:extLst>
              <a:ext uri="{FF2B5EF4-FFF2-40B4-BE49-F238E27FC236}">
                <a16:creationId xmlns:a16="http://schemas.microsoft.com/office/drawing/2014/main" id="{B341E670-35FD-4890-BAF3-8574F82F88AA}"/>
              </a:ext>
            </a:extLst>
          </p:cNvPr>
          <p:cNvSpPr>
            <a:spLocks noGrp="1"/>
          </p:cNvSpPr>
          <p:nvPr/>
        </p:nvSpPr>
        <p:spPr>
          <a:xfrm>
            <a:off x="11753088" y="3904488"/>
            <a:ext cx="0" cy="731520"/>
          </a:xfrm>
          <a:prstGeom prst="line">
            <a:avLst/>
          </a:prstGeom>
          <a:noFill/>
          <a:ln w="10160">
            <a:solidFill>
              <a:srgbClr val="F8F5EF"/>
            </a:solidFill>
            <a:prstDash val="solid"/>
          </a:ln>
        </p:spPr>
      </p:sp>
      <p:sp>
        <p:nvSpPr>
          <p:cNvPr id="44" name="Text 41">
            <a:extLst>
              <a:ext uri="{FF2B5EF4-FFF2-40B4-BE49-F238E27FC236}">
                <a16:creationId xmlns:a16="http://schemas.microsoft.com/office/drawing/2014/main" id="{8C25ECD0-6CE4-404A-A451-F598AC3D78E3}"/>
              </a:ext>
            </a:extLst>
          </p:cNvPr>
          <p:cNvSpPr>
            <a:spLocks noGrp="1"/>
          </p:cNvSpPr>
          <p:nvPr/>
        </p:nvSpPr>
        <p:spPr>
          <a:xfrm>
            <a:off x="7401614" y="4014216"/>
            <a:ext cx="4214314"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Bezeichnung; Prozedurnummer unverändert.</a:t>
            </a:r>
            <a:endParaRPr sz="1700"/>
          </a:p>
        </p:txBody>
      </p:sp>
      <p:sp>
        <p:nvSpPr>
          <p:cNvPr id="45" name="Shape 42">
            <a:extLst>
              <a:ext uri="{FF2B5EF4-FFF2-40B4-BE49-F238E27FC236}">
                <a16:creationId xmlns:a16="http://schemas.microsoft.com/office/drawing/2014/main" id="{9C07CE2C-2AA7-49C7-88AE-88AE2FD23408}"/>
              </a:ext>
            </a:extLst>
          </p:cNvPr>
          <p:cNvSpPr>
            <a:spLocks noGrp="1"/>
          </p:cNvSpPr>
          <p:nvPr/>
        </p:nvSpPr>
        <p:spPr>
          <a:xfrm>
            <a:off x="438912" y="4636008"/>
            <a:ext cx="2170475" cy="731520"/>
          </a:xfrm>
          <a:prstGeom prst="rect">
            <a:avLst/>
          </a:prstGeom>
          <a:solidFill>
            <a:srgbClr val="F0EBE2"/>
          </a:solidFill>
          <a:ln w="12700">
            <a:solidFill>
              <a:srgbClr val="F0EBE2">
                <a:alpha val="0"/>
              </a:srgbClr>
            </a:solidFill>
            <a:prstDash val="solid"/>
          </a:ln>
        </p:spPr>
      </p:sp>
      <p:sp>
        <p:nvSpPr>
          <p:cNvPr id="46" name="Shape 43">
            <a:extLst>
              <a:ext uri="{FF2B5EF4-FFF2-40B4-BE49-F238E27FC236}">
                <a16:creationId xmlns:a16="http://schemas.microsoft.com/office/drawing/2014/main" id="{AE85B6A0-0F5D-49AD-A523-22334DE5816D}"/>
              </a:ext>
            </a:extLst>
          </p:cNvPr>
          <p:cNvSpPr>
            <a:spLocks noGrp="1"/>
          </p:cNvSpPr>
          <p:nvPr/>
        </p:nvSpPr>
        <p:spPr>
          <a:xfrm>
            <a:off x="2609387" y="4636008"/>
            <a:ext cx="0" cy="731520"/>
          </a:xfrm>
          <a:prstGeom prst="line">
            <a:avLst/>
          </a:prstGeom>
          <a:noFill/>
          <a:ln w="10160">
            <a:solidFill>
              <a:srgbClr val="F8F5EF"/>
            </a:solidFill>
            <a:prstDash val="solid"/>
          </a:ln>
        </p:spPr>
      </p:sp>
      <p:sp>
        <p:nvSpPr>
          <p:cNvPr id="47" name="Text 44">
            <a:extLst>
              <a:ext uri="{FF2B5EF4-FFF2-40B4-BE49-F238E27FC236}">
                <a16:creationId xmlns:a16="http://schemas.microsoft.com/office/drawing/2014/main" id="{67AC90EB-B9DF-4163-AD02-33DCF3F1B9F6}"/>
              </a:ext>
            </a:extLst>
          </p:cNvPr>
          <p:cNvSpPr>
            <a:spLocks noGrp="1"/>
          </p:cNvSpPr>
          <p:nvPr/>
        </p:nvSpPr>
        <p:spPr>
          <a:xfrm>
            <a:off x="566928" y="4745736"/>
            <a:ext cx="1905299" cy="521208"/>
          </a:xfrm>
          <a:prstGeom prst="rect">
            <a:avLst/>
          </a:prstGeom>
          <a:noFill/>
        </p:spPr>
        <p:txBody>
          <a:bodyPr wrap="square" lIns="0" tIns="0" rIns="0" bIns="0" anchor="ctr">
            <a:normAutofit/>
          </a:bodyPr>
          <a:lstStyle/>
          <a:p>
            <a:pPr marL="0" indent="0">
              <a:buNone/>
            </a:pPr>
            <a:r>
              <a:rPr sz="1700" b="1">
                <a:solidFill>
                  <a:srgbClr val="303D43"/>
                </a:solidFill>
                <a:latin typeface="Arial"/>
                <a:ea typeface="Arial"/>
                <a:cs typeface="Arial"/>
              </a:rPr>
              <a:t>Mehrere Kapitel</a:t>
            </a:r>
            <a:endParaRPr sz="1700"/>
          </a:p>
        </p:txBody>
      </p:sp>
      <p:sp>
        <p:nvSpPr>
          <p:cNvPr id="48" name="Shape 45">
            <a:extLst>
              <a:ext uri="{FF2B5EF4-FFF2-40B4-BE49-F238E27FC236}">
                <a16:creationId xmlns:a16="http://schemas.microsoft.com/office/drawing/2014/main" id="{48C84188-3A2C-45A3-8C04-EC16C4EB6A9A}"/>
              </a:ext>
            </a:extLst>
          </p:cNvPr>
          <p:cNvSpPr>
            <a:spLocks noGrp="1"/>
          </p:cNvSpPr>
          <p:nvPr/>
        </p:nvSpPr>
        <p:spPr>
          <a:xfrm>
            <a:off x="2609387" y="4636008"/>
            <a:ext cx="4664211" cy="731520"/>
          </a:xfrm>
          <a:prstGeom prst="rect">
            <a:avLst/>
          </a:prstGeom>
          <a:solidFill>
            <a:srgbClr val="F0EBE2"/>
          </a:solidFill>
          <a:ln w="12700">
            <a:solidFill>
              <a:srgbClr val="F0EBE2">
                <a:alpha val="0"/>
              </a:srgbClr>
            </a:solidFill>
            <a:prstDash val="solid"/>
          </a:ln>
        </p:spPr>
      </p:sp>
      <p:sp>
        <p:nvSpPr>
          <p:cNvPr id="49" name="Shape 46">
            <a:extLst>
              <a:ext uri="{FF2B5EF4-FFF2-40B4-BE49-F238E27FC236}">
                <a16:creationId xmlns:a16="http://schemas.microsoft.com/office/drawing/2014/main" id="{7E31BB83-F212-450A-93C4-E8321C8BF250}"/>
              </a:ext>
            </a:extLst>
          </p:cNvPr>
          <p:cNvSpPr>
            <a:spLocks noGrp="1"/>
          </p:cNvSpPr>
          <p:nvPr/>
        </p:nvSpPr>
        <p:spPr>
          <a:xfrm>
            <a:off x="7273598" y="4636008"/>
            <a:ext cx="0" cy="731520"/>
          </a:xfrm>
          <a:prstGeom prst="line">
            <a:avLst/>
          </a:prstGeom>
          <a:noFill/>
          <a:ln w="10160">
            <a:solidFill>
              <a:srgbClr val="F8F5EF"/>
            </a:solidFill>
            <a:prstDash val="solid"/>
          </a:ln>
        </p:spPr>
      </p:sp>
      <p:sp>
        <p:nvSpPr>
          <p:cNvPr id="50" name="Text 47">
            <a:extLst>
              <a:ext uri="{FF2B5EF4-FFF2-40B4-BE49-F238E27FC236}">
                <a16:creationId xmlns:a16="http://schemas.microsoft.com/office/drawing/2014/main" id="{C42D4EEE-BC45-48C8-A620-F9B75F03A783}"/>
              </a:ext>
            </a:extLst>
          </p:cNvPr>
          <p:cNvSpPr>
            <a:spLocks noGrp="1"/>
          </p:cNvSpPr>
          <p:nvPr/>
        </p:nvSpPr>
        <p:spPr>
          <a:xfrm>
            <a:off x="2737403" y="4745736"/>
            <a:ext cx="4399035"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IPS / IMC redaktionell zu IS / IMCU vereinheitlicht.</a:t>
            </a:r>
            <a:endParaRPr sz="1700"/>
          </a:p>
        </p:txBody>
      </p:sp>
      <p:sp>
        <p:nvSpPr>
          <p:cNvPr id="51" name="Shape 48">
            <a:extLst>
              <a:ext uri="{FF2B5EF4-FFF2-40B4-BE49-F238E27FC236}">
                <a16:creationId xmlns:a16="http://schemas.microsoft.com/office/drawing/2014/main" id="{730E882A-7E4F-4A34-A881-B1435156A8BA}"/>
              </a:ext>
            </a:extLst>
          </p:cNvPr>
          <p:cNvSpPr>
            <a:spLocks noGrp="1"/>
          </p:cNvSpPr>
          <p:nvPr/>
        </p:nvSpPr>
        <p:spPr>
          <a:xfrm>
            <a:off x="7273598" y="4636008"/>
            <a:ext cx="4479490" cy="731520"/>
          </a:xfrm>
          <a:prstGeom prst="rect">
            <a:avLst/>
          </a:prstGeom>
          <a:solidFill>
            <a:srgbClr val="F0EBE2"/>
          </a:solidFill>
          <a:ln w="12700">
            <a:solidFill>
              <a:srgbClr val="F0EBE2">
                <a:alpha val="0"/>
              </a:srgbClr>
            </a:solidFill>
            <a:prstDash val="solid"/>
          </a:ln>
        </p:spPr>
      </p:sp>
      <p:sp>
        <p:nvSpPr>
          <p:cNvPr id="52" name="Shape 49">
            <a:extLst>
              <a:ext uri="{FF2B5EF4-FFF2-40B4-BE49-F238E27FC236}">
                <a16:creationId xmlns:a16="http://schemas.microsoft.com/office/drawing/2014/main" id="{36C490FE-10F2-4BAC-8C08-B4D025ADCF56}"/>
              </a:ext>
            </a:extLst>
          </p:cNvPr>
          <p:cNvSpPr>
            <a:spLocks noGrp="1"/>
          </p:cNvSpPr>
          <p:nvPr/>
        </p:nvSpPr>
        <p:spPr>
          <a:xfrm>
            <a:off x="11753088" y="4636008"/>
            <a:ext cx="0" cy="731520"/>
          </a:xfrm>
          <a:prstGeom prst="line">
            <a:avLst/>
          </a:prstGeom>
          <a:noFill/>
          <a:ln w="10160">
            <a:solidFill>
              <a:srgbClr val="F8F5EF"/>
            </a:solidFill>
            <a:prstDash val="solid"/>
          </a:ln>
        </p:spPr>
      </p:sp>
      <p:sp>
        <p:nvSpPr>
          <p:cNvPr id="53" name="Text 50">
            <a:extLst>
              <a:ext uri="{FF2B5EF4-FFF2-40B4-BE49-F238E27FC236}">
                <a16:creationId xmlns:a16="http://schemas.microsoft.com/office/drawing/2014/main" id="{CDB3F185-0B8D-4CBB-93F6-F760365063B5}"/>
              </a:ext>
            </a:extLst>
          </p:cNvPr>
          <p:cNvSpPr>
            <a:spLocks noGrp="1"/>
          </p:cNvSpPr>
          <p:nvPr/>
        </p:nvSpPr>
        <p:spPr>
          <a:xfrm>
            <a:off x="7401614" y="4745736"/>
            <a:ext cx="4214314" cy="521208"/>
          </a:xfrm>
          <a:prstGeom prst="rect">
            <a:avLst/>
          </a:prstGeom>
          <a:noFill/>
        </p:spPr>
        <p:txBody>
          <a:bodyPr wrap="square" lIns="0" tIns="0" rIns="0" bIns="0" anchor="ctr">
            <a:normAutofit/>
          </a:bodyPr>
          <a:lstStyle/>
          <a:p>
            <a:pPr marL="0" indent="0">
              <a:buNone/>
            </a:pPr>
            <a:r>
              <a:rPr sz="1700">
                <a:solidFill>
                  <a:srgbClr val="243239"/>
                </a:solidFill>
                <a:latin typeface="Arial"/>
                <a:ea typeface="Arial"/>
                <a:cs typeface="Arial"/>
              </a:rPr>
              <a:t>Keine automatische Änderung von Versorgungs- oder Zertifizierungsvoraussetzungen.</a:t>
            </a:r>
            <a:endParaRPr sz="1700"/>
          </a:p>
        </p:txBody>
      </p:sp>
      <p:sp>
        <p:nvSpPr>
          <p:cNvPr id="54" name="Shape 51">
            <a:extLst>
              <a:ext uri="{FF2B5EF4-FFF2-40B4-BE49-F238E27FC236}">
                <a16:creationId xmlns:a16="http://schemas.microsoft.com/office/drawing/2014/main" id="{68BA36D3-2F2D-43EF-A049-FD447B066F7D}"/>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55" name="Shape 52">
            <a:extLst>
              <a:ext uri="{FF2B5EF4-FFF2-40B4-BE49-F238E27FC236}">
                <a16:creationId xmlns:a16="http://schemas.microsoft.com/office/drawing/2014/main" id="{FE6EA977-49B6-4450-A448-6015C542AF19}"/>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56" name="Text 53">
            <a:extLst>
              <a:ext uri="{FF2B5EF4-FFF2-40B4-BE49-F238E27FC236}">
                <a16:creationId xmlns:a16="http://schemas.microsoft.com/office/drawing/2014/main" id="{1A19EFD2-09C7-414E-AEA5-3895E8A0D6E1}"/>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Versionsbuchstabe und grüne Markierung sind Suchhilfen – der Textvergleich bleibt notwendig.</a:t>
            </a:r>
            <a:endParaRPr sz="1550"/>
          </a:p>
        </p:txBody>
      </p:sp>
      <p:sp>
        <p:nvSpPr>
          <p:cNvPr id="57" name="Shape 54">
            <a:extLst>
              <a:ext uri="{FF2B5EF4-FFF2-40B4-BE49-F238E27FC236}">
                <a16:creationId xmlns:a16="http://schemas.microsoft.com/office/drawing/2014/main" id="{BF831F41-D5BC-440C-A402-889D432C34E6}"/>
              </a:ext>
            </a:extLst>
          </p:cNvPr>
          <p:cNvSpPr>
            <a:spLocks noGrp="1"/>
          </p:cNvSpPr>
          <p:nvPr/>
        </p:nvSpPr>
        <p:spPr>
          <a:xfrm>
            <a:off x="438912" y="6281928"/>
            <a:ext cx="11314176" cy="0"/>
          </a:xfrm>
          <a:prstGeom prst="line">
            <a:avLst/>
          </a:prstGeom>
          <a:noFill/>
          <a:ln w="7620">
            <a:solidFill>
              <a:srgbClr val="D8D4CB"/>
            </a:solidFill>
            <a:prstDash val="solid"/>
          </a:ln>
        </p:spPr>
      </p:sp>
      <p:sp>
        <p:nvSpPr>
          <p:cNvPr id="58" name="Text 55">
            <a:extLst>
              <a:ext uri="{FF2B5EF4-FFF2-40B4-BE49-F238E27FC236}">
                <a16:creationId xmlns:a16="http://schemas.microsoft.com/office/drawing/2014/main" id="{22A995F8-8900-4CB4-BF22-91DA04A97B5E}"/>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2026/2027: G54 S. 28; D15 S. 56–57; SP0201 S. 213/210; SP0203 S. 218/215; weitere Registerfundstellen.</a:t>
            </a:r>
            <a:endParaRPr sz="920"/>
          </a:p>
        </p:txBody>
      </p:sp>
      <p:sp>
        <p:nvSpPr>
          <p:cNvPr id="59" name="Text 56">
            <a:extLst>
              <a:ext uri="{FF2B5EF4-FFF2-40B4-BE49-F238E27FC236}">
                <a16:creationId xmlns:a16="http://schemas.microsoft.com/office/drawing/2014/main" id="{D472AE57-449E-49B1-97CA-0E2D689B8276}"/>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60" name="Text 57">
            <a:extLst>
              <a:ext uri="{FF2B5EF4-FFF2-40B4-BE49-F238E27FC236}">
                <a16:creationId xmlns:a16="http://schemas.microsoft.com/office/drawing/2014/main" id="{642A14F4-690E-4884-92CE-B93E0DBF0DB8}"/>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57 / 73</a:t>
            </a:r>
            <a:endParaRPr sz="900"/>
          </a:p>
        </p:txBody>
      </p:sp>
    </p:spTree>
    <p:extLst>
      <p:ext uri="{BB962C8B-B14F-4D97-AF65-F5344CB8AC3E}">
        <p14:creationId xmlns:p14="http://schemas.microsoft.com/office/powerpoint/2010/main" val="935530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37F6902-BE54-4D9B-B0FE-8AD425230EE4}"/>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7F2DA1D0-2DC3-43C9-B4C3-B814B9608D08}"/>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B849DDA6-5ACB-4F8B-97B6-0AE3ED6BED74}"/>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EB579D02-A3F2-40AD-A79F-5A2D7F5A99C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6511E4D-4F33-4DB2-82BF-4D1DB8171C8B}"/>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DB8696E2-6B17-45DB-80C9-982897944B66}"/>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06 | QUALITÄT</a:t>
            </a:r>
            <a:endParaRPr sz="1020"/>
          </a:p>
        </p:txBody>
      </p:sp>
      <p:sp>
        <p:nvSpPr>
          <p:cNvPr id="8" name="Text 5">
            <a:extLst>
              <a:ext uri="{FF2B5EF4-FFF2-40B4-BE49-F238E27FC236}">
                <a16:creationId xmlns:a16="http://schemas.microsoft.com/office/drawing/2014/main" id="{9BCB0B7D-32C4-403E-A7E8-DC8FD1DA5340}"/>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826136"/>
                </a:solidFill>
                <a:latin typeface="Arial"/>
                <a:ea typeface="Arial"/>
                <a:cs typeface="Arial"/>
              </a:rPr>
              <a:t>GEKLÄRTE ANWENDUNG</a:t>
            </a:r>
            <a:endParaRPr sz="960"/>
          </a:p>
        </p:txBody>
      </p:sp>
      <p:sp>
        <p:nvSpPr>
          <p:cNvPr id="9" name="Text 6">
            <a:extLst>
              <a:ext uri="{FF2B5EF4-FFF2-40B4-BE49-F238E27FC236}">
                <a16:creationId xmlns:a16="http://schemas.microsoft.com/office/drawing/2014/main" id="{A2E3AFB0-2290-4A45-A513-7AA70C064267}"/>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Quellenabweichungen: geklärte Anwendung</a:t>
            </a:r>
            <a:endParaRPr sz="2800"/>
          </a:p>
        </p:txBody>
      </p:sp>
      <p:sp>
        <p:nvSpPr>
          <p:cNvPr id="10" name="Shape 7">
            <a:extLst>
              <a:ext uri="{FF2B5EF4-FFF2-40B4-BE49-F238E27FC236}">
                <a16:creationId xmlns:a16="http://schemas.microsoft.com/office/drawing/2014/main" id="{DB428AD3-4EF2-4A74-8C74-408D198FB788}"/>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F9DD4575-DDAC-4AAC-A42F-FE21E7D4A602}"/>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743A1C4E-1D46-4CD2-9878-7BAAF8BC54A5}"/>
              </a:ext>
            </a:extLst>
          </p:cNvPr>
          <p:cNvSpPr>
            <a:spLocks noGrp="1"/>
          </p:cNvSpPr>
          <p:nvPr/>
        </p:nvSpPr>
        <p:spPr>
          <a:xfrm>
            <a:off x="438912" y="2011680"/>
            <a:ext cx="557784" cy="969264"/>
          </a:xfrm>
          <a:prstGeom prst="rect">
            <a:avLst/>
          </a:prstGeom>
          <a:solidFill>
            <a:srgbClr val="F3EBDD"/>
          </a:solidFill>
          <a:ln w="12700">
            <a:solidFill>
              <a:srgbClr val="F3EBDD">
                <a:alpha val="0"/>
              </a:srgbClr>
            </a:solidFill>
            <a:prstDash val="solid"/>
          </a:ln>
        </p:spPr>
      </p:sp>
      <p:sp>
        <p:nvSpPr>
          <p:cNvPr id="13" name="Text 10">
            <a:extLst>
              <a:ext uri="{FF2B5EF4-FFF2-40B4-BE49-F238E27FC236}">
                <a16:creationId xmlns:a16="http://schemas.microsoft.com/office/drawing/2014/main" id="{D51CE1B6-648B-4763-9567-F4FAF0942BFD}"/>
              </a:ext>
            </a:extLst>
          </p:cNvPr>
          <p:cNvSpPr>
            <a:spLocks noGrp="1"/>
          </p:cNvSpPr>
          <p:nvPr/>
        </p:nvSpPr>
        <p:spPr>
          <a:xfrm>
            <a:off x="521208" y="2350008"/>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01</a:t>
            </a:r>
            <a:endParaRPr sz="1600"/>
          </a:p>
        </p:txBody>
      </p:sp>
      <p:sp>
        <p:nvSpPr>
          <p:cNvPr id="14" name="Shape 11">
            <a:extLst>
              <a:ext uri="{FF2B5EF4-FFF2-40B4-BE49-F238E27FC236}">
                <a16:creationId xmlns:a16="http://schemas.microsoft.com/office/drawing/2014/main" id="{115C8457-4E14-4FBD-9915-52B7B0205C48}"/>
              </a:ext>
            </a:extLst>
          </p:cNvPr>
          <p:cNvSpPr>
            <a:spLocks noGrp="1"/>
          </p:cNvSpPr>
          <p:nvPr/>
        </p:nvSpPr>
        <p:spPr>
          <a:xfrm>
            <a:off x="1106424" y="2011680"/>
            <a:ext cx="10646664" cy="969264"/>
          </a:xfrm>
          <a:prstGeom prst="rect">
            <a:avLst/>
          </a:prstGeom>
          <a:solidFill>
            <a:srgbClr val="FFFFFF"/>
          </a:solidFill>
          <a:ln w="7620">
            <a:solidFill>
              <a:srgbClr val="D8D4CB"/>
            </a:solidFill>
            <a:prstDash val="solid"/>
          </a:ln>
        </p:spPr>
      </p:sp>
      <p:sp>
        <p:nvSpPr>
          <p:cNvPr id="15" name="Text 12">
            <a:extLst>
              <a:ext uri="{FF2B5EF4-FFF2-40B4-BE49-F238E27FC236}">
                <a16:creationId xmlns:a16="http://schemas.microsoft.com/office/drawing/2014/main" id="{8D906DF5-A86B-4556-87C7-A157C7A993A1}"/>
              </a:ext>
            </a:extLst>
          </p:cNvPr>
          <p:cNvSpPr>
            <a:spLocks noGrp="1"/>
          </p:cNvSpPr>
          <p:nvPr/>
        </p:nvSpPr>
        <p:spPr>
          <a:xfrm>
            <a:off x="1289304" y="2130552"/>
            <a:ext cx="10290048" cy="265176"/>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01 | ICD-Jahresversion</a:t>
            </a:r>
            <a:endParaRPr sz="1630"/>
          </a:p>
        </p:txBody>
      </p:sp>
      <p:sp>
        <p:nvSpPr>
          <p:cNvPr id="16" name="Text 13">
            <a:extLst>
              <a:ext uri="{FF2B5EF4-FFF2-40B4-BE49-F238E27FC236}">
                <a16:creationId xmlns:a16="http://schemas.microsoft.com/office/drawing/2014/main" id="{4540EAB4-4EB0-48D4-B0BA-660044E45B7C}"/>
              </a:ext>
            </a:extLst>
          </p:cNvPr>
          <p:cNvSpPr>
            <a:spLocks noGrp="1"/>
          </p:cNvSpPr>
          <p:nvPr/>
        </p:nvSpPr>
        <p:spPr>
          <a:xfrm>
            <a:off x="1289304" y="2468880"/>
            <a:ext cx="10271760" cy="457200"/>
          </a:xfrm>
          <a:prstGeom prst="rect">
            <a:avLst/>
          </a:prstGeom>
          <a:noFill/>
        </p:spPr>
        <p:txBody>
          <a:bodyPr wrap="square" lIns="0" tIns="0" rIns="0" bIns="0" anchor="t">
            <a:normAutofit fontScale="92593"/>
          </a:bodyPr>
          <a:lstStyle/>
          <a:p>
            <a:pPr marL="0" indent="0">
              <a:buNone/>
            </a:pPr>
            <a:r>
              <a:rPr sz="1620">
                <a:solidFill>
                  <a:srgbClr val="243239"/>
                </a:solidFill>
                <a:latin typeface="Arial"/>
                <a:ea typeface="Arial"/>
                <a:cs typeface="Arial"/>
              </a:rPr>
              <a:t>Für Austritte ab 1.1.2027 gilt ICD-10-GM 2026. Die 2024-Nennungen im KHB 2027 (S. 10/16) ändern diese bestätigte Anwendungsversion nicht.</a:t>
            </a:r>
            <a:endParaRPr sz="1620"/>
          </a:p>
        </p:txBody>
      </p:sp>
      <p:sp>
        <p:nvSpPr>
          <p:cNvPr id="17" name="Shape 14">
            <a:extLst>
              <a:ext uri="{FF2B5EF4-FFF2-40B4-BE49-F238E27FC236}">
                <a16:creationId xmlns:a16="http://schemas.microsoft.com/office/drawing/2014/main" id="{14F82487-2D51-4F1F-B430-CD4523284791}"/>
              </a:ext>
            </a:extLst>
          </p:cNvPr>
          <p:cNvSpPr>
            <a:spLocks noGrp="1"/>
          </p:cNvSpPr>
          <p:nvPr/>
        </p:nvSpPr>
        <p:spPr>
          <a:xfrm>
            <a:off x="438912" y="3127248"/>
            <a:ext cx="557784" cy="969264"/>
          </a:xfrm>
          <a:prstGeom prst="rect">
            <a:avLst/>
          </a:prstGeom>
          <a:solidFill>
            <a:srgbClr val="F3EBDD"/>
          </a:solidFill>
          <a:ln w="12700">
            <a:solidFill>
              <a:srgbClr val="F3EBDD">
                <a:alpha val="0"/>
              </a:srgbClr>
            </a:solidFill>
            <a:prstDash val="solid"/>
          </a:ln>
        </p:spPr>
      </p:sp>
      <p:sp>
        <p:nvSpPr>
          <p:cNvPr id="18" name="Text 15">
            <a:extLst>
              <a:ext uri="{FF2B5EF4-FFF2-40B4-BE49-F238E27FC236}">
                <a16:creationId xmlns:a16="http://schemas.microsoft.com/office/drawing/2014/main" id="{B06BAA9E-C349-4D12-880A-360D08B0B9A3}"/>
              </a:ext>
            </a:extLst>
          </p:cNvPr>
          <p:cNvSpPr>
            <a:spLocks noGrp="1"/>
          </p:cNvSpPr>
          <p:nvPr/>
        </p:nvSpPr>
        <p:spPr>
          <a:xfrm>
            <a:off x="521208" y="3465576"/>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02</a:t>
            </a:r>
            <a:endParaRPr sz="1600"/>
          </a:p>
        </p:txBody>
      </p:sp>
      <p:sp>
        <p:nvSpPr>
          <p:cNvPr id="19" name="Shape 16">
            <a:extLst>
              <a:ext uri="{FF2B5EF4-FFF2-40B4-BE49-F238E27FC236}">
                <a16:creationId xmlns:a16="http://schemas.microsoft.com/office/drawing/2014/main" id="{5DACF368-861E-49EA-954B-59B3F3E62280}"/>
              </a:ext>
            </a:extLst>
          </p:cNvPr>
          <p:cNvSpPr>
            <a:spLocks noGrp="1"/>
          </p:cNvSpPr>
          <p:nvPr/>
        </p:nvSpPr>
        <p:spPr>
          <a:xfrm>
            <a:off x="1106424" y="3127248"/>
            <a:ext cx="10646664" cy="969264"/>
          </a:xfrm>
          <a:prstGeom prst="rect">
            <a:avLst/>
          </a:prstGeom>
          <a:solidFill>
            <a:srgbClr val="FFFFFF"/>
          </a:solidFill>
          <a:ln w="7620">
            <a:solidFill>
              <a:srgbClr val="D8D4CB"/>
            </a:solidFill>
            <a:prstDash val="solid"/>
          </a:ln>
        </p:spPr>
      </p:sp>
      <p:sp>
        <p:nvSpPr>
          <p:cNvPr id="20" name="Text 17">
            <a:extLst>
              <a:ext uri="{FF2B5EF4-FFF2-40B4-BE49-F238E27FC236}">
                <a16:creationId xmlns:a16="http://schemas.microsoft.com/office/drawing/2014/main" id="{AF645BA0-B182-4873-A4D4-9FC73040DE37}"/>
              </a:ext>
            </a:extLst>
          </p:cNvPr>
          <p:cNvSpPr>
            <a:spLocks noGrp="1"/>
          </p:cNvSpPr>
          <p:nvPr/>
        </p:nvSpPr>
        <p:spPr>
          <a:xfrm>
            <a:off x="1289304" y="3246120"/>
            <a:ext cx="10290048" cy="265176"/>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02 | Seitigkeit im Reha-Beispiel</a:t>
            </a:r>
            <a:endParaRPr sz="1630"/>
          </a:p>
        </p:txBody>
      </p:sp>
      <p:sp>
        <p:nvSpPr>
          <p:cNvPr id="21" name="Text 18">
            <a:extLst>
              <a:ext uri="{FF2B5EF4-FFF2-40B4-BE49-F238E27FC236}">
                <a16:creationId xmlns:a16="http://schemas.microsoft.com/office/drawing/2014/main" id="{CDA5F177-329E-4E47-8C06-98AC280C7D5C}"/>
              </a:ext>
            </a:extLst>
          </p:cNvPr>
          <p:cNvSpPr>
            <a:spLocks noGrp="1"/>
          </p:cNvSpPr>
          <p:nvPr/>
        </p:nvSpPr>
        <p:spPr>
          <a:xfrm>
            <a:off x="1289304" y="3584448"/>
            <a:ext cx="10271760" cy="457200"/>
          </a:xfrm>
          <a:prstGeom prst="rect">
            <a:avLst/>
          </a:prstGeom>
          <a:noFill/>
        </p:spPr>
        <p:txBody>
          <a:bodyPr wrap="square" lIns="0" tIns="0" rIns="0" bIns="0" anchor="t">
            <a:normAutofit fontScale="92593"/>
          </a:bodyPr>
          <a:lstStyle/>
          <a:p>
            <a:pPr marL="0" indent="0">
              <a:buNone/>
            </a:pPr>
            <a:r>
              <a:rPr sz="1620">
                <a:solidFill>
                  <a:srgbClr val="243239"/>
                </a:solidFill>
                <a:latin typeface="Arial"/>
                <a:ea typeface="Arial"/>
                <a:cs typeface="Arial"/>
              </a:rPr>
              <a:t>Falltext: Aspirationspneumonie beidseitig. Daher L = 0 gemäss D02. Das L = 1 in der Kodierliste auf S. 226 widerspricht dem beschriebenen Befund.</a:t>
            </a:r>
            <a:endParaRPr sz="1620"/>
          </a:p>
        </p:txBody>
      </p:sp>
      <p:sp>
        <p:nvSpPr>
          <p:cNvPr id="22" name="Shape 19">
            <a:extLst>
              <a:ext uri="{FF2B5EF4-FFF2-40B4-BE49-F238E27FC236}">
                <a16:creationId xmlns:a16="http://schemas.microsoft.com/office/drawing/2014/main" id="{D7E77CF2-994B-4967-A8FF-1B36E3FC841A}"/>
              </a:ext>
            </a:extLst>
          </p:cNvPr>
          <p:cNvSpPr>
            <a:spLocks noGrp="1"/>
          </p:cNvSpPr>
          <p:nvPr/>
        </p:nvSpPr>
        <p:spPr>
          <a:xfrm>
            <a:off x="438912" y="4242816"/>
            <a:ext cx="557784" cy="969264"/>
          </a:xfrm>
          <a:prstGeom prst="rect">
            <a:avLst/>
          </a:prstGeom>
          <a:solidFill>
            <a:srgbClr val="F3EBDD"/>
          </a:solidFill>
          <a:ln w="12700">
            <a:solidFill>
              <a:srgbClr val="F3EBDD">
                <a:alpha val="0"/>
              </a:srgbClr>
            </a:solidFill>
            <a:prstDash val="solid"/>
          </a:ln>
        </p:spPr>
      </p:sp>
      <p:sp>
        <p:nvSpPr>
          <p:cNvPr id="23" name="Text 20">
            <a:extLst>
              <a:ext uri="{FF2B5EF4-FFF2-40B4-BE49-F238E27FC236}">
                <a16:creationId xmlns:a16="http://schemas.microsoft.com/office/drawing/2014/main" id="{C1ECC583-1B14-436A-AC31-65E63C3A03C7}"/>
              </a:ext>
            </a:extLst>
          </p:cNvPr>
          <p:cNvSpPr>
            <a:spLocks noGrp="1"/>
          </p:cNvSpPr>
          <p:nvPr/>
        </p:nvSpPr>
        <p:spPr>
          <a:xfrm>
            <a:off x="521208" y="4581144"/>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03</a:t>
            </a:r>
            <a:endParaRPr sz="1600"/>
          </a:p>
        </p:txBody>
      </p:sp>
      <p:sp>
        <p:nvSpPr>
          <p:cNvPr id="24" name="Shape 21">
            <a:extLst>
              <a:ext uri="{FF2B5EF4-FFF2-40B4-BE49-F238E27FC236}">
                <a16:creationId xmlns:a16="http://schemas.microsoft.com/office/drawing/2014/main" id="{DD53E108-ADD2-4BB4-8BB1-9F2B9E021A5B}"/>
              </a:ext>
            </a:extLst>
          </p:cNvPr>
          <p:cNvSpPr>
            <a:spLocks noGrp="1"/>
          </p:cNvSpPr>
          <p:nvPr/>
        </p:nvSpPr>
        <p:spPr>
          <a:xfrm>
            <a:off x="1106424" y="4242816"/>
            <a:ext cx="10646664" cy="969264"/>
          </a:xfrm>
          <a:prstGeom prst="rect">
            <a:avLst/>
          </a:prstGeom>
          <a:solidFill>
            <a:srgbClr val="FFFFFF"/>
          </a:solidFill>
          <a:ln w="7620">
            <a:solidFill>
              <a:srgbClr val="D8D4CB"/>
            </a:solidFill>
            <a:prstDash val="solid"/>
          </a:ln>
        </p:spPr>
      </p:sp>
      <p:sp>
        <p:nvSpPr>
          <p:cNvPr id="25" name="Text 22">
            <a:extLst>
              <a:ext uri="{FF2B5EF4-FFF2-40B4-BE49-F238E27FC236}">
                <a16:creationId xmlns:a16="http://schemas.microsoft.com/office/drawing/2014/main" id="{C08B5E59-C1CA-4E46-86BB-A286C9C8D190}"/>
              </a:ext>
            </a:extLst>
          </p:cNvPr>
          <p:cNvSpPr>
            <a:spLocks noGrp="1"/>
          </p:cNvSpPr>
          <p:nvPr/>
        </p:nvSpPr>
        <p:spPr>
          <a:xfrm>
            <a:off x="1289304" y="4361688"/>
            <a:ext cx="10290048" cy="265176"/>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03 | Sternkodes in der Geriatrie</a:t>
            </a:r>
            <a:endParaRPr sz="1630"/>
          </a:p>
        </p:txBody>
      </p:sp>
      <p:sp>
        <p:nvSpPr>
          <p:cNvPr id="26" name="Text 23">
            <a:extLst>
              <a:ext uri="{FF2B5EF4-FFF2-40B4-BE49-F238E27FC236}">
                <a16:creationId xmlns:a16="http://schemas.microsoft.com/office/drawing/2014/main" id="{657A0B37-E9C6-4FB7-832A-8F456E9AB953}"/>
              </a:ext>
            </a:extLst>
          </p:cNvPr>
          <p:cNvSpPr>
            <a:spLocks noGrp="1"/>
          </p:cNvSpPr>
          <p:nvPr/>
        </p:nvSpPr>
        <p:spPr>
          <a:xfrm>
            <a:off x="1289304" y="4700016"/>
            <a:ext cx="10271760" cy="457200"/>
          </a:xfrm>
          <a:prstGeom prst="rect">
            <a:avLst/>
          </a:prstGeom>
          <a:noFill/>
        </p:spPr>
        <p:txBody>
          <a:bodyPr wrap="square" lIns="0" tIns="0" rIns="0" bIns="0" anchor="t">
            <a:normAutofit fontScale="92593"/>
          </a:bodyPr>
          <a:lstStyle/>
          <a:p>
            <a:pPr marL="0" indent="0">
              <a:buNone/>
            </a:pPr>
            <a:r>
              <a:rPr sz="1620">
                <a:solidFill>
                  <a:srgbClr val="243239"/>
                </a:solidFill>
                <a:latin typeface="Arial"/>
                <a:ea typeface="Arial"/>
                <a:cs typeface="Arial"/>
              </a:rPr>
              <a:t>G63.2* und N08.3* bleiben Sternkodes. Die fehlenden Sterne im Geriatriebeispiel S. 223 ändern D03 und die ICD-Klassifikation nicht.</a:t>
            </a:r>
            <a:endParaRPr sz="1620"/>
          </a:p>
        </p:txBody>
      </p:sp>
      <p:sp>
        <p:nvSpPr>
          <p:cNvPr id="27" name="Shape 24">
            <a:extLst>
              <a:ext uri="{FF2B5EF4-FFF2-40B4-BE49-F238E27FC236}">
                <a16:creationId xmlns:a16="http://schemas.microsoft.com/office/drawing/2014/main" id="{B7450E8F-E19F-47E4-9313-61ABFCE9B538}"/>
              </a:ext>
            </a:extLst>
          </p:cNvPr>
          <p:cNvSpPr>
            <a:spLocks noGrp="1"/>
          </p:cNvSpPr>
          <p:nvPr/>
        </p:nvSpPr>
        <p:spPr>
          <a:xfrm>
            <a:off x="438912" y="5596128"/>
            <a:ext cx="11314176" cy="521208"/>
          </a:xfrm>
          <a:prstGeom prst="rect">
            <a:avLst/>
          </a:prstGeom>
          <a:solidFill>
            <a:srgbClr val="F3EBDD"/>
          </a:solidFill>
          <a:ln w="12700">
            <a:solidFill>
              <a:srgbClr val="F3EBDD">
                <a:alpha val="0"/>
              </a:srgbClr>
            </a:solidFill>
            <a:prstDash val="solid"/>
          </a:ln>
        </p:spPr>
      </p:sp>
      <p:sp>
        <p:nvSpPr>
          <p:cNvPr id="28" name="Shape 25">
            <a:extLst>
              <a:ext uri="{FF2B5EF4-FFF2-40B4-BE49-F238E27FC236}">
                <a16:creationId xmlns:a16="http://schemas.microsoft.com/office/drawing/2014/main" id="{73F8F1FB-86F7-4C27-9193-8732F58B5010}"/>
              </a:ext>
            </a:extLst>
          </p:cNvPr>
          <p:cNvSpPr>
            <a:spLocks noGrp="1"/>
          </p:cNvSpPr>
          <p:nvPr/>
        </p:nvSpPr>
        <p:spPr>
          <a:xfrm>
            <a:off x="438912" y="5596128"/>
            <a:ext cx="43891" cy="521208"/>
          </a:xfrm>
          <a:prstGeom prst="rect">
            <a:avLst/>
          </a:prstGeom>
          <a:solidFill>
            <a:srgbClr val="826136"/>
          </a:solidFill>
          <a:ln w="12700">
            <a:solidFill>
              <a:srgbClr val="826136">
                <a:alpha val="0"/>
              </a:srgbClr>
            </a:solidFill>
            <a:prstDash val="solid"/>
          </a:ln>
        </p:spPr>
      </p:sp>
      <p:sp>
        <p:nvSpPr>
          <p:cNvPr id="29" name="Text 26">
            <a:extLst>
              <a:ext uri="{FF2B5EF4-FFF2-40B4-BE49-F238E27FC236}">
                <a16:creationId xmlns:a16="http://schemas.microsoft.com/office/drawing/2014/main" id="{C8A721DE-56D5-4D53-98DB-A76E74450D8D}"/>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826136"/>
                </a:solidFill>
                <a:latin typeface="Arial"/>
                <a:ea typeface="Arial"/>
                <a:cs typeface="Arial"/>
              </a:rPr>
              <a:t>Regelgestützte Einordnung der Quellenabweichungen; keine Behauptung einer amtlichen Berichtigung.</a:t>
            </a:r>
            <a:endParaRPr sz="1550"/>
          </a:p>
        </p:txBody>
      </p:sp>
      <p:sp>
        <p:nvSpPr>
          <p:cNvPr id="30" name="Shape 27">
            <a:extLst>
              <a:ext uri="{FF2B5EF4-FFF2-40B4-BE49-F238E27FC236}">
                <a16:creationId xmlns:a16="http://schemas.microsoft.com/office/drawing/2014/main" id="{49A63C8F-8BD0-4718-B4DB-BAF422BB8501}"/>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E6C4BDB1-32DC-4734-AEA9-8DFCBB6B4E0D}"/>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2027 S. 10/16, 33–34, 123–124, 223/226; BFS und BfArM: ICD-10-GM 2026.</a:t>
            </a:r>
            <a:endParaRPr sz="920"/>
          </a:p>
        </p:txBody>
      </p:sp>
      <p:sp>
        <p:nvSpPr>
          <p:cNvPr id="32" name="Text 29">
            <a:extLst>
              <a:ext uri="{FF2B5EF4-FFF2-40B4-BE49-F238E27FC236}">
                <a16:creationId xmlns:a16="http://schemas.microsoft.com/office/drawing/2014/main" id="{88E07987-0323-4145-80B7-5EC1349C4C69}"/>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08B3C9AA-89D2-49EA-AF0B-7F4708778EA0}"/>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58 / 73</a:t>
            </a:r>
            <a:endParaRPr sz="900"/>
          </a:p>
        </p:txBody>
      </p:sp>
    </p:spTree>
    <p:extLst>
      <p:ext uri="{BB962C8B-B14F-4D97-AF65-F5344CB8AC3E}">
        <p14:creationId xmlns:p14="http://schemas.microsoft.com/office/powerpoint/2010/main" val="19090950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37F6902-BE54-4D9B-B0FE-8AD425230EE4}"/>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7F2DA1D0-2DC3-43C9-B4C3-B814B9608D08}"/>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B849DDA6-5ACB-4F8B-97B6-0AE3ED6BED74}"/>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EB579D02-A3F2-40AD-A79F-5A2D7F5A99C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6511E4D-4F33-4DB2-82BF-4D1DB8171C8B}"/>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DB8696E2-6B17-45DB-80C9-982897944B66}"/>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06 | QUALITÄT</a:t>
            </a:r>
            <a:endParaRPr sz="1020"/>
          </a:p>
        </p:txBody>
      </p:sp>
      <p:sp>
        <p:nvSpPr>
          <p:cNvPr id="8" name="Text 5">
            <a:extLst>
              <a:ext uri="{FF2B5EF4-FFF2-40B4-BE49-F238E27FC236}">
                <a16:creationId xmlns:a16="http://schemas.microsoft.com/office/drawing/2014/main" id="{9BCB0B7D-32C4-403E-A7E8-DC8FD1DA5340}"/>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826136"/>
                </a:solidFill>
                <a:latin typeface="Arial"/>
                <a:ea typeface="Arial"/>
                <a:cs typeface="Arial"/>
              </a:rPr>
              <a:t>QUELLENAUFFÄLLIGKEITEN</a:t>
            </a:r>
            <a:endParaRPr sz="960"/>
          </a:p>
        </p:txBody>
      </p:sp>
      <p:sp>
        <p:nvSpPr>
          <p:cNvPr id="9" name="Text 6">
            <a:extLst>
              <a:ext uri="{FF2B5EF4-FFF2-40B4-BE49-F238E27FC236}">
                <a16:creationId xmlns:a16="http://schemas.microsoft.com/office/drawing/2014/main" id="{A2E3AFB0-2290-4A45-A513-7AA70C064267}"/>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Geburtshilfe: Auffälligkeiten in den Beispielen</a:t>
            </a:r>
            <a:endParaRPr sz="2800"/>
          </a:p>
        </p:txBody>
      </p:sp>
      <p:sp>
        <p:nvSpPr>
          <p:cNvPr id="10" name="Shape 7">
            <a:extLst>
              <a:ext uri="{FF2B5EF4-FFF2-40B4-BE49-F238E27FC236}">
                <a16:creationId xmlns:a16="http://schemas.microsoft.com/office/drawing/2014/main" id="{DB428AD3-4EF2-4A74-8C74-408D198FB788}"/>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F9DD4575-DDAC-4AAC-A42F-FE21E7D4A602}"/>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743A1C4E-1D46-4CD2-9878-7BAAF8BC54A5}"/>
              </a:ext>
            </a:extLst>
          </p:cNvPr>
          <p:cNvSpPr>
            <a:spLocks noGrp="1"/>
          </p:cNvSpPr>
          <p:nvPr/>
        </p:nvSpPr>
        <p:spPr>
          <a:xfrm>
            <a:off x="438912" y="2011680"/>
            <a:ext cx="557784" cy="1444752"/>
          </a:xfrm>
          <a:prstGeom prst="rect">
            <a:avLst/>
          </a:prstGeom>
          <a:solidFill>
            <a:srgbClr val="F3EBDD"/>
          </a:solidFill>
          <a:ln w="12700">
            <a:solidFill>
              <a:srgbClr val="F3EBDD">
                <a:alpha val="0"/>
              </a:srgbClr>
            </a:solidFill>
            <a:prstDash val="solid"/>
          </a:ln>
        </p:spPr>
      </p:sp>
      <p:sp>
        <p:nvSpPr>
          <p:cNvPr id="13" name="Text 10">
            <a:extLst>
              <a:ext uri="{FF2B5EF4-FFF2-40B4-BE49-F238E27FC236}">
                <a16:creationId xmlns:a16="http://schemas.microsoft.com/office/drawing/2014/main" id="{D51CE1B6-648B-4763-9567-F4FAF0942BFD}"/>
              </a:ext>
            </a:extLst>
          </p:cNvPr>
          <p:cNvSpPr>
            <a:spLocks noGrp="1"/>
          </p:cNvSpPr>
          <p:nvPr/>
        </p:nvSpPr>
        <p:spPr>
          <a:xfrm>
            <a:off x="521208" y="2590800"/>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04</a:t>
            </a:r>
            <a:endParaRPr sz="1600"/>
          </a:p>
        </p:txBody>
      </p:sp>
      <p:sp>
        <p:nvSpPr>
          <p:cNvPr id="14" name="Shape 11">
            <a:extLst>
              <a:ext uri="{FF2B5EF4-FFF2-40B4-BE49-F238E27FC236}">
                <a16:creationId xmlns:a16="http://schemas.microsoft.com/office/drawing/2014/main" id="{115C8457-4E14-4FBD-9915-52B7B0205C48}"/>
              </a:ext>
            </a:extLst>
          </p:cNvPr>
          <p:cNvSpPr>
            <a:spLocks noGrp="1"/>
          </p:cNvSpPr>
          <p:nvPr/>
        </p:nvSpPr>
        <p:spPr>
          <a:xfrm>
            <a:off x="1106424" y="2011680"/>
            <a:ext cx="10646664" cy="1444752"/>
          </a:xfrm>
          <a:prstGeom prst="rect">
            <a:avLst/>
          </a:prstGeom>
          <a:solidFill>
            <a:srgbClr val="FFFFFF"/>
          </a:solidFill>
          <a:ln w="7620">
            <a:solidFill>
              <a:srgbClr val="D8D4CB"/>
            </a:solidFill>
            <a:prstDash val="solid"/>
          </a:ln>
        </p:spPr>
      </p:sp>
      <p:sp>
        <p:nvSpPr>
          <p:cNvPr id="15" name="Text 12">
            <a:extLst>
              <a:ext uri="{FF2B5EF4-FFF2-40B4-BE49-F238E27FC236}">
                <a16:creationId xmlns:a16="http://schemas.microsoft.com/office/drawing/2014/main" id="{8D906DF5-A86B-4556-87C7-A157C7A993A1}"/>
              </a:ext>
            </a:extLst>
          </p:cNvPr>
          <p:cNvSpPr>
            <a:spLocks noGrp="1"/>
          </p:cNvSpPr>
          <p:nvPr/>
        </p:nvSpPr>
        <p:spPr>
          <a:xfrm>
            <a:off x="1289304" y="2157984"/>
            <a:ext cx="10290048" cy="265176"/>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O36.5: Begründung im Falltext verkürzt</a:t>
            </a:r>
            <a:endParaRPr sz="1630"/>
          </a:p>
        </p:txBody>
      </p:sp>
      <p:sp>
        <p:nvSpPr>
          <p:cNvPr id="16" name="Text 13">
            <a:extLst>
              <a:ext uri="{FF2B5EF4-FFF2-40B4-BE49-F238E27FC236}">
                <a16:creationId xmlns:a16="http://schemas.microsoft.com/office/drawing/2014/main" id="{4540EAB4-4EB0-48D4-B0BA-660044E45B7C}"/>
              </a:ext>
            </a:extLst>
          </p:cNvPr>
          <p:cNvSpPr>
            <a:spLocks noGrp="1"/>
          </p:cNvSpPr>
          <p:nvPr/>
        </p:nvSpPr>
        <p:spPr>
          <a:xfrm>
            <a:off x="1289304" y="2523744"/>
            <a:ext cx="10271760" cy="795528"/>
          </a:xfrm>
          <a:prstGeom prst="rect">
            <a:avLst/>
          </a:prstGeom>
          <a:noFill/>
        </p:spPr>
        <p:txBody>
          <a:bodyPr wrap="square" lIns="0" tIns="0" rIns="0" bIns="0" anchor="t">
            <a:normAutofit/>
          </a:bodyPr>
          <a:lstStyle/>
          <a:p>
            <a:pPr marL="0" indent="0">
              <a:buNone/>
            </a:pPr>
            <a:r>
              <a:rPr sz="1620">
                <a:solidFill>
                  <a:srgbClr val="243239"/>
                </a:solidFill>
                <a:latin typeface="Arial"/>
                <a:ea typeface="Arial"/>
                <a:cs typeface="Arial"/>
              </a:rPr>
              <a:t>KHB 2027, Beispiel 12: O36.5 bleibt in der Kodierliste. Die 2026 ausdrücklich genannte Wachstumsretardierung fehlt im gekürzten Falltext. Quellenauffälligkeit dokumentieren; den Kode nicht eigenmächtig streichen.</a:t>
            </a:r>
            <a:endParaRPr sz="1620"/>
          </a:p>
        </p:txBody>
      </p:sp>
      <p:sp>
        <p:nvSpPr>
          <p:cNvPr id="17" name="Shape 14">
            <a:extLst>
              <a:ext uri="{FF2B5EF4-FFF2-40B4-BE49-F238E27FC236}">
                <a16:creationId xmlns:a16="http://schemas.microsoft.com/office/drawing/2014/main" id="{14F82487-2D51-4F1F-B430-CD4523284791}"/>
              </a:ext>
            </a:extLst>
          </p:cNvPr>
          <p:cNvSpPr>
            <a:spLocks noGrp="1"/>
          </p:cNvSpPr>
          <p:nvPr/>
        </p:nvSpPr>
        <p:spPr>
          <a:xfrm>
            <a:off x="438912" y="3657600"/>
            <a:ext cx="557784" cy="1609344"/>
          </a:xfrm>
          <a:prstGeom prst="rect">
            <a:avLst/>
          </a:prstGeom>
          <a:solidFill>
            <a:srgbClr val="F3EBDD"/>
          </a:solidFill>
          <a:ln w="12700">
            <a:solidFill>
              <a:srgbClr val="F3EBDD">
                <a:alpha val="0"/>
              </a:srgbClr>
            </a:solidFill>
            <a:prstDash val="solid"/>
          </a:ln>
        </p:spPr>
      </p:sp>
      <p:sp>
        <p:nvSpPr>
          <p:cNvPr id="18" name="Text 15">
            <a:extLst>
              <a:ext uri="{FF2B5EF4-FFF2-40B4-BE49-F238E27FC236}">
                <a16:creationId xmlns:a16="http://schemas.microsoft.com/office/drawing/2014/main" id="{B06BAA9E-C349-4D12-880A-360D08B0B9A3}"/>
              </a:ext>
            </a:extLst>
          </p:cNvPr>
          <p:cNvSpPr>
            <a:spLocks noGrp="1"/>
          </p:cNvSpPr>
          <p:nvPr/>
        </p:nvSpPr>
        <p:spPr>
          <a:xfrm>
            <a:off x="521208" y="4325112"/>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05</a:t>
            </a:r>
            <a:endParaRPr sz="1600"/>
          </a:p>
        </p:txBody>
      </p:sp>
      <p:sp>
        <p:nvSpPr>
          <p:cNvPr id="19" name="Shape 16">
            <a:extLst>
              <a:ext uri="{FF2B5EF4-FFF2-40B4-BE49-F238E27FC236}">
                <a16:creationId xmlns:a16="http://schemas.microsoft.com/office/drawing/2014/main" id="{5DACF368-861E-49EA-954B-59B3F3E62280}"/>
              </a:ext>
            </a:extLst>
          </p:cNvPr>
          <p:cNvSpPr>
            <a:spLocks noGrp="1"/>
          </p:cNvSpPr>
          <p:nvPr/>
        </p:nvSpPr>
        <p:spPr>
          <a:xfrm>
            <a:off x="1106424" y="3657600"/>
            <a:ext cx="10646664" cy="1609344"/>
          </a:xfrm>
          <a:prstGeom prst="rect">
            <a:avLst/>
          </a:prstGeom>
          <a:solidFill>
            <a:srgbClr val="FFFFFF"/>
          </a:solidFill>
          <a:ln w="7620">
            <a:solidFill>
              <a:srgbClr val="D8D4CB"/>
            </a:solidFill>
            <a:prstDash val="solid"/>
          </a:ln>
        </p:spPr>
      </p:sp>
      <p:sp>
        <p:nvSpPr>
          <p:cNvPr id="20" name="Text 17">
            <a:extLst>
              <a:ext uri="{FF2B5EF4-FFF2-40B4-BE49-F238E27FC236}">
                <a16:creationId xmlns:a16="http://schemas.microsoft.com/office/drawing/2014/main" id="{AF645BA0-B182-4873-A4D4-9FC73040DE37}"/>
              </a:ext>
            </a:extLst>
          </p:cNvPr>
          <p:cNvSpPr>
            <a:spLocks noGrp="1"/>
          </p:cNvSpPr>
          <p:nvPr/>
        </p:nvSpPr>
        <p:spPr>
          <a:xfrm>
            <a:off x="1289304" y="3803904"/>
            <a:ext cx="10290048" cy="265176"/>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74.0X.20: widersprüchliche Bezeichnung</a:t>
            </a:r>
            <a:endParaRPr sz="1630"/>
          </a:p>
        </p:txBody>
      </p:sp>
      <p:sp>
        <p:nvSpPr>
          <p:cNvPr id="21" name="Text 18">
            <a:extLst>
              <a:ext uri="{FF2B5EF4-FFF2-40B4-BE49-F238E27FC236}">
                <a16:creationId xmlns:a16="http://schemas.microsoft.com/office/drawing/2014/main" id="{CDA5F177-329E-4E47-8C06-98AC280C7D5C}"/>
              </a:ext>
            </a:extLst>
          </p:cNvPr>
          <p:cNvSpPr>
            <a:spLocks noGrp="1"/>
          </p:cNvSpPr>
          <p:nvPr/>
        </p:nvSpPr>
        <p:spPr>
          <a:xfrm>
            <a:off x="1289304" y="4169664"/>
            <a:ext cx="10271760" cy="960120"/>
          </a:xfrm>
          <a:prstGeom prst="rect">
            <a:avLst/>
          </a:prstGeom>
          <a:noFill/>
        </p:spPr>
        <p:txBody>
          <a:bodyPr wrap="square" lIns="0" tIns="0" rIns="0" bIns="0" anchor="t">
            <a:normAutofit/>
          </a:bodyPr>
          <a:lstStyle/>
          <a:p>
            <a:pPr marL="0" indent="0">
              <a:buNone/>
            </a:pPr>
            <a:r>
              <a:rPr sz="1620">
                <a:solidFill>
                  <a:srgbClr val="243239"/>
                </a:solidFill>
                <a:latin typeface="Arial"/>
                <a:ea typeface="Arial"/>
                <a:cs typeface="Arial"/>
              </a:rPr>
              <a:t>KHB 2027, Beispiel 16: Die Kodierliste nennt korrekt die klassische Sectio, sekundär. Die Erläuterung bezeichnet denselben Kode als tiefe zervikale Sectio. Diese Textabweichung steht bereits 2026 im KHB.</a:t>
            </a:r>
            <a:endParaRPr sz="1620"/>
          </a:p>
        </p:txBody>
      </p:sp>
      <p:sp>
        <p:nvSpPr>
          <p:cNvPr id="27" name="Shape 24">
            <a:extLst>
              <a:ext uri="{FF2B5EF4-FFF2-40B4-BE49-F238E27FC236}">
                <a16:creationId xmlns:a16="http://schemas.microsoft.com/office/drawing/2014/main" id="{B7450E8F-E19F-47E4-9313-61ABFCE9B538}"/>
              </a:ext>
            </a:extLst>
          </p:cNvPr>
          <p:cNvSpPr>
            <a:spLocks noGrp="1"/>
          </p:cNvSpPr>
          <p:nvPr/>
        </p:nvSpPr>
        <p:spPr>
          <a:xfrm>
            <a:off x="438912" y="5596128"/>
            <a:ext cx="11314176" cy="521208"/>
          </a:xfrm>
          <a:prstGeom prst="rect">
            <a:avLst/>
          </a:prstGeom>
          <a:solidFill>
            <a:srgbClr val="F3EBDD"/>
          </a:solidFill>
          <a:ln w="12700">
            <a:solidFill>
              <a:srgbClr val="F3EBDD">
                <a:alpha val="0"/>
              </a:srgbClr>
            </a:solidFill>
            <a:prstDash val="solid"/>
          </a:ln>
        </p:spPr>
      </p:sp>
      <p:sp>
        <p:nvSpPr>
          <p:cNvPr id="28" name="Shape 25">
            <a:extLst>
              <a:ext uri="{FF2B5EF4-FFF2-40B4-BE49-F238E27FC236}">
                <a16:creationId xmlns:a16="http://schemas.microsoft.com/office/drawing/2014/main" id="{73F8F1FB-86F7-4C27-9193-8732F58B5010}"/>
              </a:ext>
            </a:extLst>
          </p:cNvPr>
          <p:cNvSpPr>
            <a:spLocks noGrp="1"/>
          </p:cNvSpPr>
          <p:nvPr/>
        </p:nvSpPr>
        <p:spPr>
          <a:xfrm>
            <a:off x="438912" y="5596128"/>
            <a:ext cx="43891" cy="521208"/>
          </a:xfrm>
          <a:prstGeom prst="rect">
            <a:avLst/>
          </a:prstGeom>
          <a:solidFill>
            <a:srgbClr val="826136"/>
          </a:solidFill>
          <a:ln w="12700">
            <a:solidFill>
              <a:srgbClr val="826136">
                <a:alpha val="0"/>
              </a:srgbClr>
            </a:solidFill>
            <a:prstDash val="solid"/>
          </a:ln>
        </p:spPr>
      </p:sp>
      <p:sp>
        <p:nvSpPr>
          <p:cNvPr id="29" name="Text 26">
            <a:extLst>
              <a:ext uri="{FF2B5EF4-FFF2-40B4-BE49-F238E27FC236}">
                <a16:creationId xmlns:a16="http://schemas.microsoft.com/office/drawing/2014/main" id="{C8A721DE-56D5-4D53-98DB-A76E74450D8D}"/>
              </a:ext>
            </a:extLst>
          </p:cNvPr>
          <p:cNvSpPr>
            <a:spLocks noGrp="1"/>
          </p:cNvSpPr>
          <p:nvPr/>
        </p:nvSpPr>
        <p:spPr>
          <a:xfrm>
            <a:off x="603504" y="5710428"/>
            <a:ext cx="10984992" cy="329184"/>
          </a:xfrm>
          <a:prstGeom prst="rect">
            <a:avLst/>
          </a:prstGeom>
          <a:noFill/>
        </p:spPr>
        <p:txBody>
          <a:bodyPr wrap="square" lIns="0" tIns="0" rIns="0" bIns="0" anchor="ctr">
            <a:normAutofit fontScale="99346"/>
          </a:bodyPr>
          <a:lstStyle/>
          <a:p>
            <a:pPr marL="0" indent="0">
              <a:buNone/>
            </a:pPr>
            <a:r>
              <a:rPr sz="1550" b="1">
                <a:solidFill>
                  <a:srgbClr val="826136"/>
                </a:solidFill>
                <a:latin typeface="Arial"/>
                <a:ea typeface="Arial"/>
                <a:cs typeface="Arial"/>
              </a:rPr>
              <a:t>Diese Quellenauffälligkeiten begründen keine neue Kodierregel und keine eigenmächtige Änderung der BFS-Beispiele.</a:t>
            </a:r>
            <a:endParaRPr sz="1550"/>
          </a:p>
        </p:txBody>
      </p:sp>
      <p:sp>
        <p:nvSpPr>
          <p:cNvPr id="30" name="Shape 27">
            <a:extLst>
              <a:ext uri="{FF2B5EF4-FFF2-40B4-BE49-F238E27FC236}">
                <a16:creationId xmlns:a16="http://schemas.microsoft.com/office/drawing/2014/main" id="{49A63C8F-8BD0-4718-B4DB-BAF422BB8501}"/>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E6C4BDB1-32DC-4734-AEA9-8DFCBB6B4E0D}"/>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SD1505 Bsp. 13 S. 174 / Bsp. 17 S. 176; KHB 2027: Bsp. 12 S. 172 / Bsp. 16 S. 174.</a:t>
            </a:r>
            <a:endParaRPr sz="920"/>
          </a:p>
        </p:txBody>
      </p:sp>
      <p:sp>
        <p:nvSpPr>
          <p:cNvPr id="32" name="Text 29">
            <a:extLst>
              <a:ext uri="{FF2B5EF4-FFF2-40B4-BE49-F238E27FC236}">
                <a16:creationId xmlns:a16="http://schemas.microsoft.com/office/drawing/2014/main" id="{88E07987-0323-4145-80B7-5EC1349C4C69}"/>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08B3C9AA-89D2-49EA-AF0B-7F4708778EA0}"/>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59 / 73</a:t>
            </a:r>
            <a:endParaRPr sz="900"/>
          </a:p>
        </p:txBody>
      </p:sp>
    </p:spTree>
    <p:extLst>
      <p:ext uri="{BB962C8B-B14F-4D97-AF65-F5344CB8AC3E}">
        <p14:creationId xmlns:p14="http://schemas.microsoft.com/office/powerpoint/2010/main" val="19090950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37F6902-BE54-4D9B-B0FE-8AD425230EE4}"/>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7F2DA1D0-2DC3-43C9-B4C3-B814B9608D08}"/>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B849DDA6-5ACB-4F8B-97B6-0AE3ED6BED74}"/>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EB579D02-A3F2-40AD-A79F-5A2D7F5A99C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6511E4D-4F33-4DB2-82BF-4D1DB8171C8B}"/>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DB8696E2-6B17-45DB-80C9-982897944B66}"/>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06 | QUALITÄT</a:t>
            </a:r>
            <a:endParaRPr sz="1020"/>
          </a:p>
        </p:txBody>
      </p:sp>
      <p:sp>
        <p:nvSpPr>
          <p:cNvPr id="8" name="Text 5">
            <a:extLst>
              <a:ext uri="{FF2B5EF4-FFF2-40B4-BE49-F238E27FC236}">
                <a16:creationId xmlns:a16="http://schemas.microsoft.com/office/drawing/2014/main" id="{9BCB0B7D-32C4-403E-A7E8-DC8FD1DA5340}"/>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826136"/>
                </a:solidFill>
                <a:latin typeface="Arial"/>
                <a:ea typeface="Arial"/>
                <a:cs typeface="Arial"/>
              </a:rPr>
              <a:t>ZUSÄTZLICHE AMTLICHE NACHWEISE</a:t>
            </a:r>
            <a:endParaRPr sz="960"/>
          </a:p>
        </p:txBody>
      </p:sp>
      <p:sp>
        <p:nvSpPr>
          <p:cNvPr id="9" name="Text 6">
            <a:extLst>
              <a:ext uri="{FF2B5EF4-FFF2-40B4-BE49-F238E27FC236}">
                <a16:creationId xmlns:a16="http://schemas.microsoft.com/office/drawing/2014/main" id="{A2E3AFB0-2290-4A45-A513-7AA70C064267}"/>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Amtliche Ergänzungen zur Schulung</a:t>
            </a:r>
            <a:endParaRPr sz="2800"/>
          </a:p>
        </p:txBody>
      </p:sp>
      <p:sp>
        <p:nvSpPr>
          <p:cNvPr id="10" name="Shape 7">
            <a:extLst>
              <a:ext uri="{FF2B5EF4-FFF2-40B4-BE49-F238E27FC236}">
                <a16:creationId xmlns:a16="http://schemas.microsoft.com/office/drawing/2014/main" id="{DB428AD3-4EF2-4A74-8C74-408D198FB788}"/>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F9DD4575-DDAC-4AAC-A42F-FE21E7D4A602}"/>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743A1C4E-1D46-4CD2-9878-7BAAF8BC54A5}"/>
              </a:ext>
            </a:extLst>
          </p:cNvPr>
          <p:cNvSpPr>
            <a:spLocks noGrp="1"/>
          </p:cNvSpPr>
          <p:nvPr/>
        </p:nvSpPr>
        <p:spPr>
          <a:xfrm>
            <a:off x="438912" y="2011680"/>
            <a:ext cx="557784" cy="969264"/>
          </a:xfrm>
          <a:prstGeom prst="rect">
            <a:avLst/>
          </a:prstGeom>
          <a:solidFill>
            <a:srgbClr val="F3EBDD"/>
          </a:solidFill>
          <a:ln w="12700">
            <a:solidFill>
              <a:srgbClr val="F3EBDD">
                <a:alpha val="0"/>
              </a:srgbClr>
            </a:solidFill>
            <a:prstDash val="solid"/>
          </a:ln>
        </p:spPr>
      </p:sp>
      <p:sp>
        <p:nvSpPr>
          <p:cNvPr id="13" name="Text 10">
            <a:extLst>
              <a:ext uri="{FF2B5EF4-FFF2-40B4-BE49-F238E27FC236}">
                <a16:creationId xmlns:a16="http://schemas.microsoft.com/office/drawing/2014/main" id="{D51CE1B6-648B-4763-9567-F4FAF0942BFD}"/>
              </a:ext>
            </a:extLst>
          </p:cNvPr>
          <p:cNvSpPr>
            <a:spLocks noGrp="1"/>
          </p:cNvSpPr>
          <p:nvPr/>
        </p:nvSpPr>
        <p:spPr>
          <a:xfrm>
            <a:off x="521208" y="2350008"/>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01</a:t>
            </a:r>
            <a:endParaRPr sz="1600"/>
          </a:p>
        </p:txBody>
      </p:sp>
      <p:sp>
        <p:nvSpPr>
          <p:cNvPr id="14" name="Shape 11">
            <a:extLst>
              <a:ext uri="{FF2B5EF4-FFF2-40B4-BE49-F238E27FC236}">
                <a16:creationId xmlns:a16="http://schemas.microsoft.com/office/drawing/2014/main" id="{115C8457-4E14-4FBD-9915-52B7B0205C48}"/>
              </a:ext>
            </a:extLst>
          </p:cNvPr>
          <p:cNvSpPr>
            <a:spLocks noGrp="1"/>
          </p:cNvSpPr>
          <p:nvPr/>
        </p:nvSpPr>
        <p:spPr>
          <a:xfrm>
            <a:off x="1106424" y="2011680"/>
            <a:ext cx="10646664" cy="969264"/>
          </a:xfrm>
          <a:prstGeom prst="rect">
            <a:avLst/>
          </a:prstGeom>
          <a:solidFill>
            <a:srgbClr val="FFFFFF"/>
          </a:solidFill>
          <a:ln w="7620">
            <a:solidFill>
              <a:srgbClr val="D8D4CB"/>
            </a:solidFill>
            <a:prstDash val="solid"/>
          </a:ln>
        </p:spPr>
      </p:sp>
      <p:sp>
        <p:nvSpPr>
          <p:cNvPr id="15" name="Text 12">
            <a:extLst>
              <a:ext uri="{FF2B5EF4-FFF2-40B4-BE49-F238E27FC236}">
                <a16:creationId xmlns:a16="http://schemas.microsoft.com/office/drawing/2014/main" id="{8D906DF5-A86B-4556-87C7-A157C7A993A1}"/>
              </a:ext>
            </a:extLst>
          </p:cNvPr>
          <p:cNvSpPr>
            <a:spLocks noGrp="1"/>
          </p:cNvSpPr>
          <p:nvPr/>
        </p:nvSpPr>
        <p:spPr>
          <a:xfrm>
            <a:off x="1289304" y="2130552"/>
            <a:ext cx="10290048" cy="265176"/>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01 | </a:t>
            </a:r>
            <a:r>
              <a:rPr sz="1630" b="1">
                <a:solidFill>
                  <a:srgbClr val="826136"/>
                </a:solidFill>
                <a:latin typeface="Arial"/>
                <a:ea typeface="Arial"/>
                <a:cs typeface="Arial"/>
                <a:hlinkClick r:id="rId4"/>
              </a:rPr>
              <a:t>BFS-Aktualisierungen</a:t>
            </a:r>
            <a:endParaRPr sz="1630"/>
          </a:p>
        </p:txBody>
      </p:sp>
      <p:sp>
        <p:nvSpPr>
          <p:cNvPr id="16" name="Text 13">
            <a:extLst>
              <a:ext uri="{FF2B5EF4-FFF2-40B4-BE49-F238E27FC236}">
                <a16:creationId xmlns:a16="http://schemas.microsoft.com/office/drawing/2014/main" id="{4540EAB4-4EB0-48D4-B0BA-660044E45B7C}"/>
              </a:ext>
            </a:extLst>
          </p:cNvPr>
          <p:cNvSpPr>
            <a:spLocks noGrp="1"/>
          </p:cNvSpPr>
          <p:nvPr/>
        </p:nvSpPr>
        <p:spPr>
          <a:xfrm>
            <a:off x="1289304" y="2468880"/>
            <a:ext cx="10271760" cy="457200"/>
          </a:xfrm>
          <a:prstGeom prst="rect">
            <a:avLst/>
          </a:prstGeom>
          <a:noFill/>
        </p:spPr>
        <p:txBody>
          <a:bodyPr wrap="square" lIns="0" tIns="0" rIns="0" bIns="0" anchor="t">
            <a:normAutofit fontScale="92593"/>
          </a:bodyPr>
          <a:lstStyle/>
          <a:p>
            <a:pPr marL="0" indent="0">
              <a:buNone/>
            </a:pPr>
            <a:r>
              <a:rPr sz="1620">
                <a:solidFill>
                  <a:srgbClr val="243239"/>
                </a:solidFill>
                <a:latin typeface="Arial"/>
                <a:ea typeface="Arial"/>
                <a:cs typeface="Arial"/>
              </a:rPr>
              <a:t>Publikationsform und </a:t>
            </a:r>
            <a:r>
              <a:rPr sz="1620">
                <a:solidFill>
                  <a:srgbClr val="243239"/>
                </a:solidFill>
                <a:latin typeface="Arial"/>
                <a:ea typeface="Arial"/>
                <a:cs typeface="Arial"/>
                <a:hlinkClick r:id="rId5"/>
              </a:rPr>
              <a:t>G40-Anpassung</a:t>
            </a:r>
            <a:r>
              <a:rPr sz="1620">
                <a:solidFill>
                  <a:srgbClr val="243239"/>
                </a:solidFill>
                <a:latin typeface="Arial"/>
                <a:ea typeface="Arial"/>
                <a:cs typeface="Arial"/>
              </a:rPr>
              <a:t> gelten bereits ab 1.1.2026. </a:t>
            </a:r>
            <a:r>
              <a:rPr sz="1620">
                <a:solidFill>
                  <a:srgbClr val="243239"/>
                </a:solidFill>
                <a:latin typeface="Arial"/>
                <a:ea typeface="Arial"/>
                <a:cs typeface="Arial"/>
                <a:hlinkClick r:id="rId6"/>
              </a:rPr>
              <a:t>ICD-10-GM 2026</a:t>
            </a:r>
            <a:r>
              <a:rPr sz="1620">
                <a:solidFill>
                  <a:srgbClr val="243239"/>
                </a:solidFill>
                <a:latin typeface="Arial"/>
                <a:ea typeface="Arial"/>
                <a:cs typeface="Arial"/>
              </a:rPr>
              <a:t> ist für stationäre Austritte ab 1.1.2027 bestätigt.</a:t>
            </a:r>
            <a:endParaRPr sz="1620"/>
          </a:p>
        </p:txBody>
      </p:sp>
      <p:sp>
        <p:nvSpPr>
          <p:cNvPr id="17" name="Shape 14">
            <a:extLst>
              <a:ext uri="{FF2B5EF4-FFF2-40B4-BE49-F238E27FC236}">
                <a16:creationId xmlns:a16="http://schemas.microsoft.com/office/drawing/2014/main" id="{14F82487-2D51-4F1F-B430-CD4523284791}"/>
              </a:ext>
            </a:extLst>
          </p:cNvPr>
          <p:cNvSpPr>
            <a:spLocks noGrp="1"/>
          </p:cNvSpPr>
          <p:nvPr/>
        </p:nvSpPr>
        <p:spPr>
          <a:xfrm>
            <a:off x="438912" y="3127248"/>
            <a:ext cx="557784" cy="969264"/>
          </a:xfrm>
          <a:prstGeom prst="rect">
            <a:avLst/>
          </a:prstGeom>
          <a:solidFill>
            <a:srgbClr val="F3EBDD"/>
          </a:solidFill>
          <a:ln w="12700">
            <a:solidFill>
              <a:srgbClr val="F3EBDD">
                <a:alpha val="0"/>
              </a:srgbClr>
            </a:solidFill>
            <a:prstDash val="solid"/>
          </a:ln>
        </p:spPr>
      </p:sp>
      <p:sp>
        <p:nvSpPr>
          <p:cNvPr id="18" name="Text 15">
            <a:extLst>
              <a:ext uri="{FF2B5EF4-FFF2-40B4-BE49-F238E27FC236}">
                <a16:creationId xmlns:a16="http://schemas.microsoft.com/office/drawing/2014/main" id="{B06BAA9E-C349-4D12-880A-360D08B0B9A3}"/>
              </a:ext>
            </a:extLst>
          </p:cNvPr>
          <p:cNvSpPr>
            <a:spLocks noGrp="1"/>
          </p:cNvSpPr>
          <p:nvPr/>
        </p:nvSpPr>
        <p:spPr>
          <a:xfrm>
            <a:off x="521208" y="3465576"/>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02</a:t>
            </a:r>
            <a:endParaRPr sz="1600"/>
          </a:p>
        </p:txBody>
      </p:sp>
      <p:sp>
        <p:nvSpPr>
          <p:cNvPr id="19" name="Shape 16">
            <a:extLst>
              <a:ext uri="{FF2B5EF4-FFF2-40B4-BE49-F238E27FC236}">
                <a16:creationId xmlns:a16="http://schemas.microsoft.com/office/drawing/2014/main" id="{5DACF368-861E-49EA-954B-59B3F3E62280}"/>
              </a:ext>
            </a:extLst>
          </p:cNvPr>
          <p:cNvSpPr>
            <a:spLocks noGrp="1"/>
          </p:cNvSpPr>
          <p:nvPr/>
        </p:nvSpPr>
        <p:spPr>
          <a:xfrm>
            <a:off x="1106424" y="3127248"/>
            <a:ext cx="10646664" cy="969264"/>
          </a:xfrm>
          <a:prstGeom prst="rect">
            <a:avLst/>
          </a:prstGeom>
          <a:solidFill>
            <a:srgbClr val="FFFFFF"/>
          </a:solidFill>
          <a:ln w="7620">
            <a:solidFill>
              <a:srgbClr val="D8D4CB"/>
            </a:solidFill>
            <a:prstDash val="solid"/>
          </a:ln>
        </p:spPr>
      </p:sp>
      <p:sp>
        <p:nvSpPr>
          <p:cNvPr id="20" name="Text 17">
            <a:extLst>
              <a:ext uri="{FF2B5EF4-FFF2-40B4-BE49-F238E27FC236}">
                <a16:creationId xmlns:a16="http://schemas.microsoft.com/office/drawing/2014/main" id="{AF645BA0-B182-4873-A4D4-9FC73040DE37}"/>
              </a:ext>
            </a:extLst>
          </p:cNvPr>
          <p:cNvSpPr>
            <a:spLocks noGrp="1"/>
          </p:cNvSpPr>
          <p:nvPr/>
        </p:nvSpPr>
        <p:spPr>
          <a:xfrm>
            <a:off x="1289304" y="3246120"/>
            <a:ext cx="10290048" cy="265176"/>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02 | </a:t>
            </a:r>
            <a:r>
              <a:rPr sz="1630" b="1">
                <a:solidFill>
                  <a:srgbClr val="826136"/>
                </a:solidFill>
                <a:latin typeface="Arial"/>
                <a:ea typeface="Arial"/>
                <a:cs typeface="Arial"/>
                <a:hlinkClick r:id="rId7"/>
              </a:rPr>
              <a:t>CHOP 2026</a:t>
            </a:r>
            <a:r>
              <a:rPr sz="1630" b="1">
                <a:solidFill>
                  <a:srgbClr val="826136"/>
                </a:solidFill>
                <a:latin typeface="Arial"/>
                <a:ea typeface="Arial"/>
                <a:cs typeface="Arial"/>
              </a:rPr>
              <a:t> und </a:t>
            </a:r>
            <a:r>
              <a:rPr sz="1630" b="1">
                <a:solidFill>
                  <a:srgbClr val="826136"/>
                </a:solidFill>
                <a:latin typeface="Arial"/>
                <a:ea typeface="Arial"/>
                <a:cs typeface="Arial"/>
                <a:hlinkClick r:id="rId8"/>
              </a:rPr>
              <a:t>2027</a:t>
            </a:r>
            <a:endParaRPr sz="1630"/>
          </a:p>
        </p:txBody>
      </p:sp>
      <p:sp>
        <p:nvSpPr>
          <p:cNvPr id="21" name="Text 18">
            <a:extLst>
              <a:ext uri="{FF2B5EF4-FFF2-40B4-BE49-F238E27FC236}">
                <a16:creationId xmlns:a16="http://schemas.microsoft.com/office/drawing/2014/main" id="{CDA5F177-329E-4E47-8C06-98AC280C7D5C}"/>
              </a:ext>
            </a:extLst>
          </p:cNvPr>
          <p:cNvSpPr>
            <a:spLocks noGrp="1"/>
          </p:cNvSpPr>
          <p:nvPr/>
        </p:nvSpPr>
        <p:spPr>
          <a:xfrm>
            <a:off x="1289304" y="3584448"/>
            <a:ext cx="10271760" cy="457200"/>
          </a:xfrm>
          <a:prstGeom prst="rect">
            <a:avLst/>
          </a:prstGeom>
          <a:noFill/>
        </p:spPr>
        <p:txBody>
          <a:bodyPr wrap="square" lIns="0" tIns="0" rIns="0" bIns="0" anchor="t">
            <a:normAutofit fontScale="92593"/>
          </a:bodyPr>
          <a:lstStyle/>
          <a:p>
            <a:pPr marL="0" indent="0">
              <a:buNone/>
            </a:pPr>
            <a:r>
              <a:rPr sz="1620">
                <a:solidFill>
                  <a:srgbClr val="243239"/>
                </a:solidFill>
                <a:latin typeface="Arial"/>
                <a:ea typeface="Arial"/>
                <a:cs typeface="Arial"/>
              </a:rPr>
              <a:t>Gezielter Katalogabgleich: 75.G1 neu 2027; Zusatzbedingungen zu CPAP und BA.3; Nierenspende, Nierenersatz und Reha-Minuten.</a:t>
            </a:r>
            <a:endParaRPr sz="1620"/>
          </a:p>
        </p:txBody>
      </p:sp>
      <p:sp>
        <p:nvSpPr>
          <p:cNvPr id="22" name="Shape 19">
            <a:extLst>
              <a:ext uri="{FF2B5EF4-FFF2-40B4-BE49-F238E27FC236}">
                <a16:creationId xmlns:a16="http://schemas.microsoft.com/office/drawing/2014/main" id="{D7E77CF2-994B-4967-A8FF-1B36E3FC841A}"/>
              </a:ext>
            </a:extLst>
          </p:cNvPr>
          <p:cNvSpPr>
            <a:spLocks noGrp="1"/>
          </p:cNvSpPr>
          <p:nvPr/>
        </p:nvSpPr>
        <p:spPr>
          <a:xfrm>
            <a:off x="438912" y="4242816"/>
            <a:ext cx="557784" cy="969264"/>
          </a:xfrm>
          <a:prstGeom prst="rect">
            <a:avLst/>
          </a:prstGeom>
          <a:solidFill>
            <a:srgbClr val="F3EBDD"/>
          </a:solidFill>
          <a:ln w="12700">
            <a:solidFill>
              <a:srgbClr val="F3EBDD">
                <a:alpha val="0"/>
              </a:srgbClr>
            </a:solidFill>
            <a:prstDash val="solid"/>
          </a:ln>
        </p:spPr>
      </p:sp>
      <p:sp>
        <p:nvSpPr>
          <p:cNvPr id="23" name="Text 20">
            <a:extLst>
              <a:ext uri="{FF2B5EF4-FFF2-40B4-BE49-F238E27FC236}">
                <a16:creationId xmlns:a16="http://schemas.microsoft.com/office/drawing/2014/main" id="{C1ECC583-1B14-436A-AC31-65E63C3A03C7}"/>
              </a:ext>
            </a:extLst>
          </p:cNvPr>
          <p:cNvSpPr>
            <a:spLocks noGrp="1"/>
          </p:cNvSpPr>
          <p:nvPr/>
        </p:nvSpPr>
        <p:spPr>
          <a:xfrm>
            <a:off x="521208" y="4581144"/>
            <a:ext cx="384048" cy="256032"/>
          </a:xfrm>
          <a:prstGeom prst="rect">
            <a:avLst/>
          </a:prstGeom>
          <a:noFill/>
        </p:spPr>
        <p:txBody>
          <a:bodyPr wrap="square" lIns="0" tIns="0" rIns="0" bIns="0" anchor="t">
            <a:normAutofit/>
          </a:bodyPr>
          <a:lstStyle/>
          <a:p>
            <a:pPr marL="0" indent="0" algn="ctr">
              <a:buNone/>
            </a:pPr>
            <a:r>
              <a:rPr sz="1600" b="1">
                <a:solidFill>
                  <a:srgbClr val="826136"/>
                </a:solidFill>
                <a:latin typeface="Arial"/>
                <a:ea typeface="Arial"/>
                <a:cs typeface="Arial"/>
              </a:rPr>
              <a:t>03</a:t>
            </a:r>
            <a:endParaRPr sz="1600"/>
          </a:p>
        </p:txBody>
      </p:sp>
      <p:sp>
        <p:nvSpPr>
          <p:cNvPr id="24" name="Shape 21">
            <a:extLst>
              <a:ext uri="{FF2B5EF4-FFF2-40B4-BE49-F238E27FC236}">
                <a16:creationId xmlns:a16="http://schemas.microsoft.com/office/drawing/2014/main" id="{DD53E108-ADD2-4BB4-8BB1-9F2B9E021A5B}"/>
              </a:ext>
            </a:extLst>
          </p:cNvPr>
          <p:cNvSpPr>
            <a:spLocks noGrp="1"/>
          </p:cNvSpPr>
          <p:nvPr/>
        </p:nvSpPr>
        <p:spPr>
          <a:xfrm>
            <a:off x="1106424" y="4242816"/>
            <a:ext cx="10646664" cy="969264"/>
          </a:xfrm>
          <a:prstGeom prst="rect">
            <a:avLst/>
          </a:prstGeom>
          <a:solidFill>
            <a:srgbClr val="FFFFFF"/>
          </a:solidFill>
          <a:ln w="7620">
            <a:solidFill>
              <a:srgbClr val="D8D4CB"/>
            </a:solidFill>
            <a:prstDash val="solid"/>
          </a:ln>
        </p:spPr>
      </p:sp>
      <p:sp>
        <p:nvSpPr>
          <p:cNvPr id="25" name="Text 22">
            <a:extLst>
              <a:ext uri="{FF2B5EF4-FFF2-40B4-BE49-F238E27FC236}">
                <a16:creationId xmlns:a16="http://schemas.microsoft.com/office/drawing/2014/main" id="{C08B5E59-C1CA-4E46-86BB-A286C9C8D190}"/>
              </a:ext>
            </a:extLst>
          </p:cNvPr>
          <p:cNvSpPr>
            <a:spLocks noGrp="1"/>
          </p:cNvSpPr>
          <p:nvPr/>
        </p:nvSpPr>
        <p:spPr>
          <a:xfrm>
            <a:off x="1289304" y="4361688"/>
            <a:ext cx="10290048" cy="265176"/>
          </a:xfrm>
          <a:prstGeom prst="rect">
            <a:avLst/>
          </a:prstGeom>
          <a:noFill/>
        </p:spPr>
        <p:txBody>
          <a:bodyPr wrap="square" lIns="0" tIns="0" rIns="0" bIns="0" anchor="t">
            <a:normAutofit/>
          </a:bodyPr>
          <a:lstStyle/>
          <a:p>
            <a:pPr marL="0" indent="0">
              <a:buNone/>
            </a:pPr>
            <a:r>
              <a:rPr sz="1630" b="1">
                <a:solidFill>
                  <a:srgbClr val="826136"/>
                </a:solidFill>
                <a:latin typeface="Arial"/>
                <a:ea typeface="Arial"/>
                <a:cs typeface="Arial"/>
              </a:rPr>
              <a:t>03 | BfArM: ICD-10-GM 2026</a:t>
            </a:r>
            <a:endParaRPr sz="1630"/>
          </a:p>
        </p:txBody>
      </p:sp>
      <p:sp>
        <p:nvSpPr>
          <p:cNvPr id="26" name="Text 23">
            <a:extLst>
              <a:ext uri="{FF2B5EF4-FFF2-40B4-BE49-F238E27FC236}">
                <a16:creationId xmlns:a16="http://schemas.microsoft.com/office/drawing/2014/main" id="{657A0B37-E9C6-4FB7-832A-8F456E9AB953}"/>
              </a:ext>
            </a:extLst>
          </p:cNvPr>
          <p:cNvSpPr>
            <a:spLocks noGrp="1"/>
          </p:cNvSpPr>
          <p:nvPr/>
        </p:nvSpPr>
        <p:spPr>
          <a:xfrm>
            <a:off x="1289304" y="4700016"/>
            <a:ext cx="10271760" cy="457200"/>
          </a:xfrm>
          <a:prstGeom prst="rect">
            <a:avLst/>
          </a:prstGeom>
          <a:noFill/>
        </p:spPr>
        <p:txBody>
          <a:bodyPr wrap="square" lIns="0" tIns="0" rIns="0" bIns="0" anchor="t">
            <a:normAutofit fontScale="92593"/>
          </a:bodyPr>
          <a:lstStyle/>
          <a:p>
            <a:pPr marL="0" indent="0">
              <a:buNone/>
            </a:pPr>
            <a:r>
              <a:rPr sz="1620">
                <a:solidFill>
                  <a:srgbClr val="243239"/>
                </a:solidFill>
                <a:latin typeface="Arial"/>
                <a:ea typeface="Arial"/>
                <a:cs typeface="Arial"/>
              </a:rPr>
              <a:t>Die Klassifikation bestätigt </a:t>
            </a:r>
            <a:r>
              <a:rPr sz="1620">
                <a:solidFill>
                  <a:srgbClr val="243239"/>
                </a:solidFill>
                <a:latin typeface="Arial"/>
                <a:ea typeface="Arial"/>
                <a:cs typeface="Arial"/>
                <a:hlinkClick r:id="rId9"/>
              </a:rPr>
              <a:t>G63.2*</a:t>
            </a:r>
            <a:r>
              <a:rPr sz="1620">
                <a:solidFill>
                  <a:srgbClr val="243239"/>
                </a:solidFill>
                <a:latin typeface="Arial"/>
                <a:ea typeface="Arial"/>
                <a:cs typeface="Arial"/>
              </a:rPr>
              <a:t> und </a:t>
            </a:r>
            <a:r>
              <a:rPr sz="1620">
                <a:solidFill>
                  <a:srgbClr val="243239"/>
                </a:solidFill>
                <a:latin typeface="Arial"/>
                <a:ea typeface="Arial"/>
                <a:cs typeface="Arial"/>
                <a:hlinkClick r:id="rId10"/>
              </a:rPr>
              <a:t>N08.3*</a:t>
            </a:r>
            <a:r>
              <a:rPr sz="1620">
                <a:solidFill>
                  <a:srgbClr val="243239"/>
                </a:solidFill>
                <a:latin typeface="Arial"/>
                <a:ea typeface="Arial"/>
                <a:cs typeface="Arial"/>
              </a:rPr>
              <a:t> als Sternkodes. Fehlende Sterne im KHB-Beispiel ändern die Kreuz-Stern-Systematik nicht.</a:t>
            </a:r>
            <a:endParaRPr sz="1620"/>
          </a:p>
        </p:txBody>
      </p:sp>
      <p:sp>
        <p:nvSpPr>
          <p:cNvPr id="27" name="Shape 24">
            <a:extLst>
              <a:ext uri="{FF2B5EF4-FFF2-40B4-BE49-F238E27FC236}">
                <a16:creationId xmlns:a16="http://schemas.microsoft.com/office/drawing/2014/main" id="{B7450E8F-E19F-47E4-9313-61ABFCE9B538}"/>
              </a:ext>
            </a:extLst>
          </p:cNvPr>
          <p:cNvSpPr>
            <a:spLocks noGrp="1"/>
          </p:cNvSpPr>
          <p:nvPr/>
        </p:nvSpPr>
        <p:spPr>
          <a:xfrm>
            <a:off x="438912" y="5596128"/>
            <a:ext cx="11314176" cy="521208"/>
          </a:xfrm>
          <a:prstGeom prst="rect">
            <a:avLst/>
          </a:prstGeom>
          <a:solidFill>
            <a:srgbClr val="F3EBDD"/>
          </a:solidFill>
          <a:ln w="12700">
            <a:solidFill>
              <a:srgbClr val="F3EBDD">
                <a:alpha val="0"/>
              </a:srgbClr>
            </a:solidFill>
            <a:prstDash val="solid"/>
          </a:ln>
        </p:spPr>
      </p:sp>
      <p:sp>
        <p:nvSpPr>
          <p:cNvPr id="28" name="Shape 25">
            <a:extLst>
              <a:ext uri="{FF2B5EF4-FFF2-40B4-BE49-F238E27FC236}">
                <a16:creationId xmlns:a16="http://schemas.microsoft.com/office/drawing/2014/main" id="{73F8F1FB-86F7-4C27-9193-8732F58B5010}"/>
              </a:ext>
            </a:extLst>
          </p:cNvPr>
          <p:cNvSpPr>
            <a:spLocks noGrp="1"/>
          </p:cNvSpPr>
          <p:nvPr/>
        </p:nvSpPr>
        <p:spPr>
          <a:xfrm>
            <a:off x="438912" y="5596128"/>
            <a:ext cx="43891" cy="521208"/>
          </a:xfrm>
          <a:prstGeom prst="rect">
            <a:avLst/>
          </a:prstGeom>
          <a:solidFill>
            <a:srgbClr val="826136"/>
          </a:solidFill>
          <a:ln w="12700">
            <a:solidFill>
              <a:srgbClr val="826136">
                <a:alpha val="0"/>
              </a:srgbClr>
            </a:solidFill>
            <a:prstDash val="solid"/>
          </a:ln>
        </p:spPr>
      </p:sp>
      <p:sp>
        <p:nvSpPr>
          <p:cNvPr id="29" name="Text 26">
            <a:extLst>
              <a:ext uri="{FF2B5EF4-FFF2-40B4-BE49-F238E27FC236}">
                <a16:creationId xmlns:a16="http://schemas.microsoft.com/office/drawing/2014/main" id="{C8A721DE-56D5-4D53-98DB-A76E74450D8D}"/>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826136"/>
                </a:solidFill>
                <a:latin typeface="Arial"/>
                <a:ea typeface="Arial"/>
                <a:cs typeface="Arial"/>
              </a:rPr>
              <a:t>Die ergänzenden Nachweise sichern die hier behandelten Aussagen zum KHB-Jahreswechsel ab.</a:t>
            </a:r>
            <a:endParaRPr sz="1550"/>
          </a:p>
        </p:txBody>
      </p:sp>
      <p:sp>
        <p:nvSpPr>
          <p:cNvPr id="30" name="Shape 27">
            <a:extLst>
              <a:ext uri="{FF2B5EF4-FFF2-40B4-BE49-F238E27FC236}">
                <a16:creationId xmlns:a16="http://schemas.microsoft.com/office/drawing/2014/main" id="{49A63C8F-8BD0-4718-B4DB-BAF422BB8501}"/>
              </a:ext>
            </a:extLst>
          </p:cNvPr>
          <p:cNvSpPr>
            <a:spLocks noGrp="1"/>
          </p:cNvSpPr>
          <p:nvPr/>
        </p:nvSpPr>
        <p:spPr>
          <a:xfrm>
            <a:off x="438912" y="6281928"/>
            <a:ext cx="11314176" cy="0"/>
          </a:xfrm>
          <a:prstGeom prst="line">
            <a:avLst/>
          </a:prstGeom>
          <a:noFill/>
          <a:ln w="7620">
            <a:solidFill>
              <a:srgbClr val="D8D4CB"/>
            </a:solidFill>
            <a:prstDash val="solid"/>
          </a:ln>
        </p:spPr>
      </p:sp>
      <p:sp>
        <p:nvSpPr>
          <p:cNvPr id="31" name="Text 28">
            <a:extLst>
              <a:ext uri="{FF2B5EF4-FFF2-40B4-BE49-F238E27FC236}">
                <a16:creationId xmlns:a16="http://schemas.microsoft.com/office/drawing/2014/main" id="{E6C4BDB1-32DC-4734-AEA9-8DFCBB6B4E0D}"/>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BFS und BfArM; Quellenbegriffe anklickbar. Vollständige Nachweise in den Notizen. Stand: 21.10.2026.</a:t>
            </a:r>
            <a:endParaRPr sz="920"/>
          </a:p>
        </p:txBody>
      </p:sp>
      <p:sp>
        <p:nvSpPr>
          <p:cNvPr id="32" name="Text 29">
            <a:extLst>
              <a:ext uri="{FF2B5EF4-FFF2-40B4-BE49-F238E27FC236}">
                <a16:creationId xmlns:a16="http://schemas.microsoft.com/office/drawing/2014/main" id="{88E07987-0323-4145-80B7-5EC1349C4C69}"/>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3" name="Text 30">
            <a:extLst>
              <a:ext uri="{FF2B5EF4-FFF2-40B4-BE49-F238E27FC236}">
                <a16:creationId xmlns:a16="http://schemas.microsoft.com/office/drawing/2014/main" id="{08B3C9AA-89D2-49EA-AF0B-7F4708778EA0}"/>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60 / 73</a:t>
            </a:r>
            <a:endParaRPr sz="900"/>
          </a:p>
        </p:txBody>
      </p:sp>
    </p:spTree>
    <p:extLst>
      <p:ext uri="{BB962C8B-B14F-4D97-AF65-F5344CB8AC3E}">
        <p14:creationId xmlns:p14="http://schemas.microsoft.com/office/powerpoint/2010/main" val="19090950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7B054D0-59A0-4579-9A15-95AB4C3AA9AC}"/>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32B8A903-BB15-4C1A-8817-477E07056921}"/>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76F43060-18D4-4AA5-A2BC-DB6978E3F350}"/>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D1FA0B62-47E5-4EA7-A110-3D4931FD94EA}"/>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D591A1D6-08A3-4BAE-9096-E8F0CC164A39}"/>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8C0862F4-ABBD-492F-ACA7-C791DE4BC8A8}"/>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06 | ANWENDUNG</a:t>
            </a:r>
            <a:endParaRPr sz="1020"/>
          </a:p>
        </p:txBody>
      </p:sp>
      <p:sp>
        <p:nvSpPr>
          <p:cNvPr id="8" name="Text 5">
            <a:extLst>
              <a:ext uri="{FF2B5EF4-FFF2-40B4-BE49-F238E27FC236}">
                <a16:creationId xmlns:a16="http://schemas.microsoft.com/office/drawing/2014/main" id="{4013A42E-8303-4FF5-8E38-D5D227A8CA45}"/>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UMSETZUNGS-CHECKLISTE</a:t>
            </a:r>
            <a:endParaRPr sz="960"/>
          </a:p>
        </p:txBody>
      </p:sp>
      <p:sp>
        <p:nvSpPr>
          <p:cNvPr id="9" name="Text 6">
            <a:extLst>
              <a:ext uri="{FF2B5EF4-FFF2-40B4-BE49-F238E27FC236}">
                <a16:creationId xmlns:a16="http://schemas.microsoft.com/office/drawing/2014/main" id="{AB175DB7-F3FB-4CD3-B90E-710770190ADE}"/>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Vom Jahresupdate zur lokalen Umsetzung</a:t>
            </a:r>
            <a:endParaRPr sz="2800"/>
          </a:p>
        </p:txBody>
      </p:sp>
      <p:sp>
        <p:nvSpPr>
          <p:cNvPr id="10" name="Shape 7">
            <a:extLst>
              <a:ext uri="{FF2B5EF4-FFF2-40B4-BE49-F238E27FC236}">
                <a16:creationId xmlns:a16="http://schemas.microsoft.com/office/drawing/2014/main" id="{3AEC9B7F-ACF4-4741-8220-57E497CC99F5}"/>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2E12FB10-3967-44FE-89BC-16245865BCFF}"/>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F34C1260-A165-418C-BA3A-DAD1E3E1B372}"/>
              </a:ext>
            </a:extLst>
          </p:cNvPr>
          <p:cNvSpPr>
            <a:spLocks noGrp="1"/>
          </p:cNvSpPr>
          <p:nvPr/>
        </p:nvSpPr>
        <p:spPr>
          <a:xfrm>
            <a:off x="438912" y="2011680"/>
            <a:ext cx="5556504" cy="1577340"/>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92EAB23D-ED5E-46DD-9B08-FBE7D05A4056}"/>
              </a:ext>
            </a:extLst>
          </p:cNvPr>
          <p:cNvSpPr>
            <a:spLocks noGrp="1"/>
          </p:cNvSpPr>
          <p:nvPr/>
        </p:nvSpPr>
        <p:spPr>
          <a:xfrm>
            <a:off x="438912" y="2011680"/>
            <a:ext cx="41148" cy="1577340"/>
          </a:xfrm>
          <a:prstGeom prst="rect">
            <a:avLst/>
          </a:prstGeom>
          <a:solidFill>
            <a:srgbClr val="D8CBB6"/>
          </a:solidFill>
          <a:ln w="12700">
            <a:solidFill>
              <a:srgbClr val="D8CBB6">
                <a:alpha val="0"/>
              </a:srgbClr>
            </a:solidFill>
            <a:prstDash val="solid"/>
          </a:ln>
        </p:spPr>
      </p:sp>
      <p:sp>
        <p:nvSpPr>
          <p:cNvPr id="14" name="Text 11">
            <a:extLst>
              <a:ext uri="{FF2B5EF4-FFF2-40B4-BE49-F238E27FC236}">
                <a16:creationId xmlns:a16="http://schemas.microsoft.com/office/drawing/2014/main" id="{F940F296-1B99-4189-8802-FF848E2C25A7}"/>
              </a:ext>
            </a:extLst>
          </p:cNvPr>
          <p:cNvSpPr>
            <a:spLocks noGrp="1"/>
          </p:cNvSpPr>
          <p:nvPr/>
        </p:nvSpPr>
        <p:spPr>
          <a:xfrm>
            <a:off x="621792" y="2176272"/>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Kodiersoftware</a:t>
            </a:r>
            <a:endParaRPr sz="1800"/>
          </a:p>
        </p:txBody>
      </p:sp>
      <p:sp>
        <p:nvSpPr>
          <p:cNvPr id="15" name="Text 12">
            <a:extLst>
              <a:ext uri="{FF2B5EF4-FFF2-40B4-BE49-F238E27FC236}">
                <a16:creationId xmlns:a16="http://schemas.microsoft.com/office/drawing/2014/main" id="{85B31604-43B0-4B4A-834B-042AA8B25D95}"/>
              </a:ext>
            </a:extLst>
          </p:cNvPr>
          <p:cNvSpPr>
            <a:spLocks noGrp="1"/>
          </p:cNvSpPr>
          <p:nvPr/>
        </p:nvSpPr>
        <p:spPr>
          <a:xfrm>
            <a:off x="621792" y="2569464"/>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U69.11!/U69.12!-Automatismen prüfen; geänderte Verweise für Nierenersatz, Spende und Beispiele übernehmen.</a:t>
            </a:r>
            <a:endParaRPr sz="1740"/>
          </a:p>
        </p:txBody>
      </p:sp>
      <p:sp>
        <p:nvSpPr>
          <p:cNvPr id="16" name="Shape 13">
            <a:extLst>
              <a:ext uri="{FF2B5EF4-FFF2-40B4-BE49-F238E27FC236}">
                <a16:creationId xmlns:a16="http://schemas.microsoft.com/office/drawing/2014/main" id="{69583C87-4AE7-42B8-843C-21F547CC39BF}"/>
              </a:ext>
            </a:extLst>
          </p:cNvPr>
          <p:cNvSpPr>
            <a:spLocks noGrp="1"/>
          </p:cNvSpPr>
          <p:nvPr/>
        </p:nvSpPr>
        <p:spPr>
          <a:xfrm>
            <a:off x="6196584" y="2011680"/>
            <a:ext cx="5556504" cy="1577340"/>
          </a:xfrm>
          <a:prstGeom prst="rect">
            <a:avLst/>
          </a:prstGeom>
          <a:solidFill>
            <a:srgbClr val="FFFFFF"/>
          </a:solidFill>
          <a:ln w="7620">
            <a:solidFill>
              <a:srgbClr val="D8D4CB"/>
            </a:solidFill>
            <a:prstDash val="solid"/>
          </a:ln>
        </p:spPr>
      </p:sp>
      <p:sp>
        <p:nvSpPr>
          <p:cNvPr id="17" name="Shape 14">
            <a:extLst>
              <a:ext uri="{FF2B5EF4-FFF2-40B4-BE49-F238E27FC236}">
                <a16:creationId xmlns:a16="http://schemas.microsoft.com/office/drawing/2014/main" id="{439447D2-ADD3-41F8-8DAA-D13742395212}"/>
              </a:ext>
            </a:extLst>
          </p:cNvPr>
          <p:cNvSpPr>
            <a:spLocks noGrp="1"/>
          </p:cNvSpPr>
          <p:nvPr/>
        </p:nvSpPr>
        <p:spPr>
          <a:xfrm>
            <a:off x="6196584" y="2011680"/>
            <a:ext cx="41148" cy="1577340"/>
          </a:xfrm>
          <a:prstGeom prst="rect">
            <a:avLst/>
          </a:prstGeom>
          <a:solidFill>
            <a:srgbClr val="D8CBB6"/>
          </a:solidFill>
          <a:ln w="12700">
            <a:solidFill>
              <a:srgbClr val="D8CBB6">
                <a:alpha val="0"/>
              </a:srgbClr>
            </a:solidFill>
            <a:prstDash val="solid"/>
          </a:ln>
        </p:spPr>
      </p:sp>
      <p:sp>
        <p:nvSpPr>
          <p:cNvPr id="18" name="Text 15">
            <a:extLst>
              <a:ext uri="{FF2B5EF4-FFF2-40B4-BE49-F238E27FC236}">
                <a16:creationId xmlns:a16="http://schemas.microsoft.com/office/drawing/2014/main" id="{635BADA3-05FF-48BD-9E16-C77B1C560A84}"/>
              </a:ext>
            </a:extLst>
          </p:cNvPr>
          <p:cNvSpPr>
            <a:spLocks noGrp="1"/>
          </p:cNvSpPr>
          <p:nvPr/>
        </p:nvSpPr>
        <p:spPr>
          <a:xfrm>
            <a:off x="6379464" y="2176272"/>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Dokumentation</a:t>
            </a:r>
            <a:endParaRPr sz="1800"/>
          </a:p>
        </p:txBody>
      </p:sp>
      <p:sp>
        <p:nvSpPr>
          <p:cNvPr id="19" name="Text 16">
            <a:extLst>
              <a:ext uri="{FF2B5EF4-FFF2-40B4-BE49-F238E27FC236}">
                <a16:creationId xmlns:a16="http://schemas.microsoft.com/office/drawing/2014/main" id="{44FC2221-2E9A-45C2-9B58-109D98F0A50D}"/>
              </a:ext>
            </a:extLst>
          </p:cNvPr>
          <p:cNvSpPr>
            <a:spLocks noGrp="1"/>
          </p:cNvSpPr>
          <p:nvPr/>
        </p:nvSpPr>
        <p:spPr>
          <a:xfrm>
            <a:off x="6379464" y="2569464"/>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Ereignis- und Aufnahmedatum, Geburtsbeginn, vorgeburtliche Behandlungstage sowie CPAP-Setting und Dauer auffindbar machen.</a:t>
            </a:r>
            <a:endParaRPr sz="1740"/>
          </a:p>
        </p:txBody>
      </p:sp>
      <p:sp>
        <p:nvSpPr>
          <p:cNvPr id="20" name="Shape 17">
            <a:extLst>
              <a:ext uri="{FF2B5EF4-FFF2-40B4-BE49-F238E27FC236}">
                <a16:creationId xmlns:a16="http://schemas.microsoft.com/office/drawing/2014/main" id="{F62B7817-2F27-40FA-98BC-D30C0628D9D5}"/>
              </a:ext>
            </a:extLst>
          </p:cNvPr>
          <p:cNvSpPr>
            <a:spLocks noGrp="1"/>
          </p:cNvSpPr>
          <p:nvPr/>
        </p:nvSpPr>
        <p:spPr>
          <a:xfrm>
            <a:off x="438912" y="3790188"/>
            <a:ext cx="5556504" cy="1577340"/>
          </a:xfrm>
          <a:prstGeom prst="rect">
            <a:avLst/>
          </a:prstGeom>
          <a:solidFill>
            <a:srgbClr val="FFFFFF"/>
          </a:solidFill>
          <a:ln w="7620">
            <a:solidFill>
              <a:srgbClr val="D8D4CB"/>
            </a:solidFill>
            <a:prstDash val="solid"/>
          </a:ln>
        </p:spPr>
      </p:sp>
      <p:sp>
        <p:nvSpPr>
          <p:cNvPr id="21" name="Shape 18">
            <a:extLst>
              <a:ext uri="{FF2B5EF4-FFF2-40B4-BE49-F238E27FC236}">
                <a16:creationId xmlns:a16="http://schemas.microsoft.com/office/drawing/2014/main" id="{4E4E05D1-CE69-4151-B777-55D5EF16D120}"/>
              </a:ext>
            </a:extLst>
          </p:cNvPr>
          <p:cNvSpPr>
            <a:spLocks noGrp="1"/>
          </p:cNvSpPr>
          <p:nvPr/>
        </p:nvSpPr>
        <p:spPr>
          <a:xfrm>
            <a:off x="438912" y="3790188"/>
            <a:ext cx="41148" cy="1577340"/>
          </a:xfrm>
          <a:prstGeom prst="rect">
            <a:avLst/>
          </a:prstGeom>
          <a:solidFill>
            <a:srgbClr val="D8CBB6"/>
          </a:solidFill>
          <a:ln w="12700">
            <a:solidFill>
              <a:srgbClr val="D8CBB6">
                <a:alpha val="0"/>
              </a:srgbClr>
            </a:solidFill>
            <a:prstDash val="solid"/>
          </a:ln>
        </p:spPr>
      </p:sp>
      <p:sp>
        <p:nvSpPr>
          <p:cNvPr id="22" name="Text 19">
            <a:extLst>
              <a:ext uri="{FF2B5EF4-FFF2-40B4-BE49-F238E27FC236}">
                <a16:creationId xmlns:a16="http://schemas.microsoft.com/office/drawing/2014/main" id="{F3586508-4937-4F0E-870E-9677D8D553BA}"/>
              </a:ext>
            </a:extLst>
          </p:cNvPr>
          <p:cNvSpPr>
            <a:spLocks noGrp="1"/>
          </p:cNvSpPr>
          <p:nvPr/>
        </p:nvSpPr>
        <p:spPr>
          <a:xfrm>
            <a:off x="621792" y="3954780"/>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Reha-Prozesse</a:t>
            </a:r>
            <a:endParaRPr sz="1800"/>
          </a:p>
        </p:txBody>
      </p:sp>
      <p:sp>
        <p:nvSpPr>
          <p:cNvPr id="23" name="Text 20">
            <a:extLst>
              <a:ext uri="{FF2B5EF4-FFF2-40B4-BE49-F238E27FC236}">
                <a16:creationId xmlns:a16="http://schemas.microsoft.com/office/drawing/2014/main" id="{7E6C20BE-2BA9-48E6-89C9-46A48CFD4EAD}"/>
              </a:ext>
            </a:extLst>
          </p:cNvPr>
          <p:cNvSpPr>
            <a:spLocks noGrp="1"/>
          </p:cNvSpPr>
          <p:nvPr/>
        </p:nvSpPr>
        <p:spPr>
          <a:xfrm>
            <a:off x="621792" y="4347972"/>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ADL-Fristen bei Fallzusammenführung, BA.3-Ausnahme und spezifische "Kodiere ebenso"-Hinweise aktualisieren.</a:t>
            </a:r>
            <a:endParaRPr sz="1740"/>
          </a:p>
        </p:txBody>
      </p:sp>
      <p:sp>
        <p:nvSpPr>
          <p:cNvPr id="24" name="Shape 21">
            <a:extLst>
              <a:ext uri="{FF2B5EF4-FFF2-40B4-BE49-F238E27FC236}">
                <a16:creationId xmlns:a16="http://schemas.microsoft.com/office/drawing/2014/main" id="{DC76A70E-C42B-4570-A25B-BA9BF8F71FC7}"/>
              </a:ext>
            </a:extLst>
          </p:cNvPr>
          <p:cNvSpPr>
            <a:spLocks noGrp="1"/>
          </p:cNvSpPr>
          <p:nvPr/>
        </p:nvSpPr>
        <p:spPr>
          <a:xfrm>
            <a:off x="6196584" y="3790188"/>
            <a:ext cx="5556504" cy="1577340"/>
          </a:xfrm>
          <a:prstGeom prst="rect">
            <a:avLst/>
          </a:prstGeom>
          <a:solidFill>
            <a:srgbClr val="FFFFFF"/>
          </a:solidFill>
          <a:ln w="7620">
            <a:solidFill>
              <a:srgbClr val="D8D4CB"/>
            </a:solidFill>
            <a:prstDash val="solid"/>
          </a:ln>
        </p:spPr>
      </p:sp>
      <p:sp>
        <p:nvSpPr>
          <p:cNvPr id="25" name="Shape 22">
            <a:extLst>
              <a:ext uri="{FF2B5EF4-FFF2-40B4-BE49-F238E27FC236}">
                <a16:creationId xmlns:a16="http://schemas.microsoft.com/office/drawing/2014/main" id="{C4E04CD8-D3FD-4917-B189-D0E7399E10ED}"/>
              </a:ext>
            </a:extLst>
          </p:cNvPr>
          <p:cNvSpPr>
            <a:spLocks noGrp="1"/>
          </p:cNvSpPr>
          <p:nvPr/>
        </p:nvSpPr>
        <p:spPr>
          <a:xfrm>
            <a:off x="6196584" y="3790188"/>
            <a:ext cx="41148" cy="1577340"/>
          </a:xfrm>
          <a:prstGeom prst="rect">
            <a:avLst/>
          </a:prstGeom>
          <a:solidFill>
            <a:srgbClr val="D8CBB6"/>
          </a:solidFill>
          <a:ln w="12700">
            <a:solidFill>
              <a:srgbClr val="D8CBB6">
                <a:alpha val="0"/>
              </a:srgbClr>
            </a:solidFill>
            <a:prstDash val="solid"/>
          </a:ln>
        </p:spPr>
      </p:sp>
      <p:sp>
        <p:nvSpPr>
          <p:cNvPr id="26" name="Text 23">
            <a:extLst>
              <a:ext uri="{FF2B5EF4-FFF2-40B4-BE49-F238E27FC236}">
                <a16:creationId xmlns:a16="http://schemas.microsoft.com/office/drawing/2014/main" id="{540E8843-0F51-4681-B38C-7DE984C3658D}"/>
              </a:ext>
            </a:extLst>
          </p:cNvPr>
          <p:cNvSpPr>
            <a:spLocks noGrp="1"/>
          </p:cNvSpPr>
          <p:nvPr/>
        </p:nvSpPr>
        <p:spPr>
          <a:xfrm>
            <a:off x="6379464" y="3954780"/>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Qualitätssicherung</a:t>
            </a:r>
            <a:endParaRPr sz="1800"/>
          </a:p>
        </p:txBody>
      </p:sp>
      <p:sp>
        <p:nvSpPr>
          <p:cNvPr id="27" name="Text 24">
            <a:extLst>
              <a:ext uri="{FF2B5EF4-FFF2-40B4-BE49-F238E27FC236}">
                <a16:creationId xmlns:a16="http://schemas.microsoft.com/office/drawing/2014/main" id="{71DAC521-02FD-4B34-8B55-0A4411E5239F}"/>
              </a:ext>
            </a:extLst>
          </p:cNvPr>
          <p:cNvSpPr>
            <a:spLocks noGrp="1"/>
          </p:cNvSpPr>
          <p:nvPr/>
        </p:nvSpPr>
        <p:spPr>
          <a:xfrm>
            <a:off x="6379464" y="4347972"/>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Quellenbefunde dokumentieren; Testfälle nachkodieren; Regeländerung von Grouper- oder Katalogeffekt trennen.</a:t>
            </a:r>
            <a:endParaRPr sz="1740"/>
          </a:p>
        </p:txBody>
      </p:sp>
      <p:sp>
        <p:nvSpPr>
          <p:cNvPr id="28" name="Shape 25">
            <a:extLst>
              <a:ext uri="{FF2B5EF4-FFF2-40B4-BE49-F238E27FC236}">
                <a16:creationId xmlns:a16="http://schemas.microsoft.com/office/drawing/2014/main" id="{569405B5-3964-431F-9640-6D7433F57EF4}"/>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9" name="Shape 26">
            <a:extLst>
              <a:ext uri="{FF2B5EF4-FFF2-40B4-BE49-F238E27FC236}">
                <a16:creationId xmlns:a16="http://schemas.microsoft.com/office/drawing/2014/main" id="{8E503A7F-6FE6-4100-89F4-F91147DD76B9}"/>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0" name="Text 27">
            <a:extLst>
              <a:ext uri="{FF2B5EF4-FFF2-40B4-BE49-F238E27FC236}">
                <a16:creationId xmlns:a16="http://schemas.microsoft.com/office/drawing/2014/main" id="{84116143-00AC-4B43-BC3D-CAB3B412D7B6}"/>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Schulungswissen in Fallprüfungen übersetzen – nicht nur alte Folien durch neue Jahreszahlen ersetzen.</a:t>
            </a:r>
            <a:endParaRPr sz="1550"/>
          </a:p>
        </p:txBody>
      </p:sp>
      <p:sp>
        <p:nvSpPr>
          <p:cNvPr id="31" name="Shape 28">
            <a:extLst>
              <a:ext uri="{FF2B5EF4-FFF2-40B4-BE49-F238E27FC236}">
                <a16:creationId xmlns:a16="http://schemas.microsoft.com/office/drawing/2014/main" id="{72DF989E-BD22-4CCC-AC06-89F0A2B31C16}"/>
              </a:ext>
            </a:extLst>
          </p:cNvPr>
          <p:cNvSpPr>
            <a:spLocks noGrp="1"/>
          </p:cNvSpPr>
          <p:nvPr/>
        </p:nvSpPr>
        <p:spPr>
          <a:xfrm>
            <a:off x="438912" y="6281928"/>
            <a:ext cx="11314176" cy="0"/>
          </a:xfrm>
          <a:prstGeom prst="line">
            <a:avLst/>
          </a:prstGeom>
          <a:noFill/>
          <a:ln w="7620">
            <a:solidFill>
              <a:srgbClr val="D8D4CB"/>
            </a:solidFill>
            <a:prstDash val="solid"/>
          </a:ln>
        </p:spPr>
      </p:sp>
      <p:sp>
        <p:nvSpPr>
          <p:cNvPr id="32" name="Text 29">
            <a:extLst>
              <a:ext uri="{FF2B5EF4-FFF2-40B4-BE49-F238E27FC236}">
                <a16:creationId xmlns:a16="http://schemas.microsoft.com/office/drawing/2014/main" id="{71345CEF-BD1F-4E2D-91C0-BCBBFB050029}"/>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Eigene Umsetzungsempfehlung auf Basis der in diesem Modul belegten Änderungen.</a:t>
            </a:r>
            <a:endParaRPr sz="920"/>
          </a:p>
        </p:txBody>
      </p:sp>
      <p:sp>
        <p:nvSpPr>
          <p:cNvPr id="33" name="Text 30">
            <a:extLst>
              <a:ext uri="{FF2B5EF4-FFF2-40B4-BE49-F238E27FC236}">
                <a16:creationId xmlns:a16="http://schemas.microsoft.com/office/drawing/2014/main" id="{664F76D6-A34A-4C5E-BE5A-F31F081CD6BB}"/>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4" name="Text 31">
            <a:extLst>
              <a:ext uri="{FF2B5EF4-FFF2-40B4-BE49-F238E27FC236}">
                <a16:creationId xmlns:a16="http://schemas.microsoft.com/office/drawing/2014/main" id="{ECE1DA10-55EE-4A85-AA91-9754D72E1ABD}"/>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61 / 73</a:t>
            </a:r>
            <a:endParaRPr sz="900"/>
          </a:p>
        </p:txBody>
      </p:sp>
    </p:spTree>
    <p:extLst>
      <p:ext uri="{BB962C8B-B14F-4D97-AF65-F5344CB8AC3E}">
        <p14:creationId xmlns:p14="http://schemas.microsoft.com/office/powerpoint/2010/main" val="19111421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2AB90DD-6A2A-4145-8B5F-D462EC073E5C}"/>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A4166BA8-0AD7-4F44-B353-D171356486BC}"/>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CB33751B-E825-45A7-AA54-89B9BAC484ED}"/>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8F45A3F7-F6F5-4A52-BF31-D641BB799818}"/>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48A2D8B0-8A53-41A9-A260-984EB8517DED}"/>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1AF5BF90-E202-424D-BAE4-5B23C1647163}"/>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06 | ANWENDUNG</a:t>
            </a:r>
            <a:endParaRPr sz="1020"/>
          </a:p>
        </p:txBody>
      </p:sp>
      <p:sp>
        <p:nvSpPr>
          <p:cNvPr id="8" name="Text 5">
            <a:extLst>
              <a:ext uri="{FF2B5EF4-FFF2-40B4-BE49-F238E27FC236}">
                <a16:creationId xmlns:a16="http://schemas.microsoft.com/office/drawing/2014/main" id="{8EE78FCC-ADBB-42BB-8723-56B55197482C}"/>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KURZÜBUNG</a:t>
            </a:r>
            <a:endParaRPr sz="960"/>
          </a:p>
        </p:txBody>
      </p:sp>
      <p:sp>
        <p:nvSpPr>
          <p:cNvPr id="9" name="Text 6">
            <a:extLst>
              <a:ext uri="{FF2B5EF4-FFF2-40B4-BE49-F238E27FC236}">
                <a16:creationId xmlns:a16="http://schemas.microsoft.com/office/drawing/2014/main" id="{D0ECE5F5-4EA4-45CE-B09B-85283CA260D6}"/>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Wissenscheck: Was ist 2027 wirklich anders?</a:t>
            </a:r>
            <a:endParaRPr sz="2800"/>
          </a:p>
        </p:txBody>
      </p:sp>
      <p:sp>
        <p:nvSpPr>
          <p:cNvPr id="10" name="Shape 7">
            <a:extLst>
              <a:ext uri="{FF2B5EF4-FFF2-40B4-BE49-F238E27FC236}">
                <a16:creationId xmlns:a16="http://schemas.microsoft.com/office/drawing/2014/main" id="{DCE6094F-81A1-4432-B3EF-5218FF544EBA}"/>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C6135227-6D56-43A4-B674-5217C148D862}"/>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08C84F68-C07D-45C1-BBF9-75BF52FD105B}"/>
              </a:ext>
            </a:extLst>
          </p:cNvPr>
          <p:cNvSpPr>
            <a:spLocks noGrp="1"/>
          </p:cNvSpPr>
          <p:nvPr/>
        </p:nvSpPr>
        <p:spPr>
          <a:xfrm>
            <a:off x="438912" y="2020824"/>
            <a:ext cx="457200" cy="457200"/>
          </a:xfrm>
          <a:prstGeom prst="ellipse">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82E37C9D-2112-4210-A3E3-8A472289B220}"/>
              </a:ext>
            </a:extLst>
          </p:cNvPr>
          <p:cNvSpPr>
            <a:spLocks noGrp="1"/>
          </p:cNvSpPr>
          <p:nvPr/>
        </p:nvSpPr>
        <p:spPr>
          <a:xfrm>
            <a:off x="438912" y="2144268"/>
            <a:ext cx="457200" cy="201168"/>
          </a:xfrm>
          <a:prstGeom prst="rect">
            <a:avLst/>
          </a:prstGeom>
          <a:noFill/>
        </p:spPr>
        <p:txBody>
          <a:bodyPr wrap="square" lIns="0" tIns="0" rIns="0" bIns="0" anchor="t">
            <a:normAutofit/>
          </a:bodyPr>
          <a:lstStyle/>
          <a:p>
            <a:pPr marL="0" indent="0" algn="ctr">
              <a:buNone/>
            </a:pPr>
            <a:r>
              <a:rPr sz="1600" b="1">
                <a:solidFill>
                  <a:srgbClr val="FFFFFF"/>
                </a:solidFill>
                <a:latin typeface="Arial"/>
                <a:ea typeface="Arial"/>
                <a:cs typeface="Arial"/>
              </a:rPr>
              <a:t>A</a:t>
            </a:r>
            <a:endParaRPr sz="1600"/>
          </a:p>
        </p:txBody>
      </p:sp>
      <p:sp>
        <p:nvSpPr>
          <p:cNvPr id="14" name="Shape 11">
            <a:extLst>
              <a:ext uri="{FF2B5EF4-FFF2-40B4-BE49-F238E27FC236}">
                <a16:creationId xmlns:a16="http://schemas.microsoft.com/office/drawing/2014/main" id="{650F2FF2-B6B7-47AE-9096-1FD3AF11A665}"/>
              </a:ext>
            </a:extLst>
          </p:cNvPr>
          <p:cNvSpPr>
            <a:spLocks noGrp="1"/>
          </p:cNvSpPr>
          <p:nvPr/>
        </p:nvSpPr>
        <p:spPr>
          <a:xfrm>
            <a:off x="1115568" y="2020824"/>
            <a:ext cx="10637520" cy="630936"/>
          </a:xfrm>
          <a:prstGeom prst="rect">
            <a:avLst/>
          </a:prstGeom>
          <a:solidFill>
            <a:srgbClr val="FFFFFF"/>
          </a:solidFill>
          <a:ln w="7620">
            <a:solidFill>
              <a:srgbClr val="D8D4CB"/>
            </a:solidFill>
            <a:prstDash val="solid"/>
          </a:ln>
        </p:spPr>
      </p:sp>
      <p:sp>
        <p:nvSpPr>
          <p:cNvPr id="15" name="Text 12">
            <a:extLst>
              <a:ext uri="{FF2B5EF4-FFF2-40B4-BE49-F238E27FC236}">
                <a16:creationId xmlns:a16="http://schemas.microsoft.com/office/drawing/2014/main" id="{E0814DD9-0A69-4FAC-8652-0AE94ED1680B}"/>
              </a:ext>
            </a:extLst>
          </p:cNvPr>
          <p:cNvSpPr>
            <a:spLocks noGrp="1"/>
          </p:cNvSpPr>
          <p:nvPr/>
        </p:nvSpPr>
        <p:spPr>
          <a:xfrm>
            <a:off x="1280160" y="2148840"/>
            <a:ext cx="10280904" cy="393192"/>
          </a:xfrm>
          <a:prstGeom prst="rect">
            <a:avLst/>
          </a:prstGeom>
          <a:noFill/>
        </p:spPr>
        <p:txBody>
          <a:bodyPr wrap="square" lIns="0" tIns="0" rIns="0" bIns="0" anchor="t">
            <a:normAutofit/>
          </a:bodyPr>
          <a:lstStyle/>
          <a:p>
            <a:pPr marL="0" indent="0">
              <a:buNone/>
            </a:pPr>
            <a:r>
              <a:rPr sz="1800">
                <a:solidFill>
                  <a:srgbClr val="243239"/>
                </a:solidFill>
                <a:latin typeface="Arial"/>
                <a:ea typeface="Arial"/>
                <a:cs typeface="Arial"/>
              </a:rPr>
              <a:t>Kann U69.12! bei einer hämorrhagischen Diathese durch Cumarin weiterhin ergänzt werden?</a:t>
            </a:r>
            <a:endParaRPr sz="1800"/>
          </a:p>
        </p:txBody>
      </p:sp>
      <p:sp>
        <p:nvSpPr>
          <p:cNvPr id="16" name="Shape 13">
            <a:extLst>
              <a:ext uri="{FF2B5EF4-FFF2-40B4-BE49-F238E27FC236}">
                <a16:creationId xmlns:a16="http://schemas.microsoft.com/office/drawing/2014/main" id="{45337B95-1833-4EE4-A012-EFD7A5990E5E}"/>
              </a:ext>
            </a:extLst>
          </p:cNvPr>
          <p:cNvSpPr>
            <a:spLocks noGrp="1"/>
          </p:cNvSpPr>
          <p:nvPr/>
        </p:nvSpPr>
        <p:spPr>
          <a:xfrm>
            <a:off x="438912" y="2834640"/>
            <a:ext cx="457200" cy="457200"/>
          </a:xfrm>
          <a:prstGeom prst="ellipse">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234FD154-B87F-4718-A4E1-CC00864FAF90}"/>
              </a:ext>
            </a:extLst>
          </p:cNvPr>
          <p:cNvSpPr>
            <a:spLocks noGrp="1"/>
          </p:cNvSpPr>
          <p:nvPr/>
        </p:nvSpPr>
        <p:spPr>
          <a:xfrm>
            <a:off x="438912" y="2958084"/>
            <a:ext cx="457200" cy="201168"/>
          </a:xfrm>
          <a:prstGeom prst="rect">
            <a:avLst/>
          </a:prstGeom>
          <a:noFill/>
        </p:spPr>
        <p:txBody>
          <a:bodyPr wrap="square" lIns="0" tIns="0" rIns="0" bIns="0" anchor="t">
            <a:normAutofit/>
          </a:bodyPr>
          <a:lstStyle/>
          <a:p>
            <a:pPr marL="0" indent="0" algn="ctr">
              <a:buNone/>
            </a:pPr>
            <a:r>
              <a:rPr sz="1600" b="1">
                <a:solidFill>
                  <a:srgbClr val="FFFFFF"/>
                </a:solidFill>
                <a:latin typeface="Arial"/>
                <a:ea typeface="Arial"/>
                <a:cs typeface="Arial"/>
              </a:rPr>
              <a:t>B</a:t>
            </a:r>
            <a:endParaRPr sz="1600"/>
          </a:p>
        </p:txBody>
      </p:sp>
      <p:sp>
        <p:nvSpPr>
          <p:cNvPr id="18" name="Shape 15">
            <a:extLst>
              <a:ext uri="{FF2B5EF4-FFF2-40B4-BE49-F238E27FC236}">
                <a16:creationId xmlns:a16="http://schemas.microsoft.com/office/drawing/2014/main" id="{3704559C-8ED5-474A-BE3C-9CB17A4CD15A}"/>
              </a:ext>
            </a:extLst>
          </p:cNvPr>
          <p:cNvSpPr>
            <a:spLocks noGrp="1"/>
          </p:cNvSpPr>
          <p:nvPr/>
        </p:nvSpPr>
        <p:spPr>
          <a:xfrm>
            <a:off x="1115568" y="2834640"/>
            <a:ext cx="10637520" cy="630936"/>
          </a:xfrm>
          <a:prstGeom prst="rect">
            <a:avLst/>
          </a:prstGeom>
          <a:solidFill>
            <a:srgbClr val="FFFFFF"/>
          </a:solidFill>
          <a:ln w="7620">
            <a:solidFill>
              <a:srgbClr val="D8D4CB"/>
            </a:solidFill>
            <a:prstDash val="solid"/>
          </a:ln>
        </p:spPr>
      </p:sp>
      <p:sp>
        <p:nvSpPr>
          <p:cNvPr id="19" name="Text 16">
            <a:extLst>
              <a:ext uri="{FF2B5EF4-FFF2-40B4-BE49-F238E27FC236}">
                <a16:creationId xmlns:a16="http://schemas.microsoft.com/office/drawing/2014/main" id="{CF3F3992-FC87-4D1D-ADCA-93FF8D9D96FB}"/>
              </a:ext>
            </a:extLst>
          </p:cNvPr>
          <p:cNvSpPr>
            <a:spLocks noGrp="1"/>
          </p:cNvSpPr>
          <p:nvPr/>
        </p:nvSpPr>
        <p:spPr>
          <a:xfrm>
            <a:off x="1280160" y="2962656"/>
            <a:ext cx="10280904" cy="393192"/>
          </a:xfrm>
          <a:prstGeom prst="rect">
            <a:avLst/>
          </a:prstGeom>
          <a:noFill/>
        </p:spPr>
        <p:txBody>
          <a:bodyPr wrap="square" lIns="0" tIns="0" rIns="0" bIns="0" anchor="t">
            <a:normAutofit/>
          </a:bodyPr>
          <a:lstStyle/>
          <a:p>
            <a:pPr marL="0" indent="0">
              <a:buNone/>
            </a:pPr>
            <a:r>
              <a:rPr sz="1800">
                <a:solidFill>
                  <a:srgbClr val="243239"/>
                </a:solidFill>
                <a:latin typeface="Arial"/>
                <a:ea typeface="Arial"/>
                <a:cs typeface="Arial"/>
              </a:rPr>
              <a:t>Ist die Vollnarkose bei Sectio nicht mehr zusätzlich zu kodieren, weil der Absatz in P01 fehlt?</a:t>
            </a:r>
            <a:endParaRPr sz="1800"/>
          </a:p>
        </p:txBody>
      </p:sp>
      <p:sp>
        <p:nvSpPr>
          <p:cNvPr id="20" name="Shape 17">
            <a:extLst>
              <a:ext uri="{FF2B5EF4-FFF2-40B4-BE49-F238E27FC236}">
                <a16:creationId xmlns:a16="http://schemas.microsoft.com/office/drawing/2014/main" id="{0B47DAF8-9947-44A0-94E7-15F9B907561E}"/>
              </a:ext>
            </a:extLst>
          </p:cNvPr>
          <p:cNvSpPr>
            <a:spLocks noGrp="1"/>
          </p:cNvSpPr>
          <p:nvPr/>
        </p:nvSpPr>
        <p:spPr>
          <a:xfrm>
            <a:off x="438912" y="3648456"/>
            <a:ext cx="457200" cy="457200"/>
          </a:xfrm>
          <a:prstGeom prst="ellipse">
            <a:avLst/>
          </a:prstGeom>
          <a:solidFill>
            <a:srgbClr val="303D43"/>
          </a:solidFill>
          <a:ln w="12700">
            <a:solidFill>
              <a:srgbClr val="303D43">
                <a:alpha val="0"/>
              </a:srgbClr>
            </a:solidFill>
            <a:prstDash val="solid"/>
          </a:ln>
        </p:spPr>
      </p:sp>
      <p:sp>
        <p:nvSpPr>
          <p:cNvPr id="21" name="Text 18">
            <a:extLst>
              <a:ext uri="{FF2B5EF4-FFF2-40B4-BE49-F238E27FC236}">
                <a16:creationId xmlns:a16="http://schemas.microsoft.com/office/drawing/2014/main" id="{866E0BF9-FC1C-4A8C-8F91-63FFF1E0A9DE}"/>
              </a:ext>
            </a:extLst>
          </p:cNvPr>
          <p:cNvSpPr>
            <a:spLocks noGrp="1"/>
          </p:cNvSpPr>
          <p:nvPr/>
        </p:nvSpPr>
        <p:spPr>
          <a:xfrm>
            <a:off x="438912" y="3771900"/>
            <a:ext cx="457200" cy="201168"/>
          </a:xfrm>
          <a:prstGeom prst="rect">
            <a:avLst/>
          </a:prstGeom>
          <a:noFill/>
        </p:spPr>
        <p:txBody>
          <a:bodyPr wrap="square" lIns="0" tIns="0" rIns="0" bIns="0" anchor="t">
            <a:normAutofit/>
          </a:bodyPr>
          <a:lstStyle/>
          <a:p>
            <a:pPr marL="0" indent="0" algn="ctr">
              <a:buNone/>
            </a:pPr>
            <a:r>
              <a:rPr sz="1600" b="1">
                <a:solidFill>
                  <a:srgbClr val="FFFFFF"/>
                </a:solidFill>
                <a:latin typeface="Arial"/>
                <a:ea typeface="Arial"/>
                <a:cs typeface="Arial"/>
              </a:rPr>
              <a:t>C</a:t>
            </a:r>
            <a:endParaRPr sz="1600"/>
          </a:p>
        </p:txBody>
      </p:sp>
      <p:sp>
        <p:nvSpPr>
          <p:cNvPr id="22" name="Shape 19">
            <a:extLst>
              <a:ext uri="{FF2B5EF4-FFF2-40B4-BE49-F238E27FC236}">
                <a16:creationId xmlns:a16="http://schemas.microsoft.com/office/drawing/2014/main" id="{F068B8CD-8581-473F-AFE9-DD7DD8811B67}"/>
              </a:ext>
            </a:extLst>
          </p:cNvPr>
          <p:cNvSpPr>
            <a:spLocks noGrp="1"/>
          </p:cNvSpPr>
          <p:nvPr/>
        </p:nvSpPr>
        <p:spPr>
          <a:xfrm>
            <a:off x="1115568" y="3648456"/>
            <a:ext cx="10637520" cy="630936"/>
          </a:xfrm>
          <a:prstGeom prst="rect">
            <a:avLst/>
          </a:prstGeom>
          <a:solidFill>
            <a:srgbClr val="FFFFFF"/>
          </a:solidFill>
          <a:ln w="7620">
            <a:solidFill>
              <a:srgbClr val="D8D4CB"/>
            </a:solidFill>
            <a:prstDash val="solid"/>
          </a:ln>
        </p:spPr>
      </p:sp>
      <p:sp>
        <p:nvSpPr>
          <p:cNvPr id="23" name="Text 20">
            <a:extLst>
              <a:ext uri="{FF2B5EF4-FFF2-40B4-BE49-F238E27FC236}">
                <a16:creationId xmlns:a16="http://schemas.microsoft.com/office/drawing/2014/main" id="{668392D0-E630-4C78-B36B-0A3180BC6F45}"/>
              </a:ext>
            </a:extLst>
          </p:cNvPr>
          <p:cNvSpPr>
            <a:spLocks noGrp="1"/>
          </p:cNvSpPr>
          <p:nvPr/>
        </p:nvSpPr>
        <p:spPr>
          <a:xfrm>
            <a:off x="1280160" y="3776472"/>
            <a:ext cx="10280904" cy="393192"/>
          </a:xfrm>
          <a:prstGeom prst="rect">
            <a:avLst/>
          </a:prstGeom>
          <a:noFill/>
        </p:spPr>
        <p:txBody>
          <a:bodyPr wrap="square" lIns="0" tIns="0" rIns="0" bIns="0" anchor="t">
            <a:normAutofit/>
          </a:bodyPr>
          <a:lstStyle/>
          <a:p>
            <a:pPr marL="0" indent="0">
              <a:buNone/>
            </a:pPr>
            <a:r>
              <a:rPr sz="1800">
                <a:solidFill>
                  <a:srgbClr val="243239"/>
                </a:solidFill>
                <a:latin typeface="Arial"/>
                <a:ea typeface="Arial"/>
                <a:cs typeface="Arial"/>
              </a:rPr>
              <a:t>Sind die Phoenix-Kriterien für Kinder erst durch das KHB 2027 eingeführt worden?</a:t>
            </a:r>
            <a:endParaRPr sz="1800"/>
          </a:p>
        </p:txBody>
      </p:sp>
      <p:sp>
        <p:nvSpPr>
          <p:cNvPr id="24" name="Shape 21">
            <a:extLst>
              <a:ext uri="{FF2B5EF4-FFF2-40B4-BE49-F238E27FC236}">
                <a16:creationId xmlns:a16="http://schemas.microsoft.com/office/drawing/2014/main" id="{296D3EC9-6DFA-4E7E-8EBD-445415FDB776}"/>
              </a:ext>
            </a:extLst>
          </p:cNvPr>
          <p:cNvSpPr>
            <a:spLocks noGrp="1"/>
          </p:cNvSpPr>
          <p:nvPr/>
        </p:nvSpPr>
        <p:spPr>
          <a:xfrm>
            <a:off x="438912" y="4462272"/>
            <a:ext cx="457200" cy="457200"/>
          </a:xfrm>
          <a:prstGeom prst="ellipse">
            <a:avLst/>
          </a:prstGeom>
          <a:solidFill>
            <a:srgbClr val="303D43"/>
          </a:solidFill>
          <a:ln w="12700">
            <a:solidFill>
              <a:srgbClr val="303D43">
                <a:alpha val="0"/>
              </a:srgbClr>
            </a:solidFill>
            <a:prstDash val="solid"/>
          </a:ln>
        </p:spPr>
      </p:sp>
      <p:sp>
        <p:nvSpPr>
          <p:cNvPr id="25" name="Text 22">
            <a:extLst>
              <a:ext uri="{FF2B5EF4-FFF2-40B4-BE49-F238E27FC236}">
                <a16:creationId xmlns:a16="http://schemas.microsoft.com/office/drawing/2014/main" id="{5C093BF6-F549-486B-87B3-410A32C0CE8C}"/>
              </a:ext>
            </a:extLst>
          </p:cNvPr>
          <p:cNvSpPr>
            <a:spLocks noGrp="1"/>
          </p:cNvSpPr>
          <p:nvPr/>
        </p:nvSpPr>
        <p:spPr>
          <a:xfrm>
            <a:off x="438912" y="4585716"/>
            <a:ext cx="457200" cy="201168"/>
          </a:xfrm>
          <a:prstGeom prst="rect">
            <a:avLst/>
          </a:prstGeom>
          <a:noFill/>
        </p:spPr>
        <p:txBody>
          <a:bodyPr wrap="square" lIns="0" tIns="0" rIns="0" bIns="0" anchor="t">
            <a:normAutofit/>
          </a:bodyPr>
          <a:lstStyle/>
          <a:p>
            <a:pPr marL="0" indent="0" algn="ctr">
              <a:buNone/>
            </a:pPr>
            <a:r>
              <a:rPr sz="1600" b="1">
                <a:solidFill>
                  <a:srgbClr val="FFFFFF"/>
                </a:solidFill>
                <a:latin typeface="Arial"/>
                <a:ea typeface="Arial"/>
                <a:cs typeface="Arial"/>
              </a:rPr>
              <a:t>D</a:t>
            </a:r>
            <a:endParaRPr sz="1600"/>
          </a:p>
        </p:txBody>
      </p:sp>
      <p:sp>
        <p:nvSpPr>
          <p:cNvPr id="26" name="Shape 23">
            <a:extLst>
              <a:ext uri="{FF2B5EF4-FFF2-40B4-BE49-F238E27FC236}">
                <a16:creationId xmlns:a16="http://schemas.microsoft.com/office/drawing/2014/main" id="{D5F764EB-81C3-4421-AEA8-96C05016E23A}"/>
              </a:ext>
            </a:extLst>
          </p:cNvPr>
          <p:cNvSpPr>
            <a:spLocks noGrp="1"/>
          </p:cNvSpPr>
          <p:nvPr/>
        </p:nvSpPr>
        <p:spPr>
          <a:xfrm>
            <a:off x="1115568" y="4462272"/>
            <a:ext cx="10637520" cy="630936"/>
          </a:xfrm>
          <a:prstGeom prst="rect">
            <a:avLst/>
          </a:prstGeom>
          <a:solidFill>
            <a:srgbClr val="FFFFFF"/>
          </a:solidFill>
          <a:ln w="7620">
            <a:solidFill>
              <a:srgbClr val="D8D4CB"/>
            </a:solidFill>
            <a:prstDash val="solid"/>
          </a:ln>
        </p:spPr>
      </p:sp>
      <p:sp>
        <p:nvSpPr>
          <p:cNvPr id="27" name="Text 24">
            <a:extLst>
              <a:ext uri="{FF2B5EF4-FFF2-40B4-BE49-F238E27FC236}">
                <a16:creationId xmlns:a16="http://schemas.microsoft.com/office/drawing/2014/main" id="{963C123B-9965-4D44-AD19-FD1C7C9C1C60}"/>
              </a:ext>
            </a:extLst>
          </p:cNvPr>
          <p:cNvSpPr>
            <a:spLocks noGrp="1"/>
          </p:cNvSpPr>
          <p:nvPr/>
        </p:nvSpPr>
        <p:spPr>
          <a:xfrm>
            <a:off x="1280160" y="4590288"/>
            <a:ext cx="10280904" cy="393192"/>
          </a:xfrm>
          <a:prstGeom prst="rect">
            <a:avLst/>
          </a:prstGeom>
          <a:noFill/>
        </p:spPr>
        <p:txBody>
          <a:bodyPr wrap="square" lIns="0" tIns="0" rIns="0" bIns="0" anchor="t">
            <a:normAutofit/>
          </a:bodyPr>
          <a:lstStyle/>
          <a:p>
            <a:pPr marL="0" indent="0">
              <a:buNone/>
            </a:pPr>
            <a:r>
              <a:rPr sz="1800">
                <a:solidFill>
                  <a:srgbClr val="243239"/>
                </a:solidFill>
                <a:latin typeface="Arial"/>
                <a:ea typeface="Arial"/>
                <a:cs typeface="Arial"/>
              </a:rPr>
              <a:t>Welche Frist gilt beim beschriebenen ADL-Sonderfall nach einem ersten Aufenthalt &lt;72 Stunden ohne Assessment?</a:t>
            </a:r>
            <a:endParaRPr sz="1800"/>
          </a:p>
        </p:txBody>
      </p:sp>
      <p:sp>
        <p:nvSpPr>
          <p:cNvPr id="28" name="Shape 25">
            <a:extLst>
              <a:ext uri="{FF2B5EF4-FFF2-40B4-BE49-F238E27FC236}">
                <a16:creationId xmlns:a16="http://schemas.microsoft.com/office/drawing/2014/main" id="{EDFD1EF3-93D3-40D1-8EFB-6AB1F444EFB9}"/>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9" name="Shape 26">
            <a:extLst>
              <a:ext uri="{FF2B5EF4-FFF2-40B4-BE49-F238E27FC236}">
                <a16:creationId xmlns:a16="http://schemas.microsoft.com/office/drawing/2014/main" id="{1F656195-7AD5-4FFB-8FA5-D150E657E375}"/>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0" name="Text 27">
            <a:extLst>
              <a:ext uri="{FF2B5EF4-FFF2-40B4-BE49-F238E27FC236}">
                <a16:creationId xmlns:a16="http://schemas.microsoft.com/office/drawing/2014/main" id="{4E74FEDE-8C6A-47B5-BD60-459EE5EB0BAB}"/>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Zu jeder Antwort: Änderungsart und Fundstelle nennen.</a:t>
            </a:r>
            <a:endParaRPr sz="1550"/>
          </a:p>
        </p:txBody>
      </p:sp>
      <p:sp>
        <p:nvSpPr>
          <p:cNvPr id="31" name="Shape 28">
            <a:extLst>
              <a:ext uri="{FF2B5EF4-FFF2-40B4-BE49-F238E27FC236}">
                <a16:creationId xmlns:a16="http://schemas.microsoft.com/office/drawing/2014/main" id="{FABFE878-55C9-452E-A492-B639B6E22083}"/>
              </a:ext>
            </a:extLst>
          </p:cNvPr>
          <p:cNvSpPr>
            <a:spLocks noGrp="1"/>
          </p:cNvSpPr>
          <p:nvPr/>
        </p:nvSpPr>
        <p:spPr>
          <a:xfrm>
            <a:off x="438912" y="6281928"/>
            <a:ext cx="11314176" cy="0"/>
          </a:xfrm>
          <a:prstGeom prst="line">
            <a:avLst/>
          </a:prstGeom>
          <a:noFill/>
          <a:ln w="7620">
            <a:solidFill>
              <a:srgbClr val="D8D4CB"/>
            </a:solidFill>
            <a:prstDash val="solid"/>
          </a:ln>
        </p:spPr>
      </p:sp>
      <p:sp>
        <p:nvSpPr>
          <p:cNvPr id="32" name="Text 29">
            <a:extLst>
              <a:ext uri="{FF2B5EF4-FFF2-40B4-BE49-F238E27FC236}">
                <a16:creationId xmlns:a16="http://schemas.microsoft.com/office/drawing/2014/main" id="{21A9B7D5-E4F0-4070-9586-417FEC6F310F}"/>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2026/2027: D04, P01/SD1505, SD0102 und Reha-Assessments; Lösung auf der folgenden Folie.</a:t>
            </a:r>
            <a:endParaRPr sz="920"/>
          </a:p>
        </p:txBody>
      </p:sp>
      <p:sp>
        <p:nvSpPr>
          <p:cNvPr id="33" name="Text 30">
            <a:extLst>
              <a:ext uri="{FF2B5EF4-FFF2-40B4-BE49-F238E27FC236}">
                <a16:creationId xmlns:a16="http://schemas.microsoft.com/office/drawing/2014/main" id="{C6915414-BB8B-457F-9891-974A37882C8C}"/>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4" name="Text 31">
            <a:extLst>
              <a:ext uri="{FF2B5EF4-FFF2-40B4-BE49-F238E27FC236}">
                <a16:creationId xmlns:a16="http://schemas.microsoft.com/office/drawing/2014/main" id="{F2ADC148-C109-4953-BC56-05F8F78D1993}"/>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62 / 73</a:t>
            </a:r>
            <a:endParaRPr sz="900"/>
          </a:p>
        </p:txBody>
      </p:sp>
    </p:spTree>
    <p:extLst>
      <p:ext uri="{BB962C8B-B14F-4D97-AF65-F5344CB8AC3E}">
        <p14:creationId xmlns:p14="http://schemas.microsoft.com/office/powerpoint/2010/main" val="9231299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DB0A5AF-C8EF-4721-B228-4121158247A6}"/>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D30E75AA-B8B3-4B5D-A137-05DE64132E9C}"/>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928EA0B9-DD6C-4E7D-AB6F-CA888A04E0FE}"/>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6C27A5F7-D94C-421F-A317-764C598D0DA4}"/>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68F3311A-4652-4CC4-8908-B3A8CAB22846}"/>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8394CAF0-D474-4C48-9801-349E239F07D3}"/>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06 | ANWENDUNG</a:t>
            </a:r>
            <a:endParaRPr sz="1020"/>
          </a:p>
        </p:txBody>
      </p:sp>
      <p:sp>
        <p:nvSpPr>
          <p:cNvPr id="8" name="Text 5">
            <a:extLst>
              <a:ext uri="{FF2B5EF4-FFF2-40B4-BE49-F238E27FC236}">
                <a16:creationId xmlns:a16="http://schemas.microsoft.com/office/drawing/2014/main" id="{8EE5BCBA-6E97-4113-B1E6-50BB57451A3C}"/>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LÖSUNG</a:t>
            </a:r>
            <a:endParaRPr sz="960"/>
          </a:p>
        </p:txBody>
      </p:sp>
      <p:sp>
        <p:nvSpPr>
          <p:cNvPr id="9" name="Text 6">
            <a:extLst>
              <a:ext uri="{FF2B5EF4-FFF2-40B4-BE49-F238E27FC236}">
                <a16:creationId xmlns:a16="http://schemas.microsoft.com/office/drawing/2014/main" id="{ACD4AD11-5040-4C8F-8B63-05A29E82D602}"/>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Wissenscheck: Lösungen und Begründung</a:t>
            </a:r>
            <a:endParaRPr sz="2800"/>
          </a:p>
        </p:txBody>
      </p:sp>
      <p:sp>
        <p:nvSpPr>
          <p:cNvPr id="10" name="Shape 7">
            <a:extLst>
              <a:ext uri="{FF2B5EF4-FFF2-40B4-BE49-F238E27FC236}">
                <a16:creationId xmlns:a16="http://schemas.microsoft.com/office/drawing/2014/main" id="{AF3CA452-4FA3-42C8-AB07-ECB61780DDBA}"/>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56260FD9-4ACE-4225-A9FE-0A030F587F7C}"/>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A3E45118-E6F5-40F4-90BB-D04B64D3A236}"/>
              </a:ext>
            </a:extLst>
          </p:cNvPr>
          <p:cNvSpPr>
            <a:spLocks noGrp="1"/>
          </p:cNvSpPr>
          <p:nvPr/>
        </p:nvSpPr>
        <p:spPr>
          <a:xfrm>
            <a:off x="438912" y="2011680"/>
            <a:ext cx="5556504" cy="1577340"/>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ADBC43E0-D6B1-4240-BFB5-FA3F05412911}"/>
              </a:ext>
            </a:extLst>
          </p:cNvPr>
          <p:cNvSpPr>
            <a:spLocks noGrp="1"/>
          </p:cNvSpPr>
          <p:nvPr/>
        </p:nvSpPr>
        <p:spPr>
          <a:xfrm>
            <a:off x="438912" y="2011680"/>
            <a:ext cx="41148" cy="1577340"/>
          </a:xfrm>
          <a:prstGeom prst="rect">
            <a:avLst/>
          </a:prstGeom>
          <a:solidFill>
            <a:srgbClr val="D8CBB6"/>
          </a:solidFill>
          <a:ln w="12700">
            <a:solidFill>
              <a:srgbClr val="D8CBB6">
                <a:alpha val="0"/>
              </a:srgbClr>
            </a:solidFill>
            <a:prstDash val="solid"/>
          </a:ln>
        </p:spPr>
      </p:sp>
      <p:sp>
        <p:nvSpPr>
          <p:cNvPr id="14" name="Text 11">
            <a:extLst>
              <a:ext uri="{FF2B5EF4-FFF2-40B4-BE49-F238E27FC236}">
                <a16:creationId xmlns:a16="http://schemas.microsoft.com/office/drawing/2014/main" id="{5AB3E720-A771-415A-9712-E6BDC624F8EC}"/>
              </a:ext>
            </a:extLst>
          </p:cNvPr>
          <p:cNvSpPr>
            <a:spLocks noGrp="1"/>
          </p:cNvSpPr>
          <p:nvPr/>
        </p:nvSpPr>
        <p:spPr>
          <a:xfrm>
            <a:off x="621792" y="2176272"/>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A | Nein</a:t>
            </a:r>
            <a:endParaRPr sz="1800"/>
          </a:p>
        </p:txBody>
      </p:sp>
      <p:sp>
        <p:nvSpPr>
          <p:cNvPr id="15" name="Text 12">
            <a:extLst>
              <a:ext uri="{FF2B5EF4-FFF2-40B4-BE49-F238E27FC236}">
                <a16:creationId xmlns:a16="http://schemas.microsoft.com/office/drawing/2014/main" id="{DE21431E-9B9C-4F9B-8881-803C9FE6AC22}"/>
              </a:ext>
            </a:extLst>
          </p:cNvPr>
          <p:cNvSpPr>
            <a:spLocks noGrp="1"/>
          </p:cNvSpPr>
          <p:nvPr/>
        </p:nvSpPr>
        <p:spPr>
          <a:xfrm>
            <a:off x="621792" y="2569464"/>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D04p untersagt U69.11! und U69.12!. Blutung und Diathese nach den weiterhin geltenden Regeln abbilden.</a:t>
            </a:r>
            <a:endParaRPr sz="1740"/>
          </a:p>
        </p:txBody>
      </p:sp>
      <p:sp>
        <p:nvSpPr>
          <p:cNvPr id="16" name="Shape 13">
            <a:extLst>
              <a:ext uri="{FF2B5EF4-FFF2-40B4-BE49-F238E27FC236}">
                <a16:creationId xmlns:a16="http://schemas.microsoft.com/office/drawing/2014/main" id="{DDEC09FF-CDCE-4D21-A85F-DBBF9FA2E9EA}"/>
              </a:ext>
            </a:extLst>
          </p:cNvPr>
          <p:cNvSpPr>
            <a:spLocks noGrp="1"/>
          </p:cNvSpPr>
          <p:nvPr/>
        </p:nvSpPr>
        <p:spPr>
          <a:xfrm>
            <a:off x="6196584" y="2011680"/>
            <a:ext cx="5556504" cy="1577340"/>
          </a:xfrm>
          <a:prstGeom prst="rect">
            <a:avLst/>
          </a:prstGeom>
          <a:solidFill>
            <a:srgbClr val="FFFFFF"/>
          </a:solidFill>
          <a:ln w="7620">
            <a:solidFill>
              <a:srgbClr val="D8D4CB"/>
            </a:solidFill>
            <a:prstDash val="solid"/>
          </a:ln>
        </p:spPr>
      </p:sp>
      <p:sp>
        <p:nvSpPr>
          <p:cNvPr id="17" name="Shape 14">
            <a:extLst>
              <a:ext uri="{FF2B5EF4-FFF2-40B4-BE49-F238E27FC236}">
                <a16:creationId xmlns:a16="http://schemas.microsoft.com/office/drawing/2014/main" id="{770B3DD0-FA85-4790-B0D6-1E36292AB0E6}"/>
              </a:ext>
            </a:extLst>
          </p:cNvPr>
          <p:cNvSpPr>
            <a:spLocks noGrp="1"/>
          </p:cNvSpPr>
          <p:nvPr/>
        </p:nvSpPr>
        <p:spPr>
          <a:xfrm>
            <a:off x="6196584" y="2011680"/>
            <a:ext cx="41148" cy="1577340"/>
          </a:xfrm>
          <a:prstGeom prst="rect">
            <a:avLst/>
          </a:prstGeom>
          <a:solidFill>
            <a:srgbClr val="D8CBB6"/>
          </a:solidFill>
          <a:ln w="12700">
            <a:solidFill>
              <a:srgbClr val="D8CBB6">
                <a:alpha val="0"/>
              </a:srgbClr>
            </a:solidFill>
            <a:prstDash val="solid"/>
          </a:ln>
        </p:spPr>
      </p:sp>
      <p:sp>
        <p:nvSpPr>
          <p:cNvPr id="18" name="Text 15">
            <a:extLst>
              <a:ext uri="{FF2B5EF4-FFF2-40B4-BE49-F238E27FC236}">
                <a16:creationId xmlns:a16="http://schemas.microsoft.com/office/drawing/2014/main" id="{53AA66D2-E026-46AB-A33E-C752631595EC}"/>
              </a:ext>
            </a:extLst>
          </p:cNvPr>
          <p:cNvSpPr>
            <a:spLocks noGrp="1"/>
          </p:cNvSpPr>
          <p:nvPr/>
        </p:nvSpPr>
        <p:spPr>
          <a:xfrm>
            <a:off x="6379464" y="2176272"/>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B | Doch</a:t>
            </a:r>
            <a:endParaRPr sz="1800"/>
          </a:p>
        </p:txBody>
      </p:sp>
      <p:sp>
        <p:nvSpPr>
          <p:cNvPr id="19" name="Text 16">
            <a:extLst>
              <a:ext uri="{FF2B5EF4-FFF2-40B4-BE49-F238E27FC236}">
                <a16:creationId xmlns:a16="http://schemas.microsoft.com/office/drawing/2014/main" id="{94C8E9C4-E877-42FB-85E2-13131B8C3C01}"/>
              </a:ext>
            </a:extLst>
          </p:cNvPr>
          <p:cNvSpPr>
            <a:spLocks noGrp="1"/>
          </p:cNvSpPr>
          <p:nvPr/>
        </p:nvSpPr>
        <p:spPr>
          <a:xfrm>
            <a:off x="6379464" y="2569464"/>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Die zusätzliche Anästhesiekodierung wurde nach SD1505p verschoben. Die Pflicht bleibt bestehen.</a:t>
            </a:r>
            <a:endParaRPr sz="1740"/>
          </a:p>
        </p:txBody>
      </p:sp>
      <p:sp>
        <p:nvSpPr>
          <p:cNvPr id="20" name="Shape 17">
            <a:extLst>
              <a:ext uri="{FF2B5EF4-FFF2-40B4-BE49-F238E27FC236}">
                <a16:creationId xmlns:a16="http://schemas.microsoft.com/office/drawing/2014/main" id="{7FF330A3-8504-4D06-AA35-F373309C7337}"/>
              </a:ext>
            </a:extLst>
          </p:cNvPr>
          <p:cNvSpPr>
            <a:spLocks noGrp="1"/>
          </p:cNvSpPr>
          <p:nvPr/>
        </p:nvSpPr>
        <p:spPr>
          <a:xfrm>
            <a:off x="438912" y="3790188"/>
            <a:ext cx="5556504" cy="1577340"/>
          </a:xfrm>
          <a:prstGeom prst="rect">
            <a:avLst/>
          </a:prstGeom>
          <a:solidFill>
            <a:srgbClr val="FFFFFF"/>
          </a:solidFill>
          <a:ln w="7620">
            <a:solidFill>
              <a:srgbClr val="D8D4CB"/>
            </a:solidFill>
            <a:prstDash val="solid"/>
          </a:ln>
        </p:spPr>
      </p:sp>
      <p:sp>
        <p:nvSpPr>
          <p:cNvPr id="21" name="Shape 18">
            <a:extLst>
              <a:ext uri="{FF2B5EF4-FFF2-40B4-BE49-F238E27FC236}">
                <a16:creationId xmlns:a16="http://schemas.microsoft.com/office/drawing/2014/main" id="{9A21A5A8-3907-40A4-836C-5B1DE00F30A4}"/>
              </a:ext>
            </a:extLst>
          </p:cNvPr>
          <p:cNvSpPr>
            <a:spLocks noGrp="1"/>
          </p:cNvSpPr>
          <p:nvPr/>
        </p:nvSpPr>
        <p:spPr>
          <a:xfrm>
            <a:off x="438912" y="3790188"/>
            <a:ext cx="41148" cy="1577340"/>
          </a:xfrm>
          <a:prstGeom prst="rect">
            <a:avLst/>
          </a:prstGeom>
          <a:solidFill>
            <a:srgbClr val="D8CBB6"/>
          </a:solidFill>
          <a:ln w="12700">
            <a:solidFill>
              <a:srgbClr val="D8CBB6">
                <a:alpha val="0"/>
              </a:srgbClr>
            </a:solidFill>
            <a:prstDash val="solid"/>
          </a:ln>
        </p:spPr>
      </p:sp>
      <p:sp>
        <p:nvSpPr>
          <p:cNvPr id="22" name="Text 19">
            <a:extLst>
              <a:ext uri="{FF2B5EF4-FFF2-40B4-BE49-F238E27FC236}">
                <a16:creationId xmlns:a16="http://schemas.microsoft.com/office/drawing/2014/main" id="{8ABD13BB-638B-40C9-8440-72A547F46E3A}"/>
              </a:ext>
            </a:extLst>
          </p:cNvPr>
          <p:cNvSpPr>
            <a:spLocks noGrp="1"/>
          </p:cNvSpPr>
          <p:nvPr/>
        </p:nvSpPr>
        <p:spPr>
          <a:xfrm>
            <a:off x="621792" y="3954780"/>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C | Nein</a:t>
            </a:r>
            <a:endParaRPr sz="1800"/>
          </a:p>
        </p:txBody>
      </p:sp>
      <p:sp>
        <p:nvSpPr>
          <p:cNvPr id="23" name="Text 20">
            <a:extLst>
              <a:ext uri="{FF2B5EF4-FFF2-40B4-BE49-F238E27FC236}">
                <a16:creationId xmlns:a16="http://schemas.microsoft.com/office/drawing/2014/main" id="{045D418C-4D74-45E3-9BE4-A38ED1C6F227}"/>
              </a:ext>
            </a:extLst>
          </p:cNvPr>
          <p:cNvSpPr>
            <a:spLocks noGrp="1"/>
          </p:cNvSpPr>
          <p:nvPr/>
        </p:nvSpPr>
        <p:spPr>
          <a:xfrm>
            <a:off x="621792" y="4347972"/>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Phoenix-Kriterien und Alters-/Stationszuordnung stehen bereits im KHB 2026. 2027 wird die allgemeine Aufzählung ergänzt.</a:t>
            </a:r>
            <a:endParaRPr sz="1740"/>
          </a:p>
        </p:txBody>
      </p:sp>
      <p:sp>
        <p:nvSpPr>
          <p:cNvPr id="24" name="Shape 21">
            <a:extLst>
              <a:ext uri="{FF2B5EF4-FFF2-40B4-BE49-F238E27FC236}">
                <a16:creationId xmlns:a16="http://schemas.microsoft.com/office/drawing/2014/main" id="{87EC51DA-7CEE-4DC1-BAA9-F4CB5A325E21}"/>
              </a:ext>
            </a:extLst>
          </p:cNvPr>
          <p:cNvSpPr>
            <a:spLocks noGrp="1"/>
          </p:cNvSpPr>
          <p:nvPr/>
        </p:nvSpPr>
        <p:spPr>
          <a:xfrm>
            <a:off x="6196584" y="3790188"/>
            <a:ext cx="5556504" cy="1577340"/>
          </a:xfrm>
          <a:prstGeom prst="rect">
            <a:avLst/>
          </a:prstGeom>
          <a:solidFill>
            <a:srgbClr val="FFFFFF"/>
          </a:solidFill>
          <a:ln w="7620">
            <a:solidFill>
              <a:srgbClr val="D8D4CB"/>
            </a:solidFill>
            <a:prstDash val="solid"/>
          </a:ln>
        </p:spPr>
      </p:sp>
      <p:sp>
        <p:nvSpPr>
          <p:cNvPr id="25" name="Shape 22">
            <a:extLst>
              <a:ext uri="{FF2B5EF4-FFF2-40B4-BE49-F238E27FC236}">
                <a16:creationId xmlns:a16="http://schemas.microsoft.com/office/drawing/2014/main" id="{BD486B29-CD7C-4E28-97BD-CD91B2CE92A0}"/>
              </a:ext>
            </a:extLst>
          </p:cNvPr>
          <p:cNvSpPr>
            <a:spLocks noGrp="1"/>
          </p:cNvSpPr>
          <p:nvPr/>
        </p:nvSpPr>
        <p:spPr>
          <a:xfrm>
            <a:off x="6196584" y="3790188"/>
            <a:ext cx="41148" cy="1577340"/>
          </a:xfrm>
          <a:prstGeom prst="rect">
            <a:avLst/>
          </a:prstGeom>
          <a:solidFill>
            <a:srgbClr val="D8CBB6"/>
          </a:solidFill>
          <a:ln w="12700">
            <a:solidFill>
              <a:srgbClr val="D8CBB6">
                <a:alpha val="0"/>
              </a:srgbClr>
            </a:solidFill>
            <a:prstDash val="solid"/>
          </a:ln>
        </p:spPr>
      </p:sp>
      <p:sp>
        <p:nvSpPr>
          <p:cNvPr id="26" name="Text 23">
            <a:extLst>
              <a:ext uri="{FF2B5EF4-FFF2-40B4-BE49-F238E27FC236}">
                <a16:creationId xmlns:a16="http://schemas.microsoft.com/office/drawing/2014/main" id="{413D44A1-E362-4682-B948-3F92DEEB4EE2}"/>
              </a:ext>
            </a:extLst>
          </p:cNvPr>
          <p:cNvSpPr>
            <a:spLocks noGrp="1"/>
          </p:cNvSpPr>
          <p:nvPr/>
        </p:nvSpPr>
        <p:spPr>
          <a:xfrm>
            <a:off x="6379464" y="3954780"/>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D | Drei Arbeitstage</a:t>
            </a:r>
            <a:endParaRPr sz="1800"/>
          </a:p>
        </p:txBody>
      </p:sp>
      <p:sp>
        <p:nvSpPr>
          <p:cNvPr id="27" name="Text 24">
            <a:extLst>
              <a:ext uri="{FF2B5EF4-FFF2-40B4-BE49-F238E27FC236}">
                <a16:creationId xmlns:a16="http://schemas.microsoft.com/office/drawing/2014/main" id="{7DD00EE4-561F-45F2-B4DD-96702C35253A}"/>
              </a:ext>
            </a:extLst>
          </p:cNvPr>
          <p:cNvSpPr>
            <a:spLocks noGrp="1"/>
          </p:cNvSpPr>
          <p:nvPr/>
        </p:nvSpPr>
        <p:spPr>
          <a:xfrm>
            <a:off x="6379464" y="4347972"/>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Im beschriebenen Sonderfall innerhalb von drei Arbeitstagen nach Beginn des zweiten Aufenthalts; Samstag zählt mit.</a:t>
            </a:r>
            <a:endParaRPr sz="1740"/>
          </a:p>
        </p:txBody>
      </p:sp>
      <p:sp>
        <p:nvSpPr>
          <p:cNvPr id="28" name="Shape 25">
            <a:extLst>
              <a:ext uri="{FF2B5EF4-FFF2-40B4-BE49-F238E27FC236}">
                <a16:creationId xmlns:a16="http://schemas.microsoft.com/office/drawing/2014/main" id="{54873B20-142E-4E7C-8A4B-C9CD0F09EED6}"/>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9" name="Shape 26">
            <a:extLst>
              <a:ext uri="{FF2B5EF4-FFF2-40B4-BE49-F238E27FC236}">
                <a16:creationId xmlns:a16="http://schemas.microsoft.com/office/drawing/2014/main" id="{B64D2592-3D03-40FE-A610-61D548B06CCE}"/>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0" name="Text 27">
            <a:extLst>
              <a:ext uri="{FF2B5EF4-FFF2-40B4-BE49-F238E27FC236}">
                <a16:creationId xmlns:a16="http://schemas.microsoft.com/office/drawing/2014/main" id="{61BA102C-44C4-406B-88B7-C3030057CE25}"/>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 entscheidende Kompetenz ist der Kontextvergleich, nicht das Auswendiglernen grüner Textstellen.</a:t>
            </a:r>
            <a:endParaRPr sz="1550"/>
          </a:p>
        </p:txBody>
      </p:sp>
      <p:sp>
        <p:nvSpPr>
          <p:cNvPr id="31" name="Shape 28">
            <a:extLst>
              <a:ext uri="{FF2B5EF4-FFF2-40B4-BE49-F238E27FC236}">
                <a16:creationId xmlns:a16="http://schemas.microsoft.com/office/drawing/2014/main" id="{2BEEC20A-0AFC-4439-945A-31F156F148A9}"/>
              </a:ext>
            </a:extLst>
          </p:cNvPr>
          <p:cNvSpPr>
            <a:spLocks noGrp="1"/>
          </p:cNvSpPr>
          <p:nvPr/>
        </p:nvSpPr>
        <p:spPr>
          <a:xfrm>
            <a:off x="438912" y="6281928"/>
            <a:ext cx="11314176" cy="0"/>
          </a:xfrm>
          <a:prstGeom prst="line">
            <a:avLst/>
          </a:prstGeom>
          <a:noFill/>
          <a:ln w="7620">
            <a:solidFill>
              <a:srgbClr val="D8D4CB"/>
            </a:solidFill>
            <a:prstDash val="solid"/>
          </a:ln>
        </p:spPr>
      </p:sp>
      <p:sp>
        <p:nvSpPr>
          <p:cNvPr id="32" name="Text 29">
            <a:extLst>
              <a:ext uri="{FF2B5EF4-FFF2-40B4-BE49-F238E27FC236}">
                <a16:creationId xmlns:a16="http://schemas.microsoft.com/office/drawing/2014/main" id="{FCA53840-C7CC-4F61-9C70-1686B62DB9EA}"/>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2027: D04p S. 36; SD1505p S. 168; SD0102p S. 83–86; Reha 3.2 S. 224. KHB 2026: S. 62, 87, 222–223.</a:t>
            </a:r>
            <a:endParaRPr sz="920"/>
          </a:p>
        </p:txBody>
      </p:sp>
      <p:sp>
        <p:nvSpPr>
          <p:cNvPr id="33" name="Text 30">
            <a:extLst>
              <a:ext uri="{FF2B5EF4-FFF2-40B4-BE49-F238E27FC236}">
                <a16:creationId xmlns:a16="http://schemas.microsoft.com/office/drawing/2014/main" id="{65CC634B-6478-4388-94F0-78A82BB4558F}"/>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4" name="Text 31">
            <a:extLst>
              <a:ext uri="{FF2B5EF4-FFF2-40B4-BE49-F238E27FC236}">
                <a16:creationId xmlns:a16="http://schemas.microsoft.com/office/drawing/2014/main" id="{6CB9961E-8495-4C70-B9BD-BC6299C3CB2D}"/>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63 / 73</a:t>
            </a:r>
            <a:endParaRPr sz="900"/>
          </a:p>
        </p:txBody>
      </p:sp>
    </p:spTree>
    <p:extLst>
      <p:ext uri="{BB962C8B-B14F-4D97-AF65-F5344CB8AC3E}">
        <p14:creationId xmlns:p14="http://schemas.microsoft.com/office/powerpoint/2010/main" val="197886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D100A24-29AE-4828-9BE7-BCA029861873}"/>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A6103D58-E20C-4DDE-AC26-297740395626}"/>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B013FA3D-ECEC-4F13-B2B4-43103C32C5B4}"/>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2539A422-BFE8-4734-98EB-6ABF5A89BDCB}"/>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5F2AEBBC-3A9E-4FCD-ACDD-DF2A722666B3}"/>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A6BCA62B-C6E9-4EDD-8545-5D30F310C7BB}"/>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06 | ABSCHLUSS</a:t>
            </a:r>
            <a:endParaRPr sz="1020"/>
          </a:p>
        </p:txBody>
      </p:sp>
      <p:sp>
        <p:nvSpPr>
          <p:cNvPr id="8" name="Text 5">
            <a:extLst>
              <a:ext uri="{FF2B5EF4-FFF2-40B4-BE49-F238E27FC236}">
                <a16:creationId xmlns:a16="http://schemas.microsoft.com/office/drawing/2014/main" id="{FAED7C76-24AE-4721-808A-73C084FA7D14}"/>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TRANSFER</a:t>
            </a:r>
            <a:endParaRPr sz="960"/>
          </a:p>
        </p:txBody>
      </p:sp>
      <p:sp>
        <p:nvSpPr>
          <p:cNvPr id="9" name="Text 6">
            <a:extLst>
              <a:ext uri="{FF2B5EF4-FFF2-40B4-BE49-F238E27FC236}">
                <a16:creationId xmlns:a16="http://schemas.microsoft.com/office/drawing/2014/main" id="{9742A1B7-5F0D-462D-898B-CD21DF597054}"/>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Die sechs Merksätze für 2027</a:t>
            </a:r>
            <a:endParaRPr sz="2800"/>
          </a:p>
        </p:txBody>
      </p:sp>
      <p:sp>
        <p:nvSpPr>
          <p:cNvPr id="10" name="Shape 7">
            <a:extLst>
              <a:ext uri="{FF2B5EF4-FFF2-40B4-BE49-F238E27FC236}">
                <a16:creationId xmlns:a16="http://schemas.microsoft.com/office/drawing/2014/main" id="{A5B10299-71ED-4088-A7AC-8E9078F07EB9}"/>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B6EDE6CA-3E02-494E-9F1A-A1FE37AD1CCB}"/>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2FE63DA3-1D45-4AE9-8CBB-22627F976D3F}"/>
              </a:ext>
            </a:extLst>
          </p:cNvPr>
          <p:cNvSpPr>
            <a:spLocks noGrp="1"/>
          </p:cNvSpPr>
          <p:nvPr/>
        </p:nvSpPr>
        <p:spPr>
          <a:xfrm>
            <a:off x="438912" y="2011680"/>
            <a:ext cx="3637280" cy="1577340"/>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DBAAE36C-0BE5-451E-9728-FB1068836672}"/>
              </a:ext>
            </a:extLst>
          </p:cNvPr>
          <p:cNvSpPr>
            <a:spLocks noGrp="1"/>
          </p:cNvSpPr>
          <p:nvPr/>
        </p:nvSpPr>
        <p:spPr>
          <a:xfrm>
            <a:off x="438912" y="2011680"/>
            <a:ext cx="41148" cy="1577340"/>
          </a:xfrm>
          <a:prstGeom prst="rect">
            <a:avLst/>
          </a:prstGeom>
          <a:solidFill>
            <a:srgbClr val="D8CBB6"/>
          </a:solidFill>
          <a:ln w="12700">
            <a:solidFill>
              <a:srgbClr val="D8CBB6">
                <a:alpha val="0"/>
              </a:srgbClr>
            </a:solidFill>
            <a:prstDash val="solid"/>
          </a:ln>
        </p:spPr>
      </p:sp>
      <p:sp>
        <p:nvSpPr>
          <p:cNvPr id="14" name="Text 11">
            <a:extLst>
              <a:ext uri="{FF2B5EF4-FFF2-40B4-BE49-F238E27FC236}">
                <a16:creationId xmlns:a16="http://schemas.microsoft.com/office/drawing/2014/main" id="{D3453467-4DB6-4A58-9954-B013C4C468A5}"/>
              </a:ext>
            </a:extLst>
          </p:cNvPr>
          <p:cNvSpPr>
            <a:spLocks noGrp="1"/>
          </p:cNvSpPr>
          <p:nvPr/>
        </p:nvSpPr>
        <p:spPr>
          <a:xfrm>
            <a:off x="621792" y="2176272"/>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Nicht pauschal streichen</a:t>
            </a:r>
            <a:endParaRPr sz="1600"/>
          </a:p>
        </p:txBody>
      </p:sp>
      <p:sp>
        <p:nvSpPr>
          <p:cNvPr id="15" name="Text 12">
            <a:extLst>
              <a:ext uri="{FF2B5EF4-FFF2-40B4-BE49-F238E27FC236}">
                <a16:creationId xmlns:a16="http://schemas.microsoft.com/office/drawing/2014/main" id="{069227AB-407D-46E6-95CC-81382F336841}"/>
              </a:ext>
            </a:extLst>
          </p:cNvPr>
          <p:cNvSpPr>
            <a:spLocks noGrp="1"/>
          </p:cNvSpPr>
          <p:nvPr/>
        </p:nvSpPr>
        <p:spPr>
          <a:xfrm>
            <a:off x="621792" y="2569464"/>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Nur U69.11! / U69.12!, nicht sämtliche U69-Zusatzkodes.</a:t>
            </a:r>
            <a:endParaRPr sz="1630"/>
          </a:p>
        </p:txBody>
      </p:sp>
      <p:sp>
        <p:nvSpPr>
          <p:cNvPr id="16" name="Shape 13">
            <a:extLst>
              <a:ext uri="{FF2B5EF4-FFF2-40B4-BE49-F238E27FC236}">
                <a16:creationId xmlns:a16="http://schemas.microsoft.com/office/drawing/2014/main" id="{45E984F1-470A-40B4-9FA9-1761B88259DE}"/>
              </a:ext>
            </a:extLst>
          </p:cNvPr>
          <p:cNvSpPr>
            <a:spLocks noGrp="1"/>
          </p:cNvSpPr>
          <p:nvPr/>
        </p:nvSpPr>
        <p:spPr>
          <a:xfrm>
            <a:off x="4277360" y="2011680"/>
            <a:ext cx="3637280" cy="1577340"/>
          </a:xfrm>
          <a:prstGeom prst="rect">
            <a:avLst/>
          </a:prstGeom>
          <a:solidFill>
            <a:srgbClr val="FFFFFF"/>
          </a:solidFill>
          <a:ln w="7620">
            <a:solidFill>
              <a:srgbClr val="D8D4CB"/>
            </a:solidFill>
            <a:prstDash val="solid"/>
          </a:ln>
        </p:spPr>
      </p:sp>
      <p:sp>
        <p:nvSpPr>
          <p:cNvPr id="17" name="Shape 14">
            <a:extLst>
              <a:ext uri="{FF2B5EF4-FFF2-40B4-BE49-F238E27FC236}">
                <a16:creationId xmlns:a16="http://schemas.microsoft.com/office/drawing/2014/main" id="{E331D0F3-50C4-4DE3-8D42-65EBB588ACC0}"/>
              </a:ext>
            </a:extLst>
          </p:cNvPr>
          <p:cNvSpPr>
            <a:spLocks noGrp="1"/>
          </p:cNvSpPr>
          <p:nvPr/>
        </p:nvSpPr>
        <p:spPr>
          <a:xfrm>
            <a:off x="4277360" y="2011680"/>
            <a:ext cx="41148" cy="1577340"/>
          </a:xfrm>
          <a:prstGeom prst="rect">
            <a:avLst/>
          </a:prstGeom>
          <a:solidFill>
            <a:srgbClr val="D8CBB6"/>
          </a:solidFill>
          <a:ln w="12700">
            <a:solidFill>
              <a:srgbClr val="D8CBB6">
                <a:alpha val="0"/>
              </a:srgbClr>
            </a:solidFill>
            <a:prstDash val="solid"/>
          </a:ln>
        </p:spPr>
      </p:sp>
      <p:sp>
        <p:nvSpPr>
          <p:cNvPr id="18" name="Text 15">
            <a:extLst>
              <a:ext uri="{FF2B5EF4-FFF2-40B4-BE49-F238E27FC236}">
                <a16:creationId xmlns:a16="http://schemas.microsoft.com/office/drawing/2014/main" id="{B89496DD-59B7-4502-B5CE-2F104C869E30}"/>
              </a:ext>
            </a:extLst>
          </p:cNvPr>
          <p:cNvSpPr>
            <a:spLocks noGrp="1"/>
          </p:cNvSpPr>
          <p:nvPr/>
        </p:nvSpPr>
        <p:spPr>
          <a:xfrm>
            <a:off x="4460240" y="2176272"/>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Aufnahmezeitpunkt beachten</a:t>
            </a:r>
            <a:endParaRPr sz="1600"/>
          </a:p>
        </p:txBody>
      </p:sp>
      <p:sp>
        <p:nvSpPr>
          <p:cNvPr id="19" name="Text 16">
            <a:extLst>
              <a:ext uri="{FF2B5EF4-FFF2-40B4-BE49-F238E27FC236}">
                <a16:creationId xmlns:a16="http://schemas.microsoft.com/office/drawing/2014/main" id="{67FEE46F-0B7F-444F-8C69-3117AD96F079}"/>
              </a:ext>
            </a:extLst>
          </p:cNvPr>
          <p:cNvSpPr>
            <a:spLocks noGrp="1"/>
          </p:cNvSpPr>
          <p:nvPr/>
        </p:nvSpPr>
        <p:spPr>
          <a:xfrm>
            <a:off x="4460240" y="2569464"/>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Das 28-Tage-Fenster ist im neuen D05 ausdrücklich daran gebunden.</a:t>
            </a:r>
            <a:endParaRPr sz="1630"/>
          </a:p>
        </p:txBody>
      </p:sp>
      <p:sp>
        <p:nvSpPr>
          <p:cNvPr id="20" name="Shape 17">
            <a:extLst>
              <a:ext uri="{FF2B5EF4-FFF2-40B4-BE49-F238E27FC236}">
                <a16:creationId xmlns:a16="http://schemas.microsoft.com/office/drawing/2014/main" id="{321E7096-96E4-4E77-982B-522C54E9C027}"/>
              </a:ext>
            </a:extLst>
          </p:cNvPr>
          <p:cNvSpPr>
            <a:spLocks noGrp="1"/>
          </p:cNvSpPr>
          <p:nvPr/>
        </p:nvSpPr>
        <p:spPr>
          <a:xfrm>
            <a:off x="8115808" y="2011680"/>
            <a:ext cx="3637280" cy="1577340"/>
          </a:xfrm>
          <a:prstGeom prst="rect">
            <a:avLst/>
          </a:prstGeom>
          <a:solidFill>
            <a:srgbClr val="FFFFFF"/>
          </a:solidFill>
          <a:ln w="7620">
            <a:solidFill>
              <a:srgbClr val="D8D4CB"/>
            </a:solidFill>
            <a:prstDash val="solid"/>
          </a:ln>
        </p:spPr>
      </p:sp>
      <p:sp>
        <p:nvSpPr>
          <p:cNvPr id="21" name="Shape 18">
            <a:extLst>
              <a:ext uri="{FF2B5EF4-FFF2-40B4-BE49-F238E27FC236}">
                <a16:creationId xmlns:a16="http://schemas.microsoft.com/office/drawing/2014/main" id="{C83C41E9-D242-4282-B4F7-383C20DE4CB9}"/>
              </a:ext>
            </a:extLst>
          </p:cNvPr>
          <p:cNvSpPr>
            <a:spLocks noGrp="1"/>
          </p:cNvSpPr>
          <p:nvPr/>
        </p:nvSpPr>
        <p:spPr>
          <a:xfrm>
            <a:off x="8115808" y="2011680"/>
            <a:ext cx="41148" cy="1577340"/>
          </a:xfrm>
          <a:prstGeom prst="rect">
            <a:avLst/>
          </a:prstGeom>
          <a:solidFill>
            <a:srgbClr val="D8CBB6"/>
          </a:solidFill>
          <a:ln w="12700">
            <a:solidFill>
              <a:srgbClr val="D8CBB6">
                <a:alpha val="0"/>
              </a:srgbClr>
            </a:solidFill>
            <a:prstDash val="solid"/>
          </a:ln>
        </p:spPr>
      </p:sp>
      <p:sp>
        <p:nvSpPr>
          <p:cNvPr id="22" name="Text 19">
            <a:extLst>
              <a:ext uri="{FF2B5EF4-FFF2-40B4-BE49-F238E27FC236}">
                <a16:creationId xmlns:a16="http://schemas.microsoft.com/office/drawing/2014/main" id="{54D310AC-4A6D-4D0E-890E-704235E01B1A}"/>
              </a:ext>
            </a:extLst>
          </p:cNvPr>
          <p:cNvSpPr>
            <a:spLocks noGrp="1"/>
          </p:cNvSpPr>
          <p:nvPr/>
        </p:nvSpPr>
        <p:spPr>
          <a:xfrm>
            <a:off x="8298688" y="2176272"/>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Kontext vor Gerät</a:t>
            </a:r>
            <a:endParaRPr sz="1600"/>
          </a:p>
        </p:txBody>
      </p:sp>
      <p:sp>
        <p:nvSpPr>
          <p:cNvPr id="23" name="Text 20">
            <a:extLst>
              <a:ext uri="{FF2B5EF4-FFF2-40B4-BE49-F238E27FC236}">
                <a16:creationId xmlns:a16="http://schemas.microsoft.com/office/drawing/2014/main" id="{FEA87CFF-52BF-4D8B-AA42-746F669B3E31}"/>
              </a:ext>
            </a:extLst>
          </p:cNvPr>
          <p:cNvSpPr>
            <a:spLocks noGrp="1"/>
          </p:cNvSpPr>
          <p:nvPr/>
        </p:nvSpPr>
        <p:spPr>
          <a:xfrm>
            <a:off x="8298688" y="2569464"/>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Bei CPAP zählen Setting, Alter, Dauer und Reha-Art.</a:t>
            </a:r>
            <a:endParaRPr sz="1630"/>
          </a:p>
        </p:txBody>
      </p:sp>
      <p:sp>
        <p:nvSpPr>
          <p:cNvPr id="24" name="Shape 21">
            <a:extLst>
              <a:ext uri="{FF2B5EF4-FFF2-40B4-BE49-F238E27FC236}">
                <a16:creationId xmlns:a16="http://schemas.microsoft.com/office/drawing/2014/main" id="{8FDFDC1C-9D7D-460C-98A2-2328D64DECE2}"/>
              </a:ext>
            </a:extLst>
          </p:cNvPr>
          <p:cNvSpPr>
            <a:spLocks noGrp="1"/>
          </p:cNvSpPr>
          <p:nvPr/>
        </p:nvSpPr>
        <p:spPr>
          <a:xfrm>
            <a:off x="438912" y="3790188"/>
            <a:ext cx="3637280" cy="1577340"/>
          </a:xfrm>
          <a:prstGeom prst="rect">
            <a:avLst/>
          </a:prstGeom>
          <a:solidFill>
            <a:srgbClr val="FFFFFF"/>
          </a:solidFill>
          <a:ln w="7620">
            <a:solidFill>
              <a:srgbClr val="D8D4CB"/>
            </a:solidFill>
            <a:prstDash val="solid"/>
          </a:ln>
        </p:spPr>
      </p:sp>
      <p:sp>
        <p:nvSpPr>
          <p:cNvPr id="25" name="Shape 22">
            <a:extLst>
              <a:ext uri="{FF2B5EF4-FFF2-40B4-BE49-F238E27FC236}">
                <a16:creationId xmlns:a16="http://schemas.microsoft.com/office/drawing/2014/main" id="{2BB9B888-5652-40DA-A49A-8B003DE56B31}"/>
              </a:ext>
            </a:extLst>
          </p:cNvPr>
          <p:cNvSpPr>
            <a:spLocks noGrp="1"/>
          </p:cNvSpPr>
          <p:nvPr/>
        </p:nvSpPr>
        <p:spPr>
          <a:xfrm>
            <a:off x="438912" y="3790188"/>
            <a:ext cx="41148" cy="1577340"/>
          </a:xfrm>
          <a:prstGeom prst="rect">
            <a:avLst/>
          </a:prstGeom>
          <a:solidFill>
            <a:srgbClr val="D8CBB6"/>
          </a:solidFill>
          <a:ln w="12700">
            <a:solidFill>
              <a:srgbClr val="D8CBB6">
                <a:alpha val="0"/>
              </a:srgbClr>
            </a:solidFill>
            <a:prstDash val="solid"/>
          </a:ln>
        </p:spPr>
      </p:sp>
      <p:sp>
        <p:nvSpPr>
          <p:cNvPr id="26" name="Text 23">
            <a:extLst>
              <a:ext uri="{FF2B5EF4-FFF2-40B4-BE49-F238E27FC236}">
                <a16:creationId xmlns:a16="http://schemas.microsoft.com/office/drawing/2014/main" id="{2285C8DC-28C2-4B89-B4AC-28987069F38C}"/>
              </a:ext>
            </a:extLst>
          </p:cNvPr>
          <p:cNvSpPr>
            <a:spLocks noGrp="1"/>
          </p:cNvSpPr>
          <p:nvPr/>
        </p:nvSpPr>
        <p:spPr>
          <a:xfrm>
            <a:off x="621792" y="3954780"/>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Zwei Sectio-Entscheidungen</a:t>
            </a:r>
            <a:endParaRPr sz="1600"/>
          </a:p>
        </p:txBody>
      </p:sp>
      <p:sp>
        <p:nvSpPr>
          <p:cNvPr id="27" name="Text 24">
            <a:extLst>
              <a:ext uri="{FF2B5EF4-FFF2-40B4-BE49-F238E27FC236}">
                <a16:creationId xmlns:a16="http://schemas.microsoft.com/office/drawing/2014/main" id="{F1FA3093-3A64-44BF-B3FA-D94D4F025C9E}"/>
              </a:ext>
            </a:extLst>
          </p:cNvPr>
          <p:cNvSpPr>
            <a:spLocks noGrp="1"/>
          </p:cNvSpPr>
          <p:nvPr/>
        </p:nvSpPr>
        <p:spPr>
          <a:xfrm>
            <a:off x="621792" y="4347972"/>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Diagnose O32/O64 und CHOP "primär/sekundär" getrennt prüfen.</a:t>
            </a:r>
            <a:endParaRPr sz="1630"/>
          </a:p>
        </p:txBody>
      </p:sp>
      <p:sp>
        <p:nvSpPr>
          <p:cNvPr id="28" name="Shape 25">
            <a:extLst>
              <a:ext uri="{FF2B5EF4-FFF2-40B4-BE49-F238E27FC236}">
                <a16:creationId xmlns:a16="http://schemas.microsoft.com/office/drawing/2014/main" id="{37D3E1E8-F56D-4A8C-A92F-E398AE488825}"/>
              </a:ext>
            </a:extLst>
          </p:cNvPr>
          <p:cNvSpPr>
            <a:spLocks noGrp="1"/>
          </p:cNvSpPr>
          <p:nvPr/>
        </p:nvSpPr>
        <p:spPr>
          <a:xfrm>
            <a:off x="4277360" y="3790188"/>
            <a:ext cx="3637280" cy="1577340"/>
          </a:xfrm>
          <a:prstGeom prst="rect">
            <a:avLst/>
          </a:prstGeom>
          <a:solidFill>
            <a:srgbClr val="FFFFFF"/>
          </a:solidFill>
          <a:ln w="7620">
            <a:solidFill>
              <a:srgbClr val="D8D4CB"/>
            </a:solidFill>
            <a:prstDash val="solid"/>
          </a:ln>
        </p:spPr>
      </p:sp>
      <p:sp>
        <p:nvSpPr>
          <p:cNvPr id="29" name="Shape 26">
            <a:extLst>
              <a:ext uri="{FF2B5EF4-FFF2-40B4-BE49-F238E27FC236}">
                <a16:creationId xmlns:a16="http://schemas.microsoft.com/office/drawing/2014/main" id="{00BAA7EA-5148-4767-BD4E-BD5008D04545}"/>
              </a:ext>
            </a:extLst>
          </p:cNvPr>
          <p:cNvSpPr>
            <a:spLocks noGrp="1"/>
          </p:cNvSpPr>
          <p:nvPr/>
        </p:nvSpPr>
        <p:spPr>
          <a:xfrm>
            <a:off x="4277360" y="3790188"/>
            <a:ext cx="41148" cy="1577340"/>
          </a:xfrm>
          <a:prstGeom prst="rect">
            <a:avLst/>
          </a:prstGeom>
          <a:solidFill>
            <a:srgbClr val="D8CBB6"/>
          </a:solidFill>
          <a:ln w="12700">
            <a:solidFill>
              <a:srgbClr val="D8CBB6">
                <a:alpha val="0"/>
              </a:srgbClr>
            </a:solidFill>
            <a:prstDash val="solid"/>
          </a:ln>
        </p:spPr>
      </p:sp>
      <p:sp>
        <p:nvSpPr>
          <p:cNvPr id="30" name="Text 27">
            <a:extLst>
              <a:ext uri="{FF2B5EF4-FFF2-40B4-BE49-F238E27FC236}">
                <a16:creationId xmlns:a16="http://schemas.microsoft.com/office/drawing/2014/main" id="{9B330780-63BD-427E-ACB8-C3A2D0D9C1A1}"/>
              </a:ext>
            </a:extLst>
          </p:cNvPr>
          <p:cNvSpPr>
            <a:spLocks noGrp="1"/>
          </p:cNvSpPr>
          <p:nvPr/>
        </p:nvSpPr>
        <p:spPr>
          <a:xfrm>
            <a:off x="4460240" y="3954780"/>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Anlass statt Vorgeschichte</a:t>
            </a:r>
            <a:endParaRPr sz="1600"/>
          </a:p>
        </p:txBody>
      </p:sp>
      <p:sp>
        <p:nvSpPr>
          <p:cNvPr id="31" name="Text 28">
            <a:extLst>
              <a:ext uri="{FF2B5EF4-FFF2-40B4-BE49-F238E27FC236}">
                <a16:creationId xmlns:a16="http://schemas.microsoft.com/office/drawing/2014/main" id="{27172CBC-25FF-4D22-BCE8-EF4190C63BFB}"/>
              </a:ext>
            </a:extLst>
          </p:cNvPr>
          <p:cNvSpPr>
            <a:spLocks noGrp="1"/>
          </p:cNvSpPr>
          <p:nvPr/>
        </p:nvSpPr>
        <p:spPr>
          <a:xfrm>
            <a:off x="4460240" y="4347972"/>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In der Reha steht die aktuell rehabilitationsbegründende Erkrankung im Vordergrund.</a:t>
            </a:r>
            <a:endParaRPr sz="1630"/>
          </a:p>
        </p:txBody>
      </p:sp>
      <p:sp>
        <p:nvSpPr>
          <p:cNvPr id="32" name="Shape 29">
            <a:extLst>
              <a:ext uri="{FF2B5EF4-FFF2-40B4-BE49-F238E27FC236}">
                <a16:creationId xmlns:a16="http://schemas.microsoft.com/office/drawing/2014/main" id="{1C49F40C-6726-4D67-AE85-EFAFB548A422}"/>
              </a:ext>
            </a:extLst>
          </p:cNvPr>
          <p:cNvSpPr>
            <a:spLocks noGrp="1"/>
          </p:cNvSpPr>
          <p:nvPr/>
        </p:nvSpPr>
        <p:spPr>
          <a:xfrm>
            <a:off x="8115808" y="3790188"/>
            <a:ext cx="3637280" cy="1577340"/>
          </a:xfrm>
          <a:prstGeom prst="rect">
            <a:avLst/>
          </a:prstGeom>
          <a:solidFill>
            <a:srgbClr val="FFFFFF"/>
          </a:solidFill>
          <a:ln w="7620">
            <a:solidFill>
              <a:srgbClr val="D8D4CB"/>
            </a:solidFill>
            <a:prstDash val="solid"/>
          </a:ln>
        </p:spPr>
      </p:sp>
      <p:sp>
        <p:nvSpPr>
          <p:cNvPr id="33" name="Shape 30">
            <a:extLst>
              <a:ext uri="{FF2B5EF4-FFF2-40B4-BE49-F238E27FC236}">
                <a16:creationId xmlns:a16="http://schemas.microsoft.com/office/drawing/2014/main" id="{4ADECA86-558A-4ABD-B85D-76A468A29598}"/>
              </a:ext>
            </a:extLst>
          </p:cNvPr>
          <p:cNvSpPr>
            <a:spLocks noGrp="1"/>
          </p:cNvSpPr>
          <p:nvPr/>
        </p:nvSpPr>
        <p:spPr>
          <a:xfrm>
            <a:off x="8115808" y="3790188"/>
            <a:ext cx="41148" cy="1577340"/>
          </a:xfrm>
          <a:prstGeom prst="rect">
            <a:avLst/>
          </a:prstGeom>
          <a:solidFill>
            <a:srgbClr val="D8CBB6"/>
          </a:solidFill>
          <a:ln w="12700">
            <a:solidFill>
              <a:srgbClr val="D8CBB6">
                <a:alpha val="0"/>
              </a:srgbClr>
            </a:solidFill>
            <a:prstDash val="solid"/>
          </a:ln>
        </p:spPr>
      </p:sp>
      <p:sp>
        <p:nvSpPr>
          <p:cNvPr id="34" name="Text 31">
            <a:extLst>
              <a:ext uri="{FF2B5EF4-FFF2-40B4-BE49-F238E27FC236}">
                <a16:creationId xmlns:a16="http://schemas.microsoft.com/office/drawing/2014/main" id="{56AC3CEA-B816-4259-B7BB-FB59A1578567}"/>
              </a:ext>
            </a:extLst>
          </p:cNvPr>
          <p:cNvSpPr>
            <a:spLocks noGrp="1"/>
          </p:cNvSpPr>
          <p:nvPr/>
        </p:nvSpPr>
        <p:spPr>
          <a:xfrm>
            <a:off x="8298688" y="3954780"/>
            <a:ext cx="3271520" cy="329184"/>
          </a:xfrm>
          <a:prstGeom prst="rect">
            <a:avLst/>
          </a:prstGeom>
          <a:noFill/>
        </p:spPr>
        <p:txBody>
          <a:bodyPr wrap="square" lIns="0" tIns="0" rIns="0" bIns="0" anchor="t">
            <a:normAutofit/>
          </a:bodyPr>
          <a:lstStyle/>
          <a:p>
            <a:pPr marL="0" indent="0">
              <a:buNone/>
            </a:pPr>
            <a:r>
              <a:rPr sz="1600" b="1">
                <a:solidFill>
                  <a:srgbClr val="303D43"/>
                </a:solidFill>
                <a:latin typeface="Arial"/>
                <a:ea typeface="Arial"/>
                <a:cs typeface="Arial"/>
              </a:rPr>
              <a:t>Verschiebung erkennen</a:t>
            </a:r>
            <a:endParaRPr sz="1600"/>
          </a:p>
        </p:txBody>
      </p:sp>
      <p:sp>
        <p:nvSpPr>
          <p:cNvPr id="35" name="Text 32">
            <a:extLst>
              <a:ext uri="{FF2B5EF4-FFF2-40B4-BE49-F238E27FC236}">
                <a16:creationId xmlns:a16="http://schemas.microsoft.com/office/drawing/2014/main" id="{1AAD907A-329A-494B-A8C9-13812CB9043D}"/>
              </a:ext>
            </a:extLst>
          </p:cNvPr>
          <p:cNvSpPr>
            <a:spLocks noGrp="1"/>
          </p:cNvSpPr>
          <p:nvPr/>
        </p:nvSpPr>
        <p:spPr>
          <a:xfrm>
            <a:off x="8298688" y="4347972"/>
            <a:ext cx="3271520" cy="827532"/>
          </a:xfrm>
          <a:prstGeom prst="rect">
            <a:avLst/>
          </a:prstGeom>
          <a:noFill/>
        </p:spPr>
        <p:txBody>
          <a:bodyPr wrap="square" lIns="0" tIns="0" rIns="0" bIns="0" anchor="t">
            <a:normAutofit/>
          </a:bodyPr>
          <a:lstStyle/>
          <a:p>
            <a:pPr marL="0" indent="0">
              <a:buNone/>
            </a:pPr>
            <a:r>
              <a:rPr sz="1630">
                <a:solidFill>
                  <a:srgbClr val="243239"/>
                </a:solidFill>
                <a:latin typeface="Arial"/>
                <a:ea typeface="Arial"/>
                <a:cs typeface="Arial"/>
              </a:rPr>
              <a:t>Ein entfernter Absatz oder ein neues Beispiel ist nicht automatisch eine neue Regel.</a:t>
            </a:r>
            <a:endParaRPr sz="1630"/>
          </a:p>
        </p:txBody>
      </p:sp>
      <p:sp>
        <p:nvSpPr>
          <p:cNvPr id="36" name="Shape 33">
            <a:extLst>
              <a:ext uri="{FF2B5EF4-FFF2-40B4-BE49-F238E27FC236}">
                <a16:creationId xmlns:a16="http://schemas.microsoft.com/office/drawing/2014/main" id="{C9875D81-F61A-4DB5-9DD5-E745E269CF61}"/>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37" name="Shape 34">
            <a:extLst>
              <a:ext uri="{FF2B5EF4-FFF2-40B4-BE49-F238E27FC236}">
                <a16:creationId xmlns:a16="http://schemas.microsoft.com/office/drawing/2014/main" id="{B78C8622-0DAE-424F-B2DC-0C05C8972814}"/>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8" name="Text 35">
            <a:extLst>
              <a:ext uri="{FF2B5EF4-FFF2-40B4-BE49-F238E27FC236}">
                <a16:creationId xmlns:a16="http://schemas.microsoft.com/office/drawing/2014/main" id="{7CD9CDB1-08F8-412F-AE78-98EEE7BB3E24}"/>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Fachliche Anwendung an gültigen Regeln ausrichten; Quellenabweichungen und Versionsstand dokumentieren.</a:t>
            </a:r>
            <a:endParaRPr sz="1550"/>
          </a:p>
        </p:txBody>
      </p:sp>
      <p:sp>
        <p:nvSpPr>
          <p:cNvPr id="39" name="Shape 36">
            <a:extLst>
              <a:ext uri="{FF2B5EF4-FFF2-40B4-BE49-F238E27FC236}">
                <a16:creationId xmlns:a16="http://schemas.microsoft.com/office/drawing/2014/main" id="{4A4ECD69-DFEE-4820-9479-BA5B441BCD17}"/>
              </a:ext>
            </a:extLst>
          </p:cNvPr>
          <p:cNvSpPr>
            <a:spLocks noGrp="1"/>
          </p:cNvSpPr>
          <p:nvPr/>
        </p:nvSpPr>
        <p:spPr>
          <a:xfrm>
            <a:off x="438912" y="6281928"/>
            <a:ext cx="11314176" cy="0"/>
          </a:xfrm>
          <a:prstGeom prst="line">
            <a:avLst/>
          </a:prstGeom>
          <a:noFill/>
          <a:ln w="7620">
            <a:solidFill>
              <a:srgbClr val="D8D4CB"/>
            </a:solidFill>
            <a:prstDash val="solid"/>
          </a:ln>
        </p:spPr>
      </p:sp>
      <p:sp>
        <p:nvSpPr>
          <p:cNvPr id="40" name="Text 37">
            <a:extLst>
              <a:ext uri="{FF2B5EF4-FFF2-40B4-BE49-F238E27FC236}">
                <a16:creationId xmlns:a16="http://schemas.microsoft.com/office/drawing/2014/main" id="{1184AA6C-FE2E-4B93-BF1A-E843EE460973}"/>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Zusammenfassung der belegten Regelvergleiche dieses Moduls.</a:t>
            </a:r>
            <a:endParaRPr sz="920"/>
          </a:p>
        </p:txBody>
      </p:sp>
      <p:sp>
        <p:nvSpPr>
          <p:cNvPr id="41" name="Text 38">
            <a:extLst>
              <a:ext uri="{FF2B5EF4-FFF2-40B4-BE49-F238E27FC236}">
                <a16:creationId xmlns:a16="http://schemas.microsoft.com/office/drawing/2014/main" id="{F25A2FA1-F211-49A8-8F55-8C175C722117}"/>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42" name="Text 39">
            <a:extLst>
              <a:ext uri="{FF2B5EF4-FFF2-40B4-BE49-F238E27FC236}">
                <a16:creationId xmlns:a16="http://schemas.microsoft.com/office/drawing/2014/main" id="{532D4942-E2EA-4F56-BBE5-7A60926ACE99}"/>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64 / 73</a:t>
            </a:r>
            <a:endParaRPr sz="900"/>
          </a:p>
        </p:txBody>
      </p:sp>
    </p:spTree>
    <p:extLst>
      <p:ext uri="{BB962C8B-B14F-4D97-AF65-F5344CB8AC3E}">
        <p14:creationId xmlns:p14="http://schemas.microsoft.com/office/powerpoint/2010/main" val="17014931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62B28AC-BCBF-4F70-B972-FA7FDD27E848}"/>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81095818-275E-4B3B-89BB-CD07B017451C}"/>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DC34458E-B92E-4099-B718-2F10548C1FBA}"/>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0D9CE3C9-2152-4D1A-BCE4-61D6E2703E5D}"/>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7B437E60-E18F-4AF8-8702-2DADB28E3D4B}"/>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C0FE86DC-4F86-4171-95C7-6E823CC40035}"/>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ANHANG | NACHWEIS</a:t>
            </a:r>
            <a:endParaRPr sz="1020"/>
          </a:p>
        </p:txBody>
      </p:sp>
      <p:sp>
        <p:nvSpPr>
          <p:cNvPr id="8" name="Text 5">
            <a:extLst>
              <a:ext uri="{FF2B5EF4-FFF2-40B4-BE49-F238E27FC236}">
                <a16:creationId xmlns:a16="http://schemas.microsoft.com/office/drawing/2014/main" id="{F2A7B10F-8471-4D93-900C-3ACA59728785}"/>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31 REGELN INSGESAMT</a:t>
            </a:r>
            <a:endParaRPr sz="960"/>
          </a:p>
        </p:txBody>
      </p:sp>
      <p:sp>
        <p:nvSpPr>
          <p:cNvPr id="9" name="Text 6">
            <a:extLst>
              <a:ext uri="{FF2B5EF4-FFF2-40B4-BE49-F238E27FC236}">
                <a16:creationId xmlns:a16="http://schemas.microsoft.com/office/drawing/2014/main" id="{3BF24788-CA5A-49F1-8E99-A7A7A595406C}"/>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Regelregister 1/6: alle p-gekennzeichneten Regeln</a:t>
            </a:r>
            <a:endParaRPr sz="2800"/>
          </a:p>
        </p:txBody>
      </p:sp>
      <p:sp>
        <p:nvSpPr>
          <p:cNvPr id="10" name="Shape 7">
            <a:extLst>
              <a:ext uri="{FF2B5EF4-FFF2-40B4-BE49-F238E27FC236}">
                <a16:creationId xmlns:a16="http://schemas.microsoft.com/office/drawing/2014/main" id="{A2387017-4EB6-47AC-A4B8-FEF58D5C6729}"/>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115B17A9-3FBE-4D58-8B28-D7343EA75E1F}"/>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5A858F1D-2C61-4636-A065-4594BDCAD694}"/>
              </a:ext>
            </a:extLst>
          </p:cNvPr>
          <p:cNvSpPr>
            <a:spLocks noGrp="1"/>
          </p:cNvSpPr>
          <p:nvPr/>
        </p:nvSpPr>
        <p:spPr>
          <a:xfrm>
            <a:off x="438912" y="2020824"/>
            <a:ext cx="1477770"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E85047B8-4A1C-4346-ACC2-965AF04FC597}"/>
              </a:ext>
            </a:extLst>
          </p:cNvPr>
          <p:cNvSpPr>
            <a:spLocks noGrp="1"/>
          </p:cNvSpPr>
          <p:nvPr/>
        </p:nvSpPr>
        <p:spPr>
          <a:xfrm>
            <a:off x="566928" y="2125980"/>
            <a:ext cx="1230882"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Regel</a:t>
            </a:r>
            <a:endParaRPr sz="1240"/>
          </a:p>
        </p:txBody>
      </p:sp>
      <p:sp>
        <p:nvSpPr>
          <p:cNvPr id="14" name="Shape 11">
            <a:extLst>
              <a:ext uri="{FF2B5EF4-FFF2-40B4-BE49-F238E27FC236}">
                <a16:creationId xmlns:a16="http://schemas.microsoft.com/office/drawing/2014/main" id="{122A6B10-34D6-4E17-A109-68AD8E13E4CC}"/>
              </a:ext>
            </a:extLst>
          </p:cNvPr>
          <p:cNvSpPr>
            <a:spLocks noGrp="1"/>
          </p:cNvSpPr>
          <p:nvPr/>
        </p:nvSpPr>
        <p:spPr>
          <a:xfrm>
            <a:off x="1916682" y="2020824"/>
            <a:ext cx="4895113"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BEABFCBD-C1E7-4DB2-8DC8-54456EA8F4AF}"/>
              </a:ext>
            </a:extLst>
          </p:cNvPr>
          <p:cNvSpPr>
            <a:spLocks noGrp="1"/>
          </p:cNvSpPr>
          <p:nvPr/>
        </p:nvSpPr>
        <p:spPr>
          <a:xfrm>
            <a:off x="2044698" y="2125980"/>
            <a:ext cx="4648225"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Gegenstand des Vergleichs</a:t>
            </a:r>
            <a:endParaRPr sz="1240"/>
          </a:p>
        </p:txBody>
      </p:sp>
      <p:sp>
        <p:nvSpPr>
          <p:cNvPr id="16" name="Shape 13">
            <a:extLst>
              <a:ext uri="{FF2B5EF4-FFF2-40B4-BE49-F238E27FC236}">
                <a16:creationId xmlns:a16="http://schemas.microsoft.com/office/drawing/2014/main" id="{EDE5B8DB-CB8A-47E6-8126-189A558422E7}"/>
              </a:ext>
            </a:extLst>
          </p:cNvPr>
          <p:cNvSpPr>
            <a:spLocks noGrp="1"/>
          </p:cNvSpPr>
          <p:nvPr/>
        </p:nvSpPr>
        <p:spPr>
          <a:xfrm>
            <a:off x="6811795" y="2020824"/>
            <a:ext cx="3186441"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EC8599AC-16F8-465F-AB88-1266B86A87C6}"/>
              </a:ext>
            </a:extLst>
          </p:cNvPr>
          <p:cNvSpPr>
            <a:spLocks noGrp="1"/>
          </p:cNvSpPr>
          <p:nvPr/>
        </p:nvSpPr>
        <p:spPr>
          <a:xfrm>
            <a:off x="6939811" y="2125980"/>
            <a:ext cx="2939553"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KHB-Seiten 2026 → 2027</a:t>
            </a:r>
            <a:endParaRPr sz="1240"/>
          </a:p>
        </p:txBody>
      </p:sp>
      <p:sp>
        <p:nvSpPr>
          <p:cNvPr id="18" name="Shape 15">
            <a:extLst>
              <a:ext uri="{FF2B5EF4-FFF2-40B4-BE49-F238E27FC236}">
                <a16:creationId xmlns:a16="http://schemas.microsoft.com/office/drawing/2014/main" id="{B06BC141-C4BF-4991-92E9-4760E4F41567}"/>
              </a:ext>
            </a:extLst>
          </p:cNvPr>
          <p:cNvSpPr>
            <a:spLocks noGrp="1"/>
          </p:cNvSpPr>
          <p:nvPr/>
        </p:nvSpPr>
        <p:spPr>
          <a:xfrm>
            <a:off x="9998236" y="2020824"/>
            <a:ext cx="1754852" cy="420624"/>
          </a:xfrm>
          <a:prstGeom prst="rect">
            <a:avLst/>
          </a:prstGeom>
          <a:solidFill>
            <a:srgbClr val="303D43"/>
          </a:solidFill>
          <a:ln w="12700">
            <a:solidFill>
              <a:srgbClr val="303D43">
                <a:alpha val="0"/>
              </a:srgbClr>
            </a:solidFill>
            <a:prstDash val="solid"/>
          </a:ln>
        </p:spPr>
      </p:sp>
      <p:sp>
        <p:nvSpPr>
          <p:cNvPr id="19" name="Text 16">
            <a:extLst>
              <a:ext uri="{FF2B5EF4-FFF2-40B4-BE49-F238E27FC236}">
                <a16:creationId xmlns:a16="http://schemas.microsoft.com/office/drawing/2014/main" id="{461BB023-6BBA-4EC5-A5D6-7E2BE6FCF0A5}"/>
              </a:ext>
            </a:extLst>
          </p:cNvPr>
          <p:cNvSpPr>
            <a:spLocks noGrp="1"/>
          </p:cNvSpPr>
          <p:nvPr/>
        </p:nvSpPr>
        <p:spPr>
          <a:xfrm>
            <a:off x="10126252" y="2125980"/>
            <a:ext cx="1507964"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Folien</a:t>
            </a:r>
            <a:endParaRPr sz="1240"/>
          </a:p>
        </p:txBody>
      </p:sp>
      <p:sp>
        <p:nvSpPr>
          <p:cNvPr id="20" name="Shape 17">
            <a:extLst>
              <a:ext uri="{FF2B5EF4-FFF2-40B4-BE49-F238E27FC236}">
                <a16:creationId xmlns:a16="http://schemas.microsoft.com/office/drawing/2014/main" id="{2038AE26-EDB0-4538-9D19-9E16A678F207}"/>
              </a:ext>
            </a:extLst>
          </p:cNvPr>
          <p:cNvSpPr>
            <a:spLocks noGrp="1"/>
          </p:cNvSpPr>
          <p:nvPr/>
        </p:nvSpPr>
        <p:spPr>
          <a:xfrm>
            <a:off x="438912" y="2441448"/>
            <a:ext cx="1477770" cy="418011"/>
          </a:xfrm>
          <a:prstGeom prst="rect">
            <a:avLst/>
          </a:prstGeom>
          <a:solidFill>
            <a:srgbClr val="FFFFFF"/>
          </a:solidFill>
          <a:ln w="12700">
            <a:solidFill>
              <a:srgbClr val="FFFFFF">
                <a:alpha val="0"/>
              </a:srgbClr>
            </a:solidFill>
            <a:prstDash val="solid"/>
          </a:ln>
        </p:spPr>
      </p:sp>
      <p:sp>
        <p:nvSpPr>
          <p:cNvPr id="21" name="Shape 18">
            <a:extLst>
              <a:ext uri="{FF2B5EF4-FFF2-40B4-BE49-F238E27FC236}">
                <a16:creationId xmlns:a16="http://schemas.microsoft.com/office/drawing/2014/main" id="{0F19329F-A00D-4CCD-BC01-55E38404F3E1}"/>
              </a:ext>
            </a:extLst>
          </p:cNvPr>
          <p:cNvSpPr>
            <a:spLocks noGrp="1"/>
          </p:cNvSpPr>
          <p:nvPr/>
        </p:nvSpPr>
        <p:spPr>
          <a:xfrm>
            <a:off x="1916682" y="2441448"/>
            <a:ext cx="0" cy="418011"/>
          </a:xfrm>
          <a:prstGeom prst="line">
            <a:avLst/>
          </a:prstGeom>
          <a:noFill/>
          <a:ln w="10160">
            <a:solidFill>
              <a:srgbClr val="F8F5EF"/>
            </a:solidFill>
            <a:prstDash val="solid"/>
          </a:ln>
        </p:spPr>
      </p:sp>
      <p:sp>
        <p:nvSpPr>
          <p:cNvPr id="22" name="Text 19">
            <a:extLst>
              <a:ext uri="{FF2B5EF4-FFF2-40B4-BE49-F238E27FC236}">
                <a16:creationId xmlns:a16="http://schemas.microsoft.com/office/drawing/2014/main" id="{ECFB9BC3-0710-4FDF-84A7-0D5CBA2EE13F}"/>
              </a:ext>
            </a:extLst>
          </p:cNvPr>
          <p:cNvSpPr>
            <a:spLocks noGrp="1"/>
          </p:cNvSpPr>
          <p:nvPr/>
        </p:nvSpPr>
        <p:spPr>
          <a:xfrm>
            <a:off x="566928" y="2551176"/>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G10</a:t>
            </a:r>
            <a:endParaRPr sz="1570"/>
          </a:p>
        </p:txBody>
      </p:sp>
      <p:sp>
        <p:nvSpPr>
          <p:cNvPr id="23" name="Shape 20">
            <a:extLst>
              <a:ext uri="{FF2B5EF4-FFF2-40B4-BE49-F238E27FC236}">
                <a16:creationId xmlns:a16="http://schemas.microsoft.com/office/drawing/2014/main" id="{A0C569BC-545A-498C-A396-713BBEDDA587}"/>
              </a:ext>
            </a:extLst>
          </p:cNvPr>
          <p:cNvSpPr>
            <a:spLocks noGrp="1"/>
          </p:cNvSpPr>
          <p:nvPr/>
        </p:nvSpPr>
        <p:spPr>
          <a:xfrm>
            <a:off x="1916682" y="2441448"/>
            <a:ext cx="4895113" cy="418011"/>
          </a:xfrm>
          <a:prstGeom prst="rect">
            <a:avLst/>
          </a:prstGeom>
          <a:solidFill>
            <a:srgbClr val="FFFFFF"/>
          </a:solidFill>
          <a:ln w="12700">
            <a:solidFill>
              <a:srgbClr val="FFFFFF">
                <a:alpha val="0"/>
              </a:srgbClr>
            </a:solidFill>
            <a:prstDash val="solid"/>
          </a:ln>
        </p:spPr>
      </p:sp>
      <p:sp>
        <p:nvSpPr>
          <p:cNvPr id="24" name="Shape 21">
            <a:extLst>
              <a:ext uri="{FF2B5EF4-FFF2-40B4-BE49-F238E27FC236}">
                <a16:creationId xmlns:a16="http://schemas.microsoft.com/office/drawing/2014/main" id="{24FD6FD1-F9B6-4BA9-B631-62346F7DB4B6}"/>
              </a:ext>
            </a:extLst>
          </p:cNvPr>
          <p:cNvSpPr>
            <a:spLocks noGrp="1"/>
          </p:cNvSpPr>
          <p:nvPr/>
        </p:nvSpPr>
        <p:spPr>
          <a:xfrm>
            <a:off x="6811795" y="2441448"/>
            <a:ext cx="0" cy="418011"/>
          </a:xfrm>
          <a:prstGeom prst="line">
            <a:avLst/>
          </a:prstGeom>
          <a:noFill/>
          <a:ln w="10160">
            <a:solidFill>
              <a:srgbClr val="F8F5EF"/>
            </a:solidFill>
            <a:prstDash val="solid"/>
          </a:ln>
        </p:spPr>
      </p:sp>
      <p:sp>
        <p:nvSpPr>
          <p:cNvPr id="25" name="Text 22">
            <a:extLst>
              <a:ext uri="{FF2B5EF4-FFF2-40B4-BE49-F238E27FC236}">
                <a16:creationId xmlns:a16="http://schemas.microsoft.com/office/drawing/2014/main" id="{DA690BBC-5C77-4278-B3A2-18B072196929}"/>
              </a:ext>
            </a:extLst>
          </p:cNvPr>
          <p:cNvSpPr>
            <a:spLocks noGrp="1"/>
          </p:cNvSpPr>
          <p:nvPr/>
        </p:nvSpPr>
        <p:spPr>
          <a:xfrm>
            <a:off x="2044698" y="2551176"/>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Vollständigkeit; Verdichtung</a:t>
            </a:r>
            <a:endParaRPr sz="1570"/>
          </a:p>
        </p:txBody>
      </p:sp>
      <p:sp>
        <p:nvSpPr>
          <p:cNvPr id="26" name="Shape 23">
            <a:extLst>
              <a:ext uri="{FF2B5EF4-FFF2-40B4-BE49-F238E27FC236}">
                <a16:creationId xmlns:a16="http://schemas.microsoft.com/office/drawing/2014/main" id="{C6A0FF74-98E4-4A61-8B80-FE9B62924136}"/>
              </a:ext>
            </a:extLst>
          </p:cNvPr>
          <p:cNvSpPr>
            <a:spLocks noGrp="1"/>
          </p:cNvSpPr>
          <p:nvPr/>
        </p:nvSpPr>
        <p:spPr>
          <a:xfrm>
            <a:off x="6811795" y="2441448"/>
            <a:ext cx="3186441" cy="418011"/>
          </a:xfrm>
          <a:prstGeom prst="rect">
            <a:avLst/>
          </a:prstGeom>
          <a:solidFill>
            <a:srgbClr val="FFFFFF"/>
          </a:solidFill>
          <a:ln w="12700">
            <a:solidFill>
              <a:srgbClr val="FFFFFF">
                <a:alpha val="0"/>
              </a:srgbClr>
            </a:solidFill>
            <a:prstDash val="solid"/>
          </a:ln>
        </p:spPr>
      </p:sp>
      <p:sp>
        <p:nvSpPr>
          <p:cNvPr id="27" name="Shape 24">
            <a:extLst>
              <a:ext uri="{FF2B5EF4-FFF2-40B4-BE49-F238E27FC236}">
                <a16:creationId xmlns:a16="http://schemas.microsoft.com/office/drawing/2014/main" id="{C0DD959F-70BF-44D8-9A23-C52F3D0F5406}"/>
              </a:ext>
            </a:extLst>
          </p:cNvPr>
          <p:cNvSpPr>
            <a:spLocks noGrp="1"/>
          </p:cNvSpPr>
          <p:nvPr/>
        </p:nvSpPr>
        <p:spPr>
          <a:xfrm>
            <a:off x="9998236" y="2441448"/>
            <a:ext cx="0" cy="418011"/>
          </a:xfrm>
          <a:prstGeom prst="line">
            <a:avLst/>
          </a:prstGeom>
          <a:noFill/>
          <a:ln w="10160">
            <a:solidFill>
              <a:srgbClr val="F8F5EF"/>
            </a:solidFill>
            <a:prstDash val="solid"/>
          </a:ln>
        </p:spPr>
      </p:sp>
      <p:sp>
        <p:nvSpPr>
          <p:cNvPr id="28" name="Text 25">
            <a:extLst>
              <a:ext uri="{FF2B5EF4-FFF2-40B4-BE49-F238E27FC236}">
                <a16:creationId xmlns:a16="http://schemas.microsoft.com/office/drawing/2014/main" id="{E5D38F08-745D-4847-9DB1-E9AC0A1148C8}"/>
              </a:ext>
            </a:extLst>
          </p:cNvPr>
          <p:cNvSpPr>
            <a:spLocks noGrp="1"/>
          </p:cNvSpPr>
          <p:nvPr/>
        </p:nvSpPr>
        <p:spPr>
          <a:xfrm>
            <a:off x="6939811" y="2551176"/>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15 → 15</a:t>
            </a:r>
            <a:endParaRPr sz="1570"/>
          </a:p>
        </p:txBody>
      </p:sp>
      <p:sp>
        <p:nvSpPr>
          <p:cNvPr id="29" name="Shape 26">
            <a:extLst>
              <a:ext uri="{FF2B5EF4-FFF2-40B4-BE49-F238E27FC236}">
                <a16:creationId xmlns:a16="http://schemas.microsoft.com/office/drawing/2014/main" id="{36364CD6-6212-49AD-8402-4A61EB7B5776}"/>
              </a:ext>
            </a:extLst>
          </p:cNvPr>
          <p:cNvSpPr>
            <a:spLocks noGrp="1"/>
          </p:cNvSpPr>
          <p:nvPr/>
        </p:nvSpPr>
        <p:spPr>
          <a:xfrm>
            <a:off x="9998236" y="2441448"/>
            <a:ext cx="1754852" cy="418011"/>
          </a:xfrm>
          <a:prstGeom prst="rect">
            <a:avLst/>
          </a:prstGeom>
          <a:solidFill>
            <a:srgbClr val="FFFFFF"/>
          </a:solidFill>
          <a:ln w="12700">
            <a:solidFill>
              <a:srgbClr val="FFFFFF">
                <a:alpha val="0"/>
              </a:srgbClr>
            </a:solidFill>
            <a:prstDash val="solid"/>
          </a:ln>
        </p:spPr>
      </p:sp>
      <p:sp>
        <p:nvSpPr>
          <p:cNvPr id="30" name="Shape 27">
            <a:extLst>
              <a:ext uri="{FF2B5EF4-FFF2-40B4-BE49-F238E27FC236}">
                <a16:creationId xmlns:a16="http://schemas.microsoft.com/office/drawing/2014/main" id="{D4BCD1E9-20EC-4671-8F6A-25300F7BA401}"/>
              </a:ext>
            </a:extLst>
          </p:cNvPr>
          <p:cNvSpPr>
            <a:spLocks noGrp="1"/>
          </p:cNvSpPr>
          <p:nvPr/>
        </p:nvSpPr>
        <p:spPr>
          <a:xfrm>
            <a:off x="11753088" y="2441448"/>
            <a:ext cx="0" cy="418011"/>
          </a:xfrm>
          <a:prstGeom prst="line">
            <a:avLst/>
          </a:prstGeom>
          <a:noFill/>
          <a:ln w="10160">
            <a:solidFill>
              <a:srgbClr val="F8F5EF"/>
            </a:solidFill>
            <a:prstDash val="solid"/>
          </a:ln>
        </p:spPr>
      </p:sp>
      <p:sp>
        <p:nvSpPr>
          <p:cNvPr id="31" name="Text 28">
            <a:extLst>
              <a:ext uri="{FF2B5EF4-FFF2-40B4-BE49-F238E27FC236}">
                <a16:creationId xmlns:a16="http://schemas.microsoft.com/office/drawing/2014/main" id="{37FB6439-DA0D-45F1-8D7C-49DB7A636705}"/>
              </a:ext>
            </a:extLst>
          </p:cNvPr>
          <p:cNvSpPr>
            <a:spLocks noGrp="1"/>
          </p:cNvSpPr>
          <p:nvPr/>
        </p:nvSpPr>
        <p:spPr>
          <a:xfrm>
            <a:off x="10126252" y="2551176"/>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8</a:t>
            </a:r>
            <a:endParaRPr sz="1570"/>
          </a:p>
        </p:txBody>
      </p:sp>
      <p:sp>
        <p:nvSpPr>
          <p:cNvPr id="32" name="Shape 29">
            <a:extLst>
              <a:ext uri="{FF2B5EF4-FFF2-40B4-BE49-F238E27FC236}">
                <a16:creationId xmlns:a16="http://schemas.microsoft.com/office/drawing/2014/main" id="{BD43C94A-9267-4A83-95AE-B9B044ADF6F0}"/>
              </a:ext>
            </a:extLst>
          </p:cNvPr>
          <p:cNvSpPr>
            <a:spLocks noGrp="1"/>
          </p:cNvSpPr>
          <p:nvPr/>
        </p:nvSpPr>
        <p:spPr>
          <a:xfrm>
            <a:off x="438912" y="2859459"/>
            <a:ext cx="1477770" cy="418011"/>
          </a:xfrm>
          <a:prstGeom prst="rect">
            <a:avLst/>
          </a:prstGeom>
          <a:solidFill>
            <a:srgbClr val="F0EBE2"/>
          </a:solidFill>
          <a:ln w="12700">
            <a:solidFill>
              <a:srgbClr val="F0EBE2">
                <a:alpha val="0"/>
              </a:srgbClr>
            </a:solidFill>
            <a:prstDash val="solid"/>
          </a:ln>
        </p:spPr>
      </p:sp>
      <p:sp>
        <p:nvSpPr>
          <p:cNvPr id="33" name="Shape 30">
            <a:extLst>
              <a:ext uri="{FF2B5EF4-FFF2-40B4-BE49-F238E27FC236}">
                <a16:creationId xmlns:a16="http://schemas.microsoft.com/office/drawing/2014/main" id="{5174D2DD-0569-4338-A509-D84B015DCA58}"/>
              </a:ext>
            </a:extLst>
          </p:cNvPr>
          <p:cNvSpPr>
            <a:spLocks noGrp="1"/>
          </p:cNvSpPr>
          <p:nvPr/>
        </p:nvSpPr>
        <p:spPr>
          <a:xfrm>
            <a:off x="1916682" y="2859459"/>
            <a:ext cx="0" cy="418011"/>
          </a:xfrm>
          <a:prstGeom prst="line">
            <a:avLst/>
          </a:prstGeom>
          <a:noFill/>
          <a:ln w="10160">
            <a:solidFill>
              <a:srgbClr val="F8F5EF"/>
            </a:solidFill>
            <a:prstDash val="solid"/>
          </a:ln>
        </p:spPr>
      </p:sp>
      <p:sp>
        <p:nvSpPr>
          <p:cNvPr id="34" name="Text 31">
            <a:extLst>
              <a:ext uri="{FF2B5EF4-FFF2-40B4-BE49-F238E27FC236}">
                <a16:creationId xmlns:a16="http://schemas.microsoft.com/office/drawing/2014/main" id="{F5E87C2C-508C-40F6-AF22-AE5658188010}"/>
              </a:ext>
            </a:extLst>
          </p:cNvPr>
          <p:cNvSpPr>
            <a:spLocks noGrp="1"/>
          </p:cNvSpPr>
          <p:nvPr/>
        </p:nvSpPr>
        <p:spPr>
          <a:xfrm>
            <a:off x="566928" y="2969187"/>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G21</a:t>
            </a:r>
            <a:endParaRPr sz="1570"/>
          </a:p>
        </p:txBody>
      </p:sp>
      <p:sp>
        <p:nvSpPr>
          <p:cNvPr id="35" name="Shape 32">
            <a:extLst>
              <a:ext uri="{FF2B5EF4-FFF2-40B4-BE49-F238E27FC236}">
                <a16:creationId xmlns:a16="http://schemas.microsoft.com/office/drawing/2014/main" id="{F878526B-CC59-409F-9ECD-01AB5BA7D75D}"/>
              </a:ext>
            </a:extLst>
          </p:cNvPr>
          <p:cNvSpPr>
            <a:spLocks noGrp="1"/>
          </p:cNvSpPr>
          <p:nvPr/>
        </p:nvSpPr>
        <p:spPr>
          <a:xfrm>
            <a:off x="1916682" y="2859459"/>
            <a:ext cx="4895113" cy="418011"/>
          </a:xfrm>
          <a:prstGeom prst="rect">
            <a:avLst/>
          </a:prstGeom>
          <a:solidFill>
            <a:srgbClr val="F0EBE2"/>
          </a:solidFill>
          <a:ln w="12700">
            <a:solidFill>
              <a:srgbClr val="F0EBE2">
                <a:alpha val="0"/>
              </a:srgbClr>
            </a:solidFill>
            <a:prstDash val="solid"/>
          </a:ln>
        </p:spPr>
      </p:sp>
      <p:sp>
        <p:nvSpPr>
          <p:cNvPr id="36" name="Shape 33">
            <a:extLst>
              <a:ext uri="{FF2B5EF4-FFF2-40B4-BE49-F238E27FC236}">
                <a16:creationId xmlns:a16="http://schemas.microsoft.com/office/drawing/2014/main" id="{8AED23D4-32DB-4E22-A6A1-C38F8A436D37}"/>
              </a:ext>
            </a:extLst>
          </p:cNvPr>
          <p:cNvSpPr>
            <a:spLocks noGrp="1"/>
          </p:cNvSpPr>
          <p:nvPr/>
        </p:nvSpPr>
        <p:spPr>
          <a:xfrm>
            <a:off x="6811795" y="2859459"/>
            <a:ext cx="0" cy="418011"/>
          </a:xfrm>
          <a:prstGeom prst="line">
            <a:avLst/>
          </a:prstGeom>
          <a:noFill/>
          <a:ln w="10160">
            <a:solidFill>
              <a:srgbClr val="F8F5EF"/>
            </a:solidFill>
            <a:prstDash val="solid"/>
          </a:ln>
        </p:spPr>
      </p:sp>
      <p:sp>
        <p:nvSpPr>
          <p:cNvPr id="37" name="Text 34">
            <a:extLst>
              <a:ext uri="{FF2B5EF4-FFF2-40B4-BE49-F238E27FC236}">
                <a16:creationId xmlns:a16="http://schemas.microsoft.com/office/drawing/2014/main" id="{EE761AE1-7739-4F5A-899D-AF6544FA08BE}"/>
              </a:ext>
            </a:extLst>
          </p:cNvPr>
          <p:cNvSpPr>
            <a:spLocks noGrp="1"/>
          </p:cNvSpPr>
          <p:nvPr/>
        </p:nvSpPr>
        <p:spPr>
          <a:xfrm>
            <a:off x="2044698" y="2969187"/>
            <a:ext cx="4629937" cy="207699"/>
          </a:xfrm>
          <a:prstGeom prst="rect">
            <a:avLst/>
          </a:prstGeom>
          <a:noFill/>
        </p:spPr>
        <p:txBody>
          <a:bodyPr wrap="square" lIns="0" tIns="0" rIns="0" bIns="0" anchor="ctr">
            <a:normAutofit fontScale="86806"/>
          </a:bodyPr>
          <a:lstStyle/>
          <a:p>
            <a:pPr marL="0" indent="0">
              <a:buNone/>
            </a:pPr>
            <a:r>
              <a:rPr sz="1570">
                <a:solidFill>
                  <a:srgbClr val="243239"/>
                </a:solidFill>
                <a:latin typeface="Arial"/>
                <a:ea typeface="Arial"/>
                <a:cs typeface="Arial"/>
              </a:rPr>
              <a:t>"und/oder"; ICD 2026 bestätigt</a:t>
            </a:r>
            <a:endParaRPr sz="1570"/>
          </a:p>
        </p:txBody>
      </p:sp>
      <p:sp>
        <p:nvSpPr>
          <p:cNvPr id="38" name="Shape 35">
            <a:extLst>
              <a:ext uri="{FF2B5EF4-FFF2-40B4-BE49-F238E27FC236}">
                <a16:creationId xmlns:a16="http://schemas.microsoft.com/office/drawing/2014/main" id="{98F5F4CA-3B0A-42DD-A059-FA68CAD36757}"/>
              </a:ext>
            </a:extLst>
          </p:cNvPr>
          <p:cNvSpPr>
            <a:spLocks noGrp="1"/>
          </p:cNvSpPr>
          <p:nvPr/>
        </p:nvSpPr>
        <p:spPr>
          <a:xfrm>
            <a:off x="6811795" y="2859459"/>
            <a:ext cx="3186441" cy="418011"/>
          </a:xfrm>
          <a:prstGeom prst="rect">
            <a:avLst/>
          </a:prstGeom>
          <a:solidFill>
            <a:srgbClr val="F0EBE2"/>
          </a:solidFill>
          <a:ln w="12700">
            <a:solidFill>
              <a:srgbClr val="F0EBE2">
                <a:alpha val="0"/>
              </a:srgbClr>
            </a:solidFill>
            <a:prstDash val="solid"/>
          </a:ln>
        </p:spPr>
      </p:sp>
      <p:sp>
        <p:nvSpPr>
          <p:cNvPr id="39" name="Shape 36">
            <a:extLst>
              <a:ext uri="{FF2B5EF4-FFF2-40B4-BE49-F238E27FC236}">
                <a16:creationId xmlns:a16="http://schemas.microsoft.com/office/drawing/2014/main" id="{7D456A98-616D-435D-944C-7ED79802A597}"/>
              </a:ext>
            </a:extLst>
          </p:cNvPr>
          <p:cNvSpPr>
            <a:spLocks noGrp="1"/>
          </p:cNvSpPr>
          <p:nvPr/>
        </p:nvSpPr>
        <p:spPr>
          <a:xfrm>
            <a:off x="9998236" y="2859459"/>
            <a:ext cx="0" cy="418011"/>
          </a:xfrm>
          <a:prstGeom prst="line">
            <a:avLst/>
          </a:prstGeom>
          <a:noFill/>
          <a:ln w="10160">
            <a:solidFill>
              <a:srgbClr val="F8F5EF"/>
            </a:solidFill>
            <a:prstDash val="solid"/>
          </a:ln>
        </p:spPr>
      </p:sp>
      <p:sp>
        <p:nvSpPr>
          <p:cNvPr id="40" name="Text 37">
            <a:extLst>
              <a:ext uri="{FF2B5EF4-FFF2-40B4-BE49-F238E27FC236}">
                <a16:creationId xmlns:a16="http://schemas.microsoft.com/office/drawing/2014/main" id="{39DFCF3E-703D-4CC7-8A85-AB367D72CDC3}"/>
              </a:ext>
            </a:extLst>
          </p:cNvPr>
          <p:cNvSpPr>
            <a:spLocks noGrp="1"/>
          </p:cNvSpPr>
          <p:nvPr/>
        </p:nvSpPr>
        <p:spPr>
          <a:xfrm>
            <a:off x="6939811" y="2969187"/>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16–21 → 16–21</a:t>
            </a:r>
            <a:endParaRPr sz="1570"/>
          </a:p>
        </p:txBody>
      </p:sp>
      <p:sp>
        <p:nvSpPr>
          <p:cNvPr id="41" name="Shape 38">
            <a:extLst>
              <a:ext uri="{FF2B5EF4-FFF2-40B4-BE49-F238E27FC236}">
                <a16:creationId xmlns:a16="http://schemas.microsoft.com/office/drawing/2014/main" id="{29B52EB4-A3B4-4DF5-9734-DE2CB11563BF}"/>
              </a:ext>
            </a:extLst>
          </p:cNvPr>
          <p:cNvSpPr>
            <a:spLocks noGrp="1"/>
          </p:cNvSpPr>
          <p:nvPr/>
        </p:nvSpPr>
        <p:spPr>
          <a:xfrm>
            <a:off x="9998236" y="2859459"/>
            <a:ext cx="1754852" cy="418011"/>
          </a:xfrm>
          <a:prstGeom prst="rect">
            <a:avLst/>
          </a:prstGeom>
          <a:solidFill>
            <a:srgbClr val="F0EBE2"/>
          </a:solidFill>
          <a:ln w="12700">
            <a:solidFill>
              <a:srgbClr val="F0EBE2">
                <a:alpha val="0"/>
              </a:srgbClr>
            </a:solidFill>
            <a:prstDash val="solid"/>
          </a:ln>
        </p:spPr>
      </p:sp>
      <p:sp>
        <p:nvSpPr>
          <p:cNvPr id="42" name="Shape 39">
            <a:extLst>
              <a:ext uri="{FF2B5EF4-FFF2-40B4-BE49-F238E27FC236}">
                <a16:creationId xmlns:a16="http://schemas.microsoft.com/office/drawing/2014/main" id="{D76C7C73-553D-41E4-A750-3A63CC02D206}"/>
              </a:ext>
            </a:extLst>
          </p:cNvPr>
          <p:cNvSpPr>
            <a:spLocks noGrp="1"/>
          </p:cNvSpPr>
          <p:nvPr/>
        </p:nvSpPr>
        <p:spPr>
          <a:xfrm>
            <a:off x="11753088" y="2859459"/>
            <a:ext cx="0" cy="418011"/>
          </a:xfrm>
          <a:prstGeom prst="line">
            <a:avLst/>
          </a:prstGeom>
          <a:noFill/>
          <a:ln w="10160">
            <a:solidFill>
              <a:srgbClr val="F8F5EF"/>
            </a:solidFill>
            <a:prstDash val="solid"/>
          </a:ln>
        </p:spPr>
      </p:sp>
      <p:sp>
        <p:nvSpPr>
          <p:cNvPr id="43" name="Text 40">
            <a:extLst>
              <a:ext uri="{FF2B5EF4-FFF2-40B4-BE49-F238E27FC236}">
                <a16:creationId xmlns:a16="http://schemas.microsoft.com/office/drawing/2014/main" id="{1023EC65-C1AB-4541-98B9-A455718A8195}"/>
              </a:ext>
            </a:extLst>
          </p:cNvPr>
          <p:cNvSpPr>
            <a:spLocks noGrp="1"/>
          </p:cNvSpPr>
          <p:nvPr/>
        </p:nvSpPr>
        <p:spPr>
          <a:xfrm>
            <a:off x="10126252" y="2969187"/>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7, 9</a:t>
            </a:r>
            <a:endParaRPr sz="1570"/>
          </a:p>
        </p:txBody>
      </p:sp>
      <p:sp>
        <p:nvSpPr>
          <p:cNvPr id="44" name="Shape 41">
            <a:extLst>
              <a:ext uri="{FF2B5EF4-FFF2-40B4-BE49-F238E27FC236}">
                <a16:creationId xmlns:a16="http://schemas.microsoft.com/office/drawing/2014/main" id="{6DA22CF0-52D8-48B1-8D77-976FF15EDC6A}"/>
              </a:ext>
            </a:extLst>
          </p:cNvPr>
          <p:cNvSpPr>
            <a:spLocks noGrp="1"/>
          </p:cNvSpPr>
          <p:nvPr/>
        </p:nvSpPr>
        <p:spPr>
          <a:xfrm>
            <a:off x="438912" y="3277471"/>
            <a:ext cx="1477770" cy="418011"/>
          </a:xfrm>
          <a:prstGeom prst="rect">
            <a:avLst/>
          </a:prstGeom>
          <a:solidFill>
            <a:srgbClr val="FFFFFF"/>
          </a:solidFill>
          <a:ln w="12700">
            <a:solidFill>
              <a:srgbClr val="FFFFFF">
                <a:alpha val="0"/>
              </a:srgbClr>
            </a:solidFill>
            <a:prstDash val="solid"/>
          </a:ln>
        </p:spPr>
      </p:sp>
      <p:sp>
        <p:nvSpPr>
          <p:cNvPr id="45" name="Shape 42">
            <a:extLst>
              <a:ext uri="{FF2B5EF4-FFF2-40B4-BE49-F238E27FC236}">
                <a16:creationId xmlns:a16="http://schemas.microsoft.com/office/drawing/2014/main" id="{1D2BAF66-790F-45B9-98A5-EA842FF4502A}"/>
              </a:ext>
            </a:extLst>
          </p:cNvPr>
          <p:cNvSpPr>
            <a:spLocks noGrp="1"/>
          </p:cNvSpPr>
          <p:nvPr/>
        </p:nvSpPr>
        <p:spPr>
          <a:xfrm>
            <a:off x="1916682" y="3277471"/>
            <a:ext cx="0" cy="418011"/>
          </a:xfrm>
          <a:prstGeom prst="line">
            <a:avLst/>
          </a:prstGeom>
          <a:noFill/>
          <a:ln w="10160">
            <a:solidFill>
              <a:srgbClr val="F8F5EF"/>
            </a:solidFill>
            <a:prstDash val="solid"/>
          </a:ln>
        </p:spPr>
      </p:sp>
      <p:sp>
        <p:nvSpPr>
          <p:cNvPr id="46" name="Text 43">
            <a:extLst>
              <a:ext uri="{FF2B5EF4-FFF2-40B4-BE49-F238E27FC236}">
                <a16:creationId xmlns:a16="http://schemas.microsoft.com/office/drawing/2014/main" id="{3A94F8A3-74CA-4244-9165-1A5B58CB632A}"/>
              </a:ext>
            </a:extLst>
          </p:cNvPr>
          <p:cNvSpPr>
            <a:spLocks noGrp="1"/>
          </p:cNvSpPr>
          <p:nvPr/>
        </p:nvSpPr>
        <p:spPr>
          <a:xfrm>
            <a:off x="566928" y="3387199"/>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G30</a:t>
            </a:r>
            <a:endParaRPr sz="1570"/>
          </a:p>
        </p:txBody>
      </p:sp>
      <p:sp>
        <p:nvSpPr>
          <p:cNvPr id="47" name="Shape 44">
            <a:extLst>
              <a:ext uri="{FF2B5EF4-FFF2-40B4-BE49-F238E27FC236}">
                <a16:creationId xmlns:a16="http://schemas.microsoft.com/office/drawing/2014/main" id="{189D630D-3E84-47CD-8E87-0EBCA228FA41}"/>
              </a:ext>
            </a:extLst>
          </p:cNvPr>
          <p:cNvSpPr>
            <a:spLocks noGrp="1"/>
          </p:cNvSpPr>
          <p:nvPr/>
        </p:nvSpPr>
        <p:spPr>
          <a:xfrm>
            <a:off x="1916682" y="3277471"/>
            <a:ext cx="4895113" cy="418011"/>
          </a:xfrm>
          <a:prstGeom prst="rect">
            <a:avLst/>
          </a:prstGeom>
          <a:solidFill>
            <a:srgbClr val="FFFFFF"/>
          </a:solidFill>
          <a:ln w="12700">
            <a:solidFill>
              <a:srgbClr val="FFFFFF">
                <a:alpha val="0"/>
              </a:srgbClr>
            </a:solidFill>
            <a:prstDash val="solid"/>
          </a:ln>
        </p:spPr>
      </p:sp>
      <p:sp>
        <p:nvSpPr>
          <p:cNvPr id="48" name="Shape 45">
            <a:extLst>
              <a:ext uri="{FF2B5EF4-FFF2-40B4-BE49-F238E27FC236}">
                <a16:creationId xmlns:a16="http://schemas.microsoft.com/office/drawing/2014/main" id="{303C08CD-F32D-44CC-A3A2-98249EAC84EF}"/>
              </a:ext>
            </a:extLst>
          </p:cNvPr>
          <p:cNvSpPr>
            <a:spLocks noGrp="1"/>
          </p:cNvSpPr>
          <p:nvPr/>
        </p:nvSpPr>
        <p:spPr>
          <a:xfrm>
            <a:off x="6811795" y="3277471"/>
            <a:ext cx="0" cy="418011"/>
          </a:xfrm>
          <a:prstGeom prst="line">
            <a:avLst/>
          </a:prstGeom>
          <a:noFill/>
          <a:ln w="10160">
            <a:solidFill>
              <a:srgbClr val="F8F5EF"/>
            </a:solidFill>
            <a:prstDash val="solid"/>
          </a:ln>
        </p:spPr>
      </p:sp>
      <p:sp>
        <p:nvSpPr>
          <p:cNvPr id="49" name="Text 46">
            <a:extLst>
              <a:ext uri="{FF2B5EF4-FFF2-40B4-BE49-F238E27FC236}">
                <a16:creationId xmlns:a16="http://schemas.microsoft.com/office/drawing/2014/main" id="{D93434CE-EF0B-4D1C-A394-7B5C218772BA}"/>
              </a:ext>
            </a:extLst>
          </p:cNvPr>
          <p:cNvSpPr>
            <a:spLocks noGrp="1"/>
          </p:cNvSpPr>
          <p:nvPr/>
        </p:nvSpPr>
        <p:spPr>
          <a:xfrm>
            <a:off x="2044698" y="3387199"/>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Stellenaufzählung entfernt</a:t>
            </a:r>
            <a:endParaRPr sz="1570"/>
          </a:p>
        </p:txBody>
      </p:sp>
      <p:sp>
        <p:nvSpPr>
          <p:cNvPr id="50" name="Shape 47">
            <a:extLst>
              <a:ext uri="{FF2B5EF4-FFF2-40B4-BE49-F238E27FC236}">
                <a16:creationId xmlns:a16="http://schemas.microsoft.com/office/drawing/2014/main" id="{AAA6BAD0-ED84-4164-944B-7049176B88A6}"/>
              </a:ext>
            </a:extLst>
          </p:cNvPr>
          <p:cNvSpPr>
            <a:spLocks noGrp="1"/>
          </p:cNvSpPr>
          <p:nvPr/>
        </p:nvSpPr>
        <p:spPr>
          <a:xfrm>
            <a:off x="6811795" y="3277471"/>
            <a:ext cx="3186441" cy="418011"/>
          </a:xfrm>
          <a:prstGeom prst="rect">
            <a:avLst/>
          </a:prstGeom>
          <a:solidFill>
            <a:srgbClr val="FFFFFF"/>
          </a:solidFill>
          <a:ln w="12700">
            <a:solidFill>
              <a:srgbClr val="FFFFFF">
                <a:alpha val="0"/>
              </a:srgbClr>
            </a:solidFill>
            <a:prstDash val="solid"/>
          </a:ln>
        </p:spPr>
      </p:sp>
      <p:sp>
        <p:nvSpPr>
          <p:cNvPr id="51" name="Shape 48">
            <a:extLst>
              <a:ext uri="{FF2B5EF4-FFF2-40B4-BE49-F238E27FC236}">
                <a16:creationId xmlns:a16="http://schemas.microsoft.com/office/drawing/2014/main" id="{3AC0CC0D-E0BB-42AA-BF1B-0E4DA8CA1FA4}"/>
              </a:ext>
            </a:extLst>
          </p:cNvPr>
          <p:cNvSpPr>
            <a:spLocks noGrp="1"/>
          </p:cNvSpPr>
          <p:nvPr/>
        </p:nvSpPr>
        <p:spPr>
          <a:xfrm>
            <a:off x="9998236" y="3277471"/>
            <a:ext cx="0" cy="418011"/>
          </a:xfrm>
          <a:prstGeom prst="line">
            <a:avLst/>
          </a:prstGeom>
          <a:noFill/>
          <a:ln w="10160">
            <a:solidFill>
              <a:srgbClr val="F8F5EF"/>
            </a:solidFill>
            <a:prstDash val="solid"/>
          </a:ln>
        </p:spPr>
      </p:sp>
      <p:sp>
        <p:nvSpPr>
          <p:cNvPr id="52" name="Text 49">
            <a:extLst>
              <a:ext uri="{FF2B5EF4-FFF2-40B4-BE49-F238E27FC236}">
                <a16:creationId xmlns:a16="http://schemas.microsoft.com/office/drawing/2014/main" id="{F8DFDD54-5F7B-4B12-A448-05115CCFEC17}"/>
              </a:ext>
            </a:extLst>
          </p:cNvPr>
          <p:cNvSpPr>
            <a:spLocks noGrp="1"/>
          </p:cNvSpPr>
          <p:nvPr/>
        </p:nvSpPr>
        <p:spPr>
          <a:xfrm>
            <a:off x="6939811" y="3387199"/>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23 → 23</a:t>
            </a:r>
            <a:endParaRPr sz="1570"/>
          </a:p>
        </p:txBody>
      </p:sp>
      <p:sp>
        <p:nvSpPr>
          <p:cNvPr id="53" name="Shape 50">
            <a:extLst>
              <a:ext uri="{FF2B5EF4-FFF2-40B4-BE49-F238E27FC236}">
                <a16:creationId xmlns:a16="http://schemas.microsoft.com/office/drawing/2014/main" id="{F367D357-57EA-48D2-8BD0-A3F58C946839}"/>
              </a:ext>
            </a:extLst>
          </p:cNvPr>
          <p:cNvSpPr>
            <a:spLocks noGrp="1"/>
          </p:cNvSpPr>
          <p:nvPr/>
        </p:nvSpPr>
        <p:spPr>
          <a:xfrm>
            <a:off x="9998236" y="3277471"/>
            <a:ext cx="1754852" cy="418011"/>
          </a:xfrm>
          <a:prstGeom prst="rect">
            <a:avLst/>
          </a:prstGeom>
          <a:solidFill>
            <a:srgbClr val="FFFFFF"/>
          </a:solidFill>
          <a:ln w="12700">
            <a:solidFill>
              <a:srgbClr val="FFFFFF">
                <a:alpha val="0"/>
              </a:srgbClr>
            </a:solidFill>
            <a:prstDash val="solid"/>
          </a:ln>
        </p:spPr>
      </p:sp>
      <p:sp>
        <p:nvSpPr>
          <p:cNvPr id="54" name="Shape 51">
            <a:extLst>
              <a:ext uri="{FF2B5EF4-FFF2-40B4-BE49-F238E27FC236}">
                <a16:creationId xmlns:a16="http://schemas.microsoft.com/office/drawing/2014/main" id="{C3C1B839-A467-4252-9901-34619D63C1A4}"/>
              </a:ext>
            </a:extLst>
          </p:cNvPr>
          <p:cNvSpPr>
            <a:spLocks noGrp="1"/>
          </p:cNvSpPr>
          <p:nvPr/>
        </p:nvSpPr>
        <p:spPr>
          <a:xfrm>
            <a:off x="11753088" y="3277471"/>
            <a:ext cx="0" cy="418011"/>
          </a:xfrm>
          <a:prstGeom prst="line">
            <a:avLst/>
          </a:prstGeom>
          <a:noFill/>
          <a:ln w="10160">
            <a:solidFill>
              <a:srgbClr val="F8F5EF"/>
            </a:solidFill>
            <a:prstDash val="solid"/>
          </a:ln>
        </p:spPr>
      </p:sp>
      <p:sp>
        <p:nvSpPr>
          <p:cNvPr id="55" name="Text 52">
            <a:extLst>
              <a:ext uri="{FF2B5EF4-FFF2-40B4-BE49-F238E27FC236}">
                <a16:creationId xmlns:a16="http://schemas.microsoft.com/office/drawing/2014/main" id="{61BF5CE8-C91C-47B3-B8DD-CD73CC082C98}"/>
              </a:ext>
            </a:extLst>
          </p:cNvPr>
          <p:cNvSpPr>
            <a:spLocks noGrp="1"/>
          </p:cNvSpPr>
          <p:nvPr/>
        </p:nvSpPr>
        <p:spPr>
          <a:xfrm>
            <a:off x="10126252" y="3387199"/>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10</a:t>
            </a:r>
            <a:endParaRPr sz="1570"/>
          </a:p>
        </p:txBody>
      </p:sp>
      <p:sp>
        <p:nvSpPr>
          <p:cNvPr id="56" name="Shape 53">
            <a:extLst>
              <a:ext uri="{FF2B5EF4-FFF2-40B4-BE49-F238E27FC236}">
                <a16:creationId xmlns:a16="http://schemas.microsoft.com/office/drawing/2014/main" id="{10DB96BE-5F3B-432C-8C47-A6D7ACD05BBD}"/>
              </a:ext>
            </a:extLst>
          </p:cNvPr>
          <p:cNvSpPr>
            <a:spLocks noGrp="1"/>
          </p:cNvSpPr>
          <p:nvPr/>
        </p:nvSpPr>
        <p:spPr>
          <a:xfrm>
            <a:off x="438912" y="3695482"/>
            <a:ext cx="1477770" cy="418011"/>
          </a:xfrm>
          <a:prstGeom prst="rect">
            <a:avLst/>
          </a:prstGeom>
          <a:solidFill>
            <a:srgbClr val="F0EBE2"/>
          </a:solidFill>
          <a:ln w="12700">
            <a:solidFill>
              <a:srgbClr val="F0EBE2">
                <a:alpha val="0"/>
              </a:srgbClr>
            </a:solidFill>
            <a:prstDash val="solid"/>
          </a:ln>
        </p:spPr>
      </p:sp>
      <p:sp>
        <p:nvSpPr>
          <p:cNvPr id="57" name="Shape 54">
            <a:extLst>
              <a:ext uri="{FF2B5EF4-FFF2-40B4-BE49-F238E27FC236}">
                <a16:creationId xmlns:a16="http://schemas.microsoft.com/office/drawing/2014/main" id="{D0B03F00-0E04-43C1-93BB-00DA5F2FCAE3}"/>
              </a:ext>
            </a:extLst>
          </p:cNvPr>
          <p:cNvSpPr>
            <a:spLocks noGrp="1"/>
          </p:cNvSpPr>
          <p:nvPr/>
        </p:nvSpPr>
        <p:spPr>
          <a:xfrm>
            <a:off x="1916682" y="3695482"/>
            <a:ext cx="0" cy="418011"/>
          </a:xfrm>
          <a:prstGeom prst="line">
            <a:avLst/>
          </a:prstGeom>
          <a:noFill/>
          <a:ln w="10160">
            <a:solidFill>
              <a:srgbClr val="F8F5EF"/>
            </a:solidFill>
            <a:prstDash val="solid"/>
          </a:ln>
        </p:spPr>
      </p:sp>
      <p:sp>
        <p:nvSpPr>
          <p:cNvPr id="58" name="Text 55">
            <a:extLst>
              <a:ext uri="{FF2B5EF4-FFF2-40B4-BE49-F238E27FC236}">
                <a16:creationId xmlns:a16="http://schemas.microsoft.com/office/drawing/2014/main" id="{8BD626EC-DBA6-42B7-A391-38236ECEEE93}"/>
              </a:ext>
            </a:extLst>
          </p:cNvPr>
          <p:cNvSpPr>
            <a:spLocks noGrp="1"/>
          </p:cNvSpPr>
          <p:nvPr/>
        </p:nvSpPr>
        <p:spPr>
          <a:xfrm>
            <a:off x="566928" y="3805210"/>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G40</a:t>
            </a:r>
            <a:endParaRPr sz="1570"/>
          </a:p>
        </p:txBody>
      </p:sp>
      <p:sp>
        <p:nvSpPr>
          <p:cNvPr id="59" name="Shape 56">
            <a:extLst>
              <a:ext uri="{FF2B5EF4-FFF2-40B4-BE49-F238E27FC236}">
                <a16:creationId xmlns:a16="http://schemas.microsoft.com/office/drawing/2014/main" id="{7A60BECF-7372-44DB-A56F-DFDF044379FC}"/>
              </a:ext>
            </a:extLst>
          </p:cNvPr>
          <p:cNvSpPr>
            <a:spLocks noGrp="1"/>
          </p:cNvSpPr>
          <p:nvPr/>
        </p:nvSpPr>
        <p:spPr>
          <a:xfrm>
            <a:off x="1916682" y="3695482"/>
            <a:ext cx="4895113" cy="418011"/>
          </a:xfrm>
          <a:prstGeom prst="rect">
            <a:avLst/>
          </a:prstGeom>
          <a:solidFill>
            <a:srgbClr val="F0EBE2"/>
          </a:solidFill>
          <a:ln w="12700">
            <a:solidFill>
              <a:srgbClr val="F0EBE2">
                <a:alpha val="0"/>
              </a:srgbClr>
            </a:solidFill>
            <a:prstDash val="solid"/>
          </a:ln>
        </p:spPr>
      </p:sp>
      <p:sp>
        <p:nvSpPr>
          <p:cNvPr id="60" name="Shape 57">
            <a:extLst>
              <a:ext uri="{FF2B5EF4-FFF2-40B4-BE49-F238E27FC236}">
                <a16:creationId xmlns:a16="http://schemas.microsoft.com/office/drawing/2014/main" id="{49B8111F-3CAA-482F-A755-D7E1BBF5DFD6}"/>
              </a:ext>
            </a:extLst>
          </p:cNvPr>
          <p:cNvSpPr>
            <a:spLocks noGrp="1"/>
          </p:cNvSpPr>
          <p:nvPr/>
        </p:nvSpPr>
        <p:spPr>
          <a:xfrm>
            <a:off x="6811795" y="3695482"/>
            <a:ext cx="0" cy="418011"/>
          </a:xfrm>
          <a:prstGeom prst="line">
            <a:avLst/>
          </a:prstGeom>
          <a:noFill/>
          <a:ln w="10160">
            <a:solidFill>
              <a:srgbClr val="F8F5EF"/>
            </a:solidFill>
            <a:prstDash val="solid"/>
          </a:ln>
        </p:spPr>
      </p:sp>
      <p:sp>
        <p:nvSpPr>
          <p:cNvPr id="61" name="Text 58">
            <a:extLst>
              <a:ext uri="{FF2B5EF4-FFF2-40B4-BE49-F238E27FC236}">
                <a16:creationId xmlns:a16="http://schemas.microsoft.com/office/drawing/2014/main" id="{3B4705BA-A046-4FED-9889-AE8C01A6A953}"/>
              </a:ext>
            </a:extLst>
          </p:cNvPr>
          <p:cNvSpPr>
            <a:spLocks noGrp="1"/>
          </p:cNvSpPr>
          <p:nvPr/>
        </p:nvSpPr>
        <p:spPr>
          <a:xfrm>
            <a:off x="2044698" y="3805210"/>
            <a:ext cx="4629937" cy="207699"/>
          </a:xfrm>
          <a:prstGeom prst="rect">
            <a:avLst/>
          </a:prstGeom>
          <a:noFill/>
        </p:spPr>
        <p:txBody>
          <a:bodyPr wrap="square" lIns="0" tIns="0" rIns="0" bIns="0" anchor="ctr">
            <a:normAutofit fontScale="86806"/>
          </a:bodyPr>
          <a:lstStyle/>
          <a:p>
            <a:pPr marL="0" indent="0">
              <a:buNone/>
            </a:pPr>
            <a:r>
              <a:rPr sz="1570">
                <a:solidFill>
                  <a:srgbClr val="243239"/>
                </a:solidFill>
                <a:latin typeface="Arial"/>
                <a:ea typeface="Arial"/>
                <a:cs typeface="Arial"/>
              </a:rPr>
              <a:t>Kürzung bereits ab 1.1.2026</a:t>
            </a:r>
            <a:endParaRPr sz="1570"/>
          </a:p>
        </p:txBody>
      </p:sp>
      <p:sp>
        <p:nvSpPr>
          <p:cNvPr id="62" name="Shape 59">
            <a:extLst>
              <a:ext uri="{FF2B5EF4-FFF2-40B4-BE49-F238E27FC236}">
                <a16:creationId xmlns:a16="http://schemas.microsoft.com/office/drawing/2014/main" id="{81A130C5-8307-4071-B050-77FB852EA3D1}"/>
              </a:ext>
            </a:extLst>
          </p:cNvPr>
          <p:cNvSpPr>
            <a:spLocks noGrp="1"/>
          </p:cNvSpPr>
          <p:nvPr/>
        </p:nvSpPr>
        <p:spPr>
          <a:xfrm>
            <a:off x="6811795" y="3695482"/>
            <a:ext cx="3186441" cy="418011"/>
          </a:xfrm>
          <a:prstGeom prst="rect">
            <a:avLst/>
          </a:prstGeom>
          <a:solidFill>
            <a:srgbClr val="F0EBE2"/>
          </a:solidFill>
          <a:ln w="12700">
            <a:solidFill>
              <a:srgbClr val="F0EBE2">
                <a:alpha val="0"/>
              </a:srgbClr>
            </a:solidFill>
            <a:prstDash val="solid"/>
          </a:ln>
        </p:spPr>
      </p:sp>
      <p:sp>
        <p:nvSpPr>
          <p:cNvPr id="63" name="Shape 60">
            <a:extLst>
              <a:ext uri="{FF2B5EF4-FFF2-40B4-BE49-F238E27FC236}">
                <a16:creationId xmlns:a16="http://schemas.microsoft.com/office/drawing/2014/main" id="{726C4E8C-8731-4842-8E2B-9F85F6805F95}"/>
              </a:ext>
            </a:extLst>
          </p:cNvPr>
          <p:cNvSpPr>
            <a:spLocks noGrp="1"/>
          </p:cNvSpPr>
          <p:nvPr/>
        </p:nvSpPr>
        <p:spPr>
          <a:xfrm>
            <a:off x="9998236" y="3695482"/>
            <a:ext cx="0" cy="418011"/>
          </a:xfrm>
          <a:prstGeom prst="line">
            <a:avLst/>
          </a:prstGeom>
          <a:noFill/>
          <a:ln w="10160">
            <a:solidFill>
              <a:srgbClr val="F8F5EF"/>
            </a:solidFill>
            <a:prstDash val="solid"/>
          </a:ln>
        </p:spPr>
      </p:sp>
      <p:sp>
        <p:nvSpPr>
          <p:cNvPr id="64" name="Text 61">
            <a:extLst>
              <a:ext uri="{FF2B5EF4-FFF2-40B4-BE49-F238E27FC236}">
                <a16:creationId xmlns:a16="http://schemas.microsoft.com/office/drawing/2014/main" id="{99AEC54C-F87F-4CF4-8370-6DE0DEACEEA4}"/>
              </a:ext>
            </a:extLst>
          </p:cNvPr>
          <p:cNvSpPr>
            <a:spLocks noGrp="1"/>
          </p:cNvSpPr>
          <p:nvPr/>
        </p:nvSpPr>
        <p:spPr>
          <a:xfrm>
            <a:off x="6939811" y="3805210"/>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24 → 24</a:t>
            </a:r>
            <a:endParaRPr sz="1570"/>
          </a:p>
        </p:txBody>
      </p:sp>
      <p:sp>
        <p:nvSpPr>
          <p:cNvPr id="65" name="Shape 62">
            <a:extLst>
              <a:ext uri="{FF2B5EF4-FFF2-40B4-BE49-F238E27FC236}">
                <a16:creationId xmlns:a16="http://schemas.microsoft.com/office/drawing/2014/main" id="{C693A52D-A74F-49F5-9DF0-F81B43E00E28}"/>
              </a:ext>
            </a:extLst>
          </p:cNvPr>
          <p:cNvSpPr>
            <a:spLocks noGrp="1"/>
          </p:cNvSpPr>
          <p:nvPr/>
        </p:nvSpPr>
        <p:spPr>
          <a:xfrm>
            <a:off x="9998236" y="3695482"/>
            <a:ext cx="1754852" cy="418011"/>
          </a:xfrm>
          <a:prstGeom prst="rect">
            <a:avLst/>
          </a:prstGeom>
          <a:solidFill>
            <a:srgbClr val="F0EBE2"/>
          </a:solidFill>
          <a:ln w="12700">
            <a:solidFill>
              <a:srgbClr val="F0EBE2">
                <a:alpha val="0"/>
              </a:srgbClr>
            </a:solidFill>
            <a:prstDash val="solid"/>
          </a:ln>
        </p:spPr>
      </p:sp>
      <p:sp>
        <p:nvSpPr>
          <p:cNvPr id="66" name="Shape 63">
            <a:extLst>
              <a:ext uri="{FF2B5EF4-FFF2-40B4-BE49-F238E27FC236}">
                <a16:creationId xmlns:a16="http://schemas.microsoft.com/office/drawing/2014/main" id="{F7D9273C-09DE-436D-BD97-D3C60B965A16}"/>
              </a:ext>
            </a:extLst>
          </p:cNvPr>
          <p:cNvSpPr>
            <a:spLocks noGrp="1"/>
          </p:cNvSpPr>
          <p:nvPr/>
        </p:nvSpPr>
        <p:spPr>
          <a:xfrm>
            <a:off x="11753088" y="3695482"/>
            <a:ext cx="0" cy="418011"/>
          </a:xfrm>
          <a:prstGeom prst="line">
            <a:avLst/>
          </a:prstGeom>
          <a:noFill/>
          <a:ln w="10160">
            <a:solidFill>
              <a:srgbClr val="F8F5EF"/>
            </a:solidFill>
            <a:prstDash val="solid"/>
          </a:ln>
        </p:spPr>
      </p:sp>
      <p:sp>
        <p:nvSpPr>
          <p:cNvPr id="67" name="Text 64">
            <a:extLst>
              <a:ext uri="{FF2B5EF4-FFF2-40B4-BE49-F238E27FC236}">
                <a16:creationId xmlns:a16="http://schemas.microsoft.com/office/drawing/2014/main" id="{AFB71203-3D21-4CE7-8BBA-FB692B41BF95}"/>
              </a:ext>
            </a:extLst>
          </p:cNvPr>
          <p:cNvSpPr>
            <a:spLocks noGrp="1"/>
          </p:cNvSpPr>
          <p:nvPr/>
        </p:nvSpPr>
        <p:spPr>
          <a:xfrm>
            <a:off x="10126252" y="3805210"/>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10</a:t>
            </a:r>
            <a:endParaRPr sz="1570"/>
          </a:p>
        </p:txBody>
      </p:sp>
      <p:sp>
        <p:nvSpPr>
          <p:cNvPr id="68" name="Shape 65">
            <a:extLst>
              <a:ext uri="{FF2B5EF4-FFF2-40B4-BE49-F238E27FC236}">
                <a16:creationId xmlns:a16="http://schemas.microsoft.com/office/drawing/2014/main" id="{53394929-7622-49FB-B0D9-180DC9CFB626}"/>
              </a:ext>
            </a:extLst>
          </p:cNvPr>
          <p:cNvSpPr>
            <a:spLocks noGrp="1"/>
          </p:cNvSpPr>
          <p:nvPr/>
        </p:nvSpPr>
        <p:spPr>
          <a:xfrm>
            <a:off x="438912" y="4113494"/>
            <a:ext cx="1477770" cy="418011"/>
          </a:xfrm>
          <a:prstGeom prst="rect">
            <a:avLst/>
          </a:prstGeom>
          <a:solidFill>
            <a:srgbClr val="FFFFFF"/>
          </a:solidFill>
          <a:ln w="12700">
            <a:solidFill>
              <a:srgbClr val="FFFFFF">
                <a:alpha val="0"/>
              </a:srgbClr>
            </a:solidFill>
            <a:prstDash val="solid"/>
          </a:ln>
        </p:spPr>
      </p:sp>
      <p:sp>
        <p:nvSpPr>
          <p:cNvPr id="69" name="Shape 66">
            <a:extLst>
              <a:ext uri="{FF2B5EF4-FFF2-40B4-BE49-F238E27FC236}">
                <a16:creationId xmlns:a16="http://schemas.microsoft.com/office/drawing/2014/main" id="{DA0C5B38-9BEF-476F-A967-B3037E3BDB1F}"/>
              </a:ext>
            </a:extLst>
          </p:cNvPr>
          <p:cNvSpPr>
            <a:spLocks noGrp="1"/>
          </p:cNvSpPr>
          <p:nvPr/>
        </p:nvSpPr>
        <p:spPr>
          <a:xfrm>
            <a:off x="1916682" y="4113494"/>
            <a:ext cx="0" cy="418011"/>
          </a:xfrm>
          <a:prstGeom prst="line">
            <a:avLst/>
          </a:prstGeom>
          <a:noFill/>
          <a:ln w="10160">
            <a:solidFill>
              <a:srgbClr val="F8F5EF"/>
            </a:solidFill>
            <a:prstDash val="solid"/>
          </a:ln>
        </p:spPr>
      </p:sp>
      <p:sp>
        <p:nvSpPr>
          <p:cNvPr id="70" name="Text 67">
            <a:extLst>
              <a:ext uri="{FF2B5EF4-FFF2-40B4-BE49-F238E27FC236}">
                <a16:creationId xmlns:a16="http://schemas.microsoft.com/office/drawing/2014/main" id="{D540BD89-7783-4527-AF12-472BDB824949}"/>
              </a:ext>
            </a:extLst>
          </p:cNvPr>
          <p:cNvSpPr>
            <a:spLocks noGrp="1"/>
          </p:cNvSpPr>
          <p:nvPr/>
        </p:nvSpPr>
        <p:spPr>
          <a:xfrm>
            <a:off x="566928" y="4223222"/>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D02</a:t>
            </a:r>
            <a:endParaRPr sz="1570"/>
          </a:p>
        </p:txBody>
      </p:sp>
      <p:sp>
        <p:nvSpPr>
          <p:cNvPr id="71" name="Shape 68">
            <a:extLst>
              <a:ext uri="{FF2B5EF4-FFF2-40B4-BE49-F238E27FC236}">
                <a16:creationId xmlns:a16="http://schemas.microsoft.com/office/drawing/2014/main" id="{E79213C5-7192-489E-B577-9587FA40049E}"/>
              </a:ext>
            </a:extLst>
          </p:cNvPr>
          <p:cNvSpPr>
            <a:spLocks noGrp="1"/>
          </p:cNvSpPr>
          <p:nvPr/>
        </p:nvSpPr>
        <p:spPr>
          <a:xfrm>
            <a:off x="1916682" y="4113494"/>
            <a:ext cx="4895113" cy="418011"/>
          </a:xfrm>
          <a:prstGeom prst="rect">
            <a:avLst/>
          </a:prstGeom>
          <a:solidFill>
            <a:srgbClr val="FFFFFF"/>
          </a:solidFill>
          <a:ln w="12700">
            <a:solidFill>
              <a:srgbClr val="FFFFFF">
                <a:alpha val="0"/>
              </a:srgbClr>
            </a:solidFill>
            <a:prstDash val="solid"/>
          </a:ln>
        </p:spPr>
      </p:sp>
      <p:sp>
        <p:nvSpPr>
          <p:cNvPr id="72" name="Shape 69">
            <a:extLst>
              <a:ext uri="{FF2B5EF4-FFF2-40B4-BE49-F238E27FC236}">
                <a16:creationId xmlns:a16="http://schemas.microsoft.com/office/drawing/2014/main" id="{05A7D38A-6AA1-4858-913D-7F52E7ED3A16}"/>
              </a:ext>
            </a:extLst>
          </p:cNvPr>
          <p:cNvSpPr>
            <a:spLocks noGrp="1"/>
          </p:cNvSpPr>
          <p:nvPr/>
        </p:nvSpPr>
        <p:spPr>
          <a:xfrm>
            <a:off x="6811795" y="4113494"/>
            <a:ext cx="0" cy="418011"/>
          </a:xfrm>
          <a:prstGeom prst="line">
            <a:avLst/>
          </a:prstGeom>
          <a:noFill/>
          <a:ln w="10160">
            <a:solidFill>
              <a:srgbClr val="F8F5EF"/>
            </a:solidFill>
            <a:prstDash val="solid"/>
          </a:ln>
        </p:spPr>
      </p:sp>
      <p:sp>
        <p:nvSpPr>
          <p:cNvPr id="73" name="Text 70">
            <a:extLst>
              <a:ext uri="{FF2B5EF4-FFF2-40B4-BE49-F238E27FC236}">
                <a16:creationId xmlns:a16="http://schemas.microsoft.com/office/drawing/2014/main" id="{14AFCB04-4A8A-4F74-947C-866645F30299}"/>
              </a:ext>
            </a:extLst>
          </p:cNvPr>
          <p:cNvSpPr>
            <a:spLocks noGrp="1"/>
          </p:cNvSpPr>
          <p:nvPr/>
        </p:nvSpPr>
        <p:spPr>
          <a:xfrm>
            <a:off x="2044698" y="4223222"/>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Lateralität anatomisch eingegrenzt</a:t>
            </a:r>
            <a:endParaRPr sz="1570"/>
          </a:p>
        </p:txBody>
      </p:sp>
      <p:sp>
        <p:nvSpPr>
          <p:cNvPr id="74" name="Shape 71">
            <a:extLst>
              <a:ext uri="{FF2B5EF4-FFF2-40B4-BE49-F238E27FC236}">
                <a16:creationId xmlns:a16="http://schemas.microsoft.com/office/drawing/2014/main" id="{6F4C7040-A20C-4FF6-B6B6-D9AE14D36C87}"/>
              </a:ext>
            </a:extLst>
          </p:cNvPr>
          <p:cNvSpPr>
            <a:spLocks noGrp="1"/>
          </p:cNvSpPr>
          <p:nvPr/>
        </p:nvSpPr>
        <p:spPr>
          <a:xfrm>
            <a:off x="6811795" y="4113494"/>
            <a:ext cx="3186441" cy="418011"/>
          </a:xfrm>
          <a:prstGeom prst="rect">
            <a:avLst/>
          </a:prstGeom>
          <a:solidFill>
            <a:srgbClr val="FFFFFF"/>
          </a:solidFill>
          <a:ln w="12700">
            <a:solidFill>
              <a:srgbClr val="FFFFFF">
                <a:alpha val="0"/>
              </a:srgbClr>
            </a:solidFill>
            <a:prstDash val="solid"/>
          </a:ln>
        </p:spPr>
      </p:sp>
      <p:sp>
        <p:nvSpPr>
          <p:cNvPr id="75" name="Shape 72">
            <a:extLst>
              <a:ext uri="{FF2B5EF4-FFF2-40B4-BE49-F238E27FC236}">
                <a16:creationId xmlns:a16="http://schemas.microsoft.com/office/drawing/2014/main" id="{78073EE7-5408-4DE0-AF9D-CF3CB74CA8A7}"/>
              </a:ext>
            </a:extLst>
          </p:cNvPr>
          <p:cNvSpPr>
            <a:spLocks noGrp="1"/>
          </p:cNvSpPr>
          <p:nvPr/>
        </p:nvSpPr>
        <p:spPr>
          <a:xfrm>
            <a:off x="9998236" y="4113494"/>
            <a:ext cx="0" cy="418011"/>
          </a:xfrm>
          <a:prstGeom prst="line">
            <a:avLst/>
          </a:prstGeom>
          <a:noFill/>
          <a:ln w="10160">
            <a:solidFill>
              <a:srgbClr val="F8F5EF"/>
            </a:solidFill>
            <a:prstDash val="solid"/>
          </a:ln>
        </p:spPr>
      </p:sp>
      <p:sp>
        <p:nvSpPr>
          <p:cNvPr id="76" name="Text 73">
            <a:extLst>
              <a:ext uri="{FF2B5EF4-FFF2-40B4-BE49-F238E27FC236}">
                <a16:creationId xmlns:a16="http://schemas.microsoft.com/office/drawing/2014/main" id="{56203820-E36B-4184-9760-58218D5B1A61}"/>
              </a:ext>
            </a:extLst>
          </p:cNvPr>
          <p:cNvSpPr>
            <a:spLocks noGrp="1"/>
          </p:cNvSpPr>
          <p:nvPr/>
        </p:nvSpPr>
        <p:spPr>
          <a:xfrm>
            <a:off x="6939811" y="4223222"/>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33 → 33</a:t>
            </a:r>
            <a:endParaRPr sz="1570"/>
          </a:p>
        </p:txBody>
      </p:sp>
      <p:sp>
        <p:nvSpPr>
          <p:cNvPr id="77" name="Shape 74">
            <a:extLst>
              <a:ext uri="{FF2B5EF4-FFF2-40B4-BE49-F238E27FC236}">
                <a16:creationId xmlns:a16="http://schemas.microsoft.com/office/drawing/2014/main" id="{9FE128F4-48EF-443C-9E54-2FDFC4ED9224}"/>
              </a:ext>
            </a:extLst>
          </p:cNvPr>
          <p:cNvSpPr>
            <a:spLocks noGrp="1"/>
          </p:cNvSpPr>
          <p:nvPr/>
        </p:nvSpPr>
        <p:spPr>
          <a:xfrm>
            <a:off x="9998236" y="4113494"/>
            <a:ext cx="1754852" cy="418011"/>
          </a:xfrm>
          <a:prstGeom prst="rect">
            <a:avLst/>
          </a:prstGeom>
          <a:solidFill>
            <a:srgbClr val="FFFFFF"/>
          </a:solidFill>
          <a:ln w="12700">
            <a:solidFill>
              <a:srgbClr val="FFFFFF">
                <a:alpha val="0"/>
              </a:srgbClr>
            </a:solidFill>
            <a:prstDash val="solid"/>
          </a:ln>
        </p:spPr>
      </p:sp>
      <p:sp>
        <p:nvSpPr>
          <p:cNvPr id="78" name="Shape 75">
            <a:extLst>
              <a:ext uri="{FF2B5EF4-FFF2-40B4-BE49-F238E27FC236}">
                <a16:creationId xmlns:a16="http://schemas.microsoft.com/office/drawing/2014/main" id="{02446C78-8EE1-407B-BE8F-50ABAE163AC5}"/>
              </a:ext>
            </a:extLst>
          </p:cNvPr>
          <p:cNvSpPr>
            <a:spLocks noGrp="1"/>
          </p:cNvSpPr>
          <p:nvPr/>
        </p:nvSpPr>
        <p:spPr>
          <a:xfrm>
            <a:off x="11753088" y="4113494"/>
            <a:ext cx="0" cy="418011"/>
          </a:xfrm>
          <a:prstGeom prst="line">
            <a:avLst/>
          </a:prstGeom>
          <a:noFill/>
          <a:ln w="10160">
            <a:solidFill>
              <a:srgbClr val="F8F5EF"/>
            </a:solidFill>
            <a:prstDash val="solid"/>
          </a:ln>
        </p:spPr>
      </p:sp>
      <p:sp>
        <p:nvSpPr>
          <p:cNvPr id="79" name="Text 76">
            <a:extLst>
              <a:ext uri="{FF2B5EF4-FFF2-40B4-BE49-F238E27FC236}">
                <a16:creationId xmlns:a16="http://schemas.microsoft.com/office/drawing/2014/main" id="{1B4B78D1-EB3F-435C-9011-378DC1D185FB}"/>
              </a:ext>
            </a:extLst>
          </p:cNvPr>
          <p:cNvSpPr>
            <a:spLocks noGrp="1"/>
          </p:cNvSpPr>
          <p:nvPr/>
        </p:nvSpPr>
        <p:spPr>
          <a:xfrm>
            <a:off x="10126252" y="4223222"/>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11</a:t>
            </a:r>
            <a:endParaRPr sz="1570"/>
          </a:p>
        </p:txBody>
      </p:sp>
      <p:sp>
        <p:nvSpPr>
          <p:cNvPr id="80" name="Shape 77">
            <a:extLst>
              <a:ext uri="{FF2B5EF4-FFF2-40B4-BE49-F238E27FC236}">
                <a16:creationId xmlns:a16="http://schemas.microsoft.com/office/drawing/2014/main" id="{FC56D522-0368-4176-8777-A0250511A15D}"/>
              </a:ext>
            </a:extLst>
          </p:cNvPr>
          <p:cNvSpPr>
            <a:spLocks noGrp="1"/>
          </p:cNvSpPr>
          <p:nvPr/>
        </p:nvSpPr>
        <p:spPr>
          <a:xfrm>
            <a:off x="438912" y="4531505"/>
            <a:ext cx="1477770" cy="418011"/>
          </a:xfrm>
          <a:prstGeom prst="rect">
            <a:avLst/>
          </a:prstGeom>
          <a:solidFill>
            <a:srgbClr val="F0EBE2"/>
          </a:solidFill>
          <a:ln w="12700">
            <a:solidFill>
              <a:srgbClr val="F0EBE2">
                <a:alpha val="0"/>
              </a:srgbClr>
            </a:solidFill>
            <a:prstDash val="solid"/>
          </a:ln>
        </p:spPr>
      </p:sp>
      <p:sp>
        <p:nvSpPr>
          <p:cNvPr id="81" name="Shape 78">
            <a:extLst>
              <a:ext uri="{FF2B5EF4-FFF2-40B4-BE49-F238E27FC236}">
                <a16:creationId xmlns:a16="http://schemas.microsoft.com/office/drawing/2014/main" id="{20420846-A47D-411F-93DB-519FF6319D61}"/>
              </a:ext>
            </a:extLst>
          </p:cNvPr>
          <p:cNvSpPr>
            <a:spLocks noGrp="1"/>
          </p:cNvSpPr>
          <p:nvPr/>
        </p:nvSpPr>
        <p:spPr>
          <a:xfrm>
            <a:off x="1916682" y="4531505"/>
            <a:ext cx="0" cy="418011"/>
          </a:xfrm>
          <a:prstGeom prst="line">
            <a:avLst/>
          </a:prstGeom>
          <a:noFill/>
          <a:ln w="10160">
            <a:solidFill>
              <a:srgbClr val="F8F5EF"/>
            </a:solidFill>
            <a:prstDash val="solid"/>
          </a:ln>
        </p:spPr>
      </p:sp>
      <p:sp>
        <p:nvSpPr>
          <p:cNvPr id="82" name="Text 79">
            <a:extLst>
              <a:ext uri="{FF2B5EF4-FFF2-40B4-BE49-F238E27FC236}">
                <a16:creationId xmlns:a16="http://schemas.microsoft.com/office/drawing/2014/main" id="{624026B3-BF30-4A06-A3BA-79EAE55FF33E}"/>
              </a:ext>
            </a:extLst>
          </p:cNvPr>
          <p:cNvSpPr>
            <a:spLocks noGrp="1"/>
          </p:cNvSpPr>
          <p:nvPr/>
        </p:nvSpPr>
        <p:spPr>
          <a:xfrm>
            <a:off x="566928" y="4641233"/>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D04</a:t>
            </a:r>
            <a:endParaRPr sz="1570"/>
          </a:p>
        </p:txBody>
      </p:sp>
      <p:sp>
        <p:nvSpPr>
          <p:cNvPr id="83" name="Shape 80">
            <a:extLst>
              <a:ext uri="{FF2B5EF4-FFF2-40B4-BE49-F238E27FC236}">
                <a16:creationId xmlns:a16="http://schemas.microsoft.com/office/drawing/2014/main" id="{7D99F8BD-D4DB-4B7F-95C8-00165024956E}"/>
              </a:ext>
            </a:extLst>
          </p:cNvPr>
          <p:cNvSpPr>
            <a:spLocks noGrp="1"/>
          </p:cNvSpPr>
          <p:nvPr/>
        </p:nvSpPr>
        <p:spPr>
          <a:xfrm>
            <a:off x="1916682" y="4531505"/>
            <a:ext cx="4895113" cy="418011"/>
          </a:xfrm>
          <a:prstGeom prst="rect">
            <a:avLst/>
          </a:prstGeom>
          <a:solidFill>
            <a:srgbClr val="F0EBE2"/>
          </a:solidFill>
          <a:ln w="12700">
            <a:solidFill>
              <a:srgbClr val="F0EBE2">
                <a:alpha val="0"/>
              </a:srgbClr>
            </a:solidFill>
            <a:prstDash val="solid"/>
          </a:ln>
        </p:spPr>
      </p:sp>
      <p:sp>
        <p:nvSpPr>
          <p:cNvPr id="84" name="Shape 81">
            <a:extLst>
              <a:ext uri="{FF2B5EF4-FFF2-40B4-BE49-F238E27FC236}">
                <a16:creationId xmlns:a16="http://schemas.microsoft.com/office/drawing/2014/main" id="{A0D281B0-DC97-45D6-A603-2296ADD80A86}"/>
              </a:ext>
            </a:extLst>
          </p:cNvPr>
          <p:cNvSpPr>
            <a:spLocks noGrp="1"/>
          </p:cNvSpPr>
          <p:nvPr/>
        </p:nvSpPr>
        <p:spPr>
          <a:xfrm>
            <a:off x="6811795" y="4531505"/>
            <a:ext cx="0" cy="418011"/>
          </a:xfrm>
          <a:prstGeom prst="line">
            <a:avLst/>
          </a:prstGeom>
          <a:noFill/>
          <a:ln w="10160">
            <a:solidFill>
              <a:srgbClr val="F8F5EF"/>
            </a:solidFill>
            <a:prstDash val="solid"/>
          </a:ln>
        </p:spPr>
      </p:sp>
      <p:sp>
        <p:nvSpPr>
          <p:cNvPr id="85" name="Text 82">
            <a:extLst>
              <a:ext uri="{FF2B5EF4-FFF2-40B4-BE49-F238E27FC236}">
                <a16:creationId xmlns:a16="http://schemas.microsoft.com/office/drawing/2014/main" id="{16743512-5479-49D6-A3C9-38FF9F67D81A}"/>
              </a:ext>
            </a:extLst>
          </p:cNvPr>
          <p:cNvSpPr>
            <a:spLocks noGrp="1"/>
          </p:cNvSpPr>
          <p:nvPr/>
        </p:nvSpPr>
        <p:spPr>
          <a:xfrm>
            <a:off x="2044698" y="4641233"/>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U69.11! / U69.12! nicht erfassen</a:t>
            </a:r>
            <a:endParaRPr sz="1570"/>
          </a:p>
        </p:txBody>
      </p:sp>
      <p:sp>
        <p:nvSpPr>
          <p:cNvPr id="86" name="Shape 83">
            <a:extLst>
              <a:ext uri="{FF2B5EF4-FFF2-40B4-BE49-F238E27FC236}">
                <a16:creationId xmlns:a16="http://schemas.microsoft.com/office/drawing/2014/main" id="{DC055ED1-96F2-40F9-9B1E-1D57F0B25CA1}"/>
              </a:ext>
            </a:extLst>
          </p:cNvPr>
          <p:cNvSpPr>
            <a:spLocks noGrp="1"/>
          </p:cNvSpPr>
          <p:nvPr/>
        </p:nvSpPr>
        <p:spPr>
          <a:xfrm>
            <a:off x="6811795" y="4531505"/>
            <a:ext cx="3186441" cy="418011"/>
          </a:xfrm>
          <a:prstGeom prst="rect">
            <a:avLst/>
          </a:prstGeom>
          <a:solidFill>
            <a:srgbClr val="F0EBE2"/>
          </a:solidFill>
          <a:ln w="12700">
            <a:solidFill>
              <a:srgbClr val="F0EBE2">
                <a:alpha val="0"/>
              </a:srgbClr>
            </a:solidFill>
            <a:prstDash val="solid"/>
          </a:ln>
        </p:spPr>
      </p:sp>
      <p:sp>
        <p:nvSpPr>
          <p:cNvPr id="87" name="Shape 84">
            <a:extLst>
              <a:ext uri="{FF2B5EF4-FFF2-40B4-BE49-F238E27FC236}">
                <a16:creationId xmlns:a16="http://schemas.microsoft.com/office/drawing/2014/main" id="{3C4BA48F-096C-4DE4-B5A6-4983B88C316E}"/>
              </a:ext>
            </a:extLst>
          </p:cNvPr>
          <p:cNvSpPr>
            <a:spLocks noGrp="1"/>
          </p:cNvSpPr>
          <p:nvPr/>
        </p:nvSpPr>
        <p:spPr>
          <a:xfrm>
            <a:off x="9998236" y="4531505"/>
            <a:ext cx="0" cy="418011"/>
          </a:xfrm>
          <a:prstGeom prst="line">
            <a:avLst/>
          </a:prstGeom>
          <a:noFill/>
          <a:ln w="10160">
            <a:solidFill>
              <a:srgbClr val="F8F5EF"/>
            </a:solidFill>
            <a:prstDash val="solid"/>
          </a:ln>
        </p:spPr>
      </p:sp>
      <p:sp>
        <p:nvSpPr>
          <p:cNvPr id="88" name="Text 85">
            <a:extLst>
              <a:ext uri="{FF2B5EF4-FFF2-40B4-BE49-F238E27FC236}">
                <a16:creationId xmlns:a16="http://schemas.microsoft.com/office/drawing/2014/main" id="{85073FD0-448F-4435-BE89-92AE09E5D1A0}"/>
              </a:ext>
            </a:extLst>
          </p:cNvPr>
          <p:cNvSpPr>
            <a:spLocks noGrp="1"/>
          </p:cNvSpPr>
          <p:nvPr/>
        </p:nvSpPr>
        <p:spPr>
          <a:xfrm>
            <a:off x="6939811" y="4641233"/>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36 → 36</a:t>
            </a:r>
            <a:endParaRPr sz="1570"/>
          </a:p>
        </p:txBody>
      </p:sp>
      <p:sp>
        <p:nvSpPr>
          <p:cNvPr id="89" name="Shape 86">
            <a:extLst>
              <a:ext uri="{FF2B5EF4-FFF2-40B4-BE49-F238E27FC236}">
                <a16:creationId xmlns:a16="http://schemas.microsoft.com/office/drawing/2014/main" id="{B2A66BE7-B06A-4ABF-AF97-66CA3E15EF96}"/>
              </a:ext>
            </a:extLst>
          </p:cNvPr>
          <p:cNvSpPr>
            <a:spLocks noGrp="1"/>
          </p:cNvSpPr>
          <p:nvPr/>
        </p:nvSpPr>
        <p:spPr>
          <a:xfrm>
            <a:off x="9998236" y="4531505"/>
            <a:ext cx="1754852" cy="418011"/>
          </a:xfrm>
          <a:prstGeom prst="rect">
            <a:avLst/>
          </a:prstGeom>
          <a:solidFill>
            <a:srgbClr val="F0EBE2"/>
          </a:solidFill>
          <a:ln w="12700">
            <a:solidFill>
              <a:srgbClr val="F0EBE2">
                <a:alpha val="0"/>
              </a:srgbClr>
            </a:solidFill>
            <a:prstDash val="solid"/>
          </a:ln>
        </p:spPr>
      </p:sp>
      <p:sp>
        <p:nvSpPr>
          <p:cNvPr id="90" name="Shape 87">
            <a:extLst>
              <a:ext uri="{FF2B5EF4-FFF2-40B4-BE49-F238E27FC236}">
                <a16:creationId xmlns:a16="http://schemas.microsoft.com/office/drawing/2014/main" id="{AE908755-66B0-436E-8B58-9FB566D8AFD1}"/>
              </a:ext>
            </a:extLst>
          </p:cNvPr>
          <p:cNvSpPr>
            <a:spLocks noGrp="1"/>
          </p:cNvSpPr>
          <p:nvPr/>
        </p:nvSpPr>
        <p:spPr>
          <a:xfrm>
            <a:off x="11753088" y="4531505"/>
            <a:ext cx="0" cy="418011"/>
          </a:xfrm>
          <a:prstGeom prst="line">
            <a:avLst/>
          </a:prstGeom>
          <a:noFill/>
          <a:ln w="10160">
            <a:solidFill>
              <a:srgbClr val="F8F5EF"/>
            </a:solidFill>
            <a:prstDash val="solid"/>
          </a:ln>
        </p:spPr>
      </p:sp>
      <p:sp>
        <p:nvSpPr>
          <p:cNvPr id="91" name="Text 88">
            <a:extLst>
              <a:ext uri="{FF2B5EF4-FFF2-40B4-BE49-F238E27FC236}">
                <a16:creationId xmlns:a16="http://schemas.microsoft.com/office/drawing/2014/main" id="{521C62DF-907F-41ED-844C-BBFB657873C4}"/>
              </a:ext>
            </a:extLst>
          </p:cNvPr>
          <p:cNvSpPr>
            <a:spLocks noGrp="1"/>
          </p:cNvSpPr>
          <p:nvPr/>
        </p:nvSpPr>
        <p:spPr>
          <a:xfrm>
            <a:off x="10126252" y="4641233"/>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12–13</a:t>
            </a:r>
            <a:endParaRPr sz="1570"/>
          </a:p>
        </p:txBody>
      </p:sp>
      <p:sp>
        <p:nvSpPr>
          <p:cNvPr id="92" name="Shape 89">
            <a:extLst>
              <a:ext uri="{FF2B5EF4-FFF2-40B4-BE49-F238E27FC236}">
                <a16:creationId xmlns:a16="http://schemas.microsoft.com/office/drawing/2014/main" id="{C9AE9C01-F55C-4CA2-80AA-6EAF0CE133EC}"/>
              </a:ext>
            </a:extLst>
          </p:cNvPr>
          <p:cNvSpPr>
            <a:spLocks noGrp="1"/>
          </p:cNvSpPr>
          <p:nvPr/>
        </p:nvSpPr>
        <p:spPr>
          <a:xfrm>
            <a:off x="438912" y="4949517"/>
            <a:ext cx="1477770" cy="418011"/>
          </a:xfrm>
          <a:prstGeom prst="rect">
            <a:avLst/>
          </a:prstGeom>
          <a:solidFill>
            <a:srgbClr val="FFFFFF"/>
          </a:solidFill>
          <a:ln w="12700">
            <a:solidFill>
              <a:srgbClr val="FFFFFF">
                <a:alpha val="0"/>
              </a:srgbClr>
            </a:solidFill>
            <a:prstDash val="solid"/>
          </a:ln>
        </p:spPr>
      </p:sp>
      <p:sp>
        <p:nvSpPr>
          <p:cNvPr id="93" name="Shape 90">
            <a:extLst>
              <a:ext uri="{FF2B5EF4-FFF2-40B4-BE49-F238E27FC236}">
                <a16:creationId xmlns:a16="http://schemas.microsoft.com/office/drawing/2014/main" id="{1EAE6B19-1154-47EC-B461-4FD69290BE6C}"/>
              </a:ext>
            </a:extLst>
          </p:cNvPr>
          <p:cNvSpPr>
            <a:spLocks noGrp="1"/>
          </p:cNvSpPr>
          <p:nvPr/>
        </p:nvSpPr>
        <p:spPr>
          <a:xfrm>
            <a:off x="1916682" y="4949517"/>
            <a:ext cx="0" cy="418011"/>
          </a:xfrm>
          <a:prstGeom prst="line">
            <a:avLst/>
          </a:prstGeom>
          <a:noFill/>
          <a:ln w="10160">
            <a:solidFill>
              <a:srgbClr val="F8F5EF"/>
            </a:solidFill>
            <a:prstDash val="solid"/>
          </a:ln>
        </p:spPr>
      </p:sp>
      <p:sp>
        <p:nvSpPr>
          <p:cNvPr id="94" name="Text 91">
            <a:extLst>
              <a:ext uri="{FF2B5EF4-FFF2-40B4-BE49-F238E27FC236}">
                <a16:creationId xmlns:a16="http://schemas.microsoft.com/office/drawing/2014/main" id="{1AFCD98A-BD49-46D5-B67F-5EDDBAA5DFA7}"/>
              </a:ext>
            </a:extLst>
          </p:cNvPr>
          <p:cNvSpPr>
            <a:spLocks noGrp="1"/>
          </p:cNvSpPr>
          <p:nvPr/>
        </p:nvSpPr>
        <p:spPr>
          <a:xfrm>
            <a:off x="566928" y="5059245"/>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D05</a:t>
            </a:r>
            <a:endParaRPr sz="1570"/>
          </a:p>
        </p:txBody>
      </p:sp>
      <p:sp>
        <p:nvSpPr>
          <p:cNvPr id="95" name="Shape 92">
            <a:extLst>
              <a:ext uri="{FF2B5EF4-FFF2-40B4-BE49-F238E27FC236}">
                <a16:creationId xmlns:a16="http://schemas.microsoft.com/office/drawing/2014/main" id="{E72281BC-6E02-487E-BED0-C7C7E6DCD721}"/>
              </a:ext>
            </a:extLst>
          </p:cNvPr>
          <p:cNvSpPr>
            <a:spLocks noGrp="1"/>
          </p:cNvSpPr>
          <p:nvPr/>
        </p:nvSpPr>
        <p:spPr>
          <a:xfrm>
            <a:off x="1916682" y="4949517"/>
            <a:ext cx="4895113" cy="418011"/>
          </a:xfrm>
          <a:prstGeom prst="rect">
            <a:avLst/>
          </a:prstGeom>
          <a:solidFill>
            <a:srgbClr val="FFFFFF"/>
          </a:solidFill>
          <a:ln w="12700">
            <a:solidFill>
              <a:srgbClr val="FFFFFF">
                <a:alpha val="0"/>
              </a:srgbClr>
            </a:solidFill>
            <a:prstDash val="solid"/>
          </a:ln>
        </p:spPr>
      </p:sp>
      <p:sp>
        <p:nvSpPr>
          <p:cNvPr id="96" name="Shape 93">
            <a:extLst>
              <a:ext uri="{FF2B5EF4-FFF2-40B4-BE49-F238E27FC236}">
                <a16:creationId xmlns:a16="http://schemas.microsoft.com/office/drawing/2014/main" id="{37E17F14-2147-4396-A0CB-BF296FE7E973}"/>
              </a:ext>
            </a:extLst>
          </p:cNvPr>
          <p:cNvSpPr>
            <a:spLocks noGrp="1"/>
          </p:cNvSpPr>
          <p:nvPr/>
        </p:nvSpPr>
        <p:spPr>
          <a:xfrm>
            <a:off x="6811795" y="4949517"/>
            <a:ext cx="0" cy="418011"/>
          </a:xfrm>
          <a:prstGeom prst="line">
            <a:avLst/>
          </a:prstGeom>
          <a:noFill/>
          <a:ln w="10160">
            <a:solidFill>
              <a:srgbClr val="F8F5EF"/>
            </a:solidFill>
            <a:prstDash val="solid"/>
          </a:ln>
        </p:spPr>
      </p:sp>
      <p:sp>
        <p:nvSpPr>
          <p:cNvPr id="97" name="Text 94">
            <a:extLst>
              <a:ext uri="{FF2B5EF4-FFF2-40B4-BE49-F238E27FC236}">
                <a16:creationId xmlns:a16="http://schemas.microsoft.com/office/drawing/2014/main" id="{81429E40-A77E-400A-B5BA-9807BE306C61}"/>
              </a:ext>
            </a:extLst>
          </p:cNvPr>
          <p:cNvSpPr>
            <a:spLocks noGrp="1"/>
          </p:cNvSpPr>
          <p:nvPr/>
        </p:nvSpPr>
        <p:spPr>
          <a:xfrm>
            <a:off x="2044698" y="5059245"/>
            <a:ext cx="4629937" cy="207699"/>
          </a:xfrm>
          <a:prstGeom prst="rect">
            <a:avLst/>
          </a:prstGeom>
          <a:noFill/>
        </p:spPr>
        <p:txBody>
          <a:bodyPr wrap="square" lIns="0" tIns="0" rIns="0" bIns="0" anchor="ctr">
            <a:normAutofit fontScale="86806"/>
          </a:bodyPr>
          <a:lstStyle/>
          <a:p>
            <a:pPr marL="0" indent="0">
              <a:buNone/>
            </a:pPr>
            <a:r>
              <a:rPr sz="1570">
                <a:solidFill>
                  <a:srgbClr val="243239"/>
                </a:solidFill>
                <a:latin typeface="Arial"/>
                <a:ea typeface="Arial"/>
                <a:cs typeface="Arial"/>
              </a:rPr>
              <a:t>28 Tage: Gefässverschluss / Aufnahme</a:t>
            </a:r>
            <a:endParaRPr sz="1570"/>
          </a:p>
        </p:txBody>
      </p:sp>
      <p:sp>
        <p:nvSpPr>
          <p:cNvPr id="98" name="Shape 95">
            <a:extLst>
              <a:ext uri="{FF2B5EF4-FFF2-40B4-BE49-F238E27FC236}">
                <a16:creationId xmlns:a16="http://schemas.microsoft.com/office/drawing/2014/main" id="{19AD2351-2DF4-404B-A253-EB4F37567FFF}"/>
              </a:ext>
            </a:extLst>
          </p:cNvPr>
          <p:cNvSpPr>
            <a:spLocks noGrp="1"/>
          </p:cNvSpPr>
          <p:nvPr/>
        </p:nvSpPr>
        <p:spPr>
          <a:xfrm>
            <a:off x="6811795" y="4949517"/>
            <a:ext cx="3186441" cy="418011"/>
          </a:xfrm>
          <a:prstGeom prst="rect">
            <a:avLst/>
          </a:prstGeom>
          <a:solidFill>
            <a:srgbClr val="FFFFFF"/>
          </a:solidFill>
          <a:ln w="12700">
            <a:solidFill>
              <a:srgbClr val="FFFFFF">
                <a:alpha val="0"/>
              </a:srgbClr>
            </a:solidFill>
            <a:prstDash val="solid"/>
          </a:ln>
        </p:spPr>
      </p:sp>
      <p:sp>
        <p:nvSpPr>
          <p:cNvPr id="99" name="Shape 96">
            <a:extLst>
              <a:ext uri="{FF2B5EF4-FFF2-40B4-BE49-F238E27FC236}">
                <a16:creationId xmlns:a16="http://schemas.microsoft.com/office/drawing/2014/main" id="{EF24C89D-E5ED-442F-B167-CE0B4CAC2D47}"/>
              </a:ext>
            </a:extLst>
          </p:cNvPr>
          <p:cNvSpPr>
            <a:spLocks noGrp="1"/>
          </p:cNvSpPr>
          <p:nvPr/>
        </p:nvSpPr>
        <p:spPr>
          <a:xfrm>
            <a:off x="9998236" y="4949517"/>
            <a:ext cx="0" cy="418011"/>
          </a:xfrm>
          <a:prstGeom prst="line">
            <a:avLst/>
          </a:prstGeom>
          <a:noFill/>
          <a:ln w="10160">
            <a:solidFill>
              <a:srgbClr val="F8F5EF"/>
            </a:solidFill>
            <a:prstDash val="solid"/>
          </a:ln>
        </p:spPr>
      </p:sp>
      <p:sp>
        <p:nvSpPr>
          <p:cNvPr id="100" name="Text 97">
            <a:extLst>
              <a:ext uri="{FF2B5EF4-FFF2-40B4-BE49-F238E27FC236}">
                <a16:creationId xmlns:a16="http://schemas.microsoft.com/office/drawing/2014/main" id="{F4A4D3A6-2001-4E23-9FBC-1A539E01EEB1}"/>
              </a:ext>
            </a:extLst>
          </p:cNvPr>
          <p:cNvSpPr>
            <a:spLocks noGrp="1"/>
          </p:cNvSpPr>
          <p:nvPr/>
        </p:nvSpPr>
        <p:spPr>
          <a:xfrm>
            <a:off x="6939811" y="5059245"/>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37–38 → 37–38</a:t>
            </a:r>
            <a:endParaRPr sz="1570"/>
          </a:p>
        </p:txBody>
      </p:sp>
      <p:sp>
        <p:nvSpPr>
          <p:cNvPr id="101" name="Shape 98">
            <a:extLst>
              <a:ext uri="{FF2B5EF4-FFF2-40B4-BE49-F238E27FC236}">
                <a16:creationId xmlns:a16="http://schemas.microsoft.com/office/drawing/2014/main" id="{68109E75-F55E-414D-8538-939D636DC856}"/>
              </a:ext>
            </a:extLst>
          </p:cNvPr>
          <p:cNvSpPr>
            <a:spLocks noGrp="1"/>
          </p:cNvSpPr>
          <p:nvPr/>
        </p:nvSpPr>
        <p:spPr>
          <a:xfrm>
            <a:off x="9998236" y="4949517"/>
            <a:ext cx="1754852" cy="418011"/>
          </a:xfrm>
          <a:prstGeom prst="rect">
            <a:avLst/>
          </a:prstGeom>
          <a:solidFill>
            <a:srgbClr val="FFFFFF"/>
          </a:solidFill>
          <a:ln w="12700">
            <a:solidFill>
              <a:srgbClr val="FFFFFF">
                <a:alpha val="0"/>
              </a:srgbClr>
            </a:solidFill>
            <a:prstDash val="solid"/>
          </a:ln>
        </p:spPr>
      </p:sp>
      <p:sp>
        <p:nvSpPr>
          <p:cNvPr id="102" name="Shape 99">
            <a:extLst>
              <a:ext uri="{FF2B5EF4-FFF2-40B4-BE49-F238E27FC236}">
                <a16:creationId xmlns:a16="http://schemas.microsoft.com/office/drawing/2014/main" id="{EAA6162E-929E-43C2-BDAF-E1122A1F0180}"/>
              </a:ext>
            </a:extLst>
          </p:cNvPr>
          <p:cNvSpPr>
            <a:spLocks noGrp="1"/>
          </p:cNvSpPr>
          <p:nvPr/>
        </p:nvSpPr>
        <p:spPr>
          <a:xfrm>
            <a:off x="11753088" y="4949517"/>
            <a:ext cx="0" cy="418011"/>
          </a:xfrm>
          <a:prstGeom prst="line">
            <a:avLst/>
          </a:prstGeom>
          <a:noFill/>
          <a:ln w="10160">
            <a:solidFill>
              <a:srgbClr val="F8F5EF"/>
            </a:solidFill>
            <a:prstDash val="solid"/>
          </a:ln>
        </p:spPr>
      </p:sp>
      <p:sp>
        <p:nvSpPr>
          <p:cNvPr id="103" name="Text 100">
            <a:extLst>
              <a:ext uri="{FF2B5EF4-FFF2-40B4-BE49-F238E27FC236}">
                <a16:creationId xmlns:a16="http://schemas.microsoft.com/office/drawing/2014/main" id="{AF6EB5A9-4CB5-4C64-BCED-A295F408363C}"/>
              </a:ext>
            </a:extLst>
          </p:cNvPr>
          <p:cNvSpPr>
            <a:spLocks noGrp="1"/>
          </p:cNvSpPr>
          <p:nvPr/>
        </p:nvSpPr>
        <p:spPr>
          <a:xfrm>
            <a:off x="10126252" y="5059245"/>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14–15</a:t>
            </a:r>
            <a:endParaRPr sz="1570"/>
          </a:p>
        </p:txBody>
      </p:sp>
      <p:sp>
        <p:nvSpPr>
          <p:cNvPr id="104" name="Shape 101">
            <a:extLst>
              <a:ext uri="{FF2B5EF4-FFF2-40B4-BE49-F238E27FC236}">
                <a16:creationId xmlns:a16="http://schemas.microsoft.com/office/drawing/2014/main" id="{BC084838-0D8E-4D50-9656-2C8AF42A6805}"/>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105" name="Shape 102">
            <a:extLst>
              <a:ext uri="{FF2B5EF4-FFF2-40B4-BE49-F238E27FC236}">
                <a16:creationId xmlns:a16="http://schemas.microsoft.com/office/drawing/2014/main" id="{FCBCE9D8-8AD3-4833-ADEF-E405064A3DAE}"/>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106" name="Text 103">
            <a:extLst>
              <a:ext uri="{FF2B5EF4-FFF2-40B4-BE49-F238E27FC236}">
                <a16:creationId xmlns:a16="http://schemas.microsoft.com/office/drawing/2014/main" id="{3F004D56-B591-4C01-8F20-6FB9D4E6BC56}"/>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p bedeutet geänderte Regelversion – nicht automatisch ausschliesslich eine materielle Neuerung.</a:t>
            </a:r>
            <a:endParaRPr sz="1550"/>
          </a:p>
        </p:txBody>
      </p:sp>
      <p:sp>
        <p:nvSpPr>
          <p:cNvPr id="107" name="Shape 104">
            <a:extLst>
              <a:ext uri="{FF2B5EF4-FFF2-40B4-BE49-F238E27FC236}">
                <a16:creationId xmlns:a16="http://schemas.microsoft.com/office/drawing/2014/main" id="{54954585-D2FB-4A26-9EB1-21F618BE37CA}"/>
              </a:ext>
            </a:extLst>
          </p:cNvPr>
          <p:cNvSpPr>
            <a:spLocks noGrp="1"/>
          </p:cNvSpPr>
          <p:nvPr/>
        </p:nvSpPr>
        <p:spPr>
          <a:xfrm>
            <a:off x="438912" y="6281928"/>
            <a:ext cx="11314176" cy="0"/>
          </a:xfrm>
          <a:prstGeom prst="line">
            <a:avLst/>
          </a:prstGeom>
          <a:noFill/>
          <a:ln w="7620">
            <a:solidFill>
              <a:srgbClr val="D8D4CB"/>
            </a:solidFill>
            <a:prstDash val="solid"/>
          </a:ln>
        </p:spPr>
      </p:sp>
      <p:sp>
        <p:nvSpPr>
          <p:cNvPr id="108" name="Text 105">
            <a:extLst>
              <a:ext uri="{FF2B5EF4-FFF2-40B4-BE49-F238E27FC236}">
                <a16:creationId xmlns:a16="http://schemas.microsoft.com/office/drawing/2014/main" id="{594FE3F8-34F2-447A-8E99-4FBB24CB1BC2}"/>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BFS, KHB 2026/2027; Aktualisierung ab 1.1.2026 und bestätigter ICD-Anwendungsstand.</a:t>
            </a:r>
            <a:endParaRPr sz="920"/>
          </a:p>
        </p:txBody>
      </p:sp>
      <p:sp>
        <p:nvSpPr>
          <p:cNvPr id="109" name="Text 106">
            <a:extLst>
              <a:ext uri="{FF2B5EF4-FFF2-40B4-BE49-F238E27FC236}">
                <a16:creationId xmlns:a16="http://schemas.microsoft.com/office/drawing/2014/main" id="{4D2CEC22-1CF2-42B2-8F53-A99B7EF4B3A7}"/>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110" name="Text 107">
            <a:extLst>
              <a:ext uri="{FF2B5EF4-FFF2-40B4-BE49-F238E27FC236}">
                <a16:creationId xmlns:a16="http://schemas.microsoft.com/office/drawing/2014/main" id="{C53D997A-A34F-4C3D-BA80-88B44A0052F7}"/>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65 / 73</a:t>
            </a:r>
            <a:endParaRPr sz="900"/>
          </a:p>
        </p:txBody>
      </p:sp>
    </p:spTree>
    <p:extLst>
      <p:ext uri="{BB962C8B-B14F-4D97-AF65-F5344CB8AC3E}">
        <p14:creationId xmlns:p14="http://schemas.microsoft.com/office/powerpoint/2010/main" val="17940390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014B18C-B2C0-4CCB-B01C-5119C9BFB375}"/>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41E81368-1904-469C-BE34-75EA4EFF4A2B}"/>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3300599D-8093-4698-8EBB-98B1813BDECD}"/>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D6D45785-B9B0-41C7-94D4-8E67B51483F2}"/>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636780FE-4BB7-4F52-A4FB-1A86A5984292}"/>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6852E7D2-CCF1-4599-8919-DBDF612F08BC}"/>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ANHANG | NACHWEIS</a:t>
            </a:r>
            <a:endParaRPr sz="1020"/>
          </a:p>
        </p:txBody>
      </p:sp>
      <p:sp>
        <p:nvSpPr>
          <p:cNvPr id="8" name="Text 5">
            <a:extLst>
              <a:ext uri="{FF2B5EF4-FFF2-40B4-BE49-F238E27FC236}">
                <a16:creationId xmlns:a16="http://schemas.microsoft.com/office/drawing/2014/main" id="{C9CCCE6A-0F1A-445D-A91F-BBD479A03389}"/>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31 REGELN INSGESAMT</a:t>
            </a:r>
            <a:endParaRPr sz="960"/>
          </a:p>
        </p:txBody>
      </p:sp>
      <p:sp>
        <p:nvSpPr>
          <p:cNvPr id="9" name="Text 6">
            <a:extLst>
              <a:ext uri="{FF2B5EF4-FFF2-40B4-BE49-F238E27FC236}">
                <a16:creationId xmlns:a16="http://schemas.microsoft.com/office/drawing/2014/main" id="{B16583A5-B267-4FA6-810E-60B2BCA244DA}"/>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Regelregister 2/6: alle p-gekennzeichneten Regeln</a:t>
            </a:r>
            <a:endParaRPr sz="2800"/>
          </a:p>
        </p:txBody>
      </p:sp>
      <p:sp>
        <p:nvSpPr>
          <p:cNvPr id="10" name="Shape 7">
            <a:extLst>
              <a:ext uri="{FF2B5EF4-FFF2-40B4-BE49-F238E27FC236}">
                <a16:creationId xmlns:a16="http://schemas.microsoft.com/office/drawing/2014/main" id="{2A6584DC-2BD3-4D22-AED5-4F20A546C0C2}"/>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2F4DB38F-8CDC-4C71-814C-5CC17BC62548}"/>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0DAC884A-759F-4825-A23C-1C1B5DBBC5A4}"/>
              </a:ext>
            </a:extLst>
          </p:cNvPr>
          <p:cNvSpPr>
            <a:spLocks noGrp="1"/>
          </p:cNvSpPr>
          <p:nvPr/>
        </p:nvSpPr>
        <p:spPr>
          <a:xfrm>
            <a:off x="438912" y="2020824"/>
            <a:ext cx="1477770"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6BBD6CD9-D7A0-4BA5-96D9-C0D7CC6E4834}"/>
              </a:ext>
            </a:extLst>
          </p:cNvPr>
          <p:cNvSpPr>
            <a:spLocks noGrp="1"/>
          </p:cNvSpPr>
          <p:nvPr/>
        </p:nvSpPr>
        <p:spPr>
          <a:xfrm>
            <a:off x="566928" y="2125980"/>
            <a:ext cx="1230882"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Regel</a:t>
            </a:r>
            <a:endParaRPr sz="1240"/>
          </a:p>
        </p:txBody>
      </p:sp>
      <p:sp>
        <p:nvSpPr>
          <p:cNvPr id="14" name="Shape 11">
            <a:extLst>
              <a:ext uri="{FF2B5EF4-FFF2-40B4-BE49-F238E27FC236}">
                <a16:creationId xmlns:a16="http://schemas.microsoft.com/office/drawing/2014/main" id="{E472EC81-7C75-4A42-BA94-599B7E367912}"/>
              </a:ext>
            </a:extLst>
          </p:cNvPr>
          <p:cNvSpPr>
            <a:spLocks noGrp="1"/>
          </p:cNvSpPr>
          <p:nvPr/>
        </p:nvSpPr>
        <p:spPr>
          <a:xfrm>
            <a:off x="1916682" y="2020824"/>
            <a:ext cx="4895113"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9F1E8F03-D475-4ACD-B758-3F4CA7512442}"/>
              </a:ext>
            </a:extLst>
          </p:cNvPr>
          <p:cNvSpPr>
            <a:spLocks noGrp="1"/>
          </p:cNvSpPr>
          <p:nvPr/>
        </p:nvSpPr>
        <p:spPr>
          <a:xfrm>
            <a:off x="2044698" y="2125980"/>
            <a:ext cx="4648225"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Gegenstand des Vergleichs</a:t>
            </a:r>
            <a:endParaRPr sz="1240"/>
          </a:p>
        </p:txBody>
      </p:sp>
      <p:sp>
        <p:nvSpPr>
          <p:cNvPr id="16" name="Shape 13">
            <a:extLst>
              <a:ext uri="{FF2B5EF4-FFF2-40B4-BE49-F238E27FC236}">
                <a16:creationId xmlns:a16="http://schemas.microsoft.com/office/drawing/2014/main" id="{37F0BF37-9581-4590-BCDA-50CAB8037951}"/>
              </a:ext>
            </a:extLst>
          </p:cNvPr>
          <p:cNvSpPr>
            <a:spLocks noGrp="1"/>
          </p:cNvSpPr>
          <p:nvPr/>
        </p:nvSpPr>
        <p:spPr>
          <a:xfrm>
            <a:off x="6811795" y="2020824"/>
            <a:ext cx="3186441"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E8CFB0EA-A16F-4C4D-BE5E-387FC0C286EB}"/>
              </a:ext>
            </a:extLst>
          </p:cNvPr>
          <p:cNvSpPr>
            <a:spLocks noGrp="1"/>
          </p:cNvSpPr>
          <p:nvPr/>
        </p:nvSpPr>
        <p:spPr>
          <a:xfrm>
            <a:off x="6939811" y="2125980"/>
            <a:ext cx="2939553"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KHB-Seiten 2026 → 2027</a:t>
            </a:r>
            <a:endParaRPr sz="1240"/>
          </a:p>
        </p:txBody>
      </p:sp>
      <p:sp>
        <p:nvSpPr>
          <p:cNvPr id="18" name="Shape 15">
            <a:extLst>
              <a:ext uri="{FF2B5EF4-FFF2-40B4-BE49-F238E27FC236}">
                <a16:creationId xmlns:a16="http://schemas.microsoft.com/office/drawing/2014/main" id="{CCE2F815-8377-4B96-BE83-1858F31B606C}"/>
              </a:ext>
            </a:extLst>
          </p:cNvPr>
          <p:cNvSpPr>
            <a:spLocks noGrp="1"/>
          </p:cNvSpPr>
          <p:nvPr/>
        </p:nvSpPr>
        <p:spPr>
          <a:xfrm>
            <a:off x="9998236" y="2020824"/>
            <a:ext cx="1754852" cy="420624"/>
          </a:xfrm>
          <a:prstGeom prst="rect">
            <a:avLst/>
          </a:prstGeom>
          <a:solidFill>
            <a:srgbClr val="303D43"/>
          </a:solidFill>
          <a:ln w="12700">
            <a:solidFill>
              <a:srgbClr val="303D43">
                <a:alpha val="0"/>
              </a:srgbClr>
            </a:solidFill>
            <a:prstDash val="solid"/>
          </a:ln>
        </p:spPr>
      </p:sp>
      <p:sp>
        <p:nvSpPr>
          <p:cNvPr id="19" name="Text 16">
            <a:extLst>
              <a:ext uri="{FF2B5EF4-FFF2-40B4-BE49-F238E27FC236}">
                <a16:creationId xmlns:a16="http://schemas.microsoft.com/office/drawing/2014/main" id="{50895DFF-613B-4688-AB8B-4EEF5D030224}"/>
              </a:ext>
            </a:extLst>
          </p:cNvPr>
          <p:cNvSpPr>
            <a:spLocks noGrp="1"/>
          </p:cNvSpPr>
          <p:nvPr/>
        </p:nvSpPr>
        <p:spPr>
          <a:xfrm>
            <a:off x="10126252" y="2125980"/>
            <a:ext cx="1507964"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Folien</a:t>
            </a:r>
            <a:endParaRPr sz="1240"/>
          </a:p>
        </p:txBody>
      </p:sp>
      <p:sp>
        <p:nvSpPr>
          <p:cNvPr id="20" name="Shape 17">
            <a:extLst>
              <a:ext uri="{FF2B5EF4-FFF2-40B4-BE49-F238E27FC236}">
                <a16:creationId xmlns:a16="http://schemas.microsoft.com/office/drawing/2014/main" id="{58E9A401-BC89-46E9-84D6-BFF106E9FDAB}"/>
              </a:ext>
            </a:extLst>
          </p:cNvPr>
          <p:cNvSpPr>
            <a:spLocks noGrp="1"/>
          </p:cNvSpPr>
          <p:nvPr/>
        </p:nvSpPr>
        <p:spPr>
          <a:xfrm>
            <a:off x="438912" y="2441448"/>
            <a:ext cx="1477770" cy="418011"/>
          </a:xfrm>
          <a:prstGeom prst="rect">
            <a:avLst/>
          </a:prstGeom>
          <a:solidFill>
            <a:srgbClr val="FFFFFF"/>
          </a:solidFill>
          <a:ln w="12700">
            <a:solidFill>
              <a:srgbClr val="FFFFFF">
                <a:alpha val="0"/>
              </a:srgbClr>
            </a:solidFill>
            <a:prstDash val="solid"/>
          </a:ln>
        </p:spPr>
      </p:sp>
      <p:sp>
        <p:nvSpPr>
          <p:cNvPr id="21" name="Shape 18">
            <a:extLst>
              <a:ext uri="{FF2B5EF4-FFF2-40B4-BE49-F238E27FC236}">
                <a16:creationId xmlns:a16="http://schemas.microsoft.com/office/drawing/2014/main" id="{E1441B23-749A-4FBF-B16E-37AA13E15AF5}"/>
              </a:ext>
            </a:extLst>
          </p:cNvPr>
          <p:cNvSpPr>
            <a:spLocks noGrp="1"/>
          </p:cNvSpPr>
          <p:nvPr/>
        </p:nvSpPr>
        <p:spPr>
          <a:xfrm>
            <a:off x="1916682" y="2441448"/>
            <a:ext cx="0" cy="418011"/>
          </a:xfrm>
          <a:prstGeom prst="line">
            <a:avLst/>
          </a:prstGeom>
          <a:noFill/>
          <a:ln w="10160">
            <a:solidFill>
              <a:srgbClr val="F8F5EF"/>
            </a:solidFill>
            <a:prstDash val="solid"/>
          </a:ln>
        </p:spPr>
      </p:sp>
      <p:sp>
        <p:nvSpPr>
          <p:cNvPr id="22" name="Text 19">
            <a:extLst>
              <a:ext uri="{FF2B5EF4-FFF2-40B4-BE49-F238E27FC236}">
                <a16:creationId xmlns:a16="http://schemas.microsoft.com/office/drawing/2014/main" id="{2197214B-14FA-4D27-A665-A379C8E91D6F}"/>
              </a:ext>
            </a:extLst>
          </p:cNvPr>
          <p:cNvSpPr>
            <a:spLocks noGrp="1"/>
          </p:cNvSpPr>
          <p:nvPr/>
        </p:nvSpPr>
        <p:spPr>
          <a:xfrm>
            <a:off x="566928" y="2551176"/>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P00</a:t>
            </a:r>
            <a:endParaRPr sz="1570"/>
          </a:p>
        </p:txBody>
      </p:sp>
      <p:sp>
        <p:nvSpPr>
          <p:cNvPr id="23" name="Shape 20">
            <a:extLst>
              <a:ext uri="{FF2B5EF4-FFF2-40B4-BE49-F238E27FC236}">
                <a16:creationId xmlns:a16="http://schemas.microsoft.com/office/drawing/2014/main" id="{DDFAC3F3-D3CA-4740-ABE6-D99EC3634704}"/>
              </a:ext>
            </a:extLst>
          </p:cNvPr>
          <p:cNvSpPr>
            <a:spLocks noGrp="1"/>
          </p:cNvSpPr>
          <p:nvPr/>
        </p:nvSpPr>
        <p:spPr>
          <a:xfrm>
            <a:off x="1916682" y="2441448"/>
            <a:ext cx="4895113" cy="418011"/>
          </a:xfrm>
          <a:prstGeom prst="rect">
            <a:avLst/>
          </a:prstGeom>
          <a:solidFill>
            <a:srgbClr val="FFFFFF"/>
          </a:solidFill>
          <a:ln w="12700">
            <a:solidFill>
              <a:srgbClr val="FFFFFF">
                <a:alpha val="0"/>
              </a:srgbClr>
            </a:solidFill>
            <a:prstDash val="solid"/>
          </a:ln>
        </p:spPr>
      </p:sp>
      <p:sp>
        <p:nvSpPr>
          <p:cNvPr id="24" name="Shape 21">
            <a:extLst>
              <a:ext uri="{FF2B5EF4-FFF2-40B4-BE49-F238E27FC236}">
                <a16:creationId xmlns:a16="http://schemas.microsoft.com/office/drawing/2014/main" id="{71E249B4-F8F3-4F6C-830C-396378269BAE}"/>
              </a:ext>
            </a:extLst>
          </p:cNvPr>
          <p:cNvSpPr>
            <a:spLocks noGrp="1"/>
          </p:cNvSpPr>
          <p:nvPr/>
        </p:nvSpPr>
        <p:spPr>
          <a:xfrm>
            <a:off x="6811795" y="2441448"/>
            <a:ext cx="0" cy="418011"/>
          </a:xfrm>
          <a:prstGeom prst="line">
            <a:avLst/>
          </a:prstGeom>
          <a:noFill/>
          <a:ln w="10160">
            <a:solidFill>
              <a:srgbClr val="F8F5EF"/>
            </a:solidFill>
            <a:prstDash val="solid"/>
          </a:ln>
        </p:spPr>
      </p:sp>
      <p:sp>
        <p:nvSpPr>
          <p:cNvPr id="25" name="Text 22">
            <a:extLst>
              <a:ext uri="{FF2B5EF4-FFF2-40B4-BE49-F238E27FC236}">
                <a16:creationId xmlns:a16="http://schemas.microsoft.com/office/drawing/2014/main" id="{8A0A16F0-109A-4EB3-870D-377D8C5B9F53}"/>
              </a:ext>
            </a:extLst>
          </p:cNvPr>
          <p:cNvSpPr>
            <a:spLocks noGrp="1"/>
          </p:cNvSpPr>
          <p:nvPr/>
        </p:nvSpPr>
        <p:spPr>
          <a:xfrm>
            <a:off x="2044698" y="2551176"/>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CHOP-Hinweise zur Seitigkeit</a:t>
            </a:r>
            <a:endParaRPr sz="1570"/>
          </a:p>
        </p:txBody>
      </p:sp>
      <p:sp>
        <p:nvSpPr>
          <p:cNvPr id="26" name="Shape 23">
            <a:extLst>
              <a:ext uri="{FF2B5EF4-FFF2-40B4-BE49-F238E27FC236}">
                <a16:creationId xmlns:a16="http://schemas.microsoft.com/office/drawing/2014/main" id="{5598E735-CD23-43E9-9609-F16E457D0105}"/>
              </a:ext>
            </a:extLst>
          </p:cNvPr>
          <p:cNvSpPr>
            <a:spLocks noGrp="1"/>
          </p:cNvSpPr>
          <p:nvPr/>
        </p:nvSpPr>
        <p:spPr>
          <a:xfrm>
            <a:off x="6811795" y="2441448"/>
            <a:ext cx="3186441" cy="418011"/>
          </a:xfrm>
          <a:prstGeom prst="rect">
            <a:avLst/>
          </a:prstGeom>
          <a:solidFill>
            <a:srgbClr val="FFFFFF"/>
          </a:solidFill>
          <a:ln w="12700">
            <a:solidFill>
              <a:srgbClr val="FFFFFF">
                <a:alpha val="0"/>
              </a:srgbClr>
            </a:solidFill>
            <a:prstDash val="solid"/>
          </a:ln>
        </p:spPr>
      </p:sp>
      <p:sp>
        <p:nvSpPr>
          <p:cNvPr id="27" name="Shape 24">
            <a:extLst>
              <a:ext uri="{FF2B5EF4-FFF2-40B4-BE49-F238E27FC236}">
                <a16:creationId xmlns:a16="http://schemas.microsoft.com/office/drawing/2014/main" id="{2E25007C-478A-4FC7-8C63-941526A00356}"/>
              </a:ext>
            </a:extLst>
          </p:cNvPr>
          <p:cNvSpPr>
            <a:spLocks noGrp="1"/>
          </p:cNvSpPr>
          <p:nvPr/>
        </p:nvSpPr>
        <p:spPr>
          <a:xfrm>
            <a:off x="9998236" y="2441448"/>
            <a:ext cx="0" cy="418011"/>
          </a:xfrm>
          <a:prstGeom prst="line">
            <a:avLst/>
          </a:prstGeom>
          <a:noFill/>
          <a:ln w="10160">
            <a:solidFill>
              <a:srgbClr val="F8F5EF"/>
            </a:solidFill>
            <a:prstDash val="solid"/>
          </a:ln>
        </p:spPr>
      </p:sp>
      <p:sp>
        <p:nvSpPr>
          <p:cNvPr id="28" name="Text 25">
            <a:extLst>
              <a:ext uri="{FF2B5EF4-FFF2-40B4-BE49-F238E27FC236}">
                <a16:creationId xmlns:a16="http://schemas.microsoft.com/office/drawing/2014/main" id="{22CB2317-1F38-4335-9711-DB4D687E4D90}"/>
              </a:ext>
            </a:extLst>
          </p:cNvPr>
          <p:cNvSpPr>
            <a:spLocks noGrp="1"/>
          </p:cNvSpPr>
          <p:nvPr/>
        </p:nvSpPr>
        <p:spPr>
          <a:xfrm>
            <a:off x="6939811" y="2551176"/>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61 → 61</a:t>
            </a:r>
            <a:endParaRPr sz="1570"/>
          </a:p>
        </p:txBody>
      </p:sp>
      <p:sp>
        <p:nvSpPr>
          <p:cNvPr id="29" name="Shape 26">
            <a:extLst>
              <a:ext uri="{FF2B5EF4-FFF2-40B4-BE49-F238E27FC236}">
                <a16:creationId xmlns:a16="http://schemas.microsoft.com/office/drawing/2014/main" id="{8D1CA53E-15EB-4D19-9C34-AF05068418D9}"/>
              </a:ext>
            </a:extLst>
          </p:cNvPr>
          <p:cNvSpPr>
            <a:spLocks noGrp="1"/>
          </p:cNvSpPr>
          <p:nvPr/>
        </p:nvSpPr>
        <p:spPr>
          <a:xfrm>
            <a:off x="9998236" y="2441448"/>
            <a:ext cx="1754852" cy="418011"/>
          </a:xfrm>
          <a:prstGeom prst="rect">
            <a:avLst/>
          </a:prstGeom>
          <a:solidFill>
            <a:srgbClr val="FFFFFF"/>
          </a:solidFill>
          <a:ln w="12700">
            <a:solidFill>
              <a:srgbClr val="FFFFFF">
                <a:alpha val="0"/>
              </a:srgbClr>
            </a:solidFill>
            <a:prstDash val="solid"/>
          </a:ln>
        </p:spPr>
      </p:sp>
      <p:sp>
        <p:nvSpPr>
          <p:cNvPr id="30" name="Shape 27">
            <a:extLst>
              <a:ext uri="{FF2B5EF4-FFF2-40B4-BE49-F238E27FC236}">
                <a16:creationId xmlns:a16="http://schemas.microsoft.com/office/drawing/2014/main" id="{12277417-C429-4D02-B9DE-C6E5705996C5}"/>
              </a:ext>
            </a:extLst>
          </p:cNvPr>
          <p:cNvSpPr>
            <a:spLocks noGrp="1"/>
          </p:cNvSpPr>
          <p:nvPr/>
        </p:nvSpPr>
        <p:spPr>
          <a:xfrm>
            <a:off x="11753088" y="2441448"/>
            <a:ext cx="0" cy="418011"/>
          </a:xfrm>
          <a:prstGeom prst="line">
            <a:avLst/>
          </a:prstGeom>
          <a:noFill/>
          <a:ln w="10160">
            <a:solidFill>
              <a:srgbClr val="F8F5EF"/>
            </a:solidFill>
            <a:prstDash val="solid"/>
          </a:ln>
        </p:spPr>
      </p:sp>
      <p:sp>
        <p:nvSpPr>
          <p:cNvPr id="31" name="Text 28">
            <a:extLst>
              <a:ext uri="{FF2B5EF4-FFF2-40B4-BE49-F238E27FC236}">
                <a16:creationId xmlns:a16="http://schemas.microsoft.com/office/drawing/2014/main" id="{7E283C6F-3225-48CD-AA4C-DE1DE315450E}"/>
              </a:ext>
            </a:extLst>
          </p:cNvPr>
          <p:cNvSpPr>
            <a:spLocks noGrp="1"/>
          </p:cNvSpPr>
          <p:nvPr/>
        </p:nvSpPr>
        <p:spPr>
          <a:xfrm>
            <a:off x="10126252" y="2551176"/>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16</a:t>
            </a:r>
            <a:endParaRPr sz="1570"/>
          </a:p>
        </p:txBody>
      </p:sp>
      <p:sp>
        <p:nvSpPr>
          <p:cNvPr id="32" name="Shape 29">
            <a:extLst>
              <a:ext uri="{FF2B5EF4-FFF2-40B4-BE49-F238E27FC236}">
                <a16:creationId xmlns:a16="http://schemas.microsoft.com/office/drawing/2014/main" id="{4DB9EF6F-3CD7-4C7E-B81A-CB1C98B63975}"/>
              </a:ext>
            </a:extLst>
          </p:cNvPr>
          <p:cNvSpPr>
            <a:spLocks noGrp="1"/>
          </p:cNvSpPr>
          <p:nvPr/>
        </p:nvSpPr>
        <p:spPr>
          <a:xfrm>
            <a:off x="438912" y="2859459"/>
            <a:ext cx="1477770" cy="418011"/>
          </a:xfrm>
          <a:prstGeom prst="rect">
            <a:avLst/>
          </a:prstGeom>
          <a:solidFill>
            <a:srgbClr val="F0EBE2"/>
          </a:solidFill>
          <a:ln w="12700">
            <a:solidFill>
              <a:srgbClr val="F0EBE2">
                <a:alpha val="0"/>
              </a:srgbClr>
            </a:solidFill>
            <a:prstDash val="solid"/>
          </a:ln>
        </p:spPr>
      </p:sp>
      <p:sp>
        <p:nvSpPr>
          <p:cNvPr id="33" name="Shape 30">
            <a:extLst>
              <a:ext uri="{FF2B5EF4-FFF2-40B4-BE49-F238E27FC236}">
                <a16:creationId xmlns:a16="http://schemas.microsoft.com/office/drawing/2014/main" id="{7F3FF3F4-E1DA-4CB6-8A1B-A08981F1F1E5}"/>
              </a:ext>
            </a:extLst>
          </p:cNvPr>
          <p:cNvSpPr>
            <a:spLocks noGrp="1"/>
          </p:cNvSpPr>
          <p:nvPr/>
        </p:nvSpPr>
        <p:spPr>
          <a:xfrm>
            <a:off x="1916682" y="2859459"/>
            <a:ext cx="0" cy="418011"/>
          </a:xfrm>
          <a:prstGeom prst="line">
            <a:avLst/>
          </a:prstGeom>
          <a:noFill/>
          <a:ln w="10160">
            <a:solidFill>
              <a:srgbClr val="F8F5EF"/>
            </a:solidFill>
            <a:prstDash val="solid"/>
          </a:ln>
        </p:spPr>
      </p:sp>
      <p:sp>
        <p:nvSpPr>
          <p:cNvPr id="34" name="Text 31">
            <a:extLst>
              <a:ext uri="{FF2B5EF4-FFF2-40B4-BE49-F238E27FC236}">
                <a16:creationId xmlns:a16="http://schemas.microsoft.com/office/drawing/2014/main" id="{AD19AB4F-E00E-4D13-AE53-168C1EC8B8EF}"/>
              </a:ext>
            </a:extLst>
          </p:cNvPr>
          <p:cNvSpPr>
            <a:spLocks noGrp="1"/>
          </p:cNvSpPr>
          <p:nvPr/>
        </p:nvSpPr>
        <p:spPr>
          <a:xfrm>
            <a:off x="566928" y="2969187"/>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P01</a:t>
            </a:r>
            <a:endParaRPr sz="1570"/>
          </a:p>
        </p:txBody>
      </p:sp>
      <p:sp>
        <p:nvSpPr>
          <p:cNvPr id="35" name="Shape 32">
            <a:extLst>
              <a:ext uri="{FF2B5EF4-FFF2-40B4-BE49-F238E27FC236}">
                <a16:creationId xmlns:a16="http://schemas.microsoft.com/office/drawing/2014/main" id="{7A3900F2-0442-4AD3-9B9B-2D03F2C344A4}"/>
              </a:ext>
            </a:extLst>
          </p:cNvPr>
          <p:cNvSpPr>
            <a:spLocks noGrp="1"/>
          </p:cNvSpPr>
          <p:nvPr/>
        </p:nvSpPr>
        <p:spPr>
          <a:xfrm>
            <a:off x="1916682" y="2859459"/>
            <a:ext cx="4895113" cy="418011"/>
          </a:xfrm>
          <a:prstGeom prst="rect">
            <a:avLst/>
          </a:prstGeom>
          <a:solidFill>
            <a:srgbClr val="F0EBE2"/>
          </a:solidFill>
          <a:ln w="12700">
            <a:solidFill>
              <a:srgbClr val="F0EBE2">
                <a:alpha val="0"/>
              </a:srgbClr>
            </a:solidFill>
            <a:prstDash val="solid"/>
          </a:ln>
        </p:spPr>
      </p:sp>
      <p:sp>
        <p:nvSpPr>
          <p:cNvPr id="36" name="Shape 33">
            <a:extLst>
              <a:ext uri="{FF2B5EF4-FFF2-40B4-BE49-F238E27FC236}">
                <a16:creationId xmlns:a16="http://schemas.microsoft.com/office/drawing/2014/main" id="{892F16FF-64E7-4F36-83D0-05F89202901D}"/>
              </a:ext>
            </a:extLst>
          </p:cNvPr>
          <p:cNvSpPr>
            <a:spLocks noGrp="1"/>
          </p:cNvSpPr>
          <p:nvPr/>
        </p:nvSpPr>
        <p:spPr>
          <a:xfrm>
            <a:off x="6811795" y="2859459"/>
            <a:ext cx="0" cy="418011"/>
          </a:xfrm>
          <a:prstGeom prst="line">
            <a:avLst/>
          </a:prstGeom>
          <a:noFill/>
          <a:ln w="10160">
            <a:solidFill>
              <a:srgbClr val="F8F5EF"/>
            </a:solidFill>
            <a:prstDash val="solid"/>
          </a:ln>
        </p:spPr>
      </p:sp>
      <p:sp>
        <p:nvSpPr>
          <p:cNvPr id="37" name="Text 34">
            <a:extLst>
              <a:ext uri="{FF2B5EF4-FFF2-40B4-BE49-F238E27FC236}">
                <a16:creationId xmlns:a16="http://schemas.microsoft.com/office/drawing/2014/main" id="{5B7A056F-BC66-4EAC-9E8D-0D67D0626804}"/>
              </a:ext>
            </a:extLst>
          </p:cNvPr>
          <p:cNvSpPr>
            <a:spLocks noGrp="1"/>
          </p:cNvSpPr>
          <p:nvPr/>
        </p:nvSpPr>
        <p:spPr>
          <a:xfrm>
            <a:off x="2044698" y="2969187"/>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Vollnarkose bei Sectio nach SD1505</a:t>
            </a:r>
            <a:endParaRPr sz="1570"/>
          </a:p>
        </p:txBody>
      </p:sp>
      <p:sp>
        <p:nvSpPr>
          <p:cNvPr id="38" name="Shape 35">
            <a:extLst>
              <a:ext uri="{FF2B5EF4-FFF2-40B4-BE49-F238E27FC236}">
                <a16:creationId xmlns:a16="http://schemas.microsoft.com/office/drawing/2014/main" id="{D7B9D544-77E4-4E3E-91C7-F86E79503492}"/>
              </a:ext>
            </a:extLst>
          </p:cNvPr>
          <p:cNvSpPr>
            <a:spLocks noGrp="1"/>
          </p:cNvSpPr>
          <p:nvPr/>
        </p:nvSpPr>
        <p:spPr>
          <a:xfrm>
            <a:off x="6811795" y="2859459"/>
            <a:ext cx="3186441" cy="418011"/>
          </a:xfrm>
          <a:prstGeom prst="rect">
            <a:avLst/>
          </a:prstGeom>
          <a:solidFill>
            <a:srgbClr val="F0EBE2"/>
          </a:solidFill>
          <a:ln w="12700">
            <a:solidFill>
              <a:srgbClr val="F0EBE2">
                <a:alpha val="0"/>
              </a:srgbClr>
            </a:solidFill>
            <a:prstDash val="solid"/>
          </a:ln>
        </p:spPr>
      </p:sp>
      <p:sp>
        <p:nvSpPr>
          <p:cNvPr id="39" name="Shape 36">
            <a:extLst>
              <a:ext uri="{FF2B5EF4-FFF2-40B4-BE49-F238E27FC236}">
                <a16:creationId xmlns:a16="http://schemas.microsoft.com/office/drawing/2014/main" id="{F51295F6-D1A4-4542-9A44-81B9AEC1A56B}"/>
              </a:ext>
            </a:extLst>
          </p:cNvPr>
          <p:cNvSpPr>
            <a:spLocks noGrp="1"/>
          </p:cNvSpPr>
          <p:nvPr/>
        </p:nvSpPr>
        <p:spPr>
          <a:xfrm>
            <a:off x="9998236" y="2859459"/>
            <a:ext cx="0" cy="418011"/>
          </a:xfrm>
          <a:prstGeom prst="line">
            <a:avLst/>
          </a:prstGeom>
          <a:noFill/>
          <a:ln w="10160">
            <a:solidFill>
              <a:srgbClr val="F8F5EF"/>
            </a:solidFill>
            <a:prstDash val="solid"/>
          </a:ln>
        </p:spPr>
      </p:sp>
      <p:sp>
        <p:nvSpPr>
          <p:cNvPr id="40" name="Text 37">
            <a:extLst>
              <a:ext uri="{FF2B5EF4-FFF2-40B4-BE49-F238E27FC236}">
                <a16:creationId xmlns:a16="http://schemas.microsoft.com/office/drawing/2014/main" id="{A3E0D0E8-7E20-4F1B-B0D2-B80D9C2932DB}"/>
              </a:ext>
            </a:extLst>
          </p:cNvPr>
          <p:cNvSpPr>
            <a:spLocks noGrp="1"/>
          </p:cNvSpPr>
          <p:nvPr/>
        </p:nvSpPr>
        <p:spPr>
          <a:xfrm>
            <a:off x="6939811" y="2969187"/>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62 → 62 / 168</a:t>
            </a:r>
            <a:endParaRPr sz="1570"/>
          </a:p>
        </p:txBody>
      </p:sp>
      <p:sp>
        <p:nvSpPr>
          <p:cNvPr id="41" name="Shape 38">
            <a:extLst>
              <a:ext uri="{FF2B5EF4-FFF2-40B4-BE49-F238E27FC236}">
                <a16:creationId xmlns:a16="http://schemas.microsoft.com/office/drawing/2014/main" id="{52B24B78-A86A-40C5-B136-DC20804ADE64}"/>
              </a:ext>
            </a:extLst>
          </p:cNvPr>
          <p:cNvSpPr>
            <a:spLocks noGrp="1"/>
          </p:cNvSpPr>
          <p:nvPr/>
        </p:nvSpPr>
        <p:spPr>
          <a:xfrm>
            <a:off x="9998236" y="2859459"/>
            <a:ext cx="1754852" cy="418011"/>
          </a:xfrm>
          <a:prstGeom prst="rect">
            <a:avLst/>
          </a:prstGeom>
          <a:solidFill>
            <a:srgbClr val="F0EBE2"/>
          </a:solidFill>
          <a:ln w="12700">
            <a:solidFill>
              <a:srgbClr val="F0EBE2">
                <a:alpha val="0"/>
              </a:srgbClr>
            </a:solidFill>
            <a:prstDash val="solid"/>
          </a:ln>
        </p:spPr>
      </p:sp>
      <p:sp>
        <p:nvSpPr>
          <p:cNvPr id="42" name="Shape 39">
            <a:extLst>
              <a:ext uri="{FF2B5EF4-FFF2-40B4-BE49-F238E27FC236}">
                <a16:creationId xmlns:a16="http://schemas.microsoft.com/office/drawing/2014/main" id="{1C3CC9D6-04CA-4F2B-BC71-2E8FEA9C12E5}"/>
              </a:ext>
            </a:extLst>
          </p:cNvPr>
          <p:cNvSpPr>
            <a:spLocks noGrp="1"/>
          </p:cNvSpPr>
          <p:nvPr/>
        </p:nvSpPr>
        <p:spPr>
          <a:xfrm>
            <a:off x="11753088" y="2859459"/>
            <a:ext cx="0" cy="418011"/>
          </a:xfrm>
          <a:prstGeom prst="line">
            <a:avLst/>
          </a:prstGeom>
          <a:noFill/>
          <a:ln w="10160">
            <a:solidFill>
              <a:srgbClr val="F8F5EF"/>
            </a:solidFill>
            <a:prstDash val="solid"/>
          </a:ln>
        </p:spPr>
      </p:sp>
      <p:sp>
        <p:nvSpPr>
          <p:cNvPr id="43" name="Text 40">
            <a:extLst>
              <a:ext uri="{FF2B5EF4-FFF2-40B4-BE49-F238E27FC236}">
                <a16:creationId xmlns:a16="http://schemas.microsoft.com/office/drawing/2014/main" id="{16B998B7-5AF3-4C7C-AB29-B7CB6B388014}"/>
              </a:ext>
            </a:extLst>
          </p:cNvPr>
          <p:cNvSpPr>
            <a:spLocks noGrp="1"/>
          </p:cNvSpPr>
          <p:nvPr/>
        </p:nvSpPr>
        <p:spPr>
          <a:xfrm>
            <a:off x="10126252" y="2969187"/>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17</a:t>
            </a:r>
            <a:endParaRPr sz="1570"/>
          </a:p>
        </p:txBody>
      </p:sp>
      <p:sp>
        <p:nvSpPr>
          <p:cNvPr id="44" name="Shape 41">
            <a:extLst>
              <a:ext uri="{FF2B5EF4-FFF2-40B4-BE49-F238E27FC236}">
                <a16:creationId xmlns:a16="http://schemas.microsoft.com/office/drawing/2014/main" id="{7E52127E-85B5-43F6-9F22-2F62EB24C988}"/>
              </a:ext>
            </a:extLst>
          </p:cNvPr>
          <p:cNvSpPr>
            <a:spLocks noGrp="1"/>
          </p:cNvSpPr>
          <p:nvPr/>
        </p:nvSpPr>
        <p:spPr>
          <a:xfrm>
            <a:off x="438912" y="3277471"/>
            <a:ext cx="1477770" cy="418011"/>
          </a:xfrm>
          <a:prstGeom prst="rect">
            <a:avLst/>
          </a:prstGeom>
          <a:solidFill>
            <a:srgbClr val="FFFFFF"/>
          </a:solidFill>
          <a:ln w="12700">
            <a:solidFill>
              <a:srgbClr val="FFFFFF">
                <a:alpha val="0"/>
              </a:srgbClr>
            </a:solidFill>
            <a:prstDash val="solid"/>
          </a:ln>
        </p:spPr>
      </p:sp>
      <p:sp>
        <p:nvSpPr>
          <p:cNvPr id="45" name="Shape 42">
            <a:extLst>
              <a:ext uri="{FF2B5EF4-FFF2-40B4-BE49-F238E27FC236}">
                <a16:creationId xmlns:a16="http://schemas.microsoft.com/office/drawing/2014/main" id="{36077A68-81E3-4821-984F-C772093C8EB9}"/>
              </a:ext>
            </a:extLst>
          </p:cNvPr>
          <p:cNvSpPr>
            <a:spLocks noGrp="1"/>
          </p:cNvSpPr>
          <p:nvPr/>
        </p:nvSpPr>
        <p:spPr>
          <a:xfrm>
            <a:off x="1916682" y="3277471"/>
            <a:ext cx="0" cy="418011"/>
          </a:xfrm>
          <a:prstGeom prst="line">
            <a:avLst/>
          </a:prstGeom>
          <a:noFill/>
          <a:ln w="10160">
            <a:solidFill>
              <a:srgbClr val="F8F5EF"/>
            </a:solidFill>
            <a:prstDash val="solid"/>
          </a:ln>
        </p:spPr>
      </p:sp>
      <p:sp>
        <p:nvSpPr>
          <p:cNvPr id="46" name="Text 43">
            <a:extLst>
              <a:ext uri="{FF2B5EF4-FFF2-40B4-BE49-F238E27FC236}">
                <a16:creationId xmlns:a16="http://schemas.microsoft.com/office/drawing/2014/main" id="{F19DD5DA-99D3-4011-A68B-03F857A5CF0F}"/>
              </a:ext>
            </a:extLst>
          </p:cNvPr>
          <p:cNvSpPr>
            <a:spLocks noGrp="1"/>
          </p:cNvSpPr>
          <p:nvPr/>
        </p:nvSpPr>
        <p:spPr>
          <a:xfrm>
            <a:off x="566928" y="3387199"/>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P02</a:t>
            </a:r>
            <a:endParaRPr sz="1570"/>
          </a:p>
        </p:txBody>
      </p:sp>
      <p:sp>
        <p:nvSpPr>
          <p:cNvPr id="47" name="Shape 44">
            <a:extLst>
              <a:ext uri="{FF2B5EF4-FFF2-40B4-BE49-F238E27FC236}">
                <a16:creationId xmlns:a16="http://schemas.microsoft.com/office/drawing/2014/main" id="{5EF73F25-31C8-4536-A527-EB73F2FE65E9}"/>
              </a:ext>
            </a:extLst>
          </p:cNvPr>
          <p:cNvSpPr>
            <a:spLocks noGrp="1"/>
          </p:cNvSpPr>
          <p:nvPr/>
        </p:nvSpPr>
        <p:spPr>
          <a:xfrm>
            <a:off x="1916682" y="3277471"/>
            <a:ext cx="4895113" cy="418011"/>
          </a:xfrm>
          <a:prstGeom prst="rect">
            <a:avLst/>
          </a:prstGeom>
          <a:solidFill>
            <a:srgbClr val="FFFFFF"/>
          </a:solidFill>
          <a:ln w="12700">
            <a:solidFill>
              <a:srgbClr val="FFFFFF">
                <a:alpha val="0"/>
              </a:srgbClr>
            </a:solidFill>
            <a:prstDash val="solid"/>
          </a:ln>
        </p:spPr>
      </p:sp>
      <p:sp>
        <p:nvSpPr>
          <p:cNvPr id="48" name="Shape 45">
            <a:extLst>
              <a:ext uri="{FF2B5EF4-FFF2-40B4-BE49-F238E27FC236}">
                <a16:creationId xmlns:a16="http://schemas.microsoft.com/office/drawing/2014/main" id="{78B096E1-0907-496E-8C4F-2E11285F90CE}"/>
              </a:ext>
            </a:extLst>
          </p:cNvPr>
          <p:cNvSpPr>
            <a:spLocks noGrp="1"/>
          </p:cNvSpPr>
          <p:nvPr/>
        </p:nvSpPr>
        <p:spPr>
          <a:xfrm>
            <a:off x="6811795" y="3277471"/>
            <a:ext cx="0" cy="418011"/>
          </a:xfrm>
          <a:prstGeom prst="line">
            <a:avLst/>
          </a:prstGeom>
          <a:noFill/>
          <a:ln w="10160">
            <a:solidFill>
              <a:srgbClr val="F8F5EF"/>
            </a:solidFill>
            <a:prstDash val="solid"/>
          </a:ln>
        </p:spPr>
      </p:sp>
      <p:sp>
        <p:nvSpPr>
          <p:cNvPr id="49" name="Text 46">
            <a:extLst>
              <a:ext uri="{FF2B5EF4-FFF2-40B4-BE49-F238E27FC236}">
                <a16:creationId xmlns:a16="http://schemas.microsoft.com/office/drawing/2014/main" id="{08EFCDFE-14D9-4043-B242-93FC5B7B9812}"/>
              </a:ext>
            </a:extLst>
          </p:cNvPr>
          <p:cNvSpPr>
            <a:spLocks noGrp="1"/>
          </p:cNvSpPr>
          <p:nvPr/>
        </p:nvSpPr>
        <p:spPr>
          <a:xfrm>
            <a:off x="2044698" y="3387199"/>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Obduktionssatz entfällt</a:t>
            </a:r>
            <a:endParaRPr sz="1570"/>
          </a:p>
        </p:txBody>
      </p:sp>
      <p:sp>
        <p:nvSpPr>
          <p:cNvPr id="50" name="Shape 47">
            <a:extLst>
              <a:ext uri="{FF2B5EF4-FFF2-40B4-BE49-F238E27FC236}">
                <a16:creationId xmlns:a16="http://schemas.microsoft.com/office/drawing/2014/main" id="{1DC49653-4623-49CF-B314-44767B15E85D}"/>
              </a:ext>
            </a:extLst>
          </p:cNvPr>
          <p:cNvSpPr>
            <a:spLocks noGrp="1"/>
          </p:cNvSpPr>
          <p:nvPr/>
        </p:nvSpPr>
        <p:spPr>
          <a:xfrm>
            <a:off x="6811795" y="3277471"/>
            <a:ext cx="3186441" cy="418011"/>
          </a:xfrm>
          <a:prstGeom prst="rect">
            <a:avLst/>
          </a:prstGeom>
          <a:solidFill>
            <a:srgbClr val="FFFFFF"/>
          </a:solidFill>
          <a:ln w="12700">
            <a:solidFill>
              <a:srgbClr val="FFFFFF">
                <a:alpha val="0"/>
              </a:srgbClr>
            </a:solidFill>
            <a:prstDash val="solid"/>
          </a:ln>
        </p:spPr>
      </p:sp>
      <p:sp>
        <p:nvSpPr>
          <p:cNvPr id="51" name="Shape 48">
            <a:extLst>
              <a:ext uri="{FF2B5EF4-FFF2-40B4-BE49-F238E27FC236}">
                <a16:creationId xmlns:a16="http://schemas.microsoft.com/office/drawing/2014/main" id="{BC3BEB09-2B07-4DA2-84A5-5FA3513548F5}"/>
              </a:ext>
            </a:extLst>
          </p:cNvPr>
          <p:cNvSpPr>
            <a:spLocks noGrp="1"/>
          </p:cNvSpPr>
          <p:nvPr/>
        </p:nvSpPr>
        <p:spPr>
          <a:xfrm>
            <a:off x="9998236" y="3277471"/>
            <a:ext cx="0" cy="418011"/>
          </a:xfrm>
          <a:prstGeom prst="line">
            <a:avLst/>
          </a:prstGeom>
          <a:noFill/>
          <a:ln w="10160">
            <a:solidFill>
              <a:srgbClr val="F8F5EF"/>
            </a:solidFill>
            <a:prstDash val="solid"/>
          </a:ln>
        </p:spPr>
      </p:sp>
      <p:sp>
        <p:nvSpPr>
          <p:cNvPr id="52" name="Text 49">
            <a:extLst>
              <a:ext uri="{FF2B5EF4-FFF2-40B4-BE49-F238E27FC236}">
                <a16:creationId xmlns:a16="http://schemas.microsoft.com/office/drawing/2014/main" id="{B3DA0DDF-DFED-4572-B1F2-2EAE52016A41}"/>
              </a:ext>
            </a:extLst>
          </p:cNvPr>
          <p:cNvSpPr>
            <a:spLocks noGrp="1"/>
          </p:cNvSpPr>
          <p:nvPr/>
        </p:nvSpPr>
        <p:spPr>
          <a:xfrm>
            <a:off x="6939811" y="3387199"/>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63 → 63</a:t>
            </a:r>
            <a:endParaRPr sz="1570"/>
          </a:p>
        </p:txBody>
      </p:sp>
      <p:sp>
        <p:nvSpPr>
          <p:cNvPr id="53" name="Shape 50">
            <a:extLst>
              <a:ext uri="{FF2B5EF4-FFF2-40B4-BE49-F238E27FC236}">
                <a16:creationId xmlns:a16="http://schemas.microsoft.com/office/drawing/2014/main" id="{A1353720-EC7A-4B4B-B014-41F8FEF61A3C}"/>
              </a:ext>
            </a:extLst>
          </p:cNvPr>
          <p:cNvSpPr>
            <a:spLocks noGrp="1"/>
          </p:cNvSpPr>
          <p:nvPr/>
        </p:nvSpPr>
        <p:spPr>
          <a:xfrm>
            <a:off x="9998236" y="3277471"/>
            <a:ext cx="1754852" cy="418011"/>
          </a:xfrm>
          <a:prstGeom prst="rect">
            <a:avLst/>
          </a:prstGeom>
          <a:solidFill>
            <a:srgbClr val="FFFFFF"/>
          </a:solidFill>
          <a:ln w="12700">
            <a:solidFill>
              <a:srgbClr val="FFFFFF">
                <a:alpha val="0"/>
              </a:srgbClr>
            </a:solidFill>
            <a:prstDash val="solid"/>
          </a:ln>
        </p:spPr>
      </p:sp>
      <p:sp>
        <p:nvSpPr>
          <p:cNvPr id="54" name="Shape 51">
            <a:extLst>
              <a:ext uri="{FF2B5EF4-FFF2-40B4-BE49-F238E27FC236}">
                <a16:creationId xmlns:a16="http://schemas.microsoft.com/office/drawing/2014/main" id="{A3D95543-5737-4687-8C62-F8571157A896}"/>
              </a:ext>
            </a:extLst>
          </p:cNvPr>
          <p:cNvSpPr>
            <a:spLocks noGrp="1"/>
          </p:cNvSpPr>
          <p:nvPr/>
        </p:nvSpPr>
        <p:spPr>
          <a:xfrm>
            <a:off x="11753088" y="3277471"/>
            <a:ext cx="0" cy="418011"/>
          </a:xfrm>
          <a:prstGeom prst="line">
            <a:avLst/>
          </a:prstGeom>
          <a:noFill/>
          <a:ln w="10160">
            <a:solidFill>
              <a:srgbClr val="F8F5EF"/>
            </a:solidFill>
            <a:prstDash val="solid"/>
          </a:ln>
        </p:spPr>
      </p:sp>
      <p:sp>
        <p:nvSpPr>
          <p:cNvPr id="55" name="Text 52">
            <a:extLst>
              <a:ext uri="{FF2B5EF4-FFF2-40B4-BE49-F238E27FC236}">
                <a16:creationId xmlns:a16="http://schemas.microsoft.com/office/drawing/2014/main" id="{D49F9F71-EA1B-4A6D-A7A6-60EDA1FD8CFB}"/>
              </a:ext>
            </a:extLst>
          </p:cNvPr>
          <p:cNvSpPr>
            <a:spLocks noGrp="1"/>
          </p:cNvSpPr>
          <p:nvPr/>
        </p:nvSpPr>
        <p:spPr>
          <a:xfrm>
            <a:off x="10126252" y="3387199"/>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18</a:t>
            </a:r>
            <a:endParaRPr sz="1570"/>
          </a:p>
        </p:txBody>
      </p:sp>
      <p:sp>
        <p:nvSpPr>
          <p:cNvPr id="56" name="Shape 53">
            <a:extLst>
              <a:ext uri="{FF2B5EF4-FFF2-40B4-BE49-F238E27FC236}">
                <a16:creationId xmlns:a16="http://schemas.microsoft.com/office/drawing/2014/main" id="{F31A26FC-ED44-4AED-933E-3B5EBE35A0A5}"/>
              </a:ext>
            </a:extLst>
          </p:cNvPr>
          <p:cNvSpPr>
            <a:spLocks noGrp="1"/>
          </p:cNvSpPr>
          <p:nvPr/>
        </p:nvSpPr>
        <p:spPr>
          <a:xfrm>
            <a:off x="438912" y="3695482"/>
            <a:ext cx="1477770" cy="418011"/>
          </a:xfrm>
          <a:prstGeom prst="rect">
            <a:avLst/>
          </a:prstGeom>
          <a:solidFill>
            <a:srgbClr val="F0EBE2"/>
          </a:solidFill>
          <a:ln w="12700">
            <a:solidFill>
              <a:srgbClr val="F0EBE2">
                <a:alpha val="0"/>
              </a:srgbClr>
            </a:solidFill>
            <a:prstDash val="solid"/>
          </a:ln>
        </p:spPr>
      </p:sp>
      <p:sp>
        <p:nvSpPr>
          <p:cNvPr id="57" name="Shape 54">
            <a:extLst>
              <a:ext uri="{FF2B5EF4-FFF2-40B4-BE49-F238E27FC236}">
                <a16:creationId xmlns:a16="http://schemas.microsoft.com/office/drawing/2014/main" id="{1DC82784-777A-44C1-BED8-8C8B9DCAB457}"/>
              </a:ext>
            </a:extLst>
          </p:cNvPr>
          <p:cNvSpPr>
            <a:spLocks noGrp="1"/>
          </p:cNvSpPr>
          <p:nvPr/>
        </p:nvSpPr>
        <p:spPr>
          <a:xfrm>
            <a:off x="1916682" y="3695482"/>
            <a:ext cx="0" cy="418011"/>
          </a:xfrm>
          <a:prstGeom prst="line">
            <a:avLst/>
          </a:prstGeom>
          <a:noFill/>
          <a:ln w="10160">
            <a:solidFill>
              <a:srgbClr val="F8F5EF"/>
            </a:solidFill>
            <a:prstDash val="solid"/>
          </a:ln>
        </p:spPr>
      </p:sp>
      <p:sp>
        <p:nvSpPr>
          <p:cNvPr id="58" name="Text 55">
            <a:extLst>
              <a:ext uri="{FF2B5EF4-FFF2-40B4-BE49-F238E27FC236}">
                <a16:creationId xmlns:a16="http://schemas.microsoft.com/office/drawing/2014/main" id="{35AC676C-455E-4519-AF7E-54CD68277F0C}"/>
              </a:ext>
            </a:extLst>
          </p:cNvPr>
          <p:cNvSpPr>
            <a:spLocks noGrp="1"/>
          </p:cNvSpPr>
          <p:nvPr/>
        </p:nvSpPr>
        <p:spPr>
          <a:xfrm>
            <a:off x="566928" y="3805210"/>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P06</a:t>
            </a:r>
            <a:endParaRPr sz="1570"/>
          </a:p>
        </p:txBody>
      </p:sp>
      <p:sp>
        <p:nvSpPr>
          <p:cNvPr id="59" name="Shape 56">
            <a:extLst>
              <a:ext uri="{FF2B5EF4-FFF2-40B4-BE49-F238E27FC236}">
                <a16:creationId xmlns:a16="http://schemas.microsoft.com/office/drawing/2014/main" id="{3617A85B-E21E-4438-9556-681CCA5924C0}"/>
              </a:ext>
            </a:extLst>
          </p:cNvPr>
          <p:cNvSpPr>
            <a:spLocks noGrp="1"/>
          </p:cNvSpPr>
          <p:nvPr/>
        </p:nvSpPr>
        <p:spPr>
          <a:xfrm>
            <a:off x="1916682" y="3695482"/>
            <a:ext cx="4895113" cy="418011"/>
          </a:xfrm>
          <a:prstGeom prst="rect">
            <a:avLst/>
          </a:prstGeom>
          <a:solidFill>
            <a:srgbClr val="F0EBE2"/>
          </a:solidFill>
          <a:ln w="12700">
            <a:solidFill>
              <a:srgbClr val="F0EBE2">
                <a:alpha val="0"/>
              </a:srgbClr>
            </a:solidFill>
            <a:prstDash val="solid"/>
          </a:ln>
        </p:spPr>
      </p:sp>
      <p:sp>
        <p:nvSpPr>
          <p:cNvPr id="60" name="Shape 57">
            <a:extLst>
              <a:ext uri="{FF2B5EF4-FFF2-40B4-BE49-F238E27FC236}">
                <a16:creationId xmlns:a16="http://schemas.microsoft.com/office/drawing/2014/main" id="{18844073-D54F-473C-B9D0-36CE1F4DDE6A}"/>
              </a:ext>
            </a:extLst>
          </p:cNvPr>
          <p:cNvSpPr>
            <a:spLocks noGrp="1"/>
          </p:cNvSpPr>
          <p:nvPr/>
        </p:nvSpPr>
        <p:spPr>
          <a:xfrm>
            <a:off x="6811795" y="3695482"/>
            <a:ext cx="0" cy="418011"/>
          </a:xfrm>
          <a:prstGeom prst="line">
            <a:avLst/>
          </a:prstGeom>
          <a:noFill/>
          <a:ln w="10160">
            <a:solidFill>
              <a:srgbClr val="F8F5EF"/>
            </a:solidFill>
            <a:prstDash val="solid"/>
          </a:ln>
        </p:spPr>
      </p:sp>
      <p:sp>
        <p:nvSpPr>
          <p:cNvPr id="61" name="Text 58">
            <a:extLst>
              <a:ext uri="{FF2B5EF4-FFF2-40B4-BE49-F238E27FC236}">
                <a16:creationId xmlns:a16="http://schemas.microsoft.com/office/drawing/2014/main" id="{1D19EF2E-A48D-44AB-9488-97BFC1CE1048}"/>
              </a:ext>
            </a:extLst>
          </p:cNvPr>
          <p:cNvSpPr>
            <a:spLocks noGrp="1"/>
          </p:cNvSpPr>
          <p:nvPr/>
        </p:nvSpPr>
        <p:spPr>
          <a:xfrm>
            <a:off x="2044698" y="3805210"/>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Vakuum-Prothese / endoskopische Therapie</a:t>
            </a:r>
            <a:endParaRPr sz="1570"/>
          </a:p>
        </p:txBody>
      </p:sp>
      <p:sp>
        <p:nvSpPr>
          <p:cNvPr id="62" name="Shape 59">
            <a:extLst>
              <a:ext uri="{FF2B5EF4-FFF2-40B4-BE49-F238E27FC236}">
                <a16:creationId xmlns:a16="http://schemas.microsoft.com/office/drawing/2014/main" id="{5E4C6F7A-A649-4FBE-9C56-A33A702B88C2}"/>
              </a:ext>
            </a:extLst>
          </p:cNvPr>
          <p:cNvSpPr>
            <a:spLocks noGrp="1"/>
          </p:cNvSpPr>
          <p:nvPr/>
        </p:nvSpPr>
        <p:spPr>
          <a:xfrm>
            <a:off x="6811795" y="3695482"/>
            <a:ext cx="3186441" cy="418011"/>
          </a:xfrm>
          <a:prstGeom prst="rect">
            <a:avLst/>
          </a:prstGeom>
          <a:solidFill>
            <a:srgbClr val="F0EBE2"/>
          </a:solidFill>
          <a:ln w="12700">
            <a:solidFill>
              <a:srgbClr val="F0EBE2">
                <a:alpha val="0"/>
              </a:srgbClr>
            </a:solidFill>
            <a:prstDash val="solid"/>
          </a:ln>
        </p:spPr>
      </p:sp>
      <p:sp>
        <p:nvSpPr>
          <p:cNvPr id="63" name="Shape 60">
            <a:extLst>
              <a:ext uri="{FF2B5EF4-FFF2-40B4-BE49-F238E27FC236}">
                <a16:creationId xmlns:a16="http://schemas.microsoft.com/office/drawing/2014/main" id="{792323DF-709E-4896-AF0F-7ABA7AD2B6FE}"/>
              </a:ext>
            </a:extLst>
          </p:cNvPr>
          <p:cNvSpPr>
            <a:spLocks noGrp="1"/>
          </p:cNvSpPr>
          <p:nvPr/>
        </p:nvSpPr>
        <p:spPr>
          <a:xfrm>
            <a:off x="9998236" y="3695482"/>
            <a:ext cx="0" cy="418011"/>
          </a:xfrm>
          <a:prstGeom prst="line">
            <a:avLst/>
          </a:prstGeom>
          <a:noFill/>
          <a:ln w="10160">
            <a:solidFill>
              <a:srgbClr val="F8F5EF"/>
            </a:solidFill>
            <a:prstDash val="solid"/>
          </a:ln>
        </p:spPr>
      </p:sp>
      <p:sp>
        <p:nvSpPr>
          <p:cNvPr id="64" name="Text 61">
            <a:extLst>
              <a:ext uri="{FF2B5EF4-FFF2-40B4-BE49-F238E27FC236}">
                <a16:creationId xmlns:a16="http://schemas.microsoft.com/office/drawing/2014/main" id="{11D2CE75-5853-4E7E-A5C1-D07CE23A04E3}"/>
              </a:ext>
            </a:extLst>
          </p:cNvPr>
          <p:cNvSpPr>
            <a:spLocks noGrp="1"/>
          </p:cNvSpPr>
          <p:nvPr/>
        </p:nvSpPr>
        <p:spPr>
          <a:xfrm>
            <a:off x="6939811" y="3805210"/>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67–71 → 67–71</a:t>
            </a:r>
            <a:endParaRPr sz="1570"/>
          </a:p>
        </p:txBody>
      </p:sp>
      <p:sp>
        <p:nvSpPr>
          <p:cNvPr id="65" name="Shape 62">
            <a:extLst>
              <a:ext uri="{FF2B5EF4-FFF2-40B4-BE49-F238E27FC236}">
                <a16:creationId xmlns:a16="http://schemas.microsoft.com/office/drawing/2014/main" id="{B9CB673C-74B3-4FB0-9500-702FCBAC3999}"/>
              </a:ext>
            </a:extLst>
          </p:cNvPr>
          <p:cNvSpPr>
            <a:spLocks noGrp="1"/>
          </p:cNvSpPr>
          <p:nvPr/>
        </p:nvSpPr>
        <p:spPr>
          <a:xfrm>
            <a:off x="9998236" y="3695482"/>
            <a:ext cx="1754852" cy="418011"/>
          </a:xfrm>
          <a:prstGeom prst="rect">
            <a:avLst/>
          </a:prstGeom>
          <a:solidFill>
            <a:srgbClr val="F0EBE2"/>
          </a:solidFill>
          <a:ln w="12700">
            <a:solidFill>
              <a:srgbClr val="F0EBE2">
                <a:alpha val="0"/>
              </a:srgbClr>
            </a:solidFill>
            <a:prstDash val="solid"/>
          </a:ln>
        </p:spPr>
      </p:sp>
      <p:sp>
        <p:nvSpPr>
          <p:cNvPr id="66" name="Shape 63">
            <a:extLst>
              <a:ext uri="{FF2B5EF4-FFF2-40B4-BE49-F238E27FC236}">
                <a16:creationId xmlns:a16="http://schemas.microsoft.com/office/drawing/2014/main" id="{64E9A5B2-180C-4814-AC50-0C58241C53C5}"/>
              </a:ext>
            </a:extLst>
          </p:cNvPr>
          <p:cNvSpPr>
            <a:spLocks noGrp="1"/>
          </p:cNvSpPr>
          <p:nvPr/>
        </p:nvSpPr>
        <p:spPr>
          <a:xfrm>
            <a:off x="11753088" y="3695482"/>
            <a:ext cx="0" cy="418011"/>
          </a:xfrm>
          <a:prstGeom prst="line">
            <a:avLst/>
          </a:prstGeom>
          <a:noFill/>
          <a:ln w="10160">
            <a:solidFill>
              <a:srgbClr val="F8F5EF"/>
            </a:solidFill>
            <a:prstDash val="solid"/>
          </a:ln>
        </p:spPr>
      </p:sp>
      <p:sp>
        <p:nvSpPr>
          <p:cNvPr id="67" name="Text 64">
            <a:extLst>
              <a:ext uri="{FF2B5EF4-FFF2-40B4-BE49-F238E27FC236}">
                <a16:creationId xmlns:a16="http://schemas.microsoft.com/office/drawing/2014/main" id="{F085FE6D-4EDC-4CA3-8948-ECEF3B72890B}"/>
              </a:ext>
            </a:extLst>
          </p:cNvPr>
          <p:cNvSpPr>
            <a:spLocks noGrp="1"/>
          </p:cNvSpPr>
          <p:nvPr/>
        </p:nvSpPr>
        <p:spPr>
          <a:xfrm>
            <a:off x="10126252" y="3805210"/>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19–20</a:t>
            </a:r>
            <a:endParaRPr sz="1570"/>
          </a:p>
        </p:txBody>
      </p:sp>
      <p:sp>
        <p:nvSpPr>
          <p:cNvPr id="68" name="Shape 65">
            <a:extLst>
              <a:ext uri="{FF2B5EF4-FFF2-40B4-BE49-F238E27FC236}">
                <a16:creationId xmlns:a16="http://schemas.microsoft.com/office/drawing/2014/main" id="{375E9B8E-7F69-4DA2-8240-31AEE89924F6}"/>
              </a:ext>
            </a:extLst>
          </p:cNvPr>
          <p:cNvSpPr>
            <a:spLocks noGrp="1"/>
          </p:cNvSpPr>
          <p:nvPr/>
        </p:nvSpPr>
        <p:spPr>
          <a:xfrm>
            <a:off x="438912" y="4113494"/>
            <a:ext cx="1477770" cy="418011"/>
          </a:xfrm>
          <a:prstGeom prst="rect">
            <a:avLst/>
          </a:prstGeom>
          <a:solidFill>
            <a:srgbClr val="FFFFFF"/>
          </a:solidFill>
          <a:ln w="12700">
            <a:solidFill>
              <a:srgbClr val="FFFFFF">
                <a:alpha val="0"/>
              </a:srgbClr>
            </a:solidFill>
            <a:prstDash val="solid"/>
          </a:ln>
        </p:spPr>
      </p:sp>
      <p:sp>
        <p:nvSpPr>
          <p:cNvPr id="69" name="Shape 66">
            <a:extLst>
              <a:ext uri="{FF2B5EF4-FFF2-40B4-BE49-F238E27FC236}">
                <a16:creationId xmlns:a16="http://schemas.microsoft.com/office/drawing/2014/main" id="{B75D8828-5EEE-41DD-96DB-3267BE80DA75}"/>
              </a:ext>
            </a:extLst>
          </p:cNvPr>
          <p:cNvSpPr>
            <a:spLocks noGrp="1"/>
          </p:cNvSpPr>
          <p:nvPr/>
        </p:nvSpPr>
        <p:spPr>
          <a:xfrm>
            <a:off x="1916682" y="4113494"/>
            <a:ext cx="0" cy="418011"/>
          </a:xfrm>
          <a:prstGeom prst="line">
            <a:avLst/>
          </a:prstGeom>
          <a:noFill/>
          <a:ln w="10160">
            <a:solidFill>
              <a:srgbClr val="F8F5EF"/>
            </a:solidFill>
            <a:prstDash val="solid"/>
          </a:ln>
        </p:spPr>
      </p:sp>
      <p:sp>
        <p:nvSpPr>
          <p:cNvPr id="70" name="Text 67">
            <a:extLst>
              <a:ext uri="{FF2B5EF4-FFF2-40B4-BE49-F238E27FC236}">
                <a16:creationId xmlns:a16="http://schemas.microsoft.com/office/drawing/2014/main" id="{4DA6BFAF-19DA-44F8-86A9-1D344143F540}"/>
              </a:ext>
            </a:extLst>
          </p:cNvPr>
          <p:cNvSpPr>
            <a:spLocks noGrp="1"/>
          </p:cNvSpPr>
          <p:nvPr/>
        </p:nvSpPr>
        <p:spPr>
          <a:xfrm>
            <a:off x="566928" y="4223222"/>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P07</a:t>
            </a:r>
            <a:endParaRPr sz="1570"/>
          </a:p>
        </p:txBody>
      </p:sp>
      <p:sp>
        <p:nvSpPr>
          <p:cNvPr id="71" name="Shape 68">
            <a:extLst>
              <a:ext uri="{FF2B5EF4-FFF2-40B4-BE49-F238E27FC236}">
                <a16:creationId xmlns:a16="http://schemas.microsoft.com/office/drawing/2014/main" id="{7ACE9CD5-8B67-446C-A524-4D5BB1F39B1E}"/>
              </a:ext>
            </a:extLst>
          </p:cNvPr>
          <p:cNvSpPr>
            <a:spLocks noGrp="1"/>
          </p:cNvSpPr>
          <p:nvPr/>
        </p:nvSpPr>
        <p:spPr>
          <a:xfrm>
            <a:off x="1916682" y="4113494"/>
            <a:ext cx="4895113" cy="418011"/>
          </a:xfrm>
          <a:prstGeom prst="rect">
            <a:avLst/>
          </a:prstGeom>
          <a:solidFill>
            <a:srgbClr val="FFFFFF"/>
          </a:solidFill>
          <a:ln w="12700">
            <a:solidFill>
              <a:srgbClr val="FFFFFF">
                <a:alpha val="0"/>
              </a:srgbClr>
            </a:solidFill>
            <a:prstDash val="solid"/>
          </a:ln>
        </p:spPr>
      </p:sp>
      <p:sp>
        <p:nvSpPr>
          <p:cNvPr id="72" name="Shape 69">
            <a:extLst>
              <a:ext uri="{FF2B5EF4-FFF2-40B4-BE49-F238E27FC236}">
                <a16:creationId xmlns:a16="http://schemas.microsoft.com/office/drawing/2014/main" id="{394618DD-4315-4204-80C9-19D4F3100AE4}"/>
              </a:ext>
            </a:extLst>
          </p:cNvPr>
          <p:cNvSpPr>
            <a:spLocks noGrp="1"/>
          </p:cNvSpPr>
          <p:nvPr/>
        </p:nvSpPr>
        <p:spPr>
          <a:xfrm>
            <a:off x="6811795" y="4113494"/>
            <a:ext cx="0" cy="418011"/>
          </a:xfrm>
          <a:prstGeom prst="line">
            <a:avLst/>
          </a:prstGeom>
          <a:noFill/>
          <a:ln w="10160">
            <a:solidFill>
              <a:srgbClr val="F8F5EF"/>
            </a:solidFill>
            <a:prstDash val="solid"/>
          </a:ln>
        </p:spPr>
      </p:sp>
      <p:sp>
        <p:nvSpPr>
          <p:cNvPr id="73" name="Text 70">
            <a:extLst>
              <a:ext uri="{FF2B5EF4-FFF2-40B4-BE49-F238E27FC236}">
                <a16:creationId xmlns:a16="http://schemas.microsoft.com/office/drawing/2014/main" id="{8EBB63BB-D146-4B0A-903E-14E193722536}"/>
              </a:ext>
            </a:extLst>
          </p:cNvPr>
          <p:cNvSpPr>
            <a:spLocks noGrp="1"/>
          </p:cNvSpPr>
          <p:nvPr/>
        </p:nvSpPr>
        <p:spPr>
          <a:xfrm>
            <a:off x="2044698" y="4223222"/>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CHOP-Hinweise bei Bilateralität</a:t>
            </a:r>
            <a:endParaRPr sz="1570"/>
          </a:p>
        </p:txBody>
      </p:sp>
      <p:sp>
        <p:nvSpPr>
          <p:cNvPr id="74" name="Shape 71">
            <a:extLst>
              <a:ext uri="{FF2B5EF4-FFF2-40B4-BE49-F238E27FC236}">
                <a16:creationId xmlns:a16="http://schemas.microsoft.com/office/drawing/2014/main" id="{68EEA705-A033-484A-88C6-26D309B48BC1}"/>
              </a:ext>
            </a:extLst>
          </p:cNvPr>
          <p:cNvSpPr>
            <a:spLocks noGrp="1"/>
          </p:cNvSpPr>
          <p:nvPr/>
        </p:nvSpPr>
        <p:spPr>
          <a:xfrm>
            <a:off x="6811795" y="4113494"/>
            <a:ext cx="3186441" cy="418011"/>
          </a:xfrm>
          <a:prstGeom prst="rect">
            <a:avLst/>
          </a:prstGeom>
          <a:solidFill>
            <a:srgbClr val="FFFFFF"/>
          </a:solidFill>
          <a:ln w="12700">
            <a:solidFill>
              <a:srgbClr val="FFFFFF">
                <a:alpha val="0"/>
              </a:srgbClr>
            </a:solidFill>
            <a:prstDash val="solid"/>
          </a:ln>
        </p:spPr>
      </p:sp>
      <p:sp>
        <p:nvSpPr>
          <p:cNvPr id="75" name="Shape 72">
            <a:extLst>
              <a:ext uri="{FF2B5EF4-FFF2-40B4-BE49-F238E27FC236}">
                <a16:creationId xmlns:a16="http://schemas.microsoft.com/office/drawing/2014/main" id="{4D44D0FB-C0AB-455A-87A3-308D82CE2BF8}"/>
              </a:ext>
            </a:extLst>
          </p:cNvPr>
          <p:cNvSpPr>
            <a:spLocks noGrp="1"/>
          </p:cNvSpPr>
          <p:nvPr/>
        </p:nvSpPr>
        <p:spPr>
          <a:xfrm>
            <a:off x="9998236" y="4113494"/>
            <a:ext cx="0" cy="418011"/>
          </a:xfrm>
          <a:prstGeom prst="line">
            <a:avLst/>
          </a:prstGeom>
          <a:noFill/>
          <a:ln w="10160">
            <a:solidFill>
              <a:srgbClr val="F8F5EF"/>
            </a:solidFill>
            <a:prstDash val="solid"/>
          </a:ln>
        </p:spPr>
      </p:sp>
      <p:sp>
        <p:nvSpPr>
          <p:cNvPr id="76" name="Text 73">
            <a:extLst>
              <a:ext uri="{FF2B5EF4-FFF2-40B4-BE49-F238E27FC236}">
                <a16:creationId xmlns:a16="http://schemas.microsoft.com/office/drawing/2014/main" id="{5E32F7DA-70C1-4B8E-AE4A-5C28B65367E3}"/>
              </a:ext>
            </a:extLst>
          </p:cNvPr>
          <p:cNvSpPr>
            <a:spLocks noGrp="1"/>
          </p:cNvSpPr>
          <p:nvPr/>
        </p:nvSpPr>
        <p:spPr>
          <a:xfrm>
            <a:off x="6939811" y="4223222"/>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72 → 72</a:t>
            </a:r>
            <a:endParaRPr sz="1570"/>
          </a:p>
        </p:txBody>
      </p:sp>
      <p:sp>
        <p:nvSpPr>
          <p:cNvPr id="77" name="Shape 74">
            <a:extLst>
              <a:ext uri="{FF2B5EF4-FFF2-40B4-BE49-F238E27FC236}">
                <a16:creationId xmlns:a16="http://schemas.microsoft.com/office/drawing/2014/main" id="{5B632607-81B6-44CE-AE2A-0844980A4C6A}"/>
              </a:ext>
            </a:extLst>
          </p:cNvPr>
          <p:cNvSpPr>
            <a:spLocks noGrp="1"/>
          </p:cNvSpPr>
          <p:nvPr/>
        </p:nvSpPr>
        <p:spPr>
          <a:xfrm>
            <a:off x="9998236" y="4113494"/>
            <a:ext cx="1754852" cy="418011"/>
          </a:xfrm>
          <a:prstGeom prst="rect">
            <a:avLst/>
          </a:prstGeom>
          <a:solidFill>
            <a:srgbClr val="FFFFFF"/>
          </a:solidFill>
          <a:ln w="12700">
            <a:solidFill>
              <a:srgbClr val="FFFFFF">
                <a:alpha val="0"/>
              </a:srgbClr>
            </a:solidFill>
            <a:prstDash val="solid"/>
          </a:ln>
        </p:spPr>
      </p:sp>
      <p:sp>
        <p:nvSpPr>
          <p:cNvPr id="78" name="Shape 75">
            <a:extLst>
              <a:ext uri="{FF2B5EF4-FFF2-40B4-BE49-F238E27FC236}">
                <a16:creationId xmlns:a16="http://schemas.microsoft.com/office/drawing/2014/main" id="{72B0567B-F9F8-4992-8AE7-403D81B03B04}"/>
              </a:ext>
            </a:extLst>
          </p:cNvPr>
          <p:cNvSpPr>
            <a:spLocks noGrp="1"/>
          </p:cNvSpPr>
          <p:nvPr/>
        </p:nvSpPr>
        <p:spPr>
          <a:xfrm>
            <a:off x="11753088" y="4113494"/>
            <a:ext cx="0" cy="418011"/>
          </a:xfrm>
          <a:prstGeom prst="line">
            <a:avLst/>
          </a:prstGeom>
          <a:noFill/>
          <a:ln w="10160">
            <a:solidFill>
              <a:srgbClr val="F8F5EF"/>
            </a:solidFill>
            <a:prstDash val="solid"/>
          </a:ln>
        </p:spPr>
      </p:sp>
      <p:sp>
        <p:nvSpPr>
          <p:cNvPr id="79" name="Text 76">
            <a:extLst>
              <a:ext uri="{FF2B5EF4-FFF2-40B4-BE49-F238E27FC236}">
                <a16:creationId xmlns:a16="http://schemas.microsoft.com/office/drawing/2014/main" id="{04E45993-7F28-4AE5-8111-F25C55133491}"/>
              </a:ext>
            </a:extLst>
          </p:cNvPr>
          <p:cNvSpPr>
            <a:spLocks noGrp="1"/>
          </p:cNvSpPr>
          <p:nvPr/>
        </p:nvSpPr>
        <p:spPr>
          <a:xfrm>
            <a:off x="10126252" y="4223222"/>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16</a:t>
            </a:r>
            <a:endParaRPr sz="1570"/>
          </a:p>
        </p:txBody>
      </p:sp>
      <p:sp>
        <p:nvSpPr>
          <p:cNvPr id="80" name="Shape 77">
            <a:extLst>
              <a:ext uri="{FF2B5EF4-FFF2-40B4-BE49-F238E27FC236}">
                <a16:creationId xmlns:a16="http://schemas.microsoft.com/office/drawing/2014/main" id="{275CDDAB-443F-49DD-BE7C-C517DC26F80A}"/>
              </a:ext>
            </a:extLst>
          </p:cNvPr>
          <p:cNvSpPr>
            <a:spLocks noGrp="1"/>
          </p:cNvSpPr>
          <p:nvPr/>
        </p:nvSpPr>
        <p:spPr>
          <a:xfrm>
            <a:off x="438912" y="4531505"/>
            <a:ext cx="1477770" cy="418011"/>
          </a:xfrm>
          <a:prstGeom prst="rect">
            <a:avLst/>
          </a:prstGeom>
          <a:solidFill>
            <a:srgbClr val="F0EBE2"/>
          </a:solidFill>
          <a:ln w="12700">
            <a:solidFill>
              <a:srgbClr val="F0EBE2">
                <a:alpha val="0"/>
              </a:srgbClr>
            </a:solidFill>
            <a:prstDash val="solid"/>
          </a:ln>
        </p:spPr>
      </p:sp>
      <p:sp>
        <p:nvSpPr>
          <p:cNvPr id="81" name="Shape 78">
            <a:extLst>
              <a:ext uri="{FF2B5EF4-FFF2-40B4-BE49-F238E27FC236}">
                <a16:creationId xmlns:a16="http://schemas.microsoft.com/office/drawing/2014/main" id="{7F54BCBA-D1BE-424F-91A0-2307420E703C}"/>
              </a:ext>
            </a:extLst>
          </p:cNvPr>
          <p:cNvSpPr>
            <a:spLocks noGrp="1"/>
          </p:cNvSpPr>
          <p:nvPr/>
        </p:nvSpPr>
        <p:spPr>
          <a:xfrm>
            <a:off x="1916682" y="4531505"/>
            <a:ext cx="0" cy="418011"/>
          </a:xfrm>
          <a:prstGeom prst="line">
            <a:avLst/>
          </a:prstGeom>
          <a:noFill/>
          <a:ln w="10160">
            <a:solidFill>
              <a:srgbClr val="F8F5EF"/>
            </a:solidFill>
            <a:prstDash val="solid"/>
          </a:ln>
        </p:spPr>
      </p:sp>
      <p:sp>
        <p:nvSpPr>
          <p:cNvPr id="82" name="Text 79">
            <a:extLst>
              <a:ext uri="{FF2B5EF4-FFF2-40B4-BE49-F238E27FC236}">
                <a16:creationId xmlns:a16="http://schemas.microsoft.com/office/drawing/2014/main" id="{DD1B22C7-8608-4E4C-B14F-BFE76F5F622D}"/>
              </a:ext>
            </a:extLst>
          </p:cNvPr>
          <p:cNvSpPr>
            <a:spLocks noGrp="1"/>
          </p:cNvSpPr>
          <p:nvPr/>
        </p:nvSpPr>
        <p:spPr>
          <a:xfrm>
            <a:off x="566928" y="4641233"/>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P08</a:t>
            </a:r>
            <a:endParaRPr sz="1570"/>
          </a:p>
        </p:txBody>
      </p:sp>
      <p:sp>
        <p:nvSpPr>
          <p:cNvPr id="83" name="Shape 80">
            <a:extLst>
              <a:ext uri="{FF2B5EF4-FFF2-40B4-BE49-F238E27FC236}">
                <a16:creationId xmlns:a16="http://schemas.microsoft.com/office/drawing/2014/main" id="{4D5F9D7A-FC89-43C2-94E1-481FF759F8C7}"/>
              </a:ext>
            </a:extLst>
          </p:cNvPr>
          <p:cNvSpPr>
            <a:spLocks noGrp="1"/>
          </p:cNvSpPr>
          <p:nvPr/>
        </p:nvSpPr>
        <p:spPr>
          <a:xfrm>
            <a:off x="1916682" y="4531505"/>
            <a:ext cx="4895113" cy="418011"/>
          </a:xfrm>
          <a:prstGeom prst="rect">
            <a:avLst/>
          </a:prstGeom>
          <a:solidFill>
            <a:srgbClr val="F0EBE2"/>
          </a:solidFill>
          <a:ln w="12700">
            <a:solidFill>
              <a:srgbClr val="F0EBE2">
                <a:alpha val="0"/>
              </a:srgbClr>
            </a:solidFill>
            <a:prstDash val="solid"/>
          </a:ln>
        </p:spPr>
      </p:sp>
      <p:sp>
        <p:nvSpPr>
          <p:cNvPr id="84" name="Shape 81">
            <a:extLst>
              <a:ext uri="{FF2B5EF4-FFF2-40B4-BE49-F238E27FC236}">
                <a16:creationId xmlns:a16="http://schemas.microsoft.com/office/drawing/2014/main" id="{14329449-4C64-4FF4-96EC-E7DEDE3F9871}"/>
              </a:ext>
            </a:extLst>
          </p:cNvPr>
          <p:cNvSpPr>
            <a:spLocks noGrp="1"/>
          </p:cNvSpPr>
          <p:nvPr/>
        </p:nvSpPr>
        <p:spPr>
          <a:xfrm>
            <a:off x="6811795" y="4531505"/>
            <a:ext cx="0" cy="418011"/>
          </a:xfrm>
          <a:prstGeom prst="line">
            <a:avLst/>
          </a:prstGeom>
          <a:noFill/>
          <a:ln w="10160">
            <a:solidFill>
              <a:srgbClr val="F8F5EF"/>
            </a:solidFill>
            <a:prstDash val="solid"/>
          </a:ln>
        </p:spPr>
      </p:sp>
      <p:sp>
        <p:nvSpPr>
          <p:cNvPr id="85" name="Text 82">
            <a:extLst>
              <a:ext uri="{FF2B5EF4-FFF2-40B4-BE49-F238E27FC236}">
                <a16:creationId xmlns:a16="http://schemas.microsoft.com/office/drawing/2014/main" id="{74241AD3-0C43-4D07-8654-CD10EF64DA35}"/>
              </a:ext>
            </a:extLst>
          </p:cNvPr>
          <p:cNvSpPr>
            <a:spLocks noGrp="1"/>
          </p:cNvSpPr>
          <p:nvPr/>
        </p:nvSpPr>
        <p:spPr>
          <a:xfrm>
            <a:off x="2044698" y="4641233"/>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Titel 39.41 und 54.12.11</a:t>
            </a:r>
            <a:endParaRPr sz="1570"/>
          </a:p>
        </p:txBody>
      </p:sp>
      <p:sp>
        <p:nvSpPr>
          <p:cNvPr id="86" name="Shape 83">
            <a:extLst>
              <a:ext uri="{FF2B5EF4-FFF2-40B4-BE49-F238E27FC236}">
                <a16:creationId xmlns:a16="http://schemas.microsoft.com/office/drawing/2014/main" id="{B5E5B53D-208F-46EF-97DA-593C7FB1AD35}"/>
              </a:ext>
            </a:extLst>
          </p:cNvPr>
          <p:cNvSpPr>
            <a:spLocks noGrp="1"/>
          </p:cNvSpPr>
          <p:nvPr/>
        </p:nvSpPr>
        <p:spPr>
          <a:xfrm>
            <a:off x="6811795" y="4531505"/>
            <a:ext cx="3186441" cy="418011"/>
          </a:xfrm>
          <a:prstGeom prst="rect">
            <a:avLst/>
          </a:prstGeom>
          <a:solidFill>
            <a:srgbClr val="F0EBE2"/>
          </a:solidFill>
          <a:ln w="12700">
            <a:solidFill>
              <a:srgbClr val="F0EBE2">
                <a:alpha val="0"/>
              </a:srgbClr>
            </a:solidFill>
            <a:prstDash val="solid"/>
          </a:ln>
        </p:spPr>
      </p:sp>
      <p:sp>
        <p:nvSpPr>
          <p:cNvPr id="87" name="Shape 84">
            <a:extLst>
              <a:ext uri="{FF2B5EF4-FFF2-40B4-BE49-F238E27FC236}">
                <a16:creationId xmlns:a16="http://schemas.microsoft.com/office/drawing/2014/main" id="{65692BF0-E007-4AB3-B3E3-59B7C566001B}"/>
              </a:ext>
            </a:extLst>
          </p:cNvPr>
          <p:cNvSpPr>
            <a:spLocks noGrp="1"/>
          </p:cNvSpPr>
          <p:nvPr/>
        </p:nvSpPr>
        <p:spPr>
          <a:xfrm>
            <a:off x="9998236" y="4531505"/>
            <a:ext cx="0" cy="418011"/>
          </a:xfrm>
          <a:prstGeom prst="line">
            <a:avLst/>
          </a:prstGeom>
          <a:noFill/>
          <a:ln w="10160">
            <a:solidFill>
              <a:srgbClr val="F8F5EF"/>
            </a:solidFill>
            <a:prstDash val="solid"/>
          </a:ln>
        </p:spPr>
      </p:sp>
      <p:sp>
        <p:nvSpPr>
          <p:cNvPr id="88" name="Text 85">
            <a:extLst>
              <a:ext uri="{FF2B5EF4-FFF2-40B4-BE49-F238E27FC236}">
                <a16:creationId xmlns:a16="http://schemas.microsoft.com/office/drawing/2014/main" id="{7D2820A8-C3B8-46E6-9DC2-6EEFB538CDE5}"/>
              </a:ext>
            </a:extLst>
          </p:cNvPr>
          <p:cNvSpPr>
            <a:spLocks noGrp="1"/>
          </p:cNvSpPr>
          <p:nvPr/>
        </p:nvSpPr>
        <p:spPr>
          <a:xfrm>
            <a:off x="6939811" y="4641233"/>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73–74 → 73–74</a:t>
            </a:r>
            <a:endParaRPr sz="1570"/>
          </a:p>
        </p:txBody>
      </p:sp>
      <p:sp>
        <p:nvSpPr>
          <p:cNvPr id="89" name="Shape 86">
            <a:extLst>
              <a:ext uri="{FF2B5EF4-FFF2-40B4-BE49-F238E27FC236}">
                <a16:creationId xmlns:a16="http://schemas.microsoft.com/office/drawing/2014/main" id="{CFE8959C-92FD-469D-81CB-D216F9B601CC}"/>
              </a:ext>
            </a:extLst>
          </p:cNvPr>
          <p:cNvSpPr>
            <a:spLocks noGrp="1"/>
          </p:cNvSpPr>
          <p:nvPr/>
        </p:nvSpPr>
        <p:spPr>
          <a:xfrm>
            <a:off x="9998236" y="4531505"/>
            <a:ext cx="1754852" cy="418011"/>
          </a:xfrm>
          <a:prstGeom prst="rect">
            <a:avLst/>
          </a:prstGeom>
          <a:solidFill>
            <a:srgbClr val="F0EBE2"/>
          </a:solidFill>
          <a:ln w="12700">
            <a:solidFill>
              <a:srgbClr val="F0EBE2">
                <a:alpha val="0"/>
              </a:srgbClr>
            </a:solidFill>
            <a:prstDash val="solid"/>
          </a:ln>
        </p:spPr>
      </p:sp>
      <p:sp>
        <p:nvSpPr>
          <p:cNvPr id="90" name="Shape 87">
            <a:extLst>
              <a:ext uri="{FF2B5EF4-FFF2-40B4-BE49-F238E27FC236}">
                <a16:creationId xmlns:a16="http://schemas.microsoft.com/office/drawing/2014/main" id="{6914455C-CCC3-4084-955B-FC39B3307950}"/>
              </a:ext>
            </a:extLst>
          </p:cNvPr>
          <p:cNvSpPr>
            <a:spLocks noGrp="1"/>
          </p:cNvSpPr>
          <p:nvPr/>
        </p:nvSpPr>
        <p:spPr>
          <a:xfrm>
            <a:off x="11753088" y="4531505"/>
            <a:ext cx="0" cy="418011"/>
          </a:xfrm>
          <a:prstGeom prst="line">
            <a:avLst/>
          </a:prstGeom>
          <a:noFill/>
          <a:ln w="10160">
            <a:solidFill>
              <a:srgbClr val="F8F5EF"/>
            </a:solidFill>
            <a:prstDash val="solid"/>
          </a:ln>
        </p:spPr>
      </p:sp>
      <p:sp>
        <p:nvSpPr>
          <p:cNvPr id="91" name="Text 88">
            <a:extLst>
              <a:ext uri="{FF2B5EF4-FFF2-40B4-BE49-F238E27FC236}">
                <a16:creationId xmlns:a16="http://schemas.microsoft.com/office/drawing/2014/main" id="{494CE8F1-3B57-4666-BB11-154BBFAB025F}"/>
              </a:ext>
            </a:extLst>
          </p:cNvPr>
          <p:cNvSpPr>
            <a:spLocks noGrp="1"/>
          </p:cNvSpPr>
          <p:nvPr/>
        </p:nvSpPr>
        <p:spPr>
          <a:xfrm>
            <a:off x="10126252" y="4641233"/>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21</a:t>
            </a:r>
            <a:endParaRPr sz="1570"/>
          </a:p>
        </p:txBody>
      </p:sp>
      <p:sp>
        <p:nvSpPr>
          <p:cNvPr id="92" name="Shape 89">
            <a:extLst>
              <a:ext uri="{FF2B5EF4-FFF2-40B4-BE49-F238E27FC236}">
                <a16:creationId xmlns:a16="http://schemas.microsoft.com/office/drawing/2014/main" id="{DAB1CA4F-D6D4-4249-B29D-9A0987A2B3CA}"/>
              </a:ext>
            </a:extLst>
          </p:cNvPr>
          <p:cNvSpPr>
            <a:spLocks noGrp="1"/>
          </p:cNvSpPr>
          <p:nvPr/>
        </p:nvSpPr>
        <p:spPr>
          <a:xfrm>
            <a:off x="438912" y="4949517"/>
            <a:ext cx="1477770" cy="418011"/>
          </a:xfrm>
          <a:prstGeom prst="rect">
            <a:avLst/>
          </a:prstGeom>
          <a:solidFill>
            <a:srgbClr val="FFFFFF"/>
          </a:solidFill>
          <a:ln w="12700">
            <a:solidFill>
              <a:srgbClr val="FFFFFF">
                <a:alpha val="0"/>
              </a:srgbClr>
            </a:solidFill>
            <a:prstDash val="solid"/>
          </a:ln>
        </p:spPr>
      </p:sp>
      <p:sp>
        <p:nvSpPr>
          <p:cNvPr id="93" name="Shape 90">
            <a:extLst>
              <a:ext uri="{FF2B5EF4-FFF2-40B4-BE49-F238E27FC236}">
                <a16:creationId xmlns:a16="http://schemas.microsoft.com/office/drawing/2014/main" id="{6C0A7CC4-30B9-41F3-9A3E-448A021755F9}"/>
              </a:ext>
            </a:extLst>
          </p:cNvPr>
          <p:cNvSpPr>
            <a:spLocks noGrp="1"/>
          </p:cNvSpPr>
          <p:nvPr/>
        </p:nvSpPr>
        <p:spPr>
          <a:xfrm>
            <a:off x="1916682" y="4949517"/>
            <a:ext cx="0" cy="418011"/>
          </a:xfrm>
          <a:prstGeom prst="line">
            <a:avLst/>
          </a:prstGeom>
          <a:noFill/>
          <a:ln w="10160">
            <a:solidFill>
              <a:srgbClr val="F8F5EF"/>
            </a:solidFill>
            <a:prstDash val="solid"/>
          </a:ln>
        </p:spPr>
      </p:sp>
      <p:sp>
        <p:nvSpPr>
          <p:cNvPr id="94" name="Text 91">
            <a:extLst>
              <a:ext uri="{FF2B5EF4-FFF2-40B4-BE49-F238E27FC236}">
                <a16:creationId xmlns:a16="http://schemas.microsoft.com/office/drawing/2014/main" id="{6748EA26-CD98-44D3-A602-87D084590B8E}"/>
              </a:ext>
            </a:extLst>
          </p:cNvPr>
          <p:cNvSpPr>
            <a:spLocks noGrp="1"/>
          </p:cNvSpPr>
          <p:nvPr/>
        </p:nvSpPr>
        <p:spPr>
          <a:xfrm>
            <a:off x="566928" y="5059245"/>
            <a:ext cx="1212594" cy="207699"/>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P09</a:t>
            </a:r>
            <a:endParaRPr sz="1570"/>
          </a:p>
        </p:txBody>
      </p:sp>
      <p:sp>
        <p:nvSpPr>
          <p:cNvPr id="95" name="Shape 92">
            <a:extLst>
              <a:ext uri="{FF2B5EF4-FFF2-40B4-BE49-F238E27FC236}">
                <a16:creationId xmlns:a16="http://schemas.microsoft.com/office/drawing/2014/main" id="{D3DC1570-FDBC-47BF-B221-1D57A4164D01}"/>
              </a:ext>
            </a:extLst>
          </p:cNvPr>
          <p:cNvSpPr>
            <a:spLocks noGrp="1"/>
          </p:cNvSpPr>
          <p:nvPr/>
        </p:nvSpPr>
        <p:spPr>
          <a:xfrm>
            <a:off x="1916682" y="4949517"/>
            <a:ext cx="4895113" cy="418011"/>
          </a:xfrm>
          <a:prstGeom prst="rect">
            <a:avLst/>
          </a:prstGeom>
          <a:solidFill>
            <a:srgbClr val="FFFFFF"/>
          </a:solidFill>
          <a:ln w="12700">
            <a:solidFill>
              <a:srgbClr val="FFFFFF">
                <a:alpha val="0"/>
              </a:srgbClr>
            </a:solidFill>
            <a:prstDash val="solid"/>
          </a:ln>
        </p:spPr>
      </p:sp>
      <p:sp>
        <p:nvSpPr>
          <p:cNvPr id="96" name="Shape 93">
            <a:extLst>
              <a:ext uri="{FF2B5EF4-FFF2-40B4-BE49-F238E27FC236}">
                <a16:creationId xmlns:a16="http://schemas.microsoft.com/office/drawing/2014/main" id="{2314C28D-F1B4-4AC9-B6BD-71C31823728E}"/>
              </a:ext>
            </a:extLst>
          </p:cNvPr>
          <p:cNvSpPr>
            <a:spLocks noGrp="1"/>
          </p:cNvSpPr>
          <p:nvPr/>
        </p:nvSpPr>
        <p:spPr>
          <a:xfrm>
            <a:off x="6811795" y="4949517"/>
            <a:ext cx="0" cy="418011"/>
          </a:xfrm>
          <a:prstGeom prst="line">
            <a:avLst/>
          </a:prstGeom>
          <a:noFill/>
          <a:ln w="10160">
            <a:solidFill>
              <a:srgbClr val="F8F5EF"/>
            </a:solidFill>
            <a:prstDash val="solid"/>
          </a:ln>
        </p:spPr>
      </p:sp>
      <p:sp>
        <p:nvSpPr>
          <p:cNvPr id="97" name="Text 94">
            <a:extLst>
              <a:ext uri="{FF2B5EF4-FFF2-40B4-BE49-F238E27FC236}">
                <a16:creationId xmlns:a16="http://schemas.microsoft.com/office/drawing/2014/main" id="{C4534852-C8B7-462E-8E86-F09AF47FCE9E}"/>
              </a:ext>
            </a:extLst>
          </p:cNvPr>
          <p:cNvSpPr>
            <a:spLocks noGrp="1"/>
          </p:cNvSpPr>
          <p:nvPr/>
        </p:nvSpPr>
        <p:spPr>
          <a:xfrm>
            <a:off x="2044698" y="5059245"/>
            <a:ext cx="4629937"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55.51.12; postmortale Kodes aufgehoben</a:t>
            </a:r>
            <a:endParaRPr sz="1570"/>
          </a:p>
        </p:txBody>
      </p:sp>
      <p:sp>
        <p:nvSpPr>
          <p:cNvPr id="98" name="Shape 95">
            <a:extLst>
              <a:ext uri="{FF2B5EF4-FFF2-40B4-BE49-F238E27FC236}">
                <a16:creationId xmlns:a16="http://schemas.microsoft.com/office/drawing/2014/main" id="{272F0E1D-1428-4BD1-9A3E-0F89385043FF}"/>
              </a:ext>
            </a:extLst>
          </p:cNvPr>
          <p:cNvSpPr>
            <a:spLocks noGrp="1"/>
          </p:cNvSpPr>
          <p:nvPr/>
        </p:nvSpPr>
        <p:spPr>
          <a:xfrm>
            <a:off x="6811795" y="4949517"/>
            <a:ext cx="3186441" cy="418011"/>
          </a:xfrm>
          <a:prstGeom prst="rect">
            <a:avLst/>
          </a:prstGeom>
          <a:solidFill>
            <a:srgbClr val="FFFFFF"/>
          </a:solidFill>
          <a:ln w="12700">
            <a:solidFill>
              <a:srgbClr val="FFFFFF">
                <a:alpha val="0"/>
              </a:srgbClr>
            </a:solidFill>
            <a:prstDash val="solid"/>
          </a:ln>
        </p:spPr>
      </p:sp>
      <p:sp>
        <p:nvSpPr>
          <p:cNvPr id="99" name="Shape 96">
            <a:extLst>
              <a:ext uri="{FF2B5EF4-FFF2-40B4-BE49-F238E27FC236}">
                <a16:creationId xmlns:a16="http://schemas.microsoft.com/office/drawing/2014/main" id="{6E58BDBB-81EA-4229-81A0-AE43268FF37A}"/>
              </a:ext>
            </a:extLst>
          </p:cNvPr>
          <p:cNvSpPr>
            <a:spLocks noGrp="1"/>
          </p:cNvSpPr>
          <p:nvPr/>
        </p:nvSpPr>
        <p:spPr>
          <a:xfrm>
            <a:off x="9998236" y="4949517"/>
            <a:ext cx="0" cy="418011"/>
          </a:xfrm>
          <a:prstGeom prst="line">
            <a:avLst/>
          </a:prstGeom>
          <a:noFill/>
          <a:ln w="10160">
            <a:solidFill>
              <a:srgbClr val="F8F5EF"/>
            </a:solidFill>
            <a:prstDash val="solid"/>
          </a:ln>
        </p:spPr>
      </p:sp>
      <p:sp>
        <p:nvSpPr>
          <p:cNvPr id="100" name="Text 97">
            <a:extLst>
              <a:ext uri="{FF2B5EF4-FFF2-40B4-BE49-F238E27FC236}">
                <a16:creationId xmlns:a16="http://schemas.microsoft.com/office/drawing/2014/main" id="{4446D068-D5C1-4AA1-B7B3-803A4D151E99}"/>
              </a:ext>
            </a:extLst>
          </p:cNvPr>
          <p:cNvSpPr>
            <a:spLocks noGrp="1"/>
          </p:cNvSpPr>
          <p:nvPr/>
        </p:nvSpPr>
        <p:spPr>
          <a:xfrm>
            <a:off x="6939811" y="5059245"/>
            <a:ext cx="2921265"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75–77 → 75–77</a:t>
            </a:r>
            <a:endParaRPr sz="1570"/>
          </a:p>
        </p:txBody>
      </p:sp>
      <p:sp>
        <p:nvSpPr>
          <p:cNvPr id="101" name="Shape 98">
            <a:extLst>
              <a:ext uri="{FF2B5EF4-FFF2-40B4-BE49-F238E27FC236}">
                <a16:creationId xmlns:a16="http://schemas.microsoft.com/office/drawing/2014/main" id="{EA784889-DDD8-46C2-9F72-B7573C19547E}"/>
              </a:ext>
            </a:extLst>
          </p:cNvPr>
          <p:cNvSpPr>
            <a:spLocks noGrp="1"/>
          </p:cNvSpPr>
          <p:nvPr/>
        </p:nvSpPr>
        <p:spPr>
          <a:xfrm>
            <a:off x="9998236" y="4949517"/>
            <a:ext cx="1754852" cy="418011"/>
          </a:xfrm>
          <a:prstGeom prst="rect">
            <a:avLst/>
          </a:prstGeom>
          <a:solidFill>
            <a:srgbClr val="FFFFFF"/>
          </a:solidFill>
          <a:ln w="12700">
            <a:solidFill>
              <a:srgbClr val="FFFFFF">
                <a:alpha val="0"/>
              </a:srgbClr>
            </a:solidFill>
            <a:prstDash val="solid"/>
          </a:ln>
        </p:spPr>
      </p:sp>
      <p:sp>
        <p:nvSpPr>
          <p:cNvPr id="102" name="Shape 99">
            <a:extLst>
              <a:ext uri="{FF2B5EF4-FFF2-40B4-BE49-F238E27FC236}">
                <a16:creationId xmlns:a16="http://schemas.microsoft.com/office/drawing/2014/main" id="{B3A3F245-0F33-4CD8-8FDF-75A4FEED4760}"/>
              </a:ext>
            </a:extLst>
          </p:cNvPr>
          <p:cNvSpPr>
            <a:spLocks noGrp="1"/>
          </p:cNvSpPr>
          <p:nvPr/>
        </p:nvSpPr>
        <p:spPr>
          <a:xfrm>
            <a:off x="11753088" y="4949517"/>
            <a:ext cx="0" cy="418011"/>
          </a:xfrm>
          <a:prstGeom prst="line">
            <a:avLst/>
          </a:prstGeom>
          <a:noFill/>
          <a:ln w="10160">
            <a:solidFill>
              <a:srgbClr val="F8F5EF"/>
            </a:solidFill>
            <a:prstDash val="solid"/>
          </a:ln>
        </p:spPr>
      </p:sp>
      <p:sp>
        <p:nvSpPr>
          <p:cNvPr id="103" name="Text 100">
            <a:extLst>
              <a:ext uri="{FF2B5EF4-FFF2-40B4-BE49-F238E27FC236}">
                <a16:creationId xmlns:a16="http://schemas.microsoft.com/office/drawing/2014/main" id="{9FF0F910-DCAF-497E-A4A6-6B1EFA6D0481}"/>
              </a:ext>
            </a:extLst>
          </p:cNvPr>
          <p:cNvSpPr>
            <a:spLocks noGrp="1"/>
          </p:cNvSpPr>
          <p:nvPr/>
        </p:nvSpPr>
        <p:spPr>
          <a:xfrm>
            <a:off x="10126252" y="5059245"/>
            <a:ext cx="1489676" cy="207699"/>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22</a:t>
            </a:r>
            <a:endParaRPr sz="1570"/>
          </a:p>
        </p:txBody>
      </p:sp>
      <p:sp>
        <p:nvSpPr>
          <p:cNvPr id="104" name="Shape 101">
            <a:extLst>
              <a:ext uri="{FF2B5EF4-FFF2-40B4-BE49-F238E27FC236}">
                <a16:creationId xmlns:a16="http://schemas.microsoft.com/office/drawing/2014/main" id="{909648F3-F1C6-4F27-A262-AB0880C2259E}"/>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105" name="Shape 102">
            <a:extLst>
              <a:ext uri="{FF2B5EF4-FFF2-40B4-BE49-F238E27FC236}">
                <a16:creationId xmlns:a16="http://schemas.microsoft.com/office/drawing/2014/main" id="{A0793C97-CFFB-4A60-83C7-08F4FA5BECC2}"/>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106" name="Text 103">
            <a:extLst>
              <a:ext uri="{FF2B5EF4-FFF2-40B4-BE49-F238E27FC236}">
                <a16:creationId xmlns:a16="http://schemas.microsoft.com/office/drawing/2014/main" id="{BC830EF3-55BE-40FA-AB2B-FBE604323C83}"/>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p bedeutet geänderte Regelversion – nicht automatisch ausschliesslich eine materielle Neuerung.</a:t>
            </a:r>
            <a:endParaRPr sz="1550"/>
          </a:p>
        </p:txBody>
      </p:sp>
      <p:sp>
        <p:nvSpPr>
          <p:cNvPr id="107" name="Shape 104">
            <a:extLst>
              <a:ext uri="{FF2B5EF4-FFF2-40B4-BE49-F238E27FC236}">
                <a16:creationId xmlns:a16="http://schemas.microsoft.com/office/drawing/2014/main" id="{06F856DC-1D08-4549-BF4A-00B3705A0CA7}"/>
              </a:ext>
            </a:extLst>
          </p:cNvPr>
          <p:cNvSpPr>
            <a:spLocks noGrp="1"/>
          </p:cNvSpPr>
          <p:nvPr/>
        </p:nvSpPr>
        <p:spPr>
          <a:xfrm>
            <a:off x="438912" y="6281928"/>
            <a:ext cx="11314176" cy="0"/>
          </a:xfrm>
          <a:prstGeom prst="line">
            <a:avLst/>
          </a:prstGeom>
          <a:noFill/>
          <a:ln w="7620">
            <a:solidFill>
              <a:srgbClr val="D8D4CB"/>
            </a:solidFill>
            <a:prstDash val="solid"/>
          </a:ln>
        </p:spPr>
      </p:sp>
      <p:sp>
        <p:nvSpPr>
          <p:cNvPr id="108" name="Text 105">
            <a:extLst>
              <a:ext uri="{FF2B5EF4-FFF2-40B4-BE49-F238E27FC236}">
                <a16:creationId xmlns:a16="http://schemas.microsoft.com/office/drawing/2014/main" id="{CB321EC1-A787-4E35-9048-3548E29A4631}"/>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BFS, KHB 2026 und 2027; Kapitel- und Seitenzuordnung gemäss Originalfassungen.</a:t>
            </a:r>
            <a:endParaRPr sz="920"/>
          </a:p>
        </p:txBody>
      </p:sp>
      <p:sp>
        <p:nvSpPr>
          <p:cNvPr id="109" name="Text 106">
            <a:extLst>
              <a:ext uri="{FF2B5EF4-FFF2-40B4-BE49-F238E27FC236}">
                <a16:creationId xmlns:a16="http://schemas.microsoft.com/office/drawing/2014/main" id="{34C22703-7517-454F-BEBE-D6FA242B5433}"/>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110" name="Text 107">
            <a:extLst>
              <a:ext uri="{FF2B5EF4-FFF2-40B4-BE49-F238E27FC236}">
                <a16:creationId xmlns:a16="http://schemas.microsoft.com/office/drawing/2014/main" id="{1F903906-1DB9-4350-9A5F-AE82703AC1E8}"/>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66 / 73</a:t>
            </a:r>
            <a:endParaRPr sz="900"/>
          </a:p>
        </p:txBody>
      </p:sp>
    </p:spTree>
    <p:extLst>
      <p:ext uri="{BB962C8B-B14F-4D97-AF65-F5344CB8AC3E}">
        <p14:creationId xmlns:p14="http://schemas.microsoft.com/office/powerpoint/2010/main" val="7152466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1B3CEC3-F124-423A-974A-B75A20E14AB6}"/>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298A762B-9DF0-4061-95D2-B9F06E59DBB2}"/>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E8999C0F-18F5-43AC-BDCA-9449DCED23B3}"/>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FB33B095-C38C-4B69-AD77-914E3E0A880F}"/>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4F66FC9A-284B-45B0-8BBE-DA2410E35841}"/>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22C57C8B-48E9-456C-A351-8F71F374B702}"/>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ANHANG | NACHWEIS</a:t>
            </a:r>
            <a:endParaRPr sz="1020"/>
          </a:p>
        </p:txBody>
      </p:sp>
      <p:sp>
        <p:nvSpPr>
          <p:cNvPr id="8" name="Text 5">
            <a:extLst>
              <a:ext uri="{FF2B5EF4-FFF2-40B4-BE49-F238E27FC236}">
                <a16:creationId xmlns:a16="http://schemas.microsoft.com/office/drawing/2014/main" id="{DEF862B5-0396-44CC-8B4E-C852CFF81C4E}"/>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31 REGELN INSGESAMT</a:t>
            </a:r>
            <a:endParaRPr sz="960"/>
          </a:p>
        </p:txBody>
      </p:sp>
      <p:sp>
        <p:nvSpPr>
          <p:cNvPr id="9" name="Text 6">
            <a:extLst>
              <a:ext uri="{FF2B5EF4-FFF2-40B4-BE49-F238E27FC236}">
                <a16:creationId xmlns:a16="http://schemas.microsoft.com/office/drawing/2014/main" id="{2493F154-5F82-4B14-ADD1-BA7E9AC5E3D7}"/>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Regelregister 3/6: alle p-gekennzeichneten Regeln</a:t>
            </a:r>
            <a:endParaRPr sz="2800"/>
          </a:p>
        </p:txBody>
      </p:sp>
      <p:sp>
        <p:nvSpPr>
          <p:cNvPr id="10" name="Shape 7">
            <a:extLst>
              <a:ext uri="{FF2B5EF4-FFF2-40B4-BE49-F238E27FC236}">
                <a16:creationId xmlns:a16="http://schemas.microsoft.com/office/drawing/2014/main" id="{040D5F1C-B07B-4140-B974-1AC1746F293E}"/>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83C8838E-9636-4CC5-BCBB-E6E4C65E8D5B}"/>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3DC1DF80-AB64-489A-AD02-D17E808DA09F}"/>
              </a:ext>
            </a:extLst>
          </p:cNvPr>
          <p:cNvSpPr>
            <a:spLocks noGrp="1"/>
          </p:cNvSpPr>
          <p:nvPr/>
        </p:nvSpPr>
        <p:spPr>
          <a:xfrm>
            <a:off x="438912" y="2020824"/>
            <a:ext cx="1477770"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FED5B97C-E1E5-4CB4-8C3E-A2B428D2106A}"/>
              </a:ext>
            </a:extLst>
          </p:cNvPr>
          <p:cNvSpPr>
            <a:spLocks noGrp="1"/>
          </p:cNvSpPr>
          <p:nvPr/>
        </p:nvSpPr>
        <p:spPr>
          <a:xfrm>
            <a:off x="566928" y="2125980"/>
            <a:ext cx="1230882"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Regel</a:t>
            </a:r>
            <a:endParaRPr sz="1240"/>
          </a:p>
        </p:txBody>
      </p:sp>
      <p:sp>
        <p:nvSpPr>
          <p:cNvPr id="14" name="Shape 11">
            <a:extLst>
              <a:ext uri="{FF2B5EF4-FFF2-40B4-BE49-F238E27FC236}">
                <a16:creationId xmlns:a16="http://schemas.microsoft.com/office/drawing/2014/main" id="{415CED6E-70D2-42BD-A269-020507DDCCEE}"/>
              </a:ext>
            </a:extLst>
          </p:cNvPr>
          <p:cNvSpPr>
            <a:spLocks noGrp="1"/>
          </p:cNvSpPr>
          <p:nvPr/>
        </p:nvSpPr>
        <p:spPr>
          <a:xfrm>
            <a:off x="1916682" y="2020824"/>
            <a:ext cx="4895113"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62B9CB9C-1CC4-4F53-AEC3-F187B01C5ABE}"/>
              </a:ext>
            </a:extLst>
          </p:cNvPr>
          <p:cNvSpPr>
            <a:spLocks noGrp="1"/>
          </p:cNvSpPr>
          <p:nvPr/>
        </p:nvSpPr>
        <p:spPr>
          <a:xfrm>
            <a:off x="2044698" y="2125980"/>
            <a:ext cx="4648225"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Gegenstand des Vergleichs</a:t>
            </a:r>
            <a:endParaRPr sz="1240"/>
          </a:p>
        </p:txBody>
      </p:sp>
      <p:sp>
        <p:nvSpPr>
          <p:cNvPr id="16" name="Shape 13">
            <a:extLst>
              <a:ext uri="{FF2B5EF4-FFF2-40B4-BE49-F238E27FC236}">
                <a16:creationId xmlns:a16="http://schemas.microsoft.com/office/drawing/2014/main" id="{4EFDD5BA-D5F6-4CB5-897F-CE12D7559ED7}"/>
              </a:ext>
            </a:extLst>
          </p:cNvPr>
          <p:cNvSpPr>
            <a:spLocks noGrp="1"/>
          </p:cNvSpPr>
          <p:nvPr/>
        </p:nvSpPr>
        <p:spPr>
          <a:xfrm>
            <a:off x="6811795" y="2020824"/>
            <a:ext cx="3186441"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0F864898-C024-40F0-AF47-25D43604E142}"/>
              </a:ext>
            </a:extLst>
          </p:cNvPr>
          <p:cNvSpPr>
            <a:spLocks noGrp="1"/>
          </p:cNvSpPr>
          <p:nvPr/>
        </p:nvSpPr>
        <p:spPr>
          <a:xfrm>
            <a:off x="6939811" y="2125980"/>
            <a:ext cx="2939553"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KHB-Seiten 2026 → 2027</a:t>
            </a:r>
            <a:endParaRPr sz="1240"/>
          </a:p>
        </p:txBody>
      </p:sp>
      <p:sp>
        <p:nvSpPr>
          <p:cNvPr id="18" name="Shape 15">
            <a:extLst>
              <a:ext uri="{FF2B5EF4-FFF2-40B4-BE49-F238E27FC236}">
                <a16:creationId xmlns:a16="http://schemas.microsoft.com/office/drawing/2014/main" id="{F88B1E35-2116-4F8D-8050-78A566CCC1D9}"/>
              </a:ext>
            </a:extLst>
          </p:cNvPr>
          <p:cNvSpPr>
            <a:spLocks noGrp="1"/>
          </p:cNvSpPr>
          <p:nvPr/>
        </p:nvSpPr>
        <p:spPr>
          <a:xfrm>
            <a:off x="9998236" y="2020824"/>
            <a:ext cx="1754852" cy="420624"/>
          </a:xfrm>
          <a:prstGeom prst="rect">
            <a:avLst/>
          </a:prstGeom>
          <a:solidFill>
            <a:srgbClr val="303D43"/>
          </a:solidFill>
          <a:ln w="12700">
            <a:solidFill>
              <a:srgbClr val="303D43">
                <a:alpha val="0"/>
              </a:srgbClr>
            </a:solidFill>
            <a:prstDash val="solid"/>
          </a:ln>
        </p:spPr>
      </p:sp>
      <p:sp>
        <p:nvSpPr>
          <p:cNvPr id="19" name="Text 16">
            <a:extLst>
              <a:ext uri="{FF2B5EF4-FFF2-40B4-BE49-F238E27FC236}">
                <a16:creationId xmlns:a16="http://schemas.microsoft.com/office/drawing/2014/main" id="{98C1FE86-41CC-4A4E-B4CE-590F0C8BBB64}"/>
              </a:ext>
            </a:extLst>
          </p:cNvPr>
          <p:cNvSpPr>
            <a:spLocks noGrp="1"/>
          </p:cNvSpPr>
          <p:nvPr/>
        </p:nvSpPr>
        <p:spPr>
          <a:xfrm>
            <a:off x="10126252" y="2125980"/>
            <a:ext cx="1507964"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Folien</a:t>
            </a:r>
            <a:endParaRPr sz="1240"/>
          </a:p>
        </p:txBody>
      </p:sp>
      <p:sp>
        <p:nvSpPr>
          <p:cNvPr id="20" name="Shape 17">
            <a:extLst>
              <a:ext uri="{FF2B5EF4-FFF2-40B4-BE49-F238E27FC236}">
                <a16:creationId xmlns:a16="http://schemas.microsoft.com/office/drawing/2014/main" id="{685702B3-8C8C-4321-AFC5-78D70F044A4E}"/>
              </a:ext>
            </a:extLst>
          </p:cNvPr>
          <p:cNvSpPr>
            <a:spLocks noGrp="1"/>
          </p:cNvSpPr>
          <p:nvPr/>
        </p:nvSpPr>
        <p:spPr>
          <a:xfrm>
            <a:off x="438912" y="2441448"/>
            <a:ext cx="1477770" cy="585216"/>
          </a:xfrm>
          <a:prstGeom prst="rect">
            <a:avLst/>
          </a:prstGeom>
          <a:solidFill>
            <a:srgbClr val="FFFFFF"/>
          </a:solidFill>
          <a:ln w="12700">
            <a:solidFill>
              <a:srgbClr val="FFFFFF">
                <a:alpha val="0"/>
              </a:srgbClr>
            </a:solidFill>
            <a:prstDash val="solid"/>
          </a:ln>
        </p:spPr>
      </p:sp>
      <p:sp>
        <p:nvSpPr>
          <p:cNvPr id="21" name="Shape 18">
            <a:extLst>
              <a:ext uri="{FF2B5EF4-FFF2-40B4-BE49-F238E27FC236}">
                <a16:creationId xmlns:a16="http://schemas.microsoft.com/office/drawing/2014/main" id="{62FF8431-F430-4146-AD2C-5DC7F41B058C}"/>
              </a:ext>
            </a:extLst>
          </p:cNvPr>
          <p:cNvSpPr>
            <a:spLocks noGrp="1"/>
          </p:cNvSpPr>
          <p:nvPr/>
        </p:nvSpPr>
        <p:spPr>
          <a:xfrm>
            <a:off x="1916682" y="2441448"/>
            <a:ext cx="0" cy="585216"/>
          </a:xfrm>
          <a:prstGeom prst="line">
            <a:avLst/>
          </a:prstGeom>
          <a:noFill/>
          <a:ln w="10160">
            <a:solidFill>
              <a:srgbClr val="F8F5EF"/>
            </a:solidFill>
            <a:prstDash val="solid"/>
          </a:ln>
        </p:spPr>
      </p:sp>
      <p:sp>
        <p:nvSpPr>
          <p:cNvPr id="22" name="Text 19">
            <a:extLst>
              <a:ext uri="{FF2B5EF4-FFF2-40B4-BE49-F238E27FC236}">
                <a16:creationId xmlns:a16="http://schemas.microsoft.com/office/drawing/2014/main" id="{6AA4870C-B81A-48F7-8374-0052941BEC3F}"/>
              </a:ext>
            </a:extLst>
          </p:cNvPr>
          <p:cNvSpPr>
            <a:spLocks noGrp="1"/>
          </p:cNvSpPr>
          <p:nvPr/>
        </p:nvSpPr>
        <p:spPr>
          <a:xfrm>
            <a:off x="566928" y="2551176"/>
            <a:ext cx="1212594" cy="374904"/>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SD0102</a:t>
            </a:r>
            <a:endParaRPr sz="1570"/>
          </a:p>
        </p:txBody>
      </p:sp>
      <p:sp>
        <p:nvSpPr>
          <p:cNvPr id="23" name="Shape 20">
            <a:extLst>
              <a:ext uri="{FF2B5EF4-FFF2-40B4-BE49-F238E27FC236}">
                <a16:creationId xmlns:a16="http://schemas.microsoft.com/office/drawing/2014/main" id="{7E8B5D45-0EC2-4DF6-A1DE-D1A588D95311}"/>
              </a:ext>
            </a:extLst>
          </p:cNvPr>
          <p:cNvSpPr>
            <a:spLocks noGrp="1"/>
          </p:cNvSpPr>
          <p:nvPr/>
        </p:nvSpPr>
        <p:spPr>
          <a:xfrm>
            <a:off x="1916682" y="2441448"/>
            <a:ext cx="4895113" cy="585216"/>
          </a:xfrm>
          <a:prstGeom prst="rect">
            <a:avLst/>
          </a:prstGeom>
          <a:solidFill>
            <a:srgbClr val="FFFFFF"/>
          </a:solidFill>
          <a:ln w="12700">
            <a:solidFill>
              <a:srgbClr val="FFFFFF">
                <a:alpha val="0"/>
              </a:srgbClr>
            </a:solidFill>
            <a:prstDash val="solid"/>
          </a:ln>
        </p:spPr>
      </p:sp>
      <p:sp>
        <p:nvSpPr>
          <p:cNvPr id="24" name="Shape 21">
            <a:extLst>
              <a:ext uri="{FF2B5EF4-FFF2-40B4-BE49-F238E27FC236}">
                <a16:creationId xmlns:a16="http://schemas.microsoft.com/office/drawing/2014/main" id="{83DF41C6-8987-46F8-ABC1-6C12E2FCDA86}"/>
              </a:ext>
            </a:extLst>
          </p:cNvPr>
          <p:cNvSpPr>
            <a:spLocks noGrp="1"/>
          </p:cNvSpPr>
          <p:nvPr/>
        </p:nvSpPr>
        <p:spPr>
          <a:xfrm>
            <a:off x="6811795" y="2441448"/>
            <a:ext cx="0" cy="585216"/>
          </a:xfrm>
          <a:prstGeom prst="line">
            <a:avLst/>
          </a:prstGeom>
          <a:noFill/>
          <a:ln w="10160">
            <a:solidFill>
              <a:srgbClr val="F8F5EF"/>
            </a:solidFill>
            <a:prstDash val="solid"/>
          </a:ln>
        </p:spPr>
      </p:sp>
      <p:sp>
        <p:nvSpPr>
          <p:cNvPr id="25" name="Text 22">
            <a:extLst>
              <a:ext uri="{FF2B5EF4-FFF2-40B4-BE49-F238E27FC236}">
                <a16:creationId xmlns:a16="http://schemas.microsoft.com/office/drawing/2014/main" id="{CD085BD4-E808-4C78-94E1-6FF2771DC898}"/>
              </a:ext>
            </a:extLst>
          </p:cNvPr>
          <p:cNvSpPr>
            <a:spLocks noGrp="1"/>
          </p:cNvSpPr>
          <p:nvPr/>
        </p:nvSpPr>
        <p:spPr>
          <a:xfrm>
            <a:off x="2044698" y="2551176"/>
            <a:ext cx="4629937"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Phoenix-Aufzählung; MDSi; neues Beispiel</a:t>
            </a:r>
            <a:endParaRPr sz="1570"/>
          </a:p>
        </p:txBody>
      </p:sp>
      <p:sp>
        <p:nvSpPr>
          <p:cNvPr id="26" name="Shape 23">
            <a:extLst>
              <a:ext uri="{FF2B5EF4-FFF2-40B4-BE49-F238E27FC236}">
                <a16:creationId xmlns:a16="http://schemas.microsoft.com/office/drawing/2014/main" id="{637C34E0-E160-4B6F-9C33-EFDE6D4134F0}"/>
              </a:ext>
            </a:extLst>
          </p:cNvPr>
          <p:cNvSpPr>
            <a:spLocks noGrp="1"/>
          </p:cNvSpPr>
          <p:nvPr/>
        </p:nvSpPr>
        <p:spPr>
          <a:xfrm>
            <a:off x="6811795" y="2441448"/>
            <a:ext cx="3186441" cy="585216"/>
          </a:xfrm>
          <a:prstGeom prst="rect">
            <a:avLst/>
          </a:prstGeom>
          <a:solidFill>
            <a:srgbClr val="FFFFFF"/>
          </a:solidFill>
          <a:ln w="12700">
            <a:solidFill>
              <a:srgbClr val="FFFFFF">
                <a:alpha val="0"/>
              </a:srgbClr>
            </a:solidFill>
            <a:prstDash val="solid"/>
          </a:ln>
        </p:spPr>
      </p:sp>
      <p:sp>
        <p:nvSpPr>
          <p:cNvPr id="27" name="Shape 24">
            <a:extLst>
              <a:ext uri="{FF2B5EF4-FFF2-40B4-BE49-F238E27FC236}">
                <a16:creationId xmlns:a16="http://schemas.microsoft.com/office/drawing/2014/main" id="{2DA9F906-42F5-4BFB-8EF1-30DE534F4FFF}"/>
              </a:ext>
            </a:extLst>
          </p:cNvPr>
          <p:cNvSpPr>
            <a:spLocks noGrp="1"/>
          </p:cNvSpPr>
          <p:nvPr/>
        </p:nvSpPr>
        <p:spPr>
          <a:xfrm>
            <a:off x="9998236" y="2441448"/>
            <a:ext cx="0" cy="585216"/>
          </a:xfrm>
          <a:prstGeom prst="line">
            <a:avLst/>
          </a:prstGeom>
          <a:noFill/>
          <a:ln w="10160">
            <a:solidFill>
              <a:srgbClr val="F8F5EF"/>
            </a:solidFill>
            <a:prstDash val="solid"/>
          </a:ln>
        </p:spPr>
      </p:sp>
      <p:sp>
        <p:nvSpPr>
          <p:cNvPr id="28" name="Text 25">
            <a:extLst>
              <a:ext uri="{FF2B5EF4-FFF2-40B4-BE49-F238E27FC236}">
                <a16:creationId xmlns:a16="http://schemas.microsoft.com/office/drawing/2014/main" id="{C40ECBCA-EC49-4F2A-92C6-56EE192809E1}"/>
              </a:ext>
            </a:extLst>
          </p:cNvPr>
          <p:cNvSpPr>
            <a:spLocks noGrp="1"/>
          </p:cNvSpPr>
          <p:nvPr/>
        </p:nvSpPr>
        <p:spPr>
          <a:xfrm>
            <a:off x="6939811" y="2551176"/>
            <a:ext cx="2921265"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84–91 → 83–90</a:t>
            </a:r>
            <a:endParaRPr sz="1570"/>
          </a:p>
        </p:txBody>
      </p:sp>
      <p:sp>
        <p:nvSpPr>
          <p:cNvPr id="29" name="Shape 26">
            <a:extLst>
              <a:ext uri="{FF2B5EF4-FFF2-40B4-BE49-F238E27FC236}">
                <a16:creationId xmlns:a16="http://schemas.microsoft.com/office/drawing/2014/main" id="{E9BB6DF9-5C9B-4C98-A8EC-74A0369A9C10}"/>
              </a:ext>
            </a:extLst>
          </p:cNvPr>
          <p:cNvSpPr>
            <a:spLocks noGrp="1"/>
          </p:cNvSpPr>
          <p:nvPr/>
        </p:nvSpPr>
        <p:spPr>
          <a:xfrm>
            <a:off x="9998236" y="2441448"/>
            <a:ext cx="1754852" cy="585216"/>
          </a:xfrm>
          <a:prstGeom prst="rect">
            <a:avLst/>
          </a:prstGeom>
          <a:solidFill>
            <a:srgbClr val="FFFFFF"/>
          </a:solidFill>
          <a:ln w="12700">
            <a:solidFill>
              <a:srgbClr val="FFFFFF">
                <a:alpha val="0"/>
              </a:srgbClr>
            </a:solidFill>
            <a:prstDash val="solid"/>
          </a:ln>
        </p:spPr>
      </p:sp>
      <p:sp>
        <p:nvSpPr>
          <p:cNvPr id="30" name="Shape 27">
            <a:extLst>
              <a:ext uri="{FF2B5EF4-FFF2-40B4-BE49-F238E27FC236}">
                <a16:creationId xmlns:a16="http://schemas.microsoft.com/office/drawing/2014/main" id="{7F589AE2-E10C-4DAD-9B2B-1EC8546FA407}"/>
              </a:ext>
            </a:extLst>
          </p:cNvPr>
          <p:cNvSpPr>
            <a:spLocks noGrp="1"/>
          </p:cNvSpPr>
          <p:nvPr/>
        </p:nvSpPr>
        <p:spPr>
          <a:xfrm>
            <a:off x="11753088" y="2441448"/>
            <a:ext cx="0" cy="585216"/>
          </a:xfrm>
          <a:prstGeom prst="line">
            <a:avLst/>
          </a:prstGeom>
          <a:noFill/>
          <a:ln w="10160">
            <a:solidFill>
              <a:srgbClr val="F8F5EF"/>
            </a:solidFill>
            <a:prstDash val="solid"/>
          </a:ln>
        </p:spPr>
      </p:sp>
      <p:sp>
        <p:nvSpPr>
          <p:cNvPr id="31" name="Text 28">
            <a:extLst>
              <a:ext uri="{FF2B5EF4-FFF2-40B4-BE49-F238E27FC236}">
                <a16:creationId xmlns:a16="http://schemas.microsoft.com/office/drawing/2014/main" id="{B2DBB94F-F6DA-4666-BEE9-96FC0B2C535B}"/>
              </a:ext>
            </a:extLst>
          </p:cNvPr>
          <p:cNvSpPr>
            <a:spLocks noGrp="1"/>
          </p:cNvSpPr>
          <p:nvPr/>
        </p:nvSpPr>
        <p:spPr>
          <a:xfrm>
            <a:off x="10126252" y="2551176"/>
            <a:ext cx="1489676"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23–24</a:t>
            </a:r>
            <a:endParaRPr sz="1570"/>
          </a:p>
        </p:txBody>
      </p:sp>
      <p:sp>
        <p:nvSpPr>
          <p:cNvPr id="32" name="Shape 29">
            <a:extLst>
              <a:ext uri="{FF2B5EF4-FFF2-40B4-BE49-F238E27FC236}">
                <a16:creationId xmlns:a16="http://schemas.microsoft.com/office/drawing/2014/main" id="{7E94A8B4-7DC2-40AC-996A-4A633D3E556C}"/>
              </a:ext>
            </a:extLst>
          </p:cNvPr>
          <p:cNvSpPr>
            <a:spLocks noGrp="1"/>
          </p:cNvSpPr>
          <p:nvPr/>
        </p:nvSpPr>
        <p:spPr>
          <a:xfrm>
            <a:off x="438912" y="3026664"/>
            <a:ext cx="1477770" cy="585216"/>
          </a:xfrm>
          <a:prstGeom prst="rect">
            <a:avLst/>
          </a:prstGeom>
          <a:solidFill>
            <a:srgbClr val="F0EBE2"/>
          </a:solidFill>
          <a:ln w="12700">
            <a:solidFill>
              <a:srgbClr val="F0EBE2">
                <a:alpha val="0"/>
              </a:srgbClr>
            </a:solidFill>
            <a:prstDash val="solid"/>
          </a:ln>
        </p:spPr>
      </p:sp>
      <p:sp>
        <p:nvSpPr>
          <p:cNvPr id="33" name="Shape 30">
            <a:extLst>
              <a:ext uri="{FF2B5EF4-FFF2-40B4-BE49-F238E27FC236}">
                <a16:creationId xmlns:a16="http://schemas.microsoft.com/office/drawing/2014/main" id="{2B24ACA8-FBDC-468C-8934-326D1BE188EB}"/>
              </a:ext>
            </a:extLst>
          </p:cNvPr>
          <p:cNvSpPr>
            <a:spLocks noGrp="1"/>
          </p:cNvSpPr>
          <p:nvPr/>
        </p:nvSpPr>
        <p:spPr>
          <a:xfrm>
            <a:off x="1916682" y="3026664"/>
            <a:ext cx="0" cy="585216"/>
          </a:xfrm>
          <a:prstGeom prst="line">
            <a:avLst/>
          </a:prstGeom>
          <a:noFill/>
          <a:ln w="10160">
            <a:solidFill>
              <a:srgbClr val="F8F5EF"/>
            </a:solidFill>
            <a:prstDash val="solid"/>
          </a:ln>
        </p:spPr>
      </p:sp>
      <p:sp>
        <p:nvSpPr>
          <p:cNvPr id="34" name="Text 31">
            <a:extLst>
              <a:ext uri="{FF2B5EF4-FFF2-40B4-BE49-F238E27FC236}">
                <a16:creationId xmlns:a16="http://schemas.microsoft.com/office/drawing/2014/main" id="{57B6DA44-379C-427A-A00C-E265E420CA32}"/>
              </a:ext>
            </a:extLst>
          </p:cNvPr>
          <p:cNvSpPr>
            <a:spLocks noGrp="1"/>
          </p:cNvSpPr>
          <p:nvPr/>
        </p:nvSpPr>
        <p:spPr>
          <a:xfrm>
            <a:off x="566928" y="3136392"/>
            <a:ext cx="1212594" cy="374904"/>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SD0202</a:t>
            </a:r>
            <a:endParaRPr sz="1570"/>
          </a:p>
        </p:txBody>
      </p:sp>
      <p:sp>
        <p:nvSpPr>
          <p:cNvPr id="35" name="Shape 32">
            <a:extLst>
              <a:ext uri="{FF2B5EF4-FFF2-40B4-BE49-F238E27FC236}">
                <a16:creationId xmlns:a16="http://schemas.microsoft.com/office/drawing/2014/main" id="{033921BD-E20E-4579-86EC-657F575C8013}"/>
              </a:ext>
            </a:extLst>
          </p:cNvPr>
          <p:cNvSpPr>
            <a:spLocks noGrp="1"/>
          </p:cNvSpPr>
          <p:nvPr/>
        </p:nvSpPr>
        <p:spPr>
          <a:xfrm>
            <a:off x="1916682" y="3026664"/>
            <a:ext cx="4895113" cy="585216"/>
          </a:xfrm>
          <a:prstGeom prst="rect">
            <a:avLst/>
          </a:prstGeom>
          <a:solidFill>
            <a:srgbClr val="F0EBE2"/>
          </a:solidFill>
          <a:ln w="12700">
            <a:solidFill>
              <a:srgbClr val="F0EBE2">
                <a:alpha val="0"/>
              </a:srgbClr>
            </a:solidFill>
            <a:prstDash val="solid"/>
          </a:ln>
        </p:spPr>
      </p:sp>
      <p:sp>
        <p:nvSpPr>
          <p:cNvPr id="36" name="Shape 33">
            <a:extLst>
              <a:ext uri="{FF2B5EF4-FFF2-40B4-BE49-F238E27FC236}">
                <a16:creationId xmlns:a16="http://schemas.microsoft.com/office/drawing/2014/main" id="{4011A034-5B87-4500-96E4-0ED75C0797A2}"/>
              </a:ext>
            </a:extLst>
          </p:cNvPr>
          <p:cNvSpPr>
            <a:spLocks noGrp="1"/>
          </p:cNvSpPr>
          <p:nvPr/>
        </p:nvSpPr>
        <p:spPr>
          <a:xfrm>
            <a:off x="6811795" y="3026664"/>
            <a:ext cx="0" cy="585216"/>
          </a:xfrm>
          <a:prstGeom prst="line">
            <a:avLst/>
          </a:prstGeom>
          <a:noFill/>
          <a:ln w="10160">
            <a:solidFill>
              <a:srgbClr val="F8F5EF"/>
            </a:solidFill>
            <a:prstDash val="solid"/>
          </a:ln>
        </p:spPr>
      </p:sp>
      <p:sp>
        <p:nvSpPr>
          <p:cNvPr id="37" name="Text 34">
            <a:extLst>
              <a:ext uri="{FF2B5EF4-FFF2-40B4-BE49-F238E27FC236}">
                <a16:creationId xmlns:a16="http://schemas.microsoft.com/office/drawing/2014/main" id="{2F100D6E-7914-4D0E-A152-25EF31AEBC6B}"/>
              </a:ext>
            </a:extLst>
          </p:cNvPr>
          <p:cNvSpPr>
            <a:spLocks noGrp="1"/>
          </p:cNvSpPr>
          <p:nvPr/>
        </p:nvSpPr>
        <p:spPr>
          <a:xfrm>
            <a:off x="2044698" y="3136392"/>
            <a:ext cx="4629937"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U69.11! / U69.12!-Zusatzhinweis entfernt</a:t>
            </a:r>
            <a:endParaRPr sz="1570"/>
          </a:p>
        </p:txBody>
      </p:sp>
      <p:sp>
        <p:nvSpPr>
          <p:cNvPr id="38" name="Shape 35">
            <a:extLst>
              <a:ext uri="{FF2B5EF4-FFF2-40B4-BE49-F238E27FC236}">
                <a16:creationId xmlns:a16="http://schemas.microsoft.com/office/drawing/2014/main" id="{D1AC3917-A1B9-4B76-87C8-77B917E34658}"/>
              </a:ext>
            </a:extLst>
          </p:cNvPr>
          <p:cNvSpPr>
            <a:spLocks noGrp="1"/>
          </p:cNvSpPr>
          <p:nvPr/>
        </p:nvSpPr>
        <p:spPr>
          <a:xfrm>
            <a:off x="6811795" y="3026664"/>
            <a:ext cx="3186441" cy="585216"/>
          </a:xfrm>
          <a:prstGeom prst="rect">
            <a:avLst/>
          </a:prstGeom>
          <a:solidFill>
            <a:srgbClr val="F0EBE2"/>
          </a:solidFill>
          <a:ln w="12700">
            <a:solidFill>
              <a:srgbClr val="F0EBE2">
                <a:alpha val="0"/>
              </a:srgbClr>
            </a:solidFill>
            <a:prstDash val="solid"/>
          </a:ln>
        </p:spPr>
      </p:sp>
      <p:sp>
        <p:nvSpPr>
          <p:cNvPr id="39" name="Shape 36">
            <a:extLst>
              <a:ext uri="{FF2B5EF4-FFF2-40B4-BE49-F238E27FC236}">
                <a16:creationId xmlns:a16="http://schemas.microsoft.com/office/drawing/2014/main" id="{D0A029D7-E5FF-400F-B897-14F90B0B7D86}"/>
              </a:ext>
            </a:extLst>
          </p:cNvPr>
          <p:cNvSpPr>
            <a:spLocks noGrp="1"/>
          </p:cNvSpPr>
          <p:nvPr/>
        </p:nvSpPr>
        <p:spPr>
          <a:xfrm>
            <a:off x="9998236" y="3026664"/>
            <a:ext cx="0" cy="585216"/>
          </a:xfrm>
          <a:prstGeom prst="line">
            <a:avLst/>
          </a:prstGeom>
          <a:noFill/>
          <a:ln w="10160">
            <a:solidFill>
              <a:srgbClr val="F8F5EF"/>
            </a:solidFill>
            <a:prstDash val="solid"/>
          </a:ln>
        </p:spPr>
      </p:sp>
      <p:sp>
        <p:nvSpPr>
          <p:cNvPr id="40" name="Text 37">
            <a:extLst>
              <a:ext uri="{FF2B5EF4-FFF2-40B4-BE49-F238E27FC236}">
                <a16:creationId xmlns:a16="http://schemas.microsoft.com/office/drawing/2014/main" id="{950ACA12-6509-43F0-AA82-AD357ED0D776}"/>
              </a:ext>
            </a:extLst>
          </p:cNvPr>
          <p:cNvSpPr>
            <a:spLocks noGrp="1"/>
          </p:cNvSpPr>
          <p:nvPr/>
        </p:nvSpPr>
        <p:spPr>
          <a:xfrm>
            <a:off x="6939811" y="3136392"/>
            <a:ext cx="2921265"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101–108 → 100–107</a:t>
            </a:r>
            <a:endParaRPr sz="1570"/>
          </a:p>
        </p:txBody>
      </p:sp>
      <p:sp>
        <p:nvSpPr>
          <p:cNvPr id="41" name="Shape 38">
            <a:extLst>
              <a:ext uri="{FF2B5EF4-FFF2-40B4-BE49-F238E27FC236}">
                <a16:creationId xmlns:a16="http://schemas.microsoft.com/office/drawing/2014/main" id="{F712E2F1-B265-4EC0-8D70-C1D0B470EDFC}"/>
              </a:ext>
            </a:extLst>
          </p:cNvPr>
          <p:cNvSpPr>
            <a:spLocks noGrp="1"/>
          </p:cNvSpPr>
          <p:nvPr/>
        </p:nvSpPr>
        <p:spPr>
          <a:xfrm>
            <a:off x="9998236" y="3026664"/>
            <a:ext cx="1754852" cy="585216"/>
          </a:xfrm>
          <a:prstGeom prst="rect">
            <a:avLst/>
          </a:prstGeom>
          <a:solidFill>
            <a:srgbClr val="F0EBE2"/>
          </a:solidFill>
          <a:ln w="12700">
            <a:solidFill>
              <a:srgbClr val="F0EBE2">
                <a:alpha val="0"/>
              </a:srgbClr>
            </a:solidFill>
            <a:prstDash val="solid"/>
          </a:ln>
        </p:spPr>
      </p:sp>
      <p:sp>
        <p:nvSpPr>
          <p:cNvPr id="42" name="Shape 39">
            <a:extLst>
              <a:ext uri="{FF2B5EF4-FFF2-40B4-BE49-F238E27FC236}">
                <a16:creationId xmlns:a16="http://schemas.microsoft.com/office/drawing/2014/main" id="{A637C73B-B060-486A-AECE-9E228A3E3BAA}"/>
              </a:ext>
            </a:extLst>
          </p:cNvPr>
          <p:cNvSpPr>
            <a:spLocks noGrp="1"/>
          </p:cNvSpPr>
          <p:nvPr/>
        </p:nvSpPr>
        <p:spPr>
          <a:xfrm>
            <a:off x="11753088" y="3026664"/>
            <a:ext cx="0" cy="585216"/>
          </a:xfrm>
          <a:prstGeom prst="line">
            <a:avLst/>
          </a:prstGeom>
          <a:noFill/>
          <a:ln w="10160">
            <a:solidFill>
              <a:srgbClr val="F8F5EF"/>
            </a:solidFill>
            <a:prstDash val="solid"/>
          </a:ln>
        </p:spPr>
      </p:sp>
      <p:sp>
        <p:nvSpPr>
          <p:cNvPr id="43" name="Text 40">
            <a:extLst>
              <a:ext uri="{FF2B5EF4-FFF2-40B4-BE49-F238E27FC236}">
                <a16:creationId xmlns:a16="http://schemas.microsoft.com/office/drawing/2014/main" id="{B54C1B74-C133-4C45-98F8-86479F31AC4D}"/>
              </a:ext>
            </a:extLst>
          </p:cNvPr>
          <p:cNvSpPr>
            <a:spLocks noGrp="1"/>
          </p:cNvSpPr>
          <p:nvPr/>
        </p:nvSpPr>
        <p:spPr>
          <a:xfrm>
            <a:off x="10126252" y="3136392"/>
            <a:ext cx="1489676"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13</a:t>
            </a:r>
            <a:endParaRPr sz="1570"/>
          </a:p>
        </p:txBody>
      </p:sp>
      <p:sp>
        <p:nvSpPr>
          <p:cNvPr id="44" name="Shape 41">
            <a:extLst>
              <a:ext uri="{FF2B5EF4-FFF2-40B4-BE49-F238E27FC236}">
                <a16:creationId xmlns:a16="http://schemas.microsoft.com/office/drawing/2014/main" id="{E238DE8A-72CE-4833-90F8-56C4D56CF2A6}"/>
              </a:ext>
            </a:extLst>
          </p:cNvPr>
          <p:cNvSpPr>
            <a:spLocks noGrp="1"/>
          </p:cNvSpPr>
          <p:nvPr/>
        </p:nvSpPr>
        <p:spPr>
          <a:xfrm>
            <a:off x="438912" y="3611880"/>
            <a:ext cx="1477770" cy="585216"/>
          </a:xfrm>
          <a:prstGeom prst="rect">
            <a:avLst/>
          </a:prstGeom>
          <a:solidFill>
            <a:srgbClr val="FFFFFF"/>
          </a:solidFill>
          <a:ln w="12700">
            <a:solidFill>
              <a:srgbClr val="FFFFFF">
                <a:alpha val="0"/>
              </a:srgbClr>
            </a:solidFill>
            <a:prstDash val="solid"/>
          </a:ln>
        </p:spPr>
      </p:sp>
      <p:sp>
        <p:nvSpPr>
          <p:cNvPr id="45" name="Shape 42">
            <a:extLst>
              <a:ext uri="{FF2B5EF4-FFF2-40B4-BE49-F238E27FC236}">
                <a16:creationId xmlns:a16="http://schemas.microsoft.com/office/drawing/2014/main" id="{B047CF2B-B10E-48F1-9874-64021A2D9645}"/>
              </a:ext>
            </a:extLst>
          </p:cNvPr>
          <p:cNvSpPr>
            <a:spLocks noGrp="1"/>
          </p:cNvSpPr>
          <p:nvPr/>
        </p:nvSpPr>
        <p:spPr>
          <a:xfrm>
            <a:off x="1916682" y="3611880"/>
            <a:ext cx="0" cy="585216"/>
          </a:xfrm>
          <a:prstGeom prst="line">
            <a:avLst/>
          </a:prstGeom>
          <a:noFill/>
          <a:ln w="10160">
            <a:solidFill>
              <a:srgbClr val="F8F5EF"/>
            </a:solidFill>
            <a:prstDash val="solid"/>
          </a:ln>
        </p:spPr>
      </p:sp>
      <p:sp>
        <p:nvSpPr>
          <p:cNvPr id="46" name="Text 43">
            <a:extLst>
              <a:ext uri="{FF2B5EF4-FFF2-40B4-BE49-F238E27FC236}">
                <a16:creationId xmlns:a16="http://schemas.microsoft.com/office/drawing/2014/main" id="{4603ED8B-A020-4345-A05B-A5854E96FFFC}"/>
              </a:ext>
            </a:extLst>
          </p:cNvPr>
          <p:cNvSpPr>
            <a:spLocks noGrp="1"/>
          </p:cNvSpPr>
          <p:nvPr/>
        </p:nvSpPr>
        <p:spPr>
          <a:xfrm>
            <a:off x="566928" y="3721608"/>
            <a:ext cx="1212594" cy="374904"/>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SD0407</a:t>
            </a:r>
            <a:endParaRPr sz="1570"/>
          </a:p>
        </p:txBody>
      </p:sp>
      <p:sp>
        <p:nvSpPr>
          <p:cNvPr id="47" name="Shape 44">
            <a:extLst>
              <a:ext uri="{FF2B5EF4-FFF2-40B4-BE49-F238E27FC236}">
                <a16:creationId xmlns:a16="http://schemas.microsoft.com/office/drawing/2014/main" id="{409AAA46-7A58-44EE-AF43-3A8EDD3CF361}"/>
              </a:ext>
            </a:extLst>
          </p:cNvPr>
          <p:cNvSpPr>
            <a:spLocks noGrp="1"/>
          </p:cNvSpPr>
          <p:nvPr/>
        </p:nvSpPr>
        <p:spPr>
          <a:xfrm>
            <a:off x="1916682" y="3611880"/>
            <a:ext cx="4895113" cy="585216"/>
          </a:xfrm>
          <a:prstGeom prst="rect">
            <a:avLst/>
          </a:prstGeom>
          <a:solidFill>
            <a:srgbClr val="FFFFFF"/>
          </a:solidFill>
          <a:ln w="12700">
            <a:solidFill>
              <a:srgbClr val="FFFFFF">
                <a:alpha val="0"/>
              </a:srgbClr>
            </a:solidFill>
            <a:prstDash val="solid"/>
          </a:ln>
        </p:spPr>
      </p:sp>
      <p:sp>
        <p:nvSpPr>
          <p:cNvPr id="48" name="Shape 45">
            <a:extLst>
              <a:ext uri="{FF2B5EF4-FFF2-40B4-BE49-F238E27FC236}">
                <a16:creationId xmlns:a16="http://schemas.microsoft.com/office/drawing/2014/main" id="{3F34F438-E0A5-4FF9-A77E-040CDB8C2E53}"/>
              </a:ext>
            </a:extLst>
          </p:cNvPr>
          <p:cNvSpPr>
            <a:spLocks noGrp="1"/>
          </p:cNvSpPr>
          <p:nvPr/>
        </p:nvSpPr>
        <p:spPr>
          <a:xfrm>
            <a:off x="6811795" y="3611880"/>
            <a:ext cx="0" cy="585216"/>
          </a:xfrm>
          <a:prstGeom prst="line">
            <a:avLst/>
          </a:prstGeom>
          <a:noFill/>
          <a:ln w="10160">
            <a:solidFill>
              <a:srgbClr val="F8F5EF"/>
            </a:solidFill>
            <a:prstDash val="solid"/>
          </a:ln>
        </p:spPr>
      </p:sp>
      <p:sp>
        <p:nvSpPr>
          <p:cNvPr id="49" name="Text 46">
            <a:extLst>
              <a:ext uri="{FF2B5EF4-FFF2-40B4-BE49-F238E27FC236}">
                <a16:creationId xmlns:a16="http://schemas.microsoft.com/office/drawing/2014/main" id="{BC32B1F0-8904-4A69-8D0B-1019DD370C06}"/>
              </a:ext>
            </a:extLst>
          </p:cNvPr>
          <p:cNvSpPr>
            <a:spLocks noGrp="1"/>
          </p:cNvSpPr>
          <p:nvPr/>
        </p:nvSpPr>
        <p:spPr>
          <a:xfrm>
            <a:off x="2044698" y="3721608"/>
            <a:ext cx="4629937"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Isolierte Eiweissmangelernährung</a:t>
            </a:r>
            <a:endParaRPr sz="1570"/>
          </a:p>
        </p:txBody>
      </p:sp>
      <p:sp>
        <p:nvSpPr>
          <p:cNvPr id="50" name="Shape 47">
            <a:extLst>
              <a:ext uri="{FF2B5EF4-FFF2-40B4-BE49-F238E27FC236}">
                <a16:creationId xmlns:a16="http://schemas.microsoft.com/office/drawing/2014/main" id="{43973F4E-F737-4308-85D7-6249DEAF9FD7}"/>
              </a:ext>
            </a:extLst>
          </p:cNvPr>
          <p:cNvSpPr>
            <a:spLocks noGrp="1"/>
          </p:cNvSpPr>
          <p:nvPr/>
        </p:nvSpPr>
        <p:spPr>
          <a:xfrm>
            <a:off x="6811795" y="3611880"/>
            <a:ext cx="3186441" cy="585216"/>
          </a:xfrm>
          <a:prstGeom prst="rect">
            <a:avLst/>
          </a:prstGeom>
          <a:solidFill>
            <a:srgbClr val="FFFFFF"/>
          </a:solidFill>
          <a:ln w="12700">
            <a:solidFill>
              <a:srgbClr val="FFFFFF">
                <a:alpha val="0"/>
              </a:srgbClr>
            </a:solidFill>
            <a:prstDash val="solid"/>
          </a:ln>
        </p:spPr>
      </p:sp>
      <p:sp>
        <p:nvSpPr>
          <p:cNvPr id="51" name="Shape 48">
            <a:extLst>
              <a:ext uri="{FF2B5EF4-FFF2-40B4-BE49-F238E27FC236}">
                <a16:creationId xmlns:a16="http://schemas.microsoft.com/office/drawing/2014/main" id="{26F16D58-3BE3-4EBA-8370-12A7F7C172B0}"/>
              </a:ext>
            </a:extLst>
          </p:cNvPr>
          <p:cNvSpPr>
            <a:spLocks noGrp="1"/>
          </p:cNvSpPr>
          <p:nvPr/>
        </p:nvSpPr>
        <p:spPr>
          <a:xfrm>
            <a:off x="9998236" y="3611880"/>
            <a:ext cx="0" cy="585216"/>
          </a:xfrm>
          <a:prstGeom prst="line">
            <a:avLst/>
          </a:prstGeom>
          <a:noFill/>
          <a:ln w="10160">
            <a:solidFill>
              <a:srgbClr val="F8F5EF"/>
            </a:solidFill>
            <a:prstDash val="solid"/>
          </a:ln>
        </p:spPr>
      </p:sp>
      <p:sp>
        <p:nvSpPr>
          <p:cNvPr id="52" name="Text 49">
            <a:extLst>
              <a:ext uri="{FF2B5EF4-FFF2-40B4-BE49-F238E27FC236}">
                <a16:creationId xmlns:a16="http://schemas.microsoft.com/office/drawing/2014/main" id="{EFA1C87D-50AA-4416-8B68-B6750FC0DF86}"/>
              </a:ext>
            </a:extLst>
          </p:cNvPr>
          <p:cNvSpPr>
            <a:spLocks noGrp="1"/>
          </p:cNvSpPr>
          <p:nvPr/>
        </p:nvSpPr>
        <p:spPr>
          <a:xfrm>
            <a:off x="6939811" y="3721608"/>
            <a:ext cx="2921265"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127–128 → 126–127</a:t>
            </a:r>
            <a:endParaRPr sz="1570"/>
          </a:p>
        </p:txBody>
      </p:sp>
      <p:sp>
        <p:nvSpPr>
          <p:cNvPr id="53" name="Shape 50">
            <a:extLst>
              <a:ext uri="{FF2B5EF4-FFF2-40B4-BE49-F238E27FC236}">
                <a16:creationId xmlns:a16="http://schemas.microsoft.com/office/drawing/2014/main" id="{91F07F3E-E200-4C8C-9189-DB1355901200}"/>
              </a:ext>
            </a:extLst>
          </p:cNvPr>
          <p:cNvSpPr>
            <a:spLocks noGrp="1"/>
          </p:cNvSpPr>
          <p:nvPr/>
        </p:nvSpPr>
        <p:spPr>
          <a:xfrm>
            <a:off x="9998236" y="3611880"/>
            <a:ext cx="1754852" cy="585216"/>
          </a:xfrm>
          <a:prstGeom prst="rect">
            <a:avLst/>
          </a:prstGeom>
          <a:solidFill>
            <a:srgbClr val="FFFFFF"/>
          </a:solidFill>
          <a:ln w="12700">
            <a:solidFill>
              <a:srgbClr val="FFFFFF">
                <a:alpha val="0"/>
              </a:srgbClr>
            </a:solidFill>
            <a:prstDash val="solid"/>
          </a:ln>
        </p:spPr>
      </p:sp>
      <p:sp>
        <p:nvSpPr>
          <p:cNvPr id="54" name="Shape 51">
            <a:extLst>
              <a:ext uri="{FF2B5EF4-FFF2-40B4-BE49-F238E27FC236}">
                <a16:creationId xmlns:a16="http://schemas.microsoft.com/office/drawing/2014/main" id="{67915F65-CA65-4CA0-B244-C092F55ACCA5}"/>
              </a:ext>
            </a:extLst>
          </p:cNvPr>
          <p:cNvSpPr>
            <a:spLocks noGrp="1"/>
          </p:cNvSpPr>
          <p:nvPr/>
        </p:nvSpPr>
        <p:spPr>
          <a:xfrm>
            <a:off x="11753088" y="3611880"/>
            <a:ext cx="0" cy="585216"/>
          </a:xfrm>
          <a:prstGeom prst="line">
            <a:avLst/>
          </a:prstGeom>
          <a:noFill/>
          <a:ln w="10160">
            <a:solidFill>
              <a:srgbClr val="F8F5EF"/>
            </a:solidFill>
            <a:prstDash val="solid"/>
          </a:ln>
        </p:spPr>
      </p:sp>
      <p:sp>
        <p:nvSpPr>
          <p:cNvPr id="55" name="Text 52">
            <a:extLst>
              <a:ext uri="{FF2B5EF4-FFF2-40B4-BE49-F238E27FC236}">
                <a16:creationId xmlns:a16="http://schemas.microsoft.com/office/drawing/2014/main" id="{1E95308A-7D77-4627-B856-BAF26A3A9C0D}"/>
              </a:ext>
            </a:extLst>
          </p:cNvPr>
          <p:cNvSpPr>
            <a:spLocks noGrp="1"/>
          </p:cNvSpPr>
          <p:nvPr/>
        </p:nvSpPr>
        <p:spPr>
          <a:xfrm>
            <a:off x="10126252" y="3721608"/>
            <a:ext cx="1489676"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25–26</a:t>
            </a:r>
            <a:endParaRPr sz="1570"/>
          </a:p>
        </p:txBody>
      </p:sp>
      <p:sp>
        <p:nvSpPr>
          <p:cNvPr id="56" name="Shape 53">
            <a:extLst>
              <a:ext uri="{FF2B5EF4-FFF2-40B4-BE49-F238E27FC236}">
                <a16:creationId xmlns:a16="http://schemas.microsoft.com/office/drawing/2014/main" id="{38F39FDC-E211-438F-BF49-0D4BA479A5EB}"/>
              </a:ext>
            </a:extLst>
          </p:cNvPr>
          <p:cNvSpPr>
            <a:spLocks noGrp="1"/>
          </p:cNvSpPr>
          <p:nvPr/>
        </p:nvSpPr>
        <p:spPr>
          <a:xfrm>
            <a:off x="438912" y="4197096"/>
            <a:ext cx="1477770" cy="585216"/>
          </a:xfrm>
          <a:prstGeom prst="rect">
            <a:avLst/>
          </a:prstGeom>
          <a:solidFill>
            <a:srgbClr val="F0EBE2"/>
          </a:solidFill>
          <a:ln w="12700">
            <a:solidFill>
              <a:srgbClr val="F0EBE2">
                <a:alpha val="0"/>
              </a:srgbClr>
            </a:solidFill>
            <a:prstDash val="solid"/>
          </a:ln>
        </p:spPr>
      </p:sp>
      <p:sp>
        <p:nvSpPr>
          <p:cNvPr id="57" name="Shape 54">
            <a:extLst>
              <a:ext uri="{FF2B5EF4-FFF2-40B4-BE49-F238E27FC236}">
                <a16:creationId xmlns:a16="http://schemas.microsoft.com/office/drawing/2014/main" id="{3E30C4A7-7666-4EDA-9AA3-D7C07E9468AC}"/>
              </a:ext>
            </a:extLst>
          </p:cNvPr>
          <p:cNvSpPr>
            <a:spLocks noGrp="1"/>
          </p:cNvSpPr>
          <p:nvPr/>
        </p:nvSpPr>
        <p:spPr>
          <a:xfrm>
            <a:off x="1916682" y="4197096"/>
            <a:ext cx="0" cy="585216"/>
          </a:xfrm>
          <a:prstGeom prst="line">
            <a:avLst/>
          </a:prstGeom>
          <a:noFill/>
          <a:ln w="10160">
            <a:solidFill>
              <a:srgbClr val="F8F5EF"/>
            </a:solidFill>
            <a:prstDash val="solid"/>
          </a:ln>
        </p:spPr>
      </p:sp>
      <p:sp>
        <p:nvSpPr>
          <p:cNvPr id="58" name="Text 55">
            <a:extLst>
              <a:ext uri="{FF2B5EF4-FFF2-40B4-BE49-F238E27FC236}">
                <a16:creationId xmlns:a16="http://schemas.microsoft.com/office/drawing/2014/main" id="{DF370AB7-8B30-4ECC-A630-9566CABCAC8B}"/>
              </a:ext>
            </a:extLst>
          </p:cNvPr>
          <p:cNvSpPr>
            <a:spLocks noGrp="1"/>
          </p:cNvSpPr>
          <p:nvPr/>
        </p:nvSpPr>
        <p:spPr>
          <a:xfrm>
            <a:off x="566928" y="4306824"/>
            <a:ext cx="1212594" cy="374904"/>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SD0408</a:t>
            </a:r>
            <a:endParaRPr sz="1570"/>
          </a:p>
        </p:txBody>
      </p:sp>
      <p:sp>
        <p:nvSpPr>
          <p:cNvPr id="59" name="Shape 56">
            <a:extLst>
              <a:ext uri="{FF2B5EF4-FFF2-40B4-BE49-F238E27FC236}">
                <a16:creationId xmlns:a16="http://schemas.microsoft.com/office/drawing/2014/main" id="{1FE520A1-06E5-4A5C-92D4-0904D94A84B5}"/>
              </a:ext>
            </a:extLst>
          </p:cNvPr>
          <p:cNvSpPr>
            <a:spLocks noGrp="1"/>
          </p:cNvSpPr>
          <p:nvPr/>
        </p:nvSpPr>
        <p:spPr>
          <a:xfrm>
            <a:off x="1916682" y="4197096"/>
            <a:ext cx="4895113" cy="585216"/>
          </a:xfrm>
          <a:prstGeom prst="rect">
            <a:avLst/>
          </a:prstGeom>
          <a:solidFill>
            <a:srgbClr val="F0EBE2"/>
          </a:solidFill>
          <a:ln w="12700">
            <a:solidFill>
              <a:srgbClr val="F0EBE2">
                <a:alpha val="0"/>
              </a:srgbClr>
            </a:solidFill>
            <a:prstDash val="solid"/>
          </a:ln>
        </p:spPr>
      </p:sp>
      <p:sp>
        <p:nvSpPr>
          <p:cNvPr id="60" name="Shape 57">
            <a:extLst>
              <a:ext uri="{FF2B5EF4-FFF2-40B4-BE49-F238E27FC236}">
                <a16:creationId xmlns:a16="http://schemas.microsoft.com/office/drawing/2014/main" id="{5EA0CF8A-25C7-4D6E-98FA-E7982928D2A2}"/>
              </a:ext>
            </a:extLst>
          </p:cNvPr>
          <p:cNvSpPr>
            <a:spLocks noGrp="1"/>
          </p:cNvSpPr>
          <p:nvPr/>
        </p:nvSpPr>
        <p:spPr>
          <a:xfrm>
            <a:off x="6811795" y="4197096"/>
            <a:ext cx="0" cy="585216"/>
          </a:xfrm>
          <a:prstGeom prst="line">
            <a:avLst/>
          </a:prstGeom>
          <a:noFill/>
          <a:ln w="10160">
            <a:solidFill>
              <a:srgbClr val="F8F5EF"/>
            </a:solidFill>
            <a:prstDash val="solid"/>
          </a:ln>
        </p:spPr>
      </p:sp>
      <p:sp>
        <p:nvSpPr>
          <p:cNvPr id="61" name="Text 58">
            <a:extLst>
              <a:ext uri="{FF2B5EF4-FFF2-40B4-BE49-F238E27FC236}">
                <a16:creationId xmlns:a16="http://schemas.microsoft.com/office/drawing/2014/main" id="{6DB4B9AF-930A-4BAF-AEC0-D2177686066F}"/>
              </a:ext>
            </a:extLst>
          </p:cNvPr>
          <p:cNvSpPr>
            <a:spLocks noGrp="1"/>
          </p:cNvSpPr>
          <p:nvPr/>
        </p:nvSpPr>
        <p:spPr>
          <a:xfrm>
            <a:off x="2044698" y="4306824"/>
            <a:ext cx="4629937"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Isolierte Eiweissmangelernährung Kinder</a:t>
            </a:r>
            <a:endParaRPr sz="1570"/>
          </a:p>
        </p:txBody>
      </p:sp>
      <p:sp>
        <p:nvSpPr>
          <p:cNvPr id="62" name="Shape 59">
            <a:extLst>
              <a:ext uri="{FF2B5EF4-FFF2-40B4-BE49-F238E27FC236}">
                <a16:creationId xmlns:a16="http://schemas.microsoft.com/office/drawing/2014/main" id="{611A66DD-0FC8-4C0C-B9C9-EA14E76C10AC}"/>
              </a:ext>
            </a:extLst>
          </p:cNvPr>
          <p:cNvSpPr>
            <a:spLocks noGrp="1"/>
          </p:cNvSpPr>
          <p:nvPr/>
        </p:nvSpPr>
        <p:spPr>
          <a:xfrm>
            <a:off x="6811795" y="4197096"/>
            <a:ext cx="3186441" cy="585216"/>
          </a:xfrm>
          <a:prstGeom prst="rect">
            <a:avLst/>
          </a:prstGeom>
          <a:solidFill>
            <a:srgbClr val="F0EBE2"/>
          </a:solidFill>
          <a:ln w="12700">
            <a:solidFill>
              <a:srgbClr val="F0EBE2">
                <a:alpha val="0"/>
              </a:srgbClr>
            </a:solidFill>
            <a:prstDash val="solid"/>
          </a:ln>
        </p:spPr>
      </p:sp>
      <p:sp>
        <p:nvSpPr>
          <p:cNvPr id="63" name="Shape 60">
            <a:extLst>
              <a:ext uri="{FF2B5EF4-FFF2-40B4-BE49-F238E27FC236}">
                <a16:creationId xmlns:a16="http://schemas.microsoft.com/office/drawing/2014/main" id="{E26EB255-09EF-4CFA-A1AB-F3B345D44844}"/>
              </a:ext>
            </a:extLst>
          </p:cNvPr>
          <p:cNvSpPr>
            <a:spLocks noGrp="1"/>
          </p:cNvSpPr>
          <p:nvPr/>
        </p:nvSpPr>
        <p:spPr>
          <a:xfrm>
            <a:off x="9998236" y="4197096"/>
            <a:ext cx="0" cy="585216"/>
          </a:xfrm>
          <a:prstGeom prst="line">
            <a:avLst/>
          </a:prstGeom>
          <a:noFill/>
          <a:ln w="10160">
            <a:solidFill>
              <a:srgbClr val="F8F5EF"/>
            </a:solidFill>
            <a:prstDash val="solid"/>
          </a:ln>
        </p:spPr>
      </p:sp>
      <p:sp>
        <p:nvSpPr>
          <p:cNvPr id="64" name="Text 61">
            <a:extLst>
              <a:ext uri="{FF2B5EF4-FFF2-40B4-BE49-F238E27FC236}">
                <a16:creationId xmlns:a16="http://schemas.microsoft.com/office/drawing/2014/main" id="{D066B50C-C8CF-4D8E-9B4E-6E056FD6ABD6}"/>
              </a:ext>
            </a:extLst>
          </p:cNvPr>
          <p:cNvSpPr>
            <a:spLocks noGrp="1"/>
          </p:cNvSpPr>
          <p:nvPr/>
        </p:nvSpPr>
        <p:spPr>
          <a:xfrm>
            <a:off x="6939811" y="4306824"/>
            <a:ext cx="2921265"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129–130 → 128–129</a:t>
            </a:r>
            <a:endParaRPr sz="1570"/>
          </a:p>
        </p:txBody>
      </p:sp>
      <p:sp>
        <p:nvSpPr>
          <p:cNvPr id="65" name="Shape 62">
            <a:extLst>
              <a:ext uri="{FF2B5EF4-FFF2-40B4-BE49-F238E27FC236}">
                <a16:creationId xmlns:a16="http://schemas.microsoft.com/office/drawing/2014/main" id="{3D32B255-B2D0-490A-B0D0-97A8778DCF0F}"/>
              </a:ext>
            </a:extLst>
          </p:cNvPr>
          <p:cNvSpPr>
            <a:spLocks noGrp="1"/>
          </p:cNvSpPr>
          <p:nvPr/>
        </p:nvSpPr>
        <p:spPr>
          <a:xfrm>
            <a:off x="9998236" y="4197096"/>
            <a:ext cx="1754852" cy="585216"/>
          </a:xfrm>
          <a:prstGeom prst="rect">
            <a:avLst/>
          </a:prstGeom>
          <a:solidFill>
            <a:srgbClr val="F0EBE2"/>
          </a:solidFill>
          <a:ln w="12700">
            <a:solidFill>
              <a:srgbClr val="F0EBE2">
                <a:alpha val="0"/>
              </a:srgbClr>
            </a:solidFill>
            <a:prstDash val="solid"/>
          </a:ln>
        </p:spPr>
      </p:sp>
      <p:sp>
        <p:nvSpPr>
          <p:cNvPr id="66" name="Shape 63">
            <a:extLst>
              <a:ext uri="{FF2B5EF4-FFF2-40B4-BE49-F238E27FC236}">
                <a16:creationId xmlns:a16="http://schemas.microsoft.com/office/drawing/2014/main" id="{7A02F337-2C66-4C3E-AB6B-02E6FDE8D47D}"/>
              </a:ext>
            </a:extLst>
          </p:cNvPr>
          <p:cNvSpPr>
            <a:spLocks noGrp="1"/>
          </p:cNvSpPr>
          <p:nvPr/>
        </p:nvSpPr>
        <p:spPr>
          <a:xfrm>
            <a:off x="11753088" y="4197096"/>
            <a:ext cx="0" cy="585216"/>
          </a:xfrm>
          <a:prstGeom prst="line">
            <a:avLst/>
          </a:prstGeom>
          <a:noFill/>
          <a:ln w="10160">
            <a:solidFill>
              <a:srgbClr val="F8F5EF"/>
            </a:solidFill>
            <a:prstDash val="solid"/>
          </a:ln>
        </p:spPr>
      </p:sp>
      <p:sp>
        <p:nvSpPr>
          <p:cNvPr id="67" name="Text 64">
            <a:extLst>
              <a:ext uri="{FF2B5EF4-FFF2-40B4-BE49-F238E27FC236}">
                <a16:creationId xmlns:a16="http://schemas.microsoft.com/office/drawing/2014/main" id="{46A9E5C2-9611-43B3-B988-1E81AC019153}"/>
              </a:ext>
            </a:extLst>
          </p:cNvPr>
          <p:cNvSpPr>
            <a:spLocks noGrp="1"/>
          </p:cNvSpPr>
          <p:nvPr/>
        </p:nvSpPr>
        <p:spPr>
          <a:xfrm>
            <a:off x="10126252" y="4306824"/>
            <a:ext cx="1489676"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25–26</a:t>
            </a:r>
            <a:endParaRPr sz="1570"/>
          </a:p>
        </p:txBody>
      </p:sp>
      <p:sp>
        <p:nvSpPr>
          <p:cNvPr id="68" name="Shape 65">
            <a:extLst>
              <a:ext uri="{FF2B5EF4-FFF2-40B4-BE49-F238E27FC236}">
                <a16:creationId xmlns:a16="http://schemas.microsoft.com/office/drawing/2014/main" id="{65A03872-5D1F-4236-ACB7-B411B9AECDA4}"/>
              </a:ext>
            </a:extLst>
          </p:cNvPr>
          <p:cNvSpPr>
            <a:spLocks noGrp="1"/>
          </p:cNvSpPr>
          <p:nvPr/>
        </p:nvSpPr>
        <p:spPr>
          <a:xfrm>
            <a:off x="438912" y="4782312"/>
            <a:ext cx="1477770" cy="585216"/>
          </a:xfrm>
          <a:prstGeom prst="rect">
            <a:avLst/>
          </a:prstGeom>
          <a:solidFill>
            <a:srgbClr val="FFFFFF"/>
          </a:solidFill>
          <a:ln w="12700">
            <a:solidFill>
              <a:srgbClr val="FFFFFF">
                <a:alpha val="0"/>
              </a:srgbClr>
            </a:solidFill>
            <a:prstDash val="solid"/>
          </a:ln>
        </p:spPr>
      </p:sp>
      <p:sp>
        <p:nvSpPr>
          <p:cNvPr id="69" name="Shape 66">
            <a:extLst>
              <a:ext uri="{FF2B5EF4-FFF2-40B4-BE49-F238E27FC236}">
                <a16:creationId xmlns:a16="http://schemas.microsoft.com/office/drawing/2014/main" id="{2D87F694-FA60-4032-855F-5C52D111C75D}"/>
              </a:ext>
            </a:extLst>
          </p:cNvPr>
          <p:cNvSpPr>
            <a:spLocks noGrp="1"/>
          </p:cNvSpPr>
          <p:nvPr/>
        </p:nvSpPr>
        <p:spPr>
          <a:xfrm>
            <a:off x="1916682" y="4782312"/>
            <a:ext cx="0" cy="585216"/>
          </a:xfrm>
          <a:prstGeom prst="line">
            <a:avLst/>
          </a:prstGeom>
          <a:noFill/>
          <a:ln w="10160">
            <a:solidFill>
              <a:srgbClr val="F8F5EF"/>
            </a:solidFill>
            <a:prstDash val="solid"/>
          </a:ln>
        </p:spPr>
      </p:sp>
      <p:sp>
        <p:nvSpPr>
          <p:cNvPr id="70" name="Text 67">
            <a:extLst>
              <a:ext uri="{FF2B5EF4-FFF2-40B4-BE49-F238E27FC236}">
                <a16:creationId xmlns:a16="http://schemas.microsoft.com/office/drawing/2014/main" id="{F9638778-8415-4685-8C8E-5DCD64C4A235}"/>
              </a:ext>
            </a:extLst>
          </p:cNvPr>
          <p:cNvSpPr>
            <a:spLocks noGrp="1"/>
          </p:cNvSpPr>
          <p:nvPr/>
        </p:nvSpPr>
        <p:spPr>
          <a:xfrm>
            <a:off x="566928" y="4892040"/>
            <a:ext cx="1212594" cy="374904"/>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SD0601</a:t>
            </a:r>
            <a:endParaRPr sz="1570"/>
          </a:p>
        </p:txBody>
      </p:sp>
      <p:sp>
        <p:nvSpPr>
          <p:cNvPr id="71" name="Shape 68">
            <a:extLst>
              <a:ext uri="{FF2B5EF4-FFF2-40B4-BE49-F238E27FC236}">
                <a16:creationId xmlns:a16="http://schemas.microsoft.com/office/drawing/2014/main" id="{809E3C98-2760-493C-96A5-6C8D6FFD5B72}"/>
              </a:ext>
            </a:extLst>
          </p:cNvPr>
          <p:cNvSpPr>
            <a:spLocks noGrp="1"/>
          </p:cNvSpPr>
          <p:nvPr/>
        </p:nvSpPr>
        <p:spPr>
          <a:xfrm>
            <a:off x="1916682" y="4782312"/>
            <a:ext cx="4895113" cy="585216"/>
          </a:xfrm>
          <a:prstGeom prst="rect">
            <a:avLst/>
          </a:prstGeom>
          <a:solidFill>
            <a:srgbClr val="FFFFFF"/>
          </a:solidFill>
          <a:ln w="12700">
            <a:solidFill>
              <a:srgbClr val="FFFFFF">
                <a:alpha val="0"/>
              </a:srgbClr>
            </a:solidFill>
            <a:prstDash val="solid"/>
          </a:ln>
        </p:spPr>
      </p:sp>
      <p:sp>
        <p:nvSpPr>
          <p:cNvPr id="72" name="Shape 69">
            <a:extLst>
              <a:ext uri="{FF2B5EF4-FFF2-40B4-BE49-F238E27FC236}">
                <a16:creationId xmlns:a16="http://schemas.microsoft.com/office/drawing/2014/main" id="{FFD4E011-0D93-499C-A54A-D63CFEFAF69F}"/>
              </a:ext>
            </a:extLst>
          </p:cNvPr>
          <p:cNvSpPr>
            <a:spLocks noGrp="1"/>
          </p:cNvSpPr>
          <p:nvPr/>
        </p:nvSpPr>
        <p:spPr>
          <a:xfrm>
            <a:off x="6811795" y="4782312"/>
            <a:ext cx="0" cy="585216"/>
          </a:xfrm>
          <a:prstGeom prst="line">
            <a:avLst/>
          </a:prstGeom>
          <a:noFill/>
          <a:ln w="10160">
            <a:solidFill>
              <a:srgbClr val="F8F5EF"/>
            </a:solidFill>
            <a:prstDash val="solid"/>
          </a:ln>
        </p:spPr>
      </p:sp>
      <p:sp>
        <p:nvSpPr>
          <p:cNvPr id="73" name="Text 70">
            <a:extLst>
              <a:ext uri="{FF2B5EF4-FFF2-40B4-BE49-F238E27FC236}">
                <a16:creationId xmlns:a16="http://schemas.microsoft.com/office/drawing/2014/main" id="{FE1CF0C2-DDC6-4AC0-928C-2E0A39E8A016}"/>
              </a:ext>
            </a:extLst>
          </p:cNvPr>
          <p:cNvSpPr>
            <a:spLocks noGrp="1"/>
          </p:cNvSpPr>
          <p:nvPr/>
        </p:nvSpPr>
        <p:spPr>
          <a:xfrm>
            <a:off x="2044698" y="4892040"/>
            <a:ext cx="4629937"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G45-Verweis differenziert; Beispiele gekürzt</a:t>
            </a:r>
            <a:endParaRPr sz="1570"/>
          </a:p>
        </p:txBody>
      </p:sp>
      <p:sp>
        <p:nvSpPr>
          <p:cNvPr id="74" name="Shape 71">
            <a:extLst>
              <a:ext uri="{FF2B5EF4-FFF2-40B4-BE49-F238E27FC236}">
                <a16:creationId xmlns:a16="http://schemas.microsoft.com/office/drawing/2014/main" id="{15B36CCA-8E13-4B02-829B-0D50A46DF9E7}"/>
              </a:ext>
            </a:extLst>
          </p:cNvPr>
          <p:cNvSpPr>
            <a:spLocks noGrp="1"/>
          </p:cNvSpPr>
          <p:nvPr/>
        </p:nvSpPr>
        <p:spPr>
          <a:xfrm>
            <a:off x="6811795" y="4782312"/>
            <a:ext cx="3186441" cy="585216"/>
          </a:xfrm>
          <a:prstGeom prst="rect">
            <a:avLst/>
          </a:prstGeom>
          <a:solidFill>
            <a:srgbClr val="FFFFFF"/>
          </a:solidFill>
          <a:ln w="12700">
            <a:solidFill>
              <a:srgbClr val="FFFFFF">
                <a:alpha val="0"/>
              </a:srgbClr>
            </a:solidFill>
            <a:prstDash val="solid"/>
          </a:ln>
        </p:spPr>
      </p:sp>
      <p:sp>
        <p:nvSpPr>
          <p:cNvPr id="75" name="Shape 72">
            <a:extLst>
              <a:ext uri="{FF2B5EF4-FFF2-40B4-BE49-F238E27FC236}">
                <a16:creationId xmlns:a16="http://schemas.microsoft.com/office/drawing/2014/main" id="{B2080DAD-16C1-46C3-B6D4-96D3429B45E4}"/>
              </a:ext>
            </a:extLst>
          </p:cNvPr>
          <p:cNvSpPr>
            <a:spLocks noGrp="1"/>
          </p:cNvSpPr>
          <p:nvPr/>
        </p:nvSpPr>
        <p:spPr>
          <a:xfrm>
            <a:off x="9998236" y="4782312"/>
            <a:ext cx="0" cy="585216"/>
          </a:xfrm>
          <a:prstGeom prst="line">
            <a:avLst/>
          </a:prstGeom>
          <a:noFill/>
          <a:ln w="10160">
            <a:solidFill>
              <a:srgbClr val="F8F5EF"/>
            </a:solidFill>
            <a:prstDash val="solid"/>
          </a:ln>
        </p:spPr>
      </p:sp>
      <p:sp>
        <p:nvSpPr>
          <p:cNvPr id="76" name="Text 73">
            <a:extLst>
              <a:ext uri="{FF2B5EF4-FFF2-40B4-BE49-F238E27FC236}">
                <a16:creationId xmlns:a16="http://schemas.microsoft.com/office/drawing/2014/main" id="{5053824F-8481-4123-96EA-16115F27CB2E}"/>
              </a:ext>
            </a:extLst>
          </p:cNvPr>
          <p:cNvSpPr>
            <a:spLocks noGrp="1"/>
          </p:cNvSpPr>
          <p:nvPr/>
        </p:nvSpPr>
        <p:spPr>
          <a:xfrm>
            <a:off x="6939811" y="4892040"/>
            <a:ext cx="2921265"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134–136 → 133–134</a:t>
            </a:r>
            <a:endParaRPr sz="1570"/>
          </a:p>
        </p:txBody>
      </p:sp>
      <p:sp>
        <p:nvSpPr>
          <p:cNvPr id="77" name="Shape 74">
            <a:extLst>
              <a:ext uri="{FF2B5EF4-FFF2-40B4-BE49-F238E27FC236}">
                <a16:creationId xmlns:a16="http://schemas.microsoft.com/office/drawing/2014/main" id="{4E91ED54-650A-4BAC-9454-AA78CEAC9EA7}"/>
              </a:ext>
            </a:extLst>
          </p:cNvPr>
          <p:cNvSpPr>
            <a:spLocks noGrp="1"/>
          </p:cNvSpPr>
          <p:nvPr/>
        </p:nvSpPr>
        <p:spPr>
          <a:xfrm>
            <a:off x="9998236" y="4782312"/>
            <a:ext cx="1754852" cy="585216"/>
          </a:xfrm>
          <a:prstGeom prst="rect">
            <a:avLst/>
          </a:prstGeom>
          <a:solidFill>
            <a:srgbClr val="FFFFFF"/>
          </a:solidFill>
          <a:ln w="12700">
            <a:solidFill>
              <a:srgbClr val="FFFFFF">
                <a:alpha val="0"/>
              </a:srgbClr>
            </a:solidFill>
            <a:prstDash val="solid"/>
          </a:ln>
        </p:spPr>
      </p:sp>
      <p:sp>
        <p:nvSpPr>
          <p:cNvPr id="78" name="Shape 75">
            <a:extLst>
              <a:ext uri="{FF2B5EF4-FFF2-40B4-BE49-F238E27FC236}">
                <a16:creationId xmlns:a16="http://schemas.microsoft.com/office/drawing/2014/main" id="{264A2331-D21C-4AD7-B98D-34441EED682F}"/>
              </a:ext>
            </a:extLst>
          </p:cNvPr>
          <p:cNvSpPr>
            <a:spLocks noGrp="1"/>
          </p:cNvSpPr>
          <p:nvPr/>
        </p:nvSpPr>
        <p:spPr>
          <a:xfrm>
            <a:off x="11753088" y="4782312"/>
            <a:ext cx="0" cy="585216"/>
          </a:xfrm>
          <a:prstGeom prst="line">
            <a:avLst/>
          </a:prstGeom>
          <a:noFill/>
          <a:ln w="10160">
            <a:solidFill>
              <a:srgbClr val="F8F5EF"/>
            </a:solidFill>
            <a:prstDash val="solid"/>
          </a:ln>
        </p:spPr>
      </p:sp>
      <p:sp>
        <p:nvSpPr>
          <p:cNvPr id="79" name="Text 76">
            <a:extLst>
              <a:ext uri="{FF2B5EF4-FFF2-40B4-BE49-F238E27FC236}">
                <a16:creationId xmlns:a16="http://schemas.microsoft.com/office/drawing/2014/main" id="{3D4566C3-F818-4DEE-8782-B03BF7D3B8D0}"/>
              </a:ext>
            </a:extLst>
          </p:cNvPr>
          <p:cNvSpPr>
            <a:spLocks noGrp="1"/>
          </p:cNvSpPr>
          <p:nvPr/>
        </p:nvSpPr>
        <p:spPr>
          <a:xfrm>
            <a:off x="10126252" y="4892040"/>
            <a:ext cx="1489676"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27</a:t>
            </a:r>
            <a:endParaRPr sz="1570"/>
          </a:p>
        </p:txBody>
      </p:sp>
      <p:sp>
        <p:nvSpPr>
          <p:cNvPr id="80" name="Shape 77">
            <a:extLst>
              <a:ext uri="{FF2B5EF4-FFF2-40B4-BE49-F238E27FC236}">
                <a16:creationId xmlns:a16="http://schemas.microsoft.com/office/drawing/2014/main" id="{4518A324-9A51-4DA5-A31D-D2E66F08F3F8}"/>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81" name="Shape 78">
            <a:extLst>
              <a:ext uri="{FF2B5EF4-FFF2-40B4-BE49-F238E27FC236}">
                <a16:creationId xmlns:a16="http://schemas.microsoft.com/office/drawing/2014/main" id="{F9C6C1D8-E561-4C87-9A93-FD9015D429D0}"/>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82" name="Text 79">
            <a:extLst>
              <a:ext uri="{FF2B5EF4-FFF2-40B4-BE49-F238E27FC236}">
                <a16:creationId xmlns:a16="http://schemas.microsoft.com/office/drawing/2014/main" id="{A5CF5D72-5661-402B-8BD2-6A41F628D5F5}"/>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p bedeutet geänderte Regelversion – nicht automatisch ausschliesslich eine materielle Neuerung.</a:t>
            </a:r>
            <a:endParaRPr sz="1550"/>
          </a:p>
        </p:txBody>
      </p:sp>
      <p:sp>
        <p:nvSpPr>
          <p:cNvPr id="83" name="Shape 80">
            <a:extLst>
              <a:ext uri="{FF2B5EF4-FFF2-40B4-BE49-F238E27FC236}">
                <a16:creationId xmlns:a16="http://schemas.microsoft.com/office/drawing/2014/main" id="{5D2AEF6B-1576-4795-9557-6CD5EB789E23}"/>
              </a:ext>
            </a:extLst>
          </p:cNvPr>
          <p:cNvSpPr>
            <a:spLocks noGrp="1"/>
          </p:cNvSpPr>
          <p:nvPr/>
        </p:nvSpPr>
        <p:spPr>
          <a:xfrm>
            <a:off x="438912" y="6281928"/>
            <a:ext cx="11314176" cy="0"/>
          </a:xfrm>
          <a:prstGeom prst="line">
            <a:avLst/>
          </a:prstGeom>
          <a:noFill/>
          <a:ln w="7620">
            <a:solidFill>
              <a:srgbClr val="D8D4CB"/>
            </a:solidFill>
            <a:prstDash val="solid"/>
          </a:ln>
        </p:spPr>
      </p:sp>
      <p:sp>
        <p:nvSpPr>
          <p:cNvPr id="84" name="Text 81">
            <a:extLst>
              <a:ext uri="{FF2B5EF4-FFF2-40B4-BE49-F238E27FC236}">
                <a16:creationId xmlns:a16="http://schemas.microsoft.com/office/drawing/2014/main" id="{3587B33E-7304-41F7-AFC7-49C50EA46005}"/>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BFS, KHB 2026 und 2027; Kapitel- und Seitenzuordnung gemäss Originalfassungen.</a:t>
            </a:r>
            <a:endParaRPr sz="920"/>
          </a:p>
        </p:txBody>
      </p:sp>
      <p:sp>
        <p:nvSpPr>
          <p:cNvPr id="85" name="Text 82">
            <a:extLst>
              <a:ext uri="{FF2B5EF4-FFF2-40B4-BE49-F238E27FC236}">
                <a16:creationId xmlns:a16="http://schemas.microsoft.com/office/drawing/2014/main" id="{3697CD90-83EE-47AE-806A-7EB02BF823FC}"/>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86" name="Text 83">
            <a:extLst>
              <a:ext uri="{FF2B5EF4-FFF2-40B4-BE49-F238E27FC236}">
                <a16:creationId xmlns:a16="http://schemas.microsoft.com/office/drawing/2014/main" id="{0224A2E4-C93B-4C0D-9B49-1DD03B690D8D}"/>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67 / 73</a:t>
            </a:r>
            <a:endParaRPr sz="900"/>
          </a:p>
        </p:txBody>
      </p:sp>
    </p:spTree>
    <p:extLst>
      <p:ext uri="{BB962C8B-B14F-4D97-AF65-F5344CB8AC3E}">
        <p14:creationId xmlns:p14="http://schemas.microsoft.com/office/powerpoint/2010/main" val="18658745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EA8498B-3FD2-4554-BB8C-EC7250A44BA1}"/>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16D7A93B-AAE3-4A11-95D4-1066AF8C8FA0}"/>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C084212D-989A-46AB-89E0-5674CA6F9157}"/>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F8C5DBF7-20C2-435C-BFC6-1DC5948D2C01}"/>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7DEE594E-C1C1-48B9-9788-3A4128748F5D}"/>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967D7DBB-C436-46C2-9075-AD3E7C73D577}"/>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ANHANG | NACHWEIS</a:t>
            </a:r>
            <a:endParaRPr sz="1020"/>
          </a:p>
        </p:txBody>
      </p:sp>
      <p:sp>
        <p:nvSpPr>
          <p:cNvPr id="8" name="Text 5">
            <a:extLst>
              <a:ext uri="{FF2B5EF4-FFF2-40B4-BE49-F238E27FC236}">
                <a16:creationId xmlns:a16="http://schemas.microsoft.com/office/drawing/2014/main" id="{65B4AC28-FD5F-49AA-B7A4-B4EB0090F90E}"/>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31 REGELN INSGESAMT</a:t>
            </a:r>
            <a:endParaRPr sz="960"/>
          </a:p>
        </p:txBody>
      </p:sp>
      <p:sp>
        <p:nvSpPr>
          <p:cNvPr id="9" name="Text 6">
            <a:extLst>
              <a:ext uri="{FF2B5EF4-FFF2-40B4-BE49-F238E27FC236}">
                <a16:creationId xmlns:a16="http://schemas.microsoft.com/office/drawing/2014/main" id="{2230FE3C-4ECA-4C09-A9F2-8B7BA5834070}"/>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Regelregister 4/6: alle p-gekennzeichneten Regeln</a:t>
            </a:r>
            <a:endParaRPr sz="2800"/>
          </a:p>
        </p:txBody>
      </p:sp>
      <p:sp>
        <p:nvSpPr>
          <p:cNvPr id="10" name="Shape 7">
            <a:extLst>
              <a:ext uri="{FF2B5EF4-FFF2-40B4-BE49-F238E27FC236}">
                <a16:creationId xmlns:a16="http://schemas.microsoft.com/office/drawing/2014/main" id="{0BF5B8DF-5D94-48DA-9E17-082E90FC1535}"/>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5B8730CB-5EA1-44B4-AB73-251035CC210E}"/>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76218437-19D5-499A-83B5-D384DB76C500}"/>
              </a:ext>
            </a:extLst>
          </p:cNvPr>
          <p:cNvSpPr>
            <a:spLocks noGrp="1"/>
          </p:cNvSpPr>
          <p:nvPr/>
        </p:nvSpPr>
        <p:spPr>
          <a:xfrm>
            <a:off x="438912" y="2020824"/>
            <a:ext cx="1477770"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C8DBA024-6884-4EBD-8B31-F77908C1DB00}"/>
              </a:ext>
            </a:extLst>
          </p:cNvPr>
          <p:cNvSpPr>
            <a:spLocks noGrp="1"/>
          </p:cNvSpPr>
          <p:nvPr/>
        </p:nvSpPr>
        <p:spPr>
          <a:xfrm>
            <a:off x="566928" y="2125980"/>
            <a:ext cx="1230882"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Regel</a:t>
            </a:r>
            <a:endParaRPr sz="1240"/>
          </a:p>
        </p:txBody>
      </p:sp>
      <p:sp>
        <p:nvSpPr>
          <p:cNvPr id="14" name="Shape 11">
            <a:extLst>
              <a:ext uri="{FF2B5EF4-FFF2-40B4-BE49-F238E27FC236}">
                <a16:creationId xmlns:a16="http://schemas.microsoft.com/office/drawing/2014/main" id="{2C803F13-A78D-40D2-A7AA-38C95518DF2D}"/>
              </a:ext>
            </a:extLst>
          </p:cNvPr>
          <p:cNvSpPr>
            <a:spLocks noGrp="1"/>
          </p:cNvSpPr>
          <p:nvPr/>
        </p:nvSpPr>
        <p:spPr>
          <a:xfrm>
            <a:off x="1916682" y="2020824"/>
            <a:ext cx="4895113"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EFA89D8D-83B7-44D9-BF65-E04F3B84D699}"/>
              </a:ext>
            </a:extLst>
          </p:cNvPr>
          <p:cNvSpPr>
            <a:spLocks noGrp="1"/>
          </p:cNvSpPr>
          <p:nvPr/>
        </p:nvSpPr>
        <p:spPr>
          <a:xfrm>
            <a:off x="2044698" y="2125980"/>
            <a:ext cx="4648225"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Gegenstand des Vergleichs</a:t>
            </a:r>
            <a:endParaRPr sz="1240"/>
          </a:p>
        </p:txBody>
      </p:sp>
      <p:sp>
        <p:nvSpPr>
          <p:cNvPr id="16" name="Shape 13">
            <a:extLst>
              <a:ext uri="{FF2B5EF4-FFF2-40B4-BE49-F238E27FC236}">
                <a16:creationId xmlns:a16="http://schemas.microsoft.com/office/drawing/2014/main" id="{573DB6C5-7580-418C-9359-8BC5D38E3755}"/>
              </a:ext>
            </a:extLst>
          </p:cNvPr>
          <p:cNvSpPr>
            <a:spLocks noGrp="1"/>
          </p:cNvSpPr>
          <p:nvPr/>
        </p:nvSpPr>
        <p:spPr>
          <a:xfrm>
            <a:off x="6811795" y="2020824"/>
            <a:ext cx="3186441"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00F46AFD-739B-428F-983D-D933365AB4C7}"/>
              </a:ext>
            </a:extLst>
          </p:cNvPr>
          <p:cNvSpPr>
            <a:spLocks noGrp="1"/>
          </p:cNvSpPr>
          <p:nvPr/>
        </p:nvSpPr>
        <p:spPr>
          <a:xfrm>
            <a:off x="6939811" y="2125980"/>
            <a:ext cx="2939553"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KHB-Seiten 2026 → 2027</a:t>
            </a:r>
            <a:endParaRPr sz="1240"/>
          </a:p>
        </p:txBody>
      </p:sp>
      <p:sp>
        <p:nvSpPr>
          <p:cNvPr id="18" name="Shape 15">
            <a:extLst>
              <a:ext uri="{FF2B5EF4-FFF2-40B4-BE49-F238E27FC236}">
                <a16:creationId xmlns:a16="http://schemas.microsoft.com/office/drawing/2014/main" id="{A2B50F5C-366F-4736-AE4D-FC2BBA8D4067}"/>
              </a:ext>
            </a:extLst>
          </p:cNvPr>
          <p:cNvSpPr>
            <a:spLocks noGrp="1"/>
          </p:cNvSpPr>
          <p:nvPr/>
        </p:nvSpPr>
        <p:spPr>
          <a:xfrm>
            <a:off x="9998236" y="2020824"/>
            <a:ext cx="1754852" cy="420624"/>
          </a:xfrm>
          <a:prstGeom prst="rect">
            <a:avLst/>
          </a:prstGeom>
          <a:solidFill>
            <a:srgbClr val="303D43"/>
          </a:solidFill>
          <a:ln w="12700">
            <a:solidFill>
              <a:srgbClr val="303D43">
                <a:alpha val="0"/>
              </a:srgbClr>
            </a:solidFill>
            <a:prstDash val="solid"/>
          </a:ln>
        </p:spPr>
      </p:sp>
      <p:sp>
        <p:nvSpPr>
          <p:cNvPr id="19" name="Text 16">
            <a:extLst>
              <a:ext uri="{FF2B5EF4-FFF2-40B4-BE49-F238E27FC236}">
                <a16:creationId xmlns:a16="http://schemas.microsoft.com/office/drawing/2014/main" id="{7496134B-F169-4AA0-9C9E-0020A7752B50}"/>
              </a:ext>
            </a:extLst>
          </p:cNvPr>
          <p:cNvSpPr>
            <a:spLocks noGrp="1"/>
          </p:cNvSpPr>
          <p:nvPr/>
        </p:nvSpPr>
        <p:spPr>
          <a:xfrm>
            <a:off x="10126252" y="2125980"/>
            <a:ext cx="1507964"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Folien</a:t>
            </a:r>
            <a:endParaRPr sz="1240"/>
          </a:p>
        </p:txBody>
      </p:sp>
      <p:sp>
        <p:nvSpPr>
          <p:cNvPr id="20" name="Shape 17">
            <a:extLst>
              <a:ext uri="{FF2B5EF4-FFF2-40B4-BE49-F238E27FC236}">
                <a16:creationId xmlns:a16="http://schemas.microsoft.com/office/drawing/2014/main" id="{D900933A-5019-449A-BEB6-2974975AF600}"/>
              </a:ext>
            </a:extLst>
          </p:cNvPr>
          <p:cNvSpPr>
            <a:spLocks noGrp="1"/>
          </p:cNvSpPr>
          <p:nvPr/>
        </p:nvSpPr>
        <p:spPr>
          <a:xfrm>
            <a:off x="438912" y="2441448"/>
            <a:ext cx="1477770" cy="731520"/>
          </a:xfrm>
          <a:prstGeom prst="rect">
            <a:avLst/>
          </a:prstGeom>
          <a:solidFill>
            <a:srgbClr val="FFFFFF"/>
          </a:solidFill>
          <a:ln w="12700">
            <a:solidFill>
              <a:srgbClr val="FFFFFF">
                <a:alpha val="0"/>
              </a:srgbClr>
            </a:solidFill>
            <a:prstDash val="solid"/>
          </a:ln>
        </p:spPr>
      </p:sp>
      <p:sp>
        <p:nvSpPr>
          <p:cNvPr id="21" name="Shape 18">
            <a:extLst>
              <a:ext uri="{FF2B5EF4-FFF2-40B4-BE49-F238E27FC236}">
                <a16:creationId xmlns:a16="http://schemas.microsoft.com/office/drawing/2014/main" id="{E4F17B47-8CA1-49C1-8ED3-FCA8E8E5E0D2}"/>
              </a:ext>
            </a:extLst>
          </p:cNvPr>
          <p:cNvSpPr>
            <a:spLocks noGrp="1"/>
          </p:cNvSpPr>
          <p:nvPr/>
        </p:nvSpPr>
        <p:spPr>
          <a:xfrm>
            <a:off x="1916682" y="2441448"/>
            <a:ext cx="0" cy="731520"/>
          </a:xfrm>
          <a:prstGeom prst="line">
            <a:avLst/>
          </a:prstGeom>
          <a:noFill/>
          <a:ln w="10160">
            <a:solidFill>
              <a:srgbClr val="F8F5EF"/>
            </a:solidFill>
            <a:prstDash val="solid"/>
          </a:ln>
        </p:spPr>
      </p:sp>
      <p:sp>
        <p:nvSpPr>
          <p:cNvPr id="22" name="Text 19">
            <a:extLst>
              <a:ext uri="{FF2B5EF4-FFF2-40B4-BE49-F238E27FC236}">
                <a16:creationId xmlns:a16="http://schemas.microsoft.com/office/drawing/2014/main" id="{BA86BB09-D174-49C0-BF8D-789244321B56}"/>
              </a:ext>
            </a:extLst>
          </p:cNvPr>
          <p:cNvSpPr>
            <a:spLocks noGrp="1"/>
          </p:cNvSpPr>
          <p:nvPr/>
        </p:nvSpPr>
        <p:spPr>
          <a:xfrm>
            <a:off x="566928" y="2551176"/>
            <a:ext cx="1212594" cy="52120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SD1001</a:t>
            </a:r>
            <a:endParaRPr sz="1570"/>
          </a:p>
        </p:txBody>
      </p:sp>
      <p:sp>
        <p:nvSpPr>
          <p:cNvPr id="23" name="Shape 20">
            <a:extLst>
              <a:ext uri="{FF2B5EF4-FFF2-40B4-BE49-F238E27FC236}">
                <a16:creationId xmlns:a16="http://schemas.microsoft.com/office/drawing/2014/main" id="{84CCB442-1602-4192-932F-B33A34EE2A7E}"/>
              </a:ext>
            </a:extLst>
          </p:cNvPr>
          <p:cNvSpPr>
            <a:spLocks noGrp="1"/>
          </p:cNvSpPr>
          <p:nvPr/>
        </p:nvSpPr>
        <p:spPr>
          <a:xfrm>
            <a:off x="1916682" y="2441448"/>
            <a:ext cx="4895113" cy="731520"/>
          </a:xfrm>
          <a:prstGeom prst="rect">
            <a:avLst/>
          </a:prstGeom>
          <a:solidFill>
            <a:srgbClr val="FFFFFF"/>
          </a:solidFill>
          <a:ln w="12700">
            <a:solidFill>
              <a:srgbClr val="FFFFFF">
                <a:alpha val="0"/>
              </a:srgbClr>
            </a:solidFill>
            <a:prstDash val="solid"/>
          </a:ln>
        </p:spPr>
      </p:sp>
      <p:sp>
        <p:nvSpPr>
          <p:cNvPr id="24" name="Shape 21">
            <a:extLst>
              <a:ext uri="{FF2B5EF4-FFF2-40B4-BE49-F238E27FC236}">
                <a16:creationId xmlns:a16="http://schemas.microsoft.com/office/drawing/2014/main" id="{CECB41EB-0BFA-4F09-AF0A-49BB104573C6}"/>
              </a:ext>
            </a:extLst>
          </p:cNvPr>
          <p:cNvSpPr>
            <a:spLocks noGrp="1"/>
          </p:cNvSpPr>
          <p:nvPr/>
        </p:nvSpPr>
        <p:spPr>
          <a:xfrm>
            <a:off x="6811795" y="2441448"/>
            <a:ext cx="0" cy="731520"/>
          </a:xfrm>
          <a:prstGeom prst="line">
            <a:avLst/>
          </a:prstGeom>
          <a:noFill/>
          <a:ln w="10160">
            <a:solidFill>
              <a:srgbClr val="F8F5EF"/>
            </a:solidFill>
            <a:prstDash val="solid"/>
          </a:ln>
        </p:spPr>
      </p:sp>
      <p:sp>
        <p:nvSpPr>
          <p:cNvPr id="25" name="Text 22">
            <a:extLst>
              <a:ext uri="{FF2B5EF4-FFF2-40B4-BE49-F238E27FC236}">
                <a16:creationId xmlns:a16="http://schemas.microsoft.com/office/drawing/2014/main" id="{40C814C2-7979-48B6-BF78-A95D1E411D50}"/>
              </a:ext>
            </a:extLst>
          </p:cNvPr>
          <p:cNvSpPr>
            <a:spLocks noGrp="1"/>
          </p:cNvSpPr>
          <p:nvPr/>
        </p:nvSpPr>
        <p:spPr>
          <a:xfrm>
            <a:off x="2044698" y="2551176"/>
            <a:ext cx="4629937"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BA.3-Ausnahme; CPAP 93.9F.11</a:t>
            </a:r>
            <a:endParaRPr sz="1570"/>
          </a:p>
        </p:txBody>
      </p:sp>
      <p:sp>
        <p:nvSpPr>
          <p:cNvPr id="26" name="Shape 23">
            <a:extLst>
              <a:ext uri="{FF2B5EF4-FFF2-40B4-BE49-F238E27FC236}">
                <a16:creationId xmlns:a16="http://schemas.microsoft.com/office/drawing/2014/main" id="{D8128A76-52A0-4C51-9DB8-EDFCE19E2AE5}"/>
              </a:ext>
            </a:extLst>
          </p:cNvPr>
          <p:cNvSpPr>
            <a:spLocks noGrp="1"/>
          </p:cNvSpPr>
          <p:nvPr/>
        </p:nvSpPr>
        <p:spPr>
          <a:xfrm>
            <a:off x="6811795" y="2441448"/>
            <a:ext cx="3186441" cy="731520"/>
          </a:xfrm>
          <a:prstGeom prst="rect">
            <a:avLst/>
          </a:prstGeom>
          <a:solidFill>
            <a:srgbClr val="FFFFFF"/>
          </a:solidFill>
          <a:ln w="12700">
            <a:solidFill>
              <a:srgbClr val="FFFFFF">
                <a:alpha val="0"/>
              </a:srgbClr>
            </a:solidFill>
            <a:prstDash val="solid"/>
          </a:ln>
        </p:spPr>
      </p:sp>
      <p:sp>
        <p:nvSpPr>
          <p:cNvPr id="27" name="Shape 24">
            <a:extLst>
              <a:ext uri="{FF2B5EF4-FFF2-40B4-BE49-F238E27FC236}">
                <a16:creationId xmlns:a16="http://schemas.microsoft.com/office/drawing/2014/main" id="{71634C4E-E68C-499F-9248-8224004D3888}"/>
              </a:ext>
            </a:extLst>
          </p:cNvPr>
          <p:cNvSpPr>
            <a:spLocks noGrp="1"/>
          </p:cNvSpPr>
          <p:nvPr/>
        </p:nvSpPr>
        <p:spPr>
          <a:xfrm>
            <a:off x="9998236" y="2441448"/>
            <a:ext cx="0" cy="731520"/>
          </a:xfrm>
          <a:prstGeom prst="line">
            <a:avLst/>
          </a:prstGeom>
          <a:noFill/>
          <a:ln w="10160">
            <a:solidFill>
              <a:srgbClr val="F8F5EF"/>
            </a:solidFill>
            <a:prstDash val="solid"/>
          </a:ln>
        </p:spPr>
      </p:sp>
      <p:sp>
        <p:nvSpPr>
          <p:cNvPr id="28" name="Text 25">
            <a:extLst>
              <a:ext uri="{FF2B5EF4-FFF2-40B4-BE49-F238E27FC236}">
                <a16:creationId xmlns:a16="http://schemas.microsoft.com/office/drawing/2014/main" id="{4C3EABD4-9792-462C-B929-7E908ED256C0}"/>
              </a:ext>
            </a:extLst>
          </p:cNvPr>
          <p:cNvSpPr>
            <a:spLocks noGrp="1"/>
          </p:cNvSpPr>
          <p:nvPr/>
        </p:nvSpPr>
        <p:spPr>
          <a:xfrm>
            <a:off x="6939811" y="2551176"/>
            <a:ext cx="2921265"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151–153 → 149–151</a:t>
            </a:r>
            <a:endParaRPr sz="1570"/>
          </a:p>
        </p:txBody>
      </p:sp>
      <p:sp>
        <p:nvSpPr>
          <p:cNvPr id="29" name="Shape 26">
            <a:extLst>
              <a:ext uri="{FF2B5EF4-FFF2-40B4-BE49-F238E27FC236}">
                <a16:creationId xmlns:a16="http://schemas.microsoft.com/office/drawing/2014/main" id="{36575BE5-1625-4DF7-A5CA-CA4F9A7EF828}"/>
              </a:ext>
            </a:extLst>
          </p:cNvPr>
          <p:cNvSpPr>
            <a:spLocks noGrp="1"/>
          </p:cNvSpPr>
          <p:nvPr/>
        </p:nvSpPr>
        <p:spPr>
          <a:xfrm>
            <a:off x="9998236" y="2441448"/>
            <a:ext cx="1754852" cy="731520"/>
          </a:xfrm>
          <a:prstGeom prst="rect">
            <a:avLst/>
          </a:prstGeom>
          <a:solidFill>
            <a:srgbClr val="FFFFFF"/>
          </a:solidFill>
          <a:ln w="12700">
            <a:solidFill>
              <a:srgbClr val="FFFFFF">
                <a:alpha val="0"/>
              </a:srgbClr>
            </a:solidFill>
            <a:prstDash val="solid"/>
          </a:ln>
        </p:spPr>
      </p:sp>
      <p:sp>
        <p:nvSpPr>
          <p:cNvPr id="30" name="Shape 27">
            <a:extLst>
              <a:ext uri="{FF2B5EF4-FFF2-40B4-BE49-F238E27FC236}">
                <a16:creationId xmlns:a16="http://schemas.microsoft.com/office/drawing/2014/main" id="{746452EF-B465-4671-8DBB-B73A46AD3E3E}"/>
              </a:ext>
            </a:extLst>
          </p:cNvPr>
          <p:cNvSpPr>
            <a:spLocks noGrp="1"/>
          </p:cNvSpPr>
          <p:nvPr/>
        </p:nvSpPr>
        <p:spPr>
          <a:xfrm>
            <a:off x="11753088" y="2441448"/>
            <a:ext cx="0" cy="731520"/>
          </a:xfrm>
          <a:prstGeom prst="line">
            <a:avLst/>
          </a:prstGeom>
          <a:noFill/>
          <a:ln w="10160">
            <a:solidFill>
              <a:srgbClr val="F8F5EF"/>
            </a:solidFill>
            <a:prstDash val="solid"/>
          </a:ln>
        </p:spPr>
      </p:sp>
      <p:sp>
        <p:nvSpPr>
          <p:cNvPr id="31" name="Text 28">
            <a:extLst>
              <a:ext uri="{FF2B5EF4-FFF2-40B4-BE49-F238E27FC236}">
                <a16:creationId xmlns:a16="http://schemas.microsoft.com/office/drawing/2014/main" id="{4EA133D5-9760-4507-BE03-40B46759F2A2}"/>
              </a:ext>
            </a:extLst>
          </p:cNvPr>
          <p:cNvSpPr>
            <a:spLocks noGrp="1"/>
          </p:cNvSpPr>
          <p:nvPr/>
        </p:nvSpPr>
        <p:spPr>
          <a:xfrm>
            <a:off x="10126252" y="2551176"/>
            <a:ext cx="1489676"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28–30</a:t>
            </a:r>
            <a:endParaRPr sz="1570"/>
          </a:p>
        </p:txBody>
      </p:sp>
      <p:sp>
        <p:nvSpPr>
          <p:cNvPr id="32" name="Shape 29">
            <a:extLst>
              <a:ext uri="{FF2B5EF4-FFF2-40B4-BE49-F238E27FC236}">
                <a16:creationId xmlns:a16="http://schemas.microsoft.com/office/drawing/2014/main" id="{1AFA147E-9C21-4304-A162-0EF1271A423A}"/>
              </a:ext>
            </a:extLst>
          </p:cNvPr>
          <p:cNvSpPr>
            <a:spLocks noGrp="1"/>
          </p:cNvSpPr>
          <p:nvPr/>
        </p:nvSpPr>
        <p:spPr>
          <a:xfrm>
            <a:off x="438912" y="3172968"/>
            <a:ext cx="1477770" cy="731520"/>
          </a:xfrm>
          <a:prstGeom prst="rect">
            <a:avLst/>
          </a:prstGeom>
          <a:solidFill>
            <a:srgbClr val="F0EBE2"/>
          </a:solidFill>
          <a:ln w="12700">
            <a:solidFill>
              <a:srgbClr val="F0EBE2">
                <a:alpha val="0"/>
              </a:srgbClr>
            </a:solidFill>
            <a:prstDash val="solid"/>
          </a:ln>
        </p:spPr>
      </p:sp>
      <p:sp>
        <p:nvSpPr>
          <p:cNvPr id="33" name="Shape 30">
            <a:extLst>
              <a:ext uri="{FF2B5EF4-FFF2-40B4-BE49-F238E27FC236}">
                <a16:creationId xmlns:a16="http://schemas.microsoft.com/office/drawing/2014/main" id="{81C4A72A-915F-4356-91CE-B0B2DDD3F5E5}"/>
              </a:ext>
            </a:extLst>
          </p:cNvPr>
          <p:cNvSpPr>
            <a:spLocks noGrp="1"/>
          </p:cNvSpPr>
          <p:nvPr/>
        </p:nvSpPr>
        <p:spPr>
          <a:xfrm>
            <a:off x="1916682" y="3172968"/>
            <a:ext cx="0" cy="731520"/>
          </a:xfrm>
          <a:prstGeom prst="line">
            <a:avLst/>
          </a:prstGeom>
          <a:noFill/>
          <a:ln w="10160">
            <a:solidFill>
              <a:srgbClr val="F8F5EF"/>
            </a:solidFill>
            <a:prstDash val="solid"/>
          </a:ln>
        </p:spPr>
      </p:sp>
      <p:sp>
        <p:nvSpPr>
          <p:cNvPr id="34" name="Text 31">
            <a:extLst>
              <a:ext uri="{FF2B5EF4-FFF2-40B4-BE49-F238E27FC236}">
                <a16:creationId xmlns:a16="http://schemas.microsoft.com/office/drawing/2014/main" id="{776026C1-71E0-4B8A-B5E7-7AB8112742B4}"/>
              </a:ext>
            </a:extLst>
          </p:cNvPr>
          <p:cNvSpPr>
            <a:spLocks noGrp="1"/>
          </p:cNvSpPr>
          <p:nvPr/>
        </p:nvSpPr>
        <p:spPr>
          <a:xfrm>
            <a:off x="566928" y="3282696"/>
            <a:ext cx="1212594" cy="52120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SD1401</a:t>
            </a:r>
            <a:endParaRPr sz="1570"/>
          </a:p>
        </p:txBody>
      </p:sp>
      <p:sp>
        <p:nvSpPr>
          <p:cNvPr id="35" name="Shape 32">
            <a:extLst>
              <a:ext uri="{FF2B5EF4-FFF2-40B4-BE49-F238E27FC236}">
                <a16:creationId xmlns:a16="http://schemas.microsoft.com/office/drawing/2014/main" id="{FA5B0290-AC82-4946-BAE2-A7F0D3013481}"/>
              </a:ext>
            </a:extLst>
          </p:cNvPr>
          <p:cNvSpPr>
            <a:spLocks noGrp="1"/>
          </p:cNvSpPr>
          <p:nvPr/>
        </p:nvSpPr>
        <p:spPr>
          <a:xfrm>
            <a:off x="1916682" y="3172968"/>
            <a:ext cx="4895113" cy="731520"/>
          </a:xfrm>
          <a:prstGeom prst="rect">
            <a:avLst/>
          </a:prstGeom>
          <a:solidFill>
            <a:srgbClr val="F0EBE2"/>
          </a:solidFill>
          <a:ln w="12700">
            <a:solidFill>
              <a:srgbClr val="F0EBE2">
                <a:alpha val="0"/>
              </a:srgbClr>
            </a:solidFill>
            <a:prstDash val="solid"/>
          </a:ln>
        </p:spPr>
      </p:sp>
      <p:sp>
        <p:nvSpPr>
          <p:cNvPr id="36" name="Shape 33">
            <a:extLst>
              <a:ext uri="{FF2B5EF4-FFF2-40B4-BE49-F238E27FC236}">
                <a16:creationId xmlns:a16="http://schemas.microsoft.com/office/drawing/2014/main" id="{1716708C-89C4-496E-A89C-DE872E3405E3}"/>
              </a:ext>
            </a:extLst>
          </p:cNvPr>
          <p:cNvSpPr>
            <a:spLocks noGrp="1"/>
          </p:cNvSpPr>
          <p:nvPr/>
        </p:nvSpPr>
        <p:spPr>
          <a:xfrm>
            <a:off x="6811795" y="3172968"/>
            <a:ext cx="0" cy="731520"/>
          </a:xfrm>
          <a:prstGeom prst="line">
            <a:avLst/>
          </a:prstGeom>
          <a:noFill/>
          <a:ln w="10160">
            <a:solidFill>
              <a:srgbClr val="F8F5EF"/>
            </a:solidFill>
            <a:prstDash val="solid"/>
          </a:ln>
        </p:spPr>
      </p:sp>
      <p:sp>
        <p:nvSpPr>
          <p:cNvPr id="37" name="Text 34">
            <a:extLst>
              <a:ext uri="{FF2B5EF4-FFF2-40B4-BE49-F238E27FC236}">
                <a16:creationId xmlns:a16="http://schemas.microsoft.com/office/drawing/2014/main" id="{DDD02F22-0E5B-4FE9-86BC-969E4EB8A0AE}"/>
              </a:ext>
            </a:extLst>
          </p:cNvPr>
          <p:cNvSpPr>
            <a:spLocks noGrp="1"/>
          </p:cNvSpPr>
          <p:nvPr/>
        </p:nvSpPr>
        <p:spPr>
          <a:xfrm>
            <a:off x="2044698" y="3282696"/>
            <a:ext cx="4629937"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39.9B.- / 39.9C.- / 39.9D.-</a:t>
            </a:r>
            <a:endParaRPr sz="1570"/>
          </a:p>
        </p:txBody>
      </p:sp>
      <p:sp>
        <p:nvSpPr>
          <p:cNvPr id="38" name="Shape 35">
            <a:extLst>
              <a:ext uri="{FF2B5EF4-FFF2-40B4-BE49-F238E27FC236}">
                <a16:creationId xmlns:a16="http://schemas.microsoft.com/office/drawing/2014/main" id="{7631747D-558E-460E-BD9A-5E526F35C0C4}"/>
              </a:ext>
            </a:extLst>
          </p:cNvPr>
          <p:cNvSpPr>
            <a:spLocks noGrp="1"/>
          </p:cNvSpPr>
          <p:nvPr/>
        </p:nvSpPr>
        <p:spPr>
          <a:xfrm>
            <a:off x="6811795" y="3172968"/>
            <a:ext cx="3186441" cy="731520"/>
          </a:xfrm>
          <a:prstGeom prst="rect">
            <a:avLst/>
          </a:prstGeom>
          <a:solidFill>
            <a:srgbClr val="F0EBE2"/>
          </a:solidFill>
          <a:ln w="12700">
            <a:solidFill>
              <a:srgbClr val="F0EBE2">
                <a:alpha val="0"/>
              </a:srgbClr>
            </a:solidFill>
            <a:prstDash val="solid"/>
          </a:ln>
        </p:spPr>
      </p:sp>
      <p:sp>
        <p:nvSpPr>
          <p:cNvPr id="39" name="Shape 36">
            <a:extLst>
              <a:ext uri="{FF2B5EF4-FFF2-40B4-BE49-F238E27FC236}">
                <a16:creationId xmlns:a16="http://schemas.microsoft.com/office/drawing/2014/main" id="{1A36D3DD-C1F5-40D4-9289-FE71FE1D2E71}"/>
              </a:ext>
            </a:extLst>
          </p:cNvPr>
          <p:cNvSpPr>
            <a:spLocks noGrp="1"/>
          </p:cNvSpPr>
          <p:nvPr/>
        </p:nvSpPr>
        <p:spPr>
          <a:xfrm>
            <a:off x="9998236" y="3172968"/>
            <a:ext cx="0" cy="731520"/>
          </a:xfrm>
          <a:prstGeom prst="line">
            <a:avLst/>
          </a:prstGeom>
          <a:noFill/>
          <a:ln w="10160">
            <a:solidFill>
              <a:srgbClr val="F8F5EF"/>
            </a:solidFill>
            <a:prstDash val="solid"/>
          </a:ln>
        </p:spPr>
      </p:sp>
      <p:sp>
        <p:nvSpPr>
          <p:cNvPr id="40" name="Text 37">
            <a:extLst>
              <a:ext uri="{FF2B5EF4-FFF2-40B4-BE49-F238E27FC236}">
                <a16:creationId xmlns:a16="http://schemas.microsoft.com/office/drawing/2014/main" id="{B7597A12-4616-406F-860C-D0AC2154CC91}"/>
              </a:ext>
            </a:extLst>
          </p:cNvPr>
          <p:cNvSpPr>
            <a:spLocks noGrp="1"/>
          </p:cNvSpPr>
          <p:nvPr/>
        </p:nvSpPr>
        <p:spPr>
          <a:xfrm>
            <a:off x="6939811" y="3282696"/>
            <a:ext cx="2921265"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158 → 156</a:t>
            </a:r>
            <a:endParaRPr sz="1570"/>
          </a:p>
        </p:txBody>
      </p:sp>
      <p:sp>
        <p:nvSpPr>
          <p:cNvPr id="41" name="Shape 38">
            <a:extLst>
              <a:ext uri="{FF2B5EF4-FFF2-40B4-BE49-F238E27FC236}">
                <a16:creationId xmlns:a16="http://schemas.microsoft.com/office/drawing/2014/main" id="{5AD61B6B-4C7F-44B4-8184-6CBD0AFEA490}"/>
              </a:ext>
            </a:extLst>
          </p:cNvPr>
          <p:cNvSpPr>
            <a:spLocks noGrp="1"/>
          </p:cNvSpPr>
          <p:nvPr/>
        </p:nvSpPr>
        <p:spPr>
          <a:xfrm>
            <a:off x="9998236" y="3172968"/>
            <a:ext cx="1754852" cy="731520"/>
          </a:xfrm>
          <a:prstGeom prst="rect">
            <a:avLst/>
          </a:prstGeom>
          <a:solidFill>
            <a:srgbClr val="F0EBE2"/>
          </a:solidFill>
          <a:ln w="12700">
            <a:solidFill>
              <a:srgbClr val="F0EBE2">
                <a:alpha val="0"/>
              </a:srgbClr>
            </a:solidFill>
            <a:prstDash val="solid"/>
          </a:ln>
        </p:spPr>
      </p:sp>
      <p:sp>
        <p:nvSpPr>
          <p:cNvPr id="42" name="Shape 39">
            <a:extLst>
              <a:ext uri="{FF2B5EF4-FFF2-40B4-BE49-F238E27FC236}">
                <a16:creationId xmlns:a16="http://schemas.microsoft.com/office/drawing/2014/main" id="{7FBE479D-0FE4-4571-A0E2-873FF3F07233}"/>
              </a:ext>
            </a:extLst>
          </p:cNvPr>
          <p:cNvSpPr>
            <a:spLocks noGrp="1"/>
          </p:cNvSpPr>
          <p:nvPr/>
        </p:nvSpPr>
        <p:spPr>
          <a:xfrm>
            <a:off x="11753088" y="3172968"/>
            <a:ext cx="0" cy="731520"/>
          </a:xfrm>
          <a:prstGeom prst="line">
            <a:avLst/>
          </a:prstGeom>
          <a:noFill/>
          <a:ln w="10160">
            <a:solidFill>
              <a:srgbClr val="F8F5EF"/>
            </a:solidFill>
            <a:prstDash val="solid"/>
          </a:ln>
        </p:spPr>
      </p:sp>
      <p:sp>
        <p:nvSpPr>
          <p:cNvPr id="43" name="Text 40">
            <a:extLst>
              <a:ext uri="{FF2B5EF4-FFF2-40B4-BE49-F238E27FC236}">
                <a16:creationId xmlns:a16="http://schemas.microsoft.com/office/drawing/2014/main" id="{2AA3B516-CEDB-4716-A016-4DC0B8CF197E}"/>
              </a:ext>
            </a:extLst>
          </p:cNvPr>
          <p:cNvSpPr>
            <a:spLocks noGrp="1"/>
          </p:cNvSpPr>
          <p:nvPr/>
        </p:nvSpPr>
        <p:spPr>
          <a:xfrm>
            <a:off x="10126252" y="3282696"/>
            <a:ext cx="1489676"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31</a:t>
            </a:r>
            <a:endParaRPr sz="1570"/>
          </a:p>
        </p:txBody>
      </p:sp>
      <p:sp>
        <p:nvSpPr>
          <p:cNvPr id="44" name="Shape 41">
            <a:extLst>
              <a:ext uri="{FF2B5EF4-FFF2-40B4-BE49-F238E27FC236}">
                <a16:creationId xmlns:a16="http://schemas.microsoft.com/office/drawing/2014/main" id="{220C6F40-84C2-491C-BA7C-5178EF20F0B8}"/>
              </a:ext>
            </a:extLst>
          </p:cNvPr>
          <p:cNvSpPr>
            <a:spLocks noGrp="1"/>
          </p:cNvSpPr>
          <p:nvPr/>
        </p:nvSpPr>
        <p:spPr>
          <a:xfrm>
            <a:off x="438912" y="3904488"/>
            <a:ext cx="1477770" cy="731520"/>
          </a:xfrm>
          <a:prstGeom prst="rect">
            <a:avLst/>
          </a:prstGeom>
          <a:solidFill>
            <a:srgbClr val="FFFFFF"/>
          </a:solidFill>
          <a:ln w="12700">
            <a:solidFill>
              <a:srgbClr val="FFFFFF">
                <a:alpha val="0"/>
              </a:srgbClr>
            </a:solidFill>
            <a:prstDash val="solid"/>
          </a:ln>
        </p:spPr>
      </p:sp>
      <p:sp>
        <p:nvSpPr>
          <p:cNvPr id="45" name="Shape 42">
            <a:extLst>
              <a:ext uri="{FF2B5EF4-FFF2-40B4-BE49-F238E27FC236}">
                <a16:creationId xmlns:a16="http://schemas.microsoft.com/office/drawing/2014/main" id="{971575E6-E871-4E17-9BA0-6AA517A4C591}"/>
              </a:ext>
            </a:extLst>
          </p:cNvPr>
          <p:cNvSpPr>
            <a:spLocks noGrp="1"/>
          </p:cNvSpPr>
          <p:nvPr/>
        </p:nvSpPr>
        <p:spPr>
          <a:xfrm>
            <a:off x="1916682" y="3904488"/>
            <a:ext cx="0" cy="731520"/>
          </a:xfrm>
          <a:prstGeom prst="line">
            <a:avLst/>
          </a:prstGeom>
          <a:noFill/>
          <a:ln w="10160">
            <a:solidFill>
              <a:srgbClr val="F8F5EF"/>
            </a:solidFill>
            <a:prstDash val="solid"/>
          </a:ln>
        </p:spPr>
      </p:sp>
      <p:sp>
        <p:nvSpPr>
          <p:cNvPr id="46" name="Text 43">
            <a:extLst>
              <a:ext uri="{FF2B5EF4-FFF2-40B4-BE49-F238E27FC236}">
                <a16:creationId xmlns:a16="http://schemas.microsoft.com/office/drawing/2014/main" id="{2C1443A5-48F9-48A8-BA00-43D1AF2623E9}"/>
              </a:ext>
            </a:extLst>
          </p:cNvPr>
          <p:cNvSpPr>
            <a:spLocks noGrp="1"/>
          </p:cNvSpPr>
          <p:nvPr/>
        </p:nvSpPr>
        <p:spPr>
          <a:xfrm>
            <a:off x="566928" y="4014216"/>
            <a:ext cx="1212594" cy="52120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SD1407</a:t>
            </a:r>
            <a:endParaRPr sz="1570"/>
          </a:p>
        </p:txBody>
      </p:sp>
      <p:sp>
        <p:nvSpPr>
          <p:cNvPr id="47" name="Shape 44">
            <a:extLst>
              <a:ext uri="{FF2B5EF4-FFF2-40B4-BE49-F238E27FC236}">
                <a16:creationId xmlns:a16="http://schemas.microsoft.com/office/drawing/2014/main" id="{6255703F-FB0D-44D6-A77D-9FC0C7A65CFC}"/>
              </a:ext>
            </a:extLst>
          </p:cNvPr>
          <p:cNvSpPr>
            <a:spLocks noGrp="1"/>
          </p:cNvSpPr>
          <p:nvPr/>
        </p:nvSpPr>
        <p:spPr>
          <a:xfrm>
            <a:off x="1916682" y="3904488"/>
            <a:ext cx="4895113" cy="731520"/>
          </a:xfrm>
          <a:prstGeom prst="rect">
            <a:avLst/>
          </a:prstGeom>
          <a:solidFill>
            <a:srgbClr val="FFFFFF"/>
          </a:solidFill>
          <a:ln w="12700">
            <a:solidFill>
              <a:srgbClr val="FFFFFF">
                <a:alpha val="0"/>
              </a:srgbClr>
            </a:solidFill>
            <a:prstDash val="solid"/>
          </a:ln>
        </p:spPr>
      </p:sp>
      <p:sp>
        <p:nvSpPr>
          <p:cNvPr id="48" name="Shape 45">
            <a:extLst>
              <a:ext uri="{FF2B5EF4-FFF2-40B4-BE49-F238E27FC236}">
                <a16:creationId xmlns:a16="http://schemas.microsoft.com/office/drawing/2014/main" id="{C9D4073D-14C8-4076-B6A9-0D0CF23A57D0}"/>
              </a:ext>
            </a:extLst>
          </p:cNvPr>
          <p:cNvSpPr>
            <a:spLocks noGrp="1"/>
          </p:cNvSpPr>
          <p:nvPr/>
        </p:nvSpPr>
        <p:spPr>
          <a:xfrm>
            <a:off x="6811795" y="3904488"/>
            <a:ext cx="0" cy="731520"/>
          </a:xfrm>
          <a:prstGeom prst="line">
            <a:avLst/>
          </a:prstGeom>
          <a:noFill/>
          <a:ln w="10160">
            <a:solidFill>
              <a:srgbClr val="F8F5EF"/>
            </a:solidFill>
            <a:prstDash val="solid"/>
          </a:ln>
        </p:spPr>
      </p:sp>
      <p:sp>
        <p:nvSpPr>
          <p:cNvPr id="49" name="Text 46">
            <a:extLst>
              <a:ext uri="{FF2B5EF4-FFF2-40B4-BE49-F238E27FC236}">
                <a16:creationId xmlns:a16="http://schemas.microsoft.com/office/drawing/2014/main" id="{B0287406-35F1-4FB6-B3B0-DEB86EE4D053}"/>
              </a:ext>
            </a:extLst>
          </p:cNvPr>
          <p:cNvSpPr>
            <a:spLocks noGrp="1"/>
          </p:cNvSpPr>
          <p:nvPr/>
        </p:nvSpPr>
        <p:spPr>
          <a:xfrm>
            <a:off x="2044698" y="4014216"/>
            <a:ext cx="4629937"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AV-Anlage: Verfahren benannt</a:t>
            </a:r>
            <a:endParaRPr sz="1570"/>
          </a:p>
        </p:txBody>
      </p:sp>
      <p:sp>
        <p:nvSpPr>
          <p:cNvPr id="50" name="Shape 47">
            <a:extLst>
              <a:ext uri="{FF2B5EF4-FFF2-40B4-BE49-F238E27FC236}">
                <a16:creationId xmlns:a16="http://schemas.microsoft.com/office/drawing/2014/main" id="{EDD9BDB1-392B-4FC6-92C6-027F5E8B1F16}"/>
              </a:ext>
            </a:extLst>
          </p:cNvPr>
          <p:cNvSpPr>
            <a:spLocks noGrp="1"/>
          </p:cNvSpPr>
          <p:nvPr/>
        </p:nvSpPr>
        <p:spPr>
          <a:xfrm>
            <a:off x="6811795" y="3904488"/>
            <a:ext cx="3186441" cy="731520"/>
          </a:xfrm>
          <a:prstGeom prst="rect">
            <a:avLst/>
          </a:prstGeom>
          <a:solidFill>
            <a:srgbClr val="FFFFFF"/>
          </a:solidFill>
          <a:ln w="12700">
            <a:solidFill>
              <a:srgbClr val="FFFFFF">
                <a:alpha val="0"/>
              </a:srgbClr>
            </a:solidFill>
            <a:prstDash val="solid"/>
          </a:ln>
        </p:spPr>
      </p:sp>
      <p:sp>
        <p:nvSpPr>
          <p:cNvPr id="51" name="Shape 48">
            <a:extLst>
              <a:ext uri="{FF2B5EF4-FFF2-40B4-BE49-F238E27FC236}">
                <a16:creationId xmlns:a16="http://schemas.microsoft.com/office/drawing/2014/main" id="{FD0FBEA9-EF1F-45B6-B11E-6565295B6A8B}"/>
              </a:ext>
            </a:extLst>
          </p:cNvPr>
          <p:cNvSpPr>
            <a:spLocks noGrp="1"/>
          </p:cNvSpPr>
          <p:nvPr/>
        </p:nvSpPr>
        <p:spPr>
          <a:xfrm>
            <a:off x="9998236" y="3904488"/>
            <a:ext cx="0" cy="731520"/>
          </a:xfrm>
          <a:prstGeom prst="line">
            <a:avLst/>
          </a:prstGeom>
          <a:noFill/>
          <a:ln w="10160">
            <a:solidFill>
              <a:srgbClr val="F8F5EF"/>
            </a:solidFill>
            <a:prstDash val="solid"/>
          </a:ln>
        </p:spPr>
      </p:sp>
      <p:sp>
        <p:nvSpPr>
          <p:cNvPr id="52" name="Text 49">
            <a:extLst>
              <a:ext uri="{FF2B5EF4-FFF2-40B4-BE49-F238E27FC236}">
                <a16:creationId xmlns:a16="http://schemas.microsoft.com/office/drawing/2014/main" id="{2909A2A6-9354-4A0A-998D-4D0369A75AA0}"/>
              </a:ext>
            </a:extLst>
          </p:cNvPr>
          <p:cNvSpPr>
            <a:spLocks noGrp="1"/>
          </p:cNvSpPr>
          <p:nvPr/>
        </p:nvSpPr>
        <p:spPr>
          <a:xfrm>
            <a:off x="6939811" y="4014216"/>
            <a:ext cx="2921265"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159 → 157</a:t>
            </a:r>
            <a:endParaRPr sz="1570"/>
          </a:p>
        </p:txBody>
      </p:sp>
      <p:sp>
        <p:nvSpPr>
          <p:cNvPr id="53" name="Shape 50">
            <a:extLst>
              <a:ext uri="{FF2B5EF4-FFF2-40B4-BE49-F238E27FC236}">
                <a16:creationId xmlns:a16="http://schemas.microsoft.com/office/drawing/2014/main" id="{5A545949-1B25-4A88-B895-72CCA8BAE205}"/>
              </a:ext>
            </a:extLst>
          </p:cNvPr>
          <p:cNvSpPr>
            <a:spLocks noGrp="1"/>
          </p:cNvSpPr>
          <p:nvPr/>
        </p:nvSpPr>
        <p:spPr>
          <a:xfrm>
            <a:off x="9998236" y="3904488"/>
            <a:ext cx="1754852" cy="731520"/>
          </a:xfrm>
          <a:prstGeom prst="rect">
            <a:avLst/>
          </a:prstGeom>
          <a:solidFill>
            <a:srgbClr val="FFFFFF"/>
          </a:solidFill>
          <a:ln w="12700">
            <a:solidFill>
              <a:srgbClr val="FFFFFF">
                <a:alpha val="0"/>
              </a:srgbClr>
            </a:solidFill>
            <a:prstDash val="solid"/>
          </a:ln>
        </p:spPr>
      </p:sp>
      <p:sp>
        <p:nvSpPr>
          <p:cNvPr id="54" name="Shape 51">
            <a:extLst>
              <a:ext uri="{FF2B5EF4-FFF2-40B4-BE49-F238E27FC236}">
                <a16:creationId xmlns:a16="http://schemas.microsoft.com/office/drawing/2014/main" id="{7A77F90E-945A-4151-8D9E-BB27CF319226}"/>
              </a:ext>
            </a:extLst>
          </p:cNvPr>
          <p:cNvSpPr>
            <a:spLocks noGrp="1"/>
          </p:cNvSpPr>
          <p:nvPr/>
        </p:nvSpPr>
        <p:spPr>
          <a:xfrm>
            <a:off x="11753088" y="3904488"/>
            <a:ext cx="0" cy="731520"/>
          </a:xfrm>
          <a:prstGeom prst="line">
            <a:avLst/>
          </a:prstGeom>
          <a:noFill/>
          <a:ln w="10160">
            <a:solidFill>
              <a:srgbClr val="F8F5EF"/>
            </a:solidFill>
            <a:prstDash val="solid"/>
          </a:ln>
        </p:spPr>
      </p:sp>
      <p:sp>
        <p:nvSpPr>
          <p:cNvPr id="55" name="Text 52">
            <a:extLst>
              <a:ext uri="{FF2B5EF4-FFF2-40B4-BE49-F238E27FC236}">
                <a16:creationId xmlns:a16="http://schemas.microsoft.com/office/drawing/2014/main" id="{7AE3CA99-7803-4CAC-885D-B12E553E7094}"/>
              </a:ext>
            </a:extLst>
          </p:cNvPr>
          <p:cNvSpPr>
            <a:spLocks noGrp="1"/>
          </p:cNvSpPr>
          <p:nvPr/>
        </p:nvSpPr>
        <p:spPr>
          <a:xfrm>
            <a:off x="10126252" y="4014216"/>
            <a:ext cx="1489676"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32</a:t>
            </a:r>
            <a:endParaRPr sz="1570"/>
          </a:p>
        </p:txBody>
      </p:sp>
      <p:sp>
        <p:nvSpPr>
          <p:cNvPr id="56" name="Shape 53">
            <a:extLst>
              <a:ext uri="{FF2B5EF4-FFF2-40B4-BE49-F238E27FC236}">
                <a16:creationId xmlns:a16="http://schemas.microsoft.com/office/drawing/2014/main" id="{DD5ABCE2-875B-40AF-9661-D6510351740D}"/>
              </a:ext>
            </a:extLst>
          </p:cNvPr>
          <p:cNvSpPr>
            <a:spLocks noGrp="1"/>
          </p:cNvSpPr>
          <p:nvPr/>
        </p:nvSpPr>
        <p:spPr>
          <a:xfrm>
            <a:off x="438912" y="4636008"/>
            <a:ext cx="1477770" cy="731520"/>
          </a:xfrm>
          <a:prstGeom prst="rect">
            <a:avLst/>
          </a:prstGeom>
          <a:solidFill>
            <a:srgbClr val="F0EBE2"/>
          </a:solidFill>
          <a:ln w="12700">
            <a:solidFill>
              <a:srgbClr val="F0EBE2">
                <a:alpha val="0"/>
              </a:srgbClr>
            </a:solidFill>
            <a:prstDash val="solid"/>
          </a:ln>
        </p:spPr>
      </p:sp>
      <p:sp>
        <p:nvSpPr>
          <p:cNvPr id="57" name="Shape 54">
            <a:extLst>
              <a:ext uri="{FF2B5EF4-FFF2-40B4-BE49-F238E27FC236}">
                <a16:creationId xmlns:a16="http://schemas.microsoft.com/office/drawing/2014/main" id="{C5E7B01E-27D7-4B6E-9D79-0C981A3947D1}"/>
              </a:ext>
            </a:extLst>
          </p:cNvPr>
          <p:cNvSpPr>
            <a:spLocks noGrp="1"/>
          </p:cNvSpPr>
          <p:nvPr/>
        </p:nvSpPr>
        <p:spPr>
          <a:xfrm>
            <a:off x="1916682" y="4636008"/>
            <a:ext cx="0" cy="731520"/>
          </a:xfrm>
          <a:prstGeom prst="line">
            <a:avLst/>
          </a:prstGeom>
          <a:noFill/>
          <a:ln w="10160">
            <a:solidFill>
              <a:srgbClr val="F8F5EF"/>
            </a:solidFill>
            <a:prstDash val="solid"/>
          </a:ln>
        </p:spPr>
      </p:sp>
      <p:sp>
        <p:nvSpPr>
          <p:cNvPr id="58" name="Text 55">
            <a:extLst>
              <a:ext uri="{FF2B5EF4-FFF2-40B4-BE49-F238E27FC236}">
                <a16:creationId xmlns:a16="http://schemas.microsoft.com/office/drawing/2014/main" id="{DC1D0897-BA35-4F4E-A9F7-9E16E06D597C}"/>
              </a:ext>
            </a:extLst>
          </p:cNvPr>
          <p:cNvSpPr>
            <a:spLocks noGrp="1"/>
          </p:cNvSpPr>
          <p:nvPr/>
        </p:nvSpPr>
        <p:spPr>
          <a:xfrm>
            <a:off x="566928" y="4745736"/>
            <a:ext cx="1212594" cy="52120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SD1408</a:t>
            </a:r>
            <a:endParaRPr sz="1570"/>
          </a:p>
        </p:txBody>
      </p:sp>
      <p:sp>
        <p:nvSpPr>
          <p:cNvPr id="59" name="Shape 56">
            <a:extLst>
              <a:ext uri="{FF2B5EF4-FFF2-40B4-BE49-F238E27FC236}">
                <a16:creationId xmlns:a16="http://schemas.microsoft.com/office/drawing/2014/main" id="{FF18E740-5FEB-493A-8FB9-FECC8AC1669E}"/>
              </a:ext>
            </a:extLst>
          </p:cNvPr>
          <p:cNvSpPr>
            <a:spLocks noGrp="1"/>
          </p:cNvSpPr>
          <p:nvPr/>
        </p:nvSpPr>
        <p:spPr>
          <a:xfrm>
            <a:off x="1916682" y="4636008"/>
            <a:ext cx="4895113" cy="731520"/>
          </a:xfrm>
          <a:prstGeom prst="rect">
            <a:avLst/>
          </a:prstGeom>
          <a:solidFill>
            <a:srgbClr val="F0EBE2"/>
          </a:solidFill>
          <a:ln w="12700">
            <a:solidFill>
              <a:srgbClr val="F0EBE2">
                <a:alpha val="0"/>
              </a:srgbClr>
            </a:solidFill>
            <a:prstDash val="solid"/>
          </a:ln>
        </p:spPr>
      </p:sp>
      <p:sp>
        <p:nvSpPr>
          <p:cNvPr id="60" name="Shape 57">
            <a:extLst>
              <a:ext uri="{FF2B5EF4-FFF2-40B4-BE49-F238E27FC236}">
                <a16:creationId xmlns:a16="http://schemas.microsoft.com/office/drawing/2014/main" id="{9F14DF76-51A3-4F65-96AF-E995D21FA5EB}"/>
              </a:ext>
            </a:extLst>
          </p:cNvPr>
          <p:cNvSpPr>
            <a:spLocks noGrp="1"/>
          </p:cNvSpPr>
          <p:nvPr/>
        </p:nvSpPr>
        <p:spPr>
          <a:xfrm>
            <a:off x="6811795" y="4636008"/>
            <a:ext cx="0" cy="731520"/>
          </a:xfrm>
          <a:prstGeom prst="line">
            <a:avLst/>
          </a:prstGeom>
          <a:noFill/>
          <a:ln w="10160">
            <a:solidFill>
              <a:srgbClr val="F8F5EF"/>
            </a:solidFill>
            <a:prstDash val="solid"/>
          </a:ln>
        </p:spPr>
      </p:sp>
      <p:sp>
        <p:nvSpPr>
          <p:cNvPr id="61" name="Text 58">
            <a:extLst>
              <a:ext uri="{FF2B5EF4-FFF2-40B4-BE49-F238E27FC236}">
                <a16:creationId xmlns:a16="http://schemas.microsoft.com/office/drawing/2014/main" id="{EADD53B8-93DA-4209-AB54-C790B057208A}"/>
              </a:ext>
            </a:extLst>
          </p:cNvPr>
          <p:cNvSpPr>
            <a:spLocks noGrp="1"/>
          </p:cNvSpPr>
          <p:nvPr/>
        </p:nvSpPr>
        <p:spPr>
          <a:xfrm>
            <a:off x="2044698" y="4745736"/>
            <a:ext cx="4629937"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AV-Verschluss: Verfahren benannt</a:t>
            </a:r>
            <a:endParaRPr sz="1570"/>
          </a:p>
        </p:txBody>
      </p:sp>
      <p:sp>
        <p:nvSpPr>
          <p:cNvPr id="62" name="Shape 59">
            <a:extLst>
              <a:ext uri="{FF2B5EF4-FFF2-40B4-BE49-F238E27FC236}">
                <a16:creationId xmlns:a16="http://schemas.microsoft.com/office/drawing/2014/main" id="{3B6DA72E-3644-4325-B049-C2C03762DE01}"/>
              </a:ext>
            </a:extLst>
          </p:cNvPr>
          <p:cNvSpPr>
            <a:spLocks noGrp="1"/>
          </p:cNvSpPr>
          <p:nvPr/>
        </p:nvSpPr>
        <p:spPr>
          <a:xfrm>
            <a:off x="6811795" y="4636008"/>
            <a:ext cx="3186441" cy="731520"/>
          </a:xfrm>
          <a:prstGeom prst="rect">
            <a:avLst/>
          </a:prstGeom>
          <a:solidFill>
            <a:srgbClr val="F0EBE2"/>
          </a:solidFill>
          <a:ln w="12700">
            <a:solidFill>
              <a:srgbClr val="F0EBE2">
                <a:alpha val="0"/>
              </a:srgbClr>
            </a:solidFill>
            <a:prstDash val="solid"/>
          </a:ln>
        </p:spPr>
      </p:sp>
      <p:sp>
        <p:nvSpPr>
          <p:cNvPr id="63" name="Shape 60">
            <a:extLst>
              <a:ext uri="{FF2B5EF4-FFF2-40B4-BE49-F238E27FC236}">
                <a16:creationId xmlns:a16="http://schemas.microsoft.com/office/drawing/2014/main" id="{0AF64D59-1758-41A3-B1CF-E34DC1B07115}"/>
              </a:ext>
            </a:extLst>
          </p:cNvPr>
          <p:cNvSpPr>
            <a:spLocks noGrp="1"/>
          </p:cNvSpPr>
          <p:nvPr/>
        </p:nvSpPr>
        <p:spPr>
          <a:xfrm>
            <a:off x="9998236" y="4636008"/>
            <a:ext cx="0" cy="731520"/>
          </a:xfrm>
          <a:prstGeom prst="line">
            <a:avLst/>
          </a:prstGeom>
          <a:noFill/>
          <a:ln w="10160">
            <a:solidFill>
              <a:srgbClr val="F8F5EF"/>
            </a:solidFill>
            <a:prstDash val="solid"/>
          </a:ln>
        </p:spPr>
      </p:sp>
      <p:sp>
        <p:nvSpPr>
          <p:cNvPr id="64" name="Text 61">
            <a:extLst>
              <a:ext uri="{FF2B5EF4-FFF2-40B4-BE49-F238E27FC236}">
                <a16:creationId xmlns:a16="http://schemas.microsoft.com/office/drawing/2014/main" id="{A1DEF9FF-797C-4932-89D3-FE32F8834437}"/>
              </a:ext>
            </a:extLst>
          </p:cNvPr>
          <p:cNvSpPr>
            <a:spLocks noGrp="1"/>
          </p:cNvSpPr>
          <p:nvPr/>
        </p:nvSpPr>
        <p:spPr>
          <a:xfrm>
            <a:off x="6939811" y="4745736"/>
            <a:ext cx="2921265"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160 → 158</a:t>
            </a:r>
            <a:endParaRPr sz="1570"/>
          </a:p>
        </p:txBody>
      </p:sp>
      <p:sp>
        <p:nvSpPr>
          <p:cNvPr id="65" name="Shape 62">
            <a:extLst>
              <a:ext uri="{FF2B5EF4-FFF2-40B4-BE49-F238E27FC236}">
                <a16:creationId xmlns:a16="http://schemas.microsoft.com/office/drawing/2014/main" id="{6908EFFD-DD42-40B6-B1B4-C5631B937318}"/>
              </a:ext>
            </a:extLst>
          </p:cNvPr>
          <p:cNvSpPr>
            <a:spLocks noGrp="1"/>
          </p:cNvSpPr>
          <p:nvPr/>
        </p:nvSpPr>
        <p:spPr>
          <a:xfrm>
            <a:off x="9998236" y="4636008"/>
            <a:ext cx="1754852" cy="731520"/>
          </a:xfrm>
          <a:prstGeom prst="rect">
            <a:avLst/>
          </a:prstGeom>
          <a:solidFill>
            <a:srgbClr val="F0EBE2"/>
          </a:solidFill>
          <a:ln w="12700">
            <a:solidFill>
              <a:srgbClr val="F0EBE2">
                <a:alpha val="0"/>
              </a:srgbClr>
            </a:solidFill>
            <a:prstDash val="solid"/>
          </a:ln>
        </p:spPr>
      </p:sp>
      <p:sp>
        <p:nvSpPr>
          <p:cNvPr id="66" name="Shape 63">
            <a:extLst>
              <a:ext uri="{FF2B5EF4-FFF2-40B4-BE49-F238E27FC236}">
                <a16:creationId xmlns:a16="http://schemas.microsoft.com/office/drawing/2014/main" id="{953CE715-690B-4AEB-9BE2-4B52FB16AEBF}"/>
              </a:ext>
            </a:extLst>
          </p:cNvPr>
          <p:cNvSpPr>
            <a:spLocks noGrp="1"/>
          </p:cNvSpPr>
          <p:nvPr/>
        </p:nvSpPr>
        <p:spPr>
          <a:xfrm>
            <a:off x="11753088" y="4636008"/>
            <a:ext cx="0" cy="731520"/>
          </a:xfrm>
          <a:prstGeom prst="line">
            <a:avLst/>
          </a:prstGeom>
          <a:noFill/>
          <a:ln w="10160">
            <a:solidFill>
              <a:srgbClr val="F8F5EF"/>
            </a:solidFill>
            <a:prstDash val="solid"/>
          </a:ln>
        </p:spPr>
      </p:sp>
      <p:sp>
        <p:nvSpPr>
          <p:cNvPr id="67" name="Text 64">
            <a:extLst>
              <a:ext uri="{FF2B5EF4-FFF2-40B4-BE49-F238E27FC236}">
                <a16:creationId xmlns:a16="http://schemas.microsoft.com/office/drawing/2014/main" id="{4C442398-7C77-4300-825A-99DF9313F966}"/>
              </a:ext>
            </a:extLst>
          </p:cNvPr>
          <p:cNvSpPr>
            <a:spLocks noGrp="1"/>
          </p:cNvSpPr>
          <p:nvPr/>
        </p:nvSpPr>
        <p:spPr>
          <a:xfrm>
            <a:off x="10126252" y="4745736"/>
            <a:ext cx="1489676" cy="52120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32</a:t>
            </a:r>
            <a:endParaRPr sz="1570"/>
          </a:p>
        </p:txBody>
      </p:sp>
      <p:sp>
        <p:nvSpPr>
          <p:cNvPr id="68" name="Shape 65">
            <a:extLst>
              <a:ext uri="{FF2B5EF4-FFF2-40B4-BE49-F238E27FC236}">
                <a16:creationId xmlns:a16="http://schemas.microsoft.com/office/drawing/2014/main" id="{318BB48E-89F1-4880-A30F-C1EFBD5D6CB8}"/>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69" name="Shape 66">
            <a:extLst>
              <a:ext uri="{FF2B5EF4-FFF2-40B4-BE49-F238E27FC236}">
                <a16:creationId xmlns:a16="http://schemas.microsoft.com/office/drawing/2014/main" id="{B7BBA1EA-C359-43B1-8F71-6DD5BEB29F5D}"/>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70" name="Text 67">
            <a:extLst>
              <a:ext uri="{FF2B5EF4-FFF2-40B4-BE49-F238E27FC236}">
                <a16:creationId xmlns:a16="http://schemas.microsoft.com/office/drawing/2014/main" id="{97066330-31DA-418D-B807-D5197C692FE8}"/>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p bedeutet geänderte Regelversion – nicht automatisch ausschliesslich eine materielle Neuerung.</a:t>
            </a:r>
            <a:endParaRPr sz="1550"/>
          </a:p>
        </p:txBody>
      </p:sp>
      <p:sp>
        <p:nvSpPr>
          <p:cNvPr id="71" name="Shape 68">
            <a:extLst>
              <a:ext uri="{FF2B5EF4-FFF2-40B4-BE49-F238E27FC236}">
                <a16:creationId xmlns:a16="http://schemas.microsoft.com/office/drawing/2014/main" id="{9DFF9125-C813-4A43-9356-80340010AA93}"/>
              </a:ext>
            </a:extLst>
          </p:cNvPr>
          <p:cNvSpPr>
            <a:spLocks noGrp="1"/>
          </p:cNvSpPr>
          <p:nvPr/>
        </p:nvSpPr>
        <p:spPr>
          <a:xfrm>
            <a:off x="438912" y="6281928"/>
            <a:ext cx="11314176" cy="0"/>
          </a:xfrm>
          <a:prstGeom prst="line">
            <a:avLst/>
          </a:prstGeom>
          <a:noFill/>
          <a:ln w="7620">
            <a:solidFill>
              <a:srgbClr val="D8D4CB"/>
            </a:solidFill>
            <a:prstDash val="solid"/>
          </a:ln>
        </p:spPr>
      </p:sp>
      <p:sp>
        <p:nvSpPr>
          <p:cNvPr id="72" name="Text 69">
            <a:extLst>
              <a:ext uri="{FF2B5EF4-FFF2-40B4-BE49-F238E27FC236}">
                <a16:creationId xmlns:a16="http://schemas.microsoft.com/office/drawing/2014/main" id="{F60632A7-4A14-4C4E-82F3-6024ED77855E}"/>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BFS, KHB 2026 und 2027; Kapitel- und Seitenzuordnung gemäss Originalfassungen.</a:t>
            </a:r>
            <a:endParaRPr sz="920"/>
          </a:p>
        </p:txBody>
      </p:sp>
      <p:sp>
        <p:nvSpPr>
          <p:cNvPr id="73" name="Text 70">
            <a:extLst>
              <a:ext uri="{FF2B5EF4-FFF2-40B4-BE49-F238E27FC236}">
                <a16:creationId xmlns:a16="http://schemas.microsoft.com/office/drawing/2014/main" id="{83C8EA92-95DF-49AA-A64E-8153BFEE4966}"/>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74" name="Text 71">
            <a:extLst>
              <a:ext uri="{FF2B5EF4-FFF2-40B4-BE49-F238E27FC236}">
                <a16:creationId xmlns:a16="http://schemas.microsoft.com/office/drawing/2014/main" id="{74BFB80E-B511-4F48-95B4-460042AEB713}"/>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68 / 73</a:t>
            </a:r>
            <a:endParaRPr sz="900"/>
          </a:p>
        </p:txBody>
      </p:sp>
    </p:spTree>
    <p:extLst>
      <p:ext uri="{BB962C8B-B14F-4D97-AF65-F5344CB8AC3E}">
        <p14:creationId xmlns:p14="http://schemas.microsoft.com/office/powerpoint/2010/main" val="20701016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488CAD1-55A9-46E3-9858-0F5ADD2DF1DD}"/>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DACE1C06-5F8E-4BAB-8338-044296741ED9}"/>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0DB1A789-1C5B-498C-BD4B-F6E3B8AA78C8}"/>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DEAE8F33-A851-4FDA-A105-179ED37874ED}"/>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FD368D63-DC4C-4134-AB40-937597E1AA09}"/>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1B718B28-EB74-4E90-A0BC-FB128F01589F}"/>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ANHANG | NACHWEIS</a:t>
            </a:r>
            <a:endParaRPr sz="1020"/>
          </a:p>
        </p:txBody>
      </p:sp>
      <p:sp>
        <p:nvSpPr>
          <p:cNvPr id="8" name="Text 5">
            <a:extLst>
              <a:ext uri="{FF2B5EF4-FFF2-40B4-BE49-F238E27FC236}">
                <a16:creationId xmlns:a16="http://schemas.microsoft.com/office/drawing/2014/main" id="{6F1FA62D-41E1-453D-935E-E3E7BF3BAF6E}"/>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31 REGELN INSGESAMT</a:t>
            </a:r>
            <a:endParaRPr sz="960"/>
          </a:p>
        </p:txBody>
      </p:sp>
      <p:sp>
        <p:nvSpPr>
          <p:cNvPr id="9" name="Text 6">
            <a:extLst>
              <a:ext uri="{FF2B5EF4-FFF2-40B4-BE49-F238E27FC236}">
                <a16:creationId xmlns:a16="http://schemas.microsoft.com/office/drawing/2014/main" id="{766A88CA-07AD-4048-974B-2EA89F75D08F}"/>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Regelregister 5/6: alle p-gekennzeichneten Regeln</a:t>
            </a:r>
            <a:endParaRPr sz="2800"/>
          </a:p>
        </p:txBody>
      </p:sp>
      <p:sp>
        <p:nvSpPr>
          <p:cNvPr id="10" name="Shape 7">
            <a:extLst>
              <a:ext uri="{FF2B5EF4-FFF2-40B4-BE49-F238E27FC236}">
                <a16:creationId xmlns:a16="http://schemas.microsoft.com/office/drawing/2014/main" id="{BAAC8464-30AD-4472-861C-22651011ED13}"/>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ED4C2C11-4BF4-4600-AF26-DDA1F1E3E93A}"/>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5D19DC7B-7B53-4DFE-82CA-FAADA02F9EC8}"/>
              </a:ext>
            </a:extLst>
          </p:cNvPr>
          <p:cNvSpPr>
            <a:spLocks noGrp="1"/>
          </p:cNvSpPr>
          <p:nvPr/>
        </p:nvSpPr>
        <p:spPr>
          <a:xfrm>
            <a:off x="438912" y="2020824"/>
            <a:ext cx="1477770"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DEFD213B-6E97-4369-A62C-CF5E4E4AB460}"/>
              </a:ext>
            </a:extLst>
          </p:cNvPr>
          <p:cNvSpPr>
            <a:spLocks noGrp="1"/>
          </p:cNvSpPr>
          <p:nvPr/>
        </p:nvSpPr>
        <p:spPr>
          <a:xfrm>
            <a:off x="566928" y="2125980"/>
            <a:ext cx="1230882"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Regel</a:t>
            </a:r>
            <a:endParaRPr sz="1240"/>
          </a:p>
        </p:txBody>
      </p:sp>
      <p:sp>
        <p:nvSpPr>
          <p:cNvPr id="14" name="Shape 11">
            <a:extLst>
              <a:ext uri="{FF2B5EF4-FFF2-40B4-BE49-F238E27FC236}">
                <a16:creationId xmlns:a16="http://schemas.microsoft.com/office/drawing/2014/main" id="{E2802C9A-47F1-419E-A6A4-CEC70502AF63}"/>
              </a:ext>
            </a:extLst>
          </p:cNvPr>
          <p:cNvSpPr>
            <a:spLocks noGrp="1"/>
          </p:cNvSpPr>
          <p:nvPr/>
        </p:nvSpPr>
        <p:spPr>
          <a:xfrm>
            <a:off x="1916682" y="2020824"/>
            <a:ext cx="4895113"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D6AFF52C-26F9-40DD-A31E-8FAE423ED78B}"/>
              </a:ext>
            </a:extLst>
          </p:cNvPr>
          <p:cNvSpPr>
            <a:spLocks noGrp="1"/>
          </p:cNvSpPr>
          <p:nvPr/>
        </p:nvSpPr>
        <p:spPr>
          <a:xfrm>
            <a:off x="2044698" y="2125980"/>
            <a:ext cx="4648225"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Gegenstand des Vergleichs</a:t>
            </a:r>
            <a:endParaRPr sz="1240"/>
          </a:p>
        </p:txBody>
      </p:sp>
      <p:sp>
        <p:nvSpPr>
          <p:cNvPr id="16" name="Shape 13">
            <a:extLst>
              <a:ext uri="{FF2B5EF4-FFF2-40B4-BE49-F238E27FC236}">
                <a16:creationId xmlns:a16="http://schemas.microsoft.com/office/drawing/2014/main" id="{237C8847-A552-4FDF-B74F-309E4EB6F842}"/>
              </a:ext>
            </a:extLst>
          </p:cNvPr>
          <p:cNvSpPr>
            <a:spLocks noGrp="1"/>
          </p:cNvSpPr>
          <p:nvPr/>
        </p:nvSpPr>
        <p:spPr>
          <a:xfrm>
            <a:off x="6811795" y="2020824"/>
            <a:ext cx="3186441"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609E71F6-8918-4F42-9158-559556C07F74}"/>
              </a:ext>
            </a:extLst>
          </p:cNvPr>
          <p:cNvSpPr>
            <a:spLocks noGrp="1"/>
          </p:cNvSpPr>
          <p:nvPr/>
        </p:nvSpPr>
        <p:spPr>
          <a:xfrm>
            <a:off x="6939811" y="2125980"/>
            <a:ext cx="2939553"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KHB-Seiten 2026 → 2027</a:t>
            </a:r>
            <a:endParaRPr sz="1240"/>
          </a:p>
        </p:txBody>
      </p:sp>
      <p:sp>
        <p:nvSpPr>
          <p:cNvPr id="18" name="Shape 15">
            <a:extLst>
              <a:ext uri="{FF2B5EF4-FFF2-40B4-BE49-F238E27FC236}">
                <a16:creationId xmlns:a16="http://schemas.microsoft.com/office/drawing/2014/main" id="{D6316B9A-7EDD-4D2C-A2C0-CD11C638013B}"/>
              </a:ext>
            </a:extLst>
          </p:cNvPr>
          <p:cNvSpPr>
            <a:spLocks noGrp="1"/>
          </p:cNvSpPr>
          <p:nvPr/>
        </p:nvSpPr>
        <p:spPr>
          <a:xfrm>
            <a:off x="9998236" y="2020824"/>
            <a:ext cx="1754852" cy="420624"/>
          </a:xfrm>
          <a:prstGeom prst="rect">
            <a:avLst/>
          </a:prstGeom>
          <a:solidFill>
            <a:srgbClr val="303D43"/>
          </a:solidFill>
          <a:ln w="12700">
            <a:solidFill>
              <a:srgbClr val="303D43">
                <a:alpha val="0"/>
              </a:srgbClr>
            </a:solidFill>
            <a:prstDash val="solid"/>
          </a:ln>
        </p:spPr>
      </p:sp>
      <p:sp>
        <p:nvSpPr>
          <p:cNvPr id="19" name="Text 16">
            <a:extLst>
              <a:ext uri="{FF2B5EF4-FFF2-40B4-BE49-F238E27FC236}">
                <a16:creationId xmlns:a16="http://schemas.microsoft.com/office/drawing/2014/main" id="{350EC299-D90D-40DB-83CA-31C5CCAB6491}"/>
              </a:ext>
            </a:extLst>
          </p:cNvPr>
          <p:cNvSpPr>
            <a:spLocks noGrp="1"/>
          </p:cNvSpPr>
          <p:nvPr/>
        </p:nvSpPr>
        <p:spPr>
          <a:xfrm>
            <a:off x="10126252" y="2125980"/>
            <a:ext cx="1507964"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Folien</a:t>
            </a:r>
            <a:endParaRPr sz="1240"/>
          </a:p>
        </p:txBody>
      </p:sp>
      <p:sp>
        <p:nvSpPr>
          <p:cNvPr id="20" name="Shape 17">
            <a:extLst>
              <a:ext uri="{FF2B5EF4-FFF2-40B4-BE49-F238E27FC236}">
                <a16:creationId xmlns:a16="http://schemas.microsoft.com/office/drawing/2014/main" id="{2226448B-39A7-4B72-BD98-56D233B74454}"/>
              </a:ext>
            </a:extLst>
          </p:cNvPr>
          <p:cNvSpPr>
            <a:spLocks noGrp="1"/>
          </p:cNvSpPr>
          <p:nvPr/>
        </p:nvSpPr>
        <p:spPr>
          <a:xfrm>
            <a:off x="438912" y="2441448"/>
            <a:ext cx="1477770" cy="585216"/>
          </a:xfrm>
          <a:prstGeom prst="rect">
            <a:avLst/>
          </a:prstGeom>
          <a:solidFill>
            <a:srgbClr val="FFFFFF"/>
          </a:solidFill>
          <a:ln w="12700">
            <a:solidFill>
              <a:srgbClr val="FFFFFF">
                <a:alpha val="0"/>
              </a:srgbClr>
            </a:solidFill>
            <a:prstDash val="solid"/>
          </a:ln>
        </p:spPr>
      </p:sp>
      <p:sp>
        <p:nvSpPr>
          <p:cNvPr id="21" name="Shape 18">
            <a:extLst>
              <a:ext uri="{FF2B5EF4-FFF2-40B4-BE49-F238E27FC236}">
                <a16:creationId xmlns:a16="http://schemas.microsoft.com/office/drawing/2014/main" id="{CE2C06D3-5ED7-49D3-933C-6D2B62DB4B11}"/>
              </a:ext>
            </a:extLst>
          </p:cNvPr>
          <p:cNvSpPr>
            <a:spLocks noGrp="1"/>
          </p:cNvSpPr>
          <p:nvPr/>
        </p:nvSpPr>
        <p:spPr>
          <a:xfrm>
            <a:off x="1916682" y="2441448"/>
            <a:ext cx="0" cy="585216"/>
          </a:xfrm>
          <a:prstGeom prst="line">
            <a:avLst/>
          </a:prstGeom>
          <a:noFill/>
          <a:ln w="10160">
            <a:solidFill>
              <a:srgbClr val="F8F5EF"/>
            </a:solidFill>
            <a:prstDash val="solid"/>
          </a:ln>
        </p:spPr>
      </p:sp>
      <p:sp>
        <p:nvSpPr>
          <p:cNvPr id="22" name="Text 19">
            <a:extLst>
              <a:ext uri="{FF2B5EF4-FFF2-40B4-BE49-F238E27FC236}">
                <a16:creationId xmlns:a16="http://schemas.microsoft.com/office/drawing/2014/main" id="{B31636BE-BE69-4754-9C7C-B1C26F5CE817}"/>
              </a:ext>
            </a:extLst>
          </p:cNvPr>
          <p:cNvSpPr>
            <a:spLocks noGrp="1"/>
          </p:cNvSpPr>
          <p:nvPr/>
        </p:nvSpPr>
        <p:spPr>
          <a:xfrm>
            <a:off x="566928" y="2551176"/>
            <a:ext cx="1212594" cy="374904"/>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SD1502</a:t>
            </a:r>
            <a:endParaRPr sz="1570"/>
          </a:p>
        </p:txBody>
      </p:sp>
      <p:sp>
        <p:nvSpPr>
          <p:cNvPr id="23" name="Shape 20">
            <a:extLst>
              <a:ext uri="{FF2B5EF4-FFF2-40B4-BE49-F238E27FC236}">
                <a16:creationId xmlns:a16="http://schemas.microsoft.com/office/drawing/2014/main" id="{FD2B06EA-C071-496E-A451-8FFB6FC64974}"/>
              </a:ext>
            </a:extLst>
          </p:cNvPr>
          <p:cNvSpPr>
            <a:spLocks noGrp="1"/>
          </p:cNvSpPr>
          <p:nvPr/>
        </p:nvSpPr>
        <p:spPr>
          <a:xfrm>
            <a:off x="1916682" y="2441448"/>
            <a:ext cx="4895113" cy="585216"/>
          </a:xfrm>
          <a:prstGeom prst="rect">
            <a:avLst/>
          </a:prstGeom>
          <a:solidFill>
            <a:srgbClr val="FFFFFF"/>
          </a:solidFill>
          <a:ln w="12700">
            <a:solidFill>
              <a:srgbClr val="FFFFFF">
                <a:alpha val="0"/>
              </a:srgbClr>
            </a:solidFill>
            <a:prstDash val="solid"/>
          </a:ln>
        </p:spPr>
      </p:sp>
      <p:sp>
        <p:nvSpPr>
          <p:cNvPr id="24" name="Shape 21">
            <a:extLst>
              <a:ext uri="{FF2B5EF4-FFF2-40B4-BE49-F238E27FC236}">
                <a16:creationId xmlns:a16="http://schemas.microsoft.com/office/drawing/2014/main" id="{A0E15600-2F42-4736-AAC8-11CAA2D316A0}"/>
              </a:ext>
            </a:extLst>
          </p:cNvPr>
          <p:cNvSpPr>
            <a:spLocks noGrp="1"/>
          </p:cNvSpPr>
          <p:nvPr/>
        </p:nvSpPr>
        <p:spPr>
          <a:xfrm>
            <a:off x="6811795" y="2441448"/>
            <a:ext cx="0" cy="585216"/>
          </a:xfrm>
          <a:prstGeom prst="line">
            <a:avLst/>
          </a:prstGeom>
          <a:noFill/>
          <a:ln w="10160">
            <a:solidFill>
              <a:srgbClr val="F8F5EF"/>
            </a:solidFill>
            <a:prstDash val="solid"/>
          </a:ln>
        </p:spPr>
      </p:sp>
      <p:sp>
        <p:nvSpPr>
          <p:cNvPr id="25" name="Text 22">
            <a:extLst>
              <a:ext uri="{FF2B5EF4-FFF2-40B4-BE49-F238E27FC236}">
                <a16:creationId xmlns:a16="http://schemas.microsoft.com/office/drawing/2014/main" id="{391F62BF-B33D-45DE-8AE8-0C2C87D28B36}"/>
              </a:ext>
            </a:extLst>
          </p:cNvPr>
          <p:cNvSpPr>
            <a:spLocks noGrp="1"/>
          </p:cNvSpPr>
          <p:nvPr/>
        </p:nvSpPr>
        <p:spPr>
          <a:xfrm>
            <a:off x="2044698" y="2551176"/>
            <a:ext cx="4629937"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Abortbeispiele; U69.12! entfällt</a:t>
            </a:r>
            <a:endParaRPr sz="1570"/>
          </a:p>
        </p:txBody>
      </p:sp>
      <p:sp>
        <p:nvSpPr>
          <p:cNvPr id="26" name="Shape 23">
            <a:extLst>
              <a:ext uri="{FF2B5EF4-FFF2-40B4-BE49-F238E27FC236}">
                <a16:creationId xmlns:a16="http://schemas.microsoft.com/office/drawing/2014/main" id="{E3984DE1-C01C-4EEE-9903-95249C1108B4}"/>
              </a:ext>
            </a:extLst>
          </p:cNvPr>
          <p:cNvSpPr>
            <a:spLocks noGrp="1"/>
          </p:cNvSpPr>
          <p:nvPr/>
        </p:nvSpPr>
        <p:spPr>
          <a:xfrm>
            <a:off x="6811795" y="2441448"/>
            <a:ext cx="3186441" cy="585216"/>
          </a:xfrm>
          <a:prstGeom prst="rect">
            <a:avLst/>
          </a:prstGeom>
          <a:solidFill>
            <a:srgbClr val="FFFFFF"/>
          </a:solidFill>
          <a:ln w="12700">
            <a:solidFill>
              <a:srgbClr val="FFFFFF">
                <a:alpha val="0"/>
              </a:srgbClr>
            </a:solidFill>
            <a:prstDash val="solid"/>
          </a:ln>
        </p:spPr>
      </p:sp>
      <p:sp>
        <p:nvSpPr>
          <p:cNvPr id="27" name="Shape 24">
            <a:extLst>
              <a:ext uri="{FF2B5EF4-FFF2-40B4-BE49-F238E27FC236}">
                <a16:creationId xmlns:a16="http://schemas.microsoft.com/office/drawing/2014/main" id="{D4CF6C5B-9E46-448C-B979-B2D58C4E37BB}"/>
              </a:ext>
            </a:extLst>
          </p:cNvPr>
          <p:cNvSpPr>
            <a:spLocks noGrp="1"/>
          </p:cNvSpPr>
          <p:nvPr/>
        </p:nvSpPr>
        <p:spPr>
          <a:xfrm>
            <a:off x="9998236" y="2441448"/>
            <a:ext cx="0" cy="585216"/>
          </a:xfrm>
          <a:prstGeom prst="line">
            <a:avLst/>
          </a:prstGeom>
          <a:noFill/>
          <a:ln w="10160">
            <a:solidFill>
              <a:srgbClr val="F8F5EF"/>
            </a:solidFill>
            <a:prstDash val="solid"/>
          </a:ln>
        </p:spPr>
      </p:sp>
      <p:sp>
        <p:nvSpPr>
          <p:cNvPr id="28" name="Text 25">
            <a:extLst>
              <a:ext uri="{FF2B5EF4-FFF2-40B4-BE49-F238E27FC236}">
                <a16:creationId xmlns:a16="http://schemas.microsoft.com/office/drawing/2014/main" id="{82EC2BC4-A320-43DD-A74D-5F1CD8908F1F}"/>
              </a:ext>
            </a:extLst>
          </p:cNvPr>
          <p:cNvSpPr>
            <a:spLocks noGrp="1"/>
          </p:cNvSpPr>
          <p:nvPr/>
        </p:nvSpPr>
        <p:spPr>
          <a:xfrm>
            <a:off x="6939811" y="2551176"/>
            <a:ext cx="2921265"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162–163 → 160–161</a:t>
            </a:r>
            <a:endParaRPr sz="1570"/>
          </a:p>
        </p:txBody>
      </p:sp>
      <p:sp>
        <p:nvSpPr>
          <p:cNvPr id="29" name="Shape 26">
            <a:extLst>
              <a:ext uri="{FF2B5EF4-FFF2-40B4-BE49-F238E27FC236}">
                <a16:creationId xmlns:a16="http://schemas.microsoft.com/office/drawing/2014/main" id="{D2B3FABE-1452-42AB-BFF2-FC1DF5B7E73D}"/>
              </a:ext>
            </a:extLst>
          </p:cNvPr>
          <p:cNvSpPr>
            <a:spLocks noGrp="1"/>
          </p:cNvSpPr>
          <p:nvPr/>
        </p:nvSpPr>
        <p:spPr>
          <a:xfrm>
            <a:off x="9998236" y="2441448"/>
            <a:ext cx="1754852" cy="585216"/>
          </a:xfrm>
          <a:prstGeom prst="rect">
            <a:avLst/>
          </a:prstGeom>
          <a:solidFill>
            <a:srgbClr val="FFFFFF"/>
          </a:solidFill>
          <a:ln w="12700">
            <a:solidFill>
              <a:srgbClr val="FFFFFF">
                <a:alpha val="0"/>
              </a:srgbClr>
            </a:solidFill>
            <a:prstDash val="solid"/>
          </a:ln>
        </p:spPr>
      </p:sp>
      <p:sp>
        <p:nvSpPr>
          <p:cNvPr id="30" name="Shape 27">
            <a:extLst>
              <a:ext uri="{FF2B5EF4-FFF2-40B4-BE49-F238E27FC236}">
                <a16:creationId xmlns:a16="http://schemas.microsoft.com/office/drawing/2014/main" id="{51015AB2-07DA-4395-9441-4BFDCB39D84C}"/>
              </a:ext>
            </a:extLst>
          </p:cNvPr>
          <p:cNvSpPr>
            <a:spLocks noGrp="1"/>
          </p:cNvSpPr>
          <p:nvPr/>
        </p:nvSpPr>
        <p:spPr>
          <a:xfrm>
            <a:off x="11753088" y="2441448"/>
            <a:ext cx="0" cy="585216"/>
          </a:xfrm>
          <a:prstGeom prst="line">
            <a:avLst/>
          </a:prstGeom>
          <a:noFill/>
          <a:ln w="10160">
            <a:solidFill>
              <a:srgbClr val="F8F5EF"/>
            </a:solidFill>
            <a:prstDash val="solid"/>
          </a:ln>
        </p:spPr>
      </p:sp>
      <p:sp>
        <p:nvSpPr>
          <p:cNvPr id="31" name="Text 28">
            <a:extLst>
              <a:ext uri="{FF2B5EF4-FFF2-40B4-BE49-F238E27FC236}">
                <a16:creationId xmlns:a16="http://schemas.microsoft.com/office/drawing/2014/main" id="{946275F7-E446-4A4C-A6E5-3DDA76EA21B8}"/>
              </a:ext>
            </a:extLst>
          </p:cNvPr>
          <p:cNvSpPr>
            <a:spLocks noGrp="1"/>
          </p:cNvSpPr>
          <p:nvPr/>
        </p:nvSpPr>
        <p:spPr>
          <a:xfrm>
            <a:off x="10126252" y="2551176"/>
            <a:ext cx="1489676"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13, 33</a:t>
            </a:r>
            <a:endParaRPr sz="1570"/>
          </a:p>
        </p:txBody>
      </p:sp>
      <p:sp>
        <p:nvSpPr>
          <p:cNvPr id="32" name="Shape 29">
            <a:extLst>
              <a:ext uri="{FF2B5EF4-FFF2-40B4-BE49-F238E27FC236}">
                <a16:creationId xmlns:a16="http://schemas.microsoft.com/office/drawing/2014/main" id="{7A449393-9797-45E9-8B37-85DC2B8D2D9E}"/>
              </a:ext>
            </a:extLst>
          </p:cNvPr>
          <p:cNvSpPr>
            <a:spLocks noGrp="1"/>
          </p:cNvSpPr>
          <p:nvPr/>
        </p:nvSpPr>
        <p:spPr>
          <a:xfrm>
            <a:off x="438912" y="3026664"/>
            <a:ext cx="1477770" cy="585216"/>
          </a:xfrm>
          <a:prstGeom prst="rect">
            <a:avLst/>
          </a:prstGeom>
          <a:solidFill>
            <a:srgbClr val="F0EBE2"/>
          </a:solidFill>
          <a:ln w="12700">
            <a:solidFill>
              <a:srgbClr val="F0EBE2">
                <a:alpha val="0"/>
              </a:srgbClr>
            </a:solidFill>
            <a:prstDash val="solid"/>
          </a:ln>
        </p:spPr>
      </p:sp>
      <p:sp>
        <p:nvSpPr>
          <p:cNvPr id="33" name="Shape 30">
            <a:extLst>
              <a:ext uri="{FF2B5EF4-FFF2-40B4-BE49-F238E27FC236}">
                <a16:creationId xmlns:a16="http://schemas.microsoft.com/office/drawing/2014/main" id="{C8A8B797-0553-4D45-B7CF-01B090898DC6}"/>
              </a:ext>
            </a:extLst>
          </p:cNvPr>
          <p:cNvSpPr>
            <a:spLocks noGrp="1"/>
          </p:cNvSpPr>
          <p:nvPr/>
        </p:nvSpPr>
        <p:spPr>
          <a:xfrm>
            <a:off x="1916682" y="3026664"/>
            <a:ext cx="0" cy="585216"/>
          </a:xfrm>
          <a:prstGeom prst="line">
            <a:avLst/>
          </a:prstGeom>
          <a:noFill/>
          <a:ln w="10160">
            <a:solidFill>
              <a:srgbClr val="F8F5EF"/>
            </a:solidFill>
            <a:prstDash val="solid"/>
          </a:ln>
        </p:spPr>
      </p:sp>
      <p:sp>
        <p:nvSpPr>
          <p:cNvPr id="34" name="Text 31">
            <a:extLst>
              <a:ext uri="{FF2B5EF4-FFF2-40B4-BE49-F238E27FC236}">
                <a16:creationId xmlns:a16="http://schemas.microsoft.com/office/drawing/2014/main" id="{AB034854-35F1-4359-A4EB-B3217B9C3F09}"/>
              </a:ext>
            </a:extLst>
          </p:cNvPr>
          <p:cNvSpPr>
            <a:spLocks noGrp="1"/>
          </p:cNvSpPr>
          <p:nvPr/>
        </p:nvSpPr>
        <p:spPr>
          <a:xfrm>
            <a:off x="566928" y="3136392"/>
            <a:ext cx="1212594" cy="374904"/>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SD1503</a:t>
            </a:r>
            <a:endParaRPr sz="1570"/>
          </a:p>
        </p:txBody>
      </p:sp>
      <p:sp>
        <p:nvSpPr>
          <p:cNvPr id="35" name="Shape 32">
            <a:extLst>
              <a:ext uri="{FF2B5EF4-FFF2-40B4-BE49-F238E27FC236}">
                <a16:creationId xmlns:a16="http://schemas.microsoft.com/office/drawing/2014/main" id="{A2CD0B56-3A41-42F3-AF8D-89BC9D3B4C1F}"/>
              </a:ext>
            </a:extLst>
          </p:cNvPr>
          <p:cNvSpPr>
            <a:spLocks noGrp="1"/>
          </p:cNvSpPr>
          <p:nvPr/>
        </p:nvSpPr>
        <p:spPr>
          <a:xfrm>
            <a:off x="1916682" y="3026664"/>
            <a:ext cx="4895113" cy="585216"/>
          </a:xfrm>
          <a:prstGeom prst="rect">
            <a:avLst/>
          </a:prstGeom>
          <a:solidFill>
            <a:srgbClr val="F0EBE2"/>
          </a:solidFill>
          <a:ln w="12700">
            <a:solidFill>
              <a:srgbClr val="F0EBE2">
                <a:alpha val="0"/>
              </a:srgbClr>
            </a:solidFill>
            <a:prstDash val="solid"/>
          </a:ln>
        </p:spPr>
      </p:sp>
      <p:sp>
        <p:nvSpPr>
          <p:cNvPr id="36" name="Shape 33">
            <a:extLst>
              <a:ext uri="{FF2B5EF4-FFF2-40B4-BE49-F238E27FC236}">
                <a16:creationId xmlns:a16="http://schemas.microsoft.com/office/drawing/2014/main" id="{8D92B08D-21F7-4228-9D09-1AC5C3626810}"/>
              </a:ext>
            </a:extLst>
          </p:cNvPr>
          <p:cNvSpPr>
            <a:spLocks noGrp="1"/>
          </p:cNvSpPr>
          <p:nvPr/>
        </p:nvSpPr>
        <p:spPr>
          <a:xfrm>
            <a:off x="6811795" y="3026664"/>
            <a:ext cx="0" cy="585216"/>
          </a:xfrm>
          <a:prstGeom prst="line">
            <a:avLst/>
          </a:prstGeom>
          <a:noFill/>
          <a:ln w="10160">
            <a:solidFill>
              <a:srgbClr val="F8F5EF"/>
            </a:solidFill>
            <a:prstDash val="solid"/>
          </a:ln>
        </p:spPr>
      </p:sp>
      <p:sp>
        <p:nvSpPr>
          <p:cNvPr id="37" name="Text 34">
            <a:extLst>
              <a:ext uri="{FF2B5EF4-FFF2-40B4-BE49-F238E27FC236}">
                <a16:creationId xmlns:a16="http://schemas.microsoft.com/office/drawing/2014/main" id="{5D04E6F0-3ABF-4EA3-BD2B-E0D53966CE64}"/>
              </a:ext>
            </a:extLst>
          </p:cNvPr>
          <p:cNvSpPr>
            <a:spLocks noGrp="1"/>
          </p:cNvSpPr>
          <p:nvPr/>
        </p:nvSpPr>
        <p:spPr>
          <a:xfrm>
            <a:off x="2044698" y="3136392"/>
            <a:ext cx="4629937"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TARPSY-Ausnahme verschoben</a:t>
            </a:r>
            <a:endParaRPr sz="1570"/>
          </a:p>
        </p:txBody>
      </p:sp>
      <p:sp>
        <p:nvSpPr>
          <p:cNvPr id="38" name="Shape 35">
            <a:extLst>
              <a:ext uri="{FF2B5EF4-FFF2-40B4-BE49-F238E27FC236}">
                <a16:creationId xmlns:a16="http://schemas.microsoft.com/office/drawing/2014/main" id="{BB415447-736C-440E-95C6-8B39733A749D}"/>
              </a:ext>
            </a:extLst>
          </p:cNvPr>
          <p:cNvSpPr>
            <a:spLocks noGrp="1"/>
          </p:cNvSpPr>
          <p:nvPr/>
        </p:nvSpPr>
        <p:spPr>
          <a:xfrm>
            <a:off x="6811795" y="3026664"/>
            <a:ext cx="3186441" cy="585216"/>
          </a:xfrm>
          <a:prstGeom prst="rect">
            <a:avLst/>
          </a:prstGeom>
          <a:solidFill>
            <a:srgbClr val="F0EBE2"/>
          </a:solidFill>
          <a:ln w="12700">
            <a:solidFill>
              <a:srgbClr val="F0EBE2">
                <a:alpha val="0"/>
              </a:srgbClr>
            </a:solidFill>
            <a:prstDash val="solid"/>
          </a:ln>
        </p:spPr>
      </p:sp>
      <p:sp>
        <p:nvSpPr>
          <p:cNvPr id="39" name="Shape 36">
            <a:extLst>
              <a:ext uri="{FF2B5EF4-FFF2-40B4-BE49-F238E27FC236}">
                <a16:creationId xmlns:a16="http://schemas.microsoft.com/office/drawing/2014/main" id="{C44241CC-AB00-4959-A422-B20865997D3E}"/>
              </a:ext>
            </a:extLst>
          </p:cNvPr>
          <p:cNvSpPr>
            <a:spLocks noGrp="1"/>
          </p:cNvSpPr>
          <p:nvPr/>
        </p:nvSpPr>
        <p:spPr>
          <a:xfrm>
            <a:off x="9998236" y="3026664"/>
            <a:ext cx="0" cy="585216"/>
          </a:xfrm>
          <a:prstGeom prst="line">
            <a:avLst/>
          </a:prstGeom>
          <a:noFill/>
          <a:ln w="10160">
            <a:solidFill>
              <a:srgbClr val="F8F5EF"/>
            </a:solidFill>
            <a:prstDash val="solid"/>
          </a:ln>
        </p:spPr>
      </p:sp>
      <p:sp>
        <p:nvSpPr>
          <p:cNvPr id="40" name="Text 37">
            <a:extLst>
              <a:ext uri="{FF2B5EF4-FFF2-40B4-BE49-F238E27FC236}">
                <a16:creationId xmlns:a16="http://schemas.microsoft.com/office/drawing/2014/main" id="{345ACB2D-402F-438E-904C-2DC929BA1A0D}"/>
              </a:ext>
            </a:extLst>
          </p:cNvPr>
          <p:cNvSpPr>
            <a:spLocks noGrp="1"/>
          </p:cNvSpPr>
          <p:nvPr/>
        </p:nvSpPr>
        <p:spPr>
          <a:xfrm>
            <a:off x="6939811" y="3136392"/>
            <a:ext cx="2921265"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163–165 → 161–163</a:t>
            </a:r>
            <a:endParaRPr sz="1570"/>
          </a:p>
        </p:txBody>
      </p:sp>
      <p:sp>
        <p:nvSpPr>
          <p:cNvPr id="41" name="Shape 38">
            <a:extLst>
              <a:ext uri="{FF2B5EF4-FFF2-40B4-BE49-F238E27FC236}">
                <a16:creationId xmlns:a16="http://schemas.microsoft.com/office/drawing/2014/main" id="{A1121DE9-3110-49D2-98C8-7005D122784F}"/>
              </a:ext>
            </a:extLst>
          </p:cNvPr>
          <p:cNvSpPr>
            <a:spLocks noGrp="1"/>
          </p:cNvSpPr>
          <p:nvPr/>
        </p:nvSpPr>
        <p:spPr>
          <a:xfrm>
            <a:off x="9998236" y="3026664"/>
            <a:ext cx="1754852" cy="585216"/>
          </a:xfrm>
          <a:prstGeom prst="rect">
            <a:avLst/>
          </a:prstGeom>
          <a:solidFill>
            <a:srgbClr val="F0EBE2"/>
          </a:solidFill>
          <a:ln w="12700">
            <a:solidFill>
              <a:srgbClr val="F0EBE2">
                <a:alpha val="0"/>
              </a:srgbClr>
            </a:solidFill>
            <a:prstDash val="solid"/>
          </a:ln>
        </p:spPr>
      </p:sp>
      <p:sp>
        <p:nvSpPr>
          <p:cNvPr id="42" name="Shape 39">
            <a:extLst>
              <a:ext uri="{FF2B5EF4-FFF2-40B4-BE49-F238E27FC236}">
                <a16:creationId xmlns:a16="http://schemas.microsoft.com/office/drawing/2014/main" id="{168F4F9B-DABF-43EC-9A46-3FB1F74A25C5}"/>
              </a:ext>
            </a:extLst>
          </p:cNvPr>
          <p:cNvSpPr>
            <a:spLocks noGrp="1"/>
          </p:cNvSpPr>
          <p:nvPr/>
        </p:nvSpPr>
        <p:spPr>
          <a:xfrm>
            <a:off x="11753088" y="3026664"/>
            <a:ext cx="0" cy="585216"/>
          </a:xfrm>
          <a:prstGeom prst="line">
            <a:avLst/>
          </a:prstGeom>
          <a:noFill/>
          <a:ln w="10160">
            <a:solidFill>
              <a:srgbClr val="F8F5EF"/>
            </a:solidFill>
            <a:prstDash val="solid"/>
          </a:ln>
        </p:spPr>
      </p:sp>
      <p:sp>
        <p:nvSpPr>
          <p:cNvPr id="43" name="Text 40">
            <a:extLst>
              <a:ext uri="{FF2B5EF4-FFF2-40B4-BE49-F238E27FC236}">
                <a16:creationId xmlns:a16="http://schemas.microsoft.com/office/drawing/2014/main" id="{A51C3F7D-6A4F-414D-BF30-1E200D2E4F84}"/>
              </a:ext>
            </a:extLst>
          </p:cNvPr>
          <p:cNvSpPr>
            <a:spLocks noGrp="1"/>
          </p:cNvSpPr>
          <p:nvPr/>
        </p:nvSpPr>
        <p:spPr>
          <a:xfrm>
            <a:off x="10126252" y="3136392"/>
            <a:ext cx="1489676"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33</a:t>
            </a:r>
            <a:endParaRPr sz="1570"/>
          </a:p>
        </p:txBody>
      </p:sp>
      <p:sp>
        <p:nvSpPr>
          <p:cNvPr id="44" name="Shape 41">
            <a:extLst>
              <a:ext uri="{FF2B5EF4-FFF2-40B4-BE49-F238E27FC236}">
                <a16:creationId xmlns:a16="http://schemas.microsoft.com/office/drawing/2014/main" id="{69E84071-AEB1-40CC-A6CB-79D7FE7ED45D}"/>
              </a:ext>
            </a:extLst>
          </p:cNvPr>
          <p:cNvSpPr>
            <a:spLocks noGrp="1"/>
          </p:cNvSpPr>
          <p:nvPr/>
        </p:nvSpPr>
        <p:spPr>
          <a:xfrm>
            <a:off x="438912" y="3611880"/>
            <a:ext cx="1477770" cy="585216"/>
          </a:xfrm>
          <a:prstGeom prst="rect">
            <a:avLst/>
          </a:prstGeom>
          <a:solidFill>
            <a:srgbClr val="FFFFFF"/>
          </a:solidFill>
          <a:ln w="12700">
            <a:solidFill>
              <a:srgbClr val="FFFFFF">
                <a:alpha val="0"/>
              </a:srgbClr>
            </a:solidFill>
            <a:prstDash val="solid"/>
          </a:ln>
        </p:spPr>
      </p:sp>
      <p:sp>
        <p:nvSpPr>
          <p:cNvPr id="45" name="Shape 42">
            <a:extLst>
              <a:ext uri="{FF2B5EF4-FFF2-40B4-BE49-F238E27FC236}">
                <a16:creationId xmlns:a16="http://schemas.microsoft.com/office/drawing/2014/main" id="{2639E698-60CD-4408-99B6-A839A0F4E446}"/>
              </a:ext>
            </a:extLst>
          </p:cNvPr>
          <p:cNvSpPr>
            <a:spLocks noGrp="1"/>
          </p:cNvSpPr>
          <p:nvPr/>
        </p:nvSpPr>
        <p:spPr>
          <a:xfrm>
            <a:off x="1916682" y="3611880"/>
            <a:ext cx="0" cy="585216"/>
          </a:xfrm>
          <a:prstGeom prst="line">
            <a:avLst/>
          </a:prstGeom>
          <a:noFill/>
          <a:ln w="10160">
            <a:solidFill>
              <a:srgbClr val="F8F5EF"/>
            </a:solidFill>
            <a:prstDash val="solid"/>
          </a:ln>
        </p:spPr>
      </p:sp>
      <p:sp>
        <p:nvSpPr>
          <p:cNvPr id="46" name="Text 43">
            <a:extLst>
              <a:ext uri="{FF2B5EF4-FFF2-40B4-BE49-F238E27FC236}">
                <a16:creationId xmlns:a16="http://schemas.microsoft.com/office/drawing/2014/main" id="{D844D25E-7FF0-4029-B15D-EC8B07900B5E}"/>
              </a:ext>
            </a:extLst>
          </p:cNvPr>
          <p:cNvSpPr>
            <a:spLocks noGrp="1"/>
          </p:cNvSpPr>
          <p:nvPr/>
        </p:nvSpPr>
        <p:spPr>
          <a:xfrm>
            <a:off x="566928" y="3721608"/>
            <a:ext cx="1212594" cy="374904"/>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SD1504</a:t>
            </a:r>
            <a:endParaRPr sz="1570"/>
          </a:p>
        </p:txBody>
      </p:sp>
      <p:sp>
        <p:nvSpPr>
          <p:cNvPr id="47" name="Shape 44">
            <a:extLst>
              <a:ext uri="{FF2B5EF4-FFF2-40B4-BE49-F238E27FC236}">
                <a16:creationId xmlns:a16="http://schemas.microsoft.com/office/drawing/2014/main" id="{0A970BDC-3023-42A0-A59F-A012F8D5A399}"/>
              </a:ext>
            </a:extLst>
          </p:cNvPr>
          <p:cNvSpPr>
            <a:spLocks noGrp="1"/>
          </p:cNvSpPr>
          <p:nvPr/>
        </p:nvSpPr>
        <p:spPr>
          <a:xfrm>
            <a:off x="1916682" y="3611880"/>
            <a:ext cx="4895113" cy="585216"/>
          </a:xfrm>
          <a:prstGeom prst="rect">
            <a:avLst/>
          </a:prstGeom>
          <a:solidFill>
            <a:srgbClr val="FFFFFF"/>
          </a:solidFill>
          <a:ln w="12700">
            <a:solidFill>
              <a:srgbClr val="FFFFFF">
                <a:alpha val="0"/>
              </a:srgbClr>
            </a:solidFill>
            <a:prstDash val="solid"/>
          </a:ln>
        </p:spPr>
      </p:sp>
      <p:sp>
        <p:nvSpPr>
          <p:cNvPr id="48" name="Shape 45">
            <a:extLst>
              <a:ext uri="{FF2B5EF4-FFF2-40B4-BE49-F238E27FC236}">
                <a16:creationId xmlns:a16="http://schemas.microsoft.com/office/drawing/2014/main" id="{FBEDD966-E150-4D77-9F8A-3984ABFD32CD}"/>
              </a:ext>
            </a:extLst>
          </p:cNvPr>
          <p:cNvSpPr>
            <a:spLocks noGrp="1"/>
          </p:cNvSpPr>
          <p:nvPr/>
        </p:nvSpPr>
        <p:spPr>
          <a:xfrm>
            <a:off x="6811795" y="3611880"/>
            <a:ext cx="0" cy="585216"/>
          </a:xfrm>
          <a:prstGeom prst="line">
            <a:avLst/>
          </a:prstGeom>
          <a:noFill/>
          <a:ln w="10160">
            <a:solidFill>
              <a:srgbClr val="F8F5EF"/>
            </a:solidFill>
            <a:prstDash val="solid"/>
          </a:ln>
        </p:spPr>
      </p:sp>
      <p:sp>
        <p:nvSpPr>
          <p:cNvPr id="49" name="Text 46">
            <a:extLst>
              <a:ext uri="{FF2B5EF4-FFF2-40B4-BE49-F238E27FC236}">
                <a16:creationId xmlns:a16="http://schemas.microsoft.com/office/drawing/2014/main" id="{5BCCAFE8-4547-4F36-8E96-90688D295380}"/>
              </a:ext>
            </a:extLst>
          </p:cNvPr>
          <p:cNvSpPr>
            <a:spLocks noGrp="1"/>
          </p:cNvSpPr>
          <p:nvPr/>
        </p:nvSpPr>
        <p:spPr>
          <a:xfrm>
            <a:off x="2044698" y="3721608"/>
            <a:ext cx="4629937"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O32/O64 nach Geburtsbeginn</a:t>
            </a:r>
            <a:endParaRPr sz="1570"/>
          </a:p>
        </p:txBody>
      </p:sp>
      <p:sp>
        <p:nvSpPr>
          <p:cNvPr id="50" name="Shape 47">
            <a:extLst>
              <a:ext uri="{FF2B5EF4-FFF2-40B4-BE49-F238E27FC236}">
                <a16:creationId xmlns:a16="http://schemas.microsoft.com/office/drawing/2014/main" id="{5434CFA8-9D10-4FB1-8F70-F50AB461230A}"/>
              </a:ext>
            </a:extLst>
          </p:cNvPr>
          <p:cNvSpPr>
            <a:spLocks noGrp="1"/>
          </p:cNvSpPr>
          <p:nvPr/>
        </p:nvSpPr>
        <p:spPr>
          <a:xfrm>
            <a:off x="6811795" y="3611880"/>
            <a:ext cx="3186441" cy="585216"/>
          </a:xfrm>
          <a:prstGeom prst="rect">
            <a:avLst/>
          </a:prstGeom>
          <a:solidFill>
            <a:srgbClr val="FFFFFF"/>
          </a:solidFill>
          <a:ln w="12700">
            <a:solidFill>
              <a:srgbClr val="FFFFFF">
                <a:alpha val="0"/>
              </a:srgbClr>
            </a:solidFill>
            <a:prstDash val="solid"/>
          </a:ln>
        </p:spPr>
      </p:sp>
      <p:sp>
        <p:nvSpPr>
          <p:cNvPr id="51" name="Shape 48">
            <a:extLst>
              <a:ext uri="{FF2B5EF4-FFF2-40B4-BE49-F238E27FC236}">
                <a16:creationId xmlns:a16="http://schemas.microsoft.com/office/drawing/2014/main" id="{EB6B7327-C961-46F1-864F-D1DA4A9A6516}"/>
              </a:ext>
            </a:extLst>
          </p:cNvPr>
          <p:cNvSpPr>
            <a:spLocks noGrp="1"/>
          </p:cNvSpPr>
          <p:nvPr/>
        </p:nvSpPr>
        <p:spPr>
          <a:xfrm>
            <a:off x="9998236" y="3611880"/>
            <a:ext cx="0" cy="585216"/>
          </a:xfrm>
          <a:prstGeom prst="line">
            <a:avLst/>
          </a:prstGeom>
          <a:noFill/>
          <a:ln w="10160">
            <a:solidFill>
              <a:srgbClr val="F8F5EF"/>
            </a:solidFill>
            <a:prstDash val="solid"/>
          </a:ln>
        </p:spPr>
      </p:sp>
      <p:sp>
        <p:nvSpPr>
          <p:cNvPr id="52" name="Text 49">
            <a:extLst>
              <a:ext uri="{FF2B5EF4-FFF2-40B4-BE49-F238E27FC236}">
                <a16:creationId xmlns:a16="http://schemas.microsoft.com/office/drawing/2014/main" id="{B79B1E85-DD8A-4C8A-8B61-6791B99EB833}"/>
              </a:ext>
            </a:extLst>
          </p:cNvPr>
          <p:cNvSpPr>
            <a:spLocks noGrp="1"/>
          </p:cNvSpPr>
          <p:nvPr/>
        </p:nvSpPr>
        <p:spPr>
          <a:xfrm>
            <a:off x="6939811" y="3721608"/>
            <a:ext cx="2921265"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165–166 → 163–164</a:t>
            </a:r>
            <a:endParaRPr sz="1570"/>
          </a:p>
        </p:txBody>
      </p:sp>
      <p:sp>
        <p:nvSpPr>
          <p:cNvPr id="53" name="Shape 50">
            <a:extLst>
              <a:ext uri="{FF2B5EF4-FFF2-40B4-BE49-F238E27FC236}">
                <a16:creationId xmlns:a16="http://schemas.microsoft.com/office/drawing/2014/main" id="{C9E5E57E-1B38-4691-9CF5-A6A5ABBAB21C}"/>
              </a:ext>
            </a:extLst>
          </p:cNvPr>
          <p:cNvSpPr>
            <a:spLocks noGrp="1"/>
          </p:cNvSpPr>
          <p:nvPr/>
        </p:nvSpPr>
        <p:spPr>
          <a:xfrm>
            <a:off x="9998236" y="3611880"/>
            <a:ext cx="1754852" cy="585216"/>
          </a:xfrm>
          <a:prstGeom prst="rect">
            <a:avLst/>
          </a:prstGeom>
          <a:solidFill>
            <a:srgbClr val="FFFFFF"/>
          </a:solidFill>
          <a:ln w="12700">
            <a:solidFill>
              <a:srgbClr val="FFFFFF">
                <a:alpha val="0"/>
              </a:srgbClr>
            </a:solidFill>
            <a:prstDash val="solid"/>
          </a:ln>
        </p:spPr>
      </p:sp>
      <p:sp>
        <p:nvSpPr>
          <p:cNvPr id="54" name="Shape 51">
            <a:extLst>
              <a:ext uri="{FF2B5EF4-FFF2-40B4-BE49-F238E27FC236}">
                <a16:creationId xmlns:a16="http://schemas.microsoft.com/office/drawing/2014/main" id="{AAE1E4CC-9C64-475F-9E17-33518F12E547}"/>
              </a:ext>
            </a:extLst>
          </p:cNvPr>
          <p:cNvSpPr>
            <a:spLocks noGrp="1"/>
          </p:cNvSpPr>
          <p:nvPr/>
        </p:nvSpPr>
        <p:spPr>
          <a:xfrm>
            <a:off x="11753088" y="3611880"/>
            <a:ext cx="0" cy="585216"/>
          </a:xfrm>
          <a:prstGeom prst="line">
            <a:avLst/>
          </a:prstGeom>
          <a:noFill/>
          <a:ln w="10160">
            <a:solidFill>
              <a:srgbClr val="F8F5EF"/>
            </a:solidFill>
            <a:prstDash val="solid"/>
          </a:ln>
        </p:spPr>
      </p:sp>
      <p:sp>
        <p:nvSpPr>
          <p:cNvPr id="55" name="Text 52">
            <a:extLst>
              <a:ext uri="{FF2B5EF4-FFF2-40B4-BE49-F238E27FC236}">
                <a16:creationId xmlns:a16="http://schemas.microsoft.com/office/drawing/2014/main" id="{3FC51FE1-F964-46EB-A8D8-99CE7B774F2C}"/>
              </a:ext>
            </a:extLst>
          </p:cNvPr>
          <p:cNvSpPr>
            <a:spLocks noGrp="1"/>
          </p:cNvSpPr>
          <p:nvPr/>
        </p:nvSpPr>
        <p:spPr>
          <a:xfrm>
            <a:off x="10126252" y="3721608"/>
            <a:ext cx="1489676"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34–35</a:t>
            </a:r>
            <a:endParaRPr sz="1570"/>
          </a:p>
        </p:txBody>
      </p:sp>
      <p:sp>
        <p:nvSpPr>
          <p:cNvPr id="56" name="Shape 53">
            <a:extLst>
              <a:ext uri="{FF2B5EF4-FFF2-40B4-BE49-F238E27FC236}">
                <a16:creationId xmlns:a16="http://schemas.microsoft.com/office/drawing/2014/main" id="{9193640C-FB1A-4542-8BA5-00AE21E72007}"/>
              </a:ext>
            </a:extLst>
          </p:cNvPr>
          <p:cNvSpPr>
            <a:spLocks noGrp="1"/>
          </p:cNvSpPr>
          <p:nvPr/>
        </p:nvSpPr>
        <p:spPr>
          <a:xfrm>
            <a:off x="438912" y="4197096"/>
            <a:ext cx="1477770" cy="585216"/>
          </a:xfrm>
          <a:prstGeom prst="rect">
            <a:avLst/>
          </a:prstGeom>
          <a:solidFill>
            <a:srgbClr val="F0EBE2"/>
          </a:solidFill>
          <a:ln w="12700">
            <a:solidFill>
              <a:srgbClr val="F0EBE2">
                <a:alpha val="0"/>
              </a:srgbClr>
            </a:solidFill>
            <a:prstDash val="solid"/>
          </a:ln>
        </p:spPr>
      </p:sp>
      <p:sp>
        <p:nvSpPr>
          <p:cNvPr id="57" name="Shape 54">
            <a:extLst>
              <a:ext uri="{FF2B5EF4-FFF2-40B4-BE49-F238E27FC236}">
                <a16:creationId xmlns:a16="http://schemas.microsoft.com/office/drawing/2014/main" id="{C563A3E9-5523-45E5-B04F-57DFA1C8BB88}"/>
              </a:ext>
            </a:extLst>
          </p:cNvPr>
          <p:cNvSpPr>
            <a:spLocks noGrp="1"/>
          </p:cNvSpPr>
          <p:nvPr/>
        </p:nvSpPr>
        <p:spPr>
          <a:xfrm>
            <a:off x="1916682" y="4197096"/>
            <a:ext cx="0" cy="585216"/>
          </a:xfrm>
          <a:prstGeom prst="line">
            <a:avLst/>
          </a:prstGeom>
          <a:noFill/>
          <a:ln w="10160">
            <a:solidFill>
              <a:srgbClr val="F8F5EF"/>
            </a:solidFill>
            <a:prstDash val="solid"/>
          </a:ln>
        </p:spPr>
      </p:sp>
      <p:sp>
        <p:nvSpPr>
          <p:cNvPr id="58" name="Text 55">
            <a:extLst>
              <a:ext uri="{FF2B5EF4-FFF2-40B4-BE49-F238E27FC236}">
                <a16:creationId xmlns:a16="http://schemas.microsoft.com/office/drawing/2014/main" id="{D6BACB70-88B3-43EE-9BE7-700B1CED88D8}"/>
              </a:ext>
            </a:extLst>
          </p:cNvPr>
          <p:cNvSpPr>
            <a:spLocks noGrp="1"/>
          </p:cNvSpPr>
          <p:nvPr/>
        </p:nvSpPr>
        <p:spPr>
          <a:xfrm>
            <a:off x="566928" y="4306824"/>
            <a:ext cx="1212594" cy="374904"/>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SD1505</a:t>
            </a:r>
            <a:endParaRPr sz="1570"/>
          </a:p>
        </p:txBody>
      </p:sp>
      <p:sp>
        <p:nvSpPr>
          <p:cNvPr id="59" name="Shape 56">
            <a:extLst>
              <a:ext uri="{FF2B5EF4-FFF2-40B4-BE49-F238E27FC236}">
                <a16:creationId xmlns:a16="http://schemas.microsoft.com/office/drawing/2014/main" id="{0F4A5457-F731-40EB-8AA3-B5C4B6D8680E}"/>
              </a:ext>
            </a:extLst>
          </p:cNvPr>
          <p:cNvSpPr>
            <a:spLocks noGrp="1"/>
          </p:cNvSpPr>
          <p:nvPr/>
        </p:nvSpPr>
        <p:spPr>
          <a:xfrm>
            <a:off x="1916682" y="4197096"/>
            <a:ext cx="4895113" cy="585216"/>
          </a:xfrm>
          <a:prstGeom prst="rect">
            <a:avLst/>
          </a:prstGeom>
          <a:solidFill>
            <a:srgbClr val="F0EBE2"/>
          </a:solidFill>
          <a:ln w="12700">
            <a:solidFill>
              <a:srgbClr val="F0EBE2">
                <a:alpha val="0"/>
              </a:srgbClr>
            </a:solidFill>
            <a:prstDash val="solid"/>
          </a:ln>
        </p:spPr>
      </p:sp>
      <p:sp>
        <p:nvSpPr>
          <p:cNvPr id="60" name="Shape 57">
            <a:extLst>
              <a:ext uri="{FF2B5EF4-FFF2-40B4-BE49-F238E27FC236}">
                <a16:creationId xmlns:a16="http://schemas.microsoft.com/office/drawing/2014/main" id="{2F7C491E-A0D5-4BB5-8A11-F9CEFD2D3680}"/>
              </a:ext>
            </a:extLst>
          </p:cNvPr>
          <p:cNvSpPr>
            <a:spLocks noGrp="1"/>
          </p:cNvSpPr>
          <p:nvPr/>
        </p:nvSpPr>
        <p:spPr>
          <a:xfrm>
            <a:off x="6811795" y="4197096"/>
            <a:ext cx="0" cy="585216"/>
          </a:xfrm>
          <a:prstGeom prst="line">
            <a:avLst/>
          </a:prstGeom>
          <a:noFill/>
          <a:ln w="10160">
            <a:solidFill>
              <a:srgbClr val="F8F5EF"/>
            </a:solidFill>
            <a:prstDash val="solid"/>
          </a:ln>
        </p:spPr>
      </p:sp>
      <p:sp>
        <p:nvSpPr>
          <p:cNvPr id="61" name="Text 58">
            <a:extLst>
              <a:ext uri="{FF2B5EF4-FFF2-40B4-BE49-F238E27FC236}">
                <a16:creationId xmlns:a16="http://schemas.microsoft.com/office/drawing/2014/main" id="{20EFC285-6979-4E88-85E9-9BD938A9C680}"/>
              </a:ext>
            </a:extLst>
          </p:cNvPr>
          <p:cNvSpPr>
            <a:spLocks noGrp="1"/>
          </p:cNvSpPr>
          <p:nvPr/>
        </p:nvSpPr>
        <p:spPr>
          <a:xfrm>
            <a:off x="2044698" y="4306824"/>
            <a:ext cx="4629937"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Geburtstag, O48, aLR, Sectio-Beispiele</a:t>
            </a:r>
            <a:endParaRPr sz="1570"/>
          </a:p>
        </p:txBody>
      </p:sp>
      <p:sp>
        <p:nvSpPr>
          <p:cNvPr id="62" name="Shape 59">
            <a:extLst>
              <a:ext uri="{FF2B5EF4-FFF2-40B4-BE49-F238E27FC236}">
                <a16:creationId xmlns:a16="http://schemas.microsoft.com/office/drawing/2014/main" id="{DB43C676-5E39-424E-AC37-49D19334FA45}"/>
              </a:ext>
            </a:extLst>
          </p:cNvPr>
          <p:cNvSpPr>
            <a:spLocks noGrp="1"/>
          </p:cNvSpPr>
          <p:nvPr/>
        </p:nvSpPr>
        <p:spPr>
          <a:xfrm>
            <a:off x="6811795" y="4197096"/>
            <a:ext cx="3186441" cy="585216"/>
          </a:xfrm>
          <a:prstGeom prst="rect">
            <a:avLst/>
          </a:prstGeom>
          <a:solidFill>
            <a:srgbClr val="F0EBE2"/>
          </a:solidFill>
          <a:ln w="12700">
            <a:solidFill>
              <a:srgbClr val="F0EBE2">
                <a:alpha val="0"/>
              </a:srgbClr>
            </a:solidFill>
            <a:prstDash val="solid"/>
          </a:ln>
        </p:spPr>
      </p:sp>
      <p:sp>
        <p:nvSpPr>
          <p:cNvPr id="63" name="Shape 60">
            <a:extLst>
              <a:ext uri="{FF2B5EF4-FFF2-40B4-BE49-F238E27FC236}">
                <a16:creationId xmlns:a16="http://schemas.microsoft.com/office/drawing/2014/main" id="{D469FDAC-4F10-485C-9426-0EFDBA630E16}"/>
              </a:ext>
            </a:extLst>
          </p:cNvPr>
          <p:cNvSpPr>
            <a:spLocks noGrp="1"/>
          </p:cNvSpPr>
          <p:nvPr/>
        </p:nvSpPr>
        <p:spPr>
          <a:xfrm>
            <a:off x="9998236" y="4197096"/>
            <a:ext cx="0" cy="585216"/>
          </a:xfrm>
          <a:prstGeom prst="line">
            <a:avLst/>
          </a:prstGeom>
          <a:noFill/>
          <a:ln w="10160">
            <a:solidFill>
              <a:srgbClr val="F8F5EF"/>
            </a:solidFill>
            <a:prstDash val="solid"/>
          </a:ln>
        </p:spPr>
      </p:sp>
      <p:sp>
        <p:nvSpPr>
          <p:cNvPr id="64" name="Text 61">
            <a:extLst>
              <a:ext uri="{FF2B5EF4-FFF2-40B4-BE49-F238E27FC236}">
                <a16:creationId xmlns:a16="http://schemas.microsoft.com/office/drawing/2014/main" id="{885456D3-5549-4CD2-A239-58E348D7A82D}"/>
              </a:ext>
            </a:extLst>
          </p:cNvPr>
          <p:cNvSpPr>
            <a:spLocks noGrp="1"/>
          </p:cNvSpPr>
          <p:nvPr/>
        </p:nvSpPr>
        <p:spPr>
          <a:xfrm>
            <a:off x="6939811" y="4306824"/>
            <a:ext cx="2921265"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166–179 → 164–177</a:t>
            </a:r>
            <a:endParaRPr sz="1570"/>
          </a:p>
        </p:txBody>
      </p:sp>
      <p:sp>
        <p:nvSpPr>
          <p:cNvPr id="65" name="Shape 62">
            <a:extLst>
              <a:ext uri="{FF2B5EF4-FFF2-40B4-BE49-F238E27FC236}">
                <a16:creationId xmlns:a16="http://schemas.microsoft.com/office/drawing/2014/main" id="{8CEBDE30-ED1C-4DC8-B003-A26CE0D0C8FE}"/>
              </a:ext>
            </a:extLst>
          </p:cNvPr>
          <p:cNvSpPr>
            <a:spLocks noGrp="1"/>
          </p:cNvSpPr>
          <p:nvPr/>
        </p:nvSpPr>
        <p:spPr>
          <a:xfrm>
            <a:off x="9998236" y="4197096"/>
            <a:ext cx="1754852" cy="585216"/>
          </a:xfrm>
          <a:prstGeom prst="rect">
            <a:avLst/>
          </a:prstGeom>
          <a:solidFill>
            <a:srgbClr val="F0EBE2"/>
          </a:solidFill>
          <a:ln w="12700">
            <a:solidFill>
              <a:srgbClr val="F0EBE2">
                <a:alpha val="0"/>
              </a:srgbClr>
            </a:solidFill>
            <a:prstDash val="solid"/>
          </a:ln>
        </p:spPr>
      </p:sp>
      <p:sp>
        <p:nvSpPr>
          <p:cNvPr id="66" name="Shape 63">
            <a:extLst>
              <a:ext uri="{FF2B5EF4-FFF2-40B4-BE49-F238E27FC236}">
                <a16:creationId xmlns:a16="http://schemas.microsoft.com/office/drawing/2014/main" id="{8B66AC65-1DF1-4AA9-976E-4F972E96F53F}"/>
              </a:ext>
            </a:extLst>
          </p:cNvPr>
          <p:cNvSpPr>
            <a:spLocks noGrp="1"/>
          </p:cNvSpPr>
          <p:nvPr/>
        </p:nvSpPr>
        <p:spPr>
          <a:xfrm>
            <a:off x="11753088" y="4197096"/>
            <a:ext cx="0" cy="585216"/>
          </a:xfrm>
          <a:prstGeom prst="line">
            <a:avLst/>
          </a:prstGeom>
          <a:noFill/>
          <a:ln w="10160">
            <a:solidFill>
              <a:srgbClr val="F8F5EF"/>
            </a:solidFill>
            <a:prstDash val="solid"/>
          </a:ln>
        </p:spPr>
      </p:sp>
      <p:sp>
        <p:nvSpPr>
          <p:cNvPr id="67" name="Text 64">
            <a:extLst>
              <a:ext uri="{FF2B5EF4-FFF2-40B4-BE49-F238E27FC236}">
                <a16:creationId xmlns:a16="http://schemas.microsoft.com/office/drawing/2014/main" id="{4B8226D4-176C-44C6-9C86-49E08049199E}"/>
              </a:ext>
            </a:extLst>
          </p:cNvPr>
          <p:cNvSpPr>
            <a:spLocks noGrp="1"/>
          </p:cNvSpPr>
          <p:nvPr/>
        </p:nvSpPr>
        <p:spPr>
          <a:xfrm>
            <a:off x="10126252" y="4306824"/>
            <a:ext cx="1489676"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17, 35–42</a:t>
            </a:r>
            <a:endParaRPr sz="1570"/>
          </a:p>
        </p:txBody>
      </p:sp>
      <p:sp>
        <p:nvSpPr>
          <p:cNvPr id="68" name="Shape 65">
            <a:extLst>
              <a:ext uri="{FF2B5EF4-FFF2-40B4-BE49-F238E27FC236}">
                <a16:creationId xmlns:a16="http://schemas.microsoft.com/office/drawing/2014/main" id="{404566DA-211C-49D4-8908-B075C77CCF52}"/>
              </a:ext>
            </a:extLst>
          </p:cNvPr>
          <p:cNvSpPr>
            <a:spLocks noGrp="1"/>
          </p:cNvSpPr>
          <p:nvPr/>
        </p:nvSpPr>
        <p:spPr>
          <a:xfrm>
            <a:off x="438912" y="4782312"/>
            <a:ext cx="1477770" cy="585216"/>
          </a:xfrm>
          <a:prstGeom prst="rect">
            <a:avLst/>
          </a:prstGeom>
          <a:solidFill>
            <a:srgbClr val="FFFFFF"/>
          </a:solidFill>
          <a:ln w="12700">
            <a:solidFill>
              <a:srgbClr val="FFFFFF">
                <a:alpha val="0"/>
              </a:srgbClr>
            </a:solidFill>
            <a:prstDash val="solid"/>
          </a:ln>
        </p:spPr>
      </p:sp>
      <p:sp>
        <p:nvSpPr>
          <p:cNvPr id="69" name="Shape 66">
            <a:extLst>
              <a:ext uri="{FF2B5EF4-FFF2-40B4-BE49-F238E27FC236}">
                <a16:creationId xmlns:a16="http://schemas.microsoft.com/office/drawing/2014/main" id="{3AD51BBB-5F70-4B52-9A98-7C36A1B6AE88}"/>
              </a:ext>
            </a:extLst>
          </p:cNvPr>
          <p:cNvSpPr>
            <a:spLocks noGrp="1"/>
          </p:cNvSpPr>
          <p:nvPr/>
        </p:nvSpPr>
        <p:spPr>
          <a:xfrm>
            <a:off x="1916682" y="4782312"/>
            <a:ext cx="0" cy="585216"/>
          </a:xfrm>
          <a:prstGeom prst="line">
            <a:avLst/>
          </a:prstGeom>
          <a:noFill/>
          <a:ln w="10160">
            <a:solidFill>
              <a:srgbClr val="F8F5EF"/>
            </a:solidFill>
            <a:prstDash val="solid"/>
          </a:ln>
        </p:spPr>
      </p:sp>
      <p:sp>
        <p:nvSpPr>
          <p:cNvPr id="70" name="Text 67">
            <a:extLst>
              <a:ext uri="{FF2B5EF4-FFF2-40B4-BE49-F238E27FC236}">
                <a16:creationId xmlns:a16="http://schemas.microsoft.com/office/drawing/2014/main" id="{EB61754B-40BA-4AC4-B37B-B99BB776345D}"/>
              </a:ext>
            </a:extLst>
          </p:cNvPr>
          <p:cNvSpPr>
            <a:spLocks noGrp="1"/>
          </p:cNvSpPr>
          <p:nvPr/>
        </p:nvSpPr>
        <p:spPr>
          <a:xfrm>
            <a:off x="566928" y="4892040"/>
            <a:ext cx="1212594" cy="374904"/>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SD1506</a:t>
            </a:r>
            <a:endParaRPr sz="1570"/>
          </a:p>
        </p:txBody>
      </p:sp>
      <p:sp>
        <p:nvSpPr>
          <p:cNvPr id="71" name="Shape 68">
            <a:extLst>
              <a:ext uri="{FF2B5EF4-FFF2-40B4-BE49-F238E27FC236}">
                <a16:creationId xmlns:a16="http://schemas.microsoft.com/office/drawing/2014/main" id="{256AE901-E082-4FF9-952F-0C3398A77818}"/>
              </a:ext>
            </a:extLst>
          </p:cNvPr>
          <p:cNvSpPr>
            <a:spLocks noGrp="1"/>
          </p:cNvSpPr>
          <p:nvPr/>
        </p:nvSpPr>
        <p:spPr>
          <a:xfrm>
            <a:off x="1916682" y="4782312"/>
            <a:ext cx="4895113" cy="585216"/>
          </a:xfrm>
          <a:prstGeom prst="rect">
            <a:avLst/>
          </a:prstGeom>
          <a:solidFill>
            <a:srgbClr val="FFFFFF"/>
          </a:solidFill>
          <a:ln w="12700">
            <a:solidFill>
              <a:srgbClr val="FFFFFF">
                <a:alpha val="0"/>
              </a:srgbClr>
            </a:solidFill>
            <a:prstDash val="solid"/>
          </a:ln>
        </p:spPr>
      </p:sp>
      <p:sp>
        <p:nvSpPr>
          <p:cNvPr id="72" name="Shape 69">
            <a:extLst>
              <a:ext uri="{FF2B5EF4-FFF2-40B4-BE49-F238E27FC236}">
                <a16:creationId xmlns:a16="http://schemas.microsoft.com/office/drawing/2014/main" id="{E4055EF4-169B-48B2-B085-ADC958CFF5C3}"/>
              </a:ext>
            </a:extLst>
          </p:cNvPr>
          <p:cNvSpPr>
            <a:spLocks noGrp="1"/>
          </p:cNvSpPr>
          <p:nvPr/>
        </p:nvSpPr>
        <p:spPr>
          <a:xfrm>
            <a:off x="6811795" y="4782312"/>
            <a:ext cx="0" cy="585216"/>
          </a:xfrm>
          <a:prstGeom prst="line">
            <a:avLst/>
          </a:prstGeom>
          <a:noFill/>
          <a:ln w="10160">
            <a:solidFill>
              <a:srgbClr val="F8F5EF"/>
            </a:solidFill>
            <a:prstDash val="solid"/>
          </a:ln>
        </p:spPr>
      </p:sp>
      <p:sp>
        <p:nvSpPr>
          <p:cNvPr id="73" name="Text 70">
            <a:extLst>
              <a:ext uri="{FF2B5EF4-FFF2-40B4-BE49-F238E27FC236}">
                <a16:creationId xmlns:a16="http://schemas.microsoft.com/office/drawing/2014/main" id="{12131C32-F263-4F9A-9517-0F0998418078}"/>
              </a:ext>
            </a:extLst>
          </p:cNvPr>
          <p:cNvSpPr>
            <a:spLocks noGrp="1"/>
          </p:cNvSpPr>
          <p:nvPr/>
        </p:nvSpPr>
        <p:spPr>
          <a:xfrm>
            <a:off x="2044698" y="4892040"/>
            <a:ext cx="4629937"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Geburtsbezug / Puerperalsepsis</a:t>
            </a:r>
            <a:endParaRPr sz="1570"/>
          </a:p>
        </p:txBody>
      </p:sp>
      <p:sp>
        <p:nvSpPr>
          <p:cNvPr id="74" name="Shape 71">
            <a:extLst>
              <a:ext uri="{FF2B5EF4-FFF2-40B4-BE49-F238E27FC236}">
                <a16:creationId xmlns:a16="http://schemas.microsoft.com/office/drawing/2014/main" id="{11281207-3A5F-4537-B09C-AB157643AB3C}"/>
              </a:ext>
            </a:extLst>
          </p:cNvPr>
          <p:cNvSpPr>
            <a:spLocks noGrp="1"/>
          </p:cNvSpPr>
          <p:nvPr/>
        </p:nvSpPr>
        <p:spPr>
          <a:xfrm>
            <a:off x="6811795" y="4782312"/>
            <a:ext cx="3186441" cy="585216"/>
          </a:xfrm>
          <a:prstGeom prst="rect">
            <a:avLst/>
          </a:prstGeom>
          <a:solidFill>
            <a:srgbClr val="FFFFFF"/>
          </a:solidFill>
          <a:ln w="12700">
            <a:solidFill>
              <a:srgbClr val="FFFFFF">
                <a:alpha val="0"/>
              </a:srgbClr>
            </a:solidFill>
            <a:prstDash val="solid"/>
          </a:ln>
        </p:spPr>
      </p:sp>
      <p:sp>
        <p:nvSpPr>
          <p:cNvPr id="75" name="Shape 72">
            <a:extLst>
              <a:ext uri="{FF2B5EF4-FFF2-40B4-BE49-F238E27FC236}">
                <a16:creationId xmlns:a16="http://schemas.microsoft.com/office/drawing/2014/main" id="{BEFA921C-6D45-4D8E-8BE7-33E855C5E094}"/>
              </a:ext>
            </a:extLst>
          </p:cNvPr>
          <p:cNvSpPr>
            <a:spLocks noGrp="1"/>
          </p:cNvSpPr>
          <p:nvPr/>
        </p:nvSpPr>
        <p:spPr>
          <a:xfrm>
            <a:off x="9998236" y="4782312"/>
            <a:ext cx="0" cy="585216"/>
          </a:xfrm>
          <a:prstGeom prst="line">
            <a:avLst/>
          </a:prstGeom>
          <a:noFill/>
          <a:ln w="10160">
            <a:solidFill>
              <a:srgbClr val="F8F5EF"/>
            </a:solidFill>
            <a:prstDash val="solid"/>
          </a:ln>
        </p:spPr>
      </p:sp>
      <p:sp>
        <p:nvSpPr>
          <p:cNvPr id="76" name="Text 73">
            <a:extLst>
              <a:ext uri="{FF2B5EF4-FFF2-40B4-BE49-F238E27FC236}">
                <a16:creationId xmlns:a16="http://schemas.microsoft.com/office/drawing/2014/main" id="{EBFCC084-89D0-4F2D-A84C-61D1228E255E}"/>
              </a:ext>
            </a:extLst>
          </p:cNvPr>
          <p:cNvSpPr>
            <a:spLocks noGrp="1"/>
          </p:cNvSpPr>
          <p:nvPr/>
        </p:nvSpPr>
        <p:spPr>
          <a:xfrm>
            <a:off x="6939811" y="4892040"/>
            <a:ext cx="2921265"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180–181 → 178–179</a:t>
            </a:r>
            <a:endParaRPr sz="1570"/>
          </a:p>
        </p:txBody>
      </p:sp>
      <p:sp>
        <p:nvSpPr>
          <p:cNvPr id="77" name="Shape 74">
            <a:extLst>
              <a:ext uri="{FF2B5EF4-FFF2-40B4-BE49-F238E27FC236}">
                <a16:creationId xmlns:a16="http://schemas.microsoft.com/office/drawing/2014/main" id="{93061468-1779-419C-B387-8515BF418C53}"/>
              </a:ext>
            </a:extLst>
          </p:cNvPr>
          <p:cNvSpPr>
            <a:spLocks noGrp="1"/>
          </p:cNvSpPr>
          <p:nvPr/>
        </p:nvSpPr>
        <p:spPr>
          <a:xfrm>
            <a:off x="9998236" y="4782312"/>
            <a:ext cx="1754852" cy="585216"/>
          </a:xfrm>
          <a:prstGeom prst="rect">
            <a:avLst/>
          </a:prstGeom>
          <a:solidFill>
            <a:srgbClr val="FFFFFF"/>
          </a:solidFill>
          <a:ln w="12700">
            <a:solidFill>
              <a:srgbClr val="FFFFFF">
                <a:alpha val="0"/>
              </a:srgbClr>
            </a:solidFill>
            <a:prstDash val="solid"/>
          </a:ln>
        </p:spPr>
      </p:sp>
      <p:sp>
        <p:nvSpPr>
          <p:cNvPr id="78" name="Shape 75">
            <a:extLst>
              <a:ext uri="{FF2B5EF4-FFF2-40B4-BE49-F238E27FC236}">
                <a16:creationId xmlns:a16="http://schemas.microsoft.com/office/drawing/2014/main" id="{67EEECC9-AA15-401E-B7D2-AC61A54E56D4}"/>
              </a:ext>
            </a:extLst>
          </p:cNvPr>
          <p:cNvSpPr>
            <a:spLocks noGrp="1"/>
          </p:cNvSpPr>
          <p:nvPr/>
        </p:nvSpPr>
        <p:spPr>
          <a:xfrm>
            <a:off x="11753088" y="4782312"/>
            <a:ext cx="0" cy="585216"/>
          </a:xfrm>
          <a:prstGeom prst="line">
            <a:avLst/>
          </a:prstGeom>
          <a:noFill/>
          <a:ln w="10160">
            <a:solidFill>
              <a:srgbClr val="F8F5EF"/>
            </a:solidFill>
            <a:prstDash val="solid"/>
          </a:ln>
        </p:spPr>
      </p:sp>
      <p:sp>
        <p:nvSpPr>
          <p:cNvPr id="79" name="Text 76">
            <a:extLst>
              <a:ext uri="{FF2B5EF4-FFF2-40B4-BE49-F238E27FC236}">
                <a16:creationId xmlns:a16="http://schemas.microsoft.com/office/drawing/2014/main" id="{CFFEAD3F-682F-4F40-81F4-E7E61F8DFD86}"/>
              </a:ext>
            </a:extLst>
          </p:cNvPr>
          <p:cNvSpPr>
            <a:spLocks noGrp="1"/>
          </p:cNvSpPr>
          <p:nvPr/>
        </p:nvSpPr>
        <p:spPr>
          <a:xfrm>
            <a:off x="10126252" y="4892040"/>
            <a:ext cx="1489676" cy="374904"/>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43</a:t>
            </a:r>
            <a:endParaRPr sz="1570"/>
          </a:p>
        </p:txBody>
      </p:sp>
      <p:sp>
        <p:nvSpPr>
          <p:cNvPr id="80" name="Shape 77">
            <a:extLst>
              <a:ext uri="{FF2B5EF4-FFF2-40B4-BE49-F238E27FC236}">
                <a16:creationId xmlns:a16="http://schemas.microsoft.com/office/drawing/2014/main" id="{7357511E-0325-45AD-9CEF-A9192619CD45}"/>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81" name="Shape 78">
            <a:extLst>
              <a:ext uri="{FF2B5EF4-FFF2-40B4-BE49-F238E27FC236}">
                <a16:creationId xmlns:a16="http://schemas.microsoft.com/office/drawing/2014/main" id="{B4538E8C-9449-462C-8807-32975B1DC9F0}"/>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82" name="Text 79">
            <a:extLst>
              <a:ext uri="{FF2B5EF4-FFF2-40B4-BE49-F238E27FC236}">
                <a16:creationId xmlns:a16="http://schemas.microsoft.com/office/drawing/2014/main" id="{8275560C-54F6-4C79-916C-40857D779AA5}"/>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p bedeutet geänderte Regelversion – nicht automatisch ausschliesslich eine materielle Neuerung.</a:t>
            </a:r>
            <a:endParaRPr sz="1550"/>
          </a:p>
        </p:txBody>
      </p:sp>
      <p:sp>
        <p:nvSpPr>
          <p:cNvPr id="83" name="Shape 80">
            <a:extLst>
              <a:ext uri="{FF2B5EF4-FFF2-40B4-BE49-F238E27FC236}">
                <a16:creationId xmlns:a16="http://schemas.microsoft.com/office/drawing/2014/main" id="{DF7B9EE3-8656-48DC-939A-7A1CF3944E87}"/>
              </a:ext>
            </a:extLst>
          </p:cNvPr>
          <p:cNvSpPr>
            <a:spLocks noGrp="1"/>
          </p:cNvSpPr>
          <p:nvPr/>
        </p:nvSpPr>
        <p:spPr>
          <a:xfrm>
            <a:off x="438912" y="6281928"/>
            <a:ext cx="11314176" cy="0"/>
          </a:xfrm>
          <a:prstGeom prst="line">
            <a:avLst/>
          </a:prstGeom>
          <a:noFill/>
          <a:ln w="7620">
            <a:solidFill>
              <a:srgbClr val="D8D4CB"/>
            </a:solidFill>
            <a:prstDash val="solid"/>
          </a:ln>
        </p:spPr>
      </p:sp>
      <p:sp>
        <p:nvSpPr>
          <p:cNvPr id="84" name="Text 81">
            <a:extLst>
              <a:ext uri="{FF2B5EF4-FFF2-40B4-BE49-F238E27FC236}">
                <a16:creationId xmlns:a16="http://schemas.microsoft.com/office/drawing/2014/main" id="{C0D32A91-B495-4F09-9ADF-D1B46DCACCBE}"/>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BFS, KHB 2026 und 2027; Kapitel- und Seitenzuordnung gemäss Originalfassungen.</a:t>
            </a:r>
            <a:endParaRPr sz="920"/>
          </a:p>
        </p:txBody>
      </p:sp>
      <p:sp>
        <p:nvSpPr>
          <p:cNvPr id="85" name="Text 82">
            <a:extLst>
              <a:ext uri="{FF2B5EF4-FFF2-40B4-BE49-F238E27FC236}">
                <a16:creationId xmlns:a16="http://schemas.microsoft.com/office/drawing/2014/main" id="{0C8EBA97-C2FA-446F-8669-1872013E6662}"/>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86" name="Text 83">
            <a:extLst>
              <a:ext uri="{FF2B5EF4-FFF2-40B4-BE49-F238E27FC236}">
                <a16:creationId xmlns:a16="http://schemas.microsoft.com/office/drawing/2014/main" id="{8F1E6826-4484-46C1-8F3C-75DAF4564166}"/>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69 / 73</a:t>
            </a:r>
            <a:endParaRPr sz="900"/>
          </a:p>
        </p:txBody>
      </p:sp>
    </p:spTree>
    <p:extLst>
      <p:ext uri="{BB962C8B-B14F-4D97-AF65-F5344CB8AC3E}">
        <p14:creationId xmlns:p14="http://schemas.microsoft.com/office/powerpoint/2010/main" val="13778072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11C3489-81A7-412F-BA5F-A2062DDACA72}"/>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00E0AA63-967E-427B-A20B-B7E325D470F4}"/>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0CFFF8FE-5CDB-4F4D-9D73-F6C962BDA9F3}"/>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69FA9901-DB9E-4D7C-8A36-725D7E7C6176}"/>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6A774455-7787-48CC-B5A8-C9CBD0538FF3}"/>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3A64FF2D-04D2-4467-8B37-F014F01CEF36}"/>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ANHANG | NACHWEIS</a:t>
            </a:r>
            <a:endParaRPr sz="1020"/>
          </a:p>
        </p:txBody>
      </p:sp>
      <p:sp>
        <p:nvSpPr>
          <p:cNvPr id="8" name="Text 5">
            <a:extLst>
              <a:ext uri="{FF2B5EF4-FFF2-40B4-BE49-F238E27FC236}">
                <a16:creationId xmlns:a16="http://schemas.microsoft.com/office/drawing/2014/main" id="{DD9BE9EA-C823-47B8-AE34-E120B996B04A}"/>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31 REGELN INSGESAMT</a:t>
            </a:r>
            <a:endParaRPr sz="960"/>
          </a:p>
        </p:txBody>
      </p:sp>
      <p:sp>
        <p:nvSpPr>
          <p:cNvPr id="9" name="Text 6">
            <a:extLst>
              <a:ext uri="{FF2B5EF4-FFF2-40B4-BE49-F238E27FC236}">
                <a16:creationId xmlns:a16="http://schemas.microsoft.com/office/drawing/2014/main" id="{39D27347-A53E-4375-A801-C60F386E8ED3}"/>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Regelregister 6/6: alle p-gekennzeichneten Regeln</a:t>
            </a:r>
            <a:endParaRPr sz="2800"/>
          </a:p>
        </p:txBody>
      </p:sp>
      <p:sp>
        <p:nvSpPr>
          <p:cNvPr id="10" name="Shape 7">
            <a:extLst>
              <a:ext uri="{FF2B5EF4-FFF2-40B4-BE49-F238E27FC236}">
                <a16:creationId xmlns:a16="http://schemas.microsoft.com/office/drawing/2014/main" id="{18C98838-0102-442A-A2AA-71A2CE0BAB93}"/>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C34D0C7B-C021-492D-BA2D-27D6EE1E2688}"/>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6E0494EE-9081-49A3-BF6C-1BC23E5B8095}"/>
              </a:ext>
            </a:extLst>
          </p:cNvPr>
          <p:cNvSpPr>
            <a:spLocks noGrp="1"/>
          </p:cNvSpPr>
          <p:nvPr/>
        </p:nvSpPr>
        <p:spPr>
          <a:xfrm>
            <a:off x="438912" y="2020824"/>
            <a:ext cx="1477770"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8E9F4C45-2E2C-4316-A16E-20AD8CD65A5F}"/>
              </a:ext>
            </a:extLst>
          </p:cNvPr>
          <p:cNvSpPr>
            <a:spLocks noGrp="1"/>
          </p:cNvSpPr>
          <p:nvPr/>
        </p:nvSpPr>
        <p:spPr>
          <a:xfrm>
            <a:off x="566928" y="2125980"/>
            <a:ext cx="1230882"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Regel</a:t>
            </a:r>
            <a:endParaRPr sz="1240"/>
          </a:p>
        </p:txBody>
      </p:sp>
      <p:sp>
        <p:nvSpPr>
          <p:cNvPr id="14" name="Shape 11">
            <a:extLst>
              <a:ext uri="{FF2B5EF4-FFF2-40B4-BE49-F238E27FC236}">
                <a16:creationId xmlns:a16="http://schemas.microsoft.com/office/drawing/2014/main" id="{84C99050-3B6A-4D50-B605-4282E7502C63}"/>
              </a:ext>
            </a:extLst>
          </p:cNvPr>
          <p:cNvSpPr>
            <a:spLocks noGrp="1"/>
          </p:cNvSpPr>
          <p:nvPr/>
        </p:nvSpPr>
        <p:spPr>
          <a:xfrm>
            <a:off x="1916682" y="2020824"/>
            <a:ext cx="4895113"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58883C50-B801-49D4-AC95-CA17824D517B}"/>
              </a:ext>
            </a:extLst>
          </p:cNvPr>
          <p:cNvSpPr>
            <a:spLocks noGrp="1"/>
          </p:cNvSpPr>
          <p:nvPr/>
        </p:nvSpPr>
        <p:spPr>
          <a:xfrm>
            <a:off x="2044698" y="2125980"/>
            <a:ext cx="4648225"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Gegenstand des Vergleichs</a:t>
            </a:r>
            <a:endParaRPr sz="1240"/>
          </a:p>
        </p:txBody>
      </p:sp>
      <p:sp>
        <p:nvSpPr>
          <p:cNvPr id="16" name="Shape 13">
            <a:extLst>
              <a:ext uri="{FF2B5EF4-FFF2-40B4-BE49-F238E27FC236}">
                <a16:creationId xmlns:a16="http://schemas.microsoft.com/office/drawing/2014/main" id="{DAC23E14-8B0E-4350-A249-60D281C8A56A}"/>
              </a:ext>
            </a:extLst>
          </p:cNvPr>
          <p:cNvSpPr>
            <a:spLocks noGrp="1"/>
          </p:cNvSpPr>
          <p:nvPr/>
        </p:nvSpPr>
        <p:spPr>
          <a:xfrm>
            <a:off x="6811795" y="2020824"/>
            <a:ext cx="3186441"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A7042EBD-1F76-4D7B-8BBF-DBDB3836BA60}"/>
              </a:ext>
            </a:extLst>
          </p:cNvPr>
          <p:cNvSpPr>
            <a:spLocks noGrp="1"/>
          </p:cNvSpPr>
          <p:nvPr/>
        </p:nvSpPr>
        <p:spPr>
          <a:xfrm>
            <a:off x="6939811" y="2125980"/>
            <a:ext cx="2939553"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KHB-Seiten 2026 → 2027</a:t>
            </a:r>
            <a:endParaRPr sz="1240"/>
          </a:p>
        </p:txBody>
      </p:sp>
      <p:sp>
        <p:nvSpPr>
          <p:cNvPr id="18" name="Shape 15">
            <a:extLst>
              <a:ext uri="{FF2B5EF4-FFF2-40B4-BE49-F238E27FC236}">
                <a16:creationId xmlns:a16="http://schemas.microsoft.com/office/drawing/2014/main" id="{5DEE9BB4-418C-4C99-90B0-63A8AD9055AD}"/>
              </a:ext>
            </a:extLst>
          </p:cNvPr>
          <p:cNvSpPr>
            <a:spLocks noGrp="1"/>
          </p:cNvSpPr>
          <p:nvPr/>
        </p:nvSpPr>
        <p:spPr>
          <a:xfrm>
            <a:off x="9998236" y="2020824"/>
            <a:ext cx="1754852" cy="420624"/>
          </a:xfrm>
          <a:prstGeom prst="rect">
            <a:avLst/>
          </a:prstGeom>
          <a:solidFill>
            <a:srgbClr val="303D43"/>
          </a:solidFill>
          <a:ln w="12700">
            <a:solidFill>
              <a:srgbClr val="303D43">
                <a:alpha val="0"/>
              </a:srgbClr>
            </a:solidFill>
            <a:prstDash val="solid"/>
          </a:ln>
        </p:spPr>
      </p:sp>
      <p:sp>
        <p:nvSpPr>
          <p:cNvPr id="19" name="Text 16">
            <a:extLst>
              <a:ext uri="{FF2B5EF4-FFF2-40B4-BE49-F238E27FC236}">
                <a16:creationId xmlns:a16="http://schemas.microsoft.com/office/drawing/2014/main" id="{651A568E-CD91-4B0F-975A-7A4AE0EB531D}"/>
              </a:ext>
            </a:extLst>
          </p:cNvPr>
          <p:cNvSpPr>
            <a:spLocks noGrp="1"/>
          </p:cNvSpPr>
          <p:nvPr/>
        </p:nvSpPr>
        <p:spPr>
          <a:xfrm>
            <a:off x="10126252" y="2125980"/>
            <a:ext cx="1507964" cy="219456"/>
          </a:xfrm>
          <a:prstGeom prst="rect">
            <a:avLst/>
          </a:prstGeom>
          <a:noFill/>
        </p:spPr>
        <p:txBody>
          <a:bodyPr wrap="square" lIns="0" tIns="0" rIns="0" bIns="0" anchor="t">
            <a:normAutofit/>
          </a:bodyPr>
          <a:lstStyle/>
          <a:p>
            <a:pPr marL="0" indent="0">
              <a:buNone/>
            </a:pPr>
            <a:r>
              <a:rPr sz="1240" b="1">
                <a:solidFill>
                  <a:srgbClr val="FFFFFF"/>
                </a:solidFill>
                <a:latin typeface="Arial"/>
                <a:ea typeface="Arial"/>
                <a:cs typeface="Arial"/>
              </a:rPr>
              <a:t>Folien</a:t>
            </a:r>
            <a:endParaRPr sz="1240"/>
          </a:p>
        </p:txBody>
      </p:sp>
      <p:sp>
        <p:nvSpPr>
          <p:cNvPr id="20" name="Shape 17">
            <a:extLst>
              <a:ext uri="{FF2B5EF4-FFF2-40B4-BE49-F238E27FC236}">
                <a16:creationId xmlns:a16="http://schemas.microsoft.com/office/drawing/2014/main" id="{D37B553E-B492-4691-ADAA-F9571F2B6006}"/>
              </a:ext>
            </a:extLst>
          </p:cNvPr>
          <p:cNvSpPr>
            <a:spLocks noGrp="1"/>
          </p:cNvSpPr>
          <p:nvPr/>
        </p:nvSpPr>
        <p:spPr>
          <a:xfrm>
            <a:off x="438912" y="2441448"/>
            <a:ext cx="1477770" cy="975360"/>
          </a:xfrm>
          <a:prstGeom prst="rect">
            <a:avLst/>
          </a:prstGeom>
          <a:solidFill>
            <a:srgbClr val="FFFFFF"/>
          </a:solidFill>
          <a:ln w="12700">
            <a:solidFill>
              <a:srgbClr val="FFFFFF">
                <a:alpha val="0"/>
              </a:srgbClr>
            </a:solidFill>
            <a:prstDash val="solid"/>
          </a:ln>
        </p:spPr>
      </p:sp>
      <p:sp>
        <p:nvSpPr>
          <p:cNvPr id="21" name="Shape 18">
            <a:extLst>
              <a:ext uri="{FF2B5EF4-FFF2-40B4-BE49-F238E27FC236}">
                <a16:creationId xmlns:a16="http://schemas.microsoft.com/office/drawing/2014/main" id="{50271523-A8D9-434A-AF46-EE9D41999374}"/>
              </a:ext>
            </a:extLst>
          </p:cNvPr>
          <p:cNvSpPr>
            <a:spLocks noGrp="1"/>
          </p:cNvSpPr>
          <p:nvPr/>
        </p:nvSpPr>
        <p:spPr>
          <a:xfrm>
            <a:off x="1916682" y="2441448"/>
            <a:ext cx="0" cy="975360"/>
          </a:xfrm>
          <a:prstGeom prst="line">
            <a:avLst/>
          </a:prstGeom>
          <a:noFill/>
          <a:ln w="10160">
            <a:solidFill>
              <a:srgbClr val="F8F5EF"/>
            </a:solidFill>
            <a:prstDash val="solid"/>
          </a:ln>
        </p:spPr>
      </p:sp>
      <p:sp>
        <p:nvSpPr>
          <p:cNvPr id="22" name="Text 19">
            <a:extLst>
              <a:ext uri="{FF2B5EF4-FFF2-40B4-BE49-F238E27FC236}">
                <a16:creationId xmlns:a16="http://schemas.microsoft.com/office/drawing/2014/main" id="{C27E8BF0-BFE8-4E30-8A2F-F18FED99493A}"/>
              </a:ext>
            </a:extLst>
          </p:cNvPr>
          <p:cNvSpPr>
            <a:spLocks noGrp="1"/>
          </p:cNvSpPr>
          <p:nvPr/>
        </p:nvSpPr>
        <p:spPr>
          <a:xfrm>
            <a:off x="566928" y="2551176"/>
            <a:ext cx="1212594" cy="76504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SD1903</a:t>
            </a:r>
            <a:endParaRPr sz="1570"/>
          </a:p>
        </p:txBody>
      </p:sp>
      <p:sp>
        <p:nvSpPr>
          <p:cNvPr id="23" name="Shape 20">
            <a:extLst>
              <a:ext uri="{FF2B5EF4-FFF2-40B4-BE49-F238E27FC236}">
                <a16:creationId xmlns:a16="http://schemas.microsoft.com/office/drawing/2014/main" id="{2128B714-148F-49D7-A8D6-D579F841CD3F}"/>
              </a:ext>
            </a:extLst>
          </p:cNvPr>
          <p:cNvSpPr>
            <a:spLocks noGrp="1"/>
          </p:cNvSpPr>
          <p:nvPr/>
        </p:nvSpPr>
        <p:spPr>
          <a:xfrm>
            <a:off x="1916682" y="2441448"/>
            <a:ext cx="4895113" cy="975360"/>
          </a:xfrm>
          <a:prstGeom prst="rect">
            <a:avLst/>
          </a:prstGeom>
          <a:solidFill>
            <a:srgbClr val="FFFFFF"/>
          </a:solidFill>
          <a:ln w="12700">
            <a:solidFill>
              <a:srgbClr val="FFFFFF">
                <a:alpha val="0"/>
              </a:srgbClr>
            </a:solidFill>
            <a:prstDash val="solid"/>
          </a:ln>
        </p:spPr>
      </p:sp>
      <p:sp>
        <p:nvSpPr>
          <p:cNvPr id="24" name="Shape 21">
            <a:extLst>
              <a:ext uri="{FF2B5EF4-FFF2-40B4-BE49-F238E27FC236}">
                <a16:creationId xmlns:a16="http://schemas.microsoft.com/office/drawing/2014/main" id="{15E2A992-BCF2-43A2-96EA-57BE13BECC23}"/>
              </a:ext>
            </a:extLst>
          </p:cNvPr>
          <p:cNvSpPr>
            <a:spLocks noGrp="1"/>
          </p:cNvSpPr>
          <p:nvPr/>
        </p:nvSpPr>
        <p:spPr>
          <a:xfrm>
            <a:off x="6811795" y="2441448"/>
            <a:ext cx="0" cy="975360"/>
          </a:xfrm>
          <a:prstGeom prst="line">
            <a:avLst/>
          </a:prstGeom>
          <a:noFill/>
          <a:ln w="10160">
            <a:solidFill>
              <a:srgbClr val="F8F5EF"/>
            </a:solidFill>
            <a:prstDash val="solid"/>
          </a:ln>
        </p:spPr>
      </p:sp>
      <p:sp>
        <p:nvSpPr>
          <p:cNvPr id="25" name="Text 22">
            <a:extLst>
              <a:ext uri="{FF2B5EF4-FFF2-40B4-BE49-F238E27FC236}">
                <a16:creationId xmlns:a16="http://schemas.microsoft.com/office/drawing/2014/main" id="{3767172D-4A3D-447F-9D5F-7088316AAE04}"/>
              </a:ext>
            </a:extLst>
          </p:cNvPr>
          <p:cNvSpPr>
            <a:spLocks noGrp="1"/>
          </p:cNvSpPr>
          <p:nvPr/>
        </p:nvSpPr>
        <p:spPr>
          <a:xfrm>
            <a:off x="2044698" y="2551176"/>
            <a:ext cx="4629937" cy="76504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G52 statt besonderer Verletzungshierarchie</a:t>
            </a:r>
            <a:endParaRPr sz="1570"/>
          </a:p>
        </p:txBody>
      </p:sp>
      <p:sp>
        <p:nvSpPr>
          <p:cNvPr id="26" name="Shape 23">
            <a:extLst>
              <a:ext uri="{FF2B5EF4-FFF2-40B4-BE49-F238E27FC236}">
                <a16:creationId xmlns:a16="http://schemas.microsoft.com/office/drawing/2014/main" id="{CC5E5FD2-9511-44EE-9C02-AB8CDC946CEB}"/>
              </a:ext>
            </a:extLst>
          </p:cNvPr>
          <p:cNvSpPr>
            <a:spLocks noGrp="1"/>
          </p:cNvSpPr>
          <p:nvPr/>
        </p:nvSpPr>
        <p:spPr>
          <a:xfrm>
            <a:off x="6811795" y="2441448"/>
            <a:ext cx="3186441" cy="975360"/>
          </a:xfrm>
          <a:prstGeom prst="rect">
            <a:avLst/>
          </a:prstGeom>
          <a:solidFill>
            <a:srgbClr val="FFFFFF"/>
          </a:solidFill>
          <a:ln w="12700">
            <a:solidFill>
              <a:srgbClr val="FFFFFF">
                <a:alpha val="0"/>
              </a:srgbClr>
            </a:solidFill>
            <a:prstDash val="solid"/>
          </a:ln>
        </p:spPr>
      </p:sp>
      <p:sp>
        <p:nvSpPr>
          <p:cNvPr id="27" name="Shape 24">
            <a:extLst>
              <a:ext uri="{FF2B5EF4-FFF2-40B4-BE49-F238E27FC236}">
                <a16:creationId xmlns:a16="http://schemas.microsoft.com/office/drawing/2014/main" id="{C4E8FC05-E6EE-4D85-A418-902634E9D512}"/>
              </a:ext>
            </a:extLst>
          </p:cNvPr>
          <p:cNvSpPr>
            <a:spLocks noGrp="1"/>
          </p:cNvSpPr>
          <p:nvPr/>
        </p:nvSpPr>
        <p:spPr>
          <a:xfrm>
            <a:off x="9998236" y="2441448"/>
            <a:ext cx="0" cy="975360"/>
          </a:xfrm>
          <a:prstGeom prst="line">
            <a:avLst/>
          </a:prstGeom>
          <a:noFill/>
          <a:ln w="10160">
            <a:solidFill>
              <a:srgbClr val="F8F5EF"/>
            </a:solidFill>
            <a:prstDash val="solid"/>
          </a:ln>
        </p:spPr>
      </p:sp>
      <p:sp>
        <p:nvSpPr>
          <p:cNvPr id="28" name="Text 25">
            <a:extLst>
              <a:ext uri="{FF2B5EF4-FFF2-40B4-BE49-F238E27FC236}">
                <a16:creationId xmlns:a16="http://schemas.microsoft.com/office/drawing/2014/main" id="{CA386ACB-D58E-40F4-AC9F-A68C129D1FE7}"/>
              </a:ext>
            </a:extLst>
          </p:cNvPr>
          <p:cNvSpPr>
            <a:spLocks noGrp="1"/>
          </p:cNvSpPr>
          <p:nvPr/>
        </p:nvSpPr>
        <p:spPr>
          <a:xfrm>
            <a:off x="6939811" y="2551176"/>
            <a:ext cx="2921265" cy="76504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197–198 → 195–196</a:t>
            </a:r>
            <a:endParaRPr sz="1570"/>
          </a:p>
        </p:txBody>
      </p:sp>
      <p:sp>
        <p:nvSpPr>
          <p:cNvPr id="29" name="Shape 26">
            <a:extLst>
              <a:ext uri="{FF2B5EF4-FFF2-40B4-BE49-F238E27FC236}">
                <a16:creationId xmlns:a16="http://schemas.microsoft.com/office/drawing/2014/main" id="{6B76C39B-5169-4025-914D-24B3212B67A5}"/>
              </a:ext>
            </a:extLst>
          </p:cNvPr>
          <p:cNvSpPr>
            <a:spLocks noGrp="1"/>
          </p:cNvSpPr>
          <p:nvPr/>
        </p:nvSpPr>
        <p:spPr>
          <a:xfrm>
            <a:off x="9998236" y="2441448"/>
            <a:ext cx="1754852" cy="975360"/>
          </a:xfrm>
          <a:prstGeom prst="rect">
            <a:avLst/>
          </a:prstGeom>
          <a:solidFill>
            <a:srgbClr val="FFFFFF"/>
          </a:solidFill>
          <a:ln w="12700">
            <a:solidFill>
              <a:srgbClr val="FFFFFF">
                <a:alpha val="0"/>
              </a:srgbClr>
            </a:solidFill>
            <a:prstDash val="solid"/>
          </a:ln>
        </p:spPr>
      </p:sp>
      <p:sp>
        <p:nvSpPr>
          <p:cNvPr id="30" name="Shape 27">
            <a:extLst>
              <a:ext uri="{FF2B5EF4-FFF2-40B4-BE49-F238E27FC236}">
                <a16:creationId xmlns:a16="http://schemas.microsoft.com/office/drawing/2014/main" id="{8DDECEB9-EA2A-48B3-B29B-FE0F7781F75F}"/>
              </a:ext>
            </a:extLst>
          </p:cNvPr>
          <p:cNvSpPr>
            <a:spLocks noGrp="1"/>
          </p:cNvSpPr>
          <p:nvPr/>
        </p:nvSpPr>
        <p:spPr>
          <a:xfrm>
            <a:off x="11753088" y="2441448"/>
            <a:ext cx="0" cy="975360"/>
          </a:xfrm>
          <a:prstGeom prst="line">
            <a:avLst/>
          </a:prstGeom>
          <a:noFill/>
          <a:ln w="10160">
            <a:solidFill>
              <a:srgbClr val="F8F5EF"/>
            </a:solidFill>
            <a:prstDash val="solid"/>
          </a:ln>
        </p:spPr>
      </p:sp>
      <p:sp>
        <p:nvSpPr>
          <p:cNvPr id="31" name="Text 28">
            <a:extLst>
              <a:ext uri="{FF2B5EF4-FFF2-40B4-BE49-F238E27FC236}">
                <a16:creationId xmlns:a16="http://schemas.microsoft.com/office/drawing/2014/main" id="{F36C3362-62C5-445B-B9E5-0DB2CA69C70A}"/>
              </a:ext>
            </a:extLst>
          </p:cNvPr>
          <p:cNvSpPr>
            <a:spLocks noGrp="1"/>
          </p:cNvSpPr>
          <p:nvPr/>
        </p:nvSpPr>
        <p:spPr>
          <a:xfrm>
            <a:off x="10126252" y="2551176"/>
            <a:ext cx="1489676" cy="76504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44</a:t>
            </a:r>
            <a:endParaRPr sz="1570"/>
          </a:p>
        </p:txBody>
      </p:sp>
      <p:sp>
        <p:nvSpPr>
          <p:cNvPr id="32" name="Shape 29">
            <a:extLst>
              <a:ext uri="{FF2B5EF4-FFF2-40B4-BE49-F238E27FC236}">
                <a16:creationId xmlns:a16="http://schemas.microsoft.com/office/drawing/2014/main" id="{C2FBEFB7-4CB3-4D56-978E-DD9FA8372089}"/>
              </a:ext>
            </a:extLst>
          </p:cNvPr>
          <p:cNvSpPr>
            <a:spLocks noGrp="1"/>
          </p:cNvSpPr>
          <p:nvPr/>
        </p:nvSpPr>
        <p:spPr>
          <a:xfrm>
            <a:off x="438912" y="3416808"/>
            <a:ext cx="1477770" cy="975360"/>
          </a:xfrm>
          <a:prstGeom prst="rect">
            <a:avLst/>
          </a:prstGeom>
          <a:solidFill>
            <a:srgbClr val="F0EBE2"/>
          </a:solidFill>
          <a:ln w="12700">
            <a:solidFill>
              <a:srgbClr val="F0EBE2">
                <a:alpha val="0"/>
              </a:srgbClr>
            </a:solidFill>
            <a:prstDash val="solid"/>
          </a:ln>
        </p:spPr>
      </p:sp>
      <p:sp>
        <p:nvSpPr>
          <p:cNvPr id="33" name="Shape 30">
            <a:extLst>
              <a:ext uri="{FF2B5EF4-FFF2-40B4-BE49-F238E27FC236}">
                <a16:creationId xmlns:a16="http://schemas.microsoft.com/office/drawing/2014/main" id="{EB641FA1-E593-449E-88E6-3C858F752808}"/>
              </a:ext>
            </a:extLst>
          </p:cNvPr>
          <p:cNvSpPr>
            <a:spLocks noGrp="1"/>
          </p:cNvSpPr>
          <p:nvPr/>
        </p:nvSpPr>
        <p:spPr>
          <a:xfrm>
            <a:off x="1916682" y="3416808"/>
            <a:ext cx="0" cy="975360"/>
          </a:xfrm>
          <a:prstGeom prst="line">
            <a:avLst/>
          </a:prstGeom>
          <a:noFill/>
          <a:ln w="10160">
            <a:solidFill>
              <a:srgbClr val="F8F5EF"/>
            </a:solidFill>
            <a:prstDash val="solid"/>
          </a:ln>
        </p:spPr>
      </p:sp>
      <p:sp>
        <p:nvSpPr>
          <p:cNvPr id="34" name="Text 31">
            <a:extLst>
              <a:ext uri="{FF2B5EF4-FFF2-40B4-BE49-F238E27FC236}">
                <a16:creationId xmlns:a16="http://schemas.microsoft.com/office/drawing/2014/main" id="{0A7C5B2C-CF9C-4ABD-8E02-0B20C1ED925C}"/>
              </a:ext>
            </a:extLst>
          </p:cNvPr>
          <p:cNvSpPr>
            <a:spLocks noGrp="1"/>
          </p:cNvSpPr>
          <p:nvPr/>
        </p:nvSpPr>
        <p:spPr>
          <a:xfrm>
            <a:off x="566928" y="3526536"/>
            <a:ext cx="1212594" cy="76504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SD1909</a:t>
            </a:r>
            <a:endParaRPr sz="1570"/>
          </a:p>
        </p:txBody>
      </p:sp>
      <p:sp>
        <p:nvSpPr>
          <p:cNvPr id="35" name="Shape 32">
            <a:extLst>
              <a:ext uri="{FF2B5EF4-FFF2-40B4-BE49-F238E27FC236}">
                <a16:creationId xmlns:a16="http://schemas.microsoft.com/office/drawing/2014/main" id="{2B54BB28-EE54-45BE-AAC6-9FFBF4B86A89}"/>
              </a:ext>
            </a:extLst>
          </p:cNvPr>
          <p:cNvSpPr>
            <a:spLocks noGrp="1"/>
          </p:cNvSpPr>
          <p:nvPr/>
        </p:nvSpPr>
        <p:spPr>
          <a:xfrm>
            <a:off x="1916682" y="3416808"/>
            <a:ext cx="4895113" cy="975360"/>
          </a:xfrm>
          <a:prstGeom prst="rect">
            <a:avLst/>
          </a:prstGeom>
          <a:solidFill>
            <a:srgbClr val="F0EBE2"/>
          </a:solidFill>
          <a:ln w="12700">
            <a:solidFill>
              <a:srgbClr val="F0EBE2">
                <a:alpha val="0"/>
              </a:srgbClr>
            </a:solidFill>
            <a:prstDash val="solid"/>
          </a:ln>
        </p:spPr>
      </p:sp>
      <p:sp>
        <p:nvSpPr>
          <p:cNvPr id="36" name="Shape 33">
            <a:extLst>
              <a:ext uri="{FF2B5EF4-FFF2-40B4-BE49-F238E27FC236}">
                <a16:creationId xmlns:a16="http://schemas.microsoft.com/office/drawing/2014/main" id="{4BE93379-AC32-4AB3-B51B-014116852BA7}"/>
              </a:ext>
            </a:extLst>
          </p:cNvPr>
          <p:cNvSpPr>
            <a:spLocks noGrp="1"/>
          </p:cNvSpPr>
          <p:nvPr/>
        </p:nvSpPr>
        <p:spPr>
          <a:xfrm>
            <a:off x="6811795" y="3416808"/>
            <a:ext cx="0" cy="975360"/>
          </a:xfrm>
          <a:prstGeom prst="line">
            <a:avLst/>
          </a:prstGeom>
          <a:noFill/>
          <a:ln w="10160">
            <a:solidFill>
              <a:srgbClr val="F8F5EF"/>
            </a:solidFill>
            <a:prstDash val="solid"/>
          </a:ln>
        </p:spPr>
      </p:sp>
      <p:sp>
        <p:nvSpPr>
          <p:cNvPr id="37" name="Text 34">
            <a:extLst>
              <a:ext uri="{FF2B5EF4-FFF2-40B4-BE49-F238E27FC236}">
                <a16:creationId xmlns:a16="http://schemas.microsoft.com/office/drawing/2014/main" id="{87F27A86-475B-49F6-A484-ACB815CA4EA8}"/>
              </a:ext>
            </a:extLst>
          </p:cNvPr>
          <p:cNvSpPr>
            <a:spLocks noGrp="1"/>
          </p:cNvSpPr>
          <p:nvPr/>
        </p:nvSpPr>
        <p:spPr>
          <a:xfrm>
            <a:off x="2044698" y="3526536"/>
            <a:ext cx="4629937" cy="76504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U69.12! aus Beispielen 4/5/6/8 entfernt</a:t>
            </a:r>
            <a:endParaRPr sz="1570"/>
          </a:p>
        </p:txBody>
      </p:sp>
      <p:sp>
        <p:nvSpPr>
          <p:cNvPr id="38" name="Shape 35">
            <a:extLst>
              <a:ext uri="{FF2B5EF4-FFF2-40B4-BE49-F238E27FC236}">
                <a16:creationId xmlns:a16="http://schemas.microsoft.com/office/drawing/2014/main" id="{B160FF55-0F3E-4808-B60C-FDFF8B1129CD}"/>
              </a:ext>
            </a:extLst>
          </p:cNvPr>
          <p:cNvSpPr>
            <a:spLocks noGrp="1"/>
          </p:cNvSpPr>
          <p:nvPr/>
        </p:nvSpPr>
        <p:spPr>
          <a:xfrm>
            <a:off x="6811795" y="3416808"/>
            <a:ext cx="3186441" cy="975360"/>
          </a:xfrm>
          <a:prstGeom prst="rect">
            <a:avLst/>
          </a:prstGeom>
          <a:solidFill>
            <a:srgbClr val="F0EBE2"/>
          </a:solidFill>
          <a:ln w="12700">
            <a:solidFill>
              <a:srgbClr val="F0EBE2">
                <a:alpha val="0"/>
              </a:srgbClr>
            </a:solidFill>
            <a:prstDash val="solid"/>
          </a:ln>
        </p:spPr>
      </p:sp>
      <p:sp>
        <p:nvSpPr>
          <p:cNvPr id="39" name="Shape 36">
            <a:extLst>
              <a:ext uri="{FF2B5EF4-FFF2-40B4-BE49-F238E27FC236}">
                <a16:creationId xmlns:a16="http://schemas.microsoft.com/office/drawing/2014/main" id="{7DEC30D7-1241-433F-BF08-04AA5C6861D8}"/>
              </a:ext>
            </a:extLst>
          </p:cNvPr>
          <p:cNvSpPr>
            <a:spLocks noGrp="1"/>
          </p:cNvSpPr>
          <p:nvPr/>
        </p:nvSpPr>
        <p:spPr>
          <a:xfrm>
            <a:off x="9998236" y="3416808"/>
            <a:ext cx="0" cy="975360"/>
          </a:xfrm>
          <a:prstGeom prst="line">
            <a:avLst/>
          </a:prstGeom>
          <a:noFill/>
          <a:ln w="10160">
            <a:solidFill>
              <a:srgbClr val="F8F5EF"/>
            </a:solidFill>
            <a:prstDash val="solid"/>
          </a:ln>
        </p:spPr>
      </p:sp>
      <p:sp>
        <p:nvSpPr>
          <p:cNvPr id="40" name="Text 37">
            <a:extLst>
              <a:ext uri="{FF2B5EF4-FFF2-40B4-BE49-F238E27FC236}">
                <a16:creationId xmlns:a16="http://schemas.microsoft.com/office/drawing/2014/main" id="{4E276F28-F971-4725-A84A-5CEDC8134E11}"/>
              </a:ext>
            </a:extLst>
          </p:cNvPr>
          <p:cNvSpPr>
            <a:spLocks noGrp="1"/>
          </p:cNvSpPr>
          <p:nvPr/>
        </p:nvSpPr>
        <p:spPr>
          <a:xfrm>
            <a:off x="6939811" y="3526536"/>
            <a:ext cx="2921265" cy="76504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203–205 → 201–203</a:t>
            </a:r>
            <a:endParaRPr sz="1570"/>
          </a:p>
        </p:txBody>
      </p:sp>
      <p:sp>
        <p:nvSpPr>
          <p:cNvPr id="41" name="Shape 38">
            <a:extLst>
              <a:ext uri="{FF2B5EF4-FFF2-40B4-BE49-F238E27FC236}">
                <a16:creationId xmlns:a16="http://schemas.microsoft.com/office/drawing/2014/main" id="{B18EEDE2-53B6-4AEC-AD3C-A6D93C83CDE1}"/>
              </a:ext>
            </a:extLst>
          </p:cNvPr>
          <p:cNvSpPr>
            <a:spLocks noGrp="1"/>
          </p:cNvSpPr>
          <p:nvPr/>
        </p:nvSpPr>
        <p:spPr>
          <a:xfrm>
            <a:off x="9998236" y="3416808"/>
            <a:ext cx="1754852" cy="975360"/>
          </a:xfrm>
          <a:prstGeom prst="rect">
            <a:avLst/>
          </a:prstGeom>
          <a:solidFill>
            <a:srgbClr val="F0EBE2"/>
          </a:solidFill>
          <a:ln w="12700">
            <a:solidFill>
              <a:srgbClr val="F0EBE2">
                <a:alpha val="0"/>
              </a:srgbClr>
            </a:solidFill>
            <a:prstDash val="solid"/>
          </a:ln>
        </p:spPr>
      </p:sp>
      <p:sp>
        <p:nvSpPr>
          <p:cNvPr id="42" name="Shape 39">
            <a:extLst>
              <a:ext uri="{FF2B5EF4-FFF2-40B4-BE49-F238E27FC236}">
                <a16:creationId xmlns:a16="http://schemas.microsoft.com/office/drawing/2014/main" id="{E3468575-98F9-4D3B-91E7-AE5FE1E7B2F7}"/>
              </a:ext>
            </a:extLst>
          </p:cNvPr>
          <p:cNvSpPr>
            <a:spLocks noGrp="1"/>
          </p:cNvSpPr>
          <p:nvPr/>
        </p:nvSpPr>
        <p:spPr>
          <a:xfrm>
            <a:off x="11753088" y="3416808"/>
            <a:ext cx="0" cy="975360"/>
          </a:xfrm>
          <a:prstGeom prst="line">
            <a:avLst/>
          </a:prstGeom>
          <a:noFill/>
          <a:ln w="10160">
            <a:solidFill>
              <a:srgbClr val="F8F5EF"/>
            </a:solidFill>
            <a:prstDash val="solid"/>
          </a:ln>
        </p:spPr>
      </p:sp>
      <p:sp>
        <p:nvSpPr>
          <p:cNvPr id="43" name="Text 40">
            <a:extLst>
              <a:ext uri="{FF2B5EF4-FFF2-40B4-BE49-F238E27FC236}">
                <a16:creationId xmlns:a16="http://schemas.microsoft.com/office/drawing/2014/main" id="{4E3157BD-7C19-4D51-A68C-AD72E1EABB97}"/>
              </a:ext>
            </a:extLst>
          </p:cNvPr>
          <p:cNvSpPr>
            <a:spLocks noGrp="1"/>
          </p:cNvSpPr>
          <p:nvPr/>
        </p:nvSpPr>
        <p:spPr>
          <a:xfrm>
            <a:off x="10126252" y="3526536"/>
            <a:ext cx="1489676" cy="76504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13, 45</a:t>
            </a:r>
            <a:endParaRPr sz="1570"/>
          </a:p>
        </p:txBody>
      </p:sp>
      <p:sp>
        <p:nvSpPr>
          <p:cNvPr id="44" name="Shape 41">
            <a:extLst>
              <a:ext uri="{FF2B5EF4-FFF2-40B4-BE49-F238E27FC236}">
                <a16:creationId xmlns:a16="http://schemas.microsoft.com/office/drawing/2014/main" id="{28E02EA6-E000-41AE-8502-FCE64F413B01}"/>
              </a:ext>
            </a:extLst>
          </p:cNvPr>
          <p:cNvSpPr>
            <a:spLocks noGrp="1"/>
          </p:cNvSpPr>
          <p:nvPr/>
        </p:nvSpPr>
        <p:spPr>
          <a:xfrm>
            <a:off x="438912" y="4392168"/>
            <a:ext cx="1477770" cy="975360"/>
          </a:xfrm>
          <a:prstGeom prst="rect">
            <a:avLst/>
          </a:prstGeom>
          <a:solidFill>
            <a:srgbClr val="FFFFFF"/>
          </a:solidFill>
          <a:ln w="12700">
            <a:solidFill>
              <a:srgbClr val="FFFFFF">
                <a:alpha val="0"/>
              </a:srgbClr>
            </a:solidFill>
            <a:prstDash val="solid"/>
          </a:ln>
        </p:spPr>
      </p:sp>
      <p:sp>
        <p:nvSpPr>
          <p:cNvPr id="45" name="Shape 42">
            <a:extLst>
              <a:ext uri="{FF2B5EF4-FFF2-40B4-BE49-F238E27FC236}">
                <a16:creationId xmlns:a16="http://schemas.microsoft.com/office/drawing/2014/main" id="{FFAA857E-F1E3-4A88-B636-793B5FA6FFD0}"/>
              </a:ext>
            </a:extLst>
          </p:cNvPr>
          <p:cNvSpPr>
            <a:spLocks noGrp="1"/>
          </p:cNvSpPr>
          <p:nvPr/>
        </p:nvSpPr>
        <p:spPr>
          <a:xfrm>
            <a:off x="1916682" y="4392168"/>
            <a:ext cx="0" cy="975360"/>
          </a:xfrm>
          <a:prstGeom prst="line">
            <a:avLst/>
          </a:prstGeom>
          <a:noFill/>
          <a:ln w="10160">
            <a:solidFill>
              <a:srgbClr val="F8F5EF"/>
            </a:solidFill>
            <a:prstDash val="solid"/>
          </a:ln>
        </p:spPr>
      </p:sp>
      <p:sp>
        <p:nvSpPr>
          <p:cNvPr id="46" name="Text 43">
            <a:extLst>
              <a:ext uri="{FF2B5EF4-FFF2-40B4-BE49-F238E27FC236}">
                <a16:creationId xmlns:a16="http://schemas.microsoft.com/office/drawing/2014/main" id="{7E4D1124-AE0D-4373-A54A-1426E640F796}"/>
              </a:ext>
            </a:extLst>
          </p:cNvPr>
          <p:cNvSpPr>
            <a:spLocks noGrp="1"/>
          </p:cNvSpPr>
          <p:nvPr/>
        </p:nvSpPr>
        <p:spPr>
          <a:xfrm>
            <a:off x="566928" y="4501896"/>
            <a:ext cx="1212594" cy="76504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SP0202</a:t>
            </a:r>
            <a:endParaRPr sz="1570"/>
          </a:p>
        </p:txBody>
      </p:sp>
      <p:sp>
        <p:nvSpPr>
          <p:cNvPr id="47" name="Shape 44">
            <a:extLst>
              <a:ext uri="{FF2B5EF4-FFF2-40B4-BE49-F238E27FC236}">
                <a16:creationId xmlns:a16="http://schemas.microsoft.com/office/drawing/2014/main" id="{BB2D9276-E87E-49F2-875A-538F8ACF6BF3}"/>
              </a:ext>
            </a:extLst>
          </p:cNvPr>
          <p:cNvSpPr>
            <a:spLocks noGrp="1"/>
          </p:cNvSpPr>
          <p:nvPr/>
        </p:nvSpPr>
        <p:spPr>
          <a:xfrm>
            <a:off x="1916682" y="4392168"/>
            <a:ext cx="4895113" cy="975360"/>
          </a:xfrm>
          <a:prstGeom prst="rect">
            <a:avLst/>
          </a:prstGeom>
          <a:solidFill>
            <a:srgbClr val="FFFFFF"/>
          </a:solidFill>
          <a:ln w="12700">
            <a:solidFill>
              <a:srgbClr val="FFFFFF">
                <a:alpha val="0"/>
              </a:srgbClr>
            </a:solidFill>
            <a:prstDash val="solid"/>
          </a:ln>
        </p:spPr>
      </p:sp>
      <p:sp>
        <p:nvSpPr>
          <p:cNvPr id="48" name="Shape 45">
            <a:extLst>
              <a:ext uri="{FF2B5EF4-FFF2-40B4-BE49-F238E27FC236}">
                <a16:creationId xmlns:a16="http://schemas.microsoft.com/office/drawing/2014/main" id="{B3F7B22C-549C-47B4-B7A1-17206E4D62DF}"/>
              </a:ext>
            </a:extLst>
          </p:cNvPr>
          <p:cNvSpPr>
            <a:spLocks noGrp="1"/>
          </p:cNvSpPr>
          <p:nvPr/>
        </p:nvSpPr>
        <p:spPr>
          <a:xfrm>
            <a:off x="6811795" y="4392168"/>
            <a:ext cx="0" cy="975360"/>
          </a:xfrm>
          <a:prstGeom prst="line">
            <a:avLst/>
          </a:prstGeom>
          <a:noFill/>
          <a:ln w="10160">
            <a:solidFill>
              <a:srgbClr val="F8F5EF"/>
            </a:solidFill>
            <a:prstDash val="solid"/>
          </a:ln>
        </p:spPr>
      </p:sp>
      <p:sp>
        <p:nvSpPr>
          <p:cNvPr id="49" name="Text 46">
            <a:extLst>
              <a:ext uri="{FF2B5EF4-FFF2-40B4-BE49-F238E27FC236}">
                <a16:creationId xmlns:a16="http://schemas.microsoft.com/office/drawing/2014/main" id="{7A4743F2-8C78-4BF5-98AF-243DDB6270A9}"/>
              </a:ext>
            </a:extLst>
          </p:cNvPr>
          <p:cNvSpPr>
            <a:spLocks noGrp="1"/>
          </p:cNvSpPr>
          <p:nvPr/>
        </p:nvSpPr>
        <p:spPr>
          <a:xfrm>
            <a:off x="2044698" y="4501896"/>
            <a:ext cx="4629937" cy="76504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MRSA-Fall mit aktueller Lokaltherapie</a:t>
            </a:r>
            <a:endParaRPr sz="1570"/>
          </a:p>
        </p:txBody>
      </p:sp>
      <p:sp>
        <p:nvSpPr>
          <p:cNvPr id="50" name="Shape 47">
            <a:extLst>
              <a:ext uri="{FF2B5EF4-FFF2-40B4-BE49-F238E27FC236}">
                <a16:creationId xmlns:a16="http://schemas.microsoft.com/office/drawing/2014/main" id="{C55A7EFD-FA6B-4B7E-9AE1-59C26D9F64EE}"/>
              </a:ext>
            </a:extLst>
          </p:cNvPr>
          <p:cNvSpPr>
            <a:spLocks noGrp="1"/>
          </p:cNvSpPr>
          <p:nvPr/>
        </p:nvSpPr>
        <p:spPr>
          <a:xfrm>
            <a:off x="6811795" y="4392168"/>
            <a:ext cx="3186441" cy="975360"/>
          </a:xfrm>
          <a:prstGeom prst="rect">
            <a:avLst/>
          </a:prstGeom>
          <a:solidFill>
            <a:srgbClr val="FFFFFF"/>
          </a:solidFill>
          <a:ln w="12700">
            <a:solidFill>
              <a:srgbClr val="FFFFFF">
                <a:alpha val="0"/>
              </a:srgbClr>
            </a:solidFill>
            <a:prstDash val="solid"/>
          </a:ln>
        </p:spPr>
      </p:sp>
      <p:sp>
        <p:nvSpPr>
          <p:cNvPr id="51" name="Shape 48">
            <a:extLst>
              <a:ext uri="{FF2B5EF4-FFF2-40B4-BE49-F238E27FC236}">
                <a16:creationId xmlns:a16="http://schemas.microsoft.com/office/drawing/2014/main" id="{9FAAB517-19E2-4A21-9A6B-77C05961C552}"/>
              </a:ext>
            </a:extLst>
          </p:cNvPr>
          <p:cNvSpPr>
            <a:spLocks noGrp="1"/>
          </p:cNvSpPr>
          <p:nvPr/>
        </p:nvSpPr>
        <p:spPr>
          <a:xfrm>
            <a:off x="9998236" y="4392168"/>
            <a:ext cx="0" cy="975360"/>
          </a:xfrm>
          <a:prstGeom prst="line">
            <a:avLst/>
          </a:prstGeom>
          <a:noFill/>
          <a:ln w="10160">
            <a:solidFill>
              <a:srgbClr val="F8F5EF"/>
            </a:solidFill>
            <a:prstDash val="solid"/>
          </a:ln>
        </p:spPr>
      </p:sp>
      <p:sp>
        <p:nvSpPr>
          <p:cNvPr id="52" name="Text 49">
            <a:extLst>
              <a:ext uri="{FF2B5EF4-FFF2-40B4-BE49-F238E27FC236}">
                <a16:creationId xmlns:a16="http://schemas.microsoft.com/office/drawing/2014/main" id="{4A0BC8FE-2603-48A1-A841-859343CA3903}"/>
              </a:ext>
            </a:extLst>
          </p:cNvPr>
          <p:cNvSpPr>
            <a:spLocks noGrp="1"/>
          </p:cNvSpPr>
          <p:nvPr/>
        </p:nvSpPr>
        <p:spPr>
          <a:xfrm>
            <a:off x="6939811" y="4501896"/>
            <a:ext cx="2921265" cy="76504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214–217 → 211–214</a:t>
            </a:r>
            <a:endParaRPr sz="1570"/>
          </a:p>
        </p:txBody>
      </p:sp>
      <p:sp>
        <p:nvSpPr>
          <p:cNvPr id="53" name="Shape 50">
            <a:extLst>
              <a:ext uri="{FF2B5EF4-FFF2-40B4-BE49-F238E27FC236}">
                <a16:creationId xmlns:a16="http://schemas.microsoft.com/office/drawing/2014/main" id="{32DBC5EC-548B-4B26-AA29-221ED4A28B9E}"/>
              </a:ext>
            </a:extLst>
          </p:cNvPr>
          <p:cNvSpPr>
            <a:spLocks noGrp="1"/>
          </p:cNvSpPr>
          <p:nvPr/>
        </p:nvSpPr>
        <p:spPr>
          <a:xfrm>
            <a:off x="9998236" y="4392168"/>
            <a:ext cx="1754852" cy="975360"/>
          </a:xfrm>
          <a:prstGeom prst="rect">
            <a:avLst/>
          </a:prstGeom>
          <a:solidFill>
            <a:srgbClr val="FFFFFF"/>
          </a:solidFill>
          <a:ln w="12700">
            <a:solidFill>
              <a:srgbClr val="FFFFFF">
                <a:alpha val="0"/>
              </a:srgbClr>
            </a:solidFill>
            <a:prstDash val="solid"/>
          </a:ln>
        </p:spPr>
      </p:sp>
      <p:sp>
        <p:nvSpPr>
          <p:cNvPr id="54" name="Shape 51">
            <a:extLst>
              <a:ext uri="{FF2B5EF4-FFF2-40B4-BE49-F238E27FC236}">
                <a16:creationId xmlns:a16="http://schemas.microsoft.com/office/drawing/2014/main" id="{187D3469-8CD6-4A9E-AADC-8941FD166FC2}"/>
              </a:ext>
            </a:extLst>
          </p:cNvPr>
          <p:cNvSpPr>
            <a:spLocks noGrp="1"/>
          </p:cNvSpPr>
          <p:nvPr/>
        </p:nvSpPr>
        <p:spPr>
          <a:xfrm>
            <a:off x="11753088" y="4392168"/>
            <a:ext cx="0" cy="975360"/>
          </a:xfrm>
          <a:prstGeom prst="line">
            <a:avLst/>
          </a:prstGeom>
          <a:noFill/>
          <a:ln w="10160">
            <a:solidFill>
              <a:srgbClr val="F8F5EF"/>
            </a:solidFill>
            <a:prstDash val="solid"/>
          </a:ln>
        </p:spPr>
      </p:sp>
      <p:sp>
        <p:nvSpPr>
          <p:cNvPr id="55" name="Text 52">
            <a:extLst>
              <a:ext uri="{FF2B5EF4-FFF2-40B4-BE49-F238E27FC236}">
                <a16:creationId xmlns:a16="http://schemas.microsoft.com/office/drawing/2014/main" id="{FEE3A9F2-452F-48E4-A6D3-DCD56821681D}"/>
              </a:ext>
            </a:extLst>
          </p:cNvPr>
          <p:cNvSpPr>
            <a:spLocks noGrp="1"/>
          </p:cNvSpPr>
          <p:nvPr/>
        </p:nvSpPr>
        <p:spPr>
          <a:xfrm>
            <a:off x="10126252" y="4501896"/>
            <a:ext cx="1489676" cy="76504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46</a:t>
            </a:r>
            <a:endParaRPr sz="1570"/>
          </a:p>
        </p:txBody>
      </p:sp>
      <p:sp>
        <p:nvSpPr>
          <p:cNvPr id="56" name="Shape 53">
            <a:extLst>
              <a:ext uri="{FF2B5EF4-FFF2-40B4-BE49-F238E27FC236}">
                <a16:creationId xmlns:a16="http://schemas.microsoft.com/office/drawing/2014/main" id="{C6834AA7-A7DB-4216-9D10-6E08AD49F145}"/>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57" name="Shape 54">
            <a:extLst>
              <a:ext uri="{FF2B5EF4-FFF2-40B4-BE49-F238E27FC236}">
                <a16:creationId xmlns:a16="http://schemas.microsoft.com/office/drawing/2014/main" id="{F1EE6705-3786-456A-A431-1D1CB7872473}"/>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58" name="Text 55">
            <a:extLst>
              <a:ext uri="{FF2B5EF4-FFF2-40B4-BE49-F238E27FC236}">
                <a16:creationId xmlns:a16="http://schemas.microsoft.com/office/drawing/2014/main" id="{03C050DA-B923-4804-AF8B-7D782FB6CF6C}"/>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p bedeutet geänderte Regelversion – nicht automatisch ausschliesslich eine materielle Neuerung.</a:t>
            </a:r>
            <a:endParaRPr sz="1550"/>
          </a:p>
        </p:txBody>
      </p:sp>
      <p:sp>
        <p:nvSpPr>
          <p:cNvPr id="59" name="Shape 56">
            <a:extLst>
              <a:ext uri="{FF2B5EF4-FFF2-40B4-BE49-F238E27FC236}">
                <a16:creationId xmlns:a16="http://schemas.microsoft.com/office/drawing/2014/main" id="{9A8D1B55-5B3C-474C-B7F1-D63552AF56B4}"/>
              </a:ext>
            </a:extLst>
          </p:cNvPr>
          <p:cNvSpPr>
            <a:spLocks noGrp="1"/>
          </p:cNvSpPr>
          <p:nvPr/>
        </p:nvSpPr>
        <p:spPr>
          <a:xfrm>
            <a:off x="438912" y="6281928"/>
            <a:ext cx="11314176" cy="0"/>
          </a:xfrm>
          <a:prstGeom prst="line">
            <a:avLst/>
          </a:prstGeom>
          <a:noFill/>
          <a:ln w="7620">
            <a:solidFill>
              <a:srgbClr val="D8D4CB"/>
            </a:solidFill>
            <a:prstDash val="solid"/>
          </a:ln>
        </p:spPr>
      </p:sp>
      <p:sp>
        <p:nvSpPr>
          <p:cNvPr id="60" name="Text 57">
            <a:extLst>
              <a:ext uri="{FF2B5EF4-FFF2-40B4-BE49-F238E27FC236}">
                <a16:creationId xmlns:a16="http://schemas.microsoft.com/office/drawing/2014/main" id="{AC1E51A7-E53D-488D-B276-F3195BAFCCF3}"/>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BFS, KHB 2026 und 2027; Kapitel- und Seitenzuordnung gemäss Originalfassungen.</a:t>
            </a:r>
            <a:endParaRPr sz="920"/>
          </a:p>
        </p:txBody>
      </p:sp>
      <p:sp>
        <p:nvSpPr>
          <p:cNvPr id="61" name="Text 58">
            <a:extLst>
              <a:ext uri="{FF2B5EF4-FFF2-40B4-BE49-F238E27FC236}">
                <a16:creationId xmlns:a16="http://schemas.microsoft.com/office/drawing/2014/main" id="{0964A128-52B9-4115-85DB-C241C9690953}"/>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62" name="Text 59">
            <a:extLst>
              <a:ext uri="{FF2B5EF4-FFF2-40B4-BE49-F238E27FC236}">
                <a16:creationId xmlns:a16="http://schemas.microsoft.com/office/drawing/2014/main" id="{F5EC585F-F808-4C5E-8AF9-C689A6F0A87A}"/>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70 / 73</a:t>
            </a:r>
            <a:endParaRPr sz="900"/>
          </a:p>
        </p:txBody>
      </p:sp>
    </p:spTree>
    <p:extLst>
      <p:ext uri="{BB962C8B-B14F-4D97-AF65-F5344CB8AC3E}">
        <p14:creationId xmlns:p14="http://schemas.microsoft.com/office/powerpoint/2010/main" val="15141964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529B698-D812-42C2-BDB4-75DDC9108D93}"/>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6BDA2A83-BD4B-49D3-B414-738681C51AA6}"/>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BC85B971-4BF4-4187-892E-E946C9AFAC97}"/>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C92A17F2-C041-46AA-8D4A-73CEDF4A965D}"/>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2B1F3CC7-C2C5-4BF5-AD51-EC271B8614BF}"/>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7EB397B1-DFFF-430E-96C0-5F976E8E4227}"/>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ANHANG | NACHWEIS</a:t>
            </a:r>
            <a:endParaRPr sz="1020"/>
          </a:p>
        </p:txBody>
      </p:sp>
      <p:sp>
        <p:nvSpPr>
          <p:cNvPr id="8" name="Text 5">
            <a:extLst>
              <a:ext uri="{FF2B5EF4-FFF2-40B4-BE49-F238E27FC236}">
                <a16:creationId xmlns:a16="http://schemas.microsoft.com/office/drawing/2014/main" id="{BEB5AF4A-23EA-4A34-A7F7-BF18AC012C6C}"/>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OHNE EINZELNEN p-INDEX</a:t>
            </a:r>
            <a:endParaRPr sz="960"/>
          </a:p>
        </p:txBody>
      </p:sp>
      <p:sp>
        <p:nvSpPr>
          <p:cNvPr id="9" name="Text 6">
            <a:extLst>
              <a:ext uri="{FF2B5EF4-FFF2-40B4-BE49-F238E27FC236}">
                <a16:creationId xmlns:a16="http://schemas.microsoft.com/office/drawing/2014/main" id="{54B19BD8-A6CD-4061-B592-23ACA00A8840}"/>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Zusatzregister: Rehabilitation</a:t>
            </a:r>
            <a:endParaRPr sz="2800"/>
          </a:p>
        </p:txBody>
      </p:sp>
      <p:sp>
        <p:nvSpPr>
          <p:cNvPr id="10" name="Shape 7">
            <a:extLst>
              <a:ext uri="{FF2B5EF4-FFF2-40B4-BE49-F238E27FC236}">
                <a16:creationId xmlns:a16="http://schemas.microsoft.com/office/drawing/2014/main" id="{0D4A5CAF-8F76-465D-BD6C-3FDF61D5082D}"/>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E66C30C1-F29B-416F-A972-945D8946D5D3}"/>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134B95AD-AF1C-4109-ACAB-3F3A30303DCE}"/>
              </a:ext>
            </a:extLst>
          </p:cNvPr>
          <p:cNvSpPr>
            <a:spLocks noGrp="1"/>
          </p:cNvSpPr>
          <p:nvPr/>
        </p:nvSpPr>
        <p:spPr>
          <a:xfrm>
            <a:off x="438912" y="2020824"/>
            <a:ext cx="2770819"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91E7C30E-B071-412D-949E-CE5A7A799FAD}"/>
              </a:ext>
            </a:extLst>
          </p:cNvPr>
          <p:cNvSpPr>
            <a:spLocks noGrp="1"/>
          </p:cNvSpPr>
          <p:nvPr/>
        </p:nvSpPr>
        <p:spPr>
          <a:xfrm>
            <a:off x="566928" y="2125980"/>
            <a:ext cx="2523931"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Abschnitt 2027</a:t>
            </a:r>
            <a:endParaRPr sz="1340"/>
          </a:p>
        </p:txBody>
      </p:sp>
      <p:sp>
        <p:nvSpPr>
          <p:cNvPr id="14" name="Shape 11">
            <a:extLst>
              <a:ext uri="{FF2B5EF4-FFF2-40B4-BE49-F238E27FC236}">
                <a16:creationId xmlns:a16="http://schemas.microsoft.com/office/drawing/2014/main" id="{1C7BA090-321C-41FD-90B6-FF079A6F3C41}"/>
              </a:ext>
            </a:extLst>
          </p:cNvPr>
          <p:cNvSpPr>
            <a:spLocks noGrp="1"/>
          </p:cNvSpPr>
          <p:nvPr/>
        </p:nvSpPr>
        <p:spPr>
          <a:xfrm>
            <a:off x="3209731" y="2020824"/>
            <a:ext cx="5541637"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7F9B6951-28C0-441D-A8D8-1C9D1596DC39}"/>
              </a:ext>
            </a:extLst>
          </p:cNvPr>
          <p:cNvSpPr>
            <a:spLocks noGrp="1"/>
          </p:cNvSpPr>
          <p:nvPr/>
        </p:nvSpPr>
        <p:spPr>
          <a:xfrm>
            <a:off x="3337747" y="2125980"/>
            <a:ext cx="5294749"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Änderung / Abgrenzung</a:t>
            </a:r>
            <a:endParaRPr sz="1340"/>
          </a:p>
        </p:txBody>
      </p:sp>
      <p:sp>
        <p:nvSpPr>
          <p:cNvPr id="16" name="Shape 13">
            <a:extLst>
              <a:ext uri="{FF2B5EF4-FFF2-40B4-BE49-F238E27FC236}">
                <a16:creationId xmlns:a16="http://schemas.microsoft.com/office/drawing/2014/main" id="{ABA1B35C-FDBD-4B80-BB22-07515135C233}"/>
              </a:ext>
            </a:extLst>
          </p:cNvPr>
          <p:cNvSpPr>
            <a:spLocks noGrp="1"/>
          </p:cNvSpPr>
          <p:nvPr/>
        </p:nvSpPr>
        <p:spPr>
          <a:xfrm>
            <a:off x="8751368" y="2020824"/>
            <a:ext cx="3001720"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AA1E38C7-42ED-40EE-8A4D-600832747BC3}"/>
              </a:ext>
            </a:extLst>
          </p:cNvPr>
          <p:cNvSpPr>
            <a:spLocks noGrp="1"/>
          </p:cNvSpPr>
          <p:nvPr/>
        </p:nvSpPr>
        <p:spPr>
          <a:xfrm>
            <a:off x="8879384" y="2125980"/>
            <a:ext cx="2754832"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KHB 2026 → 2027</a:t>
            </a:r>
            <a:endParaRPr sz="1340"/>
          </a:p>
        </p:txBody>
      </p:sp>
      <p:sp>
        <p:nvSpPr>
          <p:cNvPr id="18" name="Shape 15">
            <a:extLst>
              <a:ext uri="{FF2B5EF4-FFF2-40B4-BE49-F238E27FC236}">
                <a16:creationId xmlns:a16="http://schemas.microsoft.com/office/drawing/2014/main" id="{1732F95E-2CCB-48B2-85C7-16FAA8FA9564}"/>
              </a:ext>
            </a:extLst>
          </p:cNvPr>
          <p:cNvSpPr>
            <a:spLocks noGrp="1"/>
          </p:cNvSpPr>
          <p:nvPr/>
        </p:nvSpPr>
        <p:spPr>
          <a:xfrm>
            <a:off x="438912" y="2441448"/>
            <a:ext cx="2770819" cy="487680"/>
          </a:xfrm>
          <a:prstGeom prst="rect">
            <a:avLst/>
          </a:prstGeom>
          <a:solidFill>
            <a:srgbClr val="FFFFFF"/>
          </a:solidFill>
          <a:ln w="12700">
            <a:solidFill>
              <a:srgbClr val="FFFFFF">
                <a:alpha val="0"/>
              </a:srgbClr>
            </a:solidFill>
            <a:prstDash val="solid"/>
          </a:ln>
        </p:spPr>
      </p:sp>
      <p:sp>
        <p:nvSpPr>
          <p:cNvPr id="19" name="Shape 16">
            <a:extLst>
              <a:ext uri="{FF2B5EF4-FFF2-40B4-BE49-F238E27FC236}">
                <a16:creationId xmlns:a16="http://schemas.microsoft.com/office/drawing/2014/main" id="{1F5C84B2-9582-4E6F-9606-C0EE331B0981}"/>
              </a:ext>
            </a:extLst>
          </p:cNvPr>
          <p:cNvSpPr>
            <a:spLocks noGrp="1"/>
          </p:cNvSpPr>
          <p:nvPr/>
        </p:nvSpPr>
        <p:spPr>
          <a:xfrm>
            <a:off x="3209731" y="2441448"/>
            <a:ext cx="0" cy="487680"/>
          </a:xfrm>
          <a:prstGeom prst="line">
            <a:avLst/>
          </a:prstGeom>
          <a:noFill/>
          <a:ln w="10160">
            <a:solidFill>
              <a:srgbClr val="F8F5EF"/>
            </a:solidFill>
            <a:prstDash val="solid"/>
          </a:ln>
        </p:spPr>
      </p:sp>
      <p:sp>
        <p:nvSpPr>
          <p:cNvPr id="20" name="Text 17">
            <a:extLst>
              <a:ext uri="{FF2B5EF4-FFF2-40B4-BE49-F238E27FC236}">
                <a16:creationId xmlns:a16="http://schemas.microsoft.com/office/drawing/2014/main" id="{48386FB7-C093-4784-BC5F-C8DEFB925E4D}"/>
              </a:ext>
            </a:extLst>
          </p:cNvPr>
          <p:cNvSpPr>
            <a:spLocks noGrp="1"/>
          </p:cNvSpPr>
          <p:nvPr/>
        </p:nvSpPr>
        <p:spPr>
          <a:xfrm>
            <a:off x="566928" y="2551176"/>
            <a:ext cx="2505643"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1.2 Therapiedauer</a:t>
            </a:r>
            <a:endParaRPr sz="1570"/>
          </a:p>
        </p:txBody>
      </p:sp>
      <p:sp>
        <p:nvSpPr>
          <p:cNvPr id="21" name="Shape 18">
            <a:extLst>
              <a:ext uri="{FF2B5EF4-FFF2-40B4-BE49-F238E27FC236}">
                <a16:creationId xmlns:a16="http://schemas.microsoft.com/office/drawing/2014/main" id="{2F22EB9F-9135-477F-9BF0-F8C21B385E18}"/>
              </a:ext>
            </a:extLst>
          </p:cNvPr>
          <p:cNvSpPr>
            <a:spLocks noGrp="1"/>
          </p:cNvSpPr>
          <p:nvPr/>
        </p:nvSpPr>
        <p:spPr>
          <a:xfrm>
            <a:off x="3209731" y="2441448"/>
            <a:ext cx="5541637" cy="487680"/>
          </a:xfrm>
          <a:prstGeom prst="rect">
            <a:avLst/>
          </a:prstGeom>
          <a:solidFill>
            <a:srgbClr val="FFFFFF"/>
          </a:solidFill>
          <a:ln w="12700">
            <a:solidFill>
              <a:srgbClr val="FFFFFF">
                <a:alpha val="0"/>
              </a:srgbClr>
            </a:solidFill>
            <a:prstDash val="solid"/>
          </a:ln>
        </p:spPr>
      </p:sp>
      <p:sp>
        <p:nvSpPr>
          <p:cNvPr id="22" name="Shape 19">
            <a:extLst>
              <a:ext uri="{FF2B5EF4-FFF2-40B4-BE49-F238E27FC236}">
                <a16:creationId xmlns:a16="http://schemas.microsoft.com/office/drawing/2014/main" id="{533BFEF5-5BD9-4A6D-8D6D-5AF24A45FCC6}"/>
              </a:ext>
            </a:extLst>
          </p:cNvPr>
          <p:cNvSpPr>
            <a:spLocks noGrp="1"/>
          </p:cNvSpPr>
          <p:nvPr/>
        </p:nvSpPr>
        <p:spPr>
          <a:xfrm>
            <a:off x="8751368" y="2441448"/>
            <a:ext cx="0" cy="487680"/>
          </a:xfrm>
          <a:prstGeom prst="line">
            <a:avLst/>
          </a:prstGeom>
          <a:noFill/>
          <a:ln w="10160">
            <a:solidFill>
              <a:srgbClr val="F8F5EF"/>
            </a:solidFill>
            <a:prstDash val="solid"/>
          </a:ln>
        </p:spPr>
      </p:sp>
      <p:sp>
        <p:nvSpPr>
          <p:cNvPr id="23" name="Text 20">
            <a:extLst>
              <a:ext uri="{FF2B5EF4-FFF2-40B4-BE49-F238E27FC236}">
                <a16:creationId xmlns:a16="http://schemas.microsoft.com/office/drawing/2014/main" id="{24362D39-1549-4661-A7F1-FD9AF16956D3}"/>
              </a:ext>
            </a:extLst>
          </p:cNvPr>
          <p:cNvSpPr>
            <a:spLocks noGrp="1"/>
          </p:cNvSpPr>
          <p:nvPr/>
        </p:nvSpPr>
        <p:spPr>
          <a:xfrm>
            <a:off x="3337747" y="2551176"/>
            <a:ext cx="5276461"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Pflegetage-Begriff; "Kodiere ebenso" ergänzt</a:t>
            </a:r>
            <a:endParaRPr sz="1570"/>
          </a:p>
        </p:txBody>
      </p:sp>
      <p:sp>
        <p:nvSpPr>
          <p:cNvPr id="24" name="Shape 21">
            <a:extLst>
              <a:ext uri="{FF2B5EF4-FFF2-40B4-BE49-F238E27FC236}">
                <a16:creationId xmlns:a16="http://schemas.microsoft.com/office/drawing/2014/main" id="{1E111E78-DB0D-4D98-BFD6-AEF3F3346CCC}"/>
              </a:ext>
            </a:extLst>
          </p:cNvPr>
          <p:cNvSpPr>
            <a:spLocks noGrp="1"/>
          </p:cNvSpPr>
          <p:nvPr/>
        </p:nvSpPr>
        <p:spPr>
          <a:xfrm>
            <a:off x="8751368" y="2441448"/>
            <a:ext cx="3001720" cy="487680"/>
          </a:xfrm>
          <a:prstGeom prst="rect">
            <a:avLst/>
          </a:prstGeom>
          <a:solidFill>
            <a:srgbClr val="FFFFFF"/>
          </a:solidFill>
          <a:ln w="12700">
            <a:solidFill>
              <a:srgbClr val="FFFFFF">
                <a:alpha val="0"/>
              </a:srgbClr>
            </a:solidFill>
            <a:prstDash val="solid"/>
          </a:ln>
        </p:spPr>
      </p:sp>
      <p:sp>
        <p:nvSpPr>
          <p:cNvPr id="25" name="Shape 22">
            <a:extLst>
              <a:ext uri="{FF2B5EF4-FFF2-40B4-BE49-F238E27FC236}">
                <a16:creationId xmlns:a16="http://schemas.microsoft.com/office/drawing/2014/main" id="{65C58B13-893C-4214-B7CD-BAE74859A24D}"/>
              </a:ext>
            </a:extLst>
          </p:cNvPr>
          <p:cNvSpPr>
            <a:spLocks noGrp="1"/>
          </p:cNvSpPr>
          <p:nvPr/>
        </p:nvSpPr>
        <p:spPr>
          <a:xfrm>
            <a:off x="11753088" y="2441448"/>
            <a:ext cx="0" cy="487680"/>
          </a:xfrm>
          <a:prstGeom prst="line">
            <a:avLst/>
          </a:prstGeom>
          <a:noFill/>
          <a:ln w="10160">
            <a:solidFill>
              <a:srgbClr val="F8F5EF"/>
            </a:solidFill>
            <a:prstDash val="solid"/>
          </a:ln>
        </p:spPr>
      </p:sp>
      <p:sp>
        <p:nvSpPr>
          <p:cNvPr id="26" name="Text 23">
            <a:extLst>
              <a:ext uri="{FF2B5EF4-FFF2-40B4-BE49-F238E27FC236}">
                <a16:creationId xmlns:a16="http://schemas.microsoft.com/office/drawing/2014/main" id="{26EBC40D-13E6-4E83-A60F-3F560EC9F565}"/>
              </a:ext>
            </a:extLst>
          </p:cNvPr>
          <p:cNvSpPr>
            <a:spLocks noGrp="1"/>
          </p:cNvSpPr>
          <p:nvPr/>
        </p:nvSpPr>
        <p:spPr>
          <a:xfrm>
            <a:off x="8879384" y="2551176"/>
            <a:ext cx="2736544"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S. 222/224 → S. 218</a:t>
            </a:r>
            <a:endParaRPr sz="1570"/>
          </a:p>
        </p:txBody>
      </p:sp>
      <p:sp>
        <p:nvSpPr>
          <p:cNvPr id="27" name="Shape 24">
            <a:extLst>
              <a:ext uri="{FF2B5EF4-FFF2-40B4-BE49-F238E27FC236}">
                <a16:creationId xmlns:a16="http://schemas.microsoft.com/office/drawing/2014/main" id="{8599AEBB-E020-4224-8A44-23E07971F93C}"/>
              </a:ext>
            </a:extLst>
          </p:cNvPr>
          <p:cNvSpPr>
            <a:spLocks noGrp="1"/>
          </p:cNvSpPr>
          <p:nvPr/>
        </p:nvSpPr>
        <p:spPr>
          <a:xfrm>
            <a:off x="438912" y="2929128"/>
            <a:ext cx="2770819" cy="487680"/>
          </a:xfrm>
          <a:prstGeom prst="rect">
            <a:avLst/>
          </a:prstGeom>
          <a:solidFill>
            <a:srgbClr val="F0EBE2"/>
          </a:solidFill>
          <a:ln w="12700">
            <a:solidFill>
              <a:srgbClr val="F0EBE2">
                <a:alpha val="0"/>
              </a:srgbClr>
            </a:solidFill>
            <a:prstDash val="solid"/>
          </a:ln>
        </p:spPr>
      </p:sp>
      <p:sp>
        <p:nvSpPr>
          <p:cNvPr id="28" name="Shape 25">
            <a:extLst>
              <a:ext uri="{FF2B5EF4-FFF2-40B4-BE49-F238E27FC236}">
                <a16:creationId xmlns:a16="http://schemas.microsoft.com/office/drawing/2014/main" id="{38D8098B-F83C-4D87-9FC9-60B03585C10A}"/>
              </a:ext>
            </a:extLst>
          </p:cNvPr>
          <p:cNvSpPr>
            <a:spLocks noGrp="1"/>
          </p:cNvSpPr>
          <p:nvPr/>
        </p:nvSpPr>
        <p:spPr>
          <a:xfrm>
            <a:off x="3209731" y="2929128"/>
            <a:ext cx="0" cy="487680"/>
          </a:xfrm>
          <a:prstGeom prst="line">
            <a:avLst/>
          </a:prstGeom>
          <a:noFill/>
          <a:ln w="10160">
            <a:solidFill>
              <a:srgbClr val="F8F5EF"/>
            </a:solidFill>
            <a:prstDash val="solid"/>
          </a:ln>
        </p:spPr>
      </p:sp>
      <p:sp>
        <p:nvSpPr>
          <p:cNvPr id="29" name="Text 26">
            <a:extLst>
              <a:ext uri="{FF2B5EF4-FFF2-40B4-BE49-F238E27FC236}">
                <a16:creationId xmlns:a16="http://schemas.microsoft.com/office/drawing/2014/main" id="{CEE4E5F5-9B3A-40E1-AB41-A9C8606BD606}"/>
              </a:ext>
            </a:extLst>
          </p:cNvPr>
          <p:cNvSpPr>
            <a:spLocks noGrp="1"/>
          </p:cNvSpPr>
          <p:nvPr/>
        </p:nvSpPr>
        <p:spPr>
          <a:xfrm>
            <a:off x="566928" y="3038856"/>
            <a:ext cx="2505643"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2.1 Hauptdiagnose</a:t>
            </a:r>
            <a:endParaRPr sz="1570"/>
          </a:p>
        </p:txBody>
      </p:sp>
      <p:sp>
        <p:nvSpPr>
          <p:cNvPr id="30" name="Shape 27">
            <a:extLst>
              <a:ext uri="{FF2B5EF4-FFF2-40B4-BE49-F238E27FC236}">
                <a16:creationId xmlns:a16="http://schemas.microsoft.com/office/drawing/2014/main" id="{91AF7B22-5EB9-4A54-9281-56596BE59241}"/>
              </a:ext>
            </a:extLst>
          </p:cNvPr>
          <p:cNvSpPr>
            <a:spLocks noGrp="1"/>
          </p:cNvSpPr>
          <p:nvPr/>
        </p:nvSpPr>
        <p:spPr>
          <a:xfrm>
            <a:off x="3209731" y="2929128"/>
            <a:ext cx="5541637" cy="487680"/>
          </a:xfrm>
          <a:prstGeom prst="rect">
            <a:avLst/>
          </a:prstGeom>
          <a:solidFill>
            <a:srgbClr val="F0EBE2"/>
          </a:solidFill>
          <a:ln w="12700">
            <a:solidFill>
              <a:srgbClr val="F0EBE2">
                <a:alpha val="0"/>
              </a:srgbClr>
            </a:solidFill>
            <a:prstDash val="solid"/>
          </a:ln>
        </p:spPr>
      </p:sp>
      <p:sp>
        <p:nvSpPr>
          <p:cNvPr id="31" name="Shape 28">
            <a:extLst>
              <a:ext uri="{FF2B5EF4-FFF2-40B4-BE49-F238E27FC236}">
                <a16:creationId xmlns:a16="http://schemas.microsoft.com/office/drawing/2014/main" id="{522C2520-B472-4C34-AC83-6AB819825BC5}"/>
              </a:ext>
            </a:extLst>
          </p:cNvPr>
          <p:cNvSpPr>
            <a:spLocks noGrp="1"/>
          </p:cNvSpPr>
          <p:nvPr/>
        </p:nvSpPr>
        <p:spPr>
          <a:xfrm>
            <a:off x="8751368" y="2929128"/>
            <a:ext cx="0" cy="487680"/>
          </a:xfrm>
          <a:prstGeom prst="line">
            <a:avLst/>
          </a:prstGeom>
          <a:noFill/>
          <a:ln w="10160">
            <a:solidFill>
              <a:srgbClr val="F8F5EF"/>
            </a:solidFill>
            <a:prstDash val="solid"/>
          </a:ln>
        </p:spPr>
      </p:sp>
      <p:sp>
        <p:nvSpPr>
          <p:cNvPr id="32" name="Text 29">
            <a:extLst>
              <a:ext uri="{FF2B5EF4-FFF2-40B4-BE49-F238E27FC236}">
                <a16:creationId xmlns:a16="http://schemas.microsoft.com/office/drawing/2014/main" id="{EFB2603F-E058-4BD4-AF17-A6B1E199BF86}"/>
              </a:ext>
            </a:extLst>
          </p:cNvPr>
          <p:cNvSpPr>
            <a:spLocks noGrp="1"/>
          </p:cNvSpPr>
          <p:nvPr/>
        </p:nvSpPr>
        <p:spPr>
          <a:xfrm>
            <a:off x="3337747" y="3038856"/>
            <a:ext cx="5276461"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Hauptanlass; neues CIP-Beispiel</a:t>
            </a:r>
            <a:endParaRPr sz="1570"/>
          </a:p>
        </p:txBody>
      </p:sp>
      <p:sp>
        <p:nvSpPr>
          <p:cNvPr id="33" name="Shape 30">
            <a:extLst>
              <a:ext uri="{FF2B5EF4-FFF2-40B4-BE49-F238E27FC236}">
                <a16:creationId xmlns:a16="http://schemas.microsoft.com/office/drawing/2014/main" id="{CAF7B06E-57BD-475A-9170-E0E74CE6BBF4}"/>
              </a:ext>
            </a:extLst>
          </p:cNvPr>
          <p:cNvSpPr>
            <a:spLocks noGrp="1"/>
          </p:cNvSpPr>
          <p:nvPr/>
        </p:nvSpPr>
        <p:spPr>
          <a:xfrm>
            <a:off x="8751368" y="2929128"/>
            <a:ext cx="3001720" cy="487680"/>
          </a:xfrm>
          <a:prstGeom prst="rect">
            <a:avLst/>
          </a:prstGeom>
          <a:solidFill>
            <a:srgbClr val="F0EBE2"/>
          </a:solidFill>
          <a:ln w="12700">
            <a:solidFill>
              <a:srgbClr val="F0EBE2">
                <a:alpha val="0"/>
              </a:srgbClr>
            </a:solidFill>
            <a:prstDash val="solid"/>
          </a:ln>
        </p:spPr>
      </p:sp>
      <p:sp>
        <p:nvSpPr>
          <p:cNvPr id="34" name="Shape 31">
            <a:extLst>
              <a:ext uri="{FF2B5EF4-FFF2-40B4-BE49-F238E27FC236}">
                <a16:creationId xmlns:a16="http://schemas.microsoft.com/office/drawing/2014/main" id="{78156625-4722-4811-8552-BA297A9B149D}"/>
              </a:ext>
            </a:extLst>
          </p:cNvPr>
          <p:cNvSpPr>
            <a:spLocks noGrp="1"/>
          </p:cNvSpPr>
          <p:nvPr/>
        </p:nvSpPr>
        <p:spPr>
          <a:xfrm>
            <a:off x="11753088" y="2929128"/>
            <a:ext cx="0" cy="487680"/>
          </a:xfrm>
          <a:prstGeom prst="line">
            <a:avLst/>
          </a:prstGeom>
          <a:noFill/>
          <a:ln w="10160">
            <a:solidFill>
              <a:srgbClr val="F8F5EF"/>
            </a:solidFill>
            <a:prstDash val="solid"/>
          </a:ln>
        </p:spPr>
      </p:sp>
      <p:sp>
        <p:nvSpPr>
          <p:cNvPr id="35" name="Text 32">
            <a:extLst>
              <a:ext uri="{FF2B5EF4-FFF2-40B4-BE49-F238E27FC236}">
                <a16:creationId xmlns:a16="http://schemas.microsoft.com/office/drawing/2014/main" id="{9F43C192-3E3A-4DEB-89C1-653B6AC51A83}"/>
              </a:ext>
            </a:extLst>
          </p:cNvPr>
          <p:cNvSpPr>
            <a:spLocks noGrp="1"/>
          </p:cNvSpPr>
          <p:nvPr/>
        </p:nvSpPr>
        <p:spPr>
          <a:xfrm>
            <a:off x="8879384" y="3038856"/>
            <a:ext cx="2736544"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S. 222/226 → S. 219</a:t>
            </a:r>
            <a:endParaRPr sz="1570"/>
          </a:p>
        </p:txBody>
      </p:sp>
      <p:sp>
        <p:nvSpPr>
          <p:cNvPr id="36" name="Shape 33">
            <a:extLst>
              <a:ext uri="{FF2B5EF4-FFF2-40B4-BE49-F238E27FC236}">
                <a16:creationId xmlns:a16="http://schemas.microsoft.com/office/drawing/2014/main" id="{89C5BB35-7578-4872-8FBA-FA7170395F68}"/>
              </a:ext>
            </a:extLst>
          </p:cNvPr>
          <p:cNvSpPr>
            <a:spLocks noGrp="1"/>
          </p:cNvSpPr>
          <p:nvPr/>
        </p:nvSpPr>
        <p:spPr>
          <a:xfrm>
            <a:off x="438912" y="3416808"/>
            <a:ext cx="2770819" cy="487680"/>
          </a:xfrm>
          <a:prstGeom prst="rect">
            <a:avLst/>
          </a:prstGeom>
          <a:solidFill>
            <a:srgbClr val="FFFFFF"/>
          </a:solidFill>
          <a:ln w="12700">
            <a:solidFill>
              <a:srgbClr val="FFFFFF">
                <a:alpha val="0"/>
              </a:srgbClr>
            </a:solidFill>
            <a:prstDash val="solid"/>
          </a:ln>
        </p:spPr>
      </p:sp>
      <p:sp>
        <p:nvSpPr>
          <p:cNvPr id="37" name="Shape 34">
            <a:extLst>
              <a:ext uri="{FF2B5EF4-FFF2-40B4-BE49-F238E27FC236}">
                <a16:creationId xmlns:a16="http://schemas.microsoft.com/office/drawing/2014/main" id="{72C77E37-BB6F-4214-886E-86D129E7E35D}"/>
              </a:ext>
            </a:extLst>
          </p:cNvPr>
          <p:cNvSpPr>
            <a:spLocks noGrp="1"/>
          </p:cNvSpPr>
          <p:nvPr/>
        </p:nvSpPr>
        <p:spPr>
          <a:xfrm>
            <a:off x="3209731" y="3416808"/>
            <a:ext cx="0" cy="487680"/>
          </a:xfrm>
          <a:prstGeom prst="line">
            <a:avLst/>
          </a:prstGeom>
          <a:noFill/>
          <a:ln w="10160">
            <a:solidFill>
              <a:srgbClr val="F8F5EF"/>
            </a:solidFill>
            <a:prstDash val="solid"/>
          </a:ln>
        </p:spPr>
      </p:sp>
      <p:sp>
        <p:nvSpPr>
          <p:cNvPr id="38" name="Text 35">
            <a:extLst>
              <a:ext uri="{FF2B5EF4-FFF2-40B4-BE49-F238E27FC236}">
                <a16:creationId xmlns:a16="http://schemas.microsoft.com/office/drawing/2014/main" id="{8FB05683-4867-4DFF-BFD3-5D8A9EA66CDC}"/>
              </a:ext>
            </a:extLst>
          </p:cNvPr>
          <p:cNvSpPr>
            <a:spLocks noGrp="1"/>
          </p:cNvSpPr>
          <p:nvPr/>
        </p:nvSpPr>
        <p:spPr>
          <a:xfrm>
            <a:off x="566928" y="3526536"/>
            <a:ext cx="2505643"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3.1 BA-Arten</a:t>
            </a:r>
            <a:endParaRPr sz="1570"/>
          </a:p>
        </p:txBody>
      </p:sp>
      <p:sp>
        <p:nvSpPr>
          <p:cNvPr id="39" name="Shape 36">
            <a:extLst>
              <a:ext uri="{FF2B5EF4-FFF2-40B4-BE49-F238E27FC236}">
                <a16:creationId xmlns:a16="http://schemas.microsoft.com/office/drawing/2014/main" id="{F49F3B03-1C16-49CD-A847-29911E2D4F0A}"/>
              </a:ext>
            </a:extLst>
          </p:cNvPr>
          <p:cNvSpPr>
            <a:spLocks noGrp="1"/>
          </p:cNvSpPr>
          <p:nvPr/>
        </p:nvSpPr>
        <p:spPr>
          <a:xfrm>
            <a:off x="3209731" y="3416808"/>
            <a:ext cx="5541637" cy="487680"/>
          </a:xfrm>
          <a:prstGeom prst="rect">
            <a:avLst/>
          </a:prstGeom>
          <a:solidFill>
            <a:srgbClr val="FFFFFF"/>
          </a:solidFill>
          <a:ln w="12700">
            <a:solidFill>
              <a:srgbClr val="FFFFFF">
                <a:alpha val="0"/>
              </a:srgbClr>
            </a:solidFill>
            <a:prstDash val="solid"/>
          </a:ln>
        </p:spPr>
      </p:sp>
      <p:sp>
        <p:nvSpPr>
          <p:cNvPr id="40" name="Shape 37">
            <a:extLst>
              <a:ext uri="{FF2B5EF4-FFF2-40B4-BE49-F238E27FC236}">
                <a16:creationId xmlns:a16="http://schemas.microsoft.com/office/drawing/2014/main" id="{E4AE518E-86FB-4323-8FC0-9987D21FDE9D}"/>
              </a:ext>
            </a:extLst>
          </p:cNvPr>
          <p:cNvSpPr>
            <a:spLocks noGrp="1"/>
          </p:cNvSpPr>
          <p:nvPr/>
        </p:nvSpPr>
        <p:spPr>
          <a:xfrm>
            <a:off x="8751368" y="3416808"/>
            <a:ext cx="0" cy="487680"/>
          </a:xfrm>
          <a:prstGeom prst="line">
            <a:avLst/>
          </a:prstGeom>
          <a:noFill/>
          <a:ln w="10160">
            <a:solidFill>
              <a:srgbClr val="F8F5EF"/>
            </a:solidFill>
            <a:prstDash val="solid"/>
          </a:ln>
        </p:spPr>
      </p:sp>
      <p:sp>
        <p:nvSpPr>
          <p:cNvPr id="41" name="Text 38">
            <a:extLst>
              <a:ext uri="{FF2B5EF4-FFF2-40B4-BE49-F238E27FC236}">
                <a16:creationId xmlns:a16="http://schemas.microsoft.com/office/drawing/2014/main" id="{64F13E90-111B-4890-B95F-DF454A6DD640}"/>
              </a:ext>
            </a:extLst>
          </p:cNvPr>
          <p:cNvSpPr>
            <a:spLocks noGrp="1"/>
          </p:cNvSpPr>
          <p:nvPr/>
        </p:nvSpPr>
        <p:spPr>
          <a:xfrm>
            <a:off x="3337747" y="3526536"/>
            <a:ext cx="5276461"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Beispiele präzisiert; CPAP entfernt; BA.9-Beispiel 2 gestrichen</a:t>
            </a:r>
            <a:endParaRPr sz="1570"/>
          </a:p>
        </p:txBody>
      </p:sp>
      <p:sp>
        <p:nvSpPr>
          <p:cNvPr id="42" name="Shape 39">
            <a:extLst>
              <a:ext uri="{FF2B5EF4-FFF2-40B4-BE49-F238E27FC236}">
                <a16:creationId xmlns:a16="http://schemas.microsoft.com/office/drawing/2014/main" id="{DC609228-9F70-4F8A-8145-CE018E13E1E1}"/>
              </a:ext>
            </a:extLst>
          </p:cNvPr>
          <p:cNvSpPr>
            <a:spLocks noGrp="1"/>
          </p:cNvSpPr>
          <p:nvPr/>
        </p:nvSpPr>
        <p:spPr>
          <a:xfrm>
            <a:off x="8751368" y="3416808"/>
            <a:ext cx="3001720" cy="487680"/>
          </a:xfrm>
          <a:prstGeom prst="rect">
            <a:avLst/>
          </a:prstGeom>
          <a:solidFill>
            <a:srgbClr val="FFFFFF"/>
          </a:solidFill>
          <a:ln w="12700">
            <a:solidFill>
              <a:srgbClr val="FFFFFF">
                <a:alpha val="0"/>
              </a:srgbClr>
            </a:solidFill>
            <a:prstDash val="solid"/>
          </a:ln>
        </p:spPr>
      </p:sp>
      <p:sp>
        <p:nvSpPr>
          <p:cNvPr id="43" name="Shape 40">
            <a:extLst>
              <a:ext uri="{FF2B5EF4-FFF2-40B4-BE49-F238E27FC236}">
                <a16:creationId xmlns:a16="http://schemas.microsoft.com/office/drawing/2014/main" id="{1C57CA46-EB90-409B-9A82-ECBD411E3F92}"/>
              </a:ext>
            </a:extLst>
          </p:cNvPr>
          <p:cNvSpPr>
            <a:spLocks noGrp="1"/>
          </p:cNvSpPr>
          <p:nvPr/>
        </p:nvSpPr>
        <p:spPr>
          <a:xfrm>
            <a:off x="11753088" y="3416808"/>
            <a:ext cx="0" cy="487680"/>
          </a:xfrm>
          <a:prstGeom prst="line">
            <a:avLst/>
          </a:prstGeom>
          <a:noFill/>
          <a:ln w="10160">
            <a:solidFill>
              <a:srgbClr val="F8F5EF"/>
            </a:solidFill>
            <a:prstDash val="solid"/>
          </a:ln>
        </p:spPr>
      </p:sp>
      <p:sp>
        <p:nvSpPr>
          <p:cNvPr id="44" name="Text 41">
            <a:extLst>
              <a:ext uri="{FF2B5EF4-FFF2-40B4-BE49-F238E27FC236}">
                <a16:creationId xmlns:a16="http://schemas.microsoft.com/office/drawing/2014/main" id="{1BC09438-DCEC-4B11-AE9F-70E68C4EA2CD}"/>
              </a:ext>
            </a:extLst>
          </p:cNvPr>
          <p:cNvSpPr>
            <a:spLocks noGrp="1"/>
          </p:cNvSpPr>
          <p:nvPr/>
        </p:nvSpPr>
        <p:spPr>
          <a:xfrm>
            <a:off x="8879384" y="3526536"/>
            <a:ext cx="2736544"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S. 225/227–231 → S. 221–224</a:t>
            </a:r>
            <a:endParaRPr sz="1570"/>
          </a:p>
        </p:txBody>
      </p:sp>
      <p:sp>
        <p:nvSpPr>
          <p:cNvPr id="45" name="Shape 42">
            <a:extLst>
              <a:ext uri="{FF2B5EF4-FFF2-40B4-BE49-F238E27FC236}">
                <a16:creationId xmlns:a16="http://schemas.microsoft.com/office/drawing/2014/main" id="{32C31232-DDEF-4ADE-B4DA-698639F18646}"/>
              </a:ext>
            </a:extLst>
          </p:cNvPr>
          <p:cNvSpPr>
            <a:spLocks noGrp="1"/>
          </p:cNvSpPr>
          <p:nvPr/>
        </p:nvSpPr>
        <p:spPr>
          <a:xfrm>
            <a:off x="438912" y="3904488"/>
            <a:ext cx="2770819" cy="487680"/>
          </a:xfrm>
          <a:prstGeom prst="rect">
            <a:avLst/>
          </a:prstGeom>
          <a:solidFill>
            <a:srgbClr val="F0EBE2"/>
          </a:solidFill>
          <a:ln w="12700">
            <a:solidFill>
              <a:srgbClr val="F0EBE2">
                <a:alpha val="0"/>
              </a:srgbClr>
            </a:solidFill>
            <a:prstDash val="solid"/>
          </a:ln>
        </p:spPr>
      </p:sp>
      <p:sp>
        <p:nvSpPr>
          <p:cNvPr id="46" name="Shape 43">
            <a:extLst>
              <a:ext uri="{FF2B5EF4-FFF2-40B4-BE49-F238E27FC236}">
                <a16:creationId xmlns:a16="http://schemas.microsoft.com/office/drawing/2014/main" id="{357285F1-E205-4F6E-B760-7028116C772A}"/>
              </a:ext>
            </a:extLst>
          </p:cNvPr>
          <p:cNvSpPr>
            <a:spLocks noGrp="1"/>
          </p:cNvSpPr>
          <p:nvPr/>
        </p:nvSpPr>
        <p:spPr>
          <a:xfrm>
            <a:off x="3209731" y="3904488"/>
            <a:ext cx="0" cy="487680"/>
          </a:xfrm>
          <a:prstGeom prst="line">
            <a:avLst/>
          </a:prstGeom>
          <a:noFill/>
          <a:ln w="10160">
            <a:solidFill>
              <a:srgbClr val="F8F5EF"/>
            </a:solidFill>
            <a:prstDash val="solid"/>
          </a:ln>
        </p:spPr>
      </p:sp>
      <p:sp>
        <p:nvSpPr>
          <p:cNvPr id="47" name="Text 44">
            <a:extLst>
              <a:ext uri="{FF2B5EF4-FFF2-40B4-BE49-F238E27FC236}">
                <a16:creationId xmlns:a16="http://schemas.microsoft.com/office/drawing/2014/main" id="{F612F8F0-FC66-46A0-AC96-ED8CD5998E5A}"/>
              </a:ext>
            </a:extLst>
          </p:cNvPr>
          <p:cNvSpPr>
            <a:spLocks noGrp="1"/>
          </p:cNvSpPr>
          <p:nvPr/>
        </p:nvSpPr>
        <p:spPr>
          <a:xfrm>
            <a:off x="566928" y="4014216"/>
            <a:ext cx="2505643"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3.2 Assessments</a:t>
            </a:r>
            <a:endParaRPr sz="1570"/>
          </a:p>
        </p:txBody>
      </p:sp>
      <p:sp>
        <p:nvSpPr>
          <p:cNvPr id="48" name="Shape 45">
            <a:extLst>
              <a:ext uri="{FF2B5EF4-FFF2-40B4-BE49-F238E27FC236}">
                <a16:creationId xmlns:a16="http://schemas.microsoft.com/office/drawing/2014/main" id="{3EA2F6FD-21B0-483F-9127-2C62B0A3F261}"/>
              </a:ext>
            </a:extLst>
          </p:cNvPr>
          <p:cNvSpPr>
            <a:spLocks noGrp="1"/>
          </p:cNvSpPr>
          <p:nvPr/>
        </p:nvSpPr>
        <p:spPr>
          <a:xfrm>
            <a:off x="3209731" y="3904488"/>
            <a:ext cx="5541637" cy="487680"/>
          </a:xfrm>
          <a:prstGeom prst="rect">
            <a:avLst/>
          </a:prstGeom>
          <a:solidFill>
            <a:srgbClr val="F0EBE2"/>
          </a:solidFill>
          <a:ln w="12700">
            <a:solidFill>
              <a:srgbClr val="F0EBE2">
                <a:alpha val="0"/>
              </a:srgbClr>
            </a:solidFill>
            <a:prstDash val="solid"/>
          </a:ln>
        </p:spPr>
      </p:sp>
      <p:sp>
        <p:nvSpPr>
          <p:cNvPr id="49" name="Shape 46">
            <a:extLst>
              <a:ext uri="{FF2B5EF4-FFF2-40B4-BE49-F238E27FC236}">
                <a16:creationId xmlns:a16="http://schemas.microsoft.com/office/drawing/2014/main" id="{4A084F79-1949-4A6A-AA64-75762509629E}"/>
              </a:ext>
            </a:extLst>
          </p:cNvPr>
          <p:cNvSpPr>
            <a:spLocks noGrp="1"/>
          </p:cNvSpPr>
          <p:nvPr/>
        </p:nvSpPr>
        <p:spPr>
          <a:xfrm>
            <a:off x="8751368" y="3904488"/>
            <a:ext cx="0" cy="487680"/>
          </a:xfrm>
          <a:prstGeom prst="line">
            <a:avLst/>
          </a:prstGeom>
          <a:noFill/>
          <a:ln w="10160">
            <a:solidFill>
              <a:srgbClr val="F8F5EF"/>
            </a:solidFill>
            <a:prstDash val="solid"/>
          </a:ln>
        </p:spPr>
      </p:sp>
      <p:sp>
        <p:nvSpPr>
          <p:cNvPr id="50" name="Text 47">
            <a:extLst>
              <a:ext uri="{FF2B5EF4-FFF2-40B4-BE49-F238E27FC236}">
                <a16:creationId xmlns:a16="http://schemas.microsoft.com/office/drawing/2014/main" id="{502BEACC-84CB-4EF3-9CCC-5AE85B3F5671}"/>
              </a:ext>
            </a:extLst>
          </p:cNvPr>
          <p:cNvSpPr>
            <a:spLocks noGrp="1"/>
          </p:cNvSpPr>
          <p:nvPr/>
        </p:nvSpPr>
        <p:spPr>
          <a:xfrm>
            <a:off x="3337747" y="4014216"/>
            <a:ext cx="5276461"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Sonderfall Fallzusammenführung: drei Arbeitstage</a:t>
            </a:r>
            <a:endParaRPr sz="1570"/>
          </a:p>
        </p:txBody>
      </p:sp>
      <p:sp>
        <p:nvSpPr>
          <p:cNvPr id="51" name="Shape 48">
            <a:extLst>
              <a:ext uri="{FF2B5EF4-FFF2-40B4-BE49-F238E27FC236}">
                <a16:creationId xmlns:a16="http://schemas.microsoft.com/office/drawing/2014/main" id="{6A88B331-6A46-4D42-9852-E12CB195CD4C}"/>
              </a:ext>
            </a:extLst>
          </p:cNvPr>
          <p:cNvSpPr>
            <a:spLocks noGrp="1"/>
          </p:cNvSpPr>
          <p:nvPr/>
        </p:nvSpPr>
        <p:spPr>
          <a:xfrm>
            <a:off x="8751368" y="3904488"/>
            <a:ext cx="3001720" cy="487680"/>
          </a:xfrm>
          <a:prstGeom prst="rect">
            <a:avLst/>
          </a:prstGeom>
          <a:solidFill>
            <a:srgbClr val="F0EBE2"/>
          </a:solidFill>
          <a:ln w="12700">
            <a:solidFill>
              <a:srgbClr val="F0EBE2">
                <a:alpha val="0"/>
              </a:srgbClr>
            </a:solidFill>
            <a:prstDash val="solid"/>
          </a:ln>
        </p:spPr>
      </p:sp>
      <p:sp>
        <p:nvSpPr>
          <p:cNvPr id="52" name="Shape 49">
            <a:extLst>
              <a:ext uri="{FF2B5EF4-FFF2-40B4-BE49-F238E27FC236}">
                <a16:creationId xmlns:a16="http://schemas.microsoft.com/office/drawing/2014/main" id="{06ECCDC1-FBE1-40FC-8051-0C6DDF1C16F9}"/>
              </a:ext>
            </a:extLst>
          </p:cNvPr>
          <p:cNvSpPr>
            <a:spLocks noGrp="1"/>
          </p:cNvSpPr>
          <p:nvPr/>
        </p:nvSpPr>
        <p:spPr>
          <a:xfrm>
            <a:off x="11753088" y="3904488"/>
            <a:ext cx="0" cy="487680"/>
          </a:xfrm>
          <a:prstGeom prst="line">
            <a:avLst/>
          </a:prstGeom>
          <a:noFill/>
          <a:ln w="10160">
            <a:solidFill>
              <a:srgbClr val="F8F5EF"/>
            </a:solidFill>
            <a:prstDash val="solid"/>
          </a:ln>
        </p:spPr>
      </p:sp>
      <p:sp>
        <p:nvSpPr>
          <p:cNvPr id="53" name="Text 50">
            <a:extLst>
              <a:ext uri="{FF2B5EF4-FFF2-40B4-BE49-F238E27FC236}">
                <a16:creationId xmlns:a16="http://schemas.microsoft.com/office/drawing/2014/main" id="{6FC6DF59-A131-40F7-8777-72F6A44FC54D}"/>
              </a:ext>
            </a:extLst>
          </p:cNvPr>
          <p:cNvSpPr>
            <a:spLocks noGrp="1"/>
          </p:cNvSpPr>
          <p:nvPr/>
        </p:nvSpPr>
        <p:spPr>
          <a:xfrm>
            <a:off x="8879384" y="4014216"/>
            <a:ext cx="2736544"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S. 222–223 → S. 224</a:t>
            </a:r>
            <a:endParaRPr sz="1570"/>
          </a:p>
        </p:txBody>
      </p:sp>
      <p:sp>
        <p:nvSpPr>
          <p:cNvPr id="54" name="Shape 51">
            <a:extLst>
              <a:ext uri="{FF2B5EF4-FFF2-40B4-BE49-F238E27FC236}">
                <a16:creationId xmlns:a16="http://schemas.microsoft.com/office/drawing/2014/main" id="{90F74474-D7DC-4C82-9F15-B756EF8AE2A5}"/>
              </a:ext>
            </a:extLst>
          </p:cNvPr>
          <p:cNvSpPr>
            <a:spLocks noGrp="1"/>
          </p:cNvSpPr>
          <p:nvPr/>
        </p:nvSpPr>
        <p:spPr>
          <a:xfrm>
            <a:off x="438912" y="4392168"/>
            <a:ext cx="2770819" cy="487680"/>
          </a:xfrm>
          <a:prstGeom prst="rect">
            <a:avLst/>
          </a:prstGeom>
          <a:solidFill>
            <a:srgbClr val="FFFFFF"/>
          </a:solidFill>
          <a:ln w="12700">
            <a:solidFill>
              <a:srgbClr val="FFFFFF">
                <a:alpha val="0"/>
              </a:srgbClr>
            </a:solidFill>
            <a:prstDash val="solid"/>
          </a:ln>
        </p:spPr>
      </p:sp>
      <p:sp>
        <p:nvSpPr>
          <p:cNvPr id="55" name="Shape 52">
            <a:extLst>
              <a:ext uri="{FF2B5EF4-FFF2-40B4-BE49-F238E27FC236}">
                <a16:creationId xmlns:a16="http://schemas.microsoft.com/office/drawing/2014/main" id="{9990B04C-BA8F-4DAB-9687-A39167BC4B4D}"/>
              </a:ext>
            </a:extLst>
          </p:cNvPr>
          <p:cNvSpPr>
            <a:spLocks noGrp="1"/>
          </p:cNvSpPr>
          <p:nvPr/>
        </p:nvSpPr>
        <p:spPr>
          <a:xfrm>
            <a:off x="3209731" y="4392168"/>
            <a:ext cx="0" cy="487680"/>
          </a:xfrm>
          <a:prstGeom prst="line">
            <a:avLst/>
          </a:prstGeom>
          <a:noFill/>
          <a:ln w="10160">
            <a:solidFill>
              <a:srgbClr val="F8F5EF"/>
            </a:solidFill>
            <a:prstDash val="solid"/>
          </a:ln>
        </p:spPr>
      </p:sp>
      <p:sp>
        <p:nvSpPr>
          <p:cNvPr id="56" name="Text 53">
            <a:extLst>
              <a:ext uri="{FF2B5EF4-FFF2-40B4-BE49-F238E27FC236}">
                <a16:creationId xmlns:a16="http://schemas.microsoft.com/office/drawing/2014/main" id="{0CF9F074-6037-43D6-A1C2-105ABEC68706}"/>
              </a:ext>
            </a:extLst>
          </p:cNvPr>
          <p:cNvSpPr>
            <a:spLocks noGrp="1"/>
          </p:cNvSpPr>
          <p:nvPr/>
        </p:nvSpPr>
        <p:spPr>
          <a:xfrm>
            <a:off x="566928" y="4501896"/>
            <a:ext cx="2505643"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3.3 BB.3 / BB.32</a:t>
            </a:r>
            <a:endParaRPr sz="1570"/>
          </a:p>
        </p:txBody>
      </p:sp>
      <p:sp>
        <p:nvSpPr>
          <p:cNvPr id="57" name="Shape 54">
            <a:extLst>
              <a:ext uri="{FF2B5EF4-FFF2-40B4-BE49-F238E27FC236}">
                <a16:creationId xmlns:a16="http://schemas.microsoft.com/office/drawing/2014/main" id="{F52ED53D-D4C2-4789-974B-8F997CE453C8}"/>
              </a:ext>
            </a:extLst>
          </p:cNvPr>
          <p:cNvSpPr>
            <a:spLocks noGrp="1"/>
          </p:cNvSpPr>
          <p:nvPr/>
        </p:nvSpPr>
        <p:spPr>
          <a:xfrm>
            <a:off x="3209731" y="4392168"/>
            <a:ext cx="5541637" cy="487680"/>
          </a:xfrm>
          <a:prstGeom prst="rect">
            <a:avLst/>
          </a:prstGeom>
          <a:solidFill>
            <a:srgbClr val="FFFFFF"/>
          </a:solidFill>
          <a:ln w="12700">
            <a:solidFill>
              <a:srgbClr val="FFFFFF">
                <a:alpha val="0"/>
              </a:srgbClr>
            </a:solidFill>
            <a:prstDash val="solid"/>
          </a:ln>
        </p:spPr>
      </p:sp>
      <p:sp>
        <p:nvSpPr>
          <p:cNvPr id="58" name="Shape 55">
            <a:extLst>
              <a:ext uri="{FF2B5EF4-FFF2-40B4-BE49-F238E27FC236}">
                <a16:creationId xmlns:a16="http://schemas.microsoft.com/office/drawing/2014/main" id="{F3DBCE50-C3A2-44A8-9762-6DE1CB820CB7}"/>
              </a:ext>
            </a:extLst>
          </p:cNvPr>
          <p:cNvSpPr>
            <a:spLocks noGrp="1"/>
          </p:cNvSpPr>
          <p:nvPr/>
        </p:nvSpPr>
        <p:spPr>
          <a:xfrm>
            <a:off x="8751368" y="4392168"/>
            <a:ext cx="0" cy="487680"/>
          </a:xfrm>
          <a:prstGeom prst="line">
            <a:avLst/>
          </a:prstGeom>
          <a:noFill/>
          <a:ln w="10160">
            <a:solidFill>
              <a:srgbClr val="F8F5EF"/>
            </a:solidFill>
            <a:prstDash val="solid"/>
          </a:ln>
        </p:spPr>
      </p:sp>
      <p:sp>
        <p:nvSpPr>
          <p:cNvPr id="59" name="Text 56">
            <a:extLst>
              <a:ext uri="{FF2B5EF4-FFF2-40B4-BE49-F238E27FC236}">
                <a16:creationId xmlns:a16="http://schemas.microsoft.com/office/drawing/2014/main" id="{C3D9B739-62B6-4B5A-B541-6DFE065729F4}"/>
              </a:ext>
            </a:extLst>
          </p:cNvPr>
          <p:cNvSpPr>
            <a:spLocks noGrp="1"/>
          </p:cNvSpPr>
          <p:nvPr/>
        </p:nvSpPr>
        <p:spPr>
          <a:xfrm>
            <a:off x="3337747" y="4501896"/>
            <a:ext cx="5276461"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BA-Zusatz; erweiterte Wundliste und neuer Fall</a:t>
            </a:r>
            <a:endParaRPr sz="1570"/>
          </a:p>
        </p:txBody>
      </p:sp>
      <p:sp>
        <p:nvSpPr>
          <p:cNvPr id="60" name="Shape 57">
            <a:extLst>
              <a:ext uri="{FF2B5EF4-FFF2-40B4-BE49-F238E27FC236}">
                <a16:creationId xmlns:a16="http://schemas.microsoft.com/office/drawing/2014/main" id="{2E2C1403-A261-445F-86CF-EB5EC5C09591}"/>
              </a:ext>
            </a:extLst>
          </p:cNvPr>
          <p:cNvSpPr>
            <a:spLocks noGrp="1"/>
          </p:cNvSpPr>
          <p:nvPr/>
        </p:nvSpPr>
        <p:spPr>
          <a:xfrm>
            <a:off x="8751368" y="4392168"/>
            <a:ext cx="3001720" cy="487680"/>
          </a:xfrm>
          <a:prstGeom prst="rect">
            <a:avLst/>
          </a:prstGeom>
          <a:solidFill>
            <a:srgbClr val="FFFFFF"/>
          </a:solidFill>
          <a:ln w="12700">
            <a:solidFill>
              <a:srgbClr val="FFFFFF">
                <a:alpha val="0"/>
              </a:srgbClr>
            </a:solidFill>
            <a:prstDash val="solid"/>
          </a:ln>
        </p:spPr>
      </p:sp>
      <p:sp>
        <p:nvSpPr>
          <p:cNvPr id="61" name="Shape 58">
            <a:extLst>
              <a:ext uri="{FF2B5EF4-FFF2-40B4-BE49-F238E27FC236}">
                <a16:creationId xmlns:a16="http://schemas.microsoft.com/office/drawing/2014/main" id="{37740C80-AA51-44CD-BB84-A6A54355D097}"/>
              </a:ext>
            </a:extLst>
          </p:cNvPr>
          <p:cNvSpPr>
            <a:spLocks noGrp="1"/>
          </p:cNvSpPr>
          <p:nvPr/>
        </p:nvSpPr>
        <p:spPr>
          <a:xfrm>
            <a:off x="11753088" y="4392168"/>
            <a:ext cx="0" cy="487680"/>
          </a:xfrm>
          <a:prstGeom prst="line">
            <a:avLst/>
          </a:prstGeom>
          <a:noFill/>
          <a:ln w="10160">
            <a:solidFill>
              <a:srgbClr val="F8F5EF"/>
            </a:solidFill>
            <a:prstDash val="solid"/>
          </a:ln>
        </p:spPr>
      </p:sp>
      <p:sp>
        <p:nvSpPr>
          <p:cNvPr id="62" name="Text 59">
            <a:extLst>
              <a:ext uri="{FF2B5EF4-FFF2-40B4-BE49-F238E27FC236}">
                <a16:creationId xmlns:a16="http://schemas.microsoft.com/office/drawing/2014/main" id="{CAF3A158-6111-480F-B442-CBE8E6B54AA7}"/>
              </a:ext>
            </a:extLst>
          </p:cNvPr>
          <p:cNvSpPr>
            <a:spLocks noGrp="1"/>
          </p:cNvSpPr>
          <p:nvPr/>
        </p:nvSpPr>
        <p:spPr>
          <a:xfrm>
            <a:off x="8879384" y="4501896"/>
            <a:ext cx="2736544"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S. 225/231 → S. 224–225</a:t>
            </a:r>
            <a:endParaRPr sz="1570"/>
          </a:p>
        </p:txBody>
      </p:sp>
      <p:sp>
        <p:nvSpPr>
          <p:cNvPr id="63" name="Shape 60">
            <a:extLst>
              <a:ext uri="{FF2B5EF4-FFF2-40B4-BE49-F238E27FC236}">
                <a16:creationId xmlns:a16="http://schemas.microsoft.com/office/drawing/2014/main" id="{F1F6278A-A076-4085-9F96-60DA6BFB6F2E}"/>
              </a:ext>
            </a:extLst>
          </p:cNvPr>
          <p:cNvSpPr>
            <a:spLocks noGrp="1"/>
          </p:cNvSpPr>
          <p:nvPr/>
        </p:nvSpPr>
        <p:spPr>
          <a:xfrm>
            <a:off x="438912" y="4879848"/>
            <a:ext cx="2770819" cy="487680"/>
          </a:xfrm>
          <a:prstGeom prst="rect">
            <a:avLst/>
          </a:prstGeom>
          <a:solidFill>
            <a:srgbClr val="F0EBE2"/>
          </a:solidFill>
          <a:ln w="12700">
            <a:solidFill>
              <a:srgbClr val="F0EBE2">
                <a:alpha val="0"/>
              </a:srgbClr>
            </a:solidFill>
            <a:prstDash val="solid"/>
          </a:ln>
        </p:spPr>
      </p:sp>
      <p:sp>
        <p:nvSpPr>
          <p:cNvPr id="64" name="Shape 61">
            <a:extLst>
              <a:ext uri="{FF2B5EF4-FFF2-40B4-BE49-F238E27FC236}">
                <a16:creationId xmlns:a16="http://schemas.microsoft.com/office/drawing/2014/main" id="{220E5540-DE77-47D2-9593-6AF364589CDA}"/>
              </a:ext>
            </a:extLst>
          </p:cNvPr>
          <p:cNvSpPr>
            <a:spLocks noGrp="1"/>
          </p:cNvSpPr>
          <p:nvPr/>
        </p:nvSpPr>
        <p:spPr>
          <a:xfrm>
            <a:off x="3209731" y="4879848"/>
            <a:ext cx="0" cy="487680"/>
          </a:xfrm>
          <a:prstGeom prst="line">
            <a:avLst/>
          </a:prstGeom>
          <a:noFill/>
          <a:ln w="10160">
            <a:solidFill>
              <a:srgbClr val="F8F5EF"/>
            </a:solidFill>
            <a:prstDash val="solid"/>
          </a:ln>
        </p:spPr>
      </p:sp>
      <p:sp>
        <p:nvSpPr>
          <p:cNvPr id="65" name="Text 62">
            <a:extLst>
              <a:ext uri="{FF2B5EF4-FFF2-40B4-BE49-F238E27FC236}">
                <a16:creationId xmlns:a16="http://schemas.microsoft.com/office/drawing/2014/main" id="{7CC97CD9-C8A6-48C5-B99D-DD78D337777C}"/>
              </a:ext>
            </a:extLst>
          </p:cNvPr>
          <p:cNvSpPr>
            <a:spLocks noGrp="1"/>
          </p:cNvSpPr>
          <p:nvPr/>
        </p:nvSpPr>
        <p:spPr>
          <a:xfrm>
            <a:off x="566928" y="4989576"/>
            <a:ext cx="2505643"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3.4 Überwachung</a:t>
            </a:r>
            <a:endParaRPr sz="1570"/>
          </a:p>
        </p:txBody>
      </p:sp>
      <p:sp>
        <p:nvSpPr>
          <p:cNvPr id="66" name="Shape 63">
            <a:extLst>
              <a:ext uri="{FF2B5EF4-FFF2-40B4-BE49-F238E27FC236}">
                <a16:creationId xmlns:a16="http://schemas.microsoft.com/office/drawing/2014/main" id="{EC026473-31E2-462D-8CF9-17AF8893D36B}"/>
              </a:ext>
            </a:extLst>
          </p:cNvPr>
          <p:cNvSpPr>
            <a:spLocks noGrp="1"/>
          </p:cNvSpPr>
          <p:nvPr/>
        </p:nvSpPr>
        <p:spPr>
          <a:xfrm>
            <a:off x="3209731" y="4879848"/>
            <a:ext cx="5541637" cy="487680"/>
          </a:xfrm>
          <a:prstGeom prst="rect">
            <a:avLst/>
          </a:prstGeom>
          <a:solidFill>
            <a:srgbClr val="F0EBE2"/>
          </a:solidFill>
          <a:ln w="12700">
            <a:solidFill>
              <a:srgbClr val="F0EBE2">
                <a:alpha val="0"/>
              </a:srgbClr>
            </a:solidFill>
            <a:prstDash val="solid"/>
          </a:ln>
        </p:spPr>
      </p:sp>
      <p:sp>
        <p:nvSpPr>
          <p:cNvPr id="67" name="Shape 64">
            <a:extLst>
              <a:ext uri="{FF2B5EF4-FFF2-40B4-BE49-F238E27FC236}">
                <a16:creationId xmlns:a16="http://schemas.microsoft.com/office/drawing/2014/main" id="{EF502B35-0391-4D4C-A85E-376A0C5A5362}"/>
              </a:ext>
            </a:extLst>
          </p:cNvPr>
          <p:cNvSpPr>
            <a:spLocks noGrp="1"/>
          </p:cNvSpPr>
          <p:nvPr/>
        </p:nvSpPr>
        <p:spPr>
          <a:xfrm>
            <a:off x="8751368" y="4879848"/>
            <a:ext cx="0" cy="487680"/>
          </a:xfrm>
          <a:prstGeom prst="line">
            <a:avLst/>
          </a:prstGeom>
          <a:noFill/>
          <a:ln w="10160">
            <a:solidFill>
              <a:srgbClr val="F8F5EF"/>
            </a:solidFill>
            <a:prstDash val="solid"/>
          </a:ln>
        </p:spPr>
      </p:sp>
      <p:sp>
        <p:nvSpPr>
          <p:cNvPr id="68" name="Text 65">
            <a:extLst>
              <a:ext uri="{FF2B5EF4-FFF2-40B4-BE49-F238E27FC236}">
                <a16:creationId xmlns:a16="http://schemas.microsoft.com/office/drawing/2014/main" id="{277DD5EE-E141-4DFB-8417-0F5D4E96DE30}"/>
              </a:ext>
            </a:extLst>
          </p:cNvPr>
          <p:cNvSpPr>
            <a:spLocks noGrp="1"/>
          </p:cNvSpPr>
          <p:nvPr/>
        </p:nvSpPr>
        <p:spPr>
          <a:xfrm>
            <a:off x="3337747" y="4989576"/>
            <a:ext cx="5276461"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Kernregeln bleiben; L=0 bei Beidseitigkeit</a:t>
            </a:r>
            <a:endParaRPr sz="1570"/>
          </a:p>
        </p:txBody>
      </p:sp>
      <p:sp>
        <p:nvSpPr>
          <p:cNvPr id="69" name="Shape 66">
            <a:extLst>
              <a:ext uri="{FF2B5EF4-FFF2-40B4-BE49-F238E27FC236}">
                <a16:creationId xmlns:a16="http://schemas.microsoft.com/office/drawing/2014/main" id="{53E8CBB5-3CE8-4BF1-BF2C-0EB3BA52BDA3}"/>
              </a:ext>
            </a:extLst>
          </p:cNvPr>
          <p:cNvSpPr>
            <a:spLocks noGrp="1"/>
          </p:cNvSpPr>
          <p:nvPr/>
        </p:nvSpPr>
        <p:spPr>
          <a:xfrm>
            <a:off x="8751368" y="4879848"/>
            <a:ext cx="3001720" cy="487680"/>
          </a:xfrm>
          <a:prstGeom prst="rect">
            <a:avLst/>
          </a:prstGeom>
          <a:solidFill>
            <a:srgbClr val="F0EBE2"/>
          </a:solidFill>
          <a:ln w="12700">
            <a:solidFill>
              <a:srgbClr val="F0EBE2">
                <a:alpha val="0"/>
              </a:srgbClr>
            </a:solidFill>
            <a:prstDash val="solid"/>
          </a:ln>
        </p:spPr>
      </p:sp>
      <p:sp>
        <p:nvSpPr>
          <p:cNvPr id="70" name="Shape 67">
            <a:extLst>
              <a:ext uri="{FF2B5EF4-FFF2-40B4-BE49-F238E27FC236}">
                <a16:creationId xmlns:a16="http://schemas.microsoft.com/office/drawing/2014/main" id="{7587353D-868E-45CA-B4CD-68107A7AAE5B}"/>
              </a:ext>
            </a:extLst>
          </p:cNvPr>
          <p:cNvSpPr>
            <a:spLocks noGrp="1"/>
          </p:cNvSpPr>
          <p:nvPr/>
        </p:nvSpPr>
        <p:spPr>
          <a:xfrm>
            <a:off x="11753088" y="4879848"/>
            <a:ext cx="0" cy="487680"/>
          </a:xfrm>
          <a:prstGeom prst="line">
            <a:avLst/>
          </a:prstGeom>
          <a:noFill/>
          <a:ln w="10160">
            <a:solidFill>
              <a:srgbClr val="F8F5EF"/>
            </a:solidFill>
            <a:prstDash val="solid"/>
          </a:ln>
        </p:spPr>
      </p:sp>
      <p:sp>
        <p:nvSpPr>
          <p:cNvPr id="71" name="Text 68">
            <a:extLst>
              <a:ext uri="{FF2B5EF4-FFF2-40B4-BE49-F238E27FC236}">
                <a16:creationId xmlns:a16="http://schemas.microsoft.com/office/drawing/2014/main" id="{965BC9DA-49D6-431F-B21E-CBDBB3F666AE}"/>
              </a:ext>
            </a:extLst>
          </p:cNvPr>
          <p:cNvSpPr>
            <a:spLocks noGrp="1"/>
          </p:cNvSpPr>
          <p:nvPr/>
        </p:nvSpPr>
        <p:spPr>
          <a:xfrm>
            <a:off x="8879384" y="4989576"/>
            <a:ext cx="2736544"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S. 226/232 → S. 225–226</a:t>
            </a:r>
            <a:endParaRPr sz="1570"/>
          </a:p>
        </p:txBody>
      </p:sp>
      <p:sp>
        <p:nvSpPr>
          <p:cNvPr id="72" name="Shape 69">
            <a:extLst>
              <a:ext uri="{FF2B5EF4-FFF2-40B4-BE49-F238E27FC236}">
                <a16:creationId xmlns:a16="http://schemas.microsoft.com/office/drawing/2014/main" id="{63929EE7-67F3-40ED-989A-9C2D72126BE1}"/>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73" name="Shape 70">
            <a:extLst>
              <a:ext uri="{FF2B5EF4-FFF2-40B4-BE49-F238E27FC236}">
                <a16:creationId xmlns:a16="http://schemas.microsoft.com/office/drawing/2014/main" id="{07B0D1F3-F44C-476B-B0D9-313C9C3D31B4}"/>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74" name="Text 71">
            <a:extLst>
              <a:ext uri="{FF2B5EF4-FFF2-40B4-BE49-F238E27FC236}">
                <a16:creationId xmlns:a16="http://schemas.microsoft.com/office/drawing/2014/main" id="{89A13D30-8608-4851-9468-3485BE477467}"/>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Die strukturelle Neuordnung ist von Änderungen der Voraussetzungen zu trennen.</a:t>
            </a:r>
            <a:endParaRPr sz="1550"/>
          </a:p>
        </p:txBody>
      </p:sp>
      <p:sp>
        <p:nvSpPr>
          <p:cNvPr id="75" name="Shape 72">
            <a:extLst>
              <a:ext uri="{FF2B5EF4-FFF2-40B4-BE49-F238E27FC236}">
                <a16:creationId xmlns:a16="http://schemas.microsoft.com/office/drawing/2014/main" id="{175FC425-3061-4389-B4F2-7C5B7F8B964D}"/>
              </a:ext>
            </a:extLst>
          </p:cNvPr>
          <p:cNvSpPr>
            <a:spLocks noGrp="1"/>
          </p:cNvSpPr>
          <p:nvPr/>
        </p:nvSpPr>
        <p:spPr>
          <a:xfrm>
            <a:off x="438912" y="6281928"/>
            <a:ext cx="11314176" cy="0"/>
          </a:xfrm>
          <a:prstGeom prst="line">
            <a:avLst/>
          </a:prstGeom>
          <a:noFill/>
          <a:ln w="7620">
            <a:solidFill>
              <a:srgbClr val="D8D4CB"/>
            </a:solidFill>
            <a:prstDash val="solid"/>
          </a:ln>
        </p:spPr>
      </p:sp>
      <p:sp>
        <p:nvSpPr>
          <p:cNvPr id="76" name="Text 73">
            <a:extLst>
              <a:ext uri="{FF2B5EF4-FFF2-40B4-BE49-F238E27FC236}">
                <a16:creationId xmlns:a16="http://schemas.microsoft.com/office/drawing/2014/main" id="{CF803454-681B-403A-8145-1B5692B398C1}"/>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 Rehabilitation S. 221–232; KHB 2027, Rehabilitation S. 218–226.</a:t>
            </a:r>
            <a:endParaRPr sz="920"/>
          </a:p>
        </p:txBody>
      </p:sp>
      <p:sp>
        <p:nvSpPr>
          <p:cNvPr id="77" name="Text 74">
            <a:extLst>
              <a:ext uri="{FF2B5EF4-FFF2-40B4-BE49-F238E27FC236}">
                <a16:creationId xmlns:a16="http://schemas.microsoft.com/office/drawing/2014/main" id="{9445DD99-86E6-4A80-977D-0716FD841BEE}"/>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78" name="Text 75">
            <a:extLst>
              <a:ext uri="{FF2B5EF4-FFF2-40B4-BE49-F238E27FC236}">
                <a16:creationId xmlns:a16="http://schemas.microsoft.com/office/drawing/2014/main" id="{32564F49-F726-409A-B773-95D671E075E7}"/>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71 / 73</a:t>
            </a:r>
            <a:endParaRPr sz="900"/>
          </a:p>
        </p:txBody>
      </p:sp>
    </p:spTree>
    <p:extLst>
      <p:ext uri="{BB962C8B-B14F-4D97-AF65-F5344CB8AC3E}">
        <p14:creationId xmlns:p14="http://schemas.microsoft.com/office/powerpoint/2010/main" val="3574661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A0E3BF6-3E4B-42F9-9783-D66171E6B57F}"/>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39DDCC20-DD07-4771-AD77-B59CC4D778CA}"/>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3EA762F2-1683-411E-9DE4-91E4AD0AE926}"/>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056773CB-582F-4755-B3EC-63C4EC6C043A}"/>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63757747-5F37-441B-9BB7-7ABF97683DD7}"/>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2E78F715-6E06-4E02-8083-1D6DBFE74364}"/>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ANHANG | NACHWEIS</a:t>
            </a:r>
            <a:endParaRPr sz="1020"/>
          </a:p>
        </p:txBody>
      </p:sp>
      <p:sp>
        <p:nvSpPr>
          <p:cNvPr id="8" name="Text 5">
            <a:extLst>
              <a:ext uri="{FF2B5EF4-FFF2-40B4-BE49-F238E27FC236}">
                <a16:creationId xmlns:a16="http://schemas.microsoft.com/office/drawing/2014/main" id="{FE9FC244-C249-44A3-9C3C-6414F22A6641}"/>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KEINE NEUEN GRENZWERTE ABLEITEN</a:t>
            </a:r>
            <a:endParaRPr sz="960"/>
          </a:p>
        </p:txBody>
      </p:sp>
      <p:sp>
        <p:nvSpPr>
          <p:cNvPr id="9" name="Text 6">
            <a:extLst>
              <a:ext uri="{FF2B5EF4-FFF2-40B4-BE49-F238E27FC236}">
                <a16:creationId xmlns:a16="http://schemas.microsoft.com/office/drawing/2014/main" id="{DA1ED9F1-994C-4F1C-8C85-B71BA4F87FC2}"/>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520" b="1">
                <a:solidFill>
                  <a:srgbClr val="243239"/>
                </a:solidFill>
                <a:latin typeface="Georgia"/>
                <a:ea typeface="Georgia"/>
                <a:cs typeface="Georgia"/>
              </a:rPr>
              <a:t>Zusatzregister: redaktionelle und unmarkierte Stellen</a:t>
            </a:r>
            <a:endParaRPr sz="2520"/>
          </a:p>
        </p:txBody>
      </p:sp>
      <p:sp>
        <p:nvSpPr>
          <p:cNvPr id="10" name="Shape 7">
            <a:extLst>
              <a:ext uri="{FF2B5EF4-FFF2-40B4-BE49-F238E27FC236}">
                <a16:creationId xmlns:a16="http://schemas.microsoft.com/office/drawing/2014/main" id="{BE335C03-8B1A-493E-A9F7-6992DF9C882E}"/>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18C9DEBB-6ADB-4164-8D7C-4DB3BF1C56B7}"/>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04074BB9-0632-4236-A33F-D27E0F0037C2}"/>
              </a:ext>
            </a:extLst>
          </p:cNvPr>
          <p:cNvSpPr>
            <a:spLocks noGrp="1"/>
          </p:cNvSpPr>
          <p:nvPr/>
        </p:nvSpPr>
        <p:spPr>
          <a:xfrm>
            <a:off x="438912" y="2020824"/>
            <a:ext cx="3047900" cy="420624"/>
          </a:xfrm>
          <a:prstGeom prst="rect">
            <a:avLst/>
          </a:prstGeom>
          <a:solidFill>
            <a:srgbClr val="303D43"/>
          </a:solidFill>
          <a:ln w="12700">
            <a:solidFill>
              <a:srgbClr val="303D43">
                <a:alpha val="0"/>
              </a:srgbClr>
            </a:solidFill>
            <a:prstDash val="solid"/>
          </a:ln>
        </p:spPr>
      </p:sp>
      <p:sp>
        <p:nvSpPr>
          <p:cNvPr id="13" name="Text 10">
            <a:extLst>
              <a:ext uri="{FF2B5EF4-FFF2-40B4-BE49-F238E27FC236}">
                <a16:creationId xmlns:a16="http://schemas.microsoft.com/office/drawing/2014/main" id="{CDFCA5B4-70F3-4CCD-B2DC-5B152879DF89}"/>
              </a:ext>
            </a:extLst>
          </p:cNvPr>
          <p:cNvSpPr>
            <a:spLocks noGrp="1"/>
          </p:cNvSpPr>
          <p:nvPr/>
        </p:nvSpPr>
        <p:spPr>
          <a:xfrm>
            <a:off x="566928" y="2125980"/>
            <a:ext cx="2801012"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Fundstelle</a:t>
            </a:r>
            <a:endParaRPr sz="1340"/>
          </a:p>
        </p:txBody>
      </p:sp>
      <p:sp>
        <p:nvSpPr>
          <p:cNvPr id="14" name="Shape 11">
            <a:extLst>
              <a:ext uri="{FF2B5EF4-FFF2-40B4-BE49-F238E27FC236}">
                <a16:creationId xmlns:a16="http://schemas.microsoft.com/office/drawing/2014/main" id="{2899B3FC-6B67-4448-95B9-761258A72C79}"/>
              </a:ext>
            </a:extLst>
          </p:cNvPr>
          <p:cNvSpPr>
            <a:spLocks noGrp="1"/>
          </p:cNvSpPr>
          <p:nvPr/>
        </p:nvSpPr>
        <p:spPr>
          <a:xfrm>
            <a:off x="3486812" y="2020824"/>
            <a:ext cx="4618031" cy="420624"/>
          </a:xfrm>
          <a:prstGeom prst="rect">
            <a:avLst/>
          </a:prstGeom>
          <a:solidFill>
            <a:srgbClr val="303D43"/>
          </a:solidFill>
          <a:ln w="12700">
            <a:solidFill>
              <a:srgbClr val="303D43">
                <a:alpha val="0"/>
              </a:srgbClr>
            </a:solidFill>
            <a:prstDash val="solid"/>
          </a:ln>
        </p:spPr>
      </p:sp>
      <p:sp>
        <p:nvSpPr>
          <p:cNvPr id="15" name="Text 12">
            <a:extLst>
              <a:ext uri="{FF2B5EF4-FFF2-40B4-BE49-F238E27FC236}">
                <a16:creationId xmlns:a16="http://schemas.microsoft.com/office/drawing/2014/main" id="{A880C579-500C-4DA8-BE08-5D4FFB95AE4E}"/>
              </a:ext>
            </a:extLst>
          </p:cNvPr>
          <p:cNvSpPr>
            <a:spLocks noGrp="1"/>
          </p:cNvSpPr>
          <p:nvPr/>
        </p:nvSpPr>
        <p:spPr>
          <a:xfrm>
            <a:off x="3614828" y="2125980"/>
            <a:ext cx="4371143"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Beobachtung im Vergleich</a:t>
            </a:r>
            <a:endParaRPr sz="1340"/>
          </a:p>
        </p:txBody>
      </p:sp>
      <p:sp>
        <p:nvSpPr>
          <p:cNvPr id="16" name="Shape 13">
            <a:extLst>
              <a:ext uri="{FF2B5EF4-FFF2-40B4-BE49-F238E27FC236}">
                <a16:creationId xmlns:a16="http://schemas.microsoft.com/office/drawing/2014/main" id="{1632383E-EECF-40E3-A48E-F0A2E37AFDC9}"/>
              </a:ext>
            </a:extLst>
          </p:cNvPr>
          <p:cNvSpPr>
            <a:spLocks noGrp="1"/>
          </p:cNvSpPr>
          <p:nvPr/>
        </p:nvSpPr>
        <p:spPr>
          <a:xfrm>
            <a:off x="8104843" y="2020824"/>
            <a:ext cx="3648245" cy="420624"/>
          </a:xfrm>
          <a:prstGeom prst="rect">
            <a:avLst/>
          </a:prstGeom>
          <a:solidFill>
            <a:srgbClr val="303D43"/>
          </a:solidFill>
          <a:ln w="12700">
            <a:solidFill>
              <a:srgbClr val="303D43">
                <a:alpha val="0"/>
              </a:srgbClr>
            </a:solidFill>
            <a:prstDash val="solid"/>
          </a:ln>
        </p:spPr>
      </p:sp>
      <p:sp>
        <p:nvSpPr>
          <p:cNvPr id="17" name="Text 14">
            <a:extLst>
              <a:ext uri="{FF2B5EF4-FFF2-40B4-BE49-F238E27FC236}">
                <a16:creationId xmlns:a16="http://schemas.microsoft.com/office/drawing/2014/main" id="{0790A61E-7BD3-4EFF-9CB8-72BF6BC39E97}"/>
              </a:ext>
            </a:extLst>
          </p:cNvPr>
          <p:cNvSpPr>
            <a:spLocks noGrp="1"/>
          </p:cNvSpPr>
          <p:nvPr/>
        </p:nvSpPr>
        <p:spPr>
          <a:xfrm>
            <a:off x="8232859" y="2125980"/>
            <a:ext cx="3401357" cy="219456"/>
          </a:xfrm>
          <a:prstGeom prst="rect">
            <a:avLst/>
          </a:prstGeom>
          <a:noFill/>
        </p:spPr>
        <p:txBody>
          <a:bodyPr wrap="square" lIns="0" tIns="0" rIns="0" bIns="0" anchor="t">
            <a:normAutofit/>
          </a:bodyPr>
          <a:lstStyle/>
          <a:p>
            <a:pPr marL="0" indent="0">
              <a:buNone/>
            </a:pPr>
            <a:r>
              <a:rPr sz="1340" b="1">
                <a:solidFill>
                  <a:srgbClr val="FFFFFF"/>
                </a:solidFill>
                <a:latin typeface="Arial"/>
                <a:ea typeface="Arial"/>
                <a:cs typeface="Arial"/>
              </a:rPr>
              <a:t>Behandlung in der Schulung</a:t>
            </a:r>
            <a:endParaRPr sz="1340"/>
          </a:p>
        </p:txBody>
      </p:sp>
      <p:sp>
        <p:nvSpPr>
          <p:cNvPr id="18" name="Shape 15">
            <a:extLst>
              <a:ext uri="{FF2B5EF4-FFF2-40B4-BE49-F238E27FC236}">
                <a16:creationId xmlns:a16="http://schemas.microsoft.com/office/drawing/2014/main" id="{66171875-4BB0-4C3D-A906-758B6A8B77E3}"/>
              </a:ext>
            </a:extLst>
          </p:cNvPr>
          <p:cNvSpPr>
            <a:spLocks noGrp="1"/>
          </p:cNvSpPr>
          <p:nvPr/>
        </p:nvSpPr>
        <p:spPr>
          <a:xfrm>
            <a:off x="438912" y="2441448"/>
            <a:ext cx="3047900" cy="487680"/>
          </a:xfrm>
          <a:prstGeom prst="rect">
            <a:avLst/>
          </a:prstGeom>
          <a:solidFill>
            <a:srgbClr val="FFFFFF"/>
          </a:solidFill>
          <a:ln w="12700">
            <a:solidFill>
              <a:srgbClr val="FFFFFF">
                <a:alpha val="0"/>
              </a:srgbClr>
            </a:solidFill>
            <a:prstDash val="solid"/>
          </a:ln>
        </p:spPr>
      </p:sp>
      <p:sp>
        <p:nvSpPr>
          <p:cNvPr id="19" name="Shape 16">
            <a:extLst>
              <a:ext uri="{FF2B5EF4-FFF2-40B4-BE49-F238E27FC236}">
                <a16:creationId xmlns:a16="http://schemas.microsoft.com/office/drawing/2014/main" id="{90BD2AB2-5FFB-4182-A91D-528BFDB0464A}"/>
              </a:ext>
            </a:extLst>
          </p:cNvPr>
          <p:cNvSpPr>
            <a:spLocks noGrp="1"/>
          </p:cNvSpPr>
          <p:nvPr/>
        </p:nvSpPr>
        <p:spPr>
          <a:xfrm>
            <a:off x="3486812" y="2441448"/>
            <a:ext cx="0" cy="487680"/>
          </a:xfrm>
          <a:prstGeom prst="line">
            <a:avLst/>
          </a:prstGeom>
          <a:noFill/>
          <a:ln w="10160">
            <a:solidFill>
              <a:srgbClr val="F8F5EF"/>
            </a:solidFill>
            <a:prstDash val="solid"/>
          </a:ln>
        </p:spPr>
      </p:sp>
      <p:sp>
        <p:nvSpPr>
          <p:cNvPr id="20" name="Text 17">
            <a:extLst>
              <a:ext uri="{FF2B5EF4-FFF2-40B4-BE49-F238E27FC236}">
                <a16:creationId xmlns:a16="http://schemas.microsoft.com/office/drawing/2014/main" id="{F460B241-95C6-4C27-8AED-DA808B7999F1}"/>
              </a:ext>
            </a:extLst>
          </p:cNvPr>
          <p:cNvSpPr>
            <a:spLocks noGrp="1"/>
          </p:cNvSpPr>
          <p:nvPr/>
        </p:nvSpPr>
        <p:spPr>
          <a:xfrm>
            <a:off x="566928" y="2551176"/>
            <a:ext cx="2782724"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G54 / D15</a:t>
            </a:r>
            <a:endParaRPr sz="1570"/>
          </a:p>
        </p:txBody>
      </p:sp>
      <p:sp>
        <p:nvSpPr>
          <p:cNvPr id="21" name="Shape 18">
            <a:extLst>
              <a:ext uri="{FF2B5EF4-FFF2-40B4-BE49-F238E27FC236}">
                <a16:creationId xmlns:a16="http://schemas.microsoft.com/office/drawing/2014/main" id="{64728413-E1D8-4863-A2D8-1D94F1BA8D2F}"/>
              </a:ext>
            </a:extLst>
          </p:cNvPr>
          <p:cNvSpPr>
            <a:spLocks noGrp="1"/>
          </p:cNvSpPr>
          <p:nvPr/>
        </p:nvSpPr>
        <p:spPr>
          <a:xfrm>
            <a:off x="3486812" y="2441448"/>
            <a:ext cx="4618031" cy="487680"/>
          </a:xfrm>
          <a:prstGeom prst="rect">
            <a:avLst/>
          </a:prstGeom>
          <a:solidFill>
            <a:srgbClr val="FFFFFF"/>
          </a:solidFill>
          <a:ln w="12700">
            <a:solidFill>
              <a:srgbClr val="FFFFFF">
                <a:alpha val="0"/>
              </a:srgbClr>
            </a:solidFill>
            <a:prstDash val="solid"/>
          </a:ln>
        </p:spPr>
      </p:sp>
      <p:sp>
        <p:nvSpPr>
          <p:cNvPr id="22" name="Shape 19">
            <a:extLst>
              <a:ext uri="{FF2B5EF4-FFF2-40B4-BE49-F238E27FC236}">
                <a16:creationId xmlns:a16="http://schemas.microsoft.com/office/drawing/2014/main" id="{5F7625A8-5290-47CA-9573-94F432CCC73B}"/>
              </a:ext>
            </a:extLst>
          </p:cNvPr>
          <p:cNvSpPr>
            <a:spLocks noGrp="1"/>
          </p:cNvSpPr>
          <p:nvPr/>
        </p:nvSpPr>
        <p:spPr>
          <a:xfrm>
            <a:off x="8104843" y="2441448"/>
            <a:ext cx="0" cy="487680"/>
          </a:xfrm>
          <a:prstGeom prst="line">
            <a:avLst/>
          </a:prstGeom>
          <a:noFill/>
          <a:ln w="10160">
            <a:solidFill>
              <a:srgbClr val="F8F5EF"/>
            </a:solidFill>
            <a:prstDash val="solid"/>
          </a:ln>
        </p:spPr>
      </p:sp>
      <p:sp>
        <p:nvSpPr>
          <p:cNvPr id="23" name="Text 20">
            <a:extLst>
              <a:ext uri="{FF2B5EF4-FFF2-40B4-BE49-F238E27FC236}">
                <a16:creationId xmlns:a16="http://schemas.microsoft.com/office/drawing/2014/main" id="{5C22F081-BCEC-43F3-82E6-2BCAD3603CF1}"/>
              </a:ext>
            </a:extLst>
          </p:cNvPr>
          <p:cNvSpPr>
            <a:spLocks noGrp="1"/>
          </p:cNvSpPr>
          <p:nvPr/>
        </p:nvSpPr>
        <p:spPr>
          <a:xfrm>
            <a:off x="3614828" y="2551176"/>
            <a:ext cx="4352855"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Vitamin B1; veränderte L-Zeilen</a:t>
            </a:r>
            <a:endParaRPr sz="1570"/>
          </a:p>
        </p:txBody>
      </p:sp>
      <p:sp>
        <p:nvSpPr>
          <p:cNvPr id="24" name="Shape 21">
            <a:extLst>
              <a:ext uri="{FF2B5EF4-FFF2-40B4-BE49-F238E27FC236}">
                <a16:creationId xmlns:a16="http://schemas.microsoft.com/office/drawing/2014/main" id="{DC783733-D299-44AC-A4A6-182C7532F026}"/>
              </a:ext>
            </a:extLst>
          </p:cNvPr>
          <p:cNvSpPr>
            <a:spLocks noGrp="1"/>
          </p:cNvSpPr>
          <p:nvPr/>
        </p:nvSpPr>
        <p:spPr>
          <a:xfrm>
            <a:off x="8104843" y="2441448"/>
            <a:ext cx="3648245" cy="487680"/>
          </a:xfrm>
          <a:prstGeom prst="rect">
            <a:avLst/>
          </a:prstGeom>
          <a:solidFill>
            <a:srgbClr val="FFFFFF"/>
          </a:solidFill>
          <a:ln w="12700">
            <a:solidFill>
              <a:srgbClr val="FFFFFF">
                <a:alpha val="0"/>
              </a:srgbClr>
            </a:solidFill>
            <a:prstDash val="solid"/>
          </a:ln>
        </p:spPr>
      </p:sp>
      <p:sp>
        <p:nvSpPr>
          <p:cNvPr id="25" name="Shape 22">
            <a:extLst>
              <a:ext uri="{FF2B5EF4-FFF2-40B4-BE49-F238E27FC236}">
                <a16:creationId xmlns:a16="http://schemas.microsoft.com/office/drawing/2014/main" id="{FBB65B43-460D-4629-B5AE-B6EB4CA8E5AC}"/>
              </a:ext>
            </a:extLst>
          </p:cNvPr>
          <p:cNvSpPr>
            <a:spLocks noGrp="1"/>
          </p:cNvSpPr>
          <p:nvPr/>
        </p:nvSpPr>
        <p:spPr>
          <a:xfrm>
            <a:off x="11753088" y="2441448"/>
            <a:ext cx="0" cy="487680"/>
          </a:xfrm>
          <a:prstGeom prst="line">
            <a:avLst/>
          </a:prstGeom>
          <a:noFill/>
          <a:ln w="10160">
            <a:solidFill>
              <a:srgbClr val="F8F5EF"/>
            </a:solidFill>
            <a:prstDash val="solid"/>
          </a:ln>
        </p:spPr>
      </p:sp>
      <p:sp>
        <p:nvSpPr>
          <p:cNvPr id="26" name="Text 23">
            <a:extLst>
              <a:ext uri="{FF2B5EF4-FFF2-40B4-BE49-F238E27FC236}">
                <a16:creationId xmlns:a16="http://schemas.microsoft.com/office/drawing/2014/main" id="{2318C4B1-478E-4AAA-8CA2-19930294BDEE}"/>
              </a:ext>
            </a:extLst>
          </p:cNvPr>
          <p:cNvSpPr>
            <a:spLocks noGrp="1"/>
          </p:cNvSpPr>
          <p:nvPr/>
        </p:nvSpPr>
        <p:spPr>
          <a:xfrm>
            <a:off x="8232859" y="2551176"/>
            <a:ext cx="3383069"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Als Beispielkorrektur erfasst.</a:t>
            </a:r>
            <a:endParaRPr sz="1570"/>
          </a:p>
        </p:txBody>
      </p:sp>
      <p:sp>
        <p:nvSpPr>
          <p:cNvPr id="27" name="Shape 24">
            <a:extLst>
              <a:ext uri="{FF2B5EF4-FFF2-40B4-BE49-F238E27FC236}">
                <a16:creationId xmlns:a16="http://schemas.microsoft.com/office/drawing/2014/main" id="{44276D9F-E780-4226-9287-39637E2AFD7E}"/>
              </a:ext>
            </a:extLst>
          </p:cNvPr>
          <p:cNvSpPr>
            <a:spLocks noGrp="1"/>
          </p:cNvSpPr>
          <p:nvPr/>
        </p:nvSpPr>
        <p:spPr>
          <a:xfrm>
            <a:off x="438912" y="2929128"/>
            <a:ext cx="3047900" cy="487680"/>
          </a:xfrm>
          <a:prstGeom prst="rect">
            <a:avLst/>
          </a:prstGeom>
          <a:solidFill>
            <a:srgbClr val="F0EBE2"/>
          </a:solidFill>
          <a:ln w="12700">
            <a:solidFill>
              <a:srgbClr val="F0EBE2">
                <a:alpha val="0"/>
              </a:srgbClr>
            </a:solidFill>
            <a:prstDash val="solid"/>
          </a:ln>
        </p:spPr>
      </p:sp>
      <p:sp>
        <p:nvSpPr>
          <p:cNvPr id="28" name="Shape 25">
            <a:extLst>
              <a:ext uri="{FF2B5EF4-FFF2-40B4-BE49-F238E27FC236}">
                <a16:creationId xmlns:a16="http://schemas.microsoft.com/office/drawing/2014/main" id="{578F3E08-6C0E-4A6E-9ABA-7272B188A788}"/>
              </a:ext>
            </a:extLst>
          </p:cNvPr>
          <p:cNvSpPr>
            <a:spLocks noGrp="1"/>
          </p:cNvSpPr>
          <p:nvPr/>
        </p:nvSpPr>
        <p:spPr>
          <a:xfrm>
            <a:off x="3486812" y="2929128"/>
            <a:ext cx="0" cy="487680"/>
          </a:xfrm>
          <a:prstGeom prst="line">
            <a:avLst/>
          </a:prstGeom>
          <a:noFill/>
          <a:ln w="10160">
            <a:solidFill>
              <a:srgbClr val="F8F5EF"/>
            </a:solidFill>
            <a:prstDash val="solid"/>
          </a:ln>
        </p:spPr>
      </p:sp>
      <p:sp>
        <p:nvSpPr>
          <p:cNvPr id="29" name="Text 26">
            <a:extLst>
              <a:ext uri="{FF2B5EF4-FFF2-40B4-BE49-F238E27FC236}">
                <a16:creationId xmlns:a16="http://schemas.microsoft.com/office/drawing/2014/main" id="{FF9AD718-A110-4E98-9D3F-5254C6284A9B}"/>
              </a:ext>
            </a:extLst>
          </p:cNvPr>
          <p:cNvSpPr>
            <a:spLocks noGrp="1"/>
          </p:cNvSpPr>
          <p:nvPr/>
        </p:nvSpPr>
        <p:spPr>
          <a:xfrm>
            <a:off x="566928" y="3038856"/>
            <a:ext cx="2782724"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SD0106 / COVID-Übersicht</a:t>
            </a:r>
            <a:endParaRPr sz="1570"/>
          </a:p>
        </p:txBody>
      </p:sp>
      <p:sp>
        <p:nvSpPr>
          <p:cNvPr id="30" name="Shape 27">
            <a:extLst>
              <a:ext uri="{FF2B5EF4-FFF2-40B4-BE49-F238E27FC236}">
                <a16:creationId xmlns:a16="http://schemas.microsoft.com/office/drawing/2014/main" id="{E8C1B0C9-3D6A-488E-A1D1-3627D554EE94}"/>
              </a:ext>
            </a:extLst>
          </p:cNvPr>
          <p:cNvSpPr>
            <a:spLocks noGrp="1"/>
          </p:cNvSpPr>
          <p:nvPr/>
        </p:nvSpPr>
        <p:spPr>
          <a:xfrm>
            <a:off x="3486812" y="2929128"/>
            <a:ext cx="4618031" cy="487680"/>
          </a:xfrm>
          <a:prstGeom prst="rect">
            <a:avLst/>
          </a:prstGeom>
          <a:solidFill>
            <a:srgbClr val="F0EBE2"/>
          </a:solidFill>
          <a:ln w="12700">
            <a:solidFill>
              <a:srgbClr val="F0EBE2">
                <a:alpha val="0"/>
              </a:srgbClr>
            </a:solidFill>
            <a:prstDash val="solid"/>
          </a:ln>
        </p:spPr>
      </p:sp>
      <p:sp>
        <p:nvSpPr>
          <p:cNvPr id="31" name="Shape 28">
            <a:extLst>
              <a:ext uri="{FF2B5EF4-FFF2-40B4-BE49-F238E27FC236}">
                <a16:creationId xmlns:a16="http://schemas.microsoft.com/office/drawing/2014/main" id="{58B59BEA-E593-47E8-A13A-9C2266CD91C8}"/>
              </a:ext>
            </a:extLst>
          </p:cNvPr>
          <p:cNvSpPr>
            <a:spLocks noGrp="1"/>
          </p:cNvSpPr>
          <p:nvPr/>
        </p:nvSpPr>
        <p:spPr>
          <a:xfrm>
            <a:off x="8104843" y="2929128"/>
            <a:ext cx="0" cy="487680"/>
          </a:xfrm>
          <a:prstGeom prst="line">
            <a:avLst/>
          </a:prstGeom>
          <a:noFill/>
          <a:ln w="10160">
            <a:solidFill>
              <a:srgbClr val="F8F5EF"/>
            </a:solidFill>
            <a:prstDash val="solid"/>
          </a:ln>
        </p:spPr>
      </p:sp>
      <p:sp>
        <p:nvSpPr>
          <p:cNvPr id="32" name="Text 29">
            <a:extLst>
              <a:ext uri="{FF2B5EF4-FFF2-40B4-BE49-F238E27FC236}">
                <a16:creationId xmlns:a16="http://schemas.microsoft.com/office/drawing/2014/main" id="{37C31D30-D1BD-4526-97D1-4060919D0988}"/>
              </a:ext>
            </a:extLst>
          </p:cNvPr>
          <p:cNvSpPr>
            <a:spLocks noGrp="1"/>
          </p:cNvSpPr>
          <p:nvPr/>
        </p:nvSpPr>
        <p:spPr>
          <a:xfrm>
            <a:off x="3614828" y="3038856"/>
            <a:ext cx="4352855"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Tabelle anders platziert; Layout und Kapitelanschluss geändert</a:t>
            </a:r>
            <a:endParaRPr sz="1570"/>
          </a:p>
        </p:txBody>
      </p:sp>
      <p:sp>
        <p:nvSpPr>
          <p:cNvPr id="33" name="Shape 30">
            <a:extLst>
              <a:ext uri="{FF2B5EF4-FFF2-40B4-BE49-F238E27FC236}">
                <a16:creationId xmlns:a16="http://schemas.microsoft.com/office/drawing/2014/main" id="{D4AED32A-7D3A-49D0-BAB8-C9FF80B6FFDD}"/>
              </a:ext>
            </a:extLst>
          </p:cNvPr>
          <p:cNvSpPr>
            <a:spLocks noGrp="1"/>
          </p:cNvSpPr>
          <p:nvPr/>
        </p:nvSpPr>
        <p:spPr>
          <a:xfrm>
            <a:off x="8104843" y="2929128"/>
            <a:ext cx="3648245" cy="487680"/>
          </a:xfrm>
          <a:prstGeom prst="rect">
            <a:avLst/>
          </a:prstGeom>
          <a:solidFill>
            <a:srgbClr val="F0EBE2"/>
          </a:solidFill>
          <a:ln w="12700">
            <a:solidFill>
              <a:srgbClr val="F0EBE2">
                <a:alpha val="0"/>
              </a:srgbClr>
            </a:solidFill>
            <a:prstDash val="solid"/>
          </a:ln>
        </p:spPr>
      </p:sp>
      <p:sp>
        <p:nvSpPr>
          <p:cNvPr id="34" name="Shape 31">
            <a:extLst>
              <a:ext uri="{FF2B5EF4-FFF2-40B4-BE49-F238E27FC236}">
                <a16:creationId xmlns:a16="http://schemas.microsoft.com/office/drawing/2014/main" id="{F5986767-C9C8-4A29-BD07-CB4324D86ADB}"/>
              </a:ext>
            </a:extLst>
          </p:cNvPr>
          <p:cNvSpPr>
            <a:spLocks noGrp="1"/>
          </p:cNvSpPr>
          <p:nvPr/>
        </p:nvSpPr>
        <p:spPr>
          <a:xfrm>
            <a:off x="11753088" y="2929128"/>
            <a:ext cx="0" cy="487680"/>
          </a:xfrm>
          <a:prstGeom prst="line">
            <a:avLst/>
          </a:prstGeom>
          <a:noFill/>
          <a:ln w="10160">
            <a:solidFill>
              <a:srgbClr val="F8F5EF"/>
            </a:solidFill>
            <a:prstDash val="solid"/>
          </a:ln>
        </p:spPr>
      </p:sp>
      <p:sp>
        <p:nvSpPr>
          <p:cNvPr id="35" name="Text 32">
            <a:extLst>
              <a:ext uri="{FF2B5EF4-FFF2-40B4-BE49-F238E27FC236}">
                <a16:creationId xmlns:a16="http://schemas.microsoft.com/office/drawing/2014/main" id="{D08CEE4A-6C71-42D6-B289-39359465F358}"/>
              </a:ext>
            </a:extLst>
          </p:cNvPr>
          <p:cNvSpPr>
            <a:spLocks noGrp="1"/>
          </p:cNvSpPr>
          <p:nvPr/>
        </p:nvSpPr>
        <p:spPr>
          <a:xfrm>
            <a:off x="8232859" y="3038856"/>
            <a:ext cx="3383069"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Keine vermeintliche Tabellenstreichung.</a:t>
            </a:r>
            <a:endParaRPr sz="1570"/>
          </a:p>
        </p:txBody>
      </p:sp>
      <p:sp>
        <p:nvSpPr>
          <p:cNvPr id="36" name="Shape 33">
            <a:extLst>
              <a:ext uri="{FF2B5EF4-FFF2-40B4-BE49-F238E27FC236}">
                <a16:creationId xmlns:a16="http://schemas.microsoft.com/office/drawing/2014/main" id="{500383A3-7D4D-409C-90BE-232357DD91D9}"/>
              </a:ext>
            </a:extLst>
          </p:cNvPr>
          <p:cNvSpPr>
            <a:spLocks noGrp="1"/>
          </p:cNvSpPr>
          <p:nvPr/>
        </p:nvSpPr>
        <p:spPr>
          <a:xfrm>
            <a:off x="438912" y="3416808"/>
            <a:ext cx="3047900" cy="487680"/>
          </a:xfrm>
          <a:prstGeom prst="rect">
            <a:avLst/>
          </a:prstGeom>
          <a:solidFill>
            <a:srgbClr val="FFFFFF"/>
          </a:solidFill>
          <a:ln w="12700">
            <a:solidFill>
              <a:srgbClr val="FFFFFF">
                <a:alpha val="0"/>
              </a:srgbClr>
            </a:solidFill>
            <a:prstDash val="solid"/>
          </a:ln>
        </p:spPr>
      </p:sp>
      <p:sp>
        <p:nvSpPr>
          <p:cNvPr id="37" name="Shape 34">
            <a:extLst>
              <a:ext uri="{FF2B5EF4-FFF2-40B4-BE49-F238E27FC236}">
                <a16:creationId xmlns:a16="http://schemas.microsoft.com/office/drawing/2014/main" id="{DF5CCC36-AAC5-4EFE-91D3-652D4691891F}"/>
              </a:ext>
            </a:extLst>
          </p:cNvPr>
          <p:cNvSpPr>
            <a:spLocks noGrp="1"/>
          </p:cNvSpPr>
          <p:nvPr/>
        </p:nvSpPr>
        <p:spPr>
          <a:xfrm>
            <a:off x="3486812" y="3416808"/>
            <a:ext cx="0" cy="487680"/>
          </a:xfrm>
          <a:prstGeom prst="line">
            <a:avLst/>
          </a:prstGeom>
          <a:noFill/>
          <a:ln w="10160">
            <a:solidFill>
              <a:srgbClr val="F8F5EF"/>
            </a:solidFill>
            <a:prstDash val="solid"/>
          </a:ln>
        </p:spPr>
      </p:sp>
      <p:sp>
        <p:nvSpPr>
          <p:cNvPr id="38" name="Text 35">
            <a:extLst>
              <a:ext uri="{FF2B5EF4-FFF2-40B4-BE49-F238E27FC236}">
                <a16:creationId xmlns:a16="http://schemas.microsoft.com/office/drawing/2014/main" id="{6D8F9E5D-F152-4C60-ACC3-2B0C92BDF3EF}"/>
              </a:ext>
            </a:extLst>
          </p:cNvPr>
          <p:cNvSpPr>
            <a:spLocks noGrp="1"/>
          </p:cNvSpPr>
          <p:nvPr/>
        </p:nvSpPr>
        <p:spPr>
          <a:xfrm>
            <a:off x="566928" y="3526536"/>
            <a:ext cx="2782724"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SD0604 / SD1611 / SD1807</a:t>
            </a:r>
            <a:endParaRPr sz="1570"/>
          </a:p>
        </p:txBody>
      </p:sp>
      <p:sp>
        <p:nvSpPr>
          <p:cNvPr id="39" name="Shape 36">
            <a:extLst>
              <a:ext uri="{FF2B5EF4-FFF2-40B4-BE49-F238E27FC236}">
                <a16:creationId xmlns:a16="http://schemas.microsoft.com/office/drawing/2014/main" id="{D7C0F521-C53C-4D8C-8EFA-D4B9327652E4}"/>
              </a:ext>
            </a:extLst>
          </p:cNvPr>
          <p:cNvSpPr>
            <a:spLocks noGrp="1"/>
          </p:cNvSpPr>
          <p:nvPr/>
        </p:nvSpPr>
        <p:spPr>
          <a:xfrm>
            <a:off x="3486812" y="3416808"/>
            <a:ext cx="4618031" cy="487680"/>
          </a:xfrm>
          <a:prstGeom prst="rect">
            <a:avLst/>
          </a:prstGeom>
          <a:solidFill>
            <a:srgbClr val="FFFFFF"/>
          </a:solidFill>
          <a:ln w="12700">
            <a:solidFill>
              <a:srgbClr val="FFFFFF">
                <a:alpha val="0"/>
              </a:srgbClr>
            </a:solidFill>
            <a:prstDash val="solid"/>
          </a:ln>
        </p:spPr>
      </p:sp>
      <p:sp>
        <p:nvSpPr>
          <p:cNvPr id="40" name="Shape 37">
            <a:extLst>
              <a:ext uri="{FF2B5EF4-FFF2-40B4-BE49-F238E27FC236}">
                <a16:creationId xmlns:a16="http://schemas.microsoft.com/office/drawing/2014/main" id="{D8A0CF25-7453-442C-83A1-95171C5DCBAB}"/>
              </a:ext>
            </a:extLst>
          </p:cNvPr>
          <p:cNvSpPr>
            <a:spLocks noGrp="1"/>
          </p:cNvSpPr>
          <p:nvPr/>
        </p:nvSpPr>
        <p:spPr>
          <a:xfrm>
            <a:off x="8104843" y="3416808"/>
            <a:ext cx="0" cy="487680"/>
          </a:xfrm>
          <a:prstGeom prst="line">
            <a:avLst/>
          </a:prstGeom>
          <a:noFill/>
          <a:ln w="10160">
            <a:solidFill>
              <a:srgbClr val="F8F5EF"/>
            </a:solidFill>
            <a:prstDash val="solid"/>
          </a:ln>
        </p:spPr>
      </p:sp>
      <p:sp>
        <p:nvSpPr>
          <p:cNvPr id="41" name="Text 38">
            <a:extLst>
              <a:ext uri="{FF2B5EF4-FFF2-40B4-BE49-F238E27FC236}">
                <a16:creationId xmlns:a16="http://schemas.microsoft.com/office/drawing/2014/main" id="{8E6F7D7E-51D9-44D3-90FB-0E895D52F187}"/>
              </a:ext>
            </a:extLst>
          </p:cNvPr>
          <p:cNvSpPr>
            <a:spLocks noGrp="1"/>
          </p:cNvSpPr>
          <p:nvPr/>
        </p:nvSpPr>
        <p:spPr>
          <a:xfrm>
            <a:off x="3614828" y="3526536"/>
            <a:ext cx="4352855"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IS / IMCU statt IPS / IMC</a:t>
            </a:r>
            <a:endParaRPr sz="1570"/>
          </a:p>
        </p:txBody>
      </p:sp>
      <p:sp>
        <p:nvSpPr>
          <p:cNvPr id="42" name="Shape 39">
            <a:extLst>
              <a:ext uri="{FF2B5EF4-FFF2-40B4-BE49-F238E27FC236}">
                <a16:creationId xmlns:a16="http://schemas.microsoft.com/office/drawing/2014/main" id="{0863BDF6-C01F-43A4-ADCD-DD1FA5A6068D}"/>
              </a:ext>
            </a:extLst>
          </p:cNvPr>
          <p:cNvSpPr>
            <a:spLocks noGrp="1"/>
          </p:cNvSpPr>
          <p:nvPr/>
        </p:nvSpPr>
        <p:spPr>
          <a:xfrm>
            <a:off x="8104843" y="3416808"/>
            <a:ext cx="3648245" cy="487680"/>
          </a:xfrm>
          <a:prstGeom prst="rect">
            <a:avLst/>
          </a:prstGeom>
          <a:solidFill>
            <a:srgbClr val="FFFFFF"/>
          </a:solidFill>
          <a:ln w="12700">
            <a:solidFill>
              <a:srgbClr val="FFFFFF">
                <a:alpha val="0"/>
              </a:srgbClr>
            </a:solidFill>
            <a:prstDash val="solid"/>
          </a:ln>
        </p:spPr>
      </p:sp>
      <p:sp>
        <p:nvSpPr>
          <p:cNvPr id="43" name="Shape 40">
            <a:extLst>
              <a:ext uri="{FF2B5EF4-FFF2-40B4-BE49-F238E27FC236}">
                <a16:creationId xmlns:a16="http://schemas.microsoft.com/office/drawing/2014/main" id="{398FE3DB-A9FD-4CD5-BBD4-8FD4457D98F3}"/>
              </a:ext>
            </a:extLst>
          </p:cNvPr>
          <p:cNvSpPr>
            <a:spLocks noGrp="1"/>
          </p:cNvSpPr>
          <p:nvPr/>
        </p:nvSpPr>
        <p:spPr>
          <a:xfrm>
            <a:off x="11753088" y="3416808"/>
            <a:ext cx="0" cy="487680"/>
          </a:xfrm>
          <a:prstGeom prst="line">
            <a:avLst/>
          </a:prstGeom>
          <a:noFill/>
          <a:ln w="10160">
            <a:solidFill>
              <a:srgbClr val="F8F5EF"/>
            </a:solidFill>
            <a:prstDash val="solid"/>
          </a:ln>
        </p:spPr>
      </p:sp>
      <p:sp>
        <p:nvSpPr>
          <p:cNvPr id="44" name="Text 41">
            <a:extLst>
              <a:ext uri="{FF2B5EF4-FFF2-40B4-BE49-F238E27FC236}">
                <a16:creationId xmlns:a16="http://schemas.microsoft.com/office/drawing/2014/main" id="{0A93C150-C4DF-46A5-A315-F552347B56F0}"/>
              </a:ext>
            </a:extLst>
          </p:cNvPr>
          <p:cNvSpPr>
            <a:spLocks noGrp="1"/>
          </p:cNvSpPr>
          <p:nvPr/>
        </p:nvSpPr>
        <p:spPr>
          <a:xfrm>
            <a:off x="8232859" y="3526536"/>
            <a:ext cx="3383069"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Terminologische Vereinheitlichung.</a:t>
            </a:r>
            <a:endParaRPr sz="1570"/>
          </a:p>
        </p:txBody>
      </p:sp>
      <p:sp>
        <p:nvSpPr>
          <p:cNvPr id="45" name="Shape 42">
            <a:extLst>
              <a:ext uri="{FF2B5EF4-FFF2-40B4-BE49-F238E27FC236}">
                <a16:creationId xmlns:a16="http://schemas.microsoft.com/office/drawing/2014/main" id="{D3A83396-14BC-4A9B-927E-9E5208CC262C}"/>
              </a:ext>
            </a:extLst>
          </p:cNvPr>
          <p:cNvSpPr>
            <a:spLocks noGrp="1"/>
          </p:cNvSpPr>
          <p:nvPr/>
        </p:nvSpPr>
        <p:spPr>
          <a:xfrm>
            <a:off x="438912" y="3904488"/>
            <a:ext cx="3047900" cy="487680"/>
          </a:xfrm>
          <a:prstGeom prst="rect">
            <a:avLst/>
          </a:prstGeom>
          <a:solidFill>
            <a:srgbClr val="F0EBE2"/>
          </a:solidFill>
          <a:ln w="12700">
            <a:solidFill>
              <a:srgbClr val="F0EBE2">
                <a:alpha val="0"/>
              </a:srgbClr>
            </a:solidFill>
            <a:prstDash val="solid"/>
          </a:ln>
        </p:spPr>
      </p:sp>
      <p:sp>
        <p:nvSpPr>
          <p:cNvPr id="46" name="Shape 43">
            <a:extLst>
              <a:ext uri="{FF2B5EF4-FFF2-40B4-BE49-F238E27FC236}">
                <a16:creationId xmlns:a16="http://schemas.microsoft.com/office/drawing/2014/main" id="{F4B1748E-3634-4E5C-B3A6-FE64426D94BE}"/>
              </a:ext>
            </a:extLst>
          </p:cNvPr>
          <p:cNvSpPr>
            <a:spLocks noGrp="1"/>
          </p:cNvSpPr>
          <p:nvPr/>
        </p:nvSpPr>
        <p:spPr>
          <a:xfrm>
            <a:off x="3486812" y="3904488"/>
            <a:ext cx="0" cy="487680"/>
          </a:xfrm>
          <a:prstGeom prst="line">
            <a:avLst/>
          </a:prstGeom>
          <a:noFill/>
          <a:ln w="10160">
            <a:solidFill>
              <a:srgbClr val="F8F5EF"/>
            </a:solidFill>
            <a:prstDash val="solid"/>
          </a:ln>
        </p:spPr>
      </p:sp>
      <p:sp>
        <p:nvSpPr>
          <p:cNvPr id="47" name="Text 44">
            <a:extLst>
              <a:ext uri="{FF2B5EF4-FFF2-40B4-BE49-F238E27FC236}">
                <a16:creationId xmlns:a16="http://schemas.microsoft.com/office/drawing/2014/main" id="{377270EA-AAD9-468A-AF71-5CC66A7572D4}"/>
              </a:ext>
            </a:extLst>
          </p:cNvPr>
          <p:cNvSpPr>
            <a:spLocks noGrp="1"/>
          </p:cNvSpPr>
          <p:nvPr/>
        </p:nvSpPr>
        <p:spPr>
          <a:xfrm>
            <a:off x="566928" y="4014216"/>
            <a:ext cx="2782724"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SD1609 / Literatur</a:t>
            </a:r>
            <a:endParaRPr sz="1570"/>
          </a:p>
        </p:txBody>
      </p:sp>
      <p:sp>
        <p:nvSpPr>
          <p:cNvPr id="48" name="Shape 45">
            <a:extLst>
              <a:ext uri="{FF2B5EF4-FFF2-40B4-BE49-F238E27FC236}">
                <a16:creationId xmlns:a16="http://schemas.microsoft.com/office/drawing/2014/main" id="{0D10F050-C807-42F9-928B-3273EF01A197}"/>
              </a:ext>
            </a:extLst>
          </p:cNvPr>
          <p:cNvSpPr>
            <a:spLocks noGrp="1"/>
          </p:cNvSpPr>
          <p:nvPr/>
        </p:nvSpPr>
        <p:spPr>
          <a:xfrm>
            <a:off x="3486812" y="3904488"/>
            <a:ext cx="4618031" cy="487680"/>
          </a:xfrm>
          <a:prstGeom prst="rect">
            <a:avLst/>
          </a:prstGeom>
          <a:solidFill>
            <a:srgbClr val="F0EBE2"/>
          </a:solidFill>
          <a:ln w="12700">
            <a:solidFill>
              <a:srgbClr val="F0EBE2">
                <a:alpha val="0"/>
              </a:srgbClr>
            </a:solidFill>
            <a:prstDash val="solid"/>
          </a:ln>
        </p:spPr>
      </p:sp>
      <p:sp>
        <p:nvSpPr>
          <p:cNvPr id="49" name="Shape 46">
            <a:extLst>
              <a:ext uri="{FF2B5EF4-FFF2-40B4-BE49-F238E27FC236}">
                <a16:creationId xmlns:a16="http://schemas.microsoft.com/office/drawing/2014/main" id="{CB1E9DF4-25C6-47D4-9B90-73818DFF945A}"/>
              </a:ext>
            </a:extLst>
          </p:cNvPr>
          <p:cNvSpPr>
            <a:spLocks noGrp="1"/>
          </p:cNvSpPr>
          <p:nvPr/>
        </p:nvSpPr>
        <p:spPr>
          <a:xfrm>
            <a:off x="8104843" y="3904488"/>
            <a:ext cx="0" cy="487680"/>
          </a:xfrm>
          <a:prstGeom prst="line">
            <a:avLst/>
          </a:prstGeom>
          <a:noFill/>
          <a:ln w="10160">
            <a:solidFill>
              <a:srgbClr val="F8F5EF"/>
            </a:solidFill>
            <a:prstDash val="solid"/>
          </a:ln>
        </p:spPr>
      </p:sp>
      <p:sp>
        <p:nvSpPr>
          <p:cNvPr id="50" name="Text 47">
            <a:extLst>
              <a:ext uri="{FF2B5EF4-FFF2-40B4-BE49-F238E27FC236}">
                <a16:creationId xmlns:a16="http://schemas.microsoft.com/office/drawing/2014/main" id="{27E8B26D-0FE8-4F52-AF51-24229226327F}"/>
              </a:ext>
            </a:extLst>
          </p:cNvPr>
          <p:cNvSpPr>
            <a:spLocks noGrp="1"/>
          </p:cNvSpPr>
          <p:nvPr/>
        </p:nvSpPr>
        <p:spPr>
          <a:xfrm>
            <a:off x="3614828" y="4014216"/>
            <a:ext cx="4352855"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Quellen- und Linkdarstellung angepasst</a:t>
            </a:r>
            <a:endParaRPr sz="1570"/>
          </a:p>
        </p:txBody>
      </p:sp>
      <p:sp>
        <p:nvSpPr>
          <p:cNvPr id="51" name="Shape 48">
            <a:extLst>
              <a:ext uri="{FF2B5EF4-FFF2-40B4-BE49-F238E27FC236}">
                <a16:creationId xmlns:a16="http://schemas.microsoft.com/office/drawing/2014/main" id="{A3494C2E-1392-40FC-ACC9-8CE486D62E54}"/>
              </a:ext>
            </a:extLst>
          </p:cNvPr>
          <p:cNvSpPr>
            <a:spLocks noGrp="1"/>
          </p:cNvSpPr>
          <p:nvPr/>
        </p:nvSpPr>
        <p:spPr>
          <a:xfrm>
            <a:off x="8104843" y="3904488"/>
            <a:ext cx="3648245" cy="487680"/>
          </a:xfrm>
          <a:prstGeom prst="rect">
            <a:avLst/>
          </a:prstGeom>
          <a:solidFill>
            <a:srgbClr val="F0EBE2"/>
          </a:solidFill>
          <a:ln w="12700">
            <a:solidFill>
              <a:srgbClr val="F0EBE2">
                <a:alpha val="0"/>
              </a:srgbClr>
            </a:solidFill>
            <a:prstDash val="solid"/>
          </a:ln>
        </p:spPr>
      </p:sp>
      <p:sp>
        <p:nvSpPr>
          <p:cNvPr id="52" name="Shape 49">
            <a:extLst>
              <a:ext uri="{FF2B5EF4-FFF2-40B4-BE49-F238E27FC236}">
                <a16:creationId xmlns:a16="http://schemas.microsoft.com/office/drawing/2014/main" id="{79381E17-CB70-4295-A78A-E34A0AAD292F}"/>
              </a:ext>
            </a:extLst>
          </p:cNvPr>
          <p:cNvSpPr>
            <a:spLocks noGrp="1"/>
          </p:cNvSpPr>
          <p:nvPr/>
        </p:nvSpPr>
        <p:spPr>
          <a:xfrm>
            <a:off x="11753088" y="3904488"/>
            <a:ext cx="0" cy="487680"/>
          </a:xfrm>
          <a:prstGeom prst="line">
            <a:avLst/>
          </a:prstGeom>
          <a:noFill/>
          <a:ln w="10160">
            <a:solidFill>
              <a:srgbClr val="F8F5EF"/>
            </a:solidFill>
            <a:prstDash val="solid"/>
          </a:ln>
        </p:spPr>
      </p:sp>
      <p:sp>
        <p:nvSpPr>
          <p:cNvPr id="53" name="Text 50">
            <a:extLst>
              <a:ext uri="{FF2B5EF4-FFF2-40B4-BE49-F238E27FC236}">
                <a16:creationId xmlns:a16="http://schemas.microsoft.com/office/drawing/2014/main" id="{E1E5BE5A-1B10-4826-8A75-86E96871E4B8}"/>
              </a:ext>
            </a:extLst>
          </p:cNvPr>
          <p:cNvSpPr>
            <a:spLocks noGrp="1"/>
          </p:cNvSpPr>
          <p:nvPr/>
        </p:nvSpPr>
        <p:spPr>
          <a:xfrm>
            <a:off x="8232859" y="4014216"/>
            <a:ext cx="3383069"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Keine geänderten HIE-Grenzwerte behauptet.</a:t>
            </a:r>
            <a:endParaRPr sz="1570"/>
          </a:p>
        </p:txBody>
      </p:sp>
      <p:sp>
        <p:nvSpPr>
          <p:cNvPr id="54" name="Shape 51">
            <a:extLst>
              <a:ext uri="{FF2B5EF4-FFF2-40B4-BE49-F238E27FC236}">
                <a16:creationId xmlns:a16="http://schemas.microsoft.com/office/drawing/2014/main" id="{923A8954-B77C-46D6-983B-64D90509EF61}"/>
              </a:ext>
            </a:extLst>
          </p:cNvPr>
          <p:cNvSpPr>
            <a:spLocks noGrp="1"/>
          </p:cNvSpPr>
          <p:nvPr/>
        </p:nvSpPr>
        <p:spPr>
          <a:xfrm>
            <a:off x="438912" y="4392168"/>
            <a:ext cx="3047900" cy="487680"/>
          </a:xfrm>
          <a:prstGeom prst="rect">
            <a:avLst/>
          </a:prstGeom>
          <a:solidFill>
            <a:srgbClr val="FFFFFF"/>
          </a:solidFill>
          <a:ln w="12700">
            <a:solidFill>
              <a:srgbClr val="FFFFFF">
                <a:alpha val="0"/>
              </a:srgbClr>
            </a:solidFill>
            <a:prstDash val="solid"/>
          </a:ln>
        </p:spPr>
      </p:sp>
      <p:sp>
        <p:nvSpPr>
          <p:cNvPr id="55" name="Shape 52">
            <a:extLst>
              <a:ext uri="{FF2B5EF4-FFF2-40B4-BE49-F238E27FC236}">
                <a16:creationId xmlns:a16="http://schemas.microsoft.com/office/drawing/2014/main" id="{C9CF95DE-DBAD-4A80-918E-4358CE7472A0}"/>
              </a:ext>
            </a:extLst>
          </p:cNvPr>
          <p:cNvSpPr>
            <a:spLocks noGrp="1"/>
          </p:cNvSpPr>
          <p:nvPr/>
        </p:nvSpPr>
        <p:spPr>
          <a:xfrm>
            <a:off x="3486812" y="4392168"/>
            <a:ext cx="0" cy="487680"/>
          </a:xfrm>
          <a:prstGeom prst="line">
            <a:avLst/>
          </a:prstGeom>
          <a:noFill/>
          <a:ln w="10160">
            <a:solidFill>
              <a:srgbClr val="F8F5EF"/>
            </a:solidFill>
            <a:prstDash val="solid"/>
          </a:ln>
        </p:spPr>
      </p:sp>
      <p:sp>
        <p:nvSpPr>
          <p:cNvPr id="56" name="Text 53">
            <a:extLst>
              <a:ext uri="{FF2B5EF4-FFF2-40B4-BE49-F238E27FC236}">
                <a16:creationId xmlns:a16="http://schemas.microsoft.com/office/drawing/2014/main" id="{3417B924-5870-4A9B-A5ED-16B00F25C389}"/>
              </a:ext>
            </a:extLst>
          </p:cNvPr>
          <p:cNvSpPr>
            <a:spLocks noGrp="1"/>
          </p:cNvSpPr>
          <p:nvPr/>
        </p:nvSpPr>
        <p:spPr>
          <a:xfrm>
            <a:off x="566928" y="4501896"/>
            <a:ext cx="2782724"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SD1901 / SD1907</a:t>
            </a:r>
            <a:endParaRPr sz="1570"/>
          </a:p>
        </p:txBody>
      </p:sp>
      <p:sp>
        <p:nvSpPr>
          <p:cNvPr id="57" name="Shape 54">
            <a:extLst>
              <a:ext uri="{FF2B5EF4-FFF2-40B4-BE49-F238E27FC236}">
                <a16:creationId xmlns:a16="http://schemas.microsoft.com/office/drawing/2014/main" id="{F967408B-5D34-49CE-AC9F-E0DA41BBE0F2}"/>
              </a:ext>
            </a:extLst>
          </p:cNvPr>
          <p:cNvSpPr>
            <a:spLocks noGrp="1"/>
          </p:cNvSpPr>
          <p:nvPr/>
        </p:nvSpPr>
        <p:spPr>
          <a:xfrm>
            <a:off x="3486812" y="4392168"/>
            <a:ext cx="4618031" cy="487680"/>
          </a:xfrm>
          <a:prstGeom prst="rect">
            <a:avLst/>
          </a:prstGeom>
          <a:solidFill>
            <a:srgbClr val="FFFFFF"/>
          </a:solidFill>
          <a:ln w="12700">
            <a:solidFill>
              <a:srgbClr val="FFFFFF">
                <a:alpha val="0"/>
              </a:srgbClr>
            </a:solidFill>
            <a:prstDash val="solid"/>
          </a:ln>
        </p:spPr>
      </p:sp>
      <p:sp>
        <p:nvSpPr>
          <p:cNvPr id="58" name="Shape 55">
            <a:extLst>
              <a:ext uri="{FF2B5EF4-FFF2-40B4-BE49-F238E27FC236}">
                <a16:creationId xmlns:a16="http://schemas.microsoft.com/office/drawing/2014/main" id="{04121D82-5036-4E32-8228-EAA3364CFEF6}"/>
              </a:ext>
            </a:extLst>
          </p:cNvPr>
          <p:cNvSpPr>
            <a:spLocks noGrp="1"/>
          </p:cNvSpPr>
          <p:nvPr/>
        </p:nvSpPr>
        <p:spPr>
          <a:xfrm>
            <a:off x="8104843" y="4392168"/>
            <a:ext cx="0" cy="487680"/>
          </a:xfrm>
          <a:prstGeom prst="line">
            <a:avLst/>
          </a:prstGeom>
          <a:noFill/>
          <a:ln w="10160">
            <a:solidFill>
              <a:srgbClr val="F8F5EF"/>
            </a:solidFill>
            <a:prstDash val="solid"/>
          </a:ln>
        </p:spPr>
      </p:sp>
      <p:sp>
        <p:nvSpPr>
          <p:cNvPr id="59" name="Text 56">
            <a:extLst>
              <a:ext uri="{FF2B5EF4-FFF2-40B4-BE49-F238E27FC236}">
                <a16:creationId xmlns:a16="http://schemas.microsoft.com/office/drawing/2014/main" id="{7B6EF103-5AE9-4061-92D1-6B83D72BF3DB}"/>
              </a:ext>
            </a:extLst>
          </p:cNvPr>
          <p:cNvSpPr>
            <a:spLocks noGrp="1"/>
          </p:cNvSpPr>
          <p:nvPr/>
        </p:nvSpPr>
        <p:spPr>
          <a:xfrm>
            <a:off x="3614828" y="4501896"/>
            <a:ext cx="4352855"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Einzelne Listen-/Zeichenabweichungen, u. a. ND-Label bzw. Prozentzeichen</a:t>
            </a:r>
            <a:endParaRPr sz="1570"/>
          </a:p>
        </p:txBody>
      </p:sp>
      <p:sp>
        <p:nvSpPr>
          <p:cNvPr id="60" name="Shape 57">
            <a:extLst>
              <a:ext uri="{FF2B5EF4-FFF2-40B4-BE49-F238E27FC236}">
                <a16:creationId xmlns:a16="http://schemas.microsoft.com/office/drawing/2014/main" id="{9C1D8D6B-C98B-4A4A-891A-C2986200BF65}"/>
              </a:ext>
            </a:extLst>
          </p:cNvPr>
          <p:cNvSpPr>
            <a:spLocks noGrp="1"/>
          </p:cNvSpPr>
          <p:nvPr/>
        </p:nvSpPr>
        <p:spPr>
          <a:xfrm>
            <a:off x="8104843" y="4392168"/>
            <a:ext cx="3648245" cy="487680"/>
          </a:xfrm>
          <a:prstGeom prst="rect">
            <a:avLst/>
          </a:prstGeom>
          <a:solidFill>
            <a:srgbClr val="FFFFFF"/>
          </a:solidFill>
          <a:ln w="12700">
            <a:solidFill>
              <a:srgbClr val="FFFFFF">
                <a:alpha val="0"/>
              </a:srgbClr>
            </a:solidFill>
            <a:prstDash val="solid"/>
          </a:ln>
        </p:spPr>
      </p:sp>
      <p:sp>
        <p:nvSpPr>
          <p:cNvPr id="61" name="Shape 58">
            <a:extLst>
              <a:ext uri="{FF2B5EF4-FFF2-40B4-BE49-F238E27FC236}">
                <a16:creationId xmlns:a16="http://schemas.microsoft.com/office/drawing/2014/main" id="{1D566C4D-951E-4AF3-AB71-93247E947D47}"/>
              </a:ext>
            </a:extLst>
          </p:cNvPr>
          <p:cNvSpPr>
            <a:spLocks noGrp="1"/>
          </p:cNvSpPr>
          <p:nvPr/>
        </p:nvSpPr>
        <p:spPr>
          <a:xfrm>
            <a:off x="11753088" y="4392168"/>
            <a:ext cx="0" cy="487680"/>
          </a:xfrm>
          <a:prstGeom prst="line">
            <a:avLst/>
          </a:prstGeom>
          <a:noFill/>
          <a:ln w="10160">
            <a:solidFill>
              <a:srgbClr val="F8F5EF"/>
            </a:solidFill>
            <a:prstDash val="solid"/>
          </a:ln>
        </p:spPr>
      </p:sp>
      <p:sp>
        <p:nvSpPr>
          <p:cNvPr id="62" name="Text 59">
            <a:extLst>
              <a:ext uri="{FF2B5EF4-FFF2-40B4-BE49-F238E27FC236}">
                <a16:creationId xmlns:a16="http://schemas.microsoft.com/office/drawing/2014/main" id="{F418B058-D4D4-4575-8A0C-CDD49704F3E0}"/>
              </a:ext>
            </a:extLst>
          </p:cNvPr>
          <p:cNvSpPr>
            <a:spLocks noGrp="1"/>
          </p:cNvSpPr>
          <p:nvPr/>
        </p:nvSpPr>
        <p:spPr>
          <a:xfrm>
            <a:off x="8232859" y="4501896"/>
            <a:ext cx="3383069"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Keine neue Kodierreihenfolge oder Verbrennungsgrenze daraus abgeleitet.</a:t>
            </a:r>
            <a:endParaRPr sz="1570"/>
          </a:p>
        </p:txBody>
      </p:sp>
      <p:sp>
        <p:nvSpPr>
          <p:cNvPr id="63" name="Shape 60">
            <a:extLst>
              <a:ext uri="{FF2B5EF4-FFF2-40B4-BE49-F238E27FC236}">
                <a16:creationId xmlns:a16="http://schemas.microsoft.com/office/drawing/2014/main" id="{F2998D1C-2BEF-489C-B0DE-265AD34D55AE}"/>
              </a:ext>
            </a:extLst>
          </p:cNvPr>
          <p:cNvSpPr>
            <a:spLocks noGrp="1"/>
          </p:cNvSpPr>
          <p:nvPr/>
        </p:nvSpPr>
        <p:spPr>
          <a:xfrm>
            <a:off x="438912" y="4879848"/>
            <a:ext cx="3047900" cy="487680"/>
          </a:xfrm>
          <a:prstGeom prst="rect">
            <a:avLst/>
          </a:prstGeom>
          <a:solidFill>
            <a:srgbClr val="F0EBE2"/>
          </a:solidFill>
          <a:ln w="12700">
            <a:solidFill>
              <a:srgbClr val="F0EBE2">
                <a:alpha val="0"/>
              </a:srgbClr>
            </a:solidFill>
            <a:prstDash val="solid"/>
          </a:ln>
        </p:spPr>
      </p:sp>
      <p:sp>
        <p:nvSpPr>
          <p:cNvPr id="64" name="Shape 61">
            <a:extLst>
              <a:ext uri="{FF2B5EF4-FFF2-40B4-BE49-F238E27FC236}">
                <a16:creationId xmlns:a16="http://schemas.microsoft.com/office/drawing/2014/main" id="{158BA692-4056-4294-8328-32FDD44F2D79}"/>
              </a:ext>
            </a:extLst>
          </p:cNvPr>
          <p:cNvSpPr>
            <a:spLocks noGrp="1"/>
          </p:cNvSpPr>
          <p:nvPr/>
        </p:nvSpPr>
        <p:spPr>
          <a:xfrm>
            <a:off x="3486812" y="4879848"/>
            <a:ext cx="0" cy="487680"/>
          </a:xfrm>
          <a:prstGeom prst="line">
            <a:avLst/>
          </a:prstGeom>
          <a:noFill/>
          <a:ln w="10160">
            <a:solidFill>
              <a:srgbClr val="F8F5EF"/>
            </a:solidFill>
            <a:prstDash val="solid"/>
          </a:ln>
        </p:spPr>
      </p:sp>
      <p:sp>
        <p:nvSpPr>
          <p:cNvPr id="65" name="Text 62">
            <a:extLst>
              <a:ext uri="{FF2B5EF4-FFF2-40B4-BE49-F238E27FC236}">
                <a16:creationId xmlns:a16="http://schemas.microsoft.com/office/drawing/2014/main" id="{516850B3-02CF-4A83-823A-006FF70F539E}"/>
              </a:ext>
            </a:extLst>
          </p:cNvPr>
          <p:cNvSpPr>
            <a:spLocks noGrp="1"/>
          </p:cNvSpPr>
          <p:nvPr/>
        </p:nvSpPr>
        <p:spPr>
          <a:xfrm>
            <a:off x="566928" y="4989576"/>
            <a:ext cx="2782724" cy="277368"/>
          </a:xfrm>
          <a:prstGeom prst="rect">
            <a:avLst/>
          </a:prstGeom>
          <a:noFill/>
        </p:spPr>
        <p:txBody>
          <a:bodyPr wrap="square" lIns="0" tIns="0" rIns="0" bIns="0" anchor="ctr">
            <a:normAutofit/>
          </a:bodyPr>
          <a:lstStyle/>
          <a:p>
            <a:pPr marL="0" indent="0">
              <a:buNone/>
            </a:pPr>
            <a:r>
              <a:rPr sz="1570" b="1">
                <a:solidFill>
                  <a:srgbClr val="303D43"/>
                </a:solidFill>
                <a:latin typeface="Arial"/>
                <a:ea typeface="Arial"/>
                <a:cs typeface="Arial"/>
              </a:rPr>
              <a:t>SP0201 / SP0203</a:t>
            </a:r>
            <a:endParaRPr sz="1570"/>
          </a:p>
        </p:txBody>
      </p:sp>
      <p:sp>
        <p:nvSpPr>
          <p:cNvPr id="66" name="Shape 63">
            <a:extLst>
              <a:ext uri="{FF2B5EF4-FFF2-40B4-BE49-F238E27FC236}">
                <a16:creationId xmlns:a16="http://schemas.microsoft.com/office/drawing/2014/main" id="{3230EADF-E792-45CD-852E-1A2B1E88DE73}"/>
              </a:ext>
            </a:extLst>
          </p:cNvPr>
          <p:cNvSpPr>
            <a:spLocks noGrp="1"/>
          </p:cNvSpPr>
          <p:nvPr/>
        </p:nvSpPr>
        <p:spPr>
          <a:xfrm>
            <a:off x="3486812" y="4879848"/>
            <a:ext cx="4618031" cy="487680"/>
          </a:xfrm>
          <a:prstGeom prst="rect">
            <a:avLst/>
          </a:prstGeom>
          <a:solidFill>
            <a:srgbClr val="F0EBE2"/>
          </a:solidFill>
          <a:ln w="12700">
            <a:solidFill>
              <a:srgbClr val="F0EBE2">
                <a:alpha val="0"/>
              </a:srgbClr>
            </a:solidFill>
            <a:prstDash val="solid"/>
          </a:ln>
        </p:spPr>
      </p:sp>
      <p:sp>
        <p:nvSpPr>
          <p:cNvPr id="67" name="Shape 64">
            <a:extLst>
              <a:ext uri="{FF2B5EF4-FFF2-40B4-BE49-F238E27FC236}">
                <a16:creationId xmlns:a16="http://schemas.microsoft.com/office/drawing/2014/main" id="{38BFB5DD-48ED-4D63-A8F2-CF3AE02FF067}"/>
              </a:ext>
            </a:extLst>
          </p:cNvPr>
          <p:cNvSpPr>
            <a:spLocks noGrp="1"/>
          </p:cNvSpPr>
          <p:nvPr/>
        </p:nvSpPr>
        <p:spPr>
          <a:xfrm>
            <a:off x="8104843" y="4879848"/>
            <a:ext cx="0" cy="487680"/>
          </a:xfrm>
          <a:prstGeom prst="line">
            <a:avLst/>
          </a:prstGeom>
          <a:noFill/>
          <a:ln w="10160">
            <a:solidFill>
              <a:srgbClr val="F8F5EF"/>
            </a:solidFill>
            <a:prstDash val="solid"/>
          </a:ln>
        </p:spPr>
      </p:sp>
      <p:sp>
        <p:nvSpPr>
          <p:cNvPr id="68" name="Text 65">
            <a:extLst>
              <a:ext uri="{FF2B5EF4-FFF2-40B4-BE49-F238E27FC236}">
                <a16:creationId xmlns:a16="http://schemas.microsoft.com/office/drawing/2014/main" id="{0D7D0BF0-61CA-40A5-9BEE-FEF9D83C6A2B}"/>
              </a:ext>
            </a:extLst>
          </p:cNvPr>
          <p:cNvSpPr>
            <a:spLocks noGrp="1"/>
          </p:cNvSpPr>
          <p:nvPr/>
        </p:nvSpPr>
        <p:spPr>
          <a:xfrm>
            <a:off x="3614828" y="4989576"/>
            <a:ext cx="4352855"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99.B7.1-: Titelwortfolge geändert</a:t>
            </a:r>
            <a:endParaRPr sz="1570"/>
          </a:p>
        </p:txBody>
      </p:sp>
      <p:sp>
        <p:nvSpPr>
          <p:cNvPr id="69" name="Shape 66">
            <a:extLst>
              <a:ext uri="{FF2B5EF4-FFF2-40B4-BE49-F238E27FC236}">
                <a16:creationId xmlns:a16="http://schemas.microsoft.com/office/drawing/2014/main" id="{8189C01C-F299-493F-851B-D607F29ABAC7}"/>
              </a:ext>
            </a:extLst>
          </p:cNvPr>
          <p:cNvSpPr>
            <a:spLocks noGrp="1"/>
          </p:cNvSpPr>
          <p:nvPr/>
        </p:nvSpPr>
        <p:spPr>
          <a:xfrm>
            <a:off x="8104843" y="4879848"/>
            <a:ext cx="3648245" cy="487680"/>
          </a:xfrm>
          <a:prstGeom prst="rect">
            <a:avLst/>
          </a:prstGeom>
          <a:solidFill>
            <a:srgbClr val="F0EBE2"/>
          </a:solidFill>
          <a:ln w="12700">
            <a:solidFill>
              <a:srgbClr val="F0EBE2">
                <a:alpha val="0"/>
              </a:srgbClr>
            </a:solidFill>
            <a:prstDash val="solid"/>
          </a:ln>
        </p:spPr>
      </p:sp>
      <p:sp>
        <p:nvSpPr>
          <p:cNvPr id="70" name="Shape 67">
            <a:extLst>
              <a:ext uri="{FF2B5EF4-FFF2-40B4-BE49-F238E27FC236}">
                <a16:creationId xmlns:a16="http://schemas.microsoft.com/office/drawing/2014/main" id="{DEC2AA67-845A-4E1C-A6FE-C8ADB60D2E17}"/>
              </a:ext>
            </a:extLst>
          </p:cNvPr>
          <p:cNvSpPr>
            <a:spLocks noGrp="1"/>
          </p:cNvSpPr>
          <p:nvPr/>
        </p:nvSpPr>
        <p:spPr>
          <a:xfrm>
            <a:off x="11753088" y="4879848"/>
            <a:ext cx="0" cy="487680"/>
          </a:xfrm>
          <a:prstGeom prst="line">
            <a:avLst/>
          </a:prstGeom>
          <a:noFill/>
          <a:ln w="10160">
            <a:solidFill>
              <a:srgbClr val="F8F5EF"/>
            </a:solidFill>
            <a:prstDash val="solid"/>
          </a:ln>
        </p:spPr>
      </p:sp>
      <p:sp>
        <p:nvSpPr>
          <p:cNvPr id="71" name="Text 68">
            <a:extLst>
              <a:ext uri="{FF2B5EF4-FFF2-40B4-BE49-F238E27FC236}">
                <a16:creationId xmlns:a16="http://schemas.microsoft.com/office/drawing/2014/main" id="{F96FA3B1-D0EB-44F9-8274-A3E9B217C53C}"/>
              </a:ext>
            </a:extLst>
          </p:cNvPr>
          <p:cNvSpPr>
            <a:spLocks noGrp="1"/>
          </p:cNvSpPr>
          <p:nvPr/>
        </p:nvSpPr>
        <p:spPr>
          <a:xfrm>
            <a:off x="8232859" y="4989576"/>
            <a:ext cx="3383069" cy="277368"/>
          </a:xfrm>
          <a:prstGeom prst="rect">
            <a:avLst/>
          </a:prstGeom>
          <a:noFill/>
        </p:spPr>
        <p:txBody>
          <a:bodyPr wrap="square" lIns="0" tIns="0" rIns="0" bIns="0" anchor="ctr">
            <a:normAutofit/>
          </a:bodyPr>
          <a:lstStyle/>
          <a:p>
            <a:pPr marL="0" indent="0">
              <a:buNone/>
            </a:pPr>
            <a:r>
              <a:rPr sz="1570">
                <a:solidFill>
                  <a:srgbClr val="243239"/>
                </a:solidFill>
                <a:latin typeface="Arial"/>
                <a:ea typeface="Arial"/>
                <a:cs typeface="Arial"/>
              </a:rPr>
              <a:t>Bezeichnung, keine neue Nummer.</a:t>
            </a:r>
            <a:endParaRPr sz="1570"/>
          </a:p>
        </p:txBody>
      </p:sp>
      <p:sp>
        <p:nvSpPr>
          <p:cNvPr id="72" name="Shape 69">
            <a:extLst>
              <a:ext uri="{FF2B5EF4-FFF2-40B4-BE49-F238E27FC236}">
                <a16:creationId xmlns:a16="http://schemas.microsoft.com/office/drawing/2014/main" id="{701DF957-3B94-43E1-A63E-6B8B4B0C7651}"/>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73" name="Shape 70">
            <a:extLst>
              <a:ext uri="{FF2B5EF4-FFF2-40B4-BE49-F238E27FC236}">
                <a16:creationId xmlns:a16="http://schemas.microsoft.com/office/drawing/2014/main" id="{5B85E410-704E-4270-82B4-4E438B0EF718}"/>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74" name="Text 71">
            <a:extLst>
              <a:ext uri="{FF2B5EF4-FFF2-40B4-BE49-F238E27FC236}">
                <a16:creationId xmlns:a16="http://schemas.microsoft.com/office/drawing/2014/main" id="{3365334E-0CAF-4E88-A0AA-7EF48BAD757F}"/>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Reine Trennstriche, Seitenzahlen, Schrift- und Layoutwechsel sind nicht als eigenständige fachliche Neuerungen aufgelistet.</a:t>
            </a:r>
            <a:endParaRPr sz="1550"/>
          </a:p>
        </p:txBody>
      </p:sp>
      <p:sp>
        <p:nvSpPr>
          <p:cNvPr id="75" name="Shape 72">
            <a:extLst>
              <a:ext uri="{FF2B5EF4-FFF2-40B4-BE49-F238E27FC236}">
                <a16:creationId xmlns:a16="http://schemas.microsoft.com/office/drawing/2014/main" id="{24E0736C-1704-418F-855A-68F1FCBC566A}"/>
              </a:ext>
            </a:extLst>
          </p:cNvPr>
          <p:cNvSpPr>
            <a:spLocks noGrp="1"/>
          </p:cNvSpPr>
          <p:nvPr/>
        </p:nvSpPr>
        <p:spPr>
          <a:xfrm>
            <a:off x="438912" y="6281928"/>
            <a:ext cx="11314176" cy="0"/>
          </a:xfrm>
          <a:prstGeom prst="line">
            <a:avLst/>
          </a:prstGeom>
          <a:noFill/>
          <a:ln w="7620">
            <a:solidFill>
              <a:srgbClr val="D8D4CB"/>
            </a:solidFill>
            <a:prstDash val="solid"/>
          </a:ln>
        </p:spPr>
      </p:sp>
      <p:sp>
        <p:nvSpPr>
          <p:cNvPr id="76" name="Text 73">
            <a:extLst>
              <a:ext uri="{FF2B5EF4-FFF2-40B4-BE49-F238E27FC236}">
                <a16:creationId xmlns:a16="http://schemas.microsoft.com/office/drawing/2014/main" id="{387FAAC0-F42C-4D23-A683-02EB7A976709}"/>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KHB 2026/2027: G54; D15; SD0106; SD0604; SD1611; SD1807; SD1609; SD1901/07; SP0201/03.</a:t>
            </a:r>
            <a:endParaRPr sz="920"/>
          </a:p>
        </p:txBody>
      </p:sp>
      <p:sp>
        <p:nvSpPr>
          <p:cNvPr id="77" name="Text 74">
            <a:extLst>
              <a:ext uri="{FF2B5EF4-FFF2-40B4-BE49-F238E27FC236}">
                <a16:creationId xmlns:a16="http://schemas.microsoft.com/office/drawing/2014/main" id="{512BC1B1-8D03-4A92-A626-384FA500E7B5}"/>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78" name="Text 75">
            <a:extLst>
              <a:ext uri="{FF2B5EF4-FFF2-40B4-BE49-F238E27FC236}">
                <a16:creationId xmlns:a16="http://schemas.microsoft.com/office/drawing/2014/main" id="{77E02B63-A65C-4860-B985-7B851D1D6FB2}"/>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72 / 73</a:t>
            </a:r>
            <a:endParaRPr sz="900"/>
          </a:p>
        </p:txBody>
      </p:sp>
    </p:spTree>
    <p:extLst>
      <p:ext uri="{BB962C8B-B14F-4D97-AF65-F5344CB8AC3E}">
        <p14:creationId xmlns:p14="http://schemas.microsoft.com/office/powerpoint/2010/main" val="13105896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8F5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3DF43E4-6CB8-4997-B70A-1B1635121F9F}"/>
              </a:ext>
            </a:extLst>
          </p:cNvPr>
          <p:cNvSpPr>
            <a:spLocks noGrp="1"/>
          </p:cNvSpPr>
          <p:nvPr/>
        </p:nvSpPr>
        <p:spPr>
          <a:xfrm>
            <a:off x="0" y="0"/>
            <a:ext cx="12192000" cy="722376"/>
          </a:xfrm>
          <a:prstGeom prst="rect">
            <a:avLst/>
          </a:prstGeom>
          <a:solidFill>
            <a:srgbClr val="FFFFFF"/>
          </a:solidFill>
          <a:ln w="12700">
            <a:solidFill>
              <a:srgbClr val="FFFFFF">
                <a:alpha val="0"/>
              </a:srgbClr>
            </a:solidFill>
            <a:prstDash val="solid"/>
          </a:ln>
        </p:spPr>
      </p:sp>
      <p:pic>
        <p:nvPicPr>
          <p:cNvPr id="3" name="Image 0">
            <a:extLst>
              <a:ext uri="{FF2B5EF4-FFF2-40B4-BE49-F238E27FC236}">
                <a16:creationId xmlns:a16="http://schemas.microsoft.com/office/drawing/2014/main" id="{CDEB5D65-258B-453E-9DEF-0CD63A578E17}"/>
              </a:ext>
            </a:extLst>
          </p:cNvPr>
          <p:cNvPicPr>
            <a:picLocks noChangeAspect="1"/>
          </p:cNvPicPr>
          <p:nvPr/>
        </p:nvPicPr>
        <p:blipFill>
          <a:blip r:embed="rId3"/>
          <a:stretch>
            <a:fillRect/>
          </a:stretch>
        </p:blipFill>
        <p:spPr>
          <a:xfrm>
            <a:off x="1032815" y="128016"/>
            <a:ext cx="2323490" cy="402336"/>
          </a:xfrm>
          <a:prstGeom prst="rect">
            <a:avLst/>
          </a:prstGeom>
        </p:spPr>
      </p:pic>
      <p:sp>
        <p:nvSpPr>
          <p:cNvPr id="4" name="Text 1">
            <a:extLst>
              <a:ext uri="{FF2B5EF4-FFF2-40B4-BE49-F238E27FC236}">
                <a16:creationId xmlns:a16="http://schemas.microsoft.com/office/drawing/2014/main" id="{592F157C-E35B-445B-A181-D85F2FEA0A59}"/>
              </a:ext>
            </a:extLst>
          </p:cNvPr>
          <p:cNvSpPr>
            <a:spLocks noGrp="1"/>
          </p:cNvSpPr>
          <p:nvPr/>
        </p:nvSpPr>
        <p:spPr>
          <a:xfrm>
            <a:off x="5715000" y="164592"/>
            <a:ext cx="60350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MedKod Ferchland  |  Erlengasse 3  |  8240 Thayngen</a:t>
            </a:r>
            <a:endParaRPr sz="960"/>
          </a:p>
        </p:txBody>
      </p:sp>
      <p:sp>
        <p:nvSpPr>
          <p:cNvPr id="5" name="Text 2">
            <a:extLst>
              <a:ext uri="{FF2B5EF4-FFF2-40B4-BE49-F238E27FC236}">
                <a16:creationId xmlns:a16="http://schemas.microsoft.com/office/drawing/2014/main" id="{728BE1BB-D8D1-475C-BBF0-6223EC7317B0}"/>
              </a:ext>
            </a:extLst>
          </p:cNvPr>
          <p:cNvSpPr>
            <a:spLocks noGrp="1"/>
          </p:cNvSpPr>
          <p:nvPr/>
        </p:nvSpPr>
        <p:spPr>
          <a:xfrm>
            <a:off x="6400800" y="393192"/>
            <a:ext cx="5349240" cy="164592"/>
          </a:xfrm>
          <a:prstGeom prst="rect">
            <a:avLst/>
          </a:prstGeom>
          <a:noFill/>
        </p:spPr>
        <p:txBody>
          <a:bodyPr wrap="square" lIns="0" tIns="0" rIns="0" bIns="0" anchor="t">
            <a:normAutofit/>
          </a:bodyPr>
          <a:lstStyle/>
          <a:p>
            <a:pPr marL="0" indent="0" algn="r">
              <a:buNone/>
            </a:pPr>
            <a:r>
              <a:rPr sz="960">
                <a:solidFill>
                  <a:srgbClr val="303D43"/>
                </a:solidFill>
                <a:latin typeface="Arial"/>
                <a:ea typeface="Arial"/>
                <a:cs typeface="Arial"/>
              </a:rPr>
              <a:t>+41 79 232 4141  |  ferchland@medkod.ch</a:t>
            </a:r>
            <a:endParaRPr sz="960"/>
          </a:p>
        </p:txBody>
      </p:sp>
      <p:sp>
        <p:nvSpPr>
          <p:cNvPr id="6" name="Shape 3">
            <a:extLst>
              <a:ext uri="{FF2B5EF4-FFF2-40B4-BE49-F238E27FC236}">
                <a16:creationId xmlns:a16="http://schemas.microsoft.com/office/drawing/2014/main" id="{3417356B-CFA4-42D5-AA4B-E35C1AC89A9A}"/>
              </a:ext>
            </a:extLst>
          </p:cNvPr>
          <p:cNvSpPr>
            <a:spLocks noGrp="1"/>
          </p:cNvSpPr>
          <p:nvPr/>
        </p:nvSpPr>
        <p:spPr>
          <a:xfrm>
            <a:off x="438912" y="713232"/>
            <a:ext cx="11311128" cy="0"/>
          </a:xfrm>
          <a:prstGeom prst="line">
            <a:avLst/>
          </a:prstGeom>
          <a:noFill/>
          <a:ln w="8890">
            <a:solidFill>
              <a:srgbClr val="D8D4CB"/>
            </a:solidFill>
            <a:prstDash val="solid"/>
          </a:ln>
        </p:spPr>
      </p:sp>
      <p:sp>
        <p:nvSpPr>
          <p:cNvPr id="7" name="Text 4">
            <a:extLst>
              <a:ext uri="{FF2B5EF4-FFF2-40B4-BE49-F238E27FC236}">
                <a16:creationId xmlns:a16="http://schemas.microsoft.com/office/drawing/2014/main" id="{8951D636-776F-44A2-B017-83E367FAB508}"/>
              </a:ext>
            </a:extLst>
          </p:cNvPr>
          <p:cNvSpPr>
            <a:spLocks noGrp="1"/>
          </p:cNvSpPr>
          <p:nvPr/>
        </p:nvSpPr>
        <p:spPr>
          <a:xfrm>
            <a:off x="438912" y="914400"/>
            <a:ext cx="7406640" cy="219456"/>
          </a:xfrm>
          <a:prstGeom prst="rect">
            <a:avLst/>
          </a:prstGeom>
          <a:noFill/>
        </p:spPr>
        <p:txBody>
          <a:bodyPr wrap="square" lIns="0" tIns="0" rIns="0" bIns="0" anchor="t">
            <a:normAutofit/>
          </a:bodyPr>
          <a:lstStyle/>
          <a:p>
            <a:pPr marL="0" indent="0">
              <a:buNone/>
            </a:pPr>
            <a:r>
              <a:rPr sz="1020" b="1" spc="80">
                <a:solidFill>
                  <a:srgbClr val="59666B"/>
                </a:solidFill>
                <a:latin typeface="Arial"/>
                <a:ea typeface="Arial"/>
                <a:cs typeface="Arial"/>
              </a:rPr>
              <a:t>ANHANG | QUELLEN</a:t>
            </a:r>
            <a:endParaRPr sz="1020"/>
          </a:p>
        </p:txBody>
      </p:sp>
      <p:sp>
        <p:nvSpPr>
          <p:cNvPr id="8" name="Text 5">
            <a:extLst>
              <a:ext uri="{FF2B5EF4-FFF2-40B4-BE49-F238E27FC236}">
                <a16:creationId xmlns:a16="http://schemas.microsoft.com/office/drawing/2014/main" id="{72D15CCE-17CB-4D77-9BEE-5C913AC2D41B}"/>
              </a:ext>
            </a:extLst>
          </p:cNvPr>
          <p:cNvSpPr>
            <a:spLocks noGrp="1"/>
          </p:cNvSpPr>
          <p:nvPr/>
        </p:nvSpPr>
        <p:spPr>
          <a:xfrm>
            <a:off x="8138160" y="914400"/>
            <a:ext cx="3602736" cy="219456"/>
          </a:xfrm>
          <a:prstGeom prst="rect">
            <a:avLst/>
          </a:prstGeom>
          <a:noFill/>
        </p:spPr>
        <p:txBody>
          <a:bodyPr wrap="square" lIns="0" tIns="0" rIns="0" bIns="0" anchor="t">
            <a:normAutofit/>
          </a:bodyPr>
          <a:lstStyle/>
          <a:p>
            <a:pPr marL="0" indent="0" algn="r">
              <a:buNone/>
            </a:pPr>
            <a:r>
              <a:rPr sz="960" b="1">
                <a:solidFill>
                  <a:srgbClr val="284907"/>
                </a:solidFill>
                <a:latin typeface="Arial"/>
                <a:ea typeface="Arial"/>
                <a:cs typeface="Arial"/>
              </a:rPr>
              <a:t>VERSION 3.0 | 21.10.2026</a:t>
            </a:r>
            <a:endParaRPr sz="960"/>
          </a:p>
        </p:txBody>
      </p:sp>
      <p:sp>
        <p:nvSpPr>
          <p:cNvPr id="9" name="Text 6">
            <a:extLst>
              <a:ext uri="{FF2B5EF4-FFF2-40B4-BE49-F238E27FC236}">
                <a16:creationId xmlns:a16="http://schemas.microsoft.com/office/drawing/2014/main" id="{C0806753-8C26-4836-9F9A-4BB85FE0B61A}"/>
              </a:ext>
            </a:extLst>
          </p:cNvPr>
          <p:cNvSpPr>
            <a:spLocks noGrp="1"/>
          </p:cNvSpPr>
          <p:nvPr/>
        </p:nvSpPr>
        <p:spPr>
          <a:xfrm>
            <a:off x="438912" y="1179576"/>
            <a:ext cx="11314176" cy="603504"/>
          </a:xfrm>
          <a:prstGeom prst="rect">
            <a:avLst/>
          </a:prstGeom>
          <a:noFill/>
        </p:spPr>
        <p:txBody>
          <a:bodyPr wrap="square" lIns="0" tIns="0" rIns="0" bIns="0" anchor="ctr">
            <a:normAutofit/>
          </a:bodyPr>
          <a:lstStyle/>
          <a:p>
            <a:pPr marL="0" indent="0">
              <a:buNone/>
            </a:pPr>
            <a:r>
              <a:rPr sz="2800" b="1">
                <a:solidFill>
                  <a:srgbClr val="243239"/>
                </a:solidFill>
                <a:latin typeface="Georgia"/>
                <a:ea typeface="Georgia"/>
                <a:cs typeface="Georgia"/>
              </a:rPr>
              <a:t>Quellen, Gültigkeit und Aktualisierung</a:t>
            </a:r>
            <a:endParaRPr sz="2800"/>
          </a:p>
        </p:txBody>
      </p:sp>
      <p:sp>
        <p:nvSpPr>
          <p:cNvPr id="10" name="Shape 7">
            <a:extLst>
              <a:ext uri="{FF2B5EF4-FFF2-40B4-BE49-F238E27FC236}">
                <a16:creationId xmlns:a16="http://schemas.microsoft.com/office/drawing/2014/main" id="{19FD7947-3520-440D-A322-A9B143E0CBE4}"/>
              </a:ext>
            </a:extLst>
          </p:cNvPr>
          <p:cNvSpPr>
            <a:spLocks noGrp="1"/>
          </p:cNvSpPr>
          <p:nvPr/>
        </p:nvSpPr>
        <p:spPr>
          <a:xfrm>
            <a:off x="438912" y="1819656"/>
            <a:ext cx="521208" cy="0"/>
          </a:xfrm>
          <a:prstGeom prst="line">
            <a:avLst/>
          </a:prstGeom>
          <a:noFill/>
          <a:ln w="27940">
            <a:solidFill>
              <a:srgbClr val="284907"/>
            </a:solidFill>
            <a:prstDash val="solid"/>
          </a:ln>
        </p:spPr>
      </p:sp>
      <p:sp>
        <p:nvSpPr>
          <p:cNvPr id="11" name="Shape 8">
            <a:extLst>
              <a:ext uri="{FF2B5EF4-FFF2-40B4-BE49-F238E27FC236}">
                <a16:creationId xmlns:a16="http://schemas.microsoft.com/office/drawing/2014/main" id="{B9DB5621-113F-4B8C-B43E-B7C037383E8F}"/>
              </a:ext>
            </a:extLst>
          </p:cNvPr>
          <p:cNvSpPr>
            <a:spLocks noGrp="1"/>
          </p:cNvSpPr>
          <p:nvPr/>
        </p:nvSpPr>
        <p:spPr>
          <a:xfrm>
            <a:off x="960120" y="1819656"/>
            <a:ext cx="411480" cy="0"/>
          </a:xfrm>
          <a:prstGeom prst="line">
            <a:avLst/>
          </a:prstGeom>
          <a:noFill/>
          <a:ln w="27940">
            <a:solidFill>
              <a:srgbClr val="D8CBB6"/>
            </a:solidFill>
            <a:prstDash val="solid"/>
          </a:ln>
        </p:spPr>
      </p:sp>
      <p:sp>
        <p:nvSpPr>
          <p:cNvPr id="12" name="Shape 9">
            <a:extLst>
              <a:ext uri="{FF2B5EF4-FFF2-40B4-BE49-F238E27FC236}">
                <a16:creationId xmlns:a16="http://schemas.microsoft.com/office/drawing/2014/main" id="{BB666360-2517-4026-AA1D-0588FBA8B7B9}"/>
              </a:ext>
            </a:extLst>
          </p:cNvPr>
          <p:cNvSpPr>
            <a:spLocks noGrp="1"/>
          </p:cNvSpPr>
          <p:nvPr/>
        </p:nvSpPr>
        <p:spPr>
          <a:xfrm>
            <a:off x="438912" y="2011680"/>
            <a:ext cx="5556504" cy="1577340"/>
          </a:xfrm>
          <a:prstGeom prst="rect">
            <a:avLst/>
          </a:prstGeom>
          <a:solidFill>
            <a:srgbClr val="FFFFFF"/>
          </a:solidFill>
          <a:ln w="7620">
            <a:solidFill>
              <a:srgbClr val="D8D4CB"/>
            </a:solidFill>
            <a:prstDash val="solid"/>
          </a:ln>
        </p:spPr>
      </p:sp>
      <p:sp>
        <p:nvSpPr>
          <p:cNvPr id="13" name="Shape 10">
            <a:extLst>
              <a:ext uri="{FF2B5EF4-FFF2-40B4-BE49-F238E27FC236}">
                <a16:creationId xmlns:a16="http://schemas.microsoft.com/office/drawing/2014/main" id="{C1094024-8751-4111-A579-485FAEA97637}"/>
              </a:ext>
            </a:extLst>
          </p:cNvPr>
          <p:cNvSpPr>
            <a:spLocks noGrp="1"/>
          </p:cNvSpPr>
          <p:nvPr/>
        </p:nvSpPr>
        <p:spPr>
          <a:xfrm>
            <a:off x="438912" y="2011680"/>
            <a:ext cx="41148" cy="1577340"/>
          </a:xfrm>
          <a:prstGeom prst="rect">
            <a:avLst/>
          </a:prstGeom>
          <a:solidFill>
            <a:srgbClr val="D8CBB6"/>
          </a:solidFill>
          <a:ln w="12700">
            <a:solidFill>
              <a:srgbClr val="D8CBB6">
                <a:alpha val="0"/>
              </a:srgbClr>
            </a:solidFill>
            <a:prstDash val="solid"/>
          </a:ln>
        </p:spPr>
      </p:sp>
      <p:sp>
        <p:nvSpPr>
          <p:cNvPr id="14" name="Text 11">
            <a:extLst>
              <a:ext uri="{FF2B5EF4-FFF2-40B4-BE49-F238E27FC236}">
                <a16:creationId xmlns:a16="http://schemas.microsoft.com/office/drawing/2014/main" id="{7C7C6655-533E-4315-BF24-D5415D042477}"/>
              </a:ext>
            </a:extLst>
          </p:cNvPr>
          <p:cNvSpPr>
            <a:spLocks noGrp="1"/>
          </p:cNvSpPr>
          <p:nvPr/>
        </p:nvSpPr>
        <p:spPr>
          <a:xfrm>
            <a:off x="621792" y="2176272"/>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Primärquellen</a:t>
            </a:r>
            <a:endParaRPr sz="1800"/>
          </a:p>
        </p:txBody>
      </p:sp>
      <p:sp>
        <p:nvSpPr>
          <p:cNvPr id="15" name="Text 12">
            <a:extLst>
              <a:ext uri="{FF2B5EF4-FFF2-40B4-BE49-F238E27FC236}">
                <a16:creationId xmlns:a16="http://schemas.microsoft.com/office/drawing/2014/main" id="{20F5232A-E5FB-45DC-BFA6-EF71405CB85C}"/>
              </a:ext>
            </a:extLst>
          </p:cNvPr>
          <p:cNvSpPr>
            <a:spLocks noGrp="1"/>
          </p:cNvSpPr>
          <p:nvPr/>
        </p:nvSpPr>
        <p:spPr>
          <a:xfrm>
            <a:off x="621792" y="2569464"/>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BFS: Medizinisches Kodierungshandbuch 2026 (543-2600) und 2027 (543-2700).</a:t>
            </a:r>
            <a:endParaRPr sz="1740"/>
          </a:p>
        </p:txBody>
      </p:sp>
      <p:sp>
        <p:nvSpPr>
          <p:cNvPr id="16" name="Shape 13">
            <a:extLst>
              <a:ext uri="{FF2B5EF4-FFF2-40B4-BE49-F238E27FC236}">
                <a16:creationId xmlns:a16="http://schemas.microsoft.com/office/drawing/2014/main" id="{420225E6-0C6B-4C60-B754-CC000BC55D3E}"/>
              </a:ext>
            </a:extLst>
          </p:cNvPr>
          <p:cNvSpPr>
            <a:spLocks noGrp="1"/>
          </p:cNvSpPr>
          <p:nvPr/>
        </p:nvSpPr>
        <p:spPr>
          <a:xfrm>
            <a:off x="6196584" y="2011680"/>
            <a:ext cx="5556504" cy="1577340"/>
          </a:xfrm>
          <a:prstGeom prst="rect">
            <a:avLst/>
          </a:prstGeom>
          <a:solidFill>
            <a:srgbClr val="FFFFFF"/>
          </a:solidFill>
          <a:ln w="7620">
            <a:solidFill>
              <a:srgbClr val="D8D4CB"/>
            </a:solidFill>
            <a:prstDash val="solid"/>
          </a:ln>
        </p:spPr>
      </p:sp>
      <p:sp>
        <p:nvSpPr>
          <p:cNvPr id="17" name="Shape 14">
            <a:extLst>
              <a:ext uri="{FF2B5EF4-FFF2-40B4-BE49-F238E27FC236}">
                <a16:creationId xmlns:a16="http://schemas.microsoft.com/office/drawing/2014/main" id="{FF41A93E-5B63-4106-9A2B-5BE60B8067DF}"/>
              </a:ext>
            </a:extLst>
          </p:cNvPr>
          <p:cNvSpPr>
            <a:spLocks noGrp="1"/>
          </p:cNvSpPr>
          <p:nvPr/>
        </p:nvSpPr>
        <p:spPr>
          <a:xfrm>
            <a:off x="6196584" y="2011680"/>
            <a:ext cx="41148" cy="1577340"/>
          </a:xfrm>
          <a:prstGeom prst="rect">
            <a:avLst/>
          </a:prstGeom>
          <a:solidFill>
            <a:srgbClr val="D8CBB6"/>
          </a:solidFill>
          <a:ln w="12700">
            <a:solidFill>
              <a:srgbClr val="D8CBB6">
                <a:alpha val="0"/>
              </a:srgbClr>
            </a:solidFill>
            <a:prstDash val="solid"/>
          </a:ln>
        </p:spPr>
      </p:sp>
      <p:sp>
        <p:nvSpPr>
          <p:cNvPr id="18" name="Text 15">
            <a:extLst>
              <a:ext uri="{FF2B5EF4-FFF2-40B4-BE49-F238E27FC236}">
                <a16:creationId xmlns:a16="http://schemas.microsoft.com/office/drawing/2014/main" id="{2252A121-21B0-4AEB-9D56-4EA9A5881AE7}"/>
              </a:ext>
            </a:extLst>
          </p:cNvPr>
          <p:cNvSpPr>
            <a:spLocks noGrp="1"/>
          </p:cNvSpPr>
          <p:nvPr/>
        </p:nvSpPr>
        <p:spPr>
          <a:xfrm>
            <a:off x="6379464" y="2176272"/>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Ergänzende Prüfung</a:t>
            </a:r>
            <a:endParaRPr sz="1800"/>
          </a:p>
        </p:txBody>
      </p:sp>
      <p:sp>
        <p:nvSpPr>
          <p:cNvPr id="19" name="Text 16">
            <a:extLst>
              <a:ext uri="{FF2B5EF4-FFF2-40B4-BE49-F238E27FC236}">
                <a16:creationId xmlns:a16="http://schemas.microsoft.com/office/drawing/2014/main" id="{27FF2DE5-41C8-46B2-9850-5B747FE92312}"/>
              </a:ext>
            </a:extLst>
          </p:cNvPr>
          <p:cNvSpPr>
            <a:spLocks noGrp="1"/>
          </p:cNvSpPr>
          <p:nvPr/>
        </p:nvSpPr>
        <p:spPr>
          <a:xfrm>
            <a:off x="6379464" y="2569464"/>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Relevante BFS-Aktualisierungen und Klarstellungen; CHOP 2026/2027; ICD-10-GM 2026. Nachweise bei den jeweiligen Themen.</a:t>
            </a:r>
            <a:endParaRPr sz="1740"/>
          </a:p>
        </p:txBody>
      </p:sp>
      <p:sp>
        <p:nvSpPr>
          <p:cNvPr id="20" name="Shape 17">
            <a:extLst>
              <a:ext uri="{FF2B5EF4-FFF2-40B4-BE49-F238E27FC236}">
                <a16:creationId xmlns:a16="http://schemas.microsoft.com/office/drawing/2014/main" id="{C72E1C04-A162-46AC-A213-4DA5779777F8}"/>
              </a:ext>
            </a:extLst>
          </p:cNvPr>
          <p:cNvSpPr>
            <a:spLocks noGrp="1"/>
          </p:cNvSpPr>
          <p:nvPr/>
        </p:nvSpPr>
        <p:spPr>
          <a:xfrm>
            <a:off x="438912" y="3790188"/>
            <a:ext cx="5556504" cy="1577340"/>
          </a:xfrm>
          <a:prstGeom prst="rect">
            <a:avLst/>
          </a:prstGeom>
          <a:solidFill>
            <a:srgbClr val="FFFFFF"/>
          </a:solidFill>
          <a:ln w="7620">
            <a:solidFill>
              <a:srgbClr val="D8D4CB"/>
            </a:solidFill>
            <a:prstDash val="solid"/>
          </a:ln>
        </p:spPr>
      </p:sp>
      <p:sp>
        <p:nvSpPr>
          <p:cNvPr id="21" name="Shape 18">
            <a:extLst>
              <a:ext uri="{FF2B5EF4-FFF2-40B4-BE49-F238E27FC236}">
                <a16:creationId xmlns:a16="http://schemas.microsoft.com/office/drawing/2014/main" id="{2CA6B6B2-4614-4F0D-B0FE-3FB462185ED1}"/>
              </a:ext>
            </a:extLst>
          </p:cNvPr>
          <p:cNvSpPr>
            <a:spLocks noGrp="1"/>
          </p:cNvSpPr>
          <p:nvPr/>
        </p:nvSpPr>
        <p:spPr>
          <a:xfrm>
            <a:off x="438912" y="3790188"/>
            <a:ext cx="41148" cy="1577340"/>
          </a:xfrm>
          <a:prstGeom prst="rect">
            <a:avLst/>
          </a:prstGeom>
          <a:solidFill>
            <a:srgbClr val="D8CBB6"/>
          </a:solidFill>
          <a:ln w="12700">
            <a:solidFill>
              <a:srgbClr val="D8CBB6">
                <a:alpha val="0"/>
              </a:srgbClr>
            </a:solidFill>
            <a:prstDash val="solid"/>
          </a:ln>
        </p:spPr>
      </p:sp>
      <p:sp>
        <p:nvSpPr>
          <p:cNvPr id="22" name="Text 19">
            <a:extLst>
              <a:ext uri="{FF2B5EF4-FFF2-40B4-BE49-F238E27FC236}">
                <a16:creationId xmlns:a16="http://schemas.microsoft.com/office/drawing/2014/main" id="{9F3E68C0-A0C4-4540-9BA3-55FE0FE31A7C}"/>
              </a:ext>
            </a:extLst>
          </p:cNvPr>
          <p:cNvSpPr>
            <a:spLocks noGrp="1"/>
          </p:cNvSpPr>
          <p:nvPr/>
        </p:nvSpPr>
        <p:spPr>
          <a:xfrm>
            <a:off x="621792" y="3954780"/>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Anwendung ab 1.1.2027</a:t>
            </a:r>
            <a:endParaRPr sz="1800"/>
          </a:p>
        </p:txBody>
      </p:sp>
      <p:sp>
        <p:nvSpPr>
          <p:cNvPr id="23" name="Text 20">
            <a:extLst>
              <a:ext uri="{FF2B5EF4-FFF2-40B4-BE49-F238E27FC236}">
                <a16:creationId xmlns:a16="http://schemas.microsoft.com/office/drawing/2014/main" id="{26351D12-6AF1-4440-A042-700BB3DEABE7}"/>
              </a:ext>
            </a:extLst>
          </p:cNvPr>
          <p:cNvSpPr>
            <a:spLocks noGrp="1"/>
          </p:cNvSpPr>
          <p:nvPr/>
        </p:nvSpPr>
        <p:spPr>
          <a:xfrm>
            <a:off x="621792" y="4347972"/>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KHB 2027, CHOP 2027 und ICD-10-GM 2026 für stationäre Austritte ab 1. Januar 2027.</a:t>
            </a:r>
            <a:endParaRPr sz="1740"/>
          </a:p>
        </p:txBody>
      </p:sp>
      <p:sp>
        <p:nvSpPr>
          <p:cNvPr id="24" name="Shape 21">
            <a:extLst>
              <a:ext uri="{FF2B5EF4-FFF2-40B4-BE49-F238E27FC236}">
                <a16:creationId xmlns:a16="http://schemas.microsoft.com/office/drawing/2014/main" id="{FA5AB11E-D364-4255-9D95-ADC5752103BE}"/>
              </a:ext>
            </a:extLst>
          </p:cNvPr>
          <p:cNvSpPr>
            <a:spLocks noGrp="1"/>
          </p:cNvSpPr>
          <p:nvPr/>
        </p:nvSpPr>
        <p:spPr>
          <a:xfrm>
            <a:off x="6196584" y="3790188"/>
            <a:ext cx="5556504" cy="1577340"/>
          </a:xfrm>
          <a:prstGeom prst="rect">
            <a:avLst/>
          </a:prstGeom>
          <a:solidFill>
            <a:srgbClr val="FFFFFF"/>
          </a:solidFill>
          <a:ln w="7620">
            <a:solidFill>
              <a:srgbClr val="D8D4CB"/>
            </a:solidFill>
            <a:prstDash val="solid"/>
          </a:ln>
        </p:spPr>
      </p:sp>
      <p:sp>
        <p:nvSpPr>
          <p:cNvPr id="25" name="Shape 22">
            <a:extLst>
              <a:ext uri="{FF2B5EF4-FFF2-40B4-BE49-F238E27FC236}">
                <a16:creationId xmlns:a16="http://schemas.microsoft.com/office/drawing/2014/main" id="{DA85DCF3-4AAA-4BDB-80D5-9B597E1EFD9F}"/>
              </a:ext>
            </a:extLst>
          </p:cNvPr>
          <p:cNvSpPr>
            <a:spLocks noGrp="1"/>
          </p:cNvSpPr>
          <p:nvPr/>
        </p:nvSpPr>
        <p:spPr>
          <a:xfrm>
            <a:off x="6196584" y="3790188"/>
            <a:ext cx="41148" cy="1577340"/>
          </a:xfrm>
          <a:prstGeom prst="rect">
            <a:avLst/>
          </a:prstGeom>
          <a:solidFill>
            <a:srgbClr val="D8CBB6"/>
          </a:solidFill>
          <a:ln w="12700">
            <a:solidFill>
              <a:srgbClr val="D8CBB6">
                <a:alpha val="0"/>
              </a:srgbClr>
            </a:solidFill>
            <a:prstDash val="solid"/>
          </a:ln>
        </p:spPr>
      </p:sp>
      <p:sp>
        <p:nvSpPr>
          <p:cNvPr id="26" name="Text 23">
            <a:extLst>
              <a:ext uri="{FF2B5EF4-FFF2-40B4-BE49-F238E27FC236}">
                <a16:creationId xmlns:a16="http://schemas.microsoft.com/office/drawing/2014/main" id="{762A8BB8-6D25-4A92-8F8B-A7FB4B3E7BCF}"/>
              </a:ext>
            </a:extLst>
          </p:cNvPr>
          <p:cNvSpPr>
            <a:spLocks noGrp="1"/>
          </p:cNvSpPr>
          <p:nvPr/>
        </p:nvSpPr>
        <p:spPr>
          <a:xfrm>
            <a:off x="6379464" y="3954780"/>
            <a:ext cx="5190744" cy="329184"/>
          </a:xfrm>
          <a:prstGeom prst="rect">
            <a:avLst/>
          </a:prstGeom>
          <a:noFill/>
        </p:spPr>
        <p:txBody>
          <a:bodyPr wrap="square" lIns="0" tIns="0" rIns="0" bIns="0" anchor="t">
            <a:normAutofit/>
          </a:bodyPr>
          <a:lstStyle/>
          <a:p>
            <a:pPr marL="0" indent="0">
              <a:buNone/>
            </a:pPr>
            <a:r>
              <a:rPr sz="1800" b="1">
                <a:solidFill>
                  <a:srgbClr val="303D43"/>
                </a:solidFill>
                <a:latin typeface="Arial"/>
                <a:ea typeface="Arial"/>
                <a:cs typeface="Arial"/>
              </a:rPr>
              <a:t>Stand und Reichweite</a:t>
            </a:r>
            <a:endParaRPr sz="1800"/>
          </a:p>
        </p:txBody>
      </p:sp>
      <p:sp>
        <p:nvSpPr>
          <p:cNvPr id="27" name="Text 24">
            <a:extLst>
              <a:ext uri="{FF2B5EF4-FFF2-40B4-BE49-F238E27FC236}">
                <a16:creationId xmlns:a16="http://schemas.microsoft.com/office/drawing/2014/main" id="{35B22728-5A8C-4566-AFF1-D4F58F471B32}"/>
              </a:ext>
            </a:extLst>
          </p:cNvPr>
          <p:cNvSpPr>
            <a:spLocks noGrp="1"/>
          </p:cNvSpPr>
          <p:nvPr/>
        </p:nvSpPr>
        <p:spPr>
          <a:xfrm>
            <a:off x="6379464" y="4347972"/>
            <a:ext cx="5190744" cy="827532"/>
          </a:xfrm>
          <a:prstGeom prst="rect">
            <a:avLst/>
          </a:prstGeom>
          <a:noFill/>
        </p:spPr>
        <p:txBody>
          <a:bodyPr wrap="square" lIns="0" tIns="0" rIns="0" bIns="0" anchor="t">
            <a:normAutofit/>
          </a:bodyPr>
          <a:lstStyle/>
          <a:p>
            <a:pPr marL="0" indent="0">
              <a:buNone/>
            </a:pPr>
            <a:r>
              <a:rPr sz="1740">
                <a:solidFill>
                  <a:srgbClr val="243239"/>
                </a:solidFill>
                <a:latin typeface="Arial"/>
                <a:ea typeface="Arial"/>
                <a:cs typeface="Arial"/>
              </a:rPr>
              <a:t>Geprüfter Publikationsstand: 21.10.2026. Spätere offizielle Änderungen berücksichtigen. Keine eigenständige Tarif- oder Groupervalidierung.</a:t>
            </a:r>
            <a:endParaRPr sz="1740"/>
          </a:p>
        </p:txBody>
      </p:sp>
      <p:sp>
        <p:nvSpPr>
          <p:cNvPr id="28" name="Shape 25">
            <a:extLst>
              <a:ext uri="{FF2B5EF4-FFF2-40B4-BE49-F238E27FC236}">
                <a16:creationId xmlns:a16="http://schemas.microsoft.com/office/drawing/2014/main" id="{5B10BAC7-94E3-417A-ACEE-4DE2B98E3292}"/>
              </a:ext>
            </a:extLst>
          </p:cNvPr>
          <p:cNvSpPr>
            <a:spLocks noGrp="1"/>
          </p:cNvSpPr>
          <p:nvPr/>
        </p:nvSpPr>
        <p:spPr>
          <a:xfrm>
            <a:off x="438912" y="5596128"/>
            <a:ext cx="11314176" cy="521208"/>
          </a:xfrm>
          <a:prstGeom prst="rect">
            <a:avLst/>
          </a:prstGeom>
          <a:solidFill>
            <a:srgbClr val="EBEFDF"/>
          </a:solidFill>
          <a:ln w="12700">
            <a:solidFill>
              <a:srgbClr val="EBEFDF">
                <a:alpha val="0"/>
              </a:srgbClr>
            </a:solidFill>
            <a:prstDash val="solid"/>
          </a:ln>
        </p:spPr>
      </p:sp>
      <p:sp>
        <p:nvSpPr>
          <p:cNvPr id="29" name="Shape 26">
            <a:extLst>
              <a:ext uri="{FF2B5EF4-FFF2-40B4-BE49-F238E27FC236}">
                <a16:creationId xmlns:a16="http://schemas.microsoft.com/office/drawing/2014/main" id="{27931572-319F-4E27-ABF2-3733ECC2F13C}"/>
              </a:ext>
            </a:extLst>
          </p:cNvPr>
          <p:cNvSpPr>
            <a:spLocks noGrp="1"/>
          </p:cNvSpPr>
          <p:nvPr/>
        </p:nvSpPr>
        <p:spPr>
          <a:xfrm>
            <a:off x="438912" y="5596128"/>
            <a:ext cx="43891" cy="521208"/>
          </a:xfrm>
          <a:prstGeom prst="rect">
            <a:avLst/>
          </a:prstGeom>
          <a:solidFill>
            <a:srgbClr val="284907"/>
          </a:solidFill>
          <a:ln w="12700">
            <a:solidFill>
              <a:srgbClr val="284907">
                <a:alpha val="0"/>
              </a:srgbClr>
            </a:solidFill>
            <a:prstDash val="solid"/>
          </a:ln>
        </p:spPr>
      </p:sp>
      <p:sp>
        <p:nvSpPr>
          <p:cNvPr id="30" name="Text 27">
            <a:extLst>
              <a:ext uri="{FF2B5EF4-FFF2-40B4-BE49-F238E27FC236}">
                <a16:creationId xmlns:a16="http://schemas.microsoft.com/office/drawing/2014/main" id="{037AA9AF-69B6-46B3-AC7F-B82D632C0E5E}"/>
              </a:ext>
            </a:extLst>
          </p:cNvPr>
          <p:cNvSpPr>
            <a:spLocks noGrp="1"/>
          </p:cNvSpPr>
          <p:nvPr/>
        </p:nvSpPr>
        <p:spPr>
          <a:xfrm>
            <a:off x="603504" y="5710428"/>
            <a:ext cx="10984992" cy="329184"/>
          </a:xfrm>
          <a:prstGeom prst="rect">
            <a:avLst/>
          </a:prstGeom>
          <a:noFill/>
        </p:spPr>
        <p:txBody>
          <a:bodyPr wrap="square" lIns="0" tIns="0" rIns="0" bIns="0" anchor="ctr">
            <a:normAutofit/>
          </a:bodyPr>
          <a:lstStyle/>
          <a:p>
            <a:pPr marL="0" indent="0">
              <a:buNone/>
            </a:pPr>
            <a:r>
              <a:rPr sz="1550" b="1">
                <a:solidFill>
                  <a:srgbClr val="243239"/>
                </a:solidFill>
                <a:latin typeface="Arial"/>
                <a:ea typeface="Arial"/>
                <a:cs typeface="Arial"/>
              </a:rPr>
              <a:t>Massgeblich sind die für das Austrittsdatum gültigen offiziellen Kodierungsmittel.</a:t>
            </a:r>
            <a:endParaRPr sz="1550"/>
          </a:p>
        </p:txBody>
      </p:sp>
      <p:sp>
        <p:nvSpPr>
          <p:cNvPr id="31" name="Shape 28">
            <a:extLst>
              <a:ext uri="{FF2B5EF4-FFF2-40B4-BE49-F238E27FC236}">
                <a16:creationId xmlns:a16="http://schemas.microsoft.com/office/drawing/2014/main" id="{407434D0-68F4-4449-A8F3-413E29C6F233}"/>
              </a:ext>
            </a:extLst>
          </p:cNvPr>
          <p:cNvSpPr>
            <a:spLocks noGrp="1"/>
          </p:cNvSpPr>
          <p:nvPr/>
        </p:nvSpPr>
        <p:spPr>
          <a:xfrm>
            <a:off x="438912" y="6281928"/>
            <a:ext cx="11314176" cy="0"/>
          </a:xfrm>
          <a:prstGeom prst="line">
            <a:avLst/>
          </a:prstGeom>
          <a:noFill/>
          <a:ln w="7620">
            <a:solidFill>
              <a:srgbClr val="D8D4CB"/>
            </a:solidFill>
            <a:prstDash val="solid"/>
          </a:ln>
        </p:spPr>
      </p:sp>
      <p:sp>
        <p:nvSpPr>
          <p:cNvPr id="32" name="Text 29">
            <a:extLst>
              <a:ext uri="{FF2B5EF4-FFF2-40B4-BE49-F238E27FC236}">
                <a16:creationId xmlns:a16="http://schemas.microsoft.com/office/drawing/2014/main" id="{F5F5BD4D-56D4-4AAF-8545-0F3D2A6BFA9C}"/>
              </a:ext>
            </a:extLst>
          </p:cNvPr>
          <p:cNvSpPr>
            <a:spLocks noGrp="1"/>
          </p:cNvSpPr>
          <p:nvPr/>
        </p:nvSpPr>
        <p:spPr>
          <a:xfrm>
            <a:off x="438912" y="6364224"/>
            <a:ext cx="11241024" cy="256032"/>
          </a:xfrm>
          <a:prstGeom prst="rect">
            <a:avLst/>
          </a:prstGeom>
          <a:noFill/>
        </p:spPr>
        <p:txBody>
          <a:bodyPr wrap="square" lIns="0" tIns="0" rIns="0" bIns="0" anchor="t">
            <a:normAutofit/>
          </a:bodyPr>
          <a:lstStyle/>
          <a:p>
            <a:pPr marL="0" indent="0">
              <a:buNone/>
            </a:pPr>
            <a:r>
              <a:rPr sz="920">
                <a:solidFill>
                  <a:srgbClr val="59666B"/>
                </a:solidFill>
                <a:latin typeface="Arial"/>
                <a:ea typeface="Arial"/>
                <a:cs typeface="Arial"/>
              </a:rPr>
              <a:t>Fachlich überarbeitete Schulungsfassung | Version 3.0 | 21.10.2026.</a:t>
            </a:r>
            <a:endParaRPr sz="920"/>
          </a:p>
        </p:txBody>
      </p:sp>
      <p:sp>
        <p:nvSpPr>
          <p:cNvPr id="33" name="Text 30">
            <a:extLst>
              <a:ext uri="{FF2B5EF4-FFF2-40B4-BE49-F238E27FC236}">
                <a16:creationId xmlns:a16="http://schemas.microsoft.com/office/drawing/2014/main" id="{B7D171B2-02E3-4B70-8F40-668D92611493}"/>
              </a:ext>
            </a:extLst>
          </p:cNvPr>
          <p:cNvSpPr>
            <a:spLocks noGrp="1"/>
          </p:cNvSpPr>
          <p:nvPr/>
        </p:nvSpPr>
        <p:spPr>
          <a:xfrm>
            <a:off x="438912" y="6675120"/>
            <a:ext cx="7589520" cy="137160"/>
          </a:xfrm>
          <a:prstGeom prst="rect">
            <a:avLst/>
          </a:prstGeom>
          <a:noFill/>
        </p:spPr>
        <p:txBody>
          <a:bodyPr wrap="square" lIns="0" tIns="0" rIns="0" bIns="0" anchor="t">
            <a:normAutofit/>
          </a:bodyPr>
          <a:lstStyle/>
          <a:p>
            <a:pPr marL="0" indent="0">
              <a:buNone/>
            </a:pPr>
            <a:r>
              <a:rPr sz="780" spc="70">
                <a:solidFill>
                  <a:srgbClr val="59666B"/>
                </a:solidFill>
                <a:latin typeface="Arial"/>
                <a:ea typeface="Arial"/>
                <a:cs typeface="Arial"/>
              </a:rPr>
              <a:t>MEDIZINISCHE KODIERUNG SCHWEIZ  |  KHB 2026 → 2027</a:t>
            </a:r>
            <a:endParaRPr sz="780"/>
          </a:p>
        </p:txBody>
      </p:sp>
      <p:sp>
        <p:nvSpPr>
          <p:cNvPr id="34" name="Text 31">
            <a:extLst>
              <a:ext uri="{FF2B5EF4-FFF2-40B4-BE49-F238E27FC236}">
                <a16:creationId xmlns:a16="http://schemas.microsoft.com/office/drawing/2014/main" id="{F0809154-DB50-46AE-B78A-34EF01D3F5E1}"/>
              </a:ext>
            </a:extLst>
          </p:cNvPr>
          <p:cNvSpPr>
            <a:spLocks noGrp="1"/>
          </p:cNvSpPr>
          <p:nvPr/>
        </p:nvSpPr>
        <p:spPr>
          <a:xfrm>
            <a:off x="10149840" y="6656832"/>
            <a:ext cx="1600200" cy="173736"/>
          </a:xfrm>
          <a:prstGeom prst="rect">
            <a:avLst/>
          </a:prstGeom>
          <a:noFill/>
        </p:spPr>
        <p:txBody>
          <a:bodyPr wrap="square" lIns="0" tIns="0" rIns="0" bIns="0" anchor="t">
            <a:normAutofit/>
          </a:bodyPr>
          <a:lstStyle/>
          <a:p>
            <a:pPr marL="0" indent="0" algn="r">
              <a:buNone/>
            </a:pPr>
            <a:r>
              <a:rPr sz="900" b="1">
                <a:solidFill>
                  <a:srgbClr val="303D43"/>
                </a:solidFill>
                <a:latin typeface="Arial"/>
                <a:ea typeface="Arial"/>
                <a:cs typeface="Arial"/>
              </a:rPr>
              <a:t>73 / 73</a:t>
            </a:r>
            <a:endParaRPr sz="900"/>
          </a:p>
        </p:txBody>
      </p:sp>
    </p:spTree>
    <p:extLst>
      <p:ext uri="{BB962C8B-B14F-4D97-AF65-F5344CB8AC3E}">
        <p14:creationId xmlns:p14="http://schemas.microsoft.com/office/powerpoint/2010/main" val="12431127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27997</Words>
  <Application>Microsoft Office PowerPoint</Application>
  <DocSecurity>0</DocSecurity>
  <PresentationFormat>Breitbild</PresentationFormat>
  <Paragraphs>2649</Paragraphs>
  <Slides>73</Slides>
  <Notes>73</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73</vt:i4>
      </vt:variant>
    </vt:vector>
  </HeadingPairs>
  <TitlesOfParts>
    <vt:vector size="76" baseType="lpstr">
      <vt:lpstr>Arial</vt:lpstr>
      <vt:lpstr>Georgia</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MedKod Ferchland | Kodierungshandbuch Update 2027 | Version 3.0</dc:title>
  <dc:subject>Fachlich überarbeitete Updateschulung zum KHB 2027; Stand 21.10.2026</dc:subject>
  <dc:creator>MedKod Ferchland</dc:creator>
  <cp:keywords>MedKod; KHB 2027; Version 3.0; 21.10.2026</cp:keywords>
  <dc:description>73 Folien. Vergleich KHB 2026/2027 mit ergänzenden amtlichen Nachweisen und Referentennotizen.</dc:description>
  <cp:lastModifiedBy>Alexander Ferchland</cp:lastModifiedBy>
  <cp:revision>4</cp:revision>
  <dcterms:created xsi:type="dcterms:W3CDTF">2026-10-11T05:24:30Z</dcterms:created>
  <dcterms:modified xsi:type="dcterms:W3CDTF">2026-11-01T14:52:38Z</dcterms:modified>
</cp:coreProperties>
</file>