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5vCvyc3Ke3l+Rrt1/ldv5w==" hashData="Kq3UYqR6HCmgeOhsRQunWsNqaBomdklQFRCqVNhJEqA+X8SeKOlEZ90Yu7kxnFJV5hWxITHSK+0kDw2lm65gZ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05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am-api.bfs.admin.ch/hub/api/dam/assets/36518419/master" TargetMode="External"/><Relationship Id="rId7" Type="http://schemas.openxmlformats.org/officeDocument/2006/relationships/hyperlink" Target="https://www.bfarm.de/SharedDocs/Downloads/DE/Kodiersysteme/klassifikationen/icd-10-gm/version2026/icd10gm2026syst-pdf_zip.html"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medical-classifications.ch/de/faq/icd-faq/" TargetMode="External"/><Relationship Id="rId5" Type="http://schemas.openxmlformats.org/officeDocument/2006/relationships/hyperlink" Target="https://www.medical-classifications.ch/de/kodierungshandbuch/" TargetMode="External"/><Relationship Id="rId4" Type="http://schemas.openxmlformats.org/officeDocument/2006/relationships/hyperlink" Target="https://www.medical-classifications.ch/de/neuerungen/icd-10/"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bfarm.de/SharedDocs/Downloads/DE/Kodiersysteme/klassifikationen/icd-10-gm/version2026/icd10gm2026syst-corrigenda-20260128.pdf?__blob=publicationFile"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bfarm.de/SharedDocs/Downloads/DE/Kodiersysteme/klassifikationen/icd-10-gm/version2026/icd10gm2026syst-corrigenda-20260128.pdf?__blob=publicationFile" TargetMode="External"/><Relationship Id="rId7" Type="http://schemas.openxmlformats.org/officeDocument/2006/relationships/hyperlink" Target="https://www.medical-classifications.ch/de/faq/icd-faq/" TargetMode="External"/><Relationship Id="rId2" Type="http://schemas.openxmlformats.org/officeDocument/2006/relationships/slide" Target="../slides/slide73.xml"/><Relationship Id="rId1" Type="http://schemas.openxmlformats.org/officeDocument/2006/relationships/notesMaster" Target="../notesMasters/notesMaster1.xml"/><Relationship Id="rId6" Type="http://schemas.openxmlformats.org/officeDocument/2006/relationships/hyperlink" Target="https://www.medical-classifications.ch/de/neuerungen/icd-10/" TargetMode="External"/><Relationship Id="rId5" Type="http://schemas.openxmlformats.org/officeDocument/2006/relationships/hyperlink" Target="https://dam-api.bfs.admin.ch/hub/api/dam/assets/36518419/master" TargetMode="External"/><Relationship Id="rId4" Type="http://schemas.openxmlformats.org/officeDocument/2006/relationships/hyperlink" Target="https://www.medical-classifications.ch/de/kodierungshandbuch/"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8" Type="http://schemas.openxmlformats.org/officeDocument/2006/relationships/hyperlink" Target="https://dam-api.bfs.admin.ch/hub/api/dam/assets/32686279/master" TargetMode="External"/><Relationship Id="rId3" Type="http://schemas.openxmlformats.org/officeDocument/2006/relationships/hyperlink" Target="https://www.bfarm.de/SharedDocs/Downloads/DE/Kodiersysteme/klassifikationen/icd-10-gm/version2026/icd10gm2026syst-corrigenda-20260128.pdf?__blob=publicationFile" TargetMode="External"/><Relationship Id="rId7" Type="http://schemas.openxmlformats.org/officeDocument/2006/relationships/hyperlink" Target="https://www.medical-classifications.ch/de/faq/icd-faq/" TargetMode="External"/><Relationship Id="rId2" Type="http://schemas.openxmlformats.org/officeDocument/2006/relationships/slide" Target="../slides/slide139.xml"/><Relationship Id="rId1" Type="http://schemas.openxmlformats.org/officeDocument/2006/relationships/notesMaster" Target="../notesMasters/notesMaster1.xml"/><Relationship Id="rId6" Type="http://schemas.openxmlformats.org/officeDocument/2006/relationships/hyperlink" Target="https://www.medical-classifications.ch/de/neuerungen/icd-10/" TargetMode="External"/><Relationship Id="rId5" Type="http://schemas.openxmlformats.org/officeDocument/2006/relationships/hyperlink" Target="https://dam-api.bfs.admin.ch/hub/api/dam/assets/36518419/master" TargetMode="External"/><Relationship Id="rId4" Type="http://schemas.openxmlformats.org/officeDocument/2006/relationships/hyperlink" Target="https://www.medical-classifications.ch/de/kodierungshandbuch/" TargetMode="External"/></Relationships>
</file>

<file path=ppt/notesSlides/_rels/notesSlide140.xml.rels><?xml version="1.0" encoding="UTF-8" standalone="yes"?>
<Relationships xmlns="http://schemas.openxmlformats.org/package/2006/relationships"><Relationship Id="rId8" Type="http://schemas.openxmlformats.org/officeDocument/2006/relationships/hyperlink" Target="https://www.bfarm.de/SharedDocs/Downloads/DE/Kodiersysteme/klassifikationen/icd-10-gm/version2026/icd10gm2026syst-corrigenda-20260128.pdf?__blob=publicationFile" TargetMode="External"/><Relationship Id="rId13" Type="http://schemas.openxmlformats.org/officeDocument/2006/relationships/hyperlink" Target="https://dam-api.bfs.admin.ch/hub/api/dam/assets/32686279/master" TargetMode="External"/><Relationship Id="rId3" Type="http://schemas.openxmlformats.org/officeDocument/2006/relationships/hyperlink" Target="https://multimedia.gsb.bund.de/BfArM/downloads/klassifikationen/icd-10-gm/vorgaenger/icd10gm2024.zip" TargetMode="External"/><Relationship Id="rId7" Type="http://schemas.openxmlformats.org/officeDocument/2006/relationships/hyperlink" Target="https://www.bfarm.de/DE/Kodiersysteme/Services/Downloads/_node.html" TargetMode="External"/><Relationship Id="rId12" Type="http://schemas.openxmlformats.org/officeDocument/2006/relationships/hyperlink" Target="https://www.medical-classifications.ch/de/faq/icd-faq/" TargetMode="External"/><Relationship Id="rId2" Type="http://schemas.openxmlformats.org/officeDocument/2006/relationships/slide" Target="../slides/slide140.xml"/><Relationship Id="rId1" Type="http://schemas.openxmlformats.org/officeDocument/2006/relationships/notesMaster" Target="../notesMasters/notesMaster1.xml"/><Relationship Id="rId6" Type="http://schemas.openxmlformats.org/officeDocument/2006/relationships/hyperlink" Target="https://klassifikationen.bfarm.de/icd-10-gm/kode-suche/htmlgm2025/zusatz-03-vor-kommentar.htm" TargetMode="External"/><Relationship Id="rId11" Type="http://schemas.openxmlformats.org/officeDocument/2006/relationships/hyperlink" Target="https://www.medical-classifications.ch/de/neuerungen/icd-10/" TargetMode="External"/><Relationship Id="rId5" Type="http://schemas.openxmlformats.org/officeDocument/2006/relationships/hyperlink" Target="https://www.bfarm.de/SharedDocs/Downloads/DE/Kodiersysteme/klassifikationen/icd-10-gm/version2026/icd10gm2026alpha-pdf_zip.html" TargetMode="External"/><Relationship Id="rId10" Type="http://schemas.openxmlformats.org/officeDocument/2006/relationships/hyperlink" Target="https://dam-api.bfs.admin.ch/hub/api/dam/assets/36518419/master" TargetMode="External"/><Relationship Id="rId4" Type="http://schemas.openxmlformats.org/officeDocument/2006/relationships/hyperlink" Target="https://www.bfarm.de/SharedDocs/Downloads/DE/Kodiersysteme/klassifikationen/icd-10-gm/version2026/icd10gm2026syst-pdf_zip.html" TargetMode="External"/><Relationship Id="rId9" Type="http://schemas.openxmlformats.org/officeDocument/2006/relationships/hyperlink" Target="https://www.medical-classifications.ch/de/kodierungshandbuc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Verglichen wurden die Referenz-PDFs in den drei vom Auftraggeber bereitgestellten ZIP-Dateien. Systematik 2024: 15.09.2023; Systematik 2026: 12.09.2025. Alphabet 2024: 29.09.2023; Alphabet 2026: 26.09.2025. KHB 2027 dient ausschliesslich zur Schweizer Einordnung. Die Erstzuordnung einzelner Aenderungen zu 2025 wird ergaenzend mit dem offiziellen BfArM-Kommentar 2025 belegt.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ICD-10-GM 2024/2026, Systematik und Alphabet; BFS: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Fachliche Grundlage / sichtbare Quellen:</a:t>
            </a:r>
          </a:p>
          <a:p>
            <a:r>
              <a:rPr lang="en-US" dirty="0"/>
              <a:t>Dateistände und Umfang der vier BfArM-Referenzfassungen. Zusätzlich: BFS, KHB 2027.</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Modul folgt der konkret beauftragten Schweizer Umstellung. Aus dieser Gegenueberstellung wird keine unveraenderliche allgemeine Regel fuer alle zukuenftigen Versionszyklen abgeleitet.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KHB 2026, S. 10; KHB 2027, S. 10; BfArM-Kommentare zu ICD-10-GM 2025 und 2026.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Zaehleinheit: explizit mit Kode und Titel gedruckte Position. 115 neue Positionen = 106 endstaendige + 9 nicht endstaendige Positionen. 3 entfernte Positionen. 23 erhaltene Positionen verlieren ihre Endstaendigkeit. 94 technisch veraenderte Altpositionen wurden inhaltlich geprueft; reine Zeilenumbrueche (D45, U08.9) wurden nicht als materielle Aenderung gewertet. Implizite Lokalisationserweiterungen z.B. M-Kodes sind nicht expandiert.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Volltext-Abgleich der gelieferten systematischen Referenzfassungen; Register in diesem Modul.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Externe Zusatzquelle ausschliesslich fuer die zeitliche Einordnung: https://klassifikationen.bfarm.de/icd-10-gm/kode-suche/htmlgm2025/zusatz-03-vor-kommentar.htm . Die Kodeinhalte selbst sind in den gelieferten Dateien 2024 und 2026 verglichen. E88.01 Hypoalbuminaemie ist eine weitere Differenzierung in 2026 und wird auf eigener Folie gezeigt.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BfArM-Kommentar ICD-10-GM 2025, Kap. I, IV, VI, XIII, XXI und XXII; direkte Prüfung 2024/2026.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Ergaenzende zeitliche Einordnung: https://klassifikationen.bfarm.de/icd-10-gm/kode-suche/htmlgm2025/zusatz-03-vor-kommentar.htm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Folie trennt die Klassifikation von nationalen Abrechnungs- und Kodieranweisungen. Keine Grouper- oder Erloesberechnung wurde durchgefuehrt.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KHB 2027, S. 9, G54 und D04; BfArM-Referenzfassungen 2024/2026.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QUELLENSTAND VERSION 2.0 — 21.10.2026</a:t>
            </a:r>
          </a:p>
          <a:p>
            <a:endParaRPr lang="en-US" dirty="0"/>
          </a:p>
          <a:p>
            <a:r>
              <a:rPr lang="en-US" dirty="0"/>
              <a:t>Schweizer Versionswechsel: Die amtliche BFS-Versionsübersicht und das BFS-Aktualisierungsportal bestätigen die Anwendung der ICD-10-GM 2026 für Austritte ab 1. Januar 2027. Das aktuelle Portal nennt den Zeitraum 01.01.2027 bis 31.12.2029; die tabellarische Übersicht bezeichnet die dreijährige Dauer als voraussichtlich. Eine ältere Jahreszahl im KHB hebt den bestätigten Start nicht auf. Dies ist eine Quellenaktualisierung der Schulung, keine selbst formulierte amtliche Berichtigung des KHB.</a:t>
            </a:r>
          </a:p>
          <a:p>
            <a:endParaRPr lang="en-US" dirty="0"/>
          </a:p>
          <a:p>
            <a:r>
              <a:rPr lang="en-US" dirty="0"/>
              <a:t>Der MoCA-Konflikt bleibt davon unabhängig bestehen. KHB 2027 SD2200, gedruckte S. 206 (PDF-Seite 208), schreibt weiterhin die Überleitung 18–30 → U51.02, 12–17 → U51.12 und 0–11 → U51.22 vor. ICD-Sys 2026 S. 752 enthält dagegen die direkten Kodes U51.03 ab 17, U51.13 bei 9–16 und U51.23 bei 0–8 Punkten. Die Schweizer Vorrangregel steht im KHB 2027 S. 9 (PDF-Seite 11). Tabellen nicht vermischen; die KHB-Überleitung wird nicht eigenmächtig durch die direkte ICD-Skala ersetzt. In den bis 21.10.2026 geprüften BFS-Aktualisierungen, ICD-FAQ und im aktuellen Online-KHB wurde keine ausdrückliche Auflösung dieses Konflikts gefunden. Die Fallannahmen und Schweizer Erfassungsvoraussetzungen bleiben zu beachten.</a:t>
            </a:r>
          </a:p>
          <a:p>
            <a:endParaRPr lang="en-US" dirty="0"/>
          </a:p>
          <a:p>
            <a:r>
              <a:rPr lang="en-US" dirty="0"/>
              <a:t>Die technischen BfArM-Korrekturen zur ICD-10-GM 2026 sind zusätzlich zu berücksichtigen; siehe Folien 53, 73 und 140. Eine eigenständige Schweizer Zusatzinformation zur ICD-10-GM 2026 war im geprüften Veröffentlichungsstand noch nicht verifiziert. Dies ist ein eng begrenzter Vorbehalt zur künftigen Ergänzungslage, keine offene allgemeine Einführungsgenehmigung.</a:t>
            </a:r>
          </a:p>
          <a:p>
            <a:endParaRPr lang="en-US" dirty="0"/>
          </a:p>
          <a:p>
            <a:r>
              <a:rPr lang="en-US" dirty="0"/>
              <a:t>Fachliche Grundlage / sichtbare Quellen:</a:t>
            </a:r>
          </a:p>
          <a:p>
            <a:r>
              <a:rPr lang="en-US" dirty="0"/>
              <a:t>BFS: ICD-Aktualisierungen (Abruf 21.10.2026); KHB 2027 S. 9–10/206; ICD-Sys 2026 S. 752.</a:t>
            </a:r>
          </a:p>
          <a:p>
            <a:endParaRPr lang="en-US" dirty="0"/>
          </a:p>
          <a:p>
            <a:r>
              <a:rPr lang="en-US" dirty="0"/>
              <a:t>[Sources]</a:t>
            </a:r>
          </a:p>
          <a:p>
            <a:r>
              <a:rPr lang="en-US" dirty="0"/>
              <a:t>- BFS, Übersicht ICD-Versionen und Gültigkeit in der Schweiz: </a:t>
            </a:r>
            <a:r>
              <a:rPr lang="en-US" dirty="0">
                <a:hlinkClick r:id="rId3"/>
              </a:rPr>
              <a:t>https://dam-api.bfs.admin.ch/hub/api/dam/assets/36518419/master</a:t>
            </a:r>
            <a:endParaRPr lang="en-US" dirty="0"/>
          </a:p>
          <a:p>
            <a:r>
              <a:rPr lang="en-US" dirty="0"/>
              <a:t>- BFS, Aktualisierungen zur ICD-10-GM, Abruf 21.10.2026: </a:t>
            </a:r>
            <a:r>
              <a:rPr lang="en-US" dirty="0">
                <a:hlinkClick r:id="rId4"/>
              </a:rPr>
              <a:t>https://www.medical-classifications.ch/de/neuerungen/icd-10/</a:t>
            </a:r>
            <a:endParaRPr lang="en-US" dirty="0"/>
          </a:p>
          <a:p>
            <a:r>
              <a:rPr lang="en-US" dirty="0"/>
              <a:t>- BFS, Medizinisches Kodierungshandbuch 2027, S. 9–10 und SD2200 S. 206; bereitgestellte Original-PDF und aktuelles Online-KHB: </a:t>
            </a:r>
            <a:r>
              <a:rPr lang="en-US" dirty="0">
                <a:hlinkClick r:id="rId5"/>
              </a:rPr>
              <a:t>https://www.medical-classifications.ch/de/kodierungshandbuch/</a:t>
            </a:r>
            <a:endParaRPr lang="en-US" dirty="0"/>
          </a:p>
          <a:p>
            <a:r>
              <a:rPr lang="en-US" dirty="0"/>
              <a:t>- BFS, ICD-FAQ, Abruf 21.10.2026: </a:t>
            </a:r>
            <a:r>
              <a:rPr lang="en-US" dirty="0">
                <a:hlinkClick r:id="rId6"/>
              </a:rPr>
              <a:t>https://www.medical-classifications.ch/de/faq/icd-faq/</a:t>
            </a:r>
            <a:endParaRPr lang="en-US" dirty="0"/>
          </a:p>
          <a:p>
            <a:r>
              <a:rPr lang="en-US" dirty="0"/>
              <a:t>- BfArM, ICD-10-GM 2026 Systematik, Referenzfassung 12.09.2025, U51.- S. 752: </a:t>
            </a:r>
            <a:r>
              <a:rPr lang="en-US" dirty="0">
                <a:hlinkClick r:id="rId7"/>
              </a:rPr>
              <a:t>https://www.bfarm.de/SharedDocs/Downloads/DE/Kodiersysteme/klassifikationen/icd-10-gm/version2026/icd10gm2026syst-pdf_zip.html</a:t>
            </a:r>
            <a:endParaRPr lang="en-US" dirty="0"/>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
Bakterielle Infektion nicht näher bezeichneter Lokalisation
Exkl.: Bakterien als Ursache von Krankheiten, die in anderen Kapiteln aufgeführt sind (B95-B96)
Chlamydieninfektion o.n.A. (A74.9)
Meningokokkeninfektion o.n.A. (A39.9)
Rickettsieninfektion o.n.A. (A79.9)
Spirochäteninfektion o.n.A. (A69.9)
QUELLENAUSZUG ICD-Sys 2024, S. 28, A49.0:
Staphylokokkeninfektion nicht näher bezeichneter Lokalisation
QUELLENAUSZUG ICD-Sys 2024, S. 28, A49.1:
Streptokokken- und Enterokokkeninfektion nicht näher bezeichneter Lokalisation
QUELLENAUSZUG ICD-Sys 2024, S. 28, A49.8:
Sonstige bakterielle Infektionen nicht näher bezeichneter Lokalisation
QUELLENAUSZUG ICD-Sys 2026, S. 29, A49.-:
Bakterielle Infektion nicht näher bezeichneter Lokalisation
Exkl.: Bakterien als Ursache von Krankheiten, die in anderen Kapiteln aufgeführt sind (B95-B96)
Chlamydieninfektion o.n.A. (A74.9)
Gonokokkeninfektion o.n.A. (A54.9)
Listerieninfektion o.n.A. (A32.9)
Meningokokken-Bakteriämie:
• akut (A39.2)
• chronisch (A39.3)
• o.n.A. (A39.4)
Meningokokkeninfektion o.n.A. (A39.9)
Rickettsieninfektion o.n.A. (A79.9)
Salmonelleninfektion o.n.A. (A02.9)
Spirochäteninfektion o.n.A. (A69.9)
QUELLENAUSZUG ICD-Sys 2026, S. 29, A49.0-:
Staphylokokkeninfektion nicht näher bezeichneter Lokalisation
Bakteriämie durch Staphylokokken
QUELLENAUSZUG ICD-Sys 2026, S. 29, A49.1-:
Streptokokken- und Enterokokkeninfektion nicht näher bezeichneter Lokalisation
Bakteriämie durch Streptokokken oder Enterokokken
QUELLENAUSZUG ICD-Sys 2026, S. 29, A49.8-:
Sonstige bakterielle Infektionen nicht näher bezeichneter Lokalisation
QUELLENAUSZUG ICD-Sys 2026, S. 29, A49.00:
Infektion durch Staphylococcus aureus nicht näher bezeichneter Lokalisation
QUELLENAUSZUG ICD-Sys 2026, S. 30, A49.88:
Infektion durch sonstige Bakterien nicht näher bezeichneter Lokalisation
Fachliche Grundlage / sichtbare Quellen:
ICD-Sys 2024: S. 28; ICD-Sys 2026: S. 29-30.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A49.0:
Staphylokokkeninfektion nicht näher bezeichneter Lokalisation
QUELLENAUSZUG ICD-Sys 2024, S. 28, A49.1:
Streptokokken- und Enterokokkeninfektion nicht näher bezeichneter Lokalisation
QUELLENAUSZUG ICD-Sys 2026, S. 29, A49.0-:
Staphylokokkeninfektion nicht näher bezeichneter Lokalisation
Bakteriämie durch Staphylokokken
QUELLENAUSZUG ICD-Sys 2026, S. 29, A49.1-:
Streptokokken- und Enterokokkeninfektion nicht näher bezeichneter Lokalisation
Bakteriämie durch Streptokokken oder Enterokokken
QUELLENAUSZUG ICD-Sys 2026, S. 29, A49.00:
Infektion durch Staphylococcus aureus nicht näher bezeichneter Lokalisation
QUELLENAUSZUG ICD-Sys 2026, S. 29, A49.08:
Infektion durch sonstige Staphylokokken nicht näher bezeichneter Lokalisation
Infektion durch koagulasenegative Staphylokokken nicht näher bezeichneter Lokalisation
QUELLENAUSZUG ICD-Sys 2026, S. 29, A49.09:
Infektion durch nicht näher bezeichnete Staphylokokken nicht näher bezeichneter
Lokalisation
QUELLENAUSZUG ICD-Sys 2026, S. 29, A49.10:
Infektion durch Streptokokken, Gruppe A, nicht näher bezeichneter Lokalisation
QUELLENAUSZUG ICD-Sys 2026, S. 29, A49.11:
Infektion durch Streptokokken, Gruppe B, nicht näher bezeichneter Lokalisation
QUELLENAUSZUG ICD-Sys 2026, S. 29, A49.12:
Infektion durch Streptokokken, Gruppe C, nicht näher bezeichneter Lokalisation
QUELLENAUSZUG ICD-Sys 2026, S. 29, A49.13:
Infektion durch Streptokokken, Gruppe D, und Enterokokken nicht näher bezeichneter
Lokalisation
QUELLENAUSZUG ICD-Sys 2026, S. 29, A49.14:
Infektion durch Streptokokken, Gruppe G, nicht näher bezeichneter Lokalisation
QUELLENAUSZUG ICD-Sys 2026, S. 29, A49.15:
Infektion durch Streptococcus pneumoniae nicht näher bezeichneter Lokalisation
Infektion durch Pneumokokken nicht näher bezeichneter Lokalisation
QUELLENAUSZUG ICD-Sys 2026, S. 29, A49.18:
Infektion durch sonstige Streptokokken nicht näher bezeichneter Lokalisation
QUELLENAUSZUG ICD-Sys 2026, S. 29, A49.19:
Infektion durch nicht näher bezeichnete Streptokokken nicht näher bezeichneter
Lokalisation
Fachliche Grundlage / sichtbare Quellen:
ICD-Sys 2024: S. 28; ICD-Sys 2026: S. 29.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A49.8:
Sonstige bakterielle Infektionen nicht näher bezeichneter Lokalisation
QUELLENAUSZUG ICD-Sys 2024, S. 28, A49.2:
Infektion durch Haemophilus influenzae nicht näher bezeichneter Lokalisation
QUELLENAUSZUG ICD-Sys 2026, S. 29, A49.8-:
Sonstige bakterielle Infektionen nicht näher bezeichneter Lokalisation
QUELLENAUSZUG ICD-Sys 2026, S. 29, A49.2:
Infektion durch Haemophilus influenzae nicht näher bezeichneter Lokalisation
Bakteriämie durch Haemophilus influenzae
QUELLENAUSZUG ICD-Sys 2026, S. 29, A49.80:
Infektion durch Bacteroides fragilis [B. fragilis] und andere gramnegative Anaerobier nicht
näher bezeichneter Lokalisation
Bakteriämie durch Bacteroides fragilis [B. fragilis] und andere gramnegative Anaerobier
QUELLENAUSZUG ICD-Sys 2026, S. 29, A49.81:
Infektion durch Vibrio vulnificus nicht näher bezeichneter Lokalisation
Bakteriämie durch Vibrio vulnificus
QUELLENAUSZUG ICD-Sys 2026, S. 29, A49.82:
Infektion durch Escherichia coli [E. coli] und andere Enterobacterales nicht näher
bezeichneter Lokalisation
Bakteriämie durch:
• Enterobacter
• Klebsiella
• Morganella
• Proteus
• Serratia
QUELLENAUSZUG ICD-Sys 2026, S. 30, A49.83:
Infektion durch Haemophilus und Moraxella nicht näher bezeichneter Lokalisation
Bakteriämie durch Erreger der HACEK-Gruppe [Haemophilus parainfluenzae, Aggregatibacter,
Cardiobacterium, Eikenella, Kingella]
Exkl.: Bakteriämie durch Haemophilus influenzae (A49.2)
QUELLENAUSZUG ICD-Sys 2026, S. 30, A49.84:
Infektion durch Clostridium perfringens [C. perfringens] und andere grampositive,
sporenbildende Anaerobier nicht näher bezeichneter Lokalisation
Exkl.: Bakteriämie durch Gasbranderreger (A48.0)
Gasbrand (A48.0)
QUELLENAUSZUG ICD-Sys 2026, S. 30, A49.85:
Infektion durch Pseudomonas und andere Nonfermenter nicht näher bezeichneter
Lokalisation
Bakteriämie durch:
• Acinetobacter
• Burkholderia
• Pseudomonas aeruginosa
• Stenotrophomonas
QUELLENAUSZUG ICD-Sys 2026, S. 30, A49.86:
Infektion durch sonstige näher bezeichnete grampositive aerobe Erreger nicht näher
bezeichneter Lokalisation
Bakteriämie durch Corynebakterien
QUELLENAUSZUG ICD-Sys 2026, S. 30, A49.87:
Infektion durch sonstige näher bezeichnete grampositive anaerobe, nicht sporenbildende
Erreger nicht näher bezeichneter Lokalisation
Bakteriämie durch:
• Cutibacterium
• Peptostreptokokken
• Propionibakterien
QUELLENAUSZUG ICD-Sys 2026, S. 30, A49.88:
Infektion durch sonstige Bakterien nicht näher bezeichneter Lokalisation
Fachliche Grundlage / sichtbare Quellen:
ICD-Sys 2024: S. 28; ICD-Sys 2026: S. 29-30.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
Bakterielle Infektion nicht näher bezeichneter Lokalisation
Exkl.: Bakterien als Ursache von Krankheiten, die in anderen Kapiteln aufgeführt sind (B95-B96)
Chlamydieninfektion o.n.A. (A74.9)
Meningokokkeninfektion o.n.A. (A39.9)
Rickettsieninfektion o.n.A. (A79.9)
Spirochäteninfektion o.n.A. (A69.9)
QUELLENAUSZUG ICD-Sys 2024, S. 28, A49.0:
Staphylokokkeninfektion nicht näher bezeichneter Lokalisation
QUELLENAUSZUG ICD-Sys 2024, S. 28, A49.1:
Streptokokken- und Enterokokkeninfektion nicht näher bezeichneter Lokalisation
QUELLENAUSZUG ICD-Sys 2024, S. 28, A49.2:
Infektion durch Haemophilus influenzae nicht näher bezeichneter Lokalisation
QUELLENAUSZUG ICD-Sys 2024, S. 28, A49.3:
Mykoplasmeninfektion nicht näher bezeichneter Lokalisation
QUELLENAUSZUG ICD-Sys 2026, S. 29, A49.-:
Bakterielle Infektion nicht näher bezeichneter Lokalisation
Exkl.: Bakterien als Ursache von Krankheiten, die in anderen Kapiteln aufgeführt sind (B95-B96)
Chlamydieninfektion o.n.A. (A74.9)
Gonokokkeninfektion o.n.A. (A54.9)
Listerieninfektion o.n.A. (A32.9)
Meningokokken-Bakteriämie:
• akut (A39.2)
• chronisch (A39.3)
• o.n.A. (A39.4)
Meningokokkeninfektion o.n.A. (A39.9)
Rickettsieninfektion o.n.A. (A79.9)
Salmonelleninfektion o.n.A. (A02.9)
Spirochäteninfektion o.n.A. (A69.9)
QUELLENAUSZUG ICD-Sys 2026, S. 29, A49.0-:
Staphylokokkeninfektion nicht näher bezeichneter Lokalisation
Bakteriämie durch Staphylokokken
QUELLENAUSZUG ICD-Sys 2026, S. 29, A49.1-:
Streptokokken- und Enterokokkeninfektion nicht näher bezeichneter Lokalisation
Bakteriämie durch Streptokokken oder Enterokokken
QUELLENAUSZUG ICD-Sys 2026, S. 29, A49.2:
Infektion durch Haemophilus influenzae nicht näher bezeichneter Lokalisation
Bakteriämie durch Haemophilus influenzae
QUELLENAUSZUG ICD-Sys 2026, S. 29, A49.3:
Mykoplasmeninfektion nicht näher bezeichneter Lokalisation
Bakteriämie durch Mycoplasma pneumoniae [M. pneumoniae]
Fachliche Grundlage / sichtbare Quellen:
ICD-Sys 2024: S. 28; ICD-Sys 2026: S. 29. KHB 2027, SD0101 S. 82, D04 S. 36.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A49.1:
Streptokokken- und Enterokokkeninfektion nicht näher bezeichneter Lokalisation
QUELLENAUSZUG ICD-Sys 2026, S. 29, A49.1-:
Streptokokken- und Enterokokkeninfektion nicht näher bezeichneter Lokalisation
Bakteriämie durch Streptokokken oder Enterokokken
QUELLENAUSZUG ICD-Sys 2026, S. 29, A49.15:
Infektion durch Streptococcus pneumoniae nicht näher bezeichneter Lokalisation
Infektion durch Pneumokokken nicht näher bezeichneter Lokalisation
Fachliche Grundlage / sichtbare Quellen:
ICD-Sys 2024: S. 28; ICD-Sys 2026: S. 29. KHB 2027, SD0101 und D04.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61, B94.-:
Folgezustände sonstiger und nicht näher bezeichneter infektiöser und
parasitärer Krankheiten
QUELLENAUSZUG ICD-Sys 2024, S. 61, B94.8:
Folgezustände sonstiger näher bezeichneter infektiöser und parasitärer Krankheiten
QUELLENAUSZUG ICD-Sys 2026, S. 63, B94.-:
Folgezustände sonstiger und nicht näher bezeichneter infektiöser und
parasitärer Krankheiten
QUELLENAUSZUG ICD-Sys 2026, S. 63, B94.8-:
Folgezustände sonstiger näher bezeichneter infektiöser und parasitärer Krankheiten
QUELLENAUSZUG ICD-Sys 2026, S. 63, B94.80:
Folgezustände der Influenza
QUELLENAUSZUG ICD-Sys 2026, S. 63, B94.81:
Folgezustände der (infektiösen) Mononukleose durch Gamma-Herpesviren
Folgezustände der (infektiösen) Mononukleose durch Epstein-Barr-Viren
QUELLENAUSZUG ICD-Sys 2026, S. 63, B94.88:
Folgezustände sonstiger näher bezeichneter infektiöser und parasitärer Krankheiten
Fachliche Grundlage / sichtbare Quellen:
ICD-Sys 2024: S. 61; ICD-Sys 2026: S. 63.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751, U69.2-!:
Sekundäre Schlüsselnummern für besondere epidemiologische Zwecke
Die Schlüsselnummern dieser Kategorie dienen der Spezifizierung besonderer epidemiologischer Ereignisse.
Das BfArM wird eine Einschränkung des Anwendungszeitraums der Schlüsselnummern bei Bedarf bekannt
geben.
QUELLENAUSZUG ICD-Sys 2024, S. 751, U69.20!:
Influenza A/H1N1 Pandemie 2009 [Schweinegrippe]
QUELLENAUSZUG ICD-Sys 2024, S. 751, U69.21!:
Influenza A/H5N1 Epidemie [Vogelgrippe]
QUELLENAUSZUG ICD-Sys 2024, S. 307, J10.-:
Grippe durch saisonale nachgewiesene Influenzaviren
Inkl.:
Grippe durch nachgewiesene Influenzaviren B und C
Exkl.: Grippe durch zoonotische oder pandemische nachgewiesene Influenzaviren (J09)
Infektion o.n.A. (A49.2)
Meningitis (G00.0)
Pneumonie (J14)
durch Haemophilus influenzae [H. influenzae]
QUELLENAUSZUG ICD-Sys 2026, S. 756, U69.2-!:
Sekundäre Schlüsselnummern für besondere epidemiologische Zwecke
Die Schlüsselnummern U69.22!, U69.23! und U69.24! dieser Kategorie dienen der Differenzierung von
Influenzaviren  in  porcine,  aviäre  und  sonstige  Viren  bei  Grippe  durch  zoonotische  oder  pandemische
nachgewiesene Influenzaviren (J09) bei besonderen epidemiologischen Ereignissen. Das BfArM wird eine
Einschränkung des Anwendungszeitraums der Schlüsselnummern bei Bedarf bekannt geben.
QUELLENAUSZUG ICD-Sys 2026, S. 756, U69.22!:
Porcines Influenza-Virus, nachgewiesen
QUELLENAUSZUG ICD-Sys 2026, S. 756, U69.23!:
Aviäres Influenza-Virus, nachgewiesen
QUELLENAUSZUG ICD-Sys 2026, S. 756, U69.24!:
Sonstiges Influenza-Virus, nachgewiesen
QUELLENAUSZUG ICD-Sys 2026, S. 309, J10.-:
Grippe durch saisonale nachgewiesene Influenzaviren
Inkl.:
Grippe durch nachgewiesene Influenzaviren A, B und C
Exkl.: Grippe durch zoonotische oder pandemische nachgewiesene Influenzaviren (J09)
Infektion o.n.A. (A49.2)
Meningitis (G00.0)
Pneumonie (J14)
durch Haemophilus influenzae [H. influenzae]
Fachliche Grundlage / sichtbare Quellen:
ICD-Sys 2024: S. 307, 751; ICD-Sys 2026: S. 309, 756.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78, C43.5:
Bösartiges Melanom des Rumpfes
Anus:
• Haut
• Rand (-Gebiet)
Haut der Brustdrüse
Perianalhaut
Exkl.: Anus o.n.A. (C21.0)
QUELLENAUSZUG ICD-Sys 2024, S. 73, C21.0:
Anus, nicht näher bezeichnet
Exkl.: Anus:
• Haut (C43.5, C44.50)
• Rand (-Gebiet) (C43.5, C44.50)
Perianalhaut (C43.5, C44.50)
QUELLENAUSZUG ICD-Sys 2024, S. 81, C50.-:
Bösartige Neubildung der Brustdrüse [Mamma]
Inkl.:
Bindegewebe der Brustdrüse
Exkl.: Haut der Brustdrüse (C43.5, C44.59)
QUELLENAUSZUG ICD-Sys 2026, S. 80, C43.5-:
Bösartiges Melanom des Rumpfes
QUELLENAUSZUG ICD-Sys 2026, S. 80, C43.50:
Bösartiges Melanom der Perianalhaut
Anus:
• Haut
• Rand (-Gebiet)
Exkl.: Anus o.n.A. (C21.0)
QUELLENAUSZUG ICD-Sys 2026, S. 80, C43.59:
Bösartiges Melanom sonstiger und nicht näher bezeichneter Teile des Rumpfes
Bösartiges Melanom der Haut der Brustdrüse
QUELLENAUSZUG ICD-Sys 2026, S. 75, C21.0:
Anus, nicht näher bezeichnet
Exkl.: Anus:
• Haut (C43.50, C44.50)
• Rand (-Gebiet) (C43.50, C44.50)
Perianalhaut (C43.50, C44.50)
QUELLENAUSZUG ICD-Sys 2026, S. 84, C50.-:
Bösartige Neubildung der Brustdrüse [Mamma]
Inkl.:
Bindegewebe der Brustdrüse
Exkl.: Haut der Brustdrüse (C43.59, C44.59)
Fachliche Grundlage / sichtbare Quellen:
ICD-Sys 2024: S. 73, 78, 81; ICD-Sys 2026: S. 75, 80, 84.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87, C78.2:
Sekundäre bösartige Neubildung der Pleura
QUELLENAUSZUG ICD-Sys 2024, S. 88, C78.6:
Sekundäre bösartige Neubildung des Retroperitoneums und des Peritoneums
QUELLENAUSZUG ICD-Sys 2024, S. 96, C97!:
Bösartige Neubildungen als Primärtumoren an mehreren Lokalisationen
Hinw.: Die einzelnen Tumoren sind separat zu kodieren. Die Schlüsselnummer C97! kann auch
dann  verwendet  werden,  wenn  die  einzelnen  Primärtumoren  nur  durch  eine  einzige
Schlüsselnummer (z.B. C43.5 Bösartiges Melanom des Rumpfes) kodiert werden.
QUELLENAUSZUG ICD-Sys 2026, S. 90, C78.2:
Sekundäre bösartige Neubildung der Pleura
Pleurakarzinose
QUELLENAUSZUG ICD-Sys 2026, S. 90, C78.6:
Sekundäre bösartige Neubildung des Retroperitoneums und des Peritoneums
Peritonealkarzinose
QUELLENAUSZUG ICD-Sys 2026, S. 98, C97!:
Bösartige Neubildungen als Primärtumore an mehreren Lokalisationen
Hinw.: Die einzelnen bösartigen Neubildungen sind separat zu kodieren. Die Schlüsselnummer
C97! kann auch dann verwendet werden, wenn die einzelnen bösartigen Primärtumore nur
durch eine einzige Schlüsselnummer (z.B. C44.0 Bösartige Neubildung der Lippenhaut)
kodiert werden.
Fachliche Grundlage / sichtbare Quellen:
ICD-Sys 2024: S. 87-88, 96; ICD-Sys 2026: S. 90, 98.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120, D61.10:
Aplastische Anämie infolge zytostatischer Therapie
QUELLENAUSZUG ICD-Sys 2024, S. 121, D65.0:
Erworbene Afibrinogenämie
Benutze für Zwecke der Abrechnung der Zusatzentgelte entsprechend Anlage 7 zur FPV eine
zusätzliche Schlüsselnummer, um das Vorliegen einer "dauerhaft erworbenen" (U69.11!) oder
"temporären" (U69.12!) Blutgerinnungsstörung anzuzeigen.
QUELLENAUSZUG ICD-Sys 2026, S. 122, D61.10:
Aplastische Anämie infolge zytostatischer Therapie
Anämie bei gestörter Blutbildung infolge direkt toxischer, dosisabhängiger
Knochenmarkschädigung durch Zytostatika
QUELLENAUSZUG ICD-Sys 2026, S. 124, D65.0-:
Afibrinogenämie und Hypofibrinogenämie, erworben
Benutze für Zwecke der Abrechnung der Zusatzentgelte entsprechend Anlage 7 zur FPV eine
zusätzliche Schlüsselnummer, um das  Vorliegen einer "dauerhaft erworbenen" (U69.11!)  oder
"temporären" (U69.12!) Blutgerinnungsstörung anzuzeigen.
QUELLENAUSZUG ICD-Sys 2026, S. 124, D65.00:
Erworbene Afibrinogenämie
QUELLENAUSZUG ICD-Sys 2026, S. 124, D65.01:
Erworbene Hypofibrinogenämie
Erworbener Fibrinogenmangel
Fachliche Grundlage / sichtbare Quellen:
ICD-Sys 2024: S. 120-121; ICD-Sys 2026: S. 122, 124.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D04: Die Kodes U69.11! Dauerhaft erworbene Blutgerinnungsstoerung und U69.12! Temporaere Blutgerinnungsstoerung sind nicht zu erfassen. Die Spalten dieser Folie vergleichen Klassifikationshinweis und nationale Anwendung, nicht zwei ICD-Jahresstaende.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121, D65.0:
Erworbene Afibrinogenämie
Benutze für Zwecke der Abrechnung der Zusatzentgelte entsprechend Anlage 7 zur FPV eine
zusätzliche Schlüsselnummer, um das Vorliegen einer "dauerhaft erworbenen" (U69.11!) oder
"temporären" (U69.12!) Blutgerinnungsstörung anzuzeigen.
QUELLENAUSZUG ICD-Sys 2026, S. 124, D65.0-:
Afibrinogenämie und Hypofibrinogenämie, erworben
Benutze für Zwecke der Abrechnung der Zusatzentgelte entsprechend Anlage 7 zur FPV eine
zusätzliche Schlüsselnummer, um das  Vorliegen einer "dauerhaft erworbenen" (U69.11!)  oder
"temporären" (U69.12!) Blutgerinnungsstörung anzuzeigen.
Fachliche Grundlage / sichtbare Quellen:
ICD-Sys 2024: S. 121; ICD-Sys 2026: S. 124. KHB 2027, D04 S. 36.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pathologischer Albumin-Laborwert allein ist nicht gleichbedeutend mit einer kodierbaren Nebendiagnose. Schweizer D00 und G54 beachten. Zeitliche Einordnung von E88.00/.08: offizieller BfArM-Kommentar 2025.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157, E88.0:
Störungen des Plasmaprotein-Stoffwechsels, anderenorts nicht klassifiziert
Alpha-1-Antitrypsinmangel
Bisalbuminämie
Exkl.: Makroglobulinämie Waldenström (C88.0-)
Monoklonale Gammopathie unbestimmter Signifikanz [MGUS] (D47.2)
Polyklonale Hypergammaglobulinämie (D89.0)
Störungen des Lipoproteinstoffwechsels (E78.-)
QUELLENAUSZUG ICD-Sys 2026, S. 160, E88.0-:
Störungen des Plasmaprotein-Stoffwechsels, anderenorts nicht klassifiziert
Exkl.: Makroglobulinämie Waldenström (C88.0-)
Monoklonale Gammopathie unbestimmter Signifikanz [MGUS] (D47.2)
Polyklonale Hypergammaglobulinämie (D89.0)
Störungen des Lipoproteinstoffwechsels (E78.-)
QUELLENAUSZUG ICD-Sys 2026, S. 160, E88.00:
Alpha-1-Antitrypsinmangel
QUELLENAUSZUG ICD-Sys 2026, S. 160, E88.01:
Hypoalbuminämie
QUELLENAUSZUG ICD-Sys 2026, S. 160, E88.08:
Sonstige Störungen des Plasmaprotein-Stoffwechsels, anderenorts nicht klassifiziert
Analbuminämie
Bisalbuminämie
Fachliche Grundlage / sichtbare Quellen:
ICD-Sys 2024: S. 157; ICD-Sys 2026: S. 160.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156, E85.3:
Sekundäre systemische Amyloidose
Amyloidose in Verbindung mit Hämodialyse
QUELLENAUSZUG ICD-Sys 2024, S. 156, E85.8:
Sonstige Amyloidose
QUELLENAUSZUG ICD-Sys 2024, S. 156, E85.4:
Organbegrenzte Amyloidose
Lokalisierte Amyloidose
QUELLENAUSZUG ICD-Sys 2026, S. 159, E85.3-:
Sekundäre systemische Amyloidose
QUELLENAUSZUG ICD-Sys 2026, S. 159, E85.30:
Systemische AL-Amyloidose
Systemische Leichtkettenamyloidose
QUELLENAUSZUG ICD-Sys 2026, S. 159, E85.38:
Sonstige sekundäre systemische Amyloidose
Amyloidose in Verbindung mit Hämodialyse
QUELLENAUSZUG ICD-Sys 2026, S. 159, E85.8-:
Sonstige Amyloidose
QUELLENAUSZUG ICD-Sys 2026, S. 159, E85.80:
Wildtyp-ATTR-Amyloidose [wtATTR]
QUELLENAUSZUG ICD-Sys 2026, S. 159, E85.88:
Sonstige Amyloidose
AL-Amyloidose o.n.A.
QUELLENAUSZUG ICD-Sys 2026, S. 159, E85.4:
Organbegrenzte Amyloidose
Lokalisierte (AL-)Amyloidose
Fachliche Grundlage / sichtbare Quellen:
ICD-Sys 2024: S. 156; ICD-Sys 2026: S. 159.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575, R76.8:
Sonstige näher bezeichnete abnorme immunologische Serumbefunde
Erhöhter Immunglobulinwert o.n.A.
QUELLENAUSZUG ICD-Sys 2024, S. 575, R73.0:
Abnormer Glukosetoleranztest
Diabetes:
• subklinisch
• latent
Pathologische Glukosetoleranz
Prädiabetes
QUELLENAUSZUG ICD-Sys 2024, S. 704, Z13.1:
Spezielle Verfahren zur Untersuchung auf Diabetes mellitus
QUELLENAUSZUG ICD-Sys 2026, S. 578, R76.8-:
Sonstige näher bezeichnete abnorme immunologische Serumbefunde
QUELLENAUSZUG ICD-Sys 2026, S. 578, R76.80:
Nachweis von mindestens zwei Inselzellautoantikörpern
Diabetes mellitus Typ 1, präsymptomatisch, Stadium 1
Exkl.: Diabetes mellitus (E10-E14)
Diabetes mellitus Typ 1, präsymptomatisch, Stadium 2 (R73.00)
QUELLENAUSZUG ICD-Sys 2026, S. 577, R73.0-:
Abnormer Glukosetoleranztest
QUELLENAUSZUG ICD-Sys 2026, S. 577, R73.00:
Diabetes mellitus Typ 1, präsymptomatisch, Stadium 2
Diese Subkategorie dient zur Verschlüsselung des Diabetes mellitus Typ 1, präsymptomatisch,
Stadium  2,  und  kann  verwendet  werden  bei  Nachweis  von  mindestens  zwei
Inselzellautoantikörpern, und wenn zusätzlich mindestens eines der folgenden Kriterien erfüllt ist:
• gestörte Glukosetoleranz (2-Stunden-Plasmaglukose 140-199 mg/dl bzw. 7,8-11,0 mmol/l)
• gestörte Nüchtern-Plasmaglukose (FPG 100-125 mg/dl bzw. 5,6-6,9 mmol/l)
• HbA1c-Werte zwischen 5,7 und 6,4% bzw. 39-47 mmol/mol oder Anstieg des HbA1c &gt;=10%
QUELLENAUSZUG ICD-Sys 2026, S. 577, R73.08:
Abnormer Glukosetoleranztest und sonstige Formen des Prädiabetes
Diabetes:
• latent
• subklinisch
Pathologische Glukosetoleranz
Prädiabetes o.n.A.
QUELLENAUSZUG ICD-Sys 2026, S. 709, Z13.1-:
Spezielle Verfahren zur Untersuchung auf Diabetes mellitus
QUELLENAUSZUG ICD-Sys 2026, S. 709, Z13.10:
Spezielle Verfahren zur Untersuchung auf Inselzellautoantikörper
QUELLENAUSZUG ICD-Sys 2026, S. 709, Z13.18:
Sonstige spezielle Verfahren zur Untersuchung auf Diabetes mellitus
Fachliche Grundlage / sichtbare Quellen:
ICD-Sys 2024: S. 575, 704; ICD-Sys 2026: S. 577-578, 709.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136,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Diabetes mellitus:
• beim Neugeborenen (P70.2)
• in Verbindung mit Fehl- oder Mangelernährung [Malnutrition] (E12.-)
• pankreopriv (E13.-)
• während der Schwangerschaft, der Geburt oder des Wochenbettes (O24.-)
Gestörte Glukosetoleranz (R73.0)
Glukosurie:
• renal (E74.8)
• o.n.A. (R81)
Postoperative Hypoinsulinämie, außer pankreopriver Diabetes mellitus (E89.1)
QUELLENAUSZUG ICD-Sys 2024, S. 137, E11.-:
Diabetes mellitus, Typ 2
[4. und 5. Stellen siehe am Anfang dieser Krankheitsgruppe]
Inkl.:
Diabetes (mellitus) (ohne Adipositas) (mit Adipositas):
• Alters-
• Erwachsenentyp
• ohne Ketoseneigung
• stabil
Nicht primär insulinabhängiger Diabetes beim Jugendlichen
Typ-2-Diabetes unter Insulinbehandlung
Exkl.: Diabetes mellitus:
• beim Neugeborenen (P70.2)
• in Verbindung mit Fehl- oder Mangelernährung [Malnutrition] (E12.-)
• pankreopriv (E13.-)
• während der Schwangerschaft, der Geburt oder des Wochenbettes (O24.-)
Gestörte Glukosetoleranz (R73.0)
Glukosurie:
• renal (E74.8)
• o.n.A. (R81)
Postoperative Hypoinsulinämie, außer pankreopriver Diabetes mellitus (E89.1)
QUELLENAUSZUG ICD-Sys 2024, S. 137, E12.-:
Diabetes mellitus in Verbindung mit Fehl- oder Mangelernährung
[Malnutrition]
[4. und 5. Stellen siehe am Anfang dieser Krankheitsgruppe]
Inkl.:
Diabetes mellitus in Verbindung mit Fehl- oder Mangelernährung [Malnutrition]:
• Typ 1
• Typ 2
Exkl.: Diabetes mellitus:
• beim Neugeborenen (P70.2)
• pankreopriv (E13.-)
• während der Schwangerschaft, der Geburt oder des Wochenbettes (O24.-)
Gestörte Glukosetoleranz (R73.0)
Glukosurie:
• renal (E74.8)
• o.n.A. (R81)
Postoperative Hypoinsulinämie, außer pankreopriver Diabetes mellitus (E89.1)
QUELLENAUSZUG ICD-Sys 2024, S. 137, E13.-:
Sonstiger näher bezeichneter Diabetes mellitus
[4. und 5. Stellen siehe am Anfang dieser Krankheitsgruppe]
Inkl.:
Pankreopriver Diabetes mellitus
Exkl.: Diabetes mellitus:
• beim Neugeborenen (P70.2)
• in Verbindung mit Fehl- oder Mangelernährung [Malnutrition] (E12.-)
• Typ 1 (E10.-)
• Typ 2 (E11.-)
• während der Schwangerschaft, der Geburt oder des Wochenbettes (O24.-)
Gestörte Glukosetoleranz (R73.0)
Glukosurie:
• renal (E74.8)
• o.n.A. (R81)
Postoperative Hypoinsulinämie, außer pankreopriver Diabetes mellitus (E89.1)
QUELLENAUSZUG ICD-Sys 2024, S. 138, E14.-:
Nicht näher bezeichneter Diabetes mellitus
[4. und 5. Stellen siehe am Anfang dieser Krankheitsgruppe]
Inkl.:
Diabetes mellitus o.n.A.
Exkl.: Diabetes mellitus:
• beim Neugeborenen (P70.2)
• in Verbindung mit Fehl- oder Mangelernährung [Malnutrition] (E12.-)
• Typ 1 (E10.-)
• Typ 2 (E11.-)
• pankreopriv (E13.-)
• während der Schwangerschaft, der Geburt oder des Wochenbettes (O24.-)
Gestörte Glukosetoleranz (R73.0)
Glukosurie:
• renal (E74.8)
• o.n.A. (R81)
Postoperative Hypoinsulinämie, außer pankreopriver Diabetes mellitus (E89.1)
QUELLENAUSZUG ICD-Sys 2024, S. 580, R94.7:
Abnorme Ergebnisse von sonstigen endokrinen Funktionsprüfungen
Exkl.: Abnormer Glukosetoleranztest (R73.0)
QUELLENAUSZUG ICD-Sys 2024, S. 705, Z13.8:
Spezielle Verfahren zur Untersuchung auf sonstige näher bezeichnete Krankheiten
oder Störungen
Endokrine oder Stoffwechselstörungen
Psychische Krankheiten und Verhaltensstörungen
Zahnkrankheiten
Exkl.: Diabetes mellitus (Z13.1)
QUELLENAUSZUG ICD-Sys 2026, S. 139,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Abnormer Glukosetoleranztest und sonstige Formen des Prädiabetes (R73.08)
Diabetes mellitus:
• beim Neugeborenen (P70.2)
• in Verbindung mit Fehl- oder Mangelernährung [Malnutrition] (E12.-)
• pankreopriv (E13.-)
• Typ 1, präsymptomatisch, Stadium 1 (R76.80)
• Typ 1, präsymptomatisch, Stadium 2 (R73.00)
• während der Schwangerschaft, der Geburt oder des Wochenbettes (O24.-)
Glukosurie:
• renal (E74.8)
• o.n.A. (R81)
Postoperative Hypoinsulinämie, außer pankreopriver Diabetes mellitus (E89.1)
QUELLENAUSZUG ICD-Sys 2026, S. 140, E11.-:
Diabetes mellitus, Typ 2
[4. und 5. Stellen siehe am Anfang dieser Krankheitsgruppe]
Inkl.:
Diabetes (mellitus) (ohne Adipositas) (mit Adipositas):
• Alters-
• Erwachsenentyp
• ohne Ketoseneigung
• stabil
Nicht primär insulinabhängiger Diabetes beim Jugendlichen
Typ-2-Diabetes unter Insulinbehandlung
Exkl.: Abnormer Glukosetoleranztest und sonstige Formen des Prädiabetes (R73.08)
Diabetes mellitus:
• beim Neugeborenen (P70.2)
• in Verbindung mit Fehl- oder Mangelernährung [Malnutrition] (E12.-)
• pankreopriv (E13.-)
• während der Schwangerschaft, der Geburt oder des Wochenbettes (O24.-)
Glukosurie:
• renal (E74.8)
• o.n.A. (R81)
Postoperative Hypoinsulinämie, außer pankreopriver Diabetes mellitus (E89.1)
QUELLENAUSZUG ICD-Sys 2026, S. 140, E12.-:
Diabetes mellitus in Verbindung mit Fehl- oder Mangelernährung
[Malnutrition]
[4. und 5. Stellen siehe am Anfang dieser Krankheitsgruppe]
Inkl.:
Diabetes mellitus in Verbindung mit Fehl- oder Mangelernährung [Malnutrition]:
• Typ 1
• Typ 2
Exkl.: Abnormer Glukosetoleranztest und sonstige Formen des Prädiabetes (R73.08)
Diabetes mellitus:
• beim Neugeborenen (P70.2)
• pankreopriv (E13.-)
• Typ 1, präsymptomatisch, Stadium 1 (R76.80)
• Typ 1, präsymptomatisch, Stadium 2 (R73.00)
• während der Schwangerschaft, der Geburt oder des Wochenbettes (O24.-)
Glukosurie:
• renal (E74.8)
• o.n.A. (R81)
Postoperative Hypoinsulinämie, außer pankreopriver Diabetes mellitus (E89.1)
QUELLENAUSZUG ICD-Sys 2026, S. 140, E13.-:
Sonstiger näher bezeichneter Diabetes mellitus
[4. und 5. Stellen siehe am Anfang dieser Krankheitsgruppe]
Inkl.:
Pankreopriver Diabetes mellitus
Exkl.: Abnormer Glukosetoleranztest und sonstige Formen des Prädiabetes (R73.08)
Diabetes mellitus:
• beim Neugeborenen (P70.2)
• in Verbindung mit Fehl- oder Mangelernährung [Malnutrition] (E12.-)
• Typ 1 (E10.-)
• Typ 1, präsymptomatisch, Stadium 1 (R76.80)
• Typ 1, präsymptomatisch, Stadium 2 (R73.00)
• Typ 2 (E11.-)
• während der Schwangerschaft, der Geburt oder des Wochenbettes (O24.-)
Glukosurie:
• renal (E74.8)
• o.n.A. (R81)
Postoperative Hypoinsulinämie, außer pankreopriver Diabetes mellitus (E89.1)
QUELLENAUSZUG ICD-Sys 2026, S. 141, E14.-:
Nicht näher bezeichneter Diabetes mellitus
[4. und 5. Stellen siehe am Anfang dieser Krankheitsgruppe]
Inkl.:
Diabetes mellitus o.n.A.
Exkl.: Abnormer Glukosetoleranztest und sonstige Formen des Prädiabetes (R73.08)
Diabetes mellitus:
• beim Neugeborenen (P70.2)
• in Verbindung mit Fehl- oder Mangelernährung [Malnutrition] (E12.-)
• pankreopriv (E13.-)
• Typ 1 (E10.-)
• Typ 1, präsymptomatisch, Stadium 1 (R76.80)
• Typ 1, präsymptomatisch, Stadium 2 (R73.00)
• Typ 2 (E11.-)
• während der Schwangerschaft, der Geburt oder des Wochenbettes (O24.-)
Glukosurie:
• renal (E74.8)
• o.n.A. (R81)
Postoperative Hypoinsulinämie, außer pankreopriver Diabetes mellitus (E89.1)
QUELLENAUSZUG ICD-Sys 2026, S. 583, R94.7:
Abnorme Ergebnisse von sonstigen endokrinen Funktionsprüfungen
Exkl.: Abnormer Glukosetoleranztest und sonstige Formen des Prädiabetes (R73.08)
Diabetes mellitus Typ 1, präsymptomatisch, Stadium 2 (R73.00)
QUELLENAUSZUG ICD-Sys 2026, S. 709, Z13.8:
Spezielle Verfahren zur Untersuchung auf sonstige näher bezeichnete Krankheiten
oder Störungen
Endokrine oder Stoffwechselstörungen
Psychische Krankheiten und Verhaltensstörungen
Zahnkrankheiten
Exkl.: Diabetes mellitus (Z13.1-)
Fachliche Grundlage / sichtbare Quellen:
ICD-Sys 2024: S. 136-138, 580, 705; ICD-Sys 2026: S. 139-141, 583, 709.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575, R73.0:
Abnormer Glukosetoleranztest
Diabetes:
• subklinisch
• latent
Pathologische Glukosetoleranz
Prädiabetes
QUELLENAUSZUG ICD-Sys 2024, S. 136,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Diabetes mellitus:
• beim Neugeborenen (P70.2)
• in Verbindung mit Fehl- oder Mangelernährung [Malnutrition] (E12.-)
• pankreopriv (E13.-)
• während der Schwangerschaft, der Geburt oder des Wochenbettes (O24.-)
Gestörte Glukosetoleranz (R73.0)
Glukosurie:
• renal (E74.8)
• o.n.A. (R81)
Postoperative Hypoinsulinämie, außer pankreopriver Diabetes mellitus (E89.1)
QUELLENAUSZUG ICD-Sys 2026, S. 577, R73.0-:
Abnormer Glukosetoleranztest
QUELLENAUSZUG ICD-Sys 2026, S. 577, R73.00:
Diabetes mellitus Typ 1, präsymptomatisch, Stadium 2
Diese Subkategorie dient zur Verschlüsselung des Diabetes mellitus Typ 1, präsymptomatisch,
Stadium  2,  und  kann  verwendet  werden  bei  Nachweis  von  mindestens  zwei
Inselzellautoantikörpern, und wenn zusätzlich mindestens eines der folgenden Kriterien erfüllt ist:
• gestörte Glukosetoleranz (2-Stunden-Plasmaglukose 140-199 mg/dl bzw. 7,8-11,0 mmol/l)
• gestörte Nüchtern-Plasmaglukose (FPG 100-125 mg/dl bzw. 5,6-6,9 mmol/l)
• HbA1c-Werte zwischen 5,7 und 6,4% bzw. 39-47 mmol/mol oder Anstieg des HbA1c &gt;=10%
QUELLENAUSZUG ICD-Sys 2026, S. 139,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Abnormer Glukosetoleranztest und sonstige Formen des Prädiabetes (R73.08)
Diabetes mellitus:
• beim Neugeborenen (P70.2)
• in Verbindung mit Fehl- oder Mangelernährung [Malnutrition] (E12.-)
• pankreopriv (E13.-)
• Typ 1, präsymptomatisch, Stadium 1 (R76.80)
• Typ 1, präsymptomatisch, Stadium 2 (R73.00)
• während der Schwangerschaft, der Geburt oder des Wochenbettes (O24.-)
Glukosurie:
• renal (E74.8)
• o.n.A. (R81)
Postoperative Hypoinsulinämie, außer pankreopriver Diabetes mellitus (E89.1)
Fachliche Grundlage / sichtbare Quellen:
ICD-Sys 2024: S. 136, 575; ICD-Sys 2026: S. 139, 577.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230, G71.0:
Muskeldystrophie
Muskeldystrophie:
• autosomal-rezessiv, Beginn in der frühen Kindheit, Duchenne- oder Becker-ähnlich
• Becken- oder Schultergürtelform
• benigne [Typ Becker]
• benigne skapuloperonäal, mit Frühkontrakturen [Typ Emery-Dreifuss]
• distal
• fazio-skapulo-humerale Form
• maligne [Typ Duchenne]
• okulär
• okulopharyngeal
• skapuloperonäal
Exkl.: Angeborene Muskeldystrophie:
• mit spezifischen morphologischen Anomalien der Muskelfasern (G71.2)
• o.n.A. (G71.2)
QUELLENAUSZUG ICD-Sys 2026, S. 232, G71.0-:
Muskeldystrophie
Exkl.: Angeborene Muskeldystrophie:
• mit spezifischen morphologischen Anomalien der Muskelfasern (G71.2)
• o.n.A. (G71.2)
QUELLENAUSZUG ICD-Sys 2026, S. 232, G71.00:
Muskeldystrophie, maligne [Typ Duchenne]
QUELLENAUSZUG ICD-Sys 2026, S. 233, G71.08:
Sonstige Muskeldystrophien
Muskeldystrophie:
• autosomal-rezessiv, Beginn in der frühen Kindheit, Duchenne- oder Becker-ähnlich
• Becken- oder Schultergürtelform
• benigne [Typ Becker]
• benigne skapuloperonäal, mit Frühkontrakturen [Typ Emery-Dreifuss]
• distal
• fazio-skapulo-humerale Form
• okulär
• okulopharyngeal
• skapuloperonäal
Fachliche Grundlage / sichtbare Quellen:
ICD-Sys 2024: S. 230; ICD-Sys 2026: S. 232-233.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236, G93.3:
Chronisches Fatigue-Syndrom [Chronic fatigue syndrome]
Chronisches Fatigue-Syndrom bei Immundysfunktion
Myalgische Enzephalomyelitis
Postvirales (chronisches) Müdigkeitssyndrom
QUELLENAUSZUG ICD-Sys 2024, S. 570, R53:
Unwohlsein und Ermüdung
Inkl.:
Allgemeiner körperlicher Abbau
Asthenie o.n.A.
Lethargie
Müdigkeit
Schwäche:
• chronisch
• o.n.A.
Exkl.: Altersschwäche (R54)
Angeborene Schwäche (P96.9)
Ermüdungssyndrom (F48.0)
Erschöpfung und Ermüdung (durch) (bei):
• Hitze (T67.-)
• Kriegsneurose (F43.0)
• Neurasthenie (F48.0)
• Schwangerschaft (O26.88)
• übermäßige Anstrengung (T73.3)
• Witterungsunbilden (T73.2)
Chronisches Fatigue-Syndrom (G93.3)
QUELLENAUSZUG ICD-Sys 2026, S. 238, G93.3-:
Chronisches Fatigue-Syndrom [Chronic fatigue syndrome]
Exkl.: Chronische Fatigue:
• mit post-exertioneller Malaise [PEM] (R53.0)
• ohne post-exertionelle Malaise [PEM] (R53.1)
• o.n.A. (R53.1)
Fatigue o.n.A. (R53.9)
QUELLENAUSZUG ICD-Sys 2026, S. 238, G93.30:
Chronisches Fatigue-Syndrom, postinfektiös
Myalgische Enzephalomyelitis, postinfektiös
QUELLENAUSZUG ICD-Sys 2026, S. 238, G93.31:
Chronisches Fatigue-Syndrom, nicht postinfektiös
Myalgische Enzephalomyelitis, nicht postinfektiös
QUELLENAUSZUG ICD-Sys 2026, S. 238, G93.39:
Chronisches Fatigue-Syndrom, nicht näher bezeichnet
Chronisches Fatigue-Syndrom o.n.A.
Myalgische Enzephalomyelitis o.n.A.
QUELLENAUSZUG ICD-Sys 2026, S. 572, R53.-:
Malaise und Fatigue
Exkl.: Altersschwäche (R54)
Angeborene Schwäche (P96.9)
Ermüdungssyndrom (F48.0)
Erschöpfung und Ermüdung (durch) (bei):
• Hitze (T67.-)
• Kriegsneurose (F43.0)
• Neurasthenie (F48.0)
• Schwangerschaft (O26.88)
• übermäßige Anstrengung (T73.3)
• Witterungsunbilden (T73.2)
Chronisches Fatigue-Syndrom [Myalgische Enzephalomyelitis]:
• nicht postinfektiös (G93.31)
• postinfektiös (G93.30)
• postviral (G93.30)
• o.n.A. (G93.39)
QUELLENAUSZUG ICD-Sys 2026, S. 572, R53.0:
Chronische Fatigue mit Angabe einer post-exertionellen Malaise [PEM]
QUELLENAUSZUG ICD-Sys 2026, S. 572, R53.1:
Chronische Fatigue ohne Angabe einer post-exertionellen Malaise [PEM]
Chronische Fatigue o.n.A.
QUELLENAUSZUG ICD-Sys 2026, S. 573, R53.9:
Sonstige und nicht näher bezeichnete Malaise und Fatigue
Allgemeiner körperlicher Abbau
Asthenie o.n.A.
Ermüdung o.n.A.
Fatigue:
• akut
• o.n.A.
Lethargie
Malaise o.n.A.
Müdigkeit
Schwäche:
• chronisch
• o.n.A.
Unwohlsein o.n.A.
Fachliche Grundlage / sichtbare Quellen:
ICD-Sys 2024: S. 236, 570; ICD-Sys 2026: S. 238, 572-573.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236, G93.3:
Chronisches Fatigue-Syndrom [Chronic fatigue syndrome]
Chronisches Fatigue-Syndrom bei Immundysfunktion
Myalgische Enzephalomyelitis
Postvirales (chronisches) Müdigkeitssyndrom
QUELLENAUSZUG ICD-Sys 2024, S. 570, R53:
Unwohlsein und Ermüdung
Inkl.:
Allgemeiner körperlicher Abbau
Asthenie o.n.A.
Lethargie
Müdigkeit
Schwäche:
• chronisch
• o.n.A.
Exkl.: Altersschwäche (R54)
Angeborene Schwäche (P96.9)
Ermüdungssyndrom (F48.0)
Erschöpfung und Ermüdung (durch) (bei):
• Hitze (T67.-)
• Kriegsneurose (F43.0)
• Neurasthenie (F48.0)
• Schwangerschaft (O26.88)
• übermäßige Anstrengung (T73.3)
• Witterungsunbilden (T73.2)
Chronisches Fatigue-Syndrom (G93.3)
QUELLENAUSZUG ICD-Sys 2024, S. 185, F48.0:
Neurasthenie
Im Erscheinungsbild zeigen sich beträchtliche kulturelle Unterschiede. Zwei Hauptformen überschneiden sich
beträchtlich. Bei einer Form ist das Hauptcharakteristikum die Klage über vermehrte Müdigkeit nach geistigen
Anstrengungen, häufig verbunden mit abnehmender Arbeitsleistung oder Effektivität bei der Bewältigung
täglicher Aufgaben. Die geistige Ermüdbarkeit wird typischerweise als unangenehmes Eindringen ablenkender
Assoziationen oder Erinnerungen beschrieben, als Konzentrationsschwäche und allgemein ineffektives Denken.
Bei der anderen Form liegt das Schwergewicht auf Gefühlen körperlicher Schwäche und Erschöpfung nach nur
geringer  Anstrengung,  begleitet  von  muskulären  und  anderen  Schmerzen  und  der  Unfähigkeit,  sich  zu
entspannen. Bei beiden Formen finden sich eine ganze  Reihe  von  anderen unangenehmen  körperlichen
Empfindungen  wie  Schwindelgefühl,  Spannungskopfschmerz  und  allgemeine  Unsicherheit.  Sorge  über
abnehmendes geistiges und körperliches Wohlbefinden, Reizbarkeit, Freudlosigkeit, Depression und Angst sind
häufig. Der Schlaf ist oft in der ersten und mittleren Phase gestört, es kann aber auch Hypersomnie im
Vordergrund stehen.
Ermüdungssyndrom
Soll eine vorausgegangene Krankheit angegeben werden, ist eine zusätzliche Schlüsselnummer zu
benutzen.
Exkl.: Asthenie o.n.A. (R53)
Burn-out-Syndrom (Z73)
Chronisches Fatigue-Syndrom [Chronic fatigue syndrome] (G93.3)
Myalgische Enzephalomyelitis (G93.3)
Psychasthenie (F48.8)
Unwohlsein und Ermüdung (R53)
QUELLENAUSZUG ICD-Sys 2024, S. 37, A85.-:
Sonstige Virusenzephalitis, anderenorts nicht klassifiziert
Inkl.:
Virusenzephalomyelitis durch näher bezeichnete Viren, anderenorts nicht klassifiziert
Virusmeningoenzephalitis durch näher bezeichnete Viren, anderenorts nicht klassifiziert
Exkl.: Enzephalitis durch:
• Herpes-Virus [Herpes simplex] (B00.4)
• Masern-Virus (B05.0)
• Mumps-Virus (B26.2)
• Poliomyelitis-Virus (A80.-)
• Varizella-Zoster-Virus (B02.0)
Lymphozytäre Choriomeningitis (A87.2)
Myalgische Enzephalomyelitis (G93.3)
QUELLENAUSZUG ICD-Sys 2024, S. 213, G04.-:
Enzephalitis, Myelitis und Enzephalomyelitis
Inkl.:
Akute aszendierende Myelitis
Meningoenzephalitis
Meningomyelitis
Exkl.: Enzephalopathie:
• alkoholisch (G31.2)
• toxisch (G92.-)
• o.n.A. (G93.4)
Multiple Sklerose [Encephalomyelitis disseminata] (G35.-)
Myalgische Enzephalomyelitis (G93.3)
Myelitis transversa acuta (G37.3)
Subakute nekrotisierende Myelitis [Foix-Alajouanine-Syndrom] (G37.4)
QUELLENAUSZUG ICD-Sys 2026, S. 238, G93.3-:
Chronisches Fatigue-Syndrom [Chronic fatigue syndrome]
Exkl.: Chronische Fatigue:
• mit post-exertioneller Malaise [PEM] (R53.0)
• ohne post-exertionelle Malaise [PEM] (R53.1)
• o.n.A. (R53.1)
Fatigue o.n.A. (R53.9)
QUELLENAUSZUG ICD-Sys 2026, S. 572, R53.-:
Malaise und Fatigue
Exkl.: Altersschwäche (R54)
Angeborene Schwäche (P96.9)
Ermüdungssyndrom (F48.0)
Erschöpfung und Ermüdung (durch) (bei):
• Hitze (T67.-)
• Kriegsneurose (F43.0)
• Neurasthenie (F48.0)
• Schwangerschaft (O26.88)
• übermäßige Anstrengung (T73.3)
• Witterungsunbilden (T73.2)
Chronisches Fatigue-Syndrom [Myalgische Enzephalomyelitis]:
• nicht postinfektiös (G93.31)
• postinfektiös (G93.30)
• postviral (G93.30)
• o.n.A. (G93.39)
QUELLENAUSZUG ICD-Sys 2026, S. 188, F48.0:
Neurasthenie
Im Erscheinungsbild zeigen sich beträchtliche kulturelle Unterschiede. Zwei Hauptformen überschneiden sich
beträchtlich. Bei einer Form ist das Hauptcharakteristikum die Klage über vermehrte Müdigkeit nach geistigen
Anstrengungen, häufig verbunden mit abnehmender Arbeitsleistung oder Effektivität bei der Bewältigung
täglicher Aufgaben. Die geistige Ermüdbarkeit wird typischerweise als unangenehmes Eindringen ablenkender
Assoziationen oder Erinnerungen beschrieben, als Konzentrationsschwäche und allgemein ineffektives Denken.
Bei der anderen Form liegt das Schwergewicht auf Gefühlen körperlicher Schwäche und Erschöpfung nach nur
geringer  Anstrengung,  begleitet  von  muskulären  und  anderen  Schmerzen  und  der  Unfähigkeit,  sich  zu
entspannen.  Bei  beiden Formen finden sich eine  ganze  Reihe  von  anderen unangenehmen  körperlichen
Empfindungen  wie  Schwindelgefühl,  Spannungskopfschmerz  und  allgemeine  Unsicherheit.  Sorge  über
abnehmendes geistiges und körperliches Wohlbefinden, Reizbarkeit, Freudlosigkeit, Depression und Angst sind
häufig. Der Schlaf ist oft in der ersten und mittleren Phase gestört, es kann aber auch Hypersomnie im
Vordergrund stehen.
Ermüdungssyndrom
Soll eine vorausgegangene Krankheit angegeben werden, ist eine zusätzliche Schlüsselnummer zu
benutzen.
Exkl.: Asthenie o.n.A. (R53.9)
Burn-out-Syndrom (Z73)
Chronische Fatigue:
• mit post-exertioneller Malaise [PEM] (R53.0)
• ohne post-exertionelle Malaise [PEM] (R53.1)
• o.n.A. (R53.1)
Chronisches Fatigue-Syndrom [Chronic fatigue syndrome]:
• nicht postinfektiös (G93.31)
• postinfektiös (G93.30)
• o.n.A. (G93.39)
Fatigue:
• akut (R53.9)
• o.n.A. (R53.9)
Malaise und Fatigue (R53.-)
Myalgische Enzephalomyelitis o.n.A. (G93.39)
Psychasthenie (F48.8)
QUELLENAUSZUG ICD-Sys 2026, S. 39, A85.-:
Sonstige Virusenzephalitis, anderenorts nicht klassifiziert
Inkl.:
Virusenzephalomyelitis durch näher bezeichnete Viren, anderenorts nicht klassifiziert
Virusmeningoenzephalitis durch näher bezeichnete Viren, anderenorts nicht klassifiziert
Exkl.: Enzephalitis durch:
• Herpes-Virus [Herpes simplex] (B00.4)
• Masern-Virus (B05.0)
• Mumps-Virus (B26.2)
• Poliomyelitis-Virus (A80.-)
• Varizella-Zoster-Virus (B02.0)
Lymphozytäre Choriomeningitis (A87.2)
Myalgische Enzephalomyelitis o.n.A. (G93.39)
QUELLENAUSZUG ICD-Sys 2026, S. 216, G04.-:
Enzephalitis, Myelitis und Enzephalomyelitis
Inkl.:
Akute aszendierende Myelitis
Meningoenzephalitis
Meningomyelitis
Exkl.: Enzephalopathie:
• alkoholisch (G31.2)
• toxisch (G92.-)
• o.n.A. (G93.4)
Multiple Sklerose [Encephalomyelitis disseminata] (G35.-)
Myalgische Enzephalomyelitis o.n.A. (G93.39)
Myelitis transversa acuta (G37.3)
Subakute nekrotisierende Myelitis [Foix-Alajouanine-Syndrom] (G37.4)
Fachliche Grundlage / sichtbare Quellen:
ICD-Sys 2024: S. 37, 185, 213, 236, 570; ICD-Sys 2026: S. 39, 188, 216, 238, 572.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214, G04.8:
Sonstige Enzephalitis, Myelitis und Enzephalomyelitis
Postinfektiöse Enzephalitis und Enzephalomyelitis o.n.A.
QUELLENAUSZUG ICD-Sys 2024, S. 221, G36.-:
Sonstige akute disseminierte Demyelinisation
Exkl.: Postinfektiöse Enzephalitis und Enzephalomyelitis o.n.A. (G04.8)
QUELLENAUSZUG ICD-Sys 2024, S. 220, G31.81:
Mitochondriale Zytopathie
MELAS-Syndrom [Myopathy, Encephalopathy, Lactic Acidosis, Stroke-like episodes] [Myopathie,
Enzephalopathie, Laktatazidose, iktus-ähnliche zerebrale Anfälle]
MERRF-Syndrom [Myoclonus Epilepsy with Ragged-Red Fibres]
Mitochondriale Myoenzephalopathie
Benutze zusätzliche Schlüsselnummern für die Manifestation:
• Generalisierte nicht-konvulsive Epilepsie (G40.3)
• Sonstige Myopathien (G72.8)
• Ophthalmoplegia progressiva externa (H49.4)
• Schlaganfall (I60-I64)
QUELLENAUSZUG ICD-Sys 2024, S. 255, H49.8:
Sonstiger Strabismus paralyticus
Kearns-Sayre-Syndrom
Ophthalmoplegia externa o.n.A.
QUELLENAUSZUG ICD-Sys 2026, S. 217, G04.8:
Sonstige Enzephalitis, Myelitis und Enzephalomyelitis
Anti-NMDA-[N-Methyl-D-Aspartat]-Rezeptor-Enzephalitis
Postinfektiöse Enzephalitis und Enzephalomyelitis o.n.A.
QUELLENAUSZUG ICD-Sys 2026, S. 224, G36.-:
Sonstige akute disseminierte Demyelinisation
Exkl.: Anti-NMDA-[N-Methyl-D-Aspartat]-Rezeptor-Enzephalitis (G04.8)
Postinfektiöse Enzephalitis und Enzephalomyelitis o.n.A. (G04.8)
QUELLENAUSZUG ICD-Sys 2026, S. 223, G31.81:
Mitochondriale Zytopathie
Kearns-Sayre-Syndrom
MELAS-Syndrom [Myopathy, Encephalopathy, Lactic Acidosis, Stroke-like episodes] [Myopathie,
Enzephalopathie, Laktatazidose, iktus-ähnliche zerebrale Anfälle]
MERRF-Syndrom [Myoclonus Epilepsy with Ragged-Red Fibres]
Mitochondriale Myoenzephalopathie
Benutze zusätzliche Schlüsselnummern für die Manifestation:
• Generalisierte nicht-konvulsive Epilepsie (G40.3)
• Ophthalmoplegia progressiva externa (H49.4)
• Schlaganfall (I60-I64)
• Sonstige Myopathien (G72.8)
• Sonstiger Strabismus paralyticus (H49.8)
QUELLENAUSZUG ICD-Sys 2026, S. 258, H49.8:
Sonstiger Strabismus paralyticus
Ophthalmoplegia externa o.n.A.
Strabismus paralyticus bei Kearns-Sayre-Syndrom
Fachliche Grundlage / sichtbare Quellen:
Alpha 2024: S. 66, 504; Alpha 2026: S. 67, 515; ICD-Sys 2024: S. 214, 220, 255; ICD-Sys 2026: S. 217, 223, 258.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248, H26.8:
Sonstige näher bezeichnete Kataraktformen
QUELLENAUSZUG ICD-Sys 2024, S. 252, H40.1:
Primäres Weitwinkelglaukom
Glaucoma chronicum simplex
Glaukom (primär) (Restzustand):
• kapsulär, mit Pseudoexfoliation der Linse
• mäßig erhöhter Augeninnendruck
• Pigment-
QUELLENAUSZUG ICD-Sys 2024, S. 247, H25.-:
Cataracta senilis
Exkl.: Kapsuläres Glaukom mit Pseudoexfoliation der Linsen (H40.1)
QUELLENAUSZUG ICD-Sys 2026, S. 251, H26.8-:
Sonstige näher bezeichnete Kataraktformen
QUELLENAUSZUG ICD-Sys 2026, S. 251, H26.80:
Katarakt bei Pseudoexfoliationssyndrom
Pseudoexfoliatio lentis
QUELLENAUSZUG ICD-Sys 2026, S. 251, H26.88:
Sonstige näher bezeichnete Kataraktformen
QUELLENAUSZUG ICD-Sys 2026, S. 255, H40.1-:
Primäres Weitwinkelglaukom
QUELLENAUSZUG ICD-Sys 2026, S. 255, H40.10:
Pseudoexfoliationsglaukom
Glaukom (primär) (Restzustand), kapsulär, mit Pseudoexfoliation der Linse
QUELLENAUSZUG ICD-Sys 2026, S. 255, H40.18:
Sonstige Formen des primären Weitwinkelglaukoms
Glaucoma chronicum simplex
Glaukom (primär) (Restzustand):
• mäßig erhöhter Augeninnendruck ohne Pseudoexfoliationssyndrom
• Pigment-
QUELLENAUSZUG ICD-Sys 2026, S. 250, H25.-:
Cataracta senilis
Exkl.: Kapsuläres Glaukom mit Pseudoexfoliation der Linse (H40.10)
Fachliche Grundlage / sichtbare Quellen:
ICD-Sys 2024: S. 247-248, 252; ICD-Sys 2026: S. 250-251, 255.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285, I48.0:
Vorhofflimmern, paroxysmal
QUELLENAUSZUG ICD-Sys 2024, S. 285, I48.1:
Vorhofflimmern, persistierend
QUELLENAUSZUG ICD-Sys 2024, S. 285, I48.2:
Vorhofflimmern, permanent
QUELLENAUSZUG ICD-Sys 2024, S. 285, I48.9:
Vorhofflimmern und Vorhofflattern, nicht näher bezeichnet
QUELLENAUSZUG ICD-Sys 2024, S. 289, I65.8:
Verschluss und Stenose sonstiger präzerebraler Arterien
QUELLENAUSZUG ICD-Sys 2024, S. 294, I74.-:
Arterielle Embolie und Thrombose
Inkl.:
Infarkt:
• embolisch
• thrombotisch
Verschluss:
• embolisch
• thrombotisch
Exkl.: Embolie und Thrombose:
• als Komplikation bei:
• Abort, Extrauteringravidität oder Molenschwangerschaft (O00-O07, O08.2)
• Schwangerschaft, Geburt oder Wochenbett (O88.-)
• A. basilaris (I63.0-I63.2, I65.1)
• A. carotis (I63.0-I63.2, I65.2)
• A. vertebralis (I63.0-I63.2, I65.0)
• präzerebrale Arterien (I63.0-I63.2, I65.9)
• zerebrale Arterien (I63.3-I63.5, I66.9)
• Koronararterien (I21-I25)
• mesenterial (K55.0)
• Nierenarterien (N28.0)
• Pulmonalarterien (I26.-)
• retinal (H34.-)
QUELLENAUSZUG ICD-Sys 2024, S. 301, I97.89:
Sonstige Kreislaufkomplikationen nach medizinischen Maßnahmen, anderenorts nicht
klassifiziert
QUELLENAUSZUG ICD-Sys 2026, S. 288, I48.0:
Vorhofflimmern, paroxysmal
Bradyarrhythmia absoluta, paroxysmal
Tachyarrhythmia absoluta, paroxysmal
QUELLENAUSZUG ICD-Sys 2026, S. 288, I48.1:
Vorhofflimmern, persistierend
Bradyarrhythmia absoluta, persistierend
Tachyarrhythmia absoluta, persistierend
QUELLENAUSZUG ICD-Sys 2026, S. 288, I48.2:
Vorhofflimmern, permanent
Bradyarrhythmia absoluta, permanent
Tachyarrhythmia absoluta, permanent
QUELLENAUSZUG ICD-Sys 2026, S. 288, I48.9:
Vorhofflimmern und Vorhofflattern, nicht näher bezeichnet
Bradyarrhythmia absoluta o.n.A.
Tachyarrhythmia absoluta o.n.A.
QUELLENAUSZUG ICD-Sys 2026, S. 292, I65.8:
Verschluss und Stenose sonstiger präzerebraler Arterien
Truncus brachiocephalicus
QUELLENAUSZUG ICD-Sys 2026, S. 297, I74.-:
Arterielle Embolie und Thrombose
Inkl.:
Infarkt:
• embolisch
• thrombotisch
Verschluss:
• embolisch
• thrombotisch
Exkl.: Embolie und Thrombose:
• als Komplikation bei:
• Abort, Extrauteringravidität oder Molenschwangerschaft (O00-O07, O08.2)
• Schwangerschaft, Geburt oder Wochenbett (O88.-)
• A. basilaris (I63.0-I63.2, I65.1)
• A. carotis (I63.0-I63.2, I65.2)
• Aa. cerebelli (I63.3-I63.5, I66.3)
• A. cerebri anterior (I63.3-I63.5, I66.1)
• A. cerebri media (I63.3-I63.5, I66.0)
• A. cerebri posterior (I63.3-I63.5, I66.2)
• A. vertebralis (I63.0-I63.2, I65.0)
• präzerebrale Arterien (I63.0-I63.2, I65.3-I65.9)
• zerebrale Arterien (I63.3-I63.5, I66.4-I66.9)
• Koronararterien (I21-I25)
• mesenterial (K55.0)
• Nierenarterien (N28.0)
• Pulmonalarterien (I26.-)
• retinal (H34.-)
QUELLENAUSZUG ICD-Sys 2026, S. 304, I97.89:
Sonstige Kreislaufkomplikationen nach medizinischen Maßnahmen, anderenorts nicht
klassifiziert
Steal-Syndrom nach Shuntanlage bei Dialyse
Fachliche Grundlage / sichtbare Quellen:
ICD-Sys 2024: S. 285, 289, 294, 301; ICD-Sys 2026: S. 288, 292, 297, 304.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305, J03.-:
Akute Tonsillitis
Exkl.: Peritonsillarabszess (J36)
Halsentzündung:
• akut (J02.-)
• durch Streptokokken (J02.0)
• o.n.A. (J02.9)
QUELLENAUSZUG ICD-Sys 2024, S. 313, J35.0:
Chronische Tonsillitis
Exkl.: Tonsillitis:
• akut (J03.-)
• o.n.A. (J03.9)
QUELLENAUSZUG ICD-Sys 2024, S. 314, J36:
Peritonsillarabszess
Inkl.:
Phlegmone, peritonsillär
Tonsillarabszess
Soll der Infektionserreger angegeben werden, ist eine zusätzliche Schlüsselnummer (B95-B98) zu
benutzen.
Exkl.: Retropharyngealabszess (J39.0)
Tonsillitis:
• akut (J03.-)
• chronisch (J35.0)
• o.n.A. (J03.9)
QUELLENAUSZUG ICD-Sys 2026, S. 308, J03.-:
Akute Tonsillitis
Inkl.:
Rezidivierende Tonsillitis mit bestehender akut-entzündlicher Episode
Exkl.: Chronische Tonsillitis (J35.0)
Halsentzündung:
• akut (J02.-)
• durch Streptokokken (J02.0)
• o.n.A. (J02.9)
Peritonsillarabszess (J36)
QUELLENAUSZUG ICD-Sys 2026, S. 316, J35.0:
Chronische Tonsillitis
Exkl.: Tonsillitis:
• akut (J03.-)
• rezidivierend, mit bestehender akut-entzündlicher Episode (J03.-)
• o.n.A. (J03.9)
QUELLENAUSZUG ICD-Sys 2026, S. 316, J36:
Peritonsillarabszess
Inkl.:
Phlegmone, peritonsillär
Tonsillarabszess
Soll der Infektionserreger angegeben werden, ist eine zusätzliche Schlüsselnummer (B95-B98) zu
benutzen.
Exkl.: Retropharyngealabszess (J39.0)
Tonsillitis:
• akut (J03.-)
• chronisch (J35.0)
• rezidivierend, mit bestehender akut-entzündlicher Episode (J03.-)
• o.n.A. (J03.9)
Fachliche Grundlage / sichtbare Quellen:
ICD-Sys 2024: S. 305, 313-314; ICD-Sys 2026: S. 308, 316.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322, J80.-:
Akutes Atemnotsyndrom des Kindes, Jugendlichen und Erwachsenen
[ARDS]
Inkl.:
Akutes Atemnotsyndrom bei Personen von 1 Jahr und älter
Hyaline Membranenkrankheit des Kindes, Jugendlichen und Erwachsenen
Exkl.: Atemnotsyndrom des Säuglings (P22.0)
QUELLENAUSZUG ICD-Sys 2024, S. 504, P22.0:
Atemnotsyndrom [Respiratory distress syndrome] des Neugeborenen
Atemnotsyndrom [Respiratory distress syndrome] des Säuglings
Hyaline Membranenkrankheit
QUELLENAUSZUG ICD-Sys 2026, S. 324, J80.-:
Akutes Atemnotsyndrom des Kindes, Jugendlichen und Erwachsenen
[ARDS]
Inkl.:
Akutes Atemnotsyndrom bei Personen von 1 Jahr und älter
Hyaline Membranenkrankheit des Kindes, Jugendlichen und Erwachsenen
Exkl.: Atemnotsyndrom des Neugeborenen und des Säuglings (P22.0)
QUELLENAUSZUG ICD-Sys 2026, S. 507, P22.0:
Atemnotsyndrom [Respiratory distress syndrome] des Neugeborenen
Atemnotsyndrom [Respiratory distress syndrome] des Säuglings
Hyaline Membranenkrankheit
Surfactant-Mangel-Syndrom (primär) (sekundär) (durch übermäßige Inaktivierung)
Surfactant-Mangel o.n.A.
Fachliche Grundlage / sichtbare Quellen:
ICD-Sys 2024: S. 322, 504; ICD-Sys 2026: S. 324, 507.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325, J95.0:
Funktionsstörung eines Tracheostomas
Blutung aus dem Tracheostoma
Obstruktion des durch Tracheotomie geschaffenen Luftweges
Sepsis des Tracheostomas
Tracheo-Ösophagealfistel nach Tracheotomie
QUELLENAUSZUG ICD-Sys 2024, S. 324, J86.03:
Pyothorax mit ösophagotrachealer Fistel
Ösophagotracheale Fistel
Exkl.: Tracheoösophageale Fistel nach Tracheotomie (J95.0)
QUELLENAUSZUG ICD-Sys 2024, S. 711, Z43.-:
Versorgung künstlicher Körperöffnungen
Inkl.:
Einführung von Sonden oder Bougies
Katheterentfernung
Toilette oder Reinigung
Umbildung
Verschluss
Exkl.: Komplikationen an äußerem Stoma (J95.0, K91.4, N99.5)
Künstliche Körperöffnungen ohne Versorgungsnotwendigkeit (Z93.-)
Versorgen mit und Anpassen von Prothesen und sonstigen Geräten oder Hilfsmitteln (Z44-
Z46)
QUELLENAUSZUG ICD-Sys 2024, S. 726, Z93.-:
Vorhandensein einer künstlichen Körperöffnung
Exkl.: Komplikationen eines externen Stomas (J95.0, K91.4, N99.5)
Künstliche Körperöffnungen, die der Beobachtung oder Versorgung bedürfen (Z43.-)
QUELLENAUSZUG ICD-Sys 2026, S. 327, J95.0-:
Funktionsstörung eines Tracheostomas
QUELLENAUSZUG ICD-Sys 2026, S. 327, J95.00:
Blutung des Tracheostomas
QUELLENAUSZUG ICD-Sys 2026, S. 327, J95.01:
Infektion des Tracheostomas
QUELLENAUSZUG ICD-Sys 2026, S. 327, J95.02:
Obstruktion des durch Tracheotomie geschaffenen Luftweges
QUELLENAUSZUG ICD-Sys 2026, S. 327, J95.03:
Tracheo-Ösophagealfistel nach Tracheotomie
QUELLENAUSZUG ICD-Sys 2026, S. 327, J95.08:
Sonstige Funktionsstörung eines Tracheostomas
QUELLENAUSZUG ICD-Sys 2026, S. 327, J95.09:
Funktionsstörung eines Tracheostomas, nicht näher bezeichnet
QUELLENAUSZUG ICD-Sys 2026, S. 326, J86.03:
Pyothorax mit ösophagotrachealer Fistel
Ösophagotracheale Fistel
Exkl.: Tracheoösophageale Fistel nach Tracheotomie (J95.03)
QUELLENAUSZUG ICD-Sys 2026, S. 716, Z43.-:
Versorgung künstlicher Körperöffnungen
Inkl.:
Einführung von Sonden oder Bougies
Katheterentfernung
Toilette oder Reinigung
Umbildung
Verschluss
Exkl.: Komplikationen an äußerem Stoma (J95.0-, K91.4, N99.5)
Künstliche Körperöffnungen ohne Versorgungsnotwendigkeit (Z93.-)
Versorgen mit und Anpassen von Prothesen und sonstigen Geräten oder Hilfsmitteln (Z44-
Z46)
QUELLENAUSZUG ICD-Sys 2026, S. 731, Z93.-:
Vorhandensein einer künstlichen Körperöffnung
Exkl.: Komplikationen eines externen Stomas (J95.0-, K91.4, N99.5)
Künstliche Körperöffnungen, die der Beobachtung oder Versorgung bedürfen (Z43.-)
Fachliche Grundlage / sichtbare Quellen:
ICD-Sys 2024: S. 324-325, 711, 726; ICD-Sys 2026: S. 326-327, 716, 731.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678, T82.6:
Infektion und entzündliche Reaktion durch eine Herzklappenprothese
QUELLENAUSZUG ICD-Sys 2024, S. 678, T82.7:
Infektion und entzündliche Reaktion durch sonstige Geräte, Implantate oder
Transplantate im Herzen und in den Gefäßen
QUELLENAUSZUG ICD-Sys 2026, S. 682, T82.6:
Infektion und entzündliche Reaktion durch eine Herzklappenprothese
Infektion und entzündliche Reaktion durch Herzklappentransplantat (allogen) (autolog) (xenogen)
QUELLENAUSZUG ICD-Sys 2026, S. 682, T82.7-:
Infektion und entzündliche Reaktion durch sonstige Geräte, Implantate oder
Transplantate im Herzen und in den Gefäßen
QUELLENAUSZUG ICD-Sys 2026, S. 682, T82.70:
Infektion und entzündliche Reaktion durch ein kardiales elektronisches Gerät
Infektion und entzündliche Reaktion durch:
• Herzschrittmacher
• implantierbarer Kardioverter-Defibrillator [ICD]
Exkl.: Infektion und entzündliche Reaktion durch:
• Gegenpulsationsgerät in der Aorta (T82.72)
• Herzunterstützungssystem (T82.72)
• künstliches Herz (T82.72)
QUELLENAUSZUG ICD-Sys 2026, S. 682, T82.71:
Infektion und entzündliche Reaktion durch Implantat und Transplantat im Herzen
Infektion und entzündliche Reaktion durch:
• Koronararterienstent
• Okkluder (bei Septumdefekten)
Exkl.: Infektion und entzündliche Reaktion durch:
• Herzklappenprothese (T82.6)
• Herzklappentransplantat (allogen) (autolog) (xenogen) (T82.6)
• Herzschrittmacher (T82.70)
• Herzunterstützungssystem (T82.72)
• implantierbarer Kardioverter-Defibrillator [ICD] (T82.70)
• künstliches Herz (T82.72)
QUELLENAUSZUG ICD-Sys 2026, S. 683, T82.72:
Infektion und entzündliche Reaktion durch Herzunterstützungssystem und künstliches Herz
Infektion und entzündliche Reaktion durch:
• epikardiales Ventrikelunterstützungssystem
• Gegenpulsationsgerät in der Aorta
Exkl.: Infektion und entzündliche Reaktion durch:
• Herzschrittmacher (T82.70)
• implantierbarer Kardioverter-Defibrillator [ICD] (T82.70)
QUELLENAUSZUG ICD-Sys 2026, S. 683, T82.73:
Infektion und entzündliche Reaktion durch Gefäßimplantat und Gefäßtransplantat
Infektion und entzündliche Reaktion durch arteriovenösen Shunt mit Implantat oder Transplantat
QUELLENAUSZUG ICD-Sys 2026, S. 683, T82.74:
Infektion und entzündliche Reaktion durch zentralen Gefäßkatheter und Dialysekatheter
Infektion und entzündliche Reaktion durch:
• Pulmonaliskatheter
• zentralen Venenkatheter
QUELLENAUSZUG ICD-Sys 2026, S. 683, T82.75:
Infektion und entzündliche Reaktion durch Port
Fachliche Grundlage / sichtbare Quellen:
ICD-Sys 2024: S. 678; ICD-Sys 2026: S. 682-683.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Alpha-Zuordnungen sind begriffsspezifisch. Vor Kodierung sind die Schweizer Komplikationsregeln D12 und die systematischen Hinweise einzubeziehen. Insbesondere keine ungepruefte Gleichsetzung eines unspezifischen Infusionskatheters mit einem zentralen Gefaesskatheter.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675, T80.1:
Gefäßkomplikationen nach Infusion, Transfusion oder Injektion zu therapeutischen
Zwecken
Phlebitis
Thrombembolie
Thrombophlebitis
nach Infusion, Transfusion oder Injektion zu therapeutischen Zwecken
Exkl.: Aufgeführte Zustände mit der Angabe:
• durch Prothesen, Implantate und Transplantate (T82.8, T83.8, T84.8, T85.8-)
• nach medizinischen Maßnahmen (T81.7)
QUELLENAUSZUG ICD-Sys 2024, S. 675, T80.2:
Infektionen nach Infusion, Transfusion oder Injektion zu therapeutischen Zwecken
Infektion
Sepsis
nach Infusion, Transfusion oder Injektion zu therapeutischen Zwecken
Soll  das  Vorliegen  eines  septischen  Schocks  angegeben  werden,  ist  eine  zusätzliche
Schlüsselnummer (R57.2) zu benutzen.
Exkl.: Aufgeführte Zustände mit der Angabe:
• durch Prothesen, Implantate und Transplantate (T82.6-T82.7, T83.5-T83.6, T84.5-T84.7,
T85.7-)
• nach medizinischen Maßnahmen (T81.4)
Posttransfusionshepatitis (B16-B19)
QUELLENAUSZUG ICD-Sys 2026, S. 679, T80.1:
Gefäßkomplikationen nach Infusion, Transfusion oder Injektion zu therapeutischen
Zwecken
Phlebitis
Thrombembolie
Thrombophlebitis
nach Infusion, Transfusion oder Injektion zu therapeutischen Zwecken
Exkl.: Aufgeführte Zustände mit der Angabe:
• durch Prothesen, Implantate und Transplantate (T82.8, T83.8, T84.8, T85.8-)
• nach medizinischen Maßnahmen (T81.7)
QUELLENAUSZUG ICD-Sys 2026, S. 679, T80.2:
Infektionen nach Infusion, Transfusion oder Injektion zu therapeutischen Zwecken
Infektion
Sepsis
nach Infusion, Transfusion oder Injektion zu therapeutischen Zwecken
Soll  das  Vorliegen  eines  septischen  Schocks  angegeben  werden,  ist  eine  zusätzliche
Schlüsselnummer (R57.2) zu benutzen.
Exkl.: Aufgeführte Zustände mit der Angabe:
• durch Prothesen, Implantate und Transplantate (T82.6-T82.7, T83.5-T83.6, T84.5-T84.7,
T85.7-)
• nach medizinischen Maßnahmen (T81.4)
Posttransfusionshepatitis (B16-B19)
QUELLENAUSZUG ICD-Sys 2026, S. 683, T82.74:
Infektion und entzündliche Reaktion durch zentralen Gefäßkatheter und Dialysekatheter
Infektion und entzündliche Reaktion durch:
• Pulmonaliskatheter
• zentralen Venenkatheter
QUELLENAUSZUG ICD-Sys 2026, S. 683, T82.75:
Infektion und entzündliche Reaktion durch Port
Fachliche Grundlage / sichtbare Quellen:
Alpha 2024: S. 265, 464-465, 472; Alpha 2026: S. 269, 474-475, 482; ICD-Sys 2026: S. 683.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432, M96.6:
Knochenfraktur nach Einsetzen eines orthopädischen Implantates, einer
Gelenkprothese oder einer Knochenplatte
Diese Schlüsselnummer ist nur bei einer beim Einsetzen eines orthopädischen Implantates, einer
Gelenkprothese oder einer Knochenplatte aufgetretenen Fraktur anzugeben.
Exkl.: Andere Komplikation durch ein internes orthopädisches Gerät, durch Implantate oder
Transplantate (T84.-)
QUELLENAUSZUG ICD-Sys 2024, S. 597, S12.-:
Fraktur im Bereich des Halses
Inkl.:
Zervikal:
• Dornfortsatz
• Querfortsatz
• Wirbel
• Wirbelbogen
• Wirbelsäule
Benutze eine zusätzliche Schlüsselnummer aus S11.84!-S11.89! zusammen mit S12.-,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zervikalen Rückenmarks ist zusätzlich mit S14.- zu verschlüsseln.
Das Vorliegen einer Luxation bei einer Halswirbelfraktur ist zusätzlich mit S13.- zu verschlüsseln.
Ist die Zahl der zusammen mit der Luxation gebrochenen Halswirbel nicht bekannt, so ist die
Fraktur auf der höchsten Ebene zu verschlüsseln.
QUELLENAUSZUG ICD-Sys 2024, S. 602, S22.-:
Fraktur der Rippe(n), des Sternums und der Brustwirbelsäule
Inkl.:
Thorakal:
• Dornfortsatz
• Querfortsatz
• Wirbel
• Wirbelbogen
Benutze eine zusätzliche Schlüsselnummer aus S21.84!-S21.89!, zusammen mit S22.-,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thorakalen Rückenmarks ist zusätzlich mit S24.- zu verschlüsseln.
Das Vorliegen einer Luxation bei einer Brustwirbelfraktur ist zusätzlich mit S23.- zu verschlüsseln.
Ist die Zahl der zusammen mit der Luxation gebrochenen Brustwirbel nicht bekannt, so ist die
Fraktur auf der höchsten Ebene zu verschlüsseln.
Exkl.: Fraktur:
• Klavikula (S42.0-)
• Skapula (S42.1-)
QUELLENAUSZUG ICD-Sys 2024, S. 608, S32.-:
Fraktur der Lendenwirbelsäule und des Beckens
Inkl.:
Lumbosakral:
• Dornfortsatz
• Querfortsatz
• Wirbel
• Wirbelbogen
Benutze eine zusätzliche Schlüsselnummer aus S31.84!-S31.89! zusammen mit S32.-,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lumbalen Rückenmarks ist zusätzlich mit S34.- zu verschlüsseln.
Das  Vorliegen  einer  Luxation  bei  einer  Lendenwirbelfraktur  ist  zusätzlich  mit  S33.-  zu
verschlüsseln.  Ist  die  Zahl  der  zusammen  mit  der  Luxation  gebrochenen  Lendenwirbel  nicht
bekannt, so ist die Fraktur auf der höchsten Ebene zu verschlüsseln.
Exkl.: Fraktur der Hüfte o.n.A. (S72.08)
QUELLENAUSZUG ICD-Sys 2024, S. 615, S42.-:
Fraktur im Bereich der Schulter und des Oberarmes
Benutze eine zusätzliche Schlüsselnummer aus S41.84!-S41.89! zusammen mit S42.-,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2024, S. 620, S52.-:
Fraktur des Unterarmes
Benutze eine zusätzliche Schlüsselnummer aus S51.84!-S51.89! zusammen mit S52.-,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Fraktur im Bereich des Handgelenkes und der Hand (S62.-)
QUELLENAUSZUG ICD-Sys 2024, S. 624, S62.-:
Fraktur im Bereich des Handgelenkes und der Hand
Benutze eine zusätzliche Schlüsselnummer aus S61.84!-S61.89! zusammen mit S62.-,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Distale Fraktur der Ulna und des Radius (S52.-)
QUELLENAUSZUG ICD-Sys 2024, S. 629, S72.-:
Fraktur des Femurs
Benutze eine zusätzliche Schlüsselnummer aus S71.84!-S71.89! zusammen mit S72.-,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2024, S. 632, S82.-:
Fraktur des Unterschenkels, einschließlich des oberen Sprunggelenkes
Inkl.:
Knöchel
Benutze eine zusätzliche Schlüsselnummer aus S81.84!-S81.89! zusammen mit S82.-,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Fraktur des Fußes, ausgenommen oberes Sprunggelenk (S92.-)
QUELLENAUSZUG ICD-Sys 2024, S. 637, S92.-:
Fraktur des Fußes [ausgenommen oberes Sprunggelenk]
Benutze eine zusätzliche Schlüsselnummer aus S91.84!-S91.89! zusammen mit S92.-,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Knöchel (S82.-)
Oberes Sprunggelenk (S82.-)
QUELLENAUSZUG ICD-Sys 2024, S. 679, T84.-:
Komplikationen durch orthopädische Endoprothesen, Implantate oder
Transplantate
Exkl.: Knochenfraktur nach Einsetzen eines orthopädischen Implantates, einer Gelenkprothese oder
einer Knochenplatte (M96.6)
Versagen und Abstoßung von transplantierten Organen und Geweben (T86.-)
QUELLENAUSZUG ICD-Sys 2026, S. 434, M96.6:
Knochenfraktur nach Einsetzen eines orthopädischen Implantates, einer
Gelenkprothese oder einer Knochenplatte
Diese Schlüsselnummer ist nur bei einer beim Einsetzen oder Entfernen eines orthopädischen
Implantates, einer Gelenkprothese oder einer Knochenplatte aufgetretenen Fraktur anzugeben.
Exkl.: Andere Komplikation durch ein internes orthopädisches Gerät, durch Implantate oder
Transplantate (T84.-)
QUELLENAUSZUG ICD-Sys 2026, S. 600, S12.-:
Fraktur im Bereich des Halses
Inkl.:
Zervikal:
• Dornfortsatz
• Querfortsatz
• Wirbel
• Wirbelbogen
• Wirbelsäule
Benutze eine zusätzliche Schlüsselnummer aus S11.84!-S11.89! zusammen mit S12.-,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zervikalen Rückenmarks ist zusätzlich mit S14.- zu verschlüsseln.
Das Vorliegen einer Luxation bei einer Halswirbelfraktur ist zusätzlich mit S13.- zu verschlüsseln.
Ist die Zahl der zusammen mit der Luxation gebrochenen Halswirbel nicht bekannt, so ist die
Fraktur auf der höchsten Ebene zu verschlüsseln.
QUELLENAUSZUG ICD-Sys 2026, S. 605, S22.-:
Fraktur der Rippe(n), des Sternums und der Brustwirbelsäule
Inkl.:
Thorakal:
• Dornfortsatz
• Querfortsatz
• Wirbel
• Wirbelbogen
Benutze eine zusätzliche Schlüsselnummer aus S21.84!-S21.89!, zusammen mit S22.-,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thorakalen Rückenmarks ist zusätzlich mit S24.- zu verschlüsseln.
Das Vorliegen einer Luxation bei einer Brustwirbelfraktur ist zusätzlich mit S23.- zu verschlüsseln.
Ist die Zahl der zusammen mit der Luxation gebrochenen Brustwirbel nicht bekannt, so ist die
Fraktur auf der höchsten Ebene zu verschlüsseln.
Exkl.: Fraktur:
• Klavikula (S42.0-)
• Skapula (S42.1-)
QUELLENAUSZUG ICD-Sys 2026, S. 611, S32.-:
Fraktur der Lendenwirbelsäule und des Beckens
Inkl.:
Lumbosakral:
• Dornfortsatz
• Querfortsatz
• Wirbel
• Wirbelbogen
Benutze eine zusätzliche Schlüsselnummer aus S31.84!-S31.89! zusammen mit S32.-,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lumbalen Rückenmarks ist zusätzlich mit S34.- zu verschlüsseln.
Das  Vorliegen  einer  Luxation  bei  einer  Lendenwirbelfraktur  ist  zusätzlich  mit  S33.-  zu
verschlüsseln.  Ist  die  Zahl  der  zusammen  mit  der  Luxation  gebrochenen  Lendenwirbel  nicht
bekannt, so ist die Fraktur auf der höchsten Ebene zu verschlüsseln.
Exkl.: Fraktur der Hüfte o.n.A. (S72.08)
QUELLENAUSZUG ICD-Sys 2026, S. 619, S42.-:
Fraktur im Bereich der Schulter und des Oberarmes
Benutze eine zusätzliche Schlüsselnummer aus S41.84!-S41.89! zusammen mit S42.-,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2026, S. 623, S52.-:
Fraktur des Unterarmes
Benutze eine zusätzliche Schlüsselnummer aus S51.84!-S51.89! zusammen mit S52.-,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Fraktur im Bereich des Handgelenkes und der Hand (S62.-)
QUELLENAUSZUG ICD-Sys 2026, S. 628, S62.-:
Fraktur im Bereich des Handgelenkes und der Hand
Benutze eine zusätzliche Schlüsselnummer aus S61.84!-S61.89! zusammen mit S62.-,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Distale Fraktur der Ulna und des Radius (S52.-)
QUELLENAUSZUG ICD-Sys 2026, S. 632, S72.-:
Fraktur des Femurs
Benutze eine zusätzliche Schlüsselnummer aus S71.84!-S71.89! zusammen mit S72.-,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2026, S. 636, S82.-:
Fraktur des Unterschenkels, einschließlich des oberen Sprunggelenkes
Inkl.:
Knöchel
Benutze eine zusätzliche Schlüsselnummer aus S81.84!-S81.89! zusammen mit S82.-,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Fraktur des Fußes, ausgenommen oberes Sprunggelenk (S92.-)
QUELLENAUSZUG ICD-Sys 2026, S. 641, S92.-:
Fraktur des Fußes [ausgenommen oberes Sprunggelenk]
Benutze eine zusätzliche Schlüsselnummer aus S91.84!-S91.89! zusammen mit S92.-,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Knöchel (S82.-)
Oberes Sprunggelenk (S82.-)
QUELLENAUSZUG ICD-Sys 2026, S. 684, T84.-:
Komplikationen durch orthopädische Endoprothesen, Implantate oder
Transplantate
Exkl.: Knochenfraktur nach Einsetzen oder Entfernen eines orthopädischen Implantates, einer
Gelenkprothese oder einer Knochenplatte (M96.6)
Versagen und Abstoßung von transplantierten Organen und Geweben (T86.-)
Fachliche Grundlage / sichtbare Quellen:
ICD-Sys 2024: S. 432, 597, 602, 608, 615, 620, 624, 629, 632, 637, 679; ICD-Sys 2026: S. 434, 600, 605, 611, 619, 623, 628, 632, 636, 641, 684.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413, M46.-:
Sonstige entzündliche Spondylopathien
[Schlüsselnummer der Lokalisation siehe am Anfang der Krankheitsgruppe M40-M54]
QUELLENAUSZUG ICD-Sys 2024, S. 680, T84.5:
Infektion und entzündliche Reaktion durch eine Gelenkendoprothese
Periimplantäre (implantatassoziierte) Infektion
Benutze eine zusätzliche Schlüsselnummer, um das Vorliegen einer Arthritis (M00.-) oder einer
Osteomyelitis  (M86.-)  im  Rahmen  einer  periimplantären  (implantatassoziierten)  Infektion  zu
kodieren.
QUELLENAUSZUG ICD-Sys 2024, S. 680, T84.6:
Infektion und entzündliche Reaktion durch eine interne Osteosynthesevorrichtung
[jede Lokalisation]
Periimplantäre (implantatassoziierte) Infektion
Benutze eine zusätzliche Schlüsselnummer, um das Vorliegen einer Arthritis (M00.-) oder einer
Osteomyelitis  (M86.-)  im  Rahmen  einer  periimplantären  (implantatassoziierten)  Infektion  zu
kodieren.
QUELLENAUSZUG ICD-Sys 2024, S. 680, T84.7:
Infektion und entzündliche Reaktion durch sonstige orthopädische Endoprothesen,
Implantate oder Transplantate
Periimplantäre (implantatassoziierte) Infektion
Benutze eine zusätzliche Schlüsselnummer, um das Vorliegen einer Arthritis (M00.-) oder einer
Osteomyelitis  (M86.-)  im  Rahmen  einer  periimplantären  (implantatassoziierten)  Infektion  zu
kodieren.
QUELLENAUSZUG ICD-Sys 2024, S. 395, M02.3-:
Reiter-Krankheit
[0-9]
QUELLENAUSZUG ICD-Sys 2024, S. 413, M45.-:
Spondylitis ankylosans
[Schlüsselnummer der Lokalisation siehe am Anfang der Krankheitsgruppe M40-M54]
Inkl.:
Chronische Polyarthritis der Wirbelsäule
Nichtröntgenologische axiale Spondyloarthritis
Röntgenologische axiale Spondyloarthritis
Exkl.: Arthropathie bei Reiter-Krankheit (M02.3-)
Behçet-Krankheit (M35.2)
Juvenile axiale Spondyloarthritis [Spondylitis ankylosans] (M08.1-)
QUELLENAUSZUG ICD-Sys 2024, S. 449, N34.-:
Urethritis und urethrales Syndrom
Soll der Infektionserreger angegeben werden, ist eine zusätzliche Schlüsselnummer (B95-B98) zu
benutzen.
Exkl.: Reiter-Krankheit (M02.3-)
Urethritis bei Krankheiten, die vorwiegend durch Geschlechtsverkehr übertragen werden
(A50-A64)
Urethrotrigonumzystitis (N30.3)
QUELLENAUSZUG ICD-Sys 2024, S. 366, K91.88:
Sonstige Krankheiten des Verdauungssystems nach medizinischen Maßnahmen,
anderenorts nicht klassifiziert
QUELLENAUSZUG ICD-Sys 2026, S. 415, M46.-:
Sonstige entzündliche Spondylopathien
[Schlüsselnummer der Lokalisation siehe am Anfang der Krankheitsgruppe M40-M54]
Benutze eine zusätzliche Schlüsselnummer (T84.5-T84.7), um das Vorliegen einer entzündlichen
Spondylopathie im Rahmen einer periimplantären (implantatassoziierten) Infektion zu kodieren.
QUELLENAUSZUG ICD-Sys 2026, S. 685, T84.5:
Infektion und entzündliche Reaktion durch eine Gelenkendoprothese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685, T84.6:
Infektion und entzündliche Reaktion durch eine interne Osteosynthesevorrichtung
[jede Lokalisation]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685, T84.7:
Infektion und entzündliche Reaktion durch sonstige orthopädische Endoprothesen,
Implantate oder Transplantate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397, M02.3-:
Arthritis nach Infektion im Urogenitalsystem
[0-9]
Urethro-okulo-synoviales Syndrom
QUELLENAUSZUG ICD-Sys 2026, S. 415, M45.-:
Spondylitis ankylosans
[Schlüsselnummer der Lokalisation siehe am Anfang der Krankheitsgruppe M40-M54]
Inkl.:
Chronische Polyarthritis der Wirbelsäule
Nichtröntgenologische axiale Spondyloarthritis
Röntgenologische axiale Spondyloarthritis
Exkl.: Arthritis nach Infektion im Urogenitalsystem (M02.3-)
Behçet-Krankheit (M35.2)
Juvenile axiale Spondyloarthritis [Spondylitis ankylosans] (M08.1-)
QUELLENAUSZUG ICD-Sys 2026, S. 451, N34.-:
Urethritis und urethrales Syndrom
Soll der Infektionserreger angegeben werden, ist eine zusätzliche Schlüsselnummer (B95-B98) zu
benutzen.
Exkl.: Arthritis nach Infektion im Urogenitalsystem (M02.3-)
Urethritis bei Krankheiten, die vorwiegend durch Geschlechtsverkehr übertragen werden
(A50-A64)
Urethrotrigonumzystitis (N30.3)
QUELLENAUSZUG ICD-Sys 2026, S. 368, K91.88:
Sonstige Krankheiten des Verdauungssystems nach medizinischen Maßnahmen,
anderenorts nicht klassifiziert
Intestinale Anastomositis o.n.A.
Exkl.: Anastomositis o.n.A. (T81.4)
Intestinale Anastomose mit Komplikation im Bereich der Harnorgane (N99.8)
Fachliche Grundlage / sichtbare Quellen:
ICD-Sys 2024: S. 366, 395, 413, 449, 680; ICD-Sys 2026: S. 368, 397, 415, 451, 685.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Schweizer KHB SD1908/SD1909 und SD2000 sind zu beachten. Wenn die aeussere Ursache praezise im Diagnosekode enthalten ist, ist ein zusaetzlicher Kode nach Schweizer Regeln nicht automatisch anzugeben.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697, Y57.9!:
Komplikationen durch Arzneimittel oder Drogen
Unerwünschte Nebenwirkung von Arzneimitteln und Drogen bei indikationsgerechter Anwendung
und in korrekter therapeutischer oder prophylaktischer Dosierung
Exkl.: Unfälle bei der Verabreichungsmethode von Arzneimitteln, Drogen oder biologisch aktiven
Substanzen bei medizinischen und chirurgischen Maßnahmen (Y69!)
QUELLENAUSZUG ICD-Sys 2024, S. 694, X49.9!:
Akzidentelle Vergiftung
Akzidentelle Überdosierung eines Arzneimittels oder einer Droge
Irrtümliche Verabreichung oder Einnahme eines falschen Arzneimittels
Vergiftung (akzidentell) durch und Exposition gegenüber:
• Alkohol
• Arzneimittel, Drogen und sonstige biologisch aktive Substanzen
• ätzende Flüssigkeit
• halogenierte Kohlenwasserstoffe
• organische Lösungsmittel
• Schädlingsbekämpfungsmittel
Verzehr von giftigen Tieren und Pflanzen
Exkl.: Anwendung in suizidaler Absicht oder zum Zwecke der Tötung oder Schädigung oder bei
sonstigen, unter X84.9!, Y09.9!, Y34.9! klassifizierbaren Sachverhalten
Kontakt mit giftigen Tieren und Pflanzen (X29.9!)
Unerwünschte Nebenwirkung durch indikationsgerecht angewendete und in therapeutischer
oder prophylaktischer Dosierung korrekt verabreichte Arzneimittel (Y57.9!, Y59.9!)
QUELLENAUSZUG ICD-Sys 2026, S. 701, Y57.9-!:
Komplikationen durch Arzneimittel oder Drogen
Exkl.: Unfälle bei der Verabreichungsmethode von Arzneimitteln, Drogen oder biologisch aktiven
Substanzen bei medizinischen und chirurgischen Maßnahmen (Y69!)
QUELLENAUSZUG ICD-Sys 2026, S. 701, Y57.90!:
Komplikationen durch Fluorchinolone
Unerwünschte Nebenwirkung von Fluorchinolonen bei therapeutischer und prophylaktischer
Dosierung
QUELLENAUSZUG ICD-Sys 2026, S. 701, Y57.98!:
Komplikationen durch sonstige Arzneimittel oder Drogen
Unerwünschte Nebenwirkung von Arzneimitteln und Drogen bei indikationsgerechter Anwendung
und in korrekter therapeutischer oder prophylaktischer Dosierung
QUELLENAUSZUG ICD-Sys 2026, S. 698, X49.9!:
Akzidentelle Vergiftung
Akzidentelle Überdosierung eines Arzneimittels oder einer Droge
Irrtümliche Verabreichung oder Einnahme eines falschen Arzneimittels
Vergiftung (akzidentell) durch und Exposition gegenüber:
• Alkohol
• Arzneimittel, Drogen und sonstige biologisch aktive Substanzen
• ätzende Flüssigkeit
• halogenierte Kohlenwasserstoffe
• organische Lösungsmittel
• Schädlingsbekämpfungsmittel
Verzehr von giftigen Tieren und Pflanzen
Exkl.: Anwendung in suizidaler Absicht oder zum Zwecke der Tötung oder Schädigung oder bei
sonstigen, unter X84.9!, Y09.9!, Y34.9! klassifizierbaren Sachverhalten
Kontakt mit giftigen Tieren und Pflanzen (X29.9!)
Unerwünschte Nebenwirkung durch indikationsgerecht angewendete und in therapeutischer
oder prophylaktischer Dosierung korrekt verabreichte Arzneimittel (Y57.98!, Y59.9!)
Unerwünschte Nebenwirkung von Fluorchinolonen bei therapeutischer und prophylaktischer
Dosierung (Y57.90!)
Fachliche Grundlage / sichtbare Quellen:
ICD-Sys 2024: S. 694, 697; ICD-Sys 2026: S. 698, 701.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712, Z45.82:
Überprüfung der Funktionsparameter einer Medikamentenpumpe
QUELLENAUSZUG ICD-Sys 2024, S. 712, Z45.1:
Anpassung und Handhabung einer Infusionspumpe
QUELLENAUSZUG ICD-Sys 2026, S. 717, Z45.1:
Anpassung und Handhabung einer Infusionspumpe
Anpassung und Handhabung einer (implantierten) Medikamentenpumpe
Überprüfung der Funktionsparameter einer Medikamentenpumpe
Fachliche Grundlage / sichtbare Quellen:
ICD-Sys 2024: S. 712; ICD-Sys 2026: S. 717.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KHB SD2100 beachten: Bei Kontrolle einer bestehenden bekannten Krankheit ist diese als Hauptdiagnose abzubilden; ein Z-Kode kommt zusaetzlich bei Erfuellung der einschlaegigen Voraussetzungen in Betracht. Keine automatische Hauptdiagnose Z09.81 fuer jeden stationaeren Fall nach Herzfehlerkorrektur.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703, Z09.0:
Nachuntersuchung nach chirurgischem Eingriff wegen anderer Krankheitszustände
Exkl.: Nachuntersuchung nach Organtransplantation (Z09.80)
QUELLENAUSZUG ICD-Sys 2024, S. 726, Z92.4:
Größerer operativer Eingriff in der Eigenanamnese, anderenorts nicht klassifiziert
Exkl.: Vorhandensein einer künstlichen Körperöffnung (Z93.-)
Vorhandensein von funktionellen Implantaten oder Transplantaten (Z95-Z96)
Zustände nach chirurgischem Eingriff (Z98.-)
Zustand nach Organ- oder Gewebetransplantation (Z94.-)
QUELLENAUSZUG ICD-Sys 2024, S. 726,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2024, S. 729, Z98.8:
Sonstige näher bezeichnete Zustände nach chirurgischen Eingriffen
QUELLENAUSZUG ICD-Sys 2026, S. 708, Z09.0:
Nachuntersuchung nach chirurgischem Eingriff wegen anderer Krankheitszustände
Exkl.: Nachuntersuchung nach Korrektur und Palliation eines angeborenen Herzfehlers (Z09.81)
Nachuntersuchung nach Organtransplantation (Z09.80)
QUELLENAUSZUG ICD-Sys 2026, S. 708, Z09.81:
Nachuntersuchung nach Korrektur und Palliation eines angeborenen Herzfehlers
QUELLENAUSZUG ICD-Sys 2026, S. 731, Z92.4:
Größerer operativer Eingriff in der Eigenanamnese, anderenorts nicht klassifiziert
Exkl.: Vorhandensein einer künstlichen Körperöffnung (Z93.-)
Vorhandensein von funktionellen Implantaten oder Transplantaten (Z95-Z96)
Zustände nach chirurgischem Eingriff (Z98.-)
Zustand nach herzchirurgischem Eingriff zur Korrektur und Palliation eines angeborenen
Herzfehlers (Z98.80)
Zustand nach Organ- oder Gewebetransplantation (Z94.-)
QUELLENAUSZUG ICD-Sys 2026, S. 731,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2026, S. 731, Z92.80:
Interventionelle Korrektur und Palliation eines angeborenen Herzfehlers in der
Eigenanamnese
Wenn bei der ein- oder mehrzeitigen Korrektur und Palliation eines angeborenen Herzfehlers
zusätzlich zu interventionellen auch herzchirurgische Verfahren (z.B. Hybrideingriff) angewendet
wurden, ist eine zusätzliche Schlüsselnummer (Z98.80) zu benutzen.
Exkl.: Zustand nach herzchirurgischem Eingriff zur Korrektur und Palliation eines angeborenen
Herzfehlers (Z98.80)
QUELLENAUSZUG ICD-Sys 2026, S. 731, Z92.88:
Sonstige medizinische Behandlung in der Eigenanamnese
QUELLENAUSZUG ICD-Sys 2026, S. 734, Z98.8-:
Sonstige näher bezeichnete Zustände nach chirurgischen Eingriffen
QUELLENAUSZUG ICD-Sys 2026, S. 734, Z98.80:
Zustand nach herzchirurgischem Eingriff zur Korrektur und Palliation eines angeborenen
Herzfehlers
Wenn bei der ein- oder mehrzeitigen Korrektur und Palliation eines angeborenen Herzfehlers
zusätzlich zu herzchirurgischen auch interventionelle Verfahren (z.B. Hybrideingriff) angewendet
wurden, ist eine zusätzliche Schlüsselnummer (Z92.80) zu benutzen.
Exkl.: Interventionelle Korrektur und Palliation eines angeborenen Herzfehlers in der
Eigenanamnese (Z92.80)
QUELLENAUSZUG ICD-Sys 2026, S. 734, Z98.88:
Sonstige näher bezeichnete Zustände nach chirurgischen Eingriffen
Fachliche Grundlage / sichtbare Quellen:
ICD-Sys 2024: S. 703, 726, 729; ICD-Sys 2026: S. 708, 731, 734.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748, U51.-:
Kognitive Funktionseinschränkung
Hinw.: Einmalige  Kodierung der kognitiven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(FIM: Functional Independence Measure ™,
MMSE: Mini Mental State Examination).
QUELLENAUSZUG ICD-Sys 2026, S. 752, U51.-:
Kognitive Funktionseinschränkung
Hinw.: Einmalige Kodierung der kognitiven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(FIM: Functional Independence Measure ™,
MMSE: Mini Mental State Examination, MoCA: Montreal Cognitive Assessment).
QUELLENAUSZUG ICD-Sys 2026, S. 752, U51.03:
MoCA: 17 oder mehr Punkte
QUELLENAUSZUG ICD-Sys 2026, S. 752, U51.13:
MoCA: 9-16 Punkte
QUELLENAUSZUG ICD-Sys 2026, S. 752, U51.23:
MoCA: 0-8 Punkte
Fachliche Grundlage / sichtbare Quellen:
ICD-Sys 2024: S. 748; ICD-Sys 2026: S. 752.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Tabellen wurden in den Original-PDF-Seiten visuell gegengeprueft. KHB 2027 verlangt weiterhin die MoCA-MMSE-Ueberleitung. Die direkte 2026-Skala verschiebt Grenzen. Bis zu einer eindeutigen Schweizer Klarstellung ist aus der neuen Systematik keine Erlaubnis zum Ersetzen des KHB-Verfahrens abzuleiten. KHB-Vorrang ist keine Behauptung, dass der publizierte Text amtlich korrigiert sei.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KHB 2027, SD2200 S. 206 und Regelhierarchie S. 9; ICD-Sys 2026, U51.- S. 752.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Didaktische Gegenueberstellung, keine Freigabe von U51.03 in der Schweiz entgegen dem vorliegenden KHB. Endgueltige lokale Implementierung nach Schweizer Klaerung.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KHB 2027, SD2200 S. 206; ICD-Sys 2026, U51.- S. 752.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
Mobilitätseinschränkung
Hinw.: Einmalige Kodierung der Mobilitätseinschränkung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U53.00:
Charité Mobility Index [CHARMI]: 9-10 Punkte
QUELLENAUSZUG ICD-Sys 2026, S. 753, U53.01:
De Morton Mobility Index [DEMMI]: 57-100 Punkte
QUELLENAUSZUG ICD-Sys 2026, S. 753, U53.10:
Charité Mobility Index [CHARMI]: 6-8 Punkte
QUELLENAUSZUG ICD-Sys 2026, S. 753, U53.11:
De Morton Mobility Index [DEMMI]: 39-53 Punkte
QUELLENAUSZUG ICD-Sys 2026, S. 753, U53.20:
Charité Mobility Index [CHARMI]: 5 Punkte
QUELLENAUSZUG ICD-Sys 2026, S. 753, U53.21:
De Morton Mobility Index [DEMMI]: 33-36 Punkte
QUELLENAUSZUG ICD-Sys 2026, S. 753, U53.30:
Charité Mobility Index [CHARMI]: 0-4 Punkte
QUELLENAUSZUG ICD-Sys 2026, S. 753, U53.31:
De Morton Mobility Index [DEMMI]: 0-30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
Mobilitätseinschränkung
Hinw.: Einmalige Kodierung der Mobilitätseinschränkung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U53.02:
Short Physical Performance Battery [SPPB]: 7-12 Punkte
QUELLENAUSZUG ICD-Sys 2026, S. 753, U53.03:
Timed Up and Go [TUG]: &lt;18 Sekunden
QUELLENAUSZUG ICD-Sys 2026, S. 753, U53.12:
Short Physical Performance Battery [SPPB]: 3-6 Punkte
QUELLENAUSZUG ICD-Sys 2026, S. 753, U53.13:
Timed Up and Go [TUG]: 18-33 Sekunden
QUELLENAUSZUG ICD-Sys 2026, S. 753, U53.22:
Short Physical Performance Battery [SPPB]: 1-2 Punkt(e)
QUELLENAUSZUG ICD-Sys 2026, S. 753, U53.23:
Timed Up and Go [TUG]: &gt;33 Sekunden
QUELLENAUSZUG ICD-Sys 2026, S. 753, U53.32:
Short Physical Performance Battery [SPPB]: 0 Punkte
QUELLENAUSZUG ICD-Sys 2026, S. 753, U53.33:
Timed Up and Go [TUG]: Durchführung nicht möglich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Formulierung hoechster Punktwert steht identisch unter U53 und U54. Bei TUG lautet das Ergebnis Sekunden bzw. nicht durchfuehrbar; aus diesem Modul wird keine zusaetzliche Regel zur Wahl mehrerer TUG-Werte erfunden. Testbezogene, nationale und gegebenenfalls offizielle Klarstellungen beachten.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
Mobilitätseinschränkung
Hinw.: Einmalige Kodierung der Mobilitätseinschränkung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U54.-:
Emotionale Funktionseinschränkung
Hinw.: Einmalige Kodierung der emotionalen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U54.-:
Emotionale Funktionseinschränkung
Hinw.: Einmalige Kodierung der emotionalen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U54.01:
Depression im Alter-Skala [DIA-S]: 0-3 Punkte
QUELLENAUSZUG ICD-Sys 2026, S. 753, U54.02:
Geriatrische Depressionsskala [GDS-15]: 0-5 Punkte
QUELLENAUSZUG ICD-Sys 2026, S. 753, U54.03:
Geriatrische Depressionsskala [GDS-5]: 0-1 Punkt(e)
QUELLENAUSZUG ICD-Sys 2026, S. 753, U54.04:
2-Fragen Test nach Whooley: 0 Punkte
QUELLENAUSZUG ICD-Sys 2026, S. 753, U54.11:
Depression im Alter-Skala [DIA-S]: 4 oder mehr Punkte
QUELLENAUSZUG ICD-Sys 2026, S. 753, U54.12:
Geriatrische Depressionsskala [GDS-15]: 6 oder mehr Punkte
QUELLENAUSZUG ICD-Sys 2026, S. 753, U54.13:
Geriatrische Depressionsskala [GDS-5]: 2 oder mehr Punkte
QUELLENAUSZUG ICD-Sys 2026, S. 753, U54.14:
2-Fragen Test nach Whooley: 1 oder mehr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TECHNISCHER QUELLENHINWEIS — CORRIGENDA 28.01.2026</a:t>
            </a:r>
          </a:p>
          <a:p>
            <a:r>
              <a:rPr lang="en-US" dirty="0"/>
              <a:t>Es gelten folgende Altersgrenzen: U10.90 unter 18 Jahren, U10.91 ab 18 Jahren. Die BfArM-Corrigenda 2026, S. 2, betrifft fehlerhafte Altersmetadaten in TXT/CSV und ClaML/XML. Für U10.90 ist AgeHigh und für U10.91 AgeLow von j017 auf j018 zu korrigieren. In der Metadatentabelle betrifft dies Feld 23 (U10.90) bzw. Feld 22 (U10.91). Betroffen sind ausserdem die oberen Altersgrenzen von E66.05, E66.15, E66.25, E66.85 und E66.95. BfArM gibt ausdrücklich an, dass diese Fehler in den betroffenen Formaten nicht bereinigt wurden. Beim Softwareimport ist daher der tatsächlich eingesetzte Datenstand zu kontrollieren und erforderlichenfalls gemäss Corrigenda zu berichtigen.</a:t>
            </a:r>
          </a:p>
          <a:p>
            <a:r>
              <a:rPr lang="en-US" dirty="0"/>
              <a:t>Quelle: BfArM, Corrigenda ICD-10-GM 2026, Stand 28.01.2026, S. 2: </a:t>
            </a:r>
            <a:r>
              <a:rPr lang="en-US" dirty="0">
                <a:hlinkClick r:id="rId3"/>
              </a:rPr>
              <a:t>https://www.bfarm.de/SharedDocs/Downloads/DE/Kodiersysteme/klassifikationen/icd-10-gm/version2026/icd10gm2026syst-corrigenda-20260128.pdf?__blob=publicationFile</a:t>
            </a:r>
            <a:endParaRPr lang="en-US" dirty="0"/>
          </a:p>
          <a:p>
            <a:endParaRPr lang="en-US" dirty="0"/>
          </a:p>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QUELLENAUSZUG ICD-Sys 2024, S. 734, U10.9:</a:t>
            </a:r>
          </a:p>
          <a:p>
            <a:r>
              <a:rPr lang="en-US" dirty="0"/>
              <a:t>Multisystemisches Entzündungssyndrom in Verbindung mit COVID-19, nicht näher</a:t>
            </a:r>
          </a:p>
          <a:p>
            <a:r>
              <a:rPr lang="en-US" dirty="0"/>
              <a:t>bezeichnet</a:t>
            </a:r>
          </a:p>
          <a:p>
            <a:r>
              <a:rPr lang="en-US" dirty="0"/>
              <a:t>"Kawasaki-like"-Syndrom</a:t>
            </a:r>
          </a:p>
          <a:p>
            <a:r>
              <a:rPr lang="en-US" dirty="0"/>
              <a:t>Multisystem inflammatory syndrome in children (MIS-C)</a:t>
            </a:r>
          </a:p>
          <a:p>
            <a:r>
              <a:rPr lang="en-US" dirty="0"/>
              <a:t>Paediatric inflammatory multisystem syndrome (PIMS)</a:t>
            </a:r>
          </a:p>
          <a:p>
            <a:r>
              <a:rPr lang="en-US" dirty="0"/>
              <a:t>Zytokinsturm</a:t>
            </a:r>
          </a:p>
          <a:p>
            <a:r>
              <a:rPr lang="en-US" dirty="0"/>
              <a:t>zeitlich assoziiert mit COVID-19</a:t>
            </a:r>
          </a:p>
          <a:p>
            <a:r>
              <a:rPr lang="en-US" dirty="0"/>
              <a:t>Exkl.: Mukokutanes Lymphknotensyndrom [Kawasaki-Krankheit] (M30.3)</a:t>
            </a:r>
          </a:p>
          <a:p>
            <a:r>
              <a:rPr lang="en-US" dirty="0"/>
              <a:t>Zytokinfreisetzungs-Syndrom [Cytokine release syndrome] (D76.4)</a:t>
            </a:r>
          </a:p>
          <a:p>
            <a:endParaRPr lang="en-US" dirty="0"/>
          </a:p>
          <a:p>
            <a:r>
              <a:rPr lang="en-US" dirty="0"/>
              <a:t>QUELLENAUSZUG ICD-Sys 2026, S. 738, U10.9-:</a:t>
            </a:r>
          </a:p>
          <a:p>
            <a:r>
              <a:rPr lang="en-US" dirty="0"/>
              <a:t>Multisystemisches Entzündungssyndrom in Verbindung mit COVID-19, nicht näher</a:t>
            </a:r>
          </a:p>
          <a:p>
            <a:r>
              <a:rPr lang="en-US" dirty="0"/>
              <a:t>bezeichnet</a:t>
            </a:r>
          </a:p>
          <a:p>
            <a:r>
              <a:rPr lang="en-US" dirty="0"/>
              <a:t>"Kawasaki-like"-Syndrom</a:t>
            </a:r>
          </a:p>
          <a:p>
            <a:r>
              <a:rPr lang="en-US" dirty="0"/>
              <a:t>Zytokinsturm</a:t>
            </a:r>
          </a:p>
          <a:p>
            <a:r>
              <a:rPr lang="en-US" dirty="0"/>
              <a:t>zeitlich assoziiert mit COVID-19</a:t>
            </a:r>
          </a:p>
          <a:p>
            <a:r>
              <a:rPr lang="en-US" dirty="0"/>
              <a:t>Exkl.: Mukokutanes Lymphknotensyndrom [Kawasaki-Krankheit] (M30.3)</a:t>
            </a:r>
          </a:p>
          <a:p>
            <a:r>
              <a:rPr lang="en-US" dirty="0"/>
              <a:t>Zytokinfreisetzungs-Syndrom [Cytokine release syndrome] (D76.4)</a:t>
            </a:r>
          </a:p>
          <a:p>
            <a:endParaRPr lang="en-US" dirty="0"/>
          </a:p>
          <a:p>
            <a:r>
              <a:rPr lang="en-US" dirty="0"/>
              <a:t>QUELLENAUSZUG ICD-Sys 2026, S. 738, U10.90:</a:t>
            </a:r>
          </a:p>
          <a:p>
            <a:r>
              <a:rPr lang="en-US" dirty="0"/>
              <a:t>Multisystemisches Entzündungssyndrom bei Kindern und Jugendlichen in Verbindung mit</a:t>
            </a:r>
          </a:p>
          <a:p>
            <a:r>
              <a:rPr lang="en-US" dirty="0"/>
              <a:t>COVID-19</a:t>
            </a:r>
          </a:p>
          <a:p>
            <a:r>
              <a:rPr lang="en-US" dirty="0"/>
              <a:t>Multisystem inflammatory syndrome in children (MIS-C)</a:t>
            </a:r>
          </a:p>
          <a:p>
            <a:r>
              <a:rPr lang="en-US" dirty="0"/>
              <a:t>Paediatric inflammatory multisystem syndrome (PIMS)</a:t>
            </a:r>
          </a:p>
          <a:p>
            <a:r>
              <a:rPr lang="en-US" dirty="0"/>
              <a:t>zeitlich assoziiert mit COVID-19</a:t>
            </a:r>
          </a:p>
          <a:p>
            <a:r>
              <a:rPr lang="en-US" dirty="0"/>
              <a:t>Die Schlüsselnummer ist bis zu einem Alter von unter 18 Jahren zu verwenden.</a:t>
            </a:r>
          </a:p>
          <a:p>
            <a:endParaRPr lang="en-US" dirty="0"/>
          </a:p>
          <a:p>
            <a:r>
              <a:rPr lang="en-US" dirty="0"/>
              <a:t>QUELLENAUSZUG ICD-Sys 2026, S. 738, U10.91:</a:t>
            </a:r>
          </a:p>
          <a:p>
            <a:r>
              <a:rPr lang="en-US" dirty="0"/>
              <a:t>Multisystemisches Entzündungssyndrom bei Erwachsenen in Verbindung mit COVID-19</a:t>
            </a:r>
          </a:p>
          <a:p>
            <a:r>
              <a:rPr lang="en-US" dirty="0"/>
              <a:t>Multisystem inflammatory syndrome in adults (MIS-A) zeitlich assoziiert mit COVID-19</a:t>
            </a:r>
          </a:p>
          <a:p>
            <a:r>
              <a:rPr lang="en-US" dirty="0"/>
              <a:t>Die Schlüsselnummer ist ab einem Alter von 18 Jahren und älter zu verwenden.</a:t>
            </a:r>
          </a:p>
          <a:p>
            <a:endParaRPr lang="en-US" dirty="0"/>
          </a:p>
          <a:p>
            <a:r>
              <a:rPr lang="en-US" dirty="0"/>
              <a:t>Fachliche Grundlage / sichtbare Quellen:</a:t>
            </a:r>
          </a:p>
          <a:p>
            <a:r>
              <a:rPr lang="en-US" dirty="0"/>
              <a:t>ICD-Sys 2024: S. 734; ICD-Sys 2026: S. 738.</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systematischen Verzeichnis ist der Zusatzhinweis in saemtliche Verletzungsbloecke S00-S99 sowie T00-T07 und T08-T14 aufgenommen. Nicht auf saemtliche T-Komplikationen ausserhalb S00-T14 erweitern.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758, U69.9!:
Im Krankenhaus erworbene Verletzung
Unter einer im Krankenhaus erworbenen Verletzung versteht man eine Verletzung, deren zeitliches Auftreten
nach Aufnahme im Krankenhaus erfolgt.
Die Einstufung als im Krankenhaus erworbene Verletzung bedeutet nicht automatisch, dass ein kausaler
Zusammenhang zwischen der medizinischen Behandlung und dem Auftreten der Verletzung existiert, es ist
auch kein Synonym für ärztliches oder pflegerisches Verschulden.
Die Schlüsselnummer ist nur für vollstationär im Krankenhaus behandelte Personen anzugeben.
Die Schlüsselnummer dient in der Qualitätssicherung zur Abgrenzung einer im Krankenhaus erworbenen
Verletzung gegenüber einer nicht dort erworbenen Verletzung. Dabei bezieht sich hier eine im Krankenhaus
aufgetretene Verletzung nur auf den kodierenden Leistungserbringer. Bei einer bei Aufnahme vorliegenden
oder außerhalb des versorgenden Krankenhauses zugezogenen Verletzung ist U69.9! nicht anzugeben.
Die Schlüsselnummer U69.9! ist mit einer spezifischen Schlüsselnummer für die Verletzung (S00-T14) zu
verwenden.
Fachliche Grundlage / sichtbare Quellen:
ICD-Sys 2026: S. 758.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758, U69.9!:
Im Krankenhaus erworbene Verletzung
Unter einer im Krankenhaus erworbenen Verletzung versteht man eine Verletzung, deren zeitliches Auftreten
nach Aufnahme im Krankenhaus erfolgt.
Die Einstufung als im Krankenhaus erworbene Verletzung bedeutet nicht automatisch, dass ein kausaler
Zusammenhang zwischen der medizinischen Behandlung und dem Auftreten der Verletzung existiert, es ist
auch kein Synonym für ärztliches oder pflegerisches Verschulden.
Die Schlüsselnummer ist nur für vollstationär im Krankenhaus behandelte Personen anzugeben.
Die Schlüsselnummer dient in der Qualitätssicherung zur Abgrenzung einer im Krankenhaus erworbenen
Verletzung gegenüber einer nicht dort erworbenen Verletzung. Dabei bezieht sich hier eine im Krankenhaus
aufgetretene Verletzung nur auf den kodierenden Leistungserbringer. Bei einer bei Aufnahme vorliegenden
oder außerhalb des versorgenden Krankenhauses zugezogenen Verletzung ist U69.9! nicht anzugeben.
Die Schlüsselnummer U69.9! ist mit einer spezifischen Schlüsselnummer für die Verletzung (S00-T14) zu
verwenden.
Fachliche Grundlage / sichtbare Quellen:
ICD-Sys 2026: S. 758.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U70.-! enthaelt ein Exklusivum fuer Post-Covid-19-Zustand U09.9!. Das Modul konstruiert darueber hinaus keine generelle Kombinationsverbotsregel fuer saemtliche gleichzeitig vorhandenen Folgezustaende.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759, U70.-!:
Sekundäre Schlüsselnummern für Zustände nach spezifischer Behandlung
und Krankheit
Exkl.: Post-Covid-19-Zustand, nicht näher bezeichnet (U09.9!)
QUELLENAUSZUG ICD-Sys 2026, S. 759, U70.0!:
Zustand nach intensivmedizinischer Behandlung
Diese Schlüsselnummer ist zusätzlich zu verwenden, wenn bei neu aufgetretenen, anderenorts klassifizierten
somatischen Zuständen, kognitiven oder psychischen Störungen angegeben werden soll, dass diese nach einer
intensivmedizinischen Behandlung als Manifestation des Post-Intensive-Care-Syndroms (PICS) auftreten. Die
Dauer der intensivmedizinischen Behandlung muss mindestens 24 Stunden betragen. Der Kode kann ab einem
Lebensalter von 1 Jahr angegeben werden.
Wesentliches  Merkmal  ist  ein  weiterer  Behandlungsbedarf  in  der  akuten,  post-akuten  oder  chronischen
Krankheitsphase.
Manifestationen  eines  PICS  sind  von  Zuständen  zu  unterscheiden,  die  maßgeblich  auf  eine  chronische
Grunderkrankung oder auf den intensivmedizinischen Behandlungsgrund zurückzuführen sind.
QUELLENAUSZUG ICD-Sys 2026, S. 759, U70.1!:
Zustand nach Sepsis
Diese Schlüsselnummer ist zusätzlich zu verwenden, wenn bei neu aufgetretenen, anderenorts klassifizierten
somatischen Zuständen, kognitiven oder psychischen Störungen angegeben werden soll, dass diese nach einer
Sepsis als Manifestation des Post-Sepsis-Syndroms (PSS) auftreten. Der Kode kann ab einem Lebensalter von 1
Jahr angegeben werden.
Manifestationen  eines  PSS  sind  von  Zuständen  zu  unterscheiden,  die  maßgeblich  auf  eine  chronische
Grunderkrankung zurückzuführen sind.
Die  Schlüsselnummer  dient  in  der  Qualitätssicherung  zur  Darstellung  des  Zusammenhangs  möglicher
Folgezustände einer Sepsis.
Fachliche Grundlage / sichtbare Quellen:
ICD-Sys 2026: S. 759.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Fall. Die Fallannahme umfasst den aerztlich gesicherten PICS-Zusammenhang; er wird nicht aus der Aufenthaltsdauer allein abgeleitet.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229, G62.80:
Critical-illness-Polyneuropathie
QUELLENAUSZUG ICD-Sys 2026, S. 231, G62.80:
Critical-illness-Polyneuropathie
QUELLENAUSZUG ICD-Sys 2026, S. 759, U70.0!:
Zustand nach intensivmedizinischer Behandlung
Diese Schlüsselnummer ist zusätzlich zu verwenden, wenn bei neu aufgetretenen, anderenorts klassifizierten
somatischen Zuständen, kognitiven oder psychischen Störungen angegeben werden soll, dass diese nach einer
intensivmedizinischen Behandlung als Manifestation des Post-Intensive-Care-Syndroms (PICS) auftreten. Die
Dauer der intensivmedizinischen Behandlung muss mindestens 24 Stunden betragen. Der Kode kann ab einem
Lebensalter von 1 Jahr angegeben werden.
Wesentliches  Merkmal  ist  ein  weiterer  Behandlungsbedarf  in  der  akuten,  post-akuten  oder  chronischen
Krankheitsphase.
Manifestationen  eines  PICS  sind  von  Zuständen  zu  unterscheiden,  die  maßgeblich  auf  eine  chronische
Grunderkrankung oder auf den intensivmedizinischen Behandlungsgrund zurückzuführen sind.
Fachliche Grundlage / sichtbare Quellen:
ICD-Sys 2024: S. 229; ICD-Sys 2026: S. 231, 759.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Beide vollstaendigen Alphabet-PDFs wurden textuell verglichen. Synonymhaeufungen und Layoutaenderungen wurden nicht als einzelne Neuerungen gezaehlt. Register gruppieren veraenderte Zuordnungsmuster anhand eines repraesentativen Leitbegriffs. Tabellen fuer Neubildungen sowie seltene Umleitungen muessen weiterhin am Originaleintrag geprueft werden; kein Anspruch auf Wiedergabe jeder orthografischen oder synonymen Differenz als Folie.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Verzeichnisse 2024/2026, Benutzungshinweise S. 4-9; direkte Indexgegenüberstellung.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Alpha 2024/2026: Angiozentrisch S. 59/61; atypisch S. 100/103; Hämangioendotheliom S. 387/394; ITPN S. 490/500; Corpus uteri S. 180/182.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Alpha 2024/2026: Defekt S. 188/190 und 190/193; CARMIL2 S. 162/163; Autoimmun-lymphoproliferativ S. 107/109; Neurolymphomatose S. 720/739.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Alpha 2024/2026: Brown-Vialetto S. 153/154; Quadriplegie S. 839/864; Makula S. 601/616; Chorioideopathie S. 173/175; Ödem S. 743/763.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Alpha 2024/2026: Bochdalek S. 147/147; Natrium-Diarrhoe S. 675/693; Caroli S. 162/163; Nebenniere S. 676/694; Schilddrüsenhormon S. 888/916.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156, E85.4:
Organbegrenzte Amyloidose
Lokalisierte Amyloidose
QUELLENAUSZUG ICD-Sys 2026, S. 159, E85.30:
Systemische AL-Amyloidose
Systemische Leichtkettenamyloidose
QUELLENAUSZUG ICD-Sys 2026, S. 159, E85.4:
Organbegrenzte Amyloidose
Lokalisierte (AL-)Amyloidose
QUELLENAUSZUG ICD-Sys 2026, S. 159, E85.88:
Sonstige Amyloidose
AL-Amyloidose o.n.A.
Fachliche Grundlage / sichtbare Quellen:
Alpha 2024: S. 48-49, 567; Alpha 2026: S. 38, 49-50, 579; ICD-Sys 2026: E85.- S. 159.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Direkter Textvergleich der Alphabet-Referenzfassungen 2024 und 2026; Systematik-Abgleich 2024/2026.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Beispiele zeigen sicher nachweisbare Aenderungen der Suchzuordnung, keine Empfehlung zur Diagnosestellung. Gerade genetische Praedisposition ohne aktive Neubildung erfordert eine fallbezogene fachliche Pruefung. Die Quelle wird weder stillschweigend korrigiert noch pauschal als klinische Aussage uebernommen.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Alpha 2024/2026: Magersucht S. 600/614; Li-Fraumeni S. 574/585; Pneumonitis S. 808/832. ICD-Sys 2026, C97!; KHB 2027 G40/G54.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157, E88.0:
Störungen des Plasmaprotein-Stoffwechsels, anderenorts nicht klassifiziert
Alpha-1-Antitrypsinmangel
Bisalbuminämie
Exkl.: Makroglobulinämie Waldenström (C88.0-)
Monoklonale Gammopathie unbestimmter Signifikanz [MGUS] (D47.2)
Polyklonale Hypergammaglobulinämie (D89.0)
Störungen des Lipoproteinstoffwechsels (E78.-)
QUELLENAUSZUG ICD-Sys 2026, S. 160, E88.0-:
Störungen des Plasmaprotein-Stoffwechsels, anderenorts nicht klassifiziert
Exkl.: Makroglobulinämie Waldenström (C88.0-)
Monoklonale Gammopathie unbestimmter Signifikanz [MGUS] (D47.2)
Polyklonale Hypergammaglobulinämie (D89.0)
Störungen des Lipoproteinstoffwechsels (E78.-)
QUELLENAUSZUG ICD-Sys 2026, S. 160, E88.01:
Hypoalbuminämie
Fachliche Grundlage / sichtbare Quellen:
ICD-Sys 2024: S. 157; ICD-Sys 2026: S. 160. KHB 2027: D00 und G54.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423, M76.6:
Tendinitis der Achillessehne
Bursitis subachillea
QUELLENAUSZUG ICD-Sys 2024, S. 697, Y57.9!:
Komplikationen durch Arzneimittel oder Drogen
Unerwünschte Nebenwirkung von Arzneimitteln und Drogen bei indikationsgerechter Anwendung
und in korrekter therapeutischer oder prophylaktischer Dosierung
Exkl.: Unfälle bei der Verabreichungsmethode von Arzneimitteln, Drogen oder biologisch aktiven
Substanzen bei medizinischen und chirurgischen Maßnahmen (Y69!)
QUELLENAUSZUG ICD-Sys 2026, S. 425, M76.6:
Tendinitis der Achillessehne
Bursitis subachillea
QUELLENAUSZUG ICD-Sys 2026, S. 701, Y57.9-!:
Komplikationen durch Arzneimittel oder Drogen
Exkl.: Unfälle bei der Verabreichungsmethode von Arzneimitteln, Drogen oder biologisch aktiven
Substanzen bei medizinischen und chirurgischen Maßnahmen (Y69!)
QUELLENAUSZUG ICD-Sys 2026, S. 701, Y57.90!:
Komplikationen durch Fluorchinolone
Unerwünschte Nebenwirkung von Fluorchinolonen bei therapeutischer und prophylaktischer
Dosierung
Fachliche Grundlage / sichtbare Quellen:
ICD-Sys 2024: S. 423, 697; ICD-Sys 2026: S. 425, 701. KHB 2027: SD1909 / SD2000.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U54.-:
Emotionale Funktionseinschränkung
Hinw.: Einmalige Kodierung der emotionalen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U54.12:
Geriatrische Depressionsskala [GDS-15]: 6 oder mehr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Quellen der jeweiligen Themenfolien: A49.1-, G93.3-/R53.-, U69.9!, U51.-, Z45.1; KHB 2027 SD2200.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A49.1:
Streptokokken- und Enterokokkeninfektion nicht näher bezeichneter Lokalisation
QUELLENAUSZUG ICD-Sys 2024, S. 236, G93.3:
Chronisches Fatigue-Syndrom [Chronic fatigue syndrome]
Chronisches Fatigue-Syndrom bei Immundysfunktion
Myalgische Enzephalomyelitis
Postvirales (chronisches) Müdigkeitssyndrom
QUELLENAUSZUG ICD-Sys 2024, S. 712, Z45.1:
Anpassung und Handhabung einer Infusionspumpe
QUELLENAUSZUG ICD-Sys 2026, S. 29, A49.1-:
Streptokokken- und Enterokokkeninfektion nicht näher bezeichneter Lokalisation
Bakteriämie durch Streptokokken oder Enterokokken
QUELLENAUSZUG ICD-Sys 2026, S. 572, R53.0:
Chronische Fatigue mit Angabe einer post-exertionellen Malaise [PEM]
QUELLENAUSZUG ICD-Sys 2026, S. 238, G93.3-:
Chronisches Fatigue-Syndrom [Chronic fatigue syndrome]
Exkl.: Chronische Fatigue:
• mit post-exertioneller Malaise [PEM] (R53.0)
• ohne post-exertionelle Malaise [PEM] (R53.1)
• o.n.A. (R53.1)
Fatigue o.n.A. (R53.9)
QUELLENAUSZUG ICD-Sys 2026, S. 758, U69.9!:
Im Krankenhaus erworbene Verletzung
Unter einer im Krankenhaus erworbenen Verletzung versteht man eine Verletzung, deren zeitliches Auftreten
nach Aufnahme im Krankenhaus erfolgt.
Die Einstufung als im Krankenhaus erworbene Verletzung bedeutet nicht automatisch, dass ein kausaler
Zusammenhang zwischen der medizinischen Behandlung und dem Auftreten der Verletzung existiert, es ist
auch kein Synonym für ärztliches oder pflegerisches Verschulden.
Die Schlüsselnummer ist nur für vollstationär im Krankenhaus behandelte Personen anzugeben.
Die Schlüsselnummer dient in der Qualitätssicherung zur Abgrenzung einer im Krankenhaus erworbenen
Verletzung gegenüber einer nicht dort erworbenen Verletzung. Dabei bezieht sich hier eine im Krankenhaus
aufgetretene Verletzung nur auf den kodierenden Leistungserbringer. Bei einer bei Aufnahme vorliegenden
oder außerhalb des versorgenden Krankenhauses zugezogenen Verletzung ist U69.9! nicht anzugeben.
Die Schlüsselnummer U69.9! ist mit einer spezifischen Schlüsselnummer für die Verletzung (S00-T14) zu
verwenden.
QUELLENAUSZUG ICD-Sys 2026, S. 717, Z45.1:
Anpassung und Handhabung einer Infusionspumpe
Anpassung und Handhabung einer (implantierten) Medikamentenpumpe
Überprüfung der Funktionsparameter einer Medikamentenpumpe
Fachliche Grundlage / sichtbare Quellen:
ICD-Sys 2026: A49.-, G93.3-/R53.-, U69.9!, Z45.1; KHB 2027 SD2200 S. 206.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UMSETZUNGSHINWEISE VERSION 2.0 — QUELLENSTAND 21.10.2026</a:t>
            </a:r>
          </a:p>
          <a:p>
            <a:endParaRPr lang="en-US" dirty="0"/>
          </a:p>
          <a:p>
            <a:r>
              <a:rPr lang="en-US" dirty="0"/>
              <a:t>Die fünf Arbeitspakete sind eine didaktische Umsetzungsempfehlung. Der Schweizer Einführungstermin der ICD-10-GM 2026 ist amtlich bestätigt: Austritte ab 1. Januar 2027. Eine technische Abnahme des lokalen Katalogimports, der Schnittstellen oder des Groupers wurde durch diese Schulung nicht vorgenommen.</a:t>
            </a:r>
          </a:p>
          <a:p>
            <a:endParaRPr lang="en-US" dirty="0"/>
          </a:p>
          <a:p>
            <a:r>
              <a:rPr lang="en-US" dirty="0"/>
              <a:t>Katalog/Software: 106 neue Endkodes, 23 verlorene Endständigkeiten mit neuen Unterteilungen und drei Streichungen sind im Vergleich 2024/2026 bestätigt. Zusätzlich ist die BfArM-Corrigenda vom 28.01.2026 zu beachten. Die Altersmetadaten von U10.90/U10.91 und E66.05/E66.15/E66.25/E66.85/E66.95 enthalten in den betroffenen amtlichen TXT-/ClaML-Dateien j017 statt j018. BfArM hat diese Formate nicht bereinigt. Den eingesetzten Datenstand auf die erforderliche Berichtigung prüfen; die fachlichen Altersgrenzen ergeben sich aus Systematik und Corrigenda. Technische Einzelheiten stehen in der Notiz zu Folie 53.</a:t>
            </a:r>
          </a:p>
          <a:p>
            <a:endParaRPr lang="en-US" dirty="0"/>
          </a:p>
          <a:p>
            <a:r>
              <a:rPr lang="en-US" dirty="0"/>
              <a:t>Die Corrigenda enthält ausserdem zwei bereits berichtigte Überleitungshinweise 2025→2026: Am 11.11.2025 wurden die unzutreffenden Umsteiger-Zeilen von U69.80–U69.85 zu U69.9 entfernt; daraus folgt keine Änderung der Entitätszuordnungen in Systematik oder Alphabet. Am 06.10.2025 wurde E88.01 wegen der vorbestehenden alphabetischen Zuordnung der Hypoalbuminämie aus E88.08 statt aus UNDEF übergeleitet. Diese Hinweise sind bei einer technischen Migration zu berücksichtigen; die gezeigten Lösungen zu U69.9! und E88.01 bleiben richtig.</a:t>
            </a:r>
          </a:p>
          <a:p>
            <a:endParaRPr lang="en-US" dirty="0"/>
          </a:p>
          <a:p>
            <a:r>
              <a:rPr lang="en-US" dirty="0"/>
              <a:t>Schweizer Regeln: Die gültige KHB-Überleitung für MoCA wird nicht eigenmächtig durch direkte ICD-Schwellen ersetzt; der Quellenkonflikt auf Folien 46–48 bleibt ausdrücklich erhalten. Die Schweizer Ausnahme zu U69.11!/U69.12! sowie übrige nationale Regeln sind weiter zu beachten. Vor Produktiveinsatz spätere BFS-Veröffentlichungen abgleichen. Eine eigenständige Schweizer Zusatzinformation zur ICD-10-GM 2026 war bis zum Prüfstichtag nicht verifiziert; die vorhandene Ausgabe 2024 betrifft den Schweizer Altstand 2025–2026.</a:t>
            </a:r>
          </a:p>
          <a:p>
            <a:endParaRPr lang="en-US" dirty="0"/>
          </a:p>
          <a:p>
            <a:r>
              <a:rPr lang="en-US" dirty="0"/>
              <a:t>Fachliche Grundlage / sichtbare Quellen:</a:t>
            </a:r>
          </a:p>
          <a:p>
            <a:r>
              <a:rPr lang="en-US" dirty="0"/>
              <a:t>Amtliche ICD-Referenzen; KHB 2027/BFS-Aktualisierungen; BfArM-Corrigenda 28.01.2026. Quellenstand: 21.10.2026.</a:t>
            </a:r>
          </a:p>
          <a:p>
            <a:endParaRPr lang="en-US" dirty="0"/>
          </a:p>
          <a:p>
            <a:r>
              <a:rPr lang="en-US" dirty="0"/>
              <a:t>[Sources]</a:t>
            </a:r>
          </a:p>
          <a:p>
            <a:r>
              <a:rPr lang="en-US" dirty="0"/>
              <a:t>- BfArM, amtliche Referenzfassungen ICD-10-GM 2024 und 2026; vollständige Dateinamen siehe Referentennotizen zu Folie 140.</a:t>
            </a:r>
          </a:p>
          <a:p>
            <a:r>
              <a:rPr lang="en-US" dirty="0"/>
              <a:t>- BfArM, Corrigenda 2026, Stand 28.01.2026, S. 2–4: </a:t>
            </a:r>
            <a:r>
              <a:rPr lang="en-US" dirty="0">
                <a:hlinkClick r:id="rId3"/>
              </a:rPr>
              <a:t>https://www.bfarm.de/SharedDocs/Downloads/DE/Kodiersysteme/klassifikationen/icd-10-gm/version2026/icd10gm2026syst-corrigenda-20260128.pdf?__blob=publicationFile</a:t>
            </a:r>
            <a:endParaRPr lang="en-US" dirty="0"/>
          </a:p>
          <a:p>
            <a:r>
              <a:rPr lang="en-US" dirty="0"/>
              <a:t>- BFS, Medizinisches Kodierungshandbuch 2027, insbesondere D04 S. 36 und SD2200 S. 206: </a:t>
            </a:r>
            <a:r>
              <a:rPr lang="en-US" dirty="0">
                <a:hlinkClick r:id="rId4"/>
              </a:rPr>
              <a:t>https://www.medical-classifications.ch/de/kodierungshandbuch/</a:t>
            </a:r>
            <a:endParaRPr lang="en-US" dirty="0"/>
          </a:p>
          <a:p>
            <a:r>
              <a:rPr lang="en-US" dirty="0"/>
              <a:t>- BFS, ICD-Versionen/Gültigkeit: </a:t>
            </a:r>
            <a:r>
              <a:rPr lang="en-US" dirty="0">
                <a:hlinkClick r:id="rId5"/>
              </a:rPr>
              <a:t>https://dam-api.bfs.admin.ch/hub/api/dam/assets/36518419/master</a:t>
            </a:r>
            <a:endParaRPr lang="en-US" dirty="0"/>
          </a:p>
          <a:p>
            <a:r>
              <a:rPr lang="en-US" dirty="0"/>
              <a:t>- BFS, ICD-Aktualisierungen: </a:t>
            </a:r>
            <a:r>
              <a:rPr lang="en-US" dirty="0">
                <a:hlinkClick r:id="rId6"/>
              </a:rPr>
              <a:t>https://www.medical-classifications.ch/de/neuerungen/icd-10/</a:t>
            </a:r>
            <a:endParaRPr lang="en-US" dirty="0"/>
          </a:p>
          <a:p>
            <a:r>
              <a:rPr lang="en-US" dirty="0"/>
              <a:t>- BFS, ICD-FAQ: </a:t>
            </a:r>
            <a:r>
              <a:rPr lang="en-US" dirty="0">
                <a:hlinkClick r:id="rId7"/>
              </a:rPr>
              <a:t>https://www.medical-classifications.ch/de/faq/icd-faq/</a:t>
            </a:r>
            <a:endParaRPr lang="en-US" dirty="0"/>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29, A49.00:
Infektion durch Staphylococcus aureus nicht näher bezeichneter Lokalisation
QUELLENAUSZUG ICD-Sys 2026, S. 29, A49.08:
Infektion durch sonstige Staphylokokken nicht näher bezeichneter Lokalisation
Infektion durch koagulasenegative Staphylokokken nicht näher bezeichneter Lokalisation
QUELLENAUSZUG ICD-Sys 2026, S. 29, A49.09:
Infektion durch nicht näher bezeichnete Staphylokokken nicht näher bezeichneter
Lokalisation
QUELLENAUSZUG ICD-Sys 2026, S. 29, A49.10:
Infektion durch Streptokokken, Gruppe A, nicht näher bezeichneter Lokalisation
QUELLENAUSZUG ICD-Sys 2026, S. 29, A49.11:
Infektion durch Streptokokken, Gruppe B, nicht näher bezeichneter Lokalisation
QUELLENAUSZUG ICD-Sys 2026, S. 29, A49.12:
Infektion durch Streptokokken, Gruppe C, nicht näher bezeichneter Lokalisation
Fachliche Grundlage / sichtbare Quellen:
ICD-Sys 2026: S. 29.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29, A49.13:
Infektion durch Streptokokken, Gruppe D, und Enterokokken nicht näher bezeichneter
Lokalisation
QUELLENAUSZUG ICD-Sys 2026, S. 29, A49.14:
Infektion durch Streptokokken, Gruppe G, nicht näher bezeichneter Lokalisation
QUELLENAUSZUG ICD-Sys 2026, S. 29, A49.15:
Infektion durch Streptococcus pneumoniae nicht näher bezeichneter Lokalisation
Infektion durch Pneumokokken nicht näher bezeichneter Lokalisation
QUELLENAUSZUG ICD-Sys 2026, S. 29, A49.18:
Infektion durch sonstige Streptokokken nicht näher bezeichneter Lokalisation
QUELLENAUSZUG ICD-Sys 2026, S. 29, A49.19:
Infektion durch nicht näher bezeichnete Streptokokken nicht näher bezeichneter
Lokalisation
QUELLENAUSZUG ICD-Sys 2026, S. 29, A49.80:
Infektion durch Bacteroides fragilis [B. fragilis] und andere gramnegative Anaerobier nicht
näher bezeichneter Lokalisation
Bakteriämie durch Bacteroides fragilis [B. fragilis] und andere gramnegative Anaerobier
Fachliche Grundlage / sichtbare Quellen:
ICD-Sys 2026: S. 29.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29, A49.81:
Infektion durch Vibrio vulnificus nicht näher bezeichneter Lokalisation
Bakteriämie durch Vibrio vulnificus
QUELLENAUSZUG ICD-Sys 2026, S. 29, A49.82:
Infektion durch Escherichia coli [E. coli] und andere Enterobacterales nicht näher
bezeichneter Lokalisation
Bakteriämie durch:
• Enterobacter
• Klebsiella
• Morganella
• Proteus
• Serratia
QUELLENAUSZUG ICD-Sys 2026, S. 30, A49.83:
Infektion durch Haemophilus und Moraxella nicht näher bezeichneter Lokalisation
Bakteriämie durch Erreger der HACEK-Gruppe [Haemophilus parainfluenzae, Aggregatibacter,
Cardiobacterium, Eikenella, Kingella]
Exkl.: Bakteriämie durch Haemophilus influenzae (A49.2)
QUELLENAUSZUG ICD-Sys 2026, S. 30, A49.84:
Infektion durch Clostridium perfringens [C. perfringens] und andere grampositive,
sporenbildende Anaerobier nicht näher bezeichneter Lokalisation
Exkl.: Bakteriämie durch Gasbranderreger (A48.0)
Gasbrand (A48.0)
QUELLENAUSZUG ICD-Sys 2026, S. 30, A49.85:
Infektion durch Pseudomonas und andere Nonfermenter nicht näher bezeichneter
Lokalisation
Bakteriämie durch:
• Acinetobacter
• Burkholderia
• Pseudomonas aeruginosa
• Stenotrophomonas
QUELLENAUSZUG ICD-Sys 2026, S. 30, A49.86:
Infektion durch sonstige näher bezeichnete grampositive aerobe Erreger nicht näher
bezeichneter Lokalisation
Bakteriämie durch Corynebakterien
Fachliche Grundlage / sichtbare Quellen:
ICD-Sys 2026: S. 29-30.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30, A49.87:
Infektion durch sonstige näher bezeichnete grampositive anaerobe, nicht sporenbildende
Erreger nicht näher bezeichneter Lokalisation
Bakteriämie durch:
• Cutibacterium
• Peptostreptokokken
• Propionibakterien
QUELLENAUSZUG ICD-Sys 2026, S. 30, A49.88:
Infektion durch sonstige Bakterien nicht näher bezeichneter Lokalisation
QUELLENAUSZUG ICD-Sys 2026, S. 63, B94.80:
Folgezustände der Influenza
QUELLENAUSZUG ICD-Sys 2026, S. 63, B94.81:
Folgezustände der (infektiösen) Mononukleose durch Gamma-Herpesviren
Folgezustände der (infektiösen) Mononukleose durch Epstein-Barr-Viren
QUELLENAUSZUG ICD-Sys 2026, S. 63, B94.88:
Folgezustände sonstiger näher bezeichneter infektiöser und parasitärer Krankheiten
QUELLENAUSZUG ICD-Sys 2026, S. 80, C43.50:
Bösartiges Melanom der Perianalhaut
Anus:
• Haut
• Rand (-Gebiet)
Exkl.: Anus o.n.A. (C21.0)
Fachliche Grundlage / sichtbare Quellen:
ICD-Sys 2026: S. 30, 63, 80.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80, C43.59:
Bösartiges Melanom sonstiger und nicht näher bezeichneter Teile des Rumpfes
Bösartiges Melanom der Haut der Brustdrüse
QUELLENAUSZUG ICD-Sys 2026, S. 124, D65.00:
Erworbene Afibrinogenämie
QUELLENAUSZUG ICD-Sys 2026, S. 124, D65.01:
Erworbene Hypofibrinogenämie
Erworbener Fibrinogenmangel
QUELLENAUSZUG ICD-Sys 2026, S. 159, E85.30:
Systemische AL-Amyloidose
Systemische Leichtkettenamyloidose
QUELLENAUSZUG ICD-Sys 2026, S. 159, E85.38:
Sonstige sekundäre systemische Amyloidose
Amyloidose in Verbindung mit Hämodialyse
QUELLENAUSZUG ICD-Sys 2026, S. 159, E85.80:
Wildtyp-ATTR-Amyloidose [wtATTR]
Fachliche Grundlage / sichtbare Quellen:
ICD-Sys 2026: S. 80, 124, 159.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159, E85.88:
Sonstige Amyloidose
AL-Amyloidose o.n.A.
QUELLENAUSZUG ICD-Sys 2026, S. 160, E88.00:
Alpha-1-Antitrypsinmangel
QUELLENAUSZUG ICD-Sys 2026, S. 160, E88.01:
Hypoalbuminämie
QUELLENAUSZUG ICD-Sys 2026, S. 160, E88.08:
Sonstige Störungen des Plasmaprotein-Stoffwechsels, anderenorts nicht klassifiziert
Analbuminämie
Bisalbuminämie
QUELLENAUSZUG ICD-Sys 2026, S. 232, G71.00:
Muskeldystrophie, maligne [Typ Duchenne]
QUELLENAUSZUG ICD-Sys 2026, S. 233, G71.08:
Sonstige Muskeldystrophien
Muskeldystrophie:
• autosomal-rezessiv, Beginn in der frühen Kindheit, Duchenne- oder Becker-ähnlich
• Becken- oder Schultergürtelform
• benigne [Typ Becker]
• benigne skapuloperonäal, mit Frühkontrakturen [Typ Emery-Dreifuss]
• distal
• fazio-skapulo-humerale Form
• okulär
• okulopharyngeal
• skapuloperonäal
Fachliche Grundlage / sichtbare Quellen:
ICD-Sys 2026: S. 159-160, 232-233.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238, G93.30:
Chronisches Fatigue-Syndrom, postinfektiös
Myalgische Enzephalomyelitis, postinfektiös
QUELLENAUSZUG ICD-Sys 2026, S. 238, G93.31:
Chronisches Fatigue-Syndrom, nicht postinfektiös
Myalgische Enzephalomyelitis, nicht postinfektiös
QUELLENAUSZUG ICD-Sys 2026, S. 238, G93.39:
Chronisches Fatigue-Syndrom, nicht näher bezeichnet
Chronisches Fatigue-Syndrom o.n.A.
Myalgische Enzephalomyelitis o.n.A.
QUELLENAUSZUG ICD-Sys 2026, S. 251, H26.80:
Katarakt bei Pseudoexfoliationssyndrom
Pseudoexfoliatio lentis
QUELLENAUSZUG ICD-Sys 2026, S. 251, H26.88:
Sonstige näher bezeichnete Kataraktformen
QUELLENAUSZUG ICD-Sys 2026, S. 255, H40.10:
Pseudoexfoliationsglaukom
Glaukom (primär) (Restzustand), kapsulär, mit Pseudoexfoliation der Linse
Fachliche Grundlage / sichtbare Quellen:
ICD-Sys 2026: S. 238, 251, 255.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255, H40.18:
Sonstige Formen des primären Weitwinkelglaukoms
Glaucoma chronicum simplex
Glaukom (primär) (Restzustand):
• mäßig erhöhter Augeninnendruck ohne Pseudoexfoliationssyndrom
• Pigment-
QUELLENAUSZUG ICD-Sys 2026, S. 327, J95.00:
Blutung des Tracheostomas
QUELLENAUSZUG ICD-Sys 2026, S. 327, J95.01:
Infektion des Tracheostomas
QUELLENAUSZUG ICD-Sys 2026, S. 327, J95.02:
Obstruktion des durch Tracheotomie geschaffenen Luftweges
QUELLENAUSZUG ICD-Sys 2026, S. 327, J95.03:
Tracheo-Ösophagealfistel nach Tracheotomie
QUELLENAUSZUG ICD-Sys 2026, S. 327, J95.08:
Sonstige Funktionsstörung eines Tracheostomas
Fachliche Grundlage / sichtbare Quellen:
ICD-Sys 2026: S. 255, 327.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327, J95.09:
Funktionsstörung eines Tracheostomas, nicht näher bezeichnet
QUELLENAUSZUG ICD-Sys 2026, S. 572, R53.0:
Chronische Fatigue mit Angabe einer post-exertionellen Malaise [PEM]
QUELLENAUSZUG ICD-Sys 2026, S. 572, R53.1:
Chronische Fatigue ohne Angabe einer post-exertionellen Malaise [PEM]
Chronische Fatigue o.n.A.
QUELLENAUSZUG ICD-Sys 2026, S. 573, R53.9:
Sonstige und nicht näher bezeichnete Malaise und Fatigue
Allgemeiner körperlicher Abbau
Asthenie o.n.A.
Ermüdung o.n.A.
Fatigue:
• akut
• o.n.A.
Lethargie
Malaise o.n.A.
Müdigkeit
Schwäche:
• chronisch
• o.n.A.
Unwohlsein o.n.A.
QUELLENAUSZUG ICD-Sys 2026, S. 577, R73.00:
Diabetes mellitus Typ 1, präsymptomatisch, Stadium 2
Diese Subkategorie dient zur Verschlüsselung des Diabetes mellitus Typ 1, präsymptomatisch,
Stadium  2,  und  kann  verwendet  werden  bei  Nachweis  von  mindestens  zwei
Inselzellautoantikörpern, und wenn zusätzlich mindestens eines der folgenden Kriterien erfüllt ist:
• gestörte Glukosetoleranz (2-Stunden-Plasmaglukose 140-199 mg/dl bzw. 7,8-11,0 mmol/l)
• gestörte Nüchtern-Plasmaglukose (FPG 100-125 mg/dl bzw. 5,6-6,9 mmol/l)
• HbA1c-Werte zwischen 5,7 und 6,4% bzw. 39-47 mmol/mol oder Anstieg des HbA1c &gt;=10%
QUELLENAUSZUG ICD-Sys 2026, S. 577, R73.08:
Abnormer Glukosetoleranztest und sonstige Formen des Prädiabetes
Diabetes:
• latent
• subklinisch
Pathologische Glukosetoleranz
Prädiabetes o.n.A.
Fachliche Grundlage / sichtbare Quellen:
ICD-Sys 2026: S. 327, 572-573, 577.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578, R76.80:
Nachweis von mindestens zwei Inselzellautoantikörpern
Diabetes mellitus Typ 1, präsymptomatisch, Stadium 1
Exkl.: Diabetes mellitus (E10-E14)
Diabetes mellitus Typ 1, präsymptomatisch, Stadium 2 (R73.00)
QUELLENAUSZUG ICD-Sys 2026, S. 578, R76.88:
Sonstige näher bezeichnete abnorme immunologische Serumbefunde
Erhöhter Immunglobulinwert o.n.A.
QUELLENAUSZUG ICD-Sys 2026, S. 682, T82.70:
Infektion und entzündliche Reaktion durch ein kardiales elektronisches Gerät
Infektion und entzündliche Reaktion durch:
• Herzschrittmacher
• implantierbarer Kardioverter-Defibrillator [ICD]
Exkl.: Infektion und entzündliche Reaktion durch:
• Gegenpulsationsgerät in der Aorta (T82.72)
• Herzunterstützungssystem (T82.72)
• künstliches Herz (T82.72)
QUELLENAUSZUG ICD-Sys 2026, S. 682, T82.71:
Infektion und entzündliche Reaktion durch Implantat und Transplantat im Herzen
Infektion und entzündliche Reaktion durch:
• Koronararterienstent
• Okkluder (bei Septumdefekten)
Exkl.: Infektion und entzündliche Reaktion durch:
• Herzklappenprothese (T82.6)
• Herzklappentransplantat (allogen) (autolog) (xenogen) (T82.6)
• Herzschrittmacher (T82.70)
• Herzunterstützungssystem (T82.72)
• implantierbarer Kardioverter-Defibrillator [ICD] (T82.70)
• künstliches Herz (T82.72)
QUELLENAUSZUG ICD-Sys 2026, S. 683, T82.72:
Infektion und entzündliche Reaktion durch Herzunterstützungssystem und künstliches Herz
Infektion und entzündliche Reaktion durch:
• epikardiales Ventrikelunterstützungssystem
• Gegenpulsationsgerät in der Aorta
Exkl.: Infektion und entzündliche Reaktion durch:
• Herzschrittmacher (T82.70)
• implantierbarer Kardioverter-Defibrillator [ICD] (T82.70)
QUELLENAUSZUG ICD-Sys 2026, S. 683, T82.73:
Infektion und entzündliche Reaktion durch Gefäßimplantat und Gefäßtransplantat
Infektion und entzündliche Reaktion durch arteriovenösen Shunt mit Implantat oder Transplantat
Fachliche Grundlage / sichtbare Quellen:
ICD-Sys 2026: S. 578, 682-683.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683, T82.74:
Infektion und entzündliche Reaktion durch zentralen Gefäßkatheter und Dialysekatheter
Infektion und entzündliche Reaktion durch:
• Pulmonaliskatheter
• zentralen Venenkatheter
QUELLENAUSZUG ICD-Sys 2026, S. 683, T82.75:
Infektion und entzündliche Reaktion durch Port
QUELLENAUSZUG ICD-Sys 2026, S. 738, U10.90:
Multisystemisches Entzündungssyndrom bei Kindern und Jugendlichen in Verbindung mit
COVID-19
Multisystem inflammatory syndrome in children (MIS-C)
Paediatric inflammatory multisystem syndrome (PIMS)
zeitlich assoziiert mit COVID-19
Die Schlüsselnummer ist bis zu einem Alter von unter 18 Jahren zu verwenden.
QUELLENAUSZUG ICD-Sys 2026, S. 738, U10.91:
Multisystemisches Entzündungssyndrom bei Erwachsenen in Verbindung mit COVID-19
Multisystem inflammatory syndrome in adults (MIS-A) zeitlich assoziiert mit COVID-19
Die Schlüsselnummer ist ab einem Alter von 18 Jahren und älter zu verwenden.
QUELLENAUSZUG ICD-Sys 2026, S. 752, U51.03:
MoCA: 17 oder mehr Punkte
QUELLENAUSZUG ICD-Sys 2026, S. 752, U51.13:
MoCA: 9-16 Punkte
Fachliche Grundlage / sichtbare Quellen:
ICD-Sys 2026: S. 683, 738, 752.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752, U51.23:
MoCA: 0-8 Punkte
QUELLENAUSZUG ICD-Sys 2026, S. 753, U53.00:
Charité Mobility Index [CHARMI]: 9-10 Punkte
QUELLENAUSZUG ICD-Sys 2026, S. 753, U53.01:
De Morton Mobility Index [DEMMI]: 57-100 Punkte
QUELLENAUSZUG ICD-Sys 2026, S. 753, U53.02:
Short Physical Performance Battery [SPPB]: 7-12 Punkte
QUELLENAUSZUG ICD-Sys 2026, S. 753, U53.03:
Timed Up and Go [TUG]: &lt;18 Sekunden
QUELLENAUSZUG ICD-Sys 2026, S. 753, U53.10:
Charité Mobility Index [CHARMI]: 6-8 Punkte
Fachliche Grundlage / sichtbare Quellen:
ICD-Sys 2026: S. 752-753.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U53.11:
De Morton Mobility Index [DEMMI]: 39-53 Punkte
QUELLENAUSZUG ICD-Sys 2026, S. 753, U53.12:
Short Physical Performance Battery [SPPB]: 3-6 Punkte
QUELLENAUSZUG ICD-Sys 2026, S. 753, U53.13:
Timed Up and Go [TUG]: 18-33 Sekunden
QUELLENAUSZUG ICD-Sys 2026, S. 753, U53.20:
Charité Mobility Index [CHARMI]: 5 Punkte
QUELLENAUSZUG ICD-Sys 2026, S. 753, U53.21:
De Morton Mobility Index [DEMMI]: 33-36 Punkte
QUELLENAUSZUG ICD-Sys 2026, S. 753, U53.22:
Short Physical Performance Battery [SPPB]: 1-2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U53.23:
Timed Up and Go [TUG]: &gt;33 Sekunden
QUELLENAUSZUG ICD-Sys 2026, S. 753, U53.30:
Charité Mobility Index [CHARMI]: 0-4 Punkte
QUELLENAUSZUG ICD-Sys 2026, S. 753, U53.31:
De Morton Mobility Index [DEMMI]: 0-30 Punkte
QUELLENAUSZUG ICD-Sys 2026, S. 753, U53.32:
Short Physical Performance Battery [SPPB]: 0 Punkte
QUELLENAUSZUG ICD-Sys 2026, S. 753, U53.33:
Timed Up and Go [TUG]: Durchführung nicht möglich
QUELLENAUSZUG ICD-Sys 2026, S. 753, U54.01:
Depression im Alter-Skala [DIA-S]: 0-3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U54.02:
Geriatrische Depressionsskala [GDS-15]: 0-5 Punkte
QUELLENAUSZUG ICD-Sys 2026, S. 753, U54.03:
Geriatrische Depressionsskala [GDS-5]: 0-1 Punkt(e)
QUELLENAUSZUG ICD-Sys 2026, S. 753, U54.04:
2-Fragen Test nach Whooley: 0 Punkte
QUELLENAUSZUG ICD-Sys 2026, S. 753, U54.11:
Depression im Alter-Skala [DIA-S]: 4 oder mehr Punkte
QUELLENAUSZUG ICD-Sys 2026, S. 753, U54.12:
Geriatrische Depressionsskala [GDS-15]: 6 oder mehr Punkte
QUELLENAUSZUG ICD-Sys 2026, S. 753, U54.13:
Geriatrische Depressionsskala [GDS-5]: 2 oder mehr Punkte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U54.14:
2-Fragen Test nach Whooley: 1 oder mehr Punkt(e)
QUELLENAUSZUG ICD-Sys 2026, S. 756, U69.22!:
Porcines Influenza-Virus, nachgewiesen
QUELLENAUSZUG ICD-Sys 2026, S. 756, U69.23!:
Aviäres Influenza-Virus, nachgewiesen
QUELLENAUSZUG ICD-Sys 2026, S. 756, U69.24!:
Sonstiges Influenza-Virus, nachgewiesen
QUELLENAUSZUG ICD-Sys 2026, S. 758, U69.9!:
Im Krankenhaus erworbene Verletzung
Unter einer im Krankenhaus erworbenen Verletzung versteht man eine Verletzung, deren zeitliches Auftreten
nach Aufnahme im Krankenhaus erfolgt.
Die Einstufung als im Krankenhaus erworbene Verletzung bedeutet nicht automatisch, dass ein kausaler
Zusammenhang zwischen der medizinischen Behandlung und dem Auftreten der Verletzung existiert, es ist
auch kein Synonym für ärztliches oder pflegerisches Verschulden.
Die Schlüsselnummer ist nur für vollstationär im Krankenhaus behandelte Personen anzugeben.
Die Schlüsselnummer dient in der Qualitätssicherung zur Abgrenzung einer im Krankenhaus erworbenen
Verletzung gegenüber einer nicht dort erworbenen Verletzung. Dabei bezieht sich hier eine im Krankenhaus
aufgetretene Verletzung nur auf den kodierenden Leistungserbringer. Bei einer bei Aufnahme vorliegenden
oder außerhalb des versorgenden Krankenhauses zugezogenen Verletzung ist U69.9! nicht anzugeben.
Die Schlüsselnummer U69.9! ist mit einer spezifischen Schlüsselnummer für die Verletzung (S00-T14) zu
verwenden.
QUELLENAUSZUG ICD-Sys 2026, S. 759, U70.0!:
Zustand nach intensivmedizinischer Behandlung
Diese Schlüsselnummer ist zusätzlich zu verwenden, wenn bei neu aufgetretenen, anderenorts klassifizierten
somatischen Zuständen, kognitiven oder psychischen Störungen angegeben werden soll, dass diese nach einer
intensivmedizinischen Behandlung als Manifestation des Post-Intensive-Care-Syndroms (PICS) auftreten. Die
Dauer der intensivmedizinischen Behandlung muss mindestens 24 Stunden betragen. Der Kode kann ab einem
Lebensalter von 1 Jahr angegeben werden.
Wesentliches  Merkmal  ist  ein  weiterer  Behandlungsbedarf  in  der  akuten,  post-akuten  oder  chronischen
Krankheitsphase.
Manifestationen  eines  PICS  sind  von  Zuständen  zu  unterscheiden,  die  maßgeblich  auf  eine  chronische
Grunderkrankung oder auf den intensivmedizinischen Behandlungsgrund zurückzuführen sind.
Fachliche Grundlage / sichtbare Quellen:
ICD-Sys 2026: S. 753, 756, 758-759.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759, U70.1!:
Zustand nach Sepsis
Diese Schlüsselnummer ist zusätzlich zu verwenden, wenn bei neu aufgetretenen, anderenorts klassifizierten
somatischen Zuständen, kognitiven oder psychischen Störungen angegeben werden soll, dass diese nach einer
Sepsis als Manifestation des Post-Sepsis-Syndroms (PSS) auftreten. Der Kode kann ab einem Lebensalter von 1
Jahr angegeben werden.
Manifestationen  eines  PSS  sind  von  Zuständen  zu  unterscheiden,  die  maßgeblich  auf  eine  chronische
Grunderkrankung zurückzuführen sind.
Die  Schlüsselnummer  dient  in  der  Qualitätssicherung  zur  Darstellung  des  Zusammenhangs  möglicher
Folgezustände einer Sepsis.
QUELLENAUSZUG ICD-Sys 2026, S. 701, Y57.90!:
Komplikationen durch Fluorchinolone
Unerwünschte Nebenwirkung von Fluorchinolonen bei therapeutischer und prophylaktischer
Dosierung
QUELLENAUSZUG ICD-Sys 2026, S. 701, Y57.98!:
Komplikationen durch sonstige Arzneimittel oder Drogen
Unerwünschte Nebenwirkung von Arzneimitteln und Drogen bei indikationsgerechter Anwendung
und in korrekter therapeutischer oder prophylaktischer Dosierung
QUELLENAUSZUG ICD-Sys 2026, S. 708, Z09.81:
Nachuntersuchung nach Korrektur und Palliation eines angeborenen Herzfehlers
QUELLENAUSZUG ICD-Sys 2026, S. 709, Z13.10:
Spezielle Verfahren zur Untersuchung auf Inselzellautoantikörper
QUELLENAUSZUG ICD-Sys 2026, S. 709, Z13.18:
Sonstige spezielle Verfahren zur Untersuchung auf Diabetes mellitus
Fachliche Grundlage / sichtbare Quellen:
ICD-Sys 2026: S. 701, 708-709, 759.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Titel sind den Referenz-PDFs entnommen. Bei U51, U53 und U54 ist die uebergeordnete Funktionsstufe zur Lesbarkeit vorangestellt. Dies ist keine Aufhebung des dokumentierten MoCA-Anwendungskonflikts.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731, Z92.80:
Interventionelle Korrektur und Palliation eines angeborenen Herzfehlers in der
Eigenanamnese
Wenn bei der ein- oder mehrzeitigen Korrektur und Palliation eines angeborenen Herzfehlers
zusätzlich zu interventionellen auch herzchirurgische Verfahren (z.B. Hybrideingriff) angewendet
wurden, ist eine zusätzliche Schlüsselnummer (Z98.80) zu benutzen.
Exkl.: Zustand nach herzchirurgischem Eingriff zur Korrektur und Palliation eines angeborenen
Herzfehlers (Z98.80)
QUELLENAUSZUG ICD-Sys 2026, S. 731, Z92.88:
Sonstige medizinische Behandlung in der Eigenanamnese
QUELLENAUSZUG ICD-Sys 2026, S. 734, Z98.80:
Zustand nach herzchirurgischem Eingriff zur Korrektur und Palliation eines angeborenen
Herzfehlers
Wenn bei der ein- oder mehrzeitigen Korrektur und Palliation eines angeborenen Herzfehlers
zusätzlich zu herzchirurgischen auch interventionelle Verfahren (z.B. Hybrideingriff) angewendet
wurden, ist eine zusätzliche Schlüsselnummer (Z92.80) zu benutzen.
Exkl.: Interventionelle Korrektur und Palliation eines angeborenen Herzfehlers in der
Eigenanamnese (Z92.80)
QUELLENAUSZUG ICD-Sys 2026, S. 734, Z98.88:
Sonstige näher bezeichnete Zustände nach chirurgischen Eingriffen
Fachliche Grundlage / sichtbare Quellen:
ICD-Sys 2026: S. 731, 734.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U53.-:
Mobilitätseinschränkung
Hinw.: Einmalige Kodierung der Mobilitätseinschränkung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U53.0-:
Keine oder geringe Mobilitätseinschränkung
QUELLENAUSZUG ICD-Sys 2026, S. 753, U53.1-:
Leichte Mobilitätseinschränkung
QUELLENAUSZUG ICD-Sys 2026, S. 753, U53.2-:
Mittelschwere Mobilitätseinschränkung
QUELLENAUSZUG ICD-Sys 2026, S. 753, U53.3-:
Schwere Mobilitätseinschränkung
Fachliche Grundlage / sichtbare Quellen:
ICD-Sys 2026: S. 753.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2026, S. 753, U54.-:
Emotionale Funktionseinschränkung
Hinw.: Einmalige Kodierung der emotionalen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QUELLENAUSZUG ICD-Sys 2026, S. 753, U54.0-:
Keine emotionale Funktionseinschränkung
QUELLENAUSZUG ICD-Sys 2026, S. 753, U54.1-:
Emotionale Funktionseinschränkung
QUELLENAUSZUG ICD-Sys 2026, S. 759, U70.-!:
Sekundäre Schlüsselnummern für Zustände nach spezifischer Behandlung
und Krankheit
Exkl.: Post-Covid-19-Zustand, nicht näher bezeichnet (U09.9!)
Fachliche Grundlage / sichtbare Quellen:
ICD-Sys 2026: S. 753, 759.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A49.0:
Staphylokokkeninfektion nicht näher bezeichneter Lokalisation
QUELLENAUSZUG ICD-Sys 2024, S. 28, A49.1:
Streptokokken- und Enterokokkeninfektion nicht näher bezeichneter Lokalisation
QUELLENAUSZUG ICD-Sys 2024, S. 28, A49.8:
Sonstige bakterielle Infektionen nicht näher bezeichneter Lokalisation
QUELLENAUSZUG ICD-Sys 2024, S. 61, B94.8:
Folgezustände sonstiger näher bezeichneter infektiöser und parasitärer Krankheiten
QUELLENAUSZUG ICD-Sys 2024, S. 78, C43.5:
Bösartiges Melanom des Rumpfes
Anus:
• Haut
• Rand (-Gebiet)
Haut der Brustdrüse
Perianalhaut
Exkl.: Anus o.n.A. (C21.0)
QUELLENAUSZUG ICD-Sys 2026, S. 29, A49.0-:
Staphylokokkeninfektion nicht näher bezeichneter Lokalisation
Bakteriämie durch Staphylokokken
QUELLENAUSZUG ICD-Sys 2026, S. 29, A49.1-:
Streptokokken- und Enterokokkeninfektion nicht näher bezeichneter Lokalisation
Bakteriämie durch Streptokokken oder Enterokokken
QUELLENAUSZUG ICD-Sys 2026, S. 29, A49.8-:
Sonstige bakterielle Infektionen nicht näher bezeichneter Lokalisation
QUELLENAUSZUG ICD-Sys 2026, S. 63, B94.8-:
Folgezustände sonstiger näher bezeichneter infektiöser und parasitärer Krankheiten
QUELLENAUSZUG ICD-Sys 2026, S. 80, C43.5-:
Bösartiges Melanom des Rumpfes
Fachliche Grundlage / sichtbare Quellen:
ICD-Sys 2024: S. 28, 61, 78; ICD-Sys 2026: S. 29, 63, 80.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121, D65.0:
Erworbene Afibrinogenämie
Benutze für Zwecke der Abrechnung der Zusatzentgelte entsprechend Anlage 7 zur FPV eine
zusätzliche Schlüsselnummer, um das Vorliegen einer "dauerhaft erworbenen" (U69.11!) oder
"temporären" (U69.12!) Blutgerinnungsstörung anzuzeigen.
QUELLENAUSZUG ICD-Sys 2024, S. 156, E85.3:
Sekundäre systemische Amyloidose
Amyloidose in Verbindung mit Hämodialyse
QUELLENAUSZUG ICD-Sys 2024, S. 156, E85.8:
Sonstige Amyloidose
QUELLENAUSZUG ICD-Sys 2024, S. 157, E88.0:
Störungen des Plasmaprotein-Stoffwechsels, anderenorts nicht klassifiziert
Alpha-1-Antitrypsinmangel
Bisalbuminämie
Exkl.: Makroglobulinämie Waldenström (C88.0-)
Monoklonale Gammopathie unbestimmter Signifikanz [MGUS] (D47.2)
Polyklonale Hypergammaglobulinämie (D89.0)
Störungen des Lipoproteinstoffwechsels (E78.-)
QUELLENAUSZUG ICD-Sys 2024, S. 230, G71.0:
Muskeldystrophie
Muskeldystrophie:
• autosomal-rezessiv, Beginn in der frühen Kindheit, Duchenne- oder Becker-ähnlich
• Becken- oder Schultergürtelform
• benigne [Typ Becker]
• benigne skapuloperonäal, mit Frühkontrakturen [Typ Emery-Dreifuss]
• distal
• fazio-skapulo-humerale Form
• maligne [Typ Duchenne]
• okulär
• okulopharyngeal
• skapuloperonäal
Exkl.: Angeborene Muskeldystrophie:
• mit spezifischen morphologischen Anomalien der Muskelfasern (G71.2)
• o.n.A. (G71.2)
QUELLENAUSZUG ICD-Sys 2026, S. 124, D65.0-:
Afibrinogenämie und Hypofibrinogenämie, erworben
Benutze für Zwecke der Abrechnung der Zusatzentgelte entsprechend Anlage 7 zur FPV eine
zusätzliche Schlüsselnummer, um das  Vorliegen einer "dauerhaft erworbenen" (U69.11!)  oder
"temporären" (U69.12!) Blutgerinnungsstörung anzuzeigen.
QUELLENAUSZUG ICD-Sys 2026, S. 159, E85.3-:
Sekundäre systemische Amyloidose
QUELLENAUSZUG ICD-Sys 2026, S. 159, E85.8-:
Sonstige Amyloidose
QUELLENAUSZUG ICD-Sys 2026, S. 160, E88.0-:
Störungen des Plasmaprotein-Stoffwechsels, anderenorts nicht klassifiziert
Exkl.: Makroglobulinämie Waldenström (C88.0-)
Monoklonale Gammopathie unbestimmter Signifikanz [MGUS] (D47.2)
Polyklonale Hypergammaglobulinämie (D89.0)
Störungen des Lipoproteinstoffwechsels (E78.-)
QUELLENAUSZUG ICD-Sys 2026, S. 232, G71.0-:
Muskeldystrophie
Exkl.: Angeborene Muskeldystrophie:
• mit spezifischen morphologischen Anomalien der Muskelfasern (G71.2)
• o.n.A. (G71.2)
Fachliche Grundlage / sichtbare Quellen:
ICD-Sys 2024: S. 121, 156-157, 230; ICD-Sys 2026: S. 124, 159-160, 232.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236, G93.3:
Chronisches Fatigue-Syndrom [Chronic fatigue syndrome]
Chronisches Fatigue-Syndrom bei Immundysfunktion
Myalgische Enzephalomyelitis
Postvirales (chronisches) Müdigkeitssyndrom
QUELLENAUSZUG ICD-Sys 2024, S. 248, H26.8:
Sonstige näher bezeichnete Kataraktformen
QUELLENAUSZUG ICD-Sys 2024, S. 252, H40.1:
Primäres Weitwinkelglaukom
Glaucoma chronicum simplex
Glaukom (primär) (Restzustand):
• kapsulär, mit Pseudoexfoliation der Linse
• mäßig erhöhter Augeninnendruck
• Pigment-
QUELLENAUSZUG ICD-Sys 2024, S. 325, J95.0:
Funktionsstörung eines Tracheostomas
Blutung aus dem Tracheostoma
Obstruktion des durch Tracheotomie geschaffenen Luftweges
Sepsis des Tracheostomas
Tracheo-Ösophagealfistel nach Tracheotomie
QUELLENAUSZUG ICD-Sys 2024, S. 570, R53:
Unwohlsein und Ermüdung
Inkl.:
Allgemeiner körperlicher Abbau
Asthenie o.n.A.
Lethargie
Müdigkeit
Schwäche:
• chronisch
• o.n.A.
Exkl.: Altersschwäche (R54)
Angeborene Schwäche (P96.9)
Ermüdungssyndrom (F48.0)
Erschöpfung und Ermüdung (durch) (bei):
• Hitze (T67.-)
• Kriegsneurose (F43.0)
• Neurasthenie (F48.0)
• Schwangerschaft (O26.88)
• übermäßige Anstrengung (T73.3)
• Witterungsunbilden (T73.2)
Chronisches Fatigue-Syndrom (G93.3)
QUELLENAUSZUG ICD-Sys 2026, S. 238, G93.3-:
Chronisches Fatigue-Syndrom [Chronic fatigue syndrome]
Exkl.: Chronische Fatigue:
• mit post-exertioneller Malaise [PEM] (R53.0)
• ohne post-exertionelle Malaise [PEM] (R53.1)
• o.n.A. (R53.1)
Fatigue o.n.A. (R53.9)
QUELLENAUSZUG ICD-Sys 2026, S. 251, H26.8-:
Sonstige näher bezeichnete Kataraktformen
QUELLENAUSZUG ICD-Sys 2026, S. 255, H40.1-:
Primäres Weitwinkelglaukom
QUELLENAUSZUG ICD-Sys 2026, S. 327, J95.0-:
Funktionsstörung eines Tracheostomas
QUELLENAUSZUG ICD-Sys 2026, S. 572, R53.-:
Malaise und Fatigue
Exkl.: Altersschwäche (R54)
Angeborene Schwäche (P96.9)
Ermüdungssyndrom (F48.0)
Erschöpfung und Ermüdung (durch) (bei):
• Hitze (T67.-)
• Kriegsneurose (F43.0)
• Neurasthenie (F48.0)
• Schwangerschaft (O26.88)
• übermäßige Anstrengung (T73.3)
• Witterungsunbilden (T73.2)
Chronisches Fatigue-Syndrom [Myalgische Enzephalomyelitis]:
• nicht postinfektiös (G93.31)
• postinfektiös (G93.30)
• postviral (G93.30)
• o.n.A. (G93.39)
Fachliche Grundlage / sichtbare Quellen:
ICD-Sys 2024: S. 236, 248, 252, 325, 570; ICD-Sys 2026: S. 238, 251, 255, 327, 572.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575, R73.0:
Abnormer Glukosetoleranztest
Diabetes:
• subklinisch
• latent
Pathologische Glukosetoleranz
Prädiabetes
QUELLENAUSZUG ICD-Sys 2024, S. 575, R76.8:
Sonstige näher bezeichnete abnorme immunologische Serumbefunde
Erhöhter Immunglobulinwert o.n.A.
QUELLENAUSZUG ICD-Sys 2024, S. 678, T82.7:
Infektion und entzündliche Reaktion durch sonstige Geräte, Implantate oder
Transplantate im Herzen und in den Gefäßen
QUELLENAUSZUG ICD-Sys 2024, S. 734, U10.9:
Multisystemisches Entzündungssyndrom in Verbindung mit COVID-19, nicht näher
bezeichnet
"Kawasaki-like"-Syndrom
Multisystem inflammatory syndrome in children (MIS-C)
Paediatric inflammatory multisystem syndrome (PIMS)
Zytokinsturm
zeitlich assoziiert mit COVID-19
Exkl.: Mukokutanes Lymphknotensyndrom [Kawasaki-Krankheit] (M30.3)
Zytokinfreisetzungs-Syndrom [Cytokine release syndrome] (D76.4)
QUELLENAUSZUG ICD-Sys 2024, S. 697, Y57.9!:
Komplikationen durch Arzneimittel oder Drogen
Unerwünschte Nebenwirkung von Arzneimitteln und Drogen bei indikationsgerechter Anwendung
und in korrekter therapeutischer oder prophylaktischer Dosierung
Exkl.: Unfälle bei der Verabreichungsmethode von Arzneimitteln, Drogen oder biologisch aktiven
Substanzen bei medizinischen und chirurgischen Maßnahmen (Y69!)
QUELLENAUSZUG ICD-Sys 2026, S. 577, R73.0-:
Abnormer Glukosetoleranztest
QUELLENAUSZUG ICD-Sys 2026, S. 578, R76.8-:
Sonstige näher bezeichnete abnorme immunologische Serumbefunde
QUELLENAUSZUG ICD-Sys 2026, S. 682, T82.7-:
Infektion und entzündliche Reaktion durch sonstige Geräte, Implantate oder
Transplantate im Herzen und in den Gefäßen
QUELLENAUSZUG ICD-Sys 2026, S. 738, U10.9-:
Multisystemisches Entzündungssyndrom in Verbindung mit COVID-19, nicht näher
bezeichnet
"Kawasaki-like"-Syndrom
Zytokinsturm
zeitlich assoziiert mit COVID-19
Exkl.: Mukokutanes Lymphknotensyndrom [Kawasaki-Krankheit] (M30.3)
Zytokinfreisetzungs-Syndrom [Cytokine release syndrome] (D76.4)
QUELLENAUSZUG ICD-Sys 2026, S. 701, Y57.9-!:
Komplikationen durch Arzneimittel oder Drogen
Exkl.: Unfälle bei der Verabreichungsmethode von Arzneimitteln, Drogen oder biologisch aktiven
Substanzen bei medizinischen und chirurgischen Maßnahmen (Y69!)
Fachliche Grundlage / sichtbare Quellen:
ICD-Sys 2024: S. 575, 678, 697, 734; ICD-Sys 2026: S. 577-578, 682, 701, 738.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704, Z13.1:
Spezielle Verfahren zur Untersuchung auf Diabetes mellitus
QUELLENAUSZUG ICD-Sys 2024, S. 726,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2024, S. 729, Z98.8:
Sonstige näher bezeichnete Zustände nach chirurgischen Eingriffen
QUELLENAUSZUG ICD-Sys 2026, S. 709, Z13.1-:
Spezielle Verfahren zur Untersuchung auf Diabetes mellitus
QUELLENAUSZUG ICD-Sys 2026, S. 731,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2026, S. 734, Z98.8-:
Sonstige näher bezeichnete Zustände nach chirurgischen Eingriffen
Fachliche Grundlage / sichtbare Quellen:
ICD-Sys 2024: S. 704, 726, 729; ICD-Sys 2026: S. 709, 731, 734.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751, U69.20!:
Influenza A/H1N1 Pandemie 2009 [Schweinegrippe]
QUELLENAUSZUG ICD-Sys 2024, S. 751, U69.21!:
Influenza A/H5N1 Epidemie [Vogelgrippe]
QUELLENAUSZUG ICD-Sys 2024, S. 712, Z45.82:
Überprüfung der Funktionsparameter einer Medikamentenpumpe
QUELLENAUSZUG ICD-Sys 2024, S. 712, Z45.1:
Anpassung und Handhabung einer Infusionspumpe
QUELLENAUSZUG ICD-Sys 2026, S. 756, U69.22!:
Porcines Influenza-Virus, nachgewiesen
QUELLENAUSZUG ICD-Sys 2026, S. 756, U69.23!:
Aviäres Influenza-Virus, nachgewiesen
QUELLENAUSZUG ICD-Sys 2026, S. 756, U69.24!:
Sonstiges Influenza-Virus, nachgewiesen
QUELLENAUSZUG ICD-Sys 2026, S. 717, Z45.1:
Anpassung und Handhabung einer Infusionspumpe
Anpassung und Handhabung einer (implantierten) Medikamentenpumpe
Überprüfung der Funktionsparameter einer Medikamentenpumpe
Fachliche Grundlage / sichtbare Quellen:
ICD-Sys 2024: S. 712, 751; ICD-Sys 2026: S. 717, 756.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28, A49.-:
Bakterielle Infektion nicht näher bezeichneter Lokalisation
Exkl.: Bakterien als Ursache von Krankheiten, die in anderen Kapiteln aufgeführt sind (B95-B96)
Chlamydieninfektion o.n.A. (A74.9)
Meningokokkeninfektion o.n.A. (A39.9)
Rickettsieninfektion o.n.A. (A79.9)
Spirochäteninfektion o.n.A. (A69.9)
QUELLENAUSZUG ICD-Sys 2024, S. 28, A49.0:
Staphylokokkeninfektion nicht näher bezeichneter Lokalisation
QUELLENAUSZUG ICD-Sys 2024, S. 28, A49.1:
Streptokokken- und Enterokokkeninfektion nicht näher bezeichneter Lokalisation
QUELLENAUSZUG ICD-Sys 2024, S. 28, A49.2:
Infektion durch Haemophilus influenzae nicht näher bezeichneter Lokalisation
QUELLENAUSZUG ICD-Sys 2024, S. 28, A49.3:
Mykoplasmeninfektion nicht näher bezeichneter Lokalisation
QUELLENAUSZUG ICD-Sys 2024, S. 28, A49.8:
Sonstige bakterielle Infektionen nicht näher bezeichneter Lokalisation
QUELLENAUSZUG ICD-Sys 2024, S. 37, A85.-:
Sonstige Virusenzephalitis, anderenorts nicht klassifiziert
Inkl.:
Virusenzephalomyelitis durch näher bezeichnete Viren, anderenorts nicht klassifiziert
Virusmeningoenzephalitis durch näher bezeichnete Viren, anderenorts nicht klassifiziert
Exkl.: Enzephalitis durch:
• Herpes-Virus [Herpes simplex] (B00.4)
• Masern-Virus (B05.0)
• Mumps-Virus (B26.2)
• Poliomyelitis-Virus (A80.-)
• Varizella-Zoster-Virus (B02.0)
Lymphozytäre Choriomeningitis (A87.2)
Myalgische Enzephalomyelitis (G93.3)
QUELLENAUSZUG ICD-Sys 2026, S. 29, A49.-:
Bakterielle Infektion nicht näher bezeichneter Lokalisation
Exkl.: Bakterien als Ursache von Krankheiten, die in anderen Kapiteln aufgeführt sind (B95-B96)
Chlamydieninfektion o.n.A. (A74.9)
Gonokokkeninfektion o.n.A. (A54.9)
Listerieninfektion o.n.A. (A32.9)
Meningokokken-Bakteriämie:
• akut (A39.2)
• chronisch (A39.3)
• o.n.A. (A39.4)
Meningokokkeninfektion o.n.A. (A39.9)
Rickettsieninfektion o.n.A. (A79.9)
Salmonelleninfektion o.n.A. (A02.9)
Spirochäteninfektion o.n.A. (A69.9)
QUELLENAUSZUG ICD-Sys 2026, S. 29, A49.0-:
Staphylokokkeninfektion nicht näher bezeichneter Lokalisation
Bakteriämie durch Staphylokokken
QUELLENAUSZUG ICD-Sys 2026, S. 29, A49.1-:
Streptokokken- und Enterokokkeninfektion nicht näher bezeichneter Lokalisation
Bakteriämie durch Streptokokken oder Enterokokken
QUELLENAUSZUG ICD-Sys 2026, S. 29, A49.2:
Infektion durch Haemophilus influenzae nicht näher bezeichneter Lokalisation
Bakteriämie durch Haemophilus influenzae
QUELLENAUSZUG ICD-Sys 2026, S. 29, A49.3:
Mykoplasmeninfektion nicht näher bezeichneter Lokalisation
Bakteriämie durch Mycoplasma pneumoniae [M. pneumoniae]
QUELLENAUSZUG ICD-Sys 2026, S. 29, A49.8-:
Sonstige bakterielle Infektionen nicht näher bezeichneter Lokalisation
QUELLENAUSZUG ICD-Sys 2026, S. 39, A85.-:
Sonstige Virusenzephalitis, anderenorts nicht klassifiziert
Inkl.:
Virusenzephalomyelitis durch näher bezeichnete Viren, anderenorts nicht klassifiziert
Virusmeningoenzephalitis durch näher bezeichnete Viren, anderenorts nicht klassifiziert
Exkl.: Enzephalitis durch:
• Herpes-Virus [Herpes simplex] (B00.4)
• Masern-Virus (B05.0)
• Mumps-Virus (B26.2)
• Poliomyelitis-Virus (A80.-)
• Varizella-Zoster-Virus (B02.0)
Lymphozytäre Choriomeningitis (A87.2)
Myalgische Enzephalomyelitis o.n.A. (G93.39)
Fachliche Grundlage / sichtbare Quellen:
ICD-Sys 2024: S. 28, 37; ICD-Sys 2026: S. 29, 39.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61, B94.8:
Folgezustände sonstiger näher bezeichneter infektiöser und parasitärer Krankheiten
QUELLENAUSZUG ICD-Sys 2024, S. 73, C21.0:
Anus, nicht näher bezeichnet
Exkl.: Anus:
• Haut (C43.5, C44.50)
• Rand (-Gebiet) (C43.5, C44.50)
Perianalhaut (C43.5, C44.50)
QUELLENAUSZUG ICD-Sys 2024, S. 78, C43.5:
Bösartiges Melanom des Rumpfes
Anus:
• Haut
• Rand (-Gebiet)
Haut der Brustdrüse
Perianalhaut
Exkl.: Anus o.n.A. (C21.0)
QUELLENAUSZUG ICD-Sys 2024, S. 81, C50.-:
Bösartige Neubildung der Brustdrüse [Mamma]
Inkl.:
Bindegewebe der Brustdrüse
Exkl.: Haut der Brustdrüse (C43.5, C44.59)
QUELLENAUSZUG ICD-Sys 2024, S. 87, C78.2:
Sekundäre bösartige Neubildung der Pleura
QUELLENAUSZUG ICD-Sys 2024, S. 88, C78.6:
Sekundäre bösartige Neubildung des Retroperitoneums und des Peritoneums
QUELLENAUSZUG ICD-Sys 2024, S. 96, C97!:
Bösartige Neubildungen als Primärtumoren an mehreren Lokalisationen
Hinw.: Die einzelnen Tumoren sind separat zu kodieren. Die Schlüsselnummer C97! kann auch
dann  verwendet  werden,  wenn  die  einzelnen  Primärtumoren  nur  durch  eine  einzige
Schlüsselnummer (z.B. C43.5 Bösartiges Melanom des Rumpfes) kodiert werden.
QUELLENAUSZUG ICD-Sys 2026, S. 63, B94.8-:
Folgezustände sonstiger näher bezeichneter infektiöser und parasitärer Krankheiten
QUELLENAUSZUG ICD-Sys 2026, S. 75, C21.0:
Anus, nicht näher bezeichnet
Exkl.: Anus:
• Haut (C43.50, C44.50)
• Rand (-Gebiet) (C43.50, C44.50)
Perianalhaut (C43.50, C44.50)
QUELLENAUSZUG ICD-Sys 2026, S. 80, C43.5-:
Bösartiges Melanom des Rumpfes
QUELLENAUSZUG ICD-Sys 2026, S. 84, C50.-:
Bösartige Neubildung der Brustdrüse [Mamma]
Inkl.:
Bindegewebe der Brustdrüse
Exkl.: Haut der Brustdrüse (C43.59, C44.59)
QUELLENAUSZUG ICD-Sys 2026, S. 90, C78.2:
Sekundäre bösartige Neubildung der Pleura
Pleurakarzinose
QUELLENAUSZUG ICD-Sys 2026, S. 90, C78.6:
Sekundäre bösartige Neubildung des Retroperitoneums und des Peritoneums
Peritonealkarzinose
QUELLENAUSZUG ICD-Sys 2026, S. 98, C97!:
Bösartige Neubildungen als Primärtumore an mehreren Lokalisationen
Hinw.: Die einzelnen bösartigen Neubildungen sind separat zu kodieren. Die Schlüsselnummer
C97! kann auch dann verwendet werden, wenn die einzelnen bösartigen Primärtumore nur
durch eine einzige Schlüsselnummer (z.B. C44.0 Bösartige Neubildung der Lippenhaut)
kodiert werden.
Fachliche Grundlage / sichtbare Quellen:
ICD-Sys 2024: S. 61, 73, 78, 81, 87-88, 96; ICD-Sys 2026: S. 63, 75, 80, 84, 90, 98.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120, D61.10:
Aplastische Anämie infolge zytostatischer Therapie
QUELLENAUSZUG ICD-Sys 2024, S. 121, D65.0:
Erworbene Afibrinogenämie
Benutze für Zwecke der Abrechnung der Zusatzentgelte entsprechend Anlage 7 zur FPV eine
zusätzliche Schlüsselnummer, um das Vorliegen einer "dauerhaft erworbenen" (U69.11!) oder
"temporären" (U69.12!) Blutgerinnungsstörung anzuzeigen.
QUELLENAUSZUG ICD-Sys 2024, S. 136,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Diabetes mellitus:
• beim Neugeborenen (P70.2)
• in Verbindung mit Fehl- oder Mangelernährung [Malnutrition] (E12.-)
• pankreopriv (E13.-)
• während der Schwangerschaft, der Geburt oder des Wochenbettes (O24.-)
Gestörte Glukosetoleranz (R73.0)
Glukosurie:
• renal (E74.8)
• o.n.A. (R81)
Postoperative Hypoinsulinämie, außer pankreopriver Diabetes mellitus (E89.1)
QUELLENAUSZUG ICD-Sys 2024, S. 137, E11.-:
Diabetes mellitus, Typ 2
[4. und 5. Stellen siehe am Anfang dieser Krankheitsgruppe]
Inkl.:
Diabetes (mellitus) (ohne Adipositas) (mit Adipositas):
• Alters-
• Erwachsenentyp
• ohne Ketoseneigung
• stabil
Nicht primär insulinabhängiger Diabetes beim Jugendlichen
Typ-2-Diabetes unter Insulinbehandlung
Exkl.: Diabetes mellitus:
• beim Neugeborenen (P70.2)
• in Verbindung mit Fehl- oder Mangelernährung [Malnutrition] (E12.-)
• pankreopriv (E13.-)
• während der Schwangerschaft, der Geburt oder des Wochenbettes (O24.-)
Gestörte Glukosetoleranz (R73.0)
Glukosurie:
• renal (E74.8)
• o.n.A. (R81)
Postoperative Hypoinsulinämie, außer pankreopriver Diabetes mellitus (E89.1)
QUELLENAUSZUG ICD-Sys 2024, S. 137, E12.-:
Diabetes mellitus in Verbindung mit Fehl- oder Mangelernährung
[Malnutrition]
[4. und 5. Stellen siehe am Anfang dieser Krankheitsgruppe]
Inkl.:
Diabetes mellitus in Verbindung mit Fehl- oder Mangelernährung [Malnutrition]:
• Typ 1
• Typ 2
Exkl.: Diabetes mellitus:
• beim Neugeborenen (P70.2)
• pankreopriv (E13.-)
• während der Schwangerschaft, der Geburt oder des Wochenbettes (O24.-)
Gestörte Glukosetoleranz (R73.0)
Glukosurie:
• renal (E74.8)
• o.n.A. (R81)
Postoperative Hypoinsulinämie, außer pankreopriver Diabetes mellitus (E89.1)
QUELLENAUSZUG ICD-Sys 2024, S. 137, E13.-:
Sonstiger näher bezeichneter Diabetes mellitus
[4. und 5. Stellen siehe am Anfang dieser Krankheitsgruppe]
Inkl.:
Pankreopriver Diabetes mellitus
Exkl.: Diabetes mellitus:
• beim Neugeborenen (P70.2)
• in Verbindung mit Fehl- oder Mangelernährung [Malnutrition] (E12.-)
• Typ 1 (E10.-)
• Typ 2 (E11.-)
• während der Schwangerschaft, der Geburt oder des Wochenbettes (O24.-)
Gestörte Glukosetoleranz (R73.0)
Glukosurie:
• renal (E74.8)
• o.n.A. (R81)
Postoperative Hypoinsulinämie, außer pankreopriver Diabetes mellitus (E89.1)
QUELLENAUSZUG ICD-Sys 2024, S. 138, E14.-:
Nicht näher bezeichneter Diabetes mellitus
[4. und 5. Stellen siehe am Anfang dieser Krankheitsgruppe]
Inkl.:
Diabetes mellitus o.n.A.
Exkl.: Diabetes mellitus:
• beim Neugeborenen (P70.2)
• in Verbindung mit Fehl- oder Mangelernährung [Malnutrition] (E12.-)
• Typ 1 (E10.-)
• Typ 2 (E11.-)
• pankreopriv (E13.-)
• während der Schwangerschaft, der Geburt oder des Wochenbettes (O24.-)
Gestörte Glukosetoleranz (R73.0)
Glukosurie:
• renal (E74.8)
• o.n.A. (R81)
Postoperative Hypoinsulinämie, außer pankreopriver Diabetes mellitus (E89.1)
QUELLENAUSZUG ICD-Sys 2026, S. 122, D61.10:
Aplastische Anämie infolge zytostatischer Therapie
Anämie bei gestörter Blutbildung infolge direkt toxischer, dosisabhängiger
Knochenmarkschädigung durch Zytostatika
QUELLENAUSZUG ICD-Sys 2026, S. 124, D65.0-:
Afibrinogenämie und Hypofibrinogenämie, erworben
Benutze für Zwecke der Abrechnung der Zusatzentgelte entsprechend Anlage 7 zur FPV eine
zusätzliche Schlüsselnummer, um das  Vorliegen einer "dauerhaft erworbenen" (U69.11!)  oder
"temporären" (U69.12!) Blutgerinnungsstörung anzuzeigen.
QUELLENAUSZUG ICD-Sys 2026, S. 139, E10.-:
Diabetes mellitus, Typ 1
[4. und 5. Stellen siehe am Anfang dieser Krankheitsgruppe]
Inkl.:
Diabetes mellitus:
• juveniler Typ
• labil [brittle]
• mit Ketoseneigung
Soll das Vorliegen einer Insulinresistenz bei Diabetes mellitus, Typ 1, bei Personen von 18 Jahren
und älter angegeben werden, ist eine zusätzliche Schlüsselnummer (U69.75!) zu benutzen.
Exkl.: Abnormer Glukosetoleranztest und sonstige Formen des Prädiabetes (R73.08)
Diabetes mellitus:
• beim Neugeborenen (P70.2)
• in Verbindung mit Fehl- oder Mangelernährung [Malnutrition] (E12.-)
• pankreopriv (E13.-)
• Typ 1, präsymptomatisch, Stadium 1 (R76.80)
• Typ 1, präsymptomatisch, Stadium 2 (R73.00)
• während der Schwangerschaft, der Geburt oder des Wochenbettes (O24.-)
Glukosurie:
• renal (E74.8)
• o.n.A. (R81)
Postoperative Hypoinsulinämie, außer pankreopriver Diabetes mellitus (E89.1)
QUELLENAUSZUG ICD-Sys 2026, S. 140, E11.-:
Diabetes mellitus, Typ 2
[4. und 5. Stellen siehe am Anfang dieser Krankheitsgruppe]
Inkl.:
Diabetes (mellitus) (ohne Adipositas) (mit Adipositas):
• Alters-
• Erwachsenentyp
• ohne Ketoseneigung
• stabil
Nicht primär insulinabhängiger Diabetes beim Jugendlichen
Typ-2-Diabetes unter Insulinbehandlung
Exkl.: Abnormer Glukosetoleranztest und sonstige Formen des Prädiabetes (R73.08)
Diabetes mellitus:
• beim Neugeborenen (P70.2)
• in Verbindung mit Fehl- oder Mangelernährung [Malnutrition] (E12.-)
• pankreopriv (E13.-)
• während der Schwangerschaft, der Geburt oder des Wochenbettes (O24.-)
Glukosurie:
• renal (E74.8)
• o.n.A. (R81)
Postoperative Hypoinsulinämie, außer pankreopriver Diabetes mellitus (E89.1)
QUELLENAUSZUG ICD-Sys 2026, S. 140, E12.-:
Diabetes mellitus in Verbindung mit Fehl- oder Mangelernährung
[Malnutrition]
[4. und 5. Stellen siehe am Anfang dieser Krankheitsgruppe]
Inkl.:
Diabetes mellitus in Verbindung mit Fehl- oder Mangelernährung [Malnutrition]:
• Typ 1
• Typ 2
Exkl.: Abnormer Glukosetoleranztest und sonstige Formen des Prädiabetes (R73.08)
Diabetes mellitus:
• beim Neugeborenen (P70.2)
• pankreopriv (E13.-)
• Typ 1, präsymptomatisch, Stadium 1 (R76.80)
• Typ 1, präsymptomatisch, Stadium 2 (R73.00)
• während der Schwangerschaft, der Geburt oder des Wochenbettes (O24.-)
Glukosurie:
• renal (E74.8)
• o.n.A. (R81)
Postoperative Hypoinsulinämie, außer pankreopriver Diabetes mellitus (E89.1)
QUELLENAUSZUG ICD-Sys 2026, S. 140, E13.-:
Sonstiger näher bezeichneter Diabetes mellitus
[4. und 5. Stellen siehe am Anfang dieser Krankheitsgruppe]
Inkl.:
Pankreopriver Diabetes mellitus
Exkl.: Abnormer Glukosetoleranztest und sonstige Formen des Prädiabetes (R73.08)
Diabetes mellitus:
• beim Neugeborenen (P70.2)
• in Verbindung mit Fehl- oder Mangelernährung [Malnutrition] (E12.-)
• Typ 1 (E10.-)
• Typ 1, präsymptomatisch, Stadium 1 (R76.80)
• Typ 1, präsymptomatisch, Stadium 2 (R73.00)
• Typ 2 (E11.-)
• während der Schwangerschaft, der Geburt oder des Wochenbettes (O24.-)
Glukosurie:
• renal (E74.8)
• o.n.A. (R81)
Postoperative Hypoinsulinämie, außer pankreopriver Diabetes mellitus (E89.1)
QUELLENAUSZUG ICD-Sys 2026, S. 141, E14.-:
Nicht näher bezeichneter Diabetes mellitus
[4. und 5. Stellen siehe am Anfang dieser Krankheitsgruppe]
Inkl.:
Diabetes mellitus o.n.A.
Exkl.: Abnormer Glukosetoleranztest und sonstige Formen des Prädiabetes (R73.08)
Diabetes mellitus:
• beim Neugeborenen (P70.2)
• in Verbindung mit Fehl- oder Mangelernährung [Malnutrition] (E12.-)
• pankreopriv (E13.-)
• Typ 1 (E10.-)
• Typ 1, präsymptomatisch, Stadium 1 (R76.80)
• Typ 1, präsymptomatisch, Stadium 2 (R73.00)
• Typ 2 (E11.-)
• während der Schwangerschaft, der Geburt oder des Wochenbettes (O24.-)
Glukosurie:
• renal (E74.8)
• o.n.A. (R81)
Postoperative Hypoinsulinämie, außer pankreopriver Diabetes mellitus (E89.1)
Fachliche Grundlage / sichtbare Quellen:
ICD-Sys 2024: S. 120-121, 136-138; ICD-Sys 2026: S. 122, 124, 139-141.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156, E85.3:
Sekundäre systemische Amyloidose
Amyloidose in Verbindung mit Hämodialyse
QUELLENAUSZUG ICD-Sys 2024, S. 156, E85.4:
Organbegrenzte Amyloidose
Lokalisierte Amyloidose
QUELLENAUSZUG ICD-Sys 2024, S. 156, E85.8:
Sonstige Amyloidose
QUELLENAUSZUG ICD-Sys 2024, S. 157, E88.0:
Störungen des Plasmaprotein-Stoffwechsels, anderenorts nicht klassifiziert
Alpha-1-Antitrypsinmangel
Bisalbuminämie
Exkl.: Makroglobulinämie Waldenström (C88.0-)
Monoklonale Gammopathie unbestimmter Signifikanz [MGUS] (D47.2)
Polyklonale Hypergammaglobulinämie (D89.0)
Störungen des Lipoproteinstoffwechsels (E78.-)
QUELLENAUSZUG ICD-Sys 2024, S. 185, F48.0:
Neurasthenie
Im Erscheinungsbild zeigen sich beträchtliche kulturelle Unterschiede. Zwei Hauptformen überschneiden sich
beträchtlich. Bei einer Form ist das Hauptcharakteristikum die Klage über vermehrte Müdigkeit nach geistigen
Anstrengungen, häufig verbunden mit abnehmender Arbeitsleistung oder Effektivität bei der Bewältigung
täglicher Aufgaben. Die geistige Ermüdbarkeit wird typischerweise als unangenehmes Eindringen ablenkender
Assoziationen oder Erinnerungen beschrieben, als Konzentrationsschwäche und allgemein ineffektives Denken.
Bei der anderen Form liegt das Schwergewicht auf Gefühlen körperlicher Schwäche und Erschöpfung nach nur
geringer  Anstrengung,  begleitet  von  muskulären  und  anderen  Schmerzen  und  der  Unfähigkeit,  sich  zu
entspannen. Bei beiden Formen finden sich eine ganze  Reihe  von  anderen unangenehmen  körperlichen
Empfindungen  wie  Schwindelgefühl,  Spannungskopfschmerz  und  allgemeine  Unsicherheit.  Sorge  über
abnehmendes geistiges und körperliches Wohlbefinden, Reizbarkeit, Freudlosigkeit, Depression und Angst sind
häufig. Der Schlaf ist oft in der ersten und mittleren Phase gestört, es kann aber auch Hypersomnie im
Vordergrund stehen.
Ermüdungssyndrom
Soll eine vorausgegangene Krankheit angegeben werden, ist eine zusätzliche Schlüsselnummer zu
benutzen.
Exkl.: Asthenie o.n.A. (R53)
Burn-out-Syndrom (Z73)
Chronisches Fatigue-Syndrom [Chronic fatigue syndrome] (G93.3)
Myalgische Enzephalomyelitis (G93.3)
Psychasthenie (F48.8)
Unwohlsein und Ermüdung (R53)
QUELLENAUSZUG ICD-Sys 2024, S. 205, F91.2:
Störung des Sozialverhaltens bei vorhandenen sozialen Bindungen
Dieses Störung beinhaltet andauerndes dissoziales oder aggressives Verhalten, das die allgemeinen Kriterien
für F91.- erfüllt und nicht nur oppositionelles, aufsässiges und trotziges Verhalten umfasst, und bei Kindern
auftritt, die allgemein gut in ihrer Altersgruppe eingebunden sind.
Gemeinsames Stehlen
Gruppendelinquenz
Schulschwänzen
Störung des Sozialverhaltens in der Gruppe
Vergehen im Rahmen einer Bandenmitgliedschaft
QUELLENAUSZUG ICD-Sys 2024, S. 213, G04.-:
Enzephalitis, Myelitis und Enzephalomyelitis
Inkl.:
Akute aszendierende Myelitis
Meningoenzephalitis
Meningomyelitis
Exkl.: Enzephalopathie:
• alkoholisch (G31.2)
• toxisch (G92.-)
• o.n.A. (G93.4)
Multiple Sklerose [Encephalomyelitis disseminata] (G35.-)
Myalgische Enzephalomyelitis (G93.3)
Myelitis transversa acuta (G37.3)
Subakute nekrotisierende Myelitis [Foix-Alajouanine-Syndrom] (G37.4)
QUELLENAUSZUG ICD-Sys 2026, S. 159, E85.3-:
Sekundäre systemische Amyloidose
QUELLENAUSZUG ICD-Sys 2026, S. 159, E85.4:
Organbegrenzte Amyloidose
Lokalisierte (AL-)Amyloidose
QUELLENAUSZUG ICD-Sys 2026, S. 159, E85.8-:
Sonstige Amyloidose
QUELLENAUSZUG ICD-Sys 2026, S. 160, E88.0-:
Störungen des Plasmaprotein-Stoffwechsels, anderenorts nicht klassifiziert
Exkl.: Makroglobulinämie Waldenström (C88.0-)
Monoklonale Gammopathie unbestimmter Signifikanz [MGUS] (D47.2)
Polyklonale Hypergammaglobulinämie (D89.0)
Störungen des Lipoproteinstoffwechsels (E78.-)
QUELLENAUSZUG ICD-Sys 2026, S. 188, F48.0:
Neurasthenie
Im Erscheinungsbild zeigen sich beträchtliche kulturelle Unterschiede. Zwei Hauptformen überschneiden sich
beträchtlich. Bei einer Form ist das Hauptcharakteristikum die Klage über vermehrte Müdigkeit nach geistigen
Anstrengungen, häufig verbunden mit abnehmender Arbeitsleistung oder Effektivität bei der Bewältigung
täglicher Aufgaben. Die geistige Ermüdbarkeit wird typischerweise als unangenehmes Eindringen ablenkender
Assoziationen oder Erinnerungen beschrieben, als Konzentrationsschwäche und allgemein ineffektives Denken.
Bei der anderen Form liegt das Schwergewicht auf Gefühlen körperlicher Schwäche und Erschöpfung nach nur
geringer  Anstrengung,  begleitet  von  muskulären  und  anderen  Schmerzen  und  der  Unfähigkeit,  sich  zu
entspannen.  Bei  beiden Formen finden sich eine  ganze  Reihe  von  anderen unangenehmen  körperlichen
Empfindungen  wie  Schwindelgefühl,  Spannungskopfschmerz  und  allgemeine  Unsicherheit.  Sorge  über
abnehmendes geistiges und körperliches Wohlbefinden, Reizbarkeit, Freudlosigkeit, Depression und Angst sind
häufig. Der Schlaf ist oft in der ersten und mittleren Phase gestört, es kann aber auch Hypersomnie im
Vordergrund stehen.
Ermüdungssyndrom
Soll eine vorausgegangene Krankheit angegeben werden, ist eine zusätzliche Schlüsselnummer zu
benutzen.
Exkl.: Asthenie o.n.A. (R53.9)
Burn-out-Syndrom (Z73)
Chronische Fatigue:
• mit post-exertioneller Malaise [PEM] (R53.0)
• ohne post-exertionelle Malaise [PEM] (R53.1)
• o.n.A. (R53.1)
Chronisches Fatigue-Syndrom [Chronic fatigue syndrome]:
• nicht postinfektiös (G93.31)
• postinfektiös (G93.30)
• o.n.A. (G93.39)
Fatigue:
• akut (R53.9)
• o.n.A. (R53.9)
Malaise und Fatigue (R53.-)
Myalgische Enzephalomyelitis o.n.A. (G93.39)
Psychasthenie (F48.8)
QUELLENAUSZUG ICD-Sys 2026, S. 208, F91.2:
Störung des Sozialverhaltens bei vorhandenen sozialen Bindungen
Diese Störung beinhaltet andauerndes dissoziales oder aggressives Verhalten, das die allgemeinen Kriterien für
F91.- erfüllt und nicht nur oppositionelles, aufsässiges und trotziges Verhalten umfasst, und bei Kindern
auftritt, die allgemein gut in ihrer Altersgruppe eingebunden sind.
Gemeinsames Stehlen
Gruppendelinquenz
Schulschwänzen
Störung des Sozialverhaltens in der Gruppe
Vergehen im Rahmen einer Bandenmitgliedschaft
QUELLENAUSZUG ICD-Sys 2026, S. 216, G04.-:
Enzephalitis, Myelitis und Enzephalomyelitis
Inkl.:
Akute aszendierende Myelitis
Meningoenzephalitis
Meningomyelitis
Exkl.: Enzephalopathie:
• alkoholisch (G31.2)
• toxisch (G92.-)
• o.n.A. (G93.4)
Multiple Sklerose [Encephalomyelitis disseminata] (G35.-)
Myalgische Enzephalomyelitis o.n.A. (G93.39)
Myelitis transversa acuta (G37.3)
Subakute nekrotisierende Myelitis [Foix-Alajouanine-Syndrom] (G37.4)
Fachliche Grundlage / sichtbare Quellen:
ICD-Sys 2024: S. 156-157, 185, 205, 213; ICD-Sys 2026: S. 159-160, 188, 208, 216.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214, G04.8:
Sonstige Enzephalitis, Myelitis und Enzephalomyelitis
Postinfektiöse Enzephalitis und Enzephalomyelitis o.n.A.
QUELLENAUSZUG ICD-Sys 2024, S. 220, G31.81:
Mitochondriale Zytopathie
MELAS-Syndrom [Myopathy, Encephalopathy, Lactic Acidosis, Stroke-like episodes] [Myopathie,
Enzephalopathie, Laktatazidose, iktus-ähnliche zerebrale Anfälle]
MERRF-Syndrom [Myoclonus Epilepsy with Ragged-Red Fibres]
Mitochondriale Myoenzephalopathie
Benutze zusätzliche Schlüsselnummern für die Manifestation:
• Generalisierte nicht-konvulsive Epilepsie (G40.3)
• Sonstige Myopathien (G72.8)
• Ophthalmoplegia progressiva externa (H49.4)
• Schlaganfall (I60-I64)
QUELLENAUSZUG ICD-Sys 2024, S. 221, G36.-:
Sonstige akute disseminierte Demyelinisation
Exkl.: Postinfektiöse Enzephalitis und Enzephalomyelitis o.n.A. (G04.8)
QUELLENAUSZUG ICD-Sys 2024, S. 230, G71.0:
Muskeldystrophie
Muskeldystrophie:
• autosomal-rezessiv, Beginn in der frühen Kindheit, Duchenne- oder Becker-ähnlich
• Becken- oder Schultergürtelform
• benigne [Typ Becker]
• benigne skapuloperonäal, mit Frühkontrakturen [Typ Emery-Dreifuss]
• distal
• fazio-skapulo-humerale Form
• maligne [Typ Duchenne]
• okulär
• okulopharyngeal
• skapuloperonäal
Exkl.: Angeborene Muskeldystrophie:
• mit spezifischen morphologischen Anomalien der Muskelfasern (G71.2)
• o.n.A. (G71.2)
QUELLENAUSZUG ICD-Sys 2024, S. 236, G93.3:
Chronisches Fatigue-Syndrom [Chronic fatigue syndrome]
Chronisches Fatigue-Syndrom bei Immundysfunktion
Myalgische Enzephalomyelitis
Postvirales (chronisches) Müdigkeitssyndrom
QUELLENAUSZUG ICD-Sys 2024, S. 247, H25.-:
Cataracta senilis
Exkl.: Kapsuläres Glaukom mit Pseudoexfoliation der Linsen (H40.1)
QUELLENAUSZUG ICD-Sys 2024, S. 248, H26.8:
Sonstige näher bezeichnete Kataraktformen
QUELLENAUSZUG ICD-Sys 2026, S. 217, G04.8:
Sonstige Enzephalitis, Myelitis und Enzephalomyelitis
Anti-NMDA-[N-Methyl-D-Aspartat]-Rezeptor-Enzephalitis
Postinfektiöse Enzephalitis und Enzephalomyelitis o.n.A.
QUELLENAUSZUG ICD-Sys 2026, S. 223, G31.81:
Mitochondriale Zytopathie
Kearns-Sayre-Syndrom
MELAS-Syndrom [Myopathy, Encephalopathy, Lactic Acidosis, Stroke-like episodes] [Myopathie,
Enzephalopathie, Laktatazidose, iktus-ähnliche zerebrale Anfälle]
MERRF-Syndrom [Myoclonus Epilepsy with Ragged-Red Fibres]
Mitochondriale Myoenzephalopathie
Benutze zusätzliche Schlüsselnummern für die Manifestation:
• Generalisierte nicht-konvulsive Epilepsie (G40.3)
• Ophthalmoplegia progressiva externa (H49.4)
• Schlaganfall (I60-I64)
• Sonstige Myopathien (G72.8)
• Sonstiger Strabismus paralyticus (H49.8)
QUELLENAUSZUG ICD-Sys 2026, S. 224, G36.-:
Sonstige akute disseminierte Demyelinisation
Exkl.: Anti-NMDA-[N-Methyl-D-Aspartat]-Rezeptor-Enzephalitis (G04.8)
Postinfektiöse Enzephalitis und Enzephalomyelitis o.n.A. (G04.8)
QUELLENAUSZUG ICD-Sys 2026, S. 232, G71.0-:
Muskeldystrophie
Exkl.: Angeborene Muskeldystrophie:
• mit spezifischen morphologischen Anomalien der Muskelfasern (G71.2)
• o.n.A. (G71.2)
QUELLENAUSZUG ICD-Sys 2026, S. 238, G93.3-:
Chronisches Fatigue-Syndrom [Chronic fatigue syndrome]
Exkl.: Chronische Fatigue:
• mit post-exertioneller Malaise [PEM] (R53.0)
• ohne post-exertionelle Malaise [PEM] (R53.1)
• o.n.A. (R53.1)
Fatigue o.n.A. (R53.9)
QUELLENAUSZUG ICD-Sys 2026, S. 250, H25.-:
Cataracta senilis
Exkl.: Kapsuläres Glaukom mit Pseudoexfoliation der Linse (H40.10)
QUELLENAUSZUG ICD-Sys 2026, S. 251, H26.8-:
Sonstige näher bezeichnete Kataraktformen
Fachliche Grundlage / sichtbare Quellen:
ICD-Sys 2024: S. 214, 220-221, 230, 236, 247-248; ICD-Sys 2026: S. 217, 223-224, 232, 238, 250-251.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252, H40.1:
Primäres Weitwinkelglaukom
Glaucoma chronicum simplex
Glaukom (primär) (Restzustand):
• kapsulär, mit Pseudoexfoliation der Linse
• mäßig erhöhter Augeninnendruck
• Pigment-
QUELLENAUSZUG ICD-Sys 2024, S. 255, H49.8:
Sonstiger Strabismus paralyticus
Kearns-Sayre-Syndrom
Ophthalmoplegia externa o.n.A.
QUELLENAUSZUG ICD-Sys 2024, S. 285, I48.0:
Vorhofflimmern, paroxysmal
QUELLENAUSZUG ICD-Sys 2024, S. 285, I48.1:
Vorhofflimmern, persistierend
QUELLENAUSZUG ICD-Sys 2024, S. 285, I48.2:
Vorhofflimmern, permanent
QUELLENAUSZUG ICD-Sys 2024, S. 285, I48.9:
Vorhofflimmern und Vorhofflattern, nicht näher bezeichnet
QUELLENAUSZUG ICD-Sys 2024, S. 289, I65.8:
Verschluss und Stenose sonstiger präzerebraler Arterien
QUELLENAUSZUG ICD-Sys 2026, S. 255, H40.1-:
Primäres Weitwinkelglaukom
QUELLENAUSZUG ICD-Sys 2026, S. 258, H49.8:
Sonstiger Strabismus paralyticus
Ophthalmoplegia externa o.n.A.
Strabismus paralyticus bei Kearns-Sayre-Syndrom
QUELLENAUSZUG ICD-Sys 2026, S. 288, I48.0:
Vorhofflimmern, paroxysmal
Bradyarrhythmia absoluta, paroxysmal
Tachyarrhythmia absoluta, paroxysmal
QUELLENAUSZUG ICD-Sys 2026, S. 288, I48.1:
Vorhofflimmern, persistierend
Bradyarrhythmia absoluta, persistierend
Tachyarrhythmia absoluta, persistierend
QUELLENAUSZUG ICD-Sys 2026, S. 288, I48.2:
Vorhofflimmern, permanent
Bradyarrhythmia absoluta, permanent
Tachyarrhythmia absoluta, permanent
QUELLENAUSZUG ICD-Sys 2026, S. 288, I48.9:
Vorhofflimmern und Vorhofflattern, nicht näher bezeichnet
Bradyarrhythmia absoluta o.n.A.
Tachyarrhythmia absoluta o.n.A.
QUELLENAUSZUG ICD-Sys 2026, S. 292, I65.8:
Verschluss und Stenose sonstiger präzerebraler Arterien
Truncus brachiocephalicus
Fachliche Grundlage / sichtbare Quellen:
ICD-Sys 2024: S. 252, 255, 285, 289; ICD-Sys 2026: S. 255, 258, 288, 292.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294, I74.-:
Arterielle Embolie und Thrombose
Inkl.:
Infarkt:
• embolisch
• thrombotisch
Verschluss:
• embolisch
• thrombotisch
Exkl.: Embolie und Thrombose:
• als Komplikation bei:
• Abort, Extrauteringravidität oder Molenschwangerschaft (O00-O07, O08.2)
• Schwangerschaft, Geburt oder Wochenbett (O88.-)
• A. basilaris (I63.0-I63.2, I65.1)
• A. carotis (I63.0-I63.2, I65.2)
• A. vertebralis (I63.0-I63.2, I65.0)
• präzerebrale Arterien (I63.0-I63.2, I65.9)
• zerebrale Arterien (I63.3-I63.5, I66.9)
• Koronararterien (I21-I25)
• mesenterial (K55.0)
• Nierenarterien (N28.0)
• Pulmonalarterien (I26.-)
• retinal (H34.-)
QUELLENAUSZUG ICD-Sys 2024, S. 301, I97.89:
Sonstige Kreislaufkomplikationen nach medizinischen Maßnahmen, anderenorts nicht
klassifiziert
QUELLENAUSZUG ICD-Sys 2024, S. 305, J03.-:
Akute Tonsillitis
Exkl.: Peritonsillarabszess (J36)
Halsentzündung:
• akut (J02.-)
• durch Streptokokken (J02.0)
• o.n.A. (J02.9)
QUELLENAUSZUG ICD-Sys 2024, S. 307, J10.-:
Grippe durch saisonale nachgewiesene Influenzaviren
Inkl.:
Grippe durch nachgewiesene Influenzaviren B und C
Exkl.: Grippe durch zoonotische oder pandemische nachgewiesene Influenzaviren (J09)
Infektion o.n.A. (A49.2)
Meningitis (G00.0)
Pneumonie (J14)
durch Haemophilus influenzae [H. influenzae]
QUELLENAUSZUG ICD-Sys 2024, S. 313, J35.0:
Chronische Tonsillitis
Exkl.: Tonsillitis:
• akut (J03.-)
• o.n.A. (J03.9)
QUELLENAUSZUG ICD-Sys 2024, S. 314, J36:
Peritonsillarabszess
Inkl.:
Phlegmone, peritonsillär
Tonsillarabszess
Soll der Infektionserreger angegeben werden, ist eine zusätzliche Schlüsselnummer (B95-B98) zu
benutzen.
Exkl.: Retropharyngealabszess (J39.0)
Tonsillitis:
• akut (J03.-)
• chronisch (J35.0)
• o.n.A. (J03.9)
QUELLENAUSZUG ICD-Sys 2024, S. 322, J80.-:
Akutes Atemnotsyndrom des Kindes, Jugendlichen und Erwachsenen
[ARDS]
Inkl.:
Akutes Atemnotsyndrom bei Personen von 1 Jahr und älter
Hyaline Membranenkrankheit des Kindes, Jugendlichen und Erwachsenen
Exkl.: Atemnotsyndrom des Säuglings (P22.0)
QUELLENAUSZUG ICD-Sys 2026, S. 297, I74.-:
Arterielle Embolie und Thrombose
Inkl.:
Infarkt:
• embolisch
• thrombotisch
Verschluss:
• embolisch
• thrombotisch
Exkl.: Embolie und Thrombose:
• als Komplikation bei:
• Abort, Extrauteringravidität oder Molenschwangerschaft (O00-O07, O08.2)
• Schwangerschaft, Geburt oder Wochenbett (O88.-)
• A. basilaris (I63.0-I63.2, I65.1)
• A. carotis (I63.0-I63.2, I65.2)
• Aa. cerebelli (I63.3-I63.5, I66.3)
• A. cerebri anterior (I63.3-I63.5, I66.1)
• A. cerebri media (I63.3-I63.5, I66.0)
• A. cerebri posterior (I63.3-I63.5, I66.2)
• A. vertebralis (I63.0-I63.2, I65.0)
• präzerebrale Arterien (I63.0-I63.2, I65.3-I65.9)
• zerebrale Arterien (I63.3-I63.5, I66.4-I66.9)
• Koronararterien (I21-I25)
• mesenterial (K55.0)
• Nierenarterien (N28.0)
• Pulmonalarterien (I26.-)
• retinal (H34.-)
QUELLENAUSZUG ICD-Sys 2026, S. 304, I97.89:
Sonstige Kreislaufkomplikationen nach medizinischen Maßnahmen, anderenorts nicht
klassifiziert
Steal-Syndrom nach Shuntanlage bei Dialyse
QUELLENAUSZUG ICD-Sys 2026, S. 308, J03.-:
Akute Tonsillitis
Inkl.:
Rezidivierende Tonsillitis mit bestehender akut-entzündlicher Episode
Exkl.: Chronische Tonsillitis (J35.0)
Halsentzündung:
• akut (J02.-)
• durch Streptokokken (J02.0)
• o.n.A. (J02.9)
Peritonsillarabszess (J36)
QUELLENAUSZUG ICD-Sys 2026, S. 309, J10.-:
Grippe durch saisonale nachgewiesene Influenzaviren
Inkl.:
Grippe durch nachgewiesene Influenzaviren A, B und C
Exkl.: Grippe durch zoonotische oder pandemische nachgewiesene Influenzaviren (J09)
Infektion o.n.A. (A49.2)
Meningitis (G00.0)
Pneumonie (J14)
durch Haemophilus influenzae [H. influenzae]
QUELLENAUSZUG ICD-Sys 2026, S. 316, J35.0:
Chronische Tonsillitis
Exkl.: Tonsillitis:
• akut (J03.-)
• rezidivierend, mit bestehender akut-entzündlicher Episode (J03.-)
• o.n.A. (J03.9)
QUELLENAUSZUG ICD-Sys 2026, S. 316, J36:
Peritonsillarabszess
Inkl.:
Phlegmone, peritonsillär
Tonsillarabszess
Soll der Infektionserreger angegeben werden, ist eine zusätzliche Schlüsselnummer (B95-B98) zu
benutzen.
Exkl.: Retropharyngealabszess (J39.0)
Tonsillitis:
• akut (J03.-)
• chronisch (J35.0)
• rezidivierend, mit bestehender akut-entzündlicher Episode (J03.-)
• o.n.A. (J03.9)
QUELLENAUSZUG ICD-Sys 2026, S. 324, J80.-:
Akutes Atemnotsyndrom des Kindes, Jugendlichen und Erwachsenen
[ARDS]
Inkl.:
Akutes Atemnotsyndrom bei Personen von 1 Jahr und älter
Hyaline Membranenkrankheit des Kindes, Jugendlichen und Erwachsenen
Exkl.: Atemnotsyndrom des Neugeborenen und des Säuglings (P22.0)
Fachliche Grundlage / sichtbare Quellen:
ICD-Sys 2024: S. 294, 301, 305, 307, 313-314, 322; ICD-Sys 2026: S. 297, 304, 308-309, 316, 324.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324, J86.03:
Pyothorax mit ösophagotrachealer Fistel
Ösophagotracheale Fistel
Exkl.: Tracheoösophageale Fistel nach Tracheotomie (J95.0)
QUELLENAUSZUG ICD-Sys 2024, S. 325, J95.0:
Funktionsstörung eines Tracheostomas
Blutung aus dem Tracheostoma
Obstruktion des durch Tracheotomie geschaffenen Luftweges
Sepsis des Tracheostomas
Tracheo-Ösophagealfistel nach Tracheotomie
QUELLENAUSZUG ICD-Sys 2024, S. 366, K91.88:
Sonstige Krankheiten des Verdauungssystems nach medizinischen Maßnahmen,
anderenorts nicht klassifiziert
QUELLENAUSZUG ICD-Sys 2024, S. 395, M02.3-:
Reiter-Krankheit
[0-9]
QUELLENAUSZUG ICD-Sys 2024, S. 413, M45.-:
Spondylitis ankylosans
[Schlüsselnummer der Lokalisation siehe am Anfang der Krankheitsgruppe M40-M54]
Inkl.:
Chronische Polyarthritis der Wirbelsäule
Nichtröntgenologische axiale Spondyloarthritis
Röntgenologische axiale Spondyloarthritis
Exkl.: Arthropathie bei Reiter-Krankheit (M02.3-)
Behçet-Krankheit (M35.2)
Juvenile axiale Spondyloarthritis [Spondylitis ankylosans] (M08.1-)
QUELLENAUSZUG ICD-Sys 2024, S. 413, M46.-:
Sonstige entzündliche Spondylopathien
[Schlüsselnummer der Lokalisation siehe am Anfang der Krankheitsgruppe M40-M54]
QUELLENAUSZUG ICD-Sys 2024, S. 432, M96.6:
Knochenfraktur nach Einsetzen eines orthopädischen Implantates, einer
Gelenkprothese oder einer Knochenplatte
Diese Schlüsselnummer ist nur bei einer beim Einsetzen eines orthopädischen Implantates, einer
Gelenkprothese oder einer Knochenplatte aufgetretenen Fraktur anzugeben.
Exkl.: Andere Komplikation durch ein internes orthopädisches Gerät, durch Implantate oder
Transplantate (T84.-)
QUELLENAUSZUG ICD-Sys 2026, S. 326, J86.03:
Pyothorax mit ösophagotrachealer Fistel
Ösophagotracheale Fistel
Exkl.: Tracheoösophageale Fistel nach Tracheotomie (J95.03)
QUELLENAUSZUG ICD-Sys 2026, S. 327, J95.0-:
Funktionsstörung eines Tracheostomas
QUELLENAUSZUG ICD-Sys 2026, S. 368, K91.88:
Sonstige Krankheiten des Verdauungssystems nach medizinischen Maßnahmen,
anderenorts nicht klassifiziert
Intestinale Anastomositis o.n.A.
Exkl.: Anastomositis o.n.A. (T81.4)
Intestinale Anastomose mit Komplikation im Bereich der Harnorgane (N99.8)
QUELLENAUSZUG ICD-Sys 2026, S. 397, M02.3-:
Arthritis nach Infektion im Urogenitalsystem
[0-9]
Urethro-okulo-synoviales Syndrom
QUELLENAUSZUG ICD-Sys 2026, S. 415, M45.-:
Spondylitis ankylosans
[Schlüsselnummer der Lokalisation siehe am Anfang der Krankheitsgruppe M40-M54]
Inkl.:
Chronische Polyarthritis der Wirbelsäule
Nichtröntgenologische axiale Spondyloarthritis
Röntgenologische axiale Spondyloarthritis
Exkl.: Arthritis nach Infektion im Urogenitalsystem (M02.3-)
Behçet-Krankheit (M35.2)
Juvenile axiale Spondyloarthritis [Spondylitis ankylosans] (M08.1-)
QUELLENAUSZUG ICD-Sys 2026, S. 415, M46.-:
Sonstige entzündliche Spondylopathien
[Schlüsselnummer der Lokalisation siehe am Anfang der Krankheitsgruppe M40-M54]
Benutze eine zusätzliche Schlüsselnummer (T84.5-T84.7), um das Vorliegen einer entzündlichen
Spondylopathie im Rahmen einer periimplantären (implantatassoziierten) Infektion zu kodieren.
QUELLENAUSZUG ICD-Sys 2026, S. 434, M96.6:
Knochenfraktur nach Einsetzen eines orthopädischen Implantates, einer
Gelenkprothese oder einer Knochenplatte
Diese Schlüsselnummer ist nur bei einer beim Einsetzen oder Entfernen eines orthopädischen
Implantates, einer Gelenkprothese oder einer Knochenplatte aufgetretenen Fraktur anzugeben.
Exkl.: Andere Komplikation durch ein internes orthopädisches Gerät, durch Implantate oder
Transplantate (T84.-)
Fachliche Grundlage / sichtbare Quellen:
ICD-Sys 2024: S. 324-325, 366, 395, 413, 432; ICD-Sys 2026: S. 326-327, 368, 397, 415, 434.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449, N34.-:
Urethritis und urethrales Syndrom
Soll der Infektionserreger angegeben werden, ist eine zusätzliche Schlüsselnummer (B95-B98) zu
benutzen.
Exkl.: Reiter-Krankheit (M02.3-)
Urethritis bei Krankheiten, die vorwiegend durch Geschlechtsverkehr übertragen werden
(A50-A64)
Urethrotrigonumzystitis (N30.3)
QUELLENAUSZUG ICD-Sys 2024, S. 504, P22.0:
Atemnotsyndrom [Respiratory distress syndrome] des Neugeborenen
Atemnotsyndrom [Respiratory distress syndrome] des Säuglings
Hyaline Membranenkrankheit
QUELLENAUSZUG ICD-Sys 2024, S. 570, R53:
Unwohlsein und Ermüdung
Inkl.:
Allgemeiner körperlicher Abbau
Asthenie o.n.A.
Lethargie
Müdigkeit
Schwäche:
• chronisch
• o.n.A.
Exkl.: Altersschwäche (R54)
Angeborene Schwäche (P96.9)
Ermüdungssyndrom (F48.0)
Erschöpfung und Ermüdung (durch) (bei):
• Hitze (T67.-)
• Kriegsneurose (F43.0)
• Neurasthenie (F48.0)
• Schwangerschaft (O26.88)
• übermäßige Anstrengung (T73.3)
• Witterungsunbilden (T73.2)
Chronisches Fatigue-Syndrom (G93.3)
QUELLENAUSZUG ICD-Sys 2024, S. 575, R73.0:
Abnormer Glukosetoleranztest
Diabetes:
• subklinisch
• latent
Pathologische Glukosetoleranz
Prädiabetes
QUELLENAUSZUG ICD-Sys 2024, S. 575, R76.8:
Sonstige näher bezeichnete abnorme immunologische Serumbefunde
Erhöhter Immunglobulinwert o.n.A.
QUELLENAUSZUG ICD-Sys 2024, S. 576, R77.-:
Sonstige Veränderungen der Plasmaproteine
Exkl.: Störungen des Plasmaprotein-Stoffwechsels (E88.0)
QUELLENAUSZUG ICD-Sys 2026, S. 451, N34.-:
Urethritis und urethrales Syndrom
Soll der Infektionserreger angegeben werden, ist eine zusätzliche Schlüsselnummer (B95-B98) zu
benutzen.
Exkl.: Arthritis nach Infektion im Urogenitalsystem (M02.3-)
Urethritis bei Krankheiten, die vorwiegend durch Geschlechtsverkehr übertragen werden
(A50-A64)
Urethrotrigonumzystitis (N30.3)
QUELLENAUSZUG ICD-Sys 2026, S. 507, P22.0:
Atemnotsyndrom [Respiratory distress syndrome] des Neugeborenen
Atemnotsyndrom [Respiratory distress syndrome] des Säuglings
Hyaline Membranenkrankheit
Surfactant-Mangel-Syndrom (primär) (sekundär) (durch übermäßige Inaktivierung)
Surfactant-Mangel o.n.A.
QUELLENAUSZUG ICD-Sys 2026, S. 572, R53.-:
Malaise und Fatigue
Exkl.: Altersschwäche (R54)
Angeborene Schwäche (P96.9)
Ermüdungssyndrom (F48.0)
Erschöpfung und Ermüdung (durch) (bei):
• Hitze (T67.-)
• Kriegsneurose (F43.0)
• Neurasthenie (F48.0)
• Schwangerschaft (O26.88)
• übermäßige Anstrengung (T73.3)
• Witterungsunbilden (T73.2)
Chronisches Fatigue-Syndrom [Myalgische Enzephalomyelitis]:
• nicht postinfektiös (G93.31)
• postinfektiös (G93.30)
• postviral (G93.30)
• o.n.A. (G93.39)
QUELLENAUSZUG ICD-Sys 2026, S. 577, R73.0-:
Abnormer Glukosetoleranztest
QUELLENAUSZUG ICD-Sys 2026, S. 578, R76.8-:
Sonstige näher bezeichnete abnorme immunologische Serumbefunde
QUELLENAUSZUG ICD-Sys 2026, S. 578, R77.-:
Sonstige Veränderungen der Plasmaproteine
Exkl.: Störungen des Plasmaprotein-Stoffwechsels (E88.0-)
Fachliche Grundlage / sichtbare Quellen:
ICD-Sys 2024: S. 449, 504, 570, 575-576; ICD-Sys 2026: S. 451, 507, 572, 577-578.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580, R94.7:
Abnorme Ergebnisse von sonstigen endokrinen Funktionsprüfungen
Exkl.: Abnormer Glukosetoleranztest (R73.0)
QUELLENAUSZUG ICD-Sys 2024, S. 597, S12.-:
Fraktur im Bereich des Halses
Inkl.:
Zervikal:
• Dornfortsatz
• Querfortsatz
• Wirbel
• Wirbelbogen
• Wirbelsäule
Benutze eine zusätzliche Schlüsselnummer aus S11.84!-S11.89! zusammen mit S12.-,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zervikalen Rückenmarks ist zusätzlich mit S14.- zu verschlüsseln.
Das Vorliegen einer Luxation bei einer Halswirbelfraktur ist zusätzlich mit S13.- zu verschlüsseln.
Ist die Zahl der zusammen mit der Luxation gebrochenen Halswirbel nicht bekannt, so ist die
Fraktur auf der höchsten Ebene zu verschlüsseln.
QUELLENAUSZUG ICD-Sys 2024, S. 602, S22.-:
Fraktur der Rippe(n), des Sternums und der Brustwirbelsäule
Inkl.:
Thorakal:
• Dornfortsatz
• Querfortsatz
• Wirbel
• Wirbelbogen
Benutze eine zusätzliche Schlüsselnummer aus S21.84!-S21.89!, zusammen mit S22.-,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thorakalen Rückenmarks ist zusätzlich mit S24.- zu verschlüsseln.
Das Vorliegen einer Luxation bei einer Brustwirbelfraktur ist zusätzlich mit S23.- zu verschlüsseln.
Ist die Zahl der zusammen mit der Luxation gebrochenen Brustwirbel nicht bekannt, so ist die
Fraktur auf der höchsten Ebene zu verschlüsseln.
Exkl.: Fraktur:
• Klavikula (S42.0-)
• Skapula (S42.1-)
QUELLENAUSZUG ICD-Sys 2024, S. 608, S32.-:
Fraktur der Lendenwirbelsäule und des Beckens
Inkl.:
Lumbosakral:
• Dornfortsatz
• Querfortsatz
• Wirbel
• Wirbelbogen
Benutze eine zusätzliche Schlüsselnummer aus S31.84!-S31.89! zusammen mit S32.-,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Eine Verletzung des lumbalen Rückenmarks ist zusätzlich mit S34.- zu verschlüsseln.
Das  Vorliegen  einer  Luxation  bei  einer  Lendenwirbelfraktur  ist  zusätzlich  mit  S33.-  zu
verschlüsseln.  Ist  die  Zahl  der  zusammen  mit  der  Luxation  gebrochenen  Lendenwirbel  nicht
bekannt, so ist die Fraktur auf der höchsten Ebene zu verschlüsseln.
Exkl.: Fraktur der Hüfte o.n.A. (S72.08)
QUELLENAUSZUG ICD-Sys 2024, S. 615, S42.-:
Fraktur im Bereich der Schulter und des Oberarmes
Benutze eine zusätzliche Schlüsselnummer aus S41.84!-S41.89! zusammen mit S42.-,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2024, S. 620, S52.-:
Fraktur des Unterarmes
Benutze eine zusätzliche Schlüsselnummer aus S51.84!-S51.89! zusammen mit S52.-,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Fraktur im Bereich des Handgelenkes und der Hand (S62.-)
QUELLENAUSZUG ICD-Sys 2026, S. 583, R94.7:
Abnorme Ergebnisse von sonstigen endokrinen Funktionsprüfungen
Exkl.: Abnormer Glukosetoleranztest und sonstige Formen des Prädiabetes (R73.08)
Diabetes mellitus Typ 1, präsymptomatisch, Stadium 2 (R73.00)
QUELLENAUSZUG ICD-Sys 2026, S. 600, S12.-:
Fraktur im Bereich des Halses
Inkl.:
Zervikal:
• Dornfortsatz
• Querfortsatz
• Wirbel
• Wirbelbogen
• Wirbelsäule
Benutze eine zusätzliche Schlüsselnummer aus S11.84!-S11.89! zusammen mit S12.-,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zervikalen Rückenmarks ist zusätzlich mit S14.- zu verschlüsseln.
Das Vorliegen einer Luxation bei einer Halswirbelfraktur ist zusätzlich mit S13.- zu verschlüsseln.
Ist die Zahl der zusammen mit der Luxation gebrochenen Halswirbel nicht bekannt, so ist die
Fraktur auf der höchsten Ebene zu verschlüsseln.
QUELLENAUSZUG ICD-Sys 2026, S. 605, S22.-:
Fraktur der Rippe(n), des Sternums und der Brustwirbelsäule
Inkl.:
Thorakal:
• Dornfortsatz
• Querfortsatz
• Wirbel
• Wirbelbogen
Benutze eine zusätzliche Schlüsselnummer aus S21.84!-S21.89!, zusammen mit S22.-,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thorakalen Rückenmarks ist zusätzlich mit S24.- zu verschlüsseln.
Das Vorliegen einer Luxation bei einer Brustwirbelfraktur ist zusätzlich mit S23.- zu verschlüsseln.
Ist die Zahl der zusammen mit der Luxation gebrochenen Brustwirbel nicht bekannt, so ist die
Fraktur auf der höchsten Ebene zu verschlüsseln.
Exkl.: Fraktur:
• Klavikula (S42.0-)
• Skapula (S42.1-)
QUELLENAUSZUG ICD-Sys 2026, S. 611, S32.-:
Fraktur der Lendenwirbelsäule und des Beckens
Inkl.:
Lumbosakral:
• Dornfortsatz
• Querfortsatz
• Wirbel
• Wirbelbogen
Benutze eine zusätzliche Schlüsselnummer aus S31.84!-S31.89! zusammen mit S32.-,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Eine Verletzung des lumbalen Rückenmarks ist zusätzlich mit S34.- zu verschlüsseln.
Das  Vorliegen  einer  Luxation  bei  einer  Lendenwirbelfraktur  ist  zusätzlich  mit  S33.-  zu
verschlüsseln.  Ist  die  Zahl  der  zusammen  mit  der  Luxation  gebrochenen  Lendenwirbel  nicht
bekannt, so ist die Fraktur auf der höchsten Ebene zu verschlüsseln.
Exkl.: Fraktur der Hüfte o.n.A. (S72.08)
QUELLENAUSZUG ICD-Sys 2026, S. 619, S42.-:
Fraktur im Bereich der Schulter und des Oberarmes
Benutze eine zusätzliche Schlüsselnummer aus S41.84!-S41.89! zusammen mit S42.-,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2026, S. 623, S52.-:
Fraktur des Unterarmes
Benutze eine zusätzliche Schlüsselnummer aus S51.84!-S51.89! zusammen mit S52.-,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Fraktur im Bereich des Handgelenkes und der Hand (S62.-)
Fachliche Grundlage / sichtbare Quellen:
ICD-Sys 2024: S. 580, 597, 602, 608, 615, 620; ICD-Sys 2026: S. 583, 600, 605, 611, 619, 623.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624, S62.-:
Fraktur im Bereich des Handgelenkes und der Hand
Benutze eine zusätzliche Schlüsselnummer aus S61.84!-S61.89! zusammen mit S62.-,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Distale Fraktur der Ulna und des Radius (S52.-)
QUELLENAUSZUG ICD-Sys 2024, S. 629, S72.-:
Fraktur des Femurs
Benutze eine zusätzliche Schlüsselnummer aus S71.84!-S71.89! zusammen mit S72.-,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2024, S. 632, S82.-:
Fraktur des Unterschenkels, einschließlich des oberen Sprunggelenkes
Inkl.:
Knöchel
Benutze eine zusätzliche Schlüsselnummer aus S81.84!-S81.89! zusammen mit S82.-,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Fraktur des Fußes, ausgenommen oberes Sprunggelenk (S92.-)
QUELLENAUSZUG ICD-Sys 2024, S. 637, S92.-:
Fraktur des Fußes [ausgenommen oberes Sprunggelenk]
Benutze eine zusätzliche Schlüsselnummer aus S91.84!-S91.89! zusammen mit S92.-, um den
Schweregrad des Weichteilschadens bei einer Fraktur zu verschlüsseln.
Benutze die zusätzliche Schlüsselnummer M96.6, um anzugeben, dass die Fraktur beim Einsetzen
eines orthopädischen Implantates, einer Gelenkprothese oder einer Knochenplatte aufgetreten ist.
Benutze eine zusätzliche Schlüsselnummer aus Z96.6-, um anzugeben, dass es sich um eine Fraktur
bei bereits vorhandenem orthopädischen Gelenkimplantat handelt.
Exkl.: Knöchel (S82.-)
Oberes Sprunggelenk (S82.-)
QUELLENAUSZUG ICD-Sys 2024, S. 678, T82.6:
Infektion und entzündliche Reaktion durch eine Herzklappenprothese
QUELLENAUSZUG ICD-Sys 2024, S. 678, T82.7:
Infektion und entzündliche Reaktion durch sonstige Geräte, Implantate oder
Transplantate im Herzen und in den Gefäßen
QUELLENAUSZUG ICD-Sys 2026, S. 628, S62.-:
Fraktur im Bereich des Handgelenkes und der Hand
Benutze eine zusätzliche Schlüsselnummer aus S61.84!-S61.89! zusammen mit S62.-,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Distale Fraktur der Ulna und des Radius (S52.-)
QUELLENAUSZUG ICD-Sys 2026, S. 632, S72.-:
Fraktur des Femurs
Benutze eine zusätzliche Schlüsselnummer aus S71.84!-S71.89! zusammen mit S72.-,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QUELLENAUSZUG ICD-Sys 2026, S. 636, S82.-:
Fraktur des Unterschenkels, einschließlich des oberen Sprunggelenkes
Inkl.:
Knöchel
Benutze eine zusätzliche Schlüsselnummer aus S81.84!-S81.89! zusammen mit S82.-,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Fraktur des Fußes, ausgenommen oberes Sprunggelenk (S92.-)
QUELLENAUSZUG ICD-Sys 2026, S. 641, S92.-:
Fraktur des Fußes [ausgenommen oberes Sprunggelenk]
Benutze eine zusätzliche Schlüsselnummer aus S91.84!-S91.89! zusammen mit S92.-, um den
Schweregrad des Weichteilschadens bei einer Fraktur zu verschlüsseln.
Benutze die zusätzliche Schlüsselnummer M96.6, um anzugeben, dass die Fraktur beim Einsetzen
oder Entfernen eines orthopädischen Implantates, einer Gelenkprothese oder einer Knochenplatte
aufgetreten ist.
Benutze eine zusätzliche Schlüsselnummer aus Z96.6-, um anzugeben, dass es sich um eine Fraktur
bei bereits vorhandenem orthopädischen Gelenkimplantat handelt.
Exkl.: Knöchel (S82.-)
Oberes Sprunggelenk (S82.-)
QUELLENAUSZUG ICD-Sys 2026, S. 682, T82.6:
Infektion und entzündliche Reaktion durch eine Herzklappenprothese
Infektion und entzündliche Reaktion durch Herzklappentransplantat (allogen) (autolog) (xenogen)
QUELLENAUSZUG ICD-Sys 2026, S. 682, T82.7-:
Infektion und entzündliche Reaktion durch sonstige Geräte, Implantate oder
Transplantate im Herzen und in den Gefäßen
Fachliche Grundlage / sichtbare Quellen:
ICD-Sys 2024: S. 624, 629, 632, 637, 678; ICD-Sys 2026: S. 628, 632, 636, 641, 682.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679, T84.-:
Komplikationen durch orthopädische Endoprothesen, Implantate oder
Transplantate
Exkl.: Knochenfraktur nach Einsetzen eines orthopädischen Implantates, einer Gelenkprothese oder
einer Knochenplatte (M96.6)
Versagen und Abstoßung von transplantierten Organen und Geweben (T86.-)
QUELLENAUSZUG ICD-Sys 2024, S. 680, T84.5:
Infektion und entzündliche Reaktion durch eine Gelenkendoprothese
Periimplantäre (implantatassoziierte) Infektion
Benutze eine zusätzliche Schlüsselnummer, um das Vorliegen einer Arthritis (M00.-) oder einer
Osteomyelitis  (M86.-)  im  Rahmen  einer  periimplantären  (implantatassoziierten)  Infektion  zu
kodieren.
QUELLENAUSZUG ICD-Sys 2024, S. 680, T84.6:
Infektion und entzündliche Reaktion durch eine interne Osteosynthesevorrichtung
[jede Lokalisation]
Periimplantäre (implantatassoziierte) Infektion
Benutze eine zusätzliche Schlüsselnummer, um das Vorliegen einer Arthritis (M00.-) oder einer
Osteomyelitis  (M86.-)  im  Rahmen  einer  periimplantären  (implantatassoziierten)  Infektion  zu
kodieren.
QUELLENAUSZUG ICD-Sys 2024, S. 680, T84.7:
Infektion und entzündliche Reaktion durch sonstige orthopädische Endoprothesen,
Implantate oder Transplantate
Periimplantäre (implantatassoziierte) Infektion
Benutze eine zusätzliche Schlüsselnummer, um das Vorliegen einer Arthritis (M00.-) oder einer
Osteomyelitis  (M86.-)  im  Rahmen  einer  periimplantären  (implantatassoziierten)  Infektion  zu
kodieren.
QUELLENAUSZUG ICD-Sys 2024, S. 694, X49.9!:
Akzidentelle Vergiftung
Akzidentelle Überdosierung eines Arzneimittels oder einer Droge
Irrtümliche Verabreichung oder Einnahme eines falschen Arzneimittels
Vergiftung (akzidentell) durch und Exposition gegenüber:
• Alkohol
• Arzneimittel, Drogen und sonstige biologisch aktive Substanzen
• ätzende Flüssigkeit
• halogenierte Kohlenwasserstoffe
• organische Lösungsmittel
• Schädlingsbekämpfungsmittel
Verzehr von giftigen Tieren und Pflanzen
Exkl.: Anwendung in suizidaler Absicht oder zum Zwecke der Tötung oder Schädigung oder bei
sonstigen, unter X84.9!, Y09.9!, Y34.9! klassifizierbaren Sachverhalten
Kontakt mit giftigen Tieren und Pflanzen (X29.9!)
Unerwünschte Nebenwirkung durch indikationsgerecht angewendete und in therapeutischer
oder prophylaktischer Dosierung korrekt verabreichte Arzneimittel (Y57.9!, Y59.9!)
QUELLENAUSZUG ICD-Sys 2024, S. 697, Y57.9!:
Komplikationen durch Arzneimittel oder Drogen
Unerwünschte Nebenwirkung von Arzneimitteln und Drogen bei indikationsgerechter Anwendung
und in korrekter therapeutischer oder prophylaktischer Dosierung
Exkl.: Unfälle bei der Verabreichungsmethode von Arzneimitteln, Drogen oder biologisch aktiven
Substanzen bei medizinischen und chirurgischen Maßnahmen (Y69!)
QUELLENAUSZUG ICD-Sys 2026, S. 684, T84.-:
Komplikationen durch orthopädische Endoprothesen, Implantate oder
Transplantate
Exkl.: Knochenfraktur nach Einsetzen oder Entfernen eines orthopädischen Implantates, einer
Gelenkprothese oder einer Knochenplatte (M96.6)
Versagen und Abstoßung von transplantierten Organen und Geweben (T86.-)
QUELLENAUSZUG ICD-Sys 2026, S. 685, T84.5:
Infektion und entzündliche Reaktion durch eine Gelenkendoprothese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685, T84.6:
Infektion und entzündliche Reaktion durch eine interne Osteosynthesevorrichtung
[jede Lokalisation]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685, T84.7:
Infektion und entzündliche Reaktion durch sonstige orthopädische Endoprothesen,
Implantate oder Transplantate
Periimplantäre (implantatassoziierte) Infektion
Benutze  eine  zusätzliche  Schlüsselnummer,  um  das  Vorliegen  einer  Arthritis  (M00.-),  einer
entzündlichen  Spondylopathie  (M46.-)  oder  einer  Osteomyelitis  (M86.-)  im  Rahmen  einer
periimplantären (implantatassoziierten) Infektion zu kodieren.
QUELLENAUSZUG ICD-Sys 2026, S. 698, X49.9!:
Akzidentelle Vergiftung
Akzidentelle Überdosierung eines Arzneimittels oder einer Droge
Irrtümliche Verabreichung oder Einnahme eines falschen Arzneimittels
Vergiftung (akzidentell) durch und Exposition gegenüber:
• Alkohol
• Arzneimittel, Drogen und sonstige biologisch aktive Substanzen
• ätzende Flüssigkeit
• halogenierte Kohlenwasserstoffe
• organische Lösungsmittel
• Schädlingsbekämpfungsmittel
Verzehr von giftigen Tieren und Pflanzen
Exkl.: Anwendung in suizidaler Absicht oder zum Zwecke der Tötung oder Schädigung oder bei
sonstigen, unter X84.9!, Y09.9!, Y34.9! klassifizierbaren Sachverhalten
Kontakt mit giftigen Tieren und Pflanzen (X29.9!)
Unerwünschte Nebenwirkung durch indikationsgerecht angewendete und in therapeutischer
oder prophylaktischer Dosierung korrekt verabreichte Arzneimittel (Y57.98!, Y59.9!)
Unerwünschte Nebenwirkung von Fluorchinolonen bei therapeutischer und prophylaktischer
Dosierung (Y57.90!)
QUELLENAUSZUG ICD-Sys 2026, S. 701, Y57.9-!:
Komplikationen durch Arzneimittel oder Drogen
Exkl.: Unfälle bei der Verabreichungsmethode von Arzneimitteln, Drogen oder biologisch aktiven
Substanzen bei medizinischen und chirurgischen Maßnahmen (Y69!)
Fachliche Grundlage / sichtbare Quellen:
ICD-Sys 2024: S. 679-680, 694, 697; ICD-Sys 2026: S. 684-685, 698, 701.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703, Z09.0:
Nachuntersuchung nach chirurgischem Eingriff wegen anderer Krankheitszustände
Exkl.: Nachuntersuchung nach Organtransplantation (Z09.80)
QUELLENAUSZUG ICD-Sys 2024, S. 704, Z13.1:
Spezielle Verfahren zur Untersuchung auf Diabetes mellitus
QUELLENAUSZUG ICD-Sys 2024, S. 705, Z13.8:
Spezielle Verfahren zur Untersuchung auf sonstige näher bezeichnete Krankheiten
oder Störungen
Endokrine oder Stoffwechselstörungen
Psychische Krankheiten und Verhaltensstörungen
Zahnkrankheiten
Exkl.: Diabetes mellitus (Z13.1)
QUELLENAUSZUG ICD-Sys 2024, S. 711, Z43.-:
Versorgung künstlicher Körperöffnungen
Inkl.:
Einführung von Sonden oder Bougies
Katheterentfernung
Toilette oder Reinigung
Umbildung
Verschluss
Exkl.: Komplikationen an äußerem Stoma (J95.0, K91.4, N99.5)
Künstliche Körperöffnungen ohne Versorgungsnotwendigkeit (Z93.-)
Versorgen mit und Anpassen von Prothesen und sonstigen Geräten oder Hilfsmitteln (Z44-
Z46)
QUELLENAUSZUG ICD-Sys 2024, S. 712, Z45.1:
Anpassung und Handhabung einer Infusionspumpe
QUELLENAUSZUG ICD-Sys 2024, S. 726, Z92.4:
Größerer operativer Eingriff in der Eigenanamnese, anderenorts nicht klassifiziert
Exkl.: Vorhandensein einer künstlichen Körperöffnung (Z93.-)
Vorhandensein von funktionellen Implantaten oder Transplantaten (Z95-Z96)
Zustände nach chirurgischem Eingriff (Z98.-)
Zustand nach Organ- oder Gewebetransplantation (Z94.-)
QUELLENAUSZUG ICD-Sys 2026, S. 708, Z09.0:
Nachuntersuchung nach chirurgischem Eingriff wegen anderer Krankheitszustände
Exkl.: Nachuntersuchung nach Korrektur und Palliation eines angeborenen Herzfehlers (Z09.81)
Nachuntersuchung nach Organtransplantation (Z09.80)
QUELLENAUSZUG ICD-Sys 2026, S. 709, Z13.1-:
Spezielle Verfahren zur Untersuchung auf Diabetes mellitus
QUELLENAUSZUG ICD-Sys 2026, S. 709, Z13.8:
Spezielle Verfahren zur Untersuchung auf sonstige näher bezeichnete Krankheiten
oder Störungen
Endokrine oder Stoffwechselstörungen
Psychische Krankheiten und Verhaltensstörungen
Zahnkrankheiten
Exkl.: Diabetes mellitus (Z13.1-)
QUELLENAUSZUG ICD-Sys 2026, S. 716, Z43.-:
Versorgung künstlicher Körperöffnungen
Inkl.:
Einführung von Sonden oder Bougies
Katheterentfernung
Toilette oder Reinigung
Umbildung
Verschluss
Exkl.: Komplikationen an äußerem Stoma (J95.0-, K91.4, N99.5)
Künstliche Körperöffnungen ohne Versorgungsnotwendigkeit (Z93.-)
Versorgen mit und Anpassen von Prothesen und sonstigen Geräten oder Hilfsmitteln (Z44-
Z46)
QUELLENAUSZUG ICD-Sys 2026, S. 717, Z45.1:
Anpassung und Handhabung einer Infusionspumpe
Anpassung und Handhabung einer (implantierten) Medikamentenpumpe
Überprüfung der Funktionsparameter einer Medikamentenpumpe
QUELLENAUSZUG ICD-Sys 2026, S. 731, Z92.4:
Größerer operativer Eingriff in der Eigenanamnese, anderenorts nicht klassifiziert
Exkl.: Vorhandensein einer künstlichen Körperöffnung (Z93.-)
Vorhandensein von funktionellen Implantaten oder Transplantaten (Z95-Z96)
Zustände nach chirurgischem Eingriff (Z98.-)
Zustand nach herzchirurgischem Eingriff zur Korrektur und Palliation eines angeborenen
Herzfehlers (Z98.80)
Zustand nach Organ- oder Gewebetransplantation (Z94.-)
Fachliche Grundlage / sichtbare Quellen:
ICD-Sys 2024: S. 703-705, 711-712, 726; ICD-Sys 2026: S. 708-709, 716-717, 731.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QUELLENAUSZUG ICD-Sys 2024, S. 726,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2024, S. 726, Z93.-:
Vorhandensein einer künstlichen Körperöffnung
Exkl.: Komplikationen eines externen Stomas (J95.0, K91.4, N99.5)
Künstliche Körperöffnungen, die der Beobachtung oder Versorgung bedürfen (Z43.-)
QUELLENAUSZUG ICD-Sys 2024, S. 729, Z98.8:
Sonstige näher bezeichnete Zustände nach chirurgischen Eingriffen
QUELLENAUSZUG ICD-Sys 2024, S. 734, U10.9:
Multisystemisches Entzündungssyndrom in Verbindung mit COVID-19, nicht näher
bezeichnet
"Kawasaki-like"-Syndrom
Multisystem inflammatory syndrome in children (MIS-C)
Paediatric inflammatory multisystem syndrome (PIMS)
Zytokinsturm
zeitlich assoziiert mit COVID-19
Exkl.: Mukokutanes Lymphknotensyndrom [Kawasaki-Krankheit] (M30.3)
Zytokinfreisetzungs-Syndrom [Cytokine release syndrome] (D76.4)
QUELLENAUSZUG ICD-Sys 2024, S. 748, U51.-:
Kognitive Funktionseinschränkung
Hinw.: Einmalige  Kodierung der kognitiven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(FIM: Functional Independence Measure ™,
MMSE: Mini Mental State Examination).
QUELLENAUSZUG ICD-Sys 2024, S. 751, U69.2-!:
Sekundäre Schlüsselnummern für besondere epidemiologische Zwecke
Die Schlüsselnummern dieser Kategorie dienen der Spezifizierung besonderer epidemiologischer Ereignisse.
Das BfArM wird eine Einschränkung des Anwendungszeitraums der Schlüsselnummern bei Bedarf bekannt
geben.
QUELLENAUSZUG ICD-Sys 2026, S. 731, Z92.8-:
Sonstige medizinische Behandlung in der Eigenanamnese
Kontrazeption in der Eigenanamnese
Rehabilitationsmaßnahmen in der Eigenanamnese
Exkl.: Beratung oder Behandlung mit Bezug auf laufende kontrazeptive Maßnahmen (Z30.-)
Vorhandensein eines Pessars (intrauterin) zur Kontrazeption (Z97.8)
QUELLENAUSZUG ICD-Sys 2026, S. 731, Z93.-:
Vorhandensein einer künstlichen Körperöffnung
Exkl.: Komplikationen eines externen Stomas (J95.0-, K91.4, N99.5)
Künstliche Körperöffnungen, die der Beobachtung oder Versorgung bedürfen (Z43.-)
QUELLENAUSZUG ICD-Sys 2026, S. 734, Z98.8-:
Sonstige näher bezeichnete Zustände nach chirurgischen Eingriffen
QUELLENAUSZUG ICD-Sys 2026, S. 738, U10.9-:
Multisystemisches Entzündungssyndrom in Verbindung mit COVID-19, nicht näher
bezeichnet
"Kawasaki-like"-Syndrom
Zytokinsturm
zeitlich assoziiert mit COVID-19
Exkl.: Mukokutanes Lymphknotensyndrom [Kawasaki-Krankheit] (M30.3)
Zytokinfreisetzungs-Syndrom [Cytokine release syndrome] (D76.4)
QUELLENAUSZUG ICD-Sys 2026, S. 752, U51.-:
Kognitive Funktionseinschränkung
Hinw.: Einmalige Kodierung der kognitiven Funktionseinschränkung innerhalb der  ersten fünf
stationären Behandlungstage; bei veränderten Werten innerhalb dieser Zeit ist der höchste
Punktwert zu verschlüsseln. Bei geriatrischer oder frührehabilitativer Behandlung erfolgt die
Kodierung analog zu Beginn dieser Behandlung. Die Kodierung erfordert den Einsatz eines
der aufgeführten standardisierten Testverfahren (FIM: Functional Independence Measure ™,
MMSE: Mini Mental State Examination, MoCA: Montreal Cognitive Assessment).
QUELLENAUSZUG ICD-Sys 2026, S. 756, U69.2-!:
Sekundäre Schlüsselnummern für besondere epidemiologische Zwecke
Die Schlüsselnummern U69.22!, U69.23! und U69.24! dieser Kategorie dienen der Differenzierung von
Influenzaviren  in  porcine,  aviäre  und  sonstige  Viren  bei  Grippe  durch  zoonotische  oder  pandemische
nachgewiesene Influenzaviren (J09) bei besonderen epidemiologischen Ereignissen. Das BfArM wird eine
Einschränkung des Anwendungszeitraums der Schlüsselnummern bei Bedarf bekannt geben.
Fachliche Grundlage / sichtbare Quellen:
ICD-Sys 2024: S. 726, 729, 734, 748, 751; ICD-Sys 2026: S. 731, 734, 738, 752, 756.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ICD-Sys 2024/2026: Kapitel-/Gruppenüberschriften; vollständiger Abschnittsabgleich.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Bakteriämie &gt; durch &gt; Staphylokokken: A49.0 (Alpha 2024 S. 114) -&gt; A49.09 (Alpha 2026 S. 114)
Infektion &gt; durch &gt; Staphylokokken a.n.k.: A49.0 (Alpha 2024 S. 467) -&gt; A49.09 (Alpha 2026 S. 477)
Staphylokokken &gt; Infektion a.n.k.: A49.0 (Alpha 2024 S. 935) -&gt; A49.09 (Alpha 2026 S. 964)
Staphylokokken &gt; Bakteriämie: A49.0 (Alpha 2024 S. 935) -&gt; A49.09 (Alpha 2026 S. 964)
Gleiches Zuordnungsmuster, weitere Originalpfade:
Infektion &gt; durch &gt; MRSA: A49.0 U80.00! (Alpha 2024 S. 466) -&gt; A49.00 U80.00! (Alpha 2026 S. 475)
MRSA &gt; Infektion: A49.0 U80.00! (Alpha 2024 S. 648) -&gt; A49.00 U80.00! (Alpha 2026 S. 665)
Gleiches Zuordnungsmuster, weitere Originalpfade:
Infektion &gt; durch &gt; Enterokokken a.n.k.: A49.1 (Alpha 2024 S. 465) -&gt; A49.13 (Alpha 2026 S. 474)
Enterokokken &gt; Infektion a.n.k.: A49.1 (Alpha 2024 S. 261) -&gt; A49.13 (Alpha 2026 S. 265)
Gleiches Zuordnungsmuster, weitere Originalpfade:
Pneumokokken &gt; Bakteriämie: A49.1 (Alpha 2024 S. 804) -&gt; A49.15 (Alpha 2026 S. 828)
Infektion &gt; durch &gt; Pneumokokken a.n.k.: A49.1 (Alpha 2024 S. 466) -&gt; A49.15 (Alpha 2026 S. 476)
Pneumokokken &gt; Infektion a.n.k.: A49.1 (Alpha 2024 S. 804) -&gt; A49.15 (Alpha 2026 S. 828)
Bakteriämie &gt; durch &gt; Pneumokokken: A49.1 (Alpha 2024 S. 114) -&gt; A49.15 (Alpha 2026 S. 114)
Gleiches Zuordnungsmuster, weitere Originalpfade:
Infektion &gt; durch &gt; Streptokokken a.n.k.: A49.1 (Alpha 2024 S. 467) -&gt; A49.19 (Alpha 2026 S. 477)
Streptokokken &gt; Bakteriämie: A49.1 (Alpha 2024 S. 956) -&gt; A49.19 (Alpha 2026 S. 985)
Streptokokken &gt; Infektion a.n.k.: A49.1 (Alpha 2024 S. 956) -&gt; A49.19 (Alpha 2026 S. 985)
Bakteriämie &gt; durch &gt; Streptokokken: A49.1 (Alpha 2024 S. 114) -&gt; A49.19 (Alpha 2026 S. 114)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Enterokoccus &gt; faecalis, Infektion, invasiv, mit Resistenz, gegen Vancomycin: A49.1 U80.20! (Alpha 2024 S. 261) -&gt; A49.13 U80.20! (Alpha 2026 S. 265)
Infektion &gt; invasiv, durch Enterokoccus &gt; faecalis, mit Resistenz, gegen Vancomycin: A49.1 U80.20! (Alpha 2024 S. 468) -&gt; A49.13 U80.20! (Alpha 2026 S. 478)
Gleiches Zuordnungsmuster, weitere Originalpfade:
Infektion &gt; invasiv, durch Enterokoccus &gt; faecium, mit Resistenz, gegen Vancomycin: A49.1 U80.30! (Alpha 2024 S. 468) -&gt; A49.13 U80.30! (Alpha 2026 S. 478)
Enterokoccus &gt; faecium, Infektion, invasiv, mit Resistenz, gegen Vancomycin: A49.1 U80.30! (Alpha 2024 S. 261) -&gt; A49.13 U80.30! (Alpha 2026 S. 265)
Gleiches Zuordnungsmuster, weitere Originalpfade:
Bacteroides &gt; Infektion a.n.k.: A49.8 (Alpha 2024 S. 113) -&gt; A49.80 (Alpha 2026 S. 113)
Infektion &gt; durch &gt; Bacteroides a.n.k.: A49.8 (Alpha 2024 S. 464) -&gt; A49.80 (Alpha 2026 S. 473)
Gleiches Zuordnungsmuster, weitere Originalpfade:
Kolibazillose: A49.8 (Alpha 2024 S. 519) -&gt; A49.82 (Alpha 2026 S. 530)
Friedländer-Bakterien &gt; Infektion: A49.8 (Alpha 2024 S. 332) -&gt; A49.82 (Alpha 2026 S. 337)
Infektion &gt; durch &gt; Klebsiella &gt; pneumoniae a.n.k.: A49.8 (Alpha 2024 S. 465) -&gt; A49.82 (Alpha 2026 S. 475)
Infektion &gt; durch &gt; Proteus &gt; mirabilis: A49.8 (Alpha 2024 S. 466) -&gt; A49.82 (Alpha 2026 S. 476)
Infektion &gt; durch &gt; Proteus &gt; vulgaris: A49.8 (Alpha 2024 S. 466) -&gt; A49.82 (Alpha 2026 S. 476)
Klebsiella &gt; pneumoniae &gt; Infektion a.n.k.: A49.8 (Alpha 2024 S. 510) -&gt; A49.82 (Alpha 2026 S. 521)
Infektion &gt; durch &gt; Friedländer-Bakterien: A49.8 (Alpha 2024 S. 465) -&gt; A49.82 (Alpha 2026 S. 474)
Klebsiella &gt; friedlaenderi, Infektion: A49.8 (Alpha 2024 S. 510) -&gt; A49.82 (Alpha 2026 S. 521)
Infektion &gt; durch &gt; Klebsiella &gt; friedlaenderi: A49.8 (Alpha 2024 S. 465) -&gt; A49.82 (Alpha 2026 S. 475)
Proteus &gt; vulgaris, Infektion: A49.8 (Alpha 2024 S. 826) -&gt; A49.82 (Alpha 2026 S. 850)
Infektion &gt; durch &gt; Klebsiella &gt; rhinoscleromatis: A49.8 (Alpha 2024 S. 465) -&gt; A49.82 (Alpha 2026 S. 475)
Klebsiella &gt; rhinoscleromatis, Infektion: A49.8 (Alpha 2024 S. 510) -&gt; A49.82 (Alpha 2026 S. 521)
Infektion &gt; durch &gt; Proteus &gt; morganii: A49.8 (Alpha 2024 S. 466) -&gt; A49.82 (Alpha 2026 S. 476)
Proteus &gt; Infektion: A49.8 (Alpha 2024 S. 826) -&gt; A49.82 (Alpha 2026 S. 850)
Proteus &gt; mirabilis &gt; Infektion: A49.8 (Alpha 2024 S. 826) -&gt; A49.82 (Alpha 2026 S. 850)
Infektion &gt; durch &gt; Escherichia coli: A49.8 (Alpha 2024 S. 465) -&gt; A49.82 (Alpha 2026 S. 474)
Infektion &gt; durch &gt; Proteus: A49.8 (Alpha 2024 S. 466) -&gt; A49.82 (Alpha 2026 S. 476)
Escherichia coli &gt; Infektion: A49.8 (Alpha 2024 S. 285) -&gt; A49.82 (Alpha 2026 S. 290)
Proteus &gt; morganii &gt; Infektion: A49.8 (Alpha 2024 S. 826) -&gt; A49.82 (Alpha 2026 S. 850)
Gleiches Zuordnungsmuster, weitere Originalpfade:
Infektion &gt; durch &gt; Pseudomonas &gt; aeruginosa: A49.8 (Alpha 2024 S. 466) -&gt; A49.85 (Alpha 2026 S. 476)
Pseudomonas &gt; aeruginosa &gt; Infektion: A49.8 (Alpha 2024 S. 828) -&gt; A49.85 (Alpha 2026 S. 853)
Acinetobacter &gt; Infektion: A49.8 (Alpha 2024 S. 23) -&gt; A49.85 (Alpha 2026 S. 23)
Pseudomonas &gt; Infektion: A49.8 (Alpha 2024 S. 828) -&gt; A49.85 (Alpha 2026 S. 853)
Infektion &gt; durch &gt; Pseudomonas: A49.8 (Alpha 2024 S. 466) -&gt; A49.85 (Alpha 2026 S. 476)
Infektion &gt; durch &gt; Acinetobacter: A49.8 (Alpha 2024 S. 464) -&gt; A49.85 (Alpha 2026 S. 473)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Campylobacter &gt; Infektion: A49.8 (Alpha 2024 S. 159) -&gt; A49.88 (Alpha 2026 S. 160)
Helicobacter &gt; pylori &gt; Infektion: A49.8 (Alpha 2024 S. 404) -&gt; A49.88 (Alpha 2026 S. 412)
Infektion &gt; durch &gt; Helicobacter: A49.8 (Alpha 2024 S. 465) -&gt; A49.88 (Alpha 2026 S. 475)
Helicobacter &gt; Infektion: A49.8 (Alpha 2024 S. 404) -&gt; A49.88 (Alpha 2026 S. 412)
Infektion &gt; durch &gt; Campylobacter: A49.8 (Alpha 2024 S. 464) -&gt; A49.88 (Alpha 2026 S. 474)
Infektion &gt; durch &gt; Flora, bakteriell, gemischt a.n.k.: A49.8 (Alpha 2024 S. 465) -&gt; A49.88 (Alpha 2026 S. 474)
Flora &gt; bakteriell, gemischt, Infektion a.n.k.: A49.8 (Alpha 2024 S. 320) -&gt; A49.88 (Alpha 2026 S. 326)
Infektion &gt; durch &gt; Helicobacter &gt; pylori: A49.8 (Alpha 2024 S. 465) -&gt; A49.88 (Alpha 2026 S. 475)
Gleiches Zuordnungsmuster, weitere Originalpfade:
Infektion &gt; durch &gt; Bazillen, gramnegativ a.n.k.: A49.9 (Alpha 2024 S. 464) -&gt; A49.88 (Alpha 2026 S. 473)
Gramnegativ &gt; Bazillen, Infektion a.n.k.: A49.9 (Alpha 2024 S. 379) -&gt; A49.88 (Alpha 2026 S. 386)
Grampositiv &gt; Bakterien &gt; Bakteriämie: A49.9 (Alpha 2024 S. 379) -&gt; A49.88 (Alpha 2026 S. 386)
Bakterien &gt; grampositiv &gt; Bakteriämie: A49.9 (Alpha 2024 S. 114) -&gt; A49.88 (Alpha 2026 S. 114)
Bakterien &gt; gramnegativ &gt; Bakteriämie: A49.9 (Alpha 2024 S. 114) -&gt; A49.88 (Alpha 2026 S. 114)
Infektion &gt; durch &gt; Anoxybionten: A49.9 (Alpha 2024 S. 464) -&gt; A49.88 (Alpha 2026 S. 473)
Anoxybionten, Infektion: A49.9 (Alpha 2024 S. 65) -&gt; A49.88 (Alpha 2026 S. 66)
Anaerobier &gt; Bakteriämie: A49.9 (Alpha 2024 S. 49) -&gt; A49.88 (Alpha 2026 S. 50)
Bakteriämie &gt; durch &gt; Bakterien &gt; gramnegativ: A49.9 (Alpha 2024 S. 114) -&gt; A49.88 (Alpha 2026 S. 114)
Bakteriämie &gt; durch &gt; Anaerobier: A49.9 (Alpha 2024 S. 114) -&gt; A49.88 (Alpha 2026 S. 114)
Bakteriämie &gt; durch &gt; Bakterien &gt; grampositiv: A49.9 (Alpha 2024 S. 114) -&gt; A49.88 (Alpha 2026 S. 114)
Infektion &gt; durch &gt; Anaerobier: A49.9 (Alpha 2024 S. 464) -&gt; A49.88 (Alpha 2026 S. 473)
Gramnegativ &gt; Bakterien &gt; Bakteriämie: A49.9 (Alpha 2024 S. 379) -&gt; A49.88 (Alpha 2026 S. 386)
Bazillen &gt; gramnegativ, Infektion a.n.k.: A49.9 (Alpha 2024 S. 119) -&gt; A49.88 (Alpha 2026 S. 119)
Anaerobier &gt; Infektion: A49.9 (Alpha 2024 S. 49) -&gt; A49.88 (Alpha 2026 S. 50)
Gleiches Zuordnungsmuster, weitere Originalpfade:
Pneumonitis &gt; lymphoid, interstitiell, bei Krankheit, durch HIV: B22 (Alpha 2024 S. 808) -&gt; B22 J84.90 (Alpha 2026 S. 832)
Gleiches Zuordnungsmuster, weitere Originalpfade:
HIV &gt; Krankheit &gt; mit &gt; Abgeschlagenheit: B23.8 R53 (Alpha 2024 S. 422) -&gt; B23.8 R53.9 (Alpha 2026 S. 431)
Abgeschlagenheit, bei Krankheit, durch HIV: B23.8 R53 (Alpha 2024 S. 11) -&gt; B23.8 R53.9 (Alpha 2026 S. 12)
Gleiches Zuordnungsmuster, weitere Originalpfade:
Postgonorrhoisch &gt; Syndrom: B94.8 (Alpha 2024 S. 815) -&gt; B94.88 (Alpha 2026 S. 839)
Syndrom - s.a. Eigennamen [Eponym] &gt; postgonorrhoisch: B94.8 (Alpha 2024 S. 978) -&gt; B94.88 (Alpha 2026 S. 1006)
Postgonorrhoisch &gt; Genitalsyndrom: B94.8 (Alpha 2024 S. 815) -&gt; B94.88 (Alpha 2026 S. 839)
Urogenital &gt; Syndrom &gt; postgonorrhoisch: B94.8 (Alpha 2024 S. 1045) -&gt; B94.88 (Alpha 2026 S. 1077)
Genitalsyndrom, postgonorrhoisch: B94.8 (Alpha 2024 S. 360) -&gt; B94.88 (Alpha 2026 S. 366)
Syndrom - s.a. Eigennamen [Eponym] &gt; Genital-, postgonorrhoisch: B94.8 (Alpha 2024 S. 973) -&gt; B94.88 (Alpha 2026 S. 1002)
Syndrom - s.a. Eigennamen [Eponym] &gt; urogenital, postgonorrhoisch: B94.8 (Alpha 2024 S. 980) -&gt; B94.88 (Alpha 2026 S. 1008)
Postgonorrhoisch &gt; Syndrom &gt; urogenital: B94.8 (Alpha 2024 S. 815) -&gt; B94.88 (Alpha 2026 S. 839)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ITPN [Intraduktale tubulopapilläre Neoplasie], Pankreas: C25.9 (Alpha 2024 S. 490) -&gt; C25.3 (Alpha 2026 S. 500)
Pankreas &gt; ITPN [Intraduktale tubulopapilläre Neoplasie]: C25.9 (Alpha 2024 S. 766) -&gt; C25.3 (Alpha 2026 S. 788)
Gleiches Zuordnungsmuster, weitere Originalpfade:
Melanom &gt; Analhaut, maligne: C43.5 (Alpha 2024 S. 622) -&gt; C43.50 (Alpha 2026 S. 637)
Analhaut &gt; Melanom, maligne: C43.5 (Alpha 2024 S. 53) -&gt; C43.50 (Alpha 2026 S. 54)
Analrand &gt; Melanom, maligne: C43.5 (Alpha 2024 S. 53) -&gt; C43.50 (Alpha 2026 S. 54)
Melanom &gt; Analrand, maligne: C43.5 (Alpha 2024 S. 622) -&gt; C43.50 (Alpha 2026 S. 637)
Gleiches Zuordnungsmuster, weitere Originalpfade:
Leistenbeuge &gt; Melanom, maligne: C43.5 (Alpha 2024 S. 569) -&gt; C43.59 (Alpha 2026 S. 580)
Melanom &gt; Nates, maligne: C43.5 (Alpha 2024 S. 622) -&gt; C43.59 (Alpha 2026 S. 638)
Flanke &gt; Melanom, maligne: C43.5 (Alpha 2024 S. 319) -&gt; C43.59 (Alpha 2026 S. 324)
Melanom &gt; Nabel, maligne: C43.5 (Alpha 2024 S. 622) -&gt; C43.59 (Alpha 2026 S. 638)
Brust &gt; Melanom, maligne: C43.5 (Alpha 2024 S. 154) -&gt; C43.59 (Alpha 2026 S. 155)
Melanom &gt; Haut &gt; Mamma, maligne: C43.5 (Alpha 2024 S. 622) -&gt; C43.59 (Alpha 2026 S. 638)
Haut &gt; Mamma &gt; Melanom, maligne: C43.5 (Alpha 2024 S. 402) -&gt; C43.59 (Alpha 2026 S. 410)
Rumpf &gt; Melanom &gt; familiär: C43.5 (Alpha 2024 S. 869) -&gt; C43.59 (Alpha 2026 S. 896)
Melanom &gt; Brustwand, maligne: C43.5 (Alpha 2024 S. 622) -&gt; C43.59 (Alpha 2026 S. 637)
Nabel &gt; Melanom, maligne: C43.5 (Alpha 2024 S. 666) -&gt; C43.59 (Alpha 2026 S. 684)
Melanom &gt; Unterbauch, maligne: C43.5 (Alpha 2024 S. 623) -&gt; C43.59 (Alpha 2026 S. 638)
Melanom &gt; Lende, maligne: C43.5 (Alpha 2024 S. 622) -&gt; C43.59 (Alpha 2026 S. 638)
Unterbauch &gt; Melanom, maligne: C43.5 (Alpha 2024 S. 1037) -&gt; C43.59 (Alpha 2026 S. 1068)
Rumpf &gt; Melanom &gt; maligne a.n.k.: C43.5 (Alpha 2024 S. 869) -&gt; C43.59 (Alpha 2026 S. 896)
Interskapularregion &gt; Melanom, maligne: C43.5 (Alpha 2024 S. 481) -&gt; C43.59 (Alpha 2026 S. 492)
Submammärfalte &gt; Melanom, maligne: C43.5 (Alpha 2024 S. 963) -&gt; C43.59 (Alpha 2026 S. 992)
Melanom &gt; Submammärfalte, maligne: C43.5 (Alpha 2024 S. 623) -&gt; C43.59 (Alpha 2026 S. 638)
Melanom &gt; Axilla, maligne: C43.5 (Alpha 2024 S. 622) -&gt; C43.59 (Alpha 2026 S. 637)
Stamm &gt; Melanom, maligne: C43.5 (Alpha 2024 S. 935) -&gt; C43.59 (Alpha 2026 S. 963)
Brustwand &gt; Melanom, maligne: C43.5 (Alpha 2024 S. 155) -&gt; C43.59 (Alpha 2026 S. 156)
Mamma - s.a. Brust &gt; Haut &gt; Melanom, maligne: C43.5 (Alpha 2024 S. 604) -&gt; C43.59 (Alpha 2026 S. 619)
Lende &gt; Melanom, maligne: C43.5 (Alpha 2024 S. 569) -&gt; C43.59 (Alpha 2026 S. 580)
Melanom &gt; Interskapularregion, maligne: C43.5 (Alpha 2024 S. 622) -&gt; C43.59 (Alpha 2026 S. 638)
Melanom &gt; Rücken, maligne: C43.5 (Alpha 2024 S. 623) -&gt; C43.59 (Alpha 2026 S. 638)
Melanom &gt; Leistenbeuge, maligne: C43.5 (Alpha 2024 S. 622) -&gt; C43.59 (Alpha 2026 S. 638)
Melanom &gt; Gesäß, maligne: C43.5 (Alpha 2024 S. 622) -&gt; C43.59 (Alpha 2026 S. 638)
Bauchwand &gt; Melanom, maligne: C43.5 (Alpha 2024 S. 118) -&gt; C43.59 (Alpha 2026 S. 119)
Melanom &gt; Bauchwand, maligne: C43.5 (Alpha 2024 S. 622) -&gt; C43.59 (Alpha 2026 S. 637)
Gesäß &gt; Melanom, maligne: C43.5 (Alpha 2024 S. 361) -&gt; C43.59 (Alpha 2026 S. 368)
Melanom &gt; Flanke, maligne: C43.5 (Alpha 2024 S. 622) -&gt; C43.59 (Alpha 2026 S. 638)
Nates, Melanom, maligne: C43.5 (Alpha 2024 S. 675) -&gt; C43.59 (Alpha 2026 S. 693)
Melanom &gt; familiär &gt; Rumpf: C43.5 (Alpha 2024 S. 622) -&gt; C43.59 (Alpha 2026 S. 638)
Melanom &gt; Perineum, maligne: C43.5 (Alpha 2024 S. 622) -&gt; C43.59 (Alpha 2026 S. 638)
Perineum &gt; Melanom, maligne: C43.5 (Alpha 2024 S. 785) -&gt; C43.59 (Alpha 2026 S. 808)
Axilla &gt; Melanom, maligne: C43.5 (Alpha 2024 S. 111) -&gt; C43.59 (Alpha 2026 S. 111)
Rücken &gt; Melanom, maligne: C43.5 (Alpha 2024 S. 867) -&gt; C43.59 (Alpha 2026 S. 893)
Melanom &gt; Rumpf, maligne a.n.k.: C43.5 (Alpha 2024 S. 623) -&gt; C43.59 (Alpha 2026 S. 638)
Gleiches Zuordnungsmuster, weitere Originalpfade:
Transitionalzellkarzinom &gt; Corpus uteri: C54.1 (Alpha 2024 S. 1008) -&gt; C54.9 (Alpha 2026 S. 1037)
Karzinom - s.a. Neubildung, bösartig &gt; Transitionalzell-, Corpus uteri: C54.1 (Alpha 2024 S. 502) -&gt; C54.9 (Alpha 2026 S. 512)
Corpus uteri &gt; Transitionalzellkarzinom: C54.1 (Alpha 2024 S. 180) -&gt; C54.9 (Alpha 2026 S. 182)
Gleiches Zuordnungsmuster, weitere Originalpfade:
Angiozentrisch &gt; Gliom: C71.9 (Alpha 2024 S. 59) -&gt; D33.9 (Alpha 2026 S. 61)
Gliom &gt; angiozentrisch: C71.9 (Alpha 2024 S. 371) -&gt; D33.9 (Alpha 2026 S. 378)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a:t>
            </a:r>
          </a:p>
          <a:p>
            <a:endParaRPr lang="en-US" dirty="0"/>
          </a:p>
          <a:p>
            <a:r>
              <a:rPr lang="en-US" dirty="0"/>
              <a:t>Gleiches Zuordnungsmuster, weitere Originalpfade:</a:t>
            </a:r>
          </a:p>
          <a:p>
            <a:r>
              <a:rPr lang="en-US" dirty="0"/>
              <a:t>Fraumeni-Syndrom, Li-: C80.9 (Alpha 2024 S. 330) -&gt; C80.9 C97! (Alpha 2026 S. 336)</a:t>
            </a:r>
          </a:p>
          <a:p>
            <a:r>
              <a:rPr lang="en-US" dirty="0"/>
              <a:t>Li-Fraumeni-Syndrom: C80.9 (Alpha 2024 S. 574) -&gt; C80.9 C97! (Alpha 2026 S. 585)</a:t>
            </a:r>
          </a:p>
          <a:p>
            <a:endParaRPr lang="en-US" dirty="0"/>
          </a:p>
          <a:p>
            <a:r>
              <a:rPr lang="en-US" dirty="0"/>
              <a:t>Gleiches Zuordnungsmuster, weitere Originalpfade:</a:t>
            </a:r>
          </a:p>
          <a:p>
            <a:r>
              <a:rPr lang="en-US" dirty="0"/>
              <a:t>Neurolymphomatose &gt; bei Non-Hodgkin-Lmphom: C96.9† G63.1* (Alpha 2024 S. 720) -&gt; C85.9† G63.1* (Alpha 2026 S. 739)</a:t>
            </a:r>
          </a:p>
          <a:p>
            <a:r>
              <a:rPr lang="en-US" dirty="0"/>
              <a:t>Lmphom, Non-Hodgkin-, mit Neurolymphomatose: C96.9† G63.1* (Alpha 2024 S. 581) -&gt; C85.9† G63.1* (Alpha 2026 S. 594)</a:t>
            </a:r>
          </a:p>
          <a:p>
            <a:r>
              <a:rPr lang="en-US" dirty="0"/>
              <a:t>Lymphomatose, Neuro- &gt; bei Non-Hodgkin-Lmphom: C96.9† G63.1* (Alpha 2024 S. 596) -&gt; C85.9† G63.1* (Alpha 2026 S. 609)</a:t>
            </a:r>
          </a:p>
          <a:p>
            <a:r>
              <a:rPr lang="en-US" dirty="0"/>
              <a:t>Non-Hodgkin-Lmphom, mit Neurolymphomatose: C96.9† G63.1* (Alpha 2024 S. 734) -&gt; C85.9† G63.1* (Alpha 2026 S. 754)</a:t>
            </a:r>
          </a:p>
          <a:p>
            <a:endParaRPr lang="en-US" dirty="0"/>
          </a:p>
          <a:p>
            <a:r>
              <a:rPr lang="en-US" dirty="0"/>
              <a:t>Gleiches Zuordnungsmuster, weitere Originalpfade:</a:t>
            </a:r>
          </a:p>
          <a:p>
            <a:r>
              <a:rPr lang="en-US" dirty="0"/>
              <a:t>Endotheliom - s.a. Tabelle der Neubildungen &gt; Hämangio- &gt; zusammengesetzt: D18.00 (Alpha 2024 S. 256) -&gt; D48.1 (Alpha 2026 S. 260)</a:t>
            </a:r>
          </a:p>
          <a:p>
            <a:r>
              <a:rPr lang="en-US" dirty="0"/>
              <a:t>Hämangioendotheliom &gt; zusammengesetzt: D18.00 (Alpha 2024 S. 387) -&gt; D48.1 (Alpha 2026 S. 394)</a:t>
            </a:r>
          </a:p>
          <a:p>
            <a:endParaRPr lang="en-US" dirty="0"/>
          </a:p>
          <a:p>
            <a:r>
              <a:rPr lang="en-US" dirty="0"/>
              <a:t>Gleiches Zuordnungsmuster, weitere Originalpfade:</a:t>
            </a:r>
          </a:p>
          <a:p>
            <a:r>
              <a:rPr lang="en-US" dirty="0"/>
              <a:t>Meningeom &gt; atypisch: D32.9 (Alpha 2024 S. 625) -&gt; D42.9 (Alpha 2026 S. 641)</a:t>
            </a:r>
          </a:p>
          <a:p>
            <a:r>
              <a:rPr lang="en-US" dirty="0"/>
              <a:t>Atypisch &gt; Meningeom: D32.9 (Alpha 2024 S. 100) -&gt; D42.9 (Alpha 2026 S. 103)</a:t>
            </a:r>
          </a:p>
          <a:p>
            <a:endParaRPr lang="en-US" dirty="0"/>
          </a:p>
          <a:p>
            <a:r>
              <a:rPr lang="en-US" dirty="0"/>
              <a:t>Gleiches Zuordnungsmuster, weitere Originalpfade:</a:t>
            </a:r>
          </a:p>
          <a:p>
            <a:r>
              <a:rPr lang="en-US" dirty="0"/>
              <a:t>Mangel &gt; CD27, mit Krankheit, lymphoproliferativ, autosomal-rezessiv: D47.9 (Alpha 2024 S. 607) -&gt; D47.7 (Alpha 2026 S. 622)</a:t>
            </a:r>
          </a:p>
          <a:p>
            <a:r>
              <a:rPr lang="en-US" dirty="0"/>
              <a:t>Haploinsuffizienz &gt; CTLA4 [Cytotoxisches T-Lymphozyten-assoziiertes Antigen 4]-, mit autoimmun-lymphoproliferativem Syndrom: D47.9 (Alpha 2024 S. 396) -&gt; D47.7 (Alpha 2026 S. 404)</a:t>
            </a:r>
          </a:p>
          <a:p>
            <a:r>
              <a:rPr lang="en-US" dirty="0"/>
              <a:t>CD27, Mangel, mit Krankheit, lymphoproliferativ, autosomal-rezessiv: D47.9 (Alpha 2024 S. 163) -&gt; D47.7 (Alpha 2026 S. 164)</a:t>
            </a:r>
          </a:p>
          <a:p>
            <a:r>
              <a:rPr lang="en-US" dirty="0"/>
              <a:t>Lymphoproliferativ &gt; Krankheit &gt; autosomal-rezessiv &gt; durch Mangel, CD27: D47.9 (Alpha 2024 S. 596) -&gt; D47.7 (Alpha 2026 S. 610)</a:t>
            </a:r>
          </a:p>
          <a:p>
            <a:r>
              <a:rPr lang="en-US" dirty="0"/>
              <a:t>Krankheit &gt; lymphoproliferativ &gt; autosomal-rezessiv &gt; durch Mangel, CD27: D47.9 (Alpha 2024 S. 546) -&gt; D47.7 (Alpha 2026 S. 557)</a:t>
            </a:r>
          </a:p>
          <a:p>
            <a:r>
              <a:rPr lang="en-US" dirty="0"/>
              <a:t>Autoimmun-lymphoproliferativ &gt; Krankheit, Typ Dianzani: D47.9 (Alpha 2024 S. 107) -&gt; D47.7 (Alpha 2026 S. 109)</a:t>
            </a:r>
          </a:p>
          <a:p>
            <a:r>
              <a:rPr lang="en-US" dirty="0"/>
              <a:t>Krankheit &gt; autoimmun-lymphoproliferativ, Typ Dianzani: D47.9 (Alpha 2024 S. 541) -&gt; D47.7 (Alpha 2026 S. 552)</a:t>
            </a:r>
          </a:p>
          <a:p>
            <a:r>
              <a:rPr lang="en-US" dirty="0"/>
              <a:t>CTLA4 [Cytotoxisches T-Lymphozyten-assoziiertes Antigen 4]-Haploinsuffizienz, mit autoimmun-lymphoproliferativem Syndrom: D47.9 (Alpha 2024 S. 181) -&gt; D47.7 (Alpha 2026 S. 183)</a:t>
            </a:r>
          </a:p>
          <a:p>
            <a:r>
              <a:rPr lang="en-US" dirty="0"/>
              <a:t>Insuffizienz &gt; CTLA4 [Cytotoxisches T-Lymphozyten-assoziiertes Antigen 4]-Haplo-, mit autoimmun-lymphoproliferativem Syndrom: D47.9 (Alpha 2024 S. 476) -&gt; D47.7 (Alpha 2026 S. 486)</a:t>
            </a:r>
          </a:p>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Fachliche Grundlage / sichtbare Quellen:</a:t>
            </a:r>
          </a:p>
          <a:p>
            <a:r>
              <a:rPr lang="en-US" dirty="0"/>
              <a:t>BfArM: Alphabetische Referenzverzeichnisse 2024/2026; Seitenangaben je Zeile.</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Methotrexat-assoziiert, Krankheit, lymphoproliferativ: D47.9 Y57.9! (Alpha 2024 S. 632) -&gt; D47.9 Y57.98! (Alpha 2026 S. 648)
Krankheit &gt; lymphoproliferativ &gt; Methotrexat-assoziiert: D47.9 Y57.9! (Alpha 2024 S. 546) -&gt; D47.9 Y57.98! (Alpha 2026 S. 557)
Lymphoproliferativ &gt; Krankheit &gt; Methotrexat-assoziiert: D47.9 Y57.9! (Alpha 2024 S. 596) -&gt; D47.9 Y57.98! (Alpha 2026 S. 610)
Gleiches Zuordnungsmuster, weitere Originalpfade:
Afibrinogenämie &gt; erworben: D65.0 (Alpha 2024 S. 33) -&gt; D65.00 (Alpha 2026 S. 33)
Gleiches Zuordnungsmuster, weitere Originalpfade:
Fibrinogen, Mangel &gt; erworben: D65.0 (Alpha 2024 S. 307) -&gt; D65.01 (Alpha 2026 S. 312)
Faktor I, Mangel &gt; erworben: D65.0 (Alpha 2024 S. 294) -&gt; D65.01 (Alpha 2026 S. 299)
Mangel &gt; Fibrinogen &gt; erworben: D65.0 (Alpha 2024 S. 608) -&gt; D65.01 (Alpha 2026 S. 623)
Hypofibrinogenämie &gt; erworben: D65.0 (Alpha 2024 S. 445) -&gt; D65.01 (Alpha 2026 S. 454)
Fibrinogenopenie &gt; erworben: D65.0 (Alpha 2024 S. 307) -&gt; D65.01 (Alpha 2026 S. 312)
Mangel &gt; Faktor I &gt; erworben: D65.0 (Alpha 2024 S. 608) -&gt; D65.01 (Alpha 2026 S. 622)
Gleiches Zuordnungsmuster, weitere Originalpfade:
Defekt &gt; ADP [Adenosindiphosphat]-Rezeptor P2Y12, thrombozytär: D69.88 (Alpha 2024 S. 188) -&gt; D69.1 (Alpha 2026 S. 190)
Gleiches Zuordnungsmuster, weitere Originalpfade:
Immundefekt &gt; kombiniert &gt; schwer &gt; durch &gt; RLTPR-Defekt: D82.3 (Alpha 2024 S. 457) -&gt; D81.2 (Alpha 2026 S. 466)
CARMIL2-Defekt, mit Immundefekt, kombiniert, schwer: D82.3 (Alpha 2024 S. 162) -&gt; D81.2 (Alpha 2026 S. 163)
Immundefekt &gt; kombiniert &gt; schwer &gt; durch &gt; CARMIL2-Defekt: D82.3 (Alpha 2024 S. 457) -&gt; D81.2 (Alpha 2026 S. 466)
RLTPR-Defekt, mit Immundefekt, kombiniert, schwer: D82.3 (Alpha 2024 S. 865) -&gt; D81.2 (Alpha 2026 S. 891)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Winged-Helix-Nude-Defekt: D82.8 (Alpha 2024 S. 1108) -&gt; D81.2 (Alpha 2026 S. 1140)
Defekt &gt; Winged-Helix-Nude-: D82.8 (Alpha 2024 S. 190) -&gt; D81.2 (Alpha 2026 S. 193)
Gleiches Zuordnungsmuster, weitere Originalpfade:
Mangel &gt; Komplementfaktor-D, mit Infektion, durch Neisseria, rezidivierend: D84.1 A49.8 (Alpha 2024 S. 610) -&gt; D84.1 A49.88 (Alpha 2026 S. 625)
Komplementfaktor-D, Mangel, mit Infektion, durch Neisseria, rezidivierend: D84.1 A49.8 (Alpha 2024 S. 523) -&gt; D84.1 A49.88 (Alpha 2026 S. 535)
Neisseria &gt; Infektion, rezidivierend, durch Mangel, Komplementfaktor-D: D84.1 A49.8 (Alpha 2024 S. 677) -&gt; D84.1 A49.88 (Alpha 2026 S. 695)
Infektion &gt; durch &gt; Neisseria, rezidivierend, durch Mangel, Komplementfaktor-D: D84.1 A49.8 (Alpha 2024 S. 466) -&gt; D84.1 A49.88 (Alpha 2026 S. 476)
Gleiches Zuordnungsmuster, weitere Originalpfade:
Mutation &gt; im Thyroidhormonrezeptor &gt; Alpha, mit Resistenz, gegen Schilddrüsenhormon: E05.8 (Alpha 2024 S. 654) -&gt; E03.8 (Alpha 2026 S. 672)
Resistenz &gt; gegen &gt; Schilddrüsenhormon, durch Mutation, im Thyroidhormonrezeptor &gt; Alpha: E05.8 (Alpha 2024 S. 852) -&gt; E03.8 (Alpha 2026 S. 878)
Schilddrüsenhormon &gt; Resistenz, durch Mutation, im Thyroidhormonrezeptor &gt; Alpha: E05.8 (Alpha 2024 S. 888) -&gt; E03.8 (Alpha 2026 S. 916)
Gleiches Zuordnungsmuster, weitere Originalpfade:
Hypoplasie &gt; Nebenniere &gt; kongenital, zytomegaler Typ: E27.1 (Alpha 2024 S. 449) -&gt; Q89.1 (Alpha 2026 S. 458)
Nebenniere &gt; Hypoplasie &gt; kongenital, zytomegaler Typ: E27.1 (Alpha 2024 S. 676) -&gt; Q89.1 (Alpha 2026 S. 694)
Gleiches Zuordnungsmuster, weitere Originalpfade:
Pseudoencephalitis &gt; haemorrhagica superior: E51.2 (Alpha 2024 S. 828) -&gt; E51.2† G32.8* (Alpha 2026 S. 852)
Pseudoencephalitis &gt; acuta haemorrhagica superior: E51.2 (Alpha 2024 S. 828) -&gt; E51.2† G32.8* (Alpha 2026 S. 852)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Hämodialyse &gt; mit Amyloidose, sekundär: E85.3 (Alpha 2024 S. 390) -&gt; E85.38 (Alpha 2026 S. 397)
Amyloidose &gt; sekundär: E85.3 (Alpha 2024 S. 49) -&gt; E85.38 (Alpha 2026 S. 50)
Amyloidose &gt; bei &gt; Hämodialyse: E85.3 (Alpha 2024 S. 48) -&gt; E85.38 (Alpha 2026 S. 49)
Amyloidose &gt; AA-: E85.3 (Alpha 2024 S. 48) -&gt; E85.38 (Alpha 2026 S. 49)
Beta-2-Mikroglobulin-Amyloidose: E85.3 (Alpha 2024 S. 129) -&gt; E85.38 (Alpha 2026 S. 130)
Amyloidose &gt; sekundär &gt; systemisch: E85.3 (Alpha 2024 S. 49) -&gt; E85.38 (Alpha 2026 S. 50)
Amyloidose &gt; Beta-2-Mikroglobulin-: E85.3 (Alpha 2024 S. 48) -&gt; E85.38 (Alpha 2026 S. 49)
AA-Amyloidose: E85.3 (Alpha 2024 S. 10) -&gt; E85.38 (Alpha 2026 S. 10)
Gleiches Zuordnungsmuster, weitere Originalpfade:
Wildtyp-Transthyretin-Amyloidose: E85.8 (Alpha 2024 S. 1107) -&gt; E85.80 (Alpha 2026 S. 1139)
Transthyretin-Amyloidose &gt; Wildtyp: E85.8 (Alpha 2024 S. 1009) -&gt; E85.80 (Alpha 2026 S. 1039)
Amyloidose &gt; Alters-: E85.8 (Alpha 2024 S. 48) -&gt; E85.80 (Alpha 2026 S. 49)
Altersamyloidose: E85.8 (Alpha 2024 S. 43) -&gt; E85.80 (Alpha 2026 S. 44)
Amyloidose &gt; Transthyretin- &gt; Wildtyp: E85.8 (Alpha 2024 S. 49) -&gt; E85.80 (Alpha 2026 S. 50)
Amyloidose &gt; systemisch &gt; senil: E85.8 (Alpha 2024 S. 49) -&gt; E85.80 (Alpha 2026 S. 50)
wt-ATTR [Wildtyp-Transthyretin-Amyloidose]: E85.8 (Alpha 2024 S. 1112) -&gt; E85.80 (Alpha 2026 S. 1144)
Gleiches Zuordnungsmuster, weitere Originalpfade:
Apolipoprotein-A-IV, Amyloidose: E85.8 (Alpha 2024 S. 73) -&gt; E85.88 (Alpha 2026 S. 74)
Prionprotein, Amyloidose, systemisch: E85.8 (Alpha 2024 S. 820) -&gt; E85.88 (Alpha 2026 S. 844)
Lubarsch-Pick-Syndrom: E85.8 (Alpha 2024 S. 583) -&gt; E85.88 (Alpha 2026 S. 596)
Paraamyloidose: E85.8 (Alpha 2024 S. 769) -&gt; E85.88 (Alpha 2026 S. 792)
Amyloidose &gt; Apolipoprotein-A-IV-: E85.8 (Alpha 2024 S. 48) -&gt; E85.88 (Alpha 2026 S. 49)
Pick-Syndrom, Lubarsch-: E85.8 (Alpha 2024 S. 797) -&gt; E85.88 (Alpha 2026 S. 820)
Ablagerung &gt; Paraamyloid: E85.8 (Alpha 2024 S. 13) -&gt; E85.88 (Alpha 2026 S. 13)
Amyloidose &gt; Prionprotein, systemisch: E85.8 (Alpha 2024 S. 49) -&gt; E85.88 (Alpha 2026 S. 50)
Gleiches Zuordnungsmuster, weitere Originalpfade:
Kapillär &gt; Degeneration &gt; amyloid: E85.8† I79.8* (Alpha 2024 S. 497) -&gt; E85.88† I79.8* (Alpha 2026 S. 507)
Amyloid &gt; Degeneration &gt; kapillär: E85.8† I79.8* (Alpha 2024 S. 48) -&gt; E85.88† I79.8* (Alpha 2026 S. 49)
Degeneration &gt; kapillär &gt; amyloid: E85.8† I79.8* (Alpha 2024 S. 196) -&gt; E85.88† I79.8* (Alpha 2026 S. 198)
Gleiches Zuordnungsmuster, weitere Originalpfade:
Leichtkettenamyloidose: E85.9 (Alpha 2024 S. 567) -&gt; E85.88 (Alpha 2026 S. 579)
Amyloidose &gt; Leichtketten-: E85.9 (Alpha 2024 S. 49) -&gt; E85.88 (Alpha 2026 S. 50)
Amyloidose &gt; AL-: E85.9 (Alpha 2024 S. 48) -&gt; E85.88 (Alpha 2026 S. 49)
Amyloidose &gt; primär: E85.9 (Alpha 2024 S. 49) -&gt; E85.88 (Alpha 2026 S. 50)
AL-Amyloidose: E85.9 (Alpha 2024 S. 37) -&gt; E85.88 (Alpha 2026 S. 38)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Alpha-1-Proteinase-Inhibitor, Mangel: E88.0 (Alpha 2024 S. 43) -&gt; E88.00 (Alpha 2026 S. 44)
Inhibitor &gt; Alpha-1-Proteinase-, Mangel: E88.0 (Alpha 2024 S. 473) -&gt; E88.00 (Alpha 2026 S. 483)
A1-PI [Alpha-1-Proteinase-Inhibitor], Mangel: E88.0 (Alpha 2024 S. 10) -&gt; E88.00 (Alpha 2026 S. 10)
Laurell-Eriksson-Syndrom: E88.0 (Alpha 2024 S. 563) -&gt; E88.00 (Alpha 2026 S. 574)
Alpha-1-Antitrypsin, Mangel: E88.0 (Alpha 2024 S. 43) -&gt; E88.00 (Alpha 2026 S. 44)
Mangel &gt; Alpha-1-Proteinase-Inhibitor: E88.0 (Alpha 2024 S. 606) -&gt; E88.00 (Alpha 2026 S. 621)
AATM [Alpha-1-Antitrypsinmangel]: E88.0 (Alpha 2024 S. 10) -&gt; E88.00 (Alpha 2026 S. 10)
Mangel &gt; Alpha-1-Antitrypsin: E88.0 (Alpha 2024 S. 606) -&gt; E88.00 (Alpha 2026 S. 621)
Eriksson-Syndrom &gt; Laurell-: E88.0 (Alpha 2024 S. 280) -&gt; E88.00 (Alpha 2026 S. 285)
Mangel &gt; A1-PI [Alpha-1-Proteinase-Inhibitor]: E88.0 (Alpha 2024 S. 606) -&gt; E88.00 (Alpha 2026 S. 621)
Gleiches Zuordnungsmuster, weitere Originalpfade:
Hypoalbuminämie: E88.0 (Alpha 2024 S. 444) -&gt; E88.01 (Alpha 2026 S. 453)
Gleiches Zuordnungsmuster, weitere Originalpfade:
Bisalbuminämie: E88.0 (Alpha 2024 S. 134) -&gt; E88.08 (Alpha 2026 S. 134)
Paraalbuminämie: E88.0 (Alpha 2024 S. 769) -&gt; E88.08 (Alpha 2026 S. 792)
Analbuminämie: E88.0 (Alpha 2024 S. 52) -&gt; E88.08 (Alpha 2026 S. 53)
Alpha-1-Antichymotrypsin, Mangel: E88.0 (Alpha 2024 S. 43) -&gt; E88.08 (Alpha 2026 S. 44)
Inversion &gt; Albumin-Globulin-Verhältnis: E88.0 (Alpha 2024 S. 486) -&gt; E88.08 (Alpha 2026 S. 496)
Mangel &gt; Alpha-1-Antichymotrypsin: E88.0 (Alpha 2024 S. 606) -&gt; E88.08 (Alpha 2026 S. 621)
Albumin-Globulin-Verhältnis, Inversion: E88.0 (Alpha 2024 S. 38) -&gt; E88.08 (Alpha 2026 S. 39)
Fehlen &gt; Albumin, im Blut: E88.0 (Alpha 2024 S. 298) -&gt; E88.08 (Alpha 2026 S. 303)
Pyroglobulinämie a.n.k.: E88.0 (Alpha 2024 S. 838) -&gt; E88.08 (Alpha 2026 S. 863)
Zirkulierend &gt; Enzym, Mangel a.n.k.: E88.0 (Alpha 2024 S. 1130) -&gt; E88.08 (Alpha 2026 S. 1162)
Transportprotein, abnorm: E88.0 (Alpha 2024 S. 1009) -&gt; E88.08 (Alpha 2026 S. 1038)
Stoffwechselstörung &gt; Plasmaprotein: E88.0 (Alpha 2024 S. 954) -&gt; E88.08 (Alpha 2026 S. 982)
Pseudocholinesterase, Mangel: E88.0 (Alpha 2024 S. 828) -&gt; E88.08 (Alpha 2026 S. 852)
Mangel &gt; Antitrypsin, familiär: E88.0 (Alpha 2024 S. 607) -&gt; E88.08 (Alpha 2026 S. 621)
Mangel &gt; Enzym &gt; zirkulierend a.n.k.: E88.0 (Alpha 2024 S. 608) -&gt; E88.08 (Alpha 2026 S. 622)
Mangel &gt; Enzym: E88.0 (Alpha 2024 S. 608) -&gt; E88.08 (Alpha 2026 S. 622)
Enzym &gt; zirkulierend, Mangel a.n.k.: E88.0 (Alpha 2024 S. 272) -&gt; E88.08 (Alpha 2026 S. 276)
Analbuminämie &gt; kongenital: E88.0 (Alpha 2024 S. 52) -&gt; E88.08 (Alpha 2026 S. 53)
Plasmaprotein &gt; Stoffwechselstörung: E88.0 (Alpha 2024 S. 800) -&gt; E88.08 (Alpha 2026 S. 823)
Antitrypsin, Mangel, familiär: E88.0 (Alpha 2024 S. 67) -&gt; E88.08 (Alpha 2026 S. 69)
Enzym &gt; Mangel: E88.0 (Alpha 2024 S. 272) -&gt; E88.08 (Alpha 2026 S. 276)
Atransferrinämie: E88.0 (Alpha 2024 S. 95) -&gt; E88.08 (Alpha 2026 S. 98)
Doppelalbuminämie: E88.0 (Alpha 2024 S. 222) -&gt; E88.08 (Alpha 2026 S. 224)
Transportanomalie, Protein: E88.0 (Alpha 2024 S. 1009) -&gt; E88.08 (Alpha 2026 S. 1038)
Albumin &gt; Fehlen, im Blut: E88.0 (Alpha 2024 S. 38) -&gt; E88.08 (Alpha 2026 S. 39)
Atransferrinämie &gt; kongenital: E88.0 (Alpha 2024 S. 95) -&gt; E88.08 (Alpha 2026 S. 98)
Protein &gt; Transportanomalie: E88.0 (Alpha 2024 S. 825) -&gt; E88.08 (Alpha 2026 S. 850)
Mangel &gt; Pseudocholinesterase: E88.0 (Alpha 2024 S. 612) -&gt; E88.08 (Alpha 2026 S. 627)
Gleiches Zuordnungsmuster, weitere Originalpfade:
Krankheit &gt; hämorrhagisch &gt; durch Alpha-1-Antitrypsin-Pittsburgh-Mutation: E88.0† D77* (Alpha 2024 S. 544) -&gt; E88.08† D77* (Alpha 2026 S. 555)
Alpha-1-Antitrypsin-Pittsburgh-Mutation, Krankheit, hämorrhagisch: E88.0† D77* (Alpha 2024 S. 43) -&gt; E88.08† D77* (Alpha 2026 S. 44)
Gleiches Zuordnungsmuster, weitere Originalpfade:
Quadriplegie - s.a. Tetraplegie &gt; spastisch &gt; hereditär: G11.4 (Alpha 2024 S. 839) -&gt; G80.0 (Alpha 2026 S. 864)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a:t>
            </a:r>
          </a:p>
          <a:p>
            <a:endParaRPr lang="en-US" dirty="0"/>
          </a:p>
          <a:p>
            <a:r>
              <a:rPr lang="en-US" dirty="0"/>
              <a:t>Gleiches Zuordnungsmuster, weitere Originalpfade:</a:t>
            </a:r>
          </a:p>
          <a:p>
            <a:r>
              <a:rPr lang="en-US" dirty="0"/>
              <a:t>Vialetto-van-Laere-Syndrom, Brown-: G12.1 (Alpha 2024 S. 1092) -&gt; G12.2 (Alpha 2026 S. 1122)</a:t>
            </a:r>
          </a:p>
          <a:p>
            <a:r>
              <a:rPr lang="en-US" dirty="0"/>
              <a:t>Van-Laere-Syndrom, Brown-Vialetto-: G12.1 (Alpha 2024 S. 1054) -&gt; G12.2 (Alpha 2026 S. 1085)</a:t>
            </a:r>
          </a:p>
          <a:p>
            <a:r>
              <a:rPr lang="en-US" dirty="0"/>
              <a:t>Brown-Vialetto-van-Laere-Syndrom: G12.1 (Alpha 2024 S. 153) -&gt; G12.2 (Alpha 2026 S. 154)</a:t>
            </a:r>
          </a:p>
          <a:p>
            <a:endParaRPr lang="en-US" dirty="0"/>
          </a:p>
          <a:p>
            <a:r>
              <a:rPr lang="en-US" dirty="0"/>
              <a:t>Gleiches Zuordnungsmuster, weitere Originalpfade:</a:t>
            </a:r>
          </a:p>
          <a:p>
            <a:r>
              <a:rPr lang="en-US" dirty="0"/>
              <a:t>Duchenne-Muskeldystrophie: G71.0 (Alpha 2024 S. 225) -&gt; G71.00 (Alpha 2026 S. 227)</a:t>
            </a:r>
          </a:p>
          <a:p>
            <a:r>
              <a:rPr lang="en-US" dirty="0"/>
              <a:t>Von-Leyden-Syndrom, Duchenne-: G71.0 (Alpha 2024 S. 1095) -&gt; G71.00 (Alpha 2026 S. 1126)</a:t>
            </a:r>
          </a:p>
          <a:p>
            <a:r>
              <a:rPr lang="en-US" dirty="0"/>
              <a:t>Dystrophinopathie &gt; schwer, Typ Duchenne: G71.0 (Alpha 2024 S. 239) -&gt; G71.00 (Alpha 2026 S. 242)</a:t>
            </a:r>
          </a:p>
          <a:p>
            <a:r>
              <a:rPr lang="en-US" dirty="0"/>
              <a:t>DMD [Duchenne-Muskeldystrophie]: G71.0 (Alpha 2024 S. 221) -&gt; G71.00 (Alpha 2026 S. 223)</a:t>
            </a:r>
          </a:p>
          <a:p>
            <a:r>
              <a:rPr lang="en-US" dirty="0"/>
              <a:t>Dystrophie &gt; Muskel &gt; maligne (Typ Duchenne): G71.0 (Alpha 2024 S. 238) -&gt; G71.00 (Alpha 2026 S. 241)</a:t>
            </a:r>
          </a:p>
          <a:p>
            <a:r>
              <a:rPr lang="en-US" dirty="0"/>
              <a:t>Duchenne, Dystrophie, Muskel, progressiv, hereditär: G71.0 (Alpha 2024 S. 225) -&gt; G71.00 (Alpha 2026 S. 227)</a:t>
            </a:r>
          </a:p>
          <a:p>
            <a:r>
              <a:rPr lang="en-US" dirty="0"/>
              <a:t>Paralyse &gt; Duchenne- &gt; bei &gt; Muskeldystrophie: G71.0 (Alpha 2024 S. 770) -&gt; G71.00 (Alpha 2026 S. 793)</a:t>
            </a:r>
          </a:p>
          <a:p>
            <a:r>
              <a:rPr lang="en-US" dirty="0"/>
              <a:t>Muskeldystrophie &gt; Duchenne-: G71.0 (Alpha 2024 S. 654) -&gt; G71.00 (Alpha 2026 S. 671)</a:t>
            </a:r>
          </a:p>
          <a:p>
            <a:r>
              <a:rPr lang="en-US" dirty="0"/>
              <a:t>Muskel - s.a. Musculus &gt; Dystrophie &gt; progressiv, hereditär &gt; Duchenne: G71.0 (Alpha 2024 S. 652) -&gt; G71.00 (Alpha 2026 S. 670)</a:t>
            </a:r>
          </a:p>
          <a:p>
            <a:r>
              <a:rPr lang="en-US" dirty="0"/>
              <a:t>Duchenne-Paralyse &gt; bei &gt; Muskeldystrophie: G71.0 (Alpha 2024 S. 225) -&gt; G71.00 (Alpha 2026 S. 227)</a:t>
            </a:r>
          </a:p>
          <a:p>
            <a:r>
              <a:rPr lang="en-US" dirty="0"/>
              <a:t>Duchenne-Muskeldystrophie &gt; bei weiblicher Trägerin, symptomatische Form: G71.0 (Alpha 2024 S. 225) -&gt; G71.00 (Alpha 2026 S. 227)</a:t>
            </a:r>
          </a:p>
          <a:p>
            <a:r>
              <a:rPr lang="en-US" dirty="0"/>
              <a:t>Dystrophie &gt; Muskel &gt; progressiv, hereditär &gt; Duchenne: G71.0 (Alpha 2024 S. 238) -&gt; G71.00 (Alpha 2026 S. 241)</a:t>
            </a:r>
          </a:p>
          <a:p>
            <a:r>
              <a:rPr lang="en-US" dirty="0"/>
              <a:t>Dystrophinopathie &gt; Typ &gt; Duchenne: G71.0 (Alpha 2024 S. 239) -&gt; G71.00 (Alpha 2026 S. 242)</a:t>
            </a:r>
          </a:p>
          <a:p>
            <a:r>
              <a:rPr lang="en-US" dirty="0"/>
              <a:t>Griesinger-Krankheit, Duchenne-: G71.0 (Alpha 2024 S. 381) -&gt; G71.00 (Alpha 2026 S. 388)</a:t>
            </a:r>
          </a:p>
          <a:p>
            <a:r>
              <a:rPr lang="en-US" dirty="0"/>
              <a:t>Duchenne-von-Leyden-Syndrom: G71.0 (Alpha 2024 S. 225) -&gt; G71.00 (Alpha 2026 S. 227)</a:t>
            </a:r>
          </a:p>
          <a:p>
            <a:r>
              <a:rPr lang="en-US" dirty="0"/>
              <a:t>Muskel - s.a. Musculus &gt; Dystrophie &gt; Typ &gt; Duchenne, bei weiblicher Trägerin, symptomatische Form: G71.0 (Alpha 2024 S. 652) -&gt; G71.00 (Alpha 2026 S. 670)</a:t>
            </a:r>
          </a:p>
          <a:p>
            <a:r>
              <a:rPr lang="en-US" dirty="0"/>
              <a:t>Dystrophie &gt; Duchenne-Muskel-: G71.0 (Alpha 2024 S. 237) -&gt; G71.00 (Alpha 2026 S. 240)</a:t>
            </a:r>
          </a:p>
          <a:p>
            <a:r>
              <a:rPr lang="en-US" dirty="0"/>
              <a:t>Muskel - s.a. Musculus &gt; Dystrophie &gt; maligne (Typ Duchenne): G71.0 (Alpha 2024 S. 652) -&gt; G71.00 (Alpha 2026 S. 670)</a:t>
            </a:r>
          </a:p>
          <a:p>
            <a:r>
              <a:rPr lang="en-US" dirty="0"/>
              <a:t>Duchenne-Griesinger-Krankheit: G71.0 (Alpha 2024 S. 225) -&gt; G71.00 (Alpha 2026 S. 227)</a:t>
            </a:r>
          </a:p>
          <a:p>
            <a:r>
              <a:rPr lang="en-US" dirty="0"/>
              <a:t>Dystrophie &gt; Muskel &gt; Typ &gt; Duchenne, bei weiblicher Trägerin, symptomatische Form: G71.0 (Alpha 2024 S. 238) -&gt; G71.00 (Alpha 2026 S. 241)</a:t>
            </a:r>
          </a:p>
          <a:p>
            <a:endParaRPr lang="en-US" dirty="0"/>
          </a:p>
          <a:p>
            <a:r>
              <a:rPr lang="en-US" dirty="0"/>
              <a:t>Gleiches Zuordnungsmuster, weitere Originalpfade:</a:t>
            </a:r>
          </a:p>
          <a:p>
            <a:r>
              <a:rPr lang="en-US" dirty="0"/>
              <a:t>Muskel - s.a. Musculus &gt; Dystrophie &gt; Gliedergürtel &gt; autosomal-rezessiv, Typ &gt; 2D: G71.0 (Alpha 2024 S. 652) -&gt; G71.08 (Alpha 2026 S. 669)</a:t>
            </a:r>
          </a:p>
          <a:p>
            <a:r>
              <a:rPr lang="en-US" dirty="0"/>
              <a:t>Dystrophie &gt; Muskel &gt; progressiv, hereditär: G71.0 (Alpha 2024 S. 238) -&gt; G71.08 (Alpha 2026 S. 241)</a:t>
            </a:r>
          </a:p>
          <a:p>
            <a:r>
              <a:rPr lang="en-US" dirty="0"/>
              <a:t>Dystrophie &gt; Muskel &gt; Gliedergürtel &gt; autosomal-rezessiv, Typ &gt; 2R: G71.0 (Alpha 2024 S. 238) -&gt; G71.08 (Alpha 2026 S. 241)</a:t>
            </a:r>
          </a:p>
          <a:p>
            <a:r>
              <a:rPr lang="en-US" dirty="0"/>
              <a:t>Myopathie &gt; distal &gt; KLHL9-abhängig, mit Beginn in der Kindheit: G71.0 (Alpha 2024 S. 662) -&gt; G71.08 (Alpha 2026 S. 680)</a:t>
            </a:r>
          </a:p>
          <a:p>
            <a:r>
              <a:rPr lang="en-US" dirty="0"/>
              <a:t>Muskel - s.a. Musculus &gt; Atrophie &gt; pseudohypertrophisch: G71.0 (Alpha 2024 S. 652) -&gt; G71.08 (Alpha 2026 S. 669)</a:t>
            </a:r>
          </a:p>
          <a:p>
            <a:r>
              <a:rPr lang="en-US" dirty="0"/>
              <a:t>Muskel - s.a. Musculus &gt; Dystrophie &gt; Gliedergürtel &gt; autosomal-rezessiv, Typ &gt; 2M: G71.0 (Alpha 2024 S. 652) -&gt; G71.08 (Alpha 2026 S. 669)</a:t>
            </a:r>
          </a:p>
          <a:p>
            <a:r>
              <a:rPr lang="en-US" dirty="0"/>
              <a:t>Skapuloperonäal &gt; Dystrophie &gt; Muskel &gt; benigne, mit Frühkontrakturen (Typ Emery-Dreifuss): G71.0 (Alpha 2024 S. 919) -&gt; G71.08 (Alpha 2026 S. 947)</a:t>
            </a:r>
          </a:p>
          <a:p>
            <a:r>
              <a:rPr lang="en-US" dirty="0"/>
              <a:t>Myopathie &gt; distal &gt; durch VCP-Genmutation, mit Beginn im Erwachsenenalter: G71.0 (Alpha 2024 S. 662) -&gt; G71.08 (Alpha 2026 S. 680)</a:t>
            </a:r>
          </a:p>
          <a:p>
            <a:r>
              <a:rPr lang="en-US" dirty="0"/>
              <a:t>Gnomenwaden: G71.0 (Alpha 2024 S. 376) -&gt; G71.08 (Alpha 2026 S. 383)</a:t>
            </a:r>
          </a:p>
          <a:p>
            <a:r>
              <a:rPr lang="en-US" dirty="0"/>
              <a:t>Muskel - s.a. Musculus &gt; Dystrophie &gt; Gliedergürtel &gt; autosomal-rezessiv, Typ &gt; 2A: G71.0 (Alpha 2024 S. 652) -&gt; G71.08 (Alpha 2026 S. 669)</a:t>
            </a:r>
          </a:p>
          <a:p>
            <a:r>
              <a:rPr lang="en-US" dirty="0"/>
              <a:t>Dystrophie &gt; Muskel &gt; skapuloperonäal &gt; benigne, mit Frühkontrakturen (Typ Emery-Dreifuss): G71.0 (Alpha 2024 S. 238) -&gt; G71.08 (Alpha 2026 S. 241)</a:t>
            </a:r>
          </a:p>
          <a:p>
            <a:r>
              <a:rPr lang="en-US" dirty="0"/>
              <a:t>Dystrophie &gt; Muskel &gt; Gliedergürtel &gt; autosomal-rezessiv, Typ &gt; 2S: G71.0 (Alpha 2024 S. 238) -&gt; G71.08 (Alpha 2026 S. 241)</a:t>
            </a:r>
          </a:p>
          <a:p>
            <a:r>
              <a:rPr lang="en-US" dirty="0"/>
              <a:t>Muskel - s.a. Musculus &gt; Dystrophie &gt; Gliedergürtel &gt; autosomal-rezessiv, Typ &gt; 2C: G71.0 (Alpha 2024 S. 652) -&gt; G71.08 (Alpha 2026 S. 669)</a:t>
            </a:r>
          </a:p>
          <a:p>
            <a:r>
              <a:rPr lang="en-US" dirty="0"/>
              <a:t>Fazio-skapulo-humeral &gt; Dystrophie, Muskel: G71.0 (Alpha 2024 S. 296) -&gt; G71.08 (Alpha 2026 S. 301)</a:t>
            </a:r>
          </a:p>
          <a:p>
            <a:r>
              <a:rPr lang="en-US" dirty="0"/>
              <a:t>Muskeldystrophie &gt; tibial: G71.0 (Alpha 2024 S. 654) -&gt; G71.08 (Alpha 2026 S. 671)</a:t>
            </a:r>
          </a:p>
          <a:p>
            <a:r>
              <a:rPr lang="en-US" dirty="0"/>
              <a:t>Muskel - s.a. Musculus &gt; Dystrophie &gt; Gliedergürtel &gt; autosomal-rezessiv, Typ &gt; 2H: G71.0 (Alpha 2024 S. 652) -&gt; G71.08 (Alpha 2026 S. 669)</a:t>
            </a:r>
          </a:p>
          <a:p>
            <a:r>
              <a:rPr lang="en-US" dirty="0"/>
              <a:t>Okulär &gt; Dystrophie &gt; Muskel: G71.0 (Alpha 2024 S. 747) -&gt; G71.08 (Alpha 2026 S. 768)</a:t>
            </a:r>
          </a:p>
          <a:p>
            <a:r>
              <a:rPr lang="en-US" dirty="0"/>
              <a:t>Myopathie &gt; fazio-skapulo-humeral: G71.0 (Alpha 2024 S. 662) -&gt; G71.08 (Alpha 2026 S. 680)</a:t>
            </a:r>
          </a:p>
          <a:p>
            <a:r>
              <a:rPr lang="en-US" dirty="0"/>
              <a:t>X-chromosomal &gt; Myopathie &gt; mit &gt; Atrophie, Muskel, postural: G71.0 (Alpha 2024 S. 1116) -&gt; G71.08 (Alpha 2026 S. 1149)</a:t>
            </a:r>
          </a:p>
          <a:p>
            <a:r>
              <a:rPr lang="en-US" dirty="0"/>
              <a:t>Dystrophie &gt; Gliedergürtelmuskel, Calpain 3-assoziiert, D4: G71.0 (Alpha 2024 S. 237) -&gt; G71.08 (Alpha 2026 S. 240)</a:t>
            </a:r>
          </a:p>
          <a:p>
            <a:r>
              <a:rPr lang="en-US" dirty="0"/>
              <a:t>Muskel - s.a. Musculus &gt; Dystrophie &gt; Gliedergürtel &gt; autosomal-dominant, Typ &gt; 1C: G71.0 (Alpha 2024 S. 652) -&gt; G71.08 (Alpha 2026 S. 669)</a:t>
            </a:r>
          </a:p>
          <a:p>
            <a:r>
              <a:rPr lang="en-US" dirty="0"/>
              <a:t>Gliedergürtel &gt; Muskeldystrophie, durch Mangel &gt; Beta-Sarkoglykan: G71.0 (Alpha 2024 S. 370) -&gt; G71.08 (Alpha 2026 S. 377)</a:t>
            </a:r>
          </a:p>
          <a:p>
            <a:r>
              <a:rPr lang="en-US" dirty="0"/>
              <a:t>Dystrophie &gt; Leyden-Moebius-: G71.0 (Alpha 2024 S. 237) -&gt; G71.08 (Alpha 2026 S. 240)</a:t>
            </a:r>
          </a:p>
          <a:p>
            <a:r>
              <a:rPr lang="en-US" dirty="0"/>
              <a:t>Dystrohie, Muskel, Gliedergürtel, POMGNT2-abhängig: G71.0 (Alpha 2024 S. 237) -&gt; G71.08 (Alpha 2026 S. 240)</a:t>
            </a:r>
          </a:p>
          <a:p>
            <a:r>
              <a:rPr lang="en-US" dirty="0"/>
              <a:t>Muskel - s.a. Musculus &gt; Dystrophie &gt; Gliedergürtel &gt; autosomal-rezessiv, Typ &gt; 2S: G71.0 (Alpha 2024 S. 652) -&gt; G71.08 (Alpha 2026 S. 669)</a:t>
            </a:r>
          </a:p>
          <a:p>
            <a:r>
              <a:rPr lang="en-US" dirty="0"/>
              <a:t>Muskel - s.a. Musculus &gt; Dystrophie &gt; Gliedergürtel &gt; autosomal-rezessiv, Typ &gt; 2F: G71.0 (Alpha 2024 S. 652) -&gt; G71.08 (Alpha 2026 S. 669)</a:t>
            </a:r>
          </a:p>
          <a:p>
            <a:r>
              <a:rPr lang="en-US" dirty="0"/>
              <a:t>Muskulär &gt; Dystrophie &gt; Schultergürtel: G71.0 (Alpha 2024 S. 654) -&gt; G71.08 (Alpha 2026 S. 671)</a:t>
            </a:r>
          </a:p>
          <a:p>
            <a:r>
              <a:rPr lang="en-US" dirty="0"/>
              <a:t>Muskel - s.a. Musculus &gt; Dystrophie &gt; Gliedergürtel &gt; autosomal-rezessiv, Typ &gt; 2U: G71.0 (Alpha 2024 S. 652) -&gt; G71.08 (Alpha 2026 S. 669)</a:t>
            </a:r>
          </a:p>
          <a:p>
            <a:r>
              <a:rPr lang="en-US" dirty="0"/>
              <a:t>MYH7-abhängig, Dystrophie, Muskel, skapuloperonäal, spät beginnend: G71.0 (Alpha 2024 S. 658) -&gt; G71.08 (Alpha 2026 S. 676)</a:t>
            </a:r>
          </a:p>
          <a:p>
            <a:r>
              <a:rPr lang="en-US" dirty="0"/>
              <a:t>Pseudohypertrophisch &gt; Dystrophie, Muskel: G71.0 (Alpha 2024 S. 828) -&gt; G71.08 (Alpha 2026 S. 852)</a:t>
            </a:r>
          </a:p>
          <a:p>
            <a:r>
              <a:rPr lang="en-US" dirty="0"/>
              <a:t>Muskel - s.a. Musculus &gt; Dystrophie &gt; Typ &gt; Selcen: G71.0 (Alpha 2024 S. 652) -&gt; G71.08 (Alpha 2026 S. 670)</a:t>
            </a:r>
          </a:p>
          <a:p>
            <a:r>
              <a:rPr lang="en-US" dirty="0"/>
              <a:t>Dystrophie &gt; Muskel &gt; Gliedergürtel &gt; autosomal-rezessiv, Typ &gt; 2G: G71.0 (Alpha 2024 S. 238) -&gt; G71.08 (Alpha 2026 S. 241)</a:t>
            </a:r>
          </a:p>
          <a:p>
            <a:r>
              <a:rPr lang="en-US" dirty="0"/>
              <a:t>Anoctaminopathie, distal: G71.0 (Alpha 2024 S. 61) -&gt; G71.08 (Alpha 2026 S. 62)</a:t>
            </a:r>
          </a:p>
          <a:p>
            <a:r>
              <a:rPr lang="en-US" dirty="0"/>
              <a:t>Paralyse &gt; Muskel a.n.k. &gt; pseudohypertrophisch: G71.0 (Alpha 2024 S. 770) -&gt; G71.08 (Alpha 2026 S. 793)</a:t>
            </a:r>
          </a:p>
          <a:p>
            <a:r>
              <a:rPr lang="en-US" dirty="0"/>
              <a:t>Muskeldystrophie &gt; Landouzy-: G71.0 (Alpha 2024 S. 654) -&gt; G71.08 (Alpha 2026 S. 671)</a:t>
            </a:r>
          </a:p>
          <a:p>
            <a:r>
              <a:rPr lang="en-US" dirty="0"/>
              <a:t>Myopathie &gt; distal &gt; nebulin-abhängig, früh-einsetzend: G71.0 (Alpha 2024 S. 662) -&gt; G71.08 (Alpha 2026 S. 680)</a:t>
            </a:r>
          </a:p>
          <a:p>
            <a:r>
              <a:rPr lang="en-US" dirty="0"/>
              <a:t>Dystrophie &gt; Muskel &gt; Gliedergürtel &gt; autosomal-rezessiv, Typ &gt; 2L: G71.0 (Alpha 2024 S. 238) -&gt; G71.08 (Alpha 2026 S. 241)</a:t>
            </a:r>
          </a:p>
          <a:p>
            <a:r>
              <a:rPr lang="en-US" dirty="0"/>
              <a:t>Dystrophie &gt; Muskel &gt; Gliedergürtel &gt; autosomal-dominant, Typ &gt; 1C: G71.0 (Alpha 2024 S. 238) -&gt; G71.08 (Alpha 2026 S. 241)</a:t>
            </a:r>
          </a:p>
          <a:p>
            <a:r>
              <a:rPr lang="en-US" dirty="0"/>
              <a:t>Dystrophie &gt; Muskel &gt; Gliedergürtel &gt; autosomal-rezessiv, Typ &gt; 2K: G71.0 (Alpha 2024 S. 238) -&gt; G71.08 (Alpha 2026 S. 241)</a:t>
            </a:r>
          </a:p>
          <a:p>
            <a:r>
              <a:rPr lang="en-US" dirty="0"/>
              <a:t>Myopathie &gt; X-chromosomal, mit &gt; Atrophie, Muskel, postural: G71.0 (Alpha 2024 S. 663) -&gt; G71.08 (Alpha 2026 S. 681)</a:t>
            </a:r>
          </a:p>
          <a:p>
            <a:r>
              <a:rPr lang="en-US" dirty="0"/>
              <a:t>Gliedergürtel &gt; Muskel &gt; Dystrohie, POMGNT2-abhängig: G71.0 (Alpha 2024 S. 370) -&gt; G71.08 (Alpha 2026 S. 377)</a:t>
            </a:r>
          </a:p>
          <a:p>
            <a:r>
              <a:rPr lang="en-US" dirty="0"/>
              <a:t>Sarkoglykanopathie &gt; Delta-: G71.0 (Alpha 2024 S. 876) -&gt; G71.08 (Alpha 2026 S. 903)</a:t>
            </a:r>
          </a:p>
          <a:p>
            <a:r>
              <a:rPr lang="en-US" dirty="0"/>
              <a:t>LGMD [Limb-girdle muscular dystrophy], Typ &gt; 2M: G71.0 (Alpha 2024 S. 574) -&gt; G71.08 (Alpha 2026 S. 585)</a:t>
            </a:r>
          </a:p>
          <a:p>
            <a:r>
              <a:rPr lang="en-US" dirty="0"/>
              <a:t>Okulo-pharyngo-distal, Myopathie: G71.0 (Alpha 2024 S. 747) -&gt; G71.08 (Alpha 2026 S. 768)</a:t>
            </a:r>
          </a:p>
          <a:p>
            <a:r>
              <a:rPr lang="en-US" dirty="0"/>
              <a:t>Delta-Sarkoglykanopathie: G71.0 (Alpha 2024 S. 200) -&gt; G71.08 (Alpha 2026 S. 202)</a:t>
            </a:r>
          </a:p>
          <a:p>
            <a:r>
              <a:rPr lang="en-US" dirty="0"/>
              <a:t>Muskulär &gt; Dystrophie: G71.0 (Alpha 2024 S. 654) -&gt; G71.08 (Alpha 2026 S. 671)</a:t>
            </a:r>
          </a:p>
          <a:p>
            <a:r>
              <a:rPr lang="en-US" dirty="0"/>
              <a:t>Beckengürtel &gt; Dystrophie, muskulär: G71.0 (Alpha 2024 S. 121) -&gt; G71.08 (Alpha 2026 S. 121)</a:t>
            </a:r>
          </a:p>
          <a:p>
            <a:r>
              <a:rPr lang="en-US" dirty="0"/>
              <a:t>Muskeldystrophie &gt; Gliedergürtel, durch Mangel &gt; Alpha-Sarkoglykan: G71.0 (Alpha 2024 S. 654) -&gt; G71.08 (Alpha 2026 S. 671)</a:t>
            </a:r>
          </a:p>
          <a:p>
            <a:r>
              <a:rPr lang="en-US" dirty="0"/>
              <a:t>Hypertrophie &gt; pseudomuskulär: G71.0 (Alpha 2024 S. 443) -&gt; G71.08 (Alpha 2026 S. 452)</a:t>
            </a:r>
          </a:p>
          <a:p>
            <a:r>
              <a:rPr lang="en-US" dirty="0"/>
              <a:t>Myopathie &gt; distal &gt; mit &gt; Stimmbandschwäche: G71.0 (Alpha 2024 S. 662) -&gt; G71.08 (Alpha 2026 S. 680)</a:t>
            </a:r>
          </a:p>
          <a:p>
            <a:r>
              <a:rPr lang="en-US" dirty="0"/>
              <a:t>EDMD1 [X-chromosomale Emery-Dreifuss Muskeldystrophie]: G71.0 (Alpha 2024 S. 240) -&gt; G71.08 (Alpha 2026 S. 243)</a:t>
            </a:r>
          </a:p>
          <a:p>
            <a:r>
              <a:rPr lang="en-US" dirty="0"/>
              <a:t>Muskeldystrophie &gt; Gliedergürtel, durch Mangel &gt; Lamin A/C: G71.0 (Alpha 2024 S. 654) -&gt; G71.08 (Alpha 2026 S. 671)</a:t>
            </a:r>
          </a:p>
          <a:p>
            <a:r>
              <a:rPr lang="en-US" dirty="0"/>
              <a:t>Becker-Krankheit: G71.0 (Alpha 2024 S. 122) -&gt; G71.08 (Alpha 2026 S. 122)</a:t>
            </a:r>
          </a:p>
          <a:p>
            <a:r>
              <a:rPr lang="en-US" dirty="0"/>
              <a:t>Gliedergürtel &gt; Muskel &gt; Dystrophie &gt; autosomal-dominant, Typ &gt; 1E: G71.0 (Alpha 2024 S. 370) -&gt; G71.08 (Alpha 2026 S. 377)</a:t>
            </a:r>
          </a:p>
          <a:p>
            <a:r>
              <a:rPr lang="en-US" dirty="0"/>
              <a:t>Emery-Dreifuss-Dystrophie, muskulär: G71.0 (Alpha 2024 S. 251) -&gt; G71.08 (Alpha 2026 S. 255)</a:t>
            </a:r>
          </a:p>
          <a:p>
            <a:r>
              <a:rPr lang="en-US" dirty="0"/>
              <a:t>Muskel - s.a. Musculus &gt; Gliedergürtel &gt; Dystrophie, Laminin-alpha-2-abhängig: G71.0 (Alpha 2024 S. 653) -&gt; G71.08 (Alpha 2026 S. 670)</a:t>
            </a:r>
          </a:p>
          <a:p>
            <a:r>
              <a:rPr lang="en-US" dirty="0"/>
              <a:t>Dystrophie &gt; skapuloperonäal: G71.0 (Alpha 2024 S. 239) -&gt; G71.08 (Alpha 2026 S. 241)</a:t>
            </a:r>
          </a:p>
          <a:p>
            <a:r>
              <a:rPr lang="en-US" dirty="0"/>
              <a:t>Gliedergürtel &gt; Muskel &gt; Dystrophie &gt; Laminin-alpha-2-abhängig: G71.0 (Alpha 2024 S. 370) -&gt; G71.08 (Alpha 2026 S. 377)</a:t>
            </a:r>
          </a:p>
          <a:p>
            <a:r>
              <a:rPr lang="en-US" dirty="0"/>
              <a:t>Muskel - s.a. Musculus &gt; Dystrophie &gt; Gliedergürtel &gt; autosomal-rezessiv, Typ &gt; 2K: G71.0 (Alpha 2024 S. 652) -&gt; G71.08 (Alpha 2026 S. 669)</a:t>
            </a:r>
          </a:p>
          <a:p>
            <a:r>
              <a:rPr lang="en-US" dirty="0"/>
              <a:t>EDMD [Emery-Dreifuss Muskeldystrophie]: G71.0 (Alpha 2024 S. 240) -&gt; G71.08 (Alpha 2026 S. 243)</a:t>
            </a:r>
          </a:p>
          <a:p>
            <a:r>
              <a:rPr lang="en-US" dirty="0"/>
              <a:t>Muskel - s.a. Musculus &gt; Dystrophie &gt; Gliedergürtel &gt; autosomal-rezessiv, Typ &gt; 2W: G71.0 (Alpha 2024 S. 652) -&gt; G71.08 (Alpha 2026 S. 669)</a:t>
            </a:r>
          </a:p>
          <a:p>
            <a:r>
              <a:rPr lang="en-US" dirty="0"/>
              <a:t>Muskeldystrophie &gt; Gliedergürtel, durch Mangel &gt; Beta-Sarkoglykan: G71.0 (Alpha 2024 S. 654) -&gt; G71.08 (Alpha 2026 S. 671)</a:t>
            </a:r>
          </a:p>
          <a:p>
            <a:r>
              <a:rPr lang="en-US" dirty="0"/>
              <a:t>Dystrophie &gt; Muskel &gt; Gliedergürtel &gt; autosomal-rezessiv, Typ &gt; 2M: G71.0 (Alpha 2024 S. 238) -&gt; G71.08 (Alpha 2026 S. 241)</a:t>
            </a:r>
          </a:p>
          <a:p>
            <a:r>
              <a:rPr lang="en-US" dirty="0"/>
              <a:t>Muskel - s.a. Musculus &gt; Dystrophie &gt; Gliedergürtel &gt; autosomal-rezessiv, Typ &gt; 2B: G71.0 (Alpha 2024 S. 652) -&gt; G71.08 (Alpha 2026 S. 669)</a:t>
            </a:r>
          </a:p>
          <a:p>
            <a:r>
              <a:rPr lang="en-US" dirty="0"/>
              <a:t>Muskel - s.a. Musculus &gt; Dystrophie &gt; skapuloperonäal: G71.0 (Alpha 2024 S. 652) -&gt; G71.08 (Alpha 2026 S. 670)</a:t>
            </a:r>
          </a:p>
          <a:p>
            <a:r>
              <a:rPr lang="en-US" dirty="0"/>
              <a:t>Muskeldystrophie &gt; Gliedergürtel, durch Mangel &gt; Delta-Sarkoglykan: G71.0 (Alpha 2024 S. 654) -&gt; G71.08 (Alpha 2026 S. 671)</a:t>
            </a:r>
          </a:p>
          <a:p>
            <a:r>
              <a:rPr lang="en-US" dirty="0"/>
              <a:t>Myopathie &gt; distal &gt; Typ &gt; Welander: G71.0 (Alpha 2024 S. 662) -&gt; G71.08 (Alpha 2026 S. 680)</a:t>
            </a:r>
          </a:p>
          <a:p>
            <a:r>
              <a:rPr lang="en-US" dirty="0"/>
              <a:t>Dystrophie &gt; Muskel &gt; Gliedergürtel &gt; autosomal-rezessiv, Typ &gt; 2N: G71.0 (Alpha 2024 S. 238) -&gt; G71.08 (Alpha 2026 S. 241)</a:t>
            </a:r>
          </a:p>
          <a:p>
            <a:r>
              <a:rPr lang="en-US" dirty="0"/>
              <a:t>Alpha-Sarkoglykanopathie: G71.0 (Alpha 2024 S. 43) -&gt; G71.08 (Alpha 2026 S. 44)</a:t>
            </a:r>
          </a:p>
          <a:p>
            <a:r>
              <a:rPr lang="en-US" dirty="0"/>
              <a:t>Dystrophie &gt; Muskel &gt; Gliedergürtel &gt; autosomal-rezessiv, Typ &gt; 2H: G71.0 (Alpha 2024 S. 238) -&gt; G71.08 (Alpha 2026 S. 241)</a:t>
            </a:r>
          </a:p>
          <a:p>
            <a:r>
              <a:rPr lang="en-US" dirty="0"/>
              <a:t>Mangel &gt; FKRP [Fukutin-related Protein], mit Muskeldystrophie, Gliedergürtel: G71.0 (Alpha 2024 S. 608) -&gt; G71.08 (Alpha 2026 S. 623)</a:t>
            </a:r>
          </a:p>
          <a:p>
            <a:r>
              <a:rPr lang="en-US" dirty="0"/>
              <a:t>Myopathie &gt; okulo-pharyngo-distal: G71.0 (Alpha 2024 S. 663) -&gt; G71.08 (Alpha 2026 S. 681)</a:t>
            </a:r>
          </a:p>
          <a:p>
            <a:r>
              <a:rPr lang="en-US" dirty="0"/>
              <a:t>Stimmbandschwäche, bei Myopathie, distal: G71.0 (Alpha 2024 S. 944) -&gt; G71.08 (Alpha 2026 S. 972)</a:t>
            </a:r>
          </a:p>
          <a:p>
            <a:r>
              <a:rPr lang="en-US" dirty="0"/>
              <a:t>Dystrophie &gt; Muskel &gt; Gliedergürtel &gt; autosomal-dominant, Typ &gt; 1H: G71.0 (Alpha 2024 S. 238) -&gt; G71.08 (Alpha 2026 S. 241)</a:t>
            </a:r>
          </a:p>
          <a:p>
            <a:r>
              <a:rPr lang="en-US" dirty="0"/>
              <a:t>Gliedergürtel &gt; Muskeldystrophie, durch Mangel &gt; Delta-Sarkoglykan: G71.0 (Alpha 2024 S. 370) -&gt; G71.08 (Alpha 2026 S. 377)</a:t>
            </a:r>
          </a:p>
          <a:p>
            <a:r>
              <a:rPr lang="en-US" dirty="0"/>
              <a:t>Myopathie &gt; distal &gt; Typ &gt; Tateyama: G71.0 (Alpha 2024 S. 662) -&gt; G71.08 (Alpha 2026 S. 680)</a:t>
            </a:r>
          </a:p>
          <a:p>
            <a:r>
              <a:rPr lang="en-US" dirty="0"/>
              <a:t>Muskel - s.a. Musculus &gt; Dystrophie &gt; Rumpfgürtel: G71.0 (Alpha 2024 S. 652) -&gt; G71.08 (Alpha 2026 S. 670)</a:t>
            </a:r>
          </a:p>
          <a:p>
            <a:r>
              <a:rPr lang="en-US" dirty="0"/>
              <a:t>Tibial &gt; Muskeldystrophie: G71.0 (Alpha 2024 S. 1000) -&gt; G71.08 (Alpha 2026 S. 1029)</a:t>
            </a:r>
          </a:p>
          <a:p>
            <a:r>
              <a:rPr lang="en-US" dirty="0"/>
              <a:t>Extremität &gt; obere &gt; Myopathie, distal, mit Beginn im Erwachsenenalter, vom Finnischen Typ: G71.0 (Alpha 2024 S. 291) -&gt; G71.08 (Alpha 2026 S. 296)</a:t>
            </a:r>
          </a:p>
          <a:p>
            <a:r>
              <a:rPr lang="en-US" dirty="0"/>
              <a:t>LGMD [Limb-girdle muscular dystrophy], Typ &gt; 2I: G71.0 (Alpha 2024 S. 574) -&gt; G71.08 (Alpha 2026 S. 585)</a:t>
            </a:r>
          </a:p>
          <a:p>
            <a:r>
              <a:rPr lang="en-US" dirty="0"/>
              <a:t>Dystrophie &gt; Muskel &gt; Gliedergürtel &gt; autosomal-dominant, Typ &gt; 1B: G71.0 (Alpha 2024 S. 238) -&gt; G71.08 (Alpha 2026 S. 241)</a:t>
            </a:r>
          </a:p>
          <a:p>
            <a:r>
              <a:rPr lang="en-US" dirty="0"/>
              <a:t>Pseudomuskulär, Hypertrophie: G71.0 (Alpha 2024 S. 829) -&gt; G71.08 (Alpha 2026 S. 853)</a:t>
            </a:r>
          </a:p>
          <a:p>
            <a:r>
              <a:rPr lang="en-US" dirty="0"/>
              <a:t>Genmutation &gt; VCP, mit Myopathie, distal, mit Beginn im Erwachsenenalter: G71.0 (Alpha 2024 S. 360) -&gt; G71.08 (Alpha 2026 S. 367)</a:t>
            </a:r>
          </a:p>
          <a:p>
            <a:r>
              <a:rPr lang="en-US" dirty="0"/>
              <a:t>Atrophie &gt; Landouzy-Déjerine-: G71.0 (Alpha 2024 S. 98) -&gt; G71.08 (Alpha 2026 S. 101)</a:t>
            </a:r>
          </a:p>
          <a:p>
            <a:r>
              <a:rPr lang="en-US" dirty="0"/>
              <a:t>Muskel - s.a. Musculus &gt; Dystrophie &gt; skapuloperonäal &gt; benigne, mit Frühkontrakturen (Typ Emery-Dreifuss): G71.0 (Alpha 2024 S. 652) -&gt; G71.08 (Alpha 2026 S. 670)</a:t>
            </a:r>
          </a:p>
          <a:p>
            <a:r>
              <a:rPr lang="en-US" dirty="0"/>
              <a:t>Kontraktur &gt; progressiv, mit Schwäche, Muskel, Gliedergürtel, und Dystrophie, Muskel, mit Beginn im Kindesalter: G71.0 (Alpha 2024 S. 533) -&gt; G71.08 (Alpha 2026 S. 544)</a:t>
            </a:r>
          </a:p>
          <a:p>
            <a:r>
              <a:rPr lang="en-US" dirty="0"/>
              <a:t>LGMD [Limb-girdle muscular dystrophy], Typ &gt; 2E: G71.0 (Alpha 2024 S. 574) -&gt; G71.08 (Alpha 2026 S. 585)</a:t>
            </a:r>
          </a:p>
          <a:p>
            <a:r>
              <a:rPr lang="en-US" dirty="0"/>
              <a:t>Dreifuss-Muskeldystrophie, Emery-: G71.0 (Alpha 2024 S. 223) -&gt; G71.08 (Alpha 2026 S. 225)</a:t>
            </a:r>
          </a:p>
          <a:p>
            <a:r>
              <a:rPr lang="en-US" dirty="0"/>
              <a:t>Myopathie &gt; okulär: G71.0 (Alpha 2024 S. 663) -&gt; G71.08 (Alpha 2026 S. 681)</a:t>
            </a:r>
          </a:p>
          <a:p>
            <a:r>
              <a:rPr lang="en-US" dirty="0"/>
              <a:t>Muskel - s.a. Musculus &gt; Dystrophie &gt; Gliedergürtel &gt; autosomal-rezessiv, Typ &gt; 2Z: G71.0 (Alpha 2024 S. 652) -&gt; G71.08 (Alpha 2026 S. 669)</a:t>
            </a:r>
          </a:p>
          <a:p>
            <a:r>
              <a:rPr lang="en-US" dirty="0"/>
              <a:t>Muskel - s.a. Musculus &gt; Dystrophie &gt; Gliedergürtel &gt; autosomal-rezessiv, Typ &gt; 2P: G71.0 (Alpha 2024 S. 652) -&gt; G71.08 (Alpha 2026 S. 669)</a:t>
            </a:r>
          </a:p>
          <a:p>
            <a:r>
              <a:rPr lang="en-US" dirty="0"/>
              <a:t>LGMD [Limb-girdle muscular dystrophy], Typ &gt; 2D: G71.0 (Alpha 2024 S. 574) -&gt; G71.08 (Alpha 2026 S. 585)</a:t>
            </a:r>
          </a:p>
          <a:p>
            <a:r>
              <a:rPr lang="en-US" dirty="0"/>
              <a:t>Dystrophie &gt; okulär: G71.0 (Alpha 2024 S. 238) -&gt; G71.08 (Alpha 2026 S. 241)</a:t>
            </a:r>
          </a:p>
          <a:p>
            <a:r>
              <a:rPr lang="en-US" dirty="0"/>
              <a:t>Dystrophie &gt; Gowers-, muskulär: G71.0 (Alpha 2024 S. 237) -&gt; G71.08 (Alpha 2026 S. 240)</a:t>
            </a:r>
          </a:p>
          <a:p>
            <a:r>
              <a:rPr lang="en-US" dirty="0"/>
              <a:t>Dystrophie &gt; Muskel &gt; Gliedergürtel &gt; Laminin-alpha-2-abhängig: G71.0 (Alpha 2024 S. 238) -&gt; G71.08 (Alpha 2026 S. 241)</a:t>
            </a:r>
          </a:p>
          <a:p>
            <a:r>
              <a:rPr lang="en-US" dirty="0"/>
              <a:t>Myopathie &gt; Bethlem-: G71.0 (Alpha 2024 S. 662) -&gt; G71.08 (Alpha 2026 S. 680)</a:t>
            </a:r>
          </a:p>
          <a:p>
            <a:r>
              <a:rPr lang="en-US" dirty="0"/>
              <a:t>KLHL9-abhängig, Myopathie, distal, mit Beginn in der Kindheit: G71.0 (Alpha 2024 S. 511) -&gt; G71.08 (Alpha 2026 S. 522)</a:t>
            </a:r>
          </a:p>
          <a:p>
            <a:r>
              <a:rPr lang="en-US" dirty="0"/>
              <a:t>Gamma-Sarkoglykanopathie: G71.0 (Alpha 2024 S. 342) -&gt; G71.08 (Alpha 2026 S. 348)</a:t>
            </a:r>
          </a:p>
          <a:p>
            <a:r>
              <a:rPr lang="en-US" dirty="0"/>
              <a:t>Gliedergürtel &gt; Muskel &gt; Dystrophie &gt; autosomal-dominant, Typ &gt; 1H: G71.0 (Alpha 2024 S. 370) -&gt; G71.08 (Alpha 2026 S. 377)</a:t>
            </a:r>
          </a:p>
          <a:p>
            <a:r>
              <a:rPr lang="en-US" dirty="0"/>
              <a:t>Muskel - s.a. Musculus &gt; Dystrophie &gt; pseudohypertrophisch: G71.0 (Alpha 2024 S. 652) -&gt; G71.08 (Alpha 2026 S. 670)</a:t>
            </a:r>
          </a:p>
          <a:p>
            <a:r>
              <a:rPr lang="en-US" dirty="0"/>
              <a:t>Gliedergürtel &gt; Muskeldystrophie, durch Mangel &gt; Gamma-Sarkoglykan: G71.0 (Alpha 2024 S. 370) -&gt; G71.08 (Alpha 2026 S. 377)</a:t>
            </a:r>
          </a:p>
          <a:p>
            <a:r>
              <a:rPr lang="en-US" dirty="0"/>
              <a:t>Pseudohypertrophisch &gt; Paralyse, Muskel: G71.0 (Alpha 2024 S. 828) -&gt; G71.08 (Alpha 2026 S. 852)</a:t>
            </a:r>
          </a:p>
          <a:p>
            <a:r>
              <a:rPr lang="en-US" dirty="0"/>
              <a:t>Dreifuss-Dystrophie, Emery-, muskulär: G71.0 (Alpha 2024 S. 223) -&gt; G71.08 (Alpha 2026 S. 225)</a:t>
            </a:r>
          </a:p>
          <a:p>
            <a:r>
              <a:rPr lang="en-US" dirty="0"/>
              <a:t>Dystrophie &gt; okulopharyngeal: G71.0 (Alpha 2024 S. 238) -&gt; G71.08 (Alpha 2026 S. 241)</a:t>
            </a:r>
          </a:p>
          <a:p>
            <a:r>
              <a:rPr lang="en-US" dirty="0"/>
              <a:t>Muskulär &gt; Gowers-Dystrophie: G71.0 (Alpha 2024 S. 654) -&gt; G71.08 (Alpha 2026 S. 671)</a:t>
            </a:r>
          </a:p>
          <a:p>
            <a:r>
              <a:rPr lang="en-US" dirty="0"/>
              <a:t>Dystrophie &gt; Emery-Dreifuss-, muskulär: G71.0 (Alpha 2024 S. 237) -&gt; G71.08 (Alpha 2026 S. 240)</a:t>
            </a:r>
          </a:p>
          <a:p>
            <a:r>
              <a:rPr lang="en-US" dirty="0"/>
              <a:t>Myopathie &gt; Schultergürtel: G71.0 (Alpha 2024 S. 663) -&gt; G71.08 (Alpha 2026 S. 681)</a:t>
            </a:r>
          </a:p>
          <a:p>
            <a:r>
              <a:rPr lang="en-US" dirty="0"/>
              <a:t>X-chromosomal &gt; Muskeldystrophie, Emery-Dreifuss-: G71.0 (Alpha 2024 S. 1116) -&gt; G71.08 (Alpha 2026 S. 1149)</a:t>
            </a:r>
          </a:p>
          <a:p>
            <a:r>
              <a:rPr lang="en-US" dirty="0"/>
              <a:t>Dystrophie &gt; Muskel &gt; Typ &gt; Becker, symptomatische Form, bei weiblicher Trägerin: G71.0 (Alpha 2024 S. 238) -&gt; G71.08 (Alpha 2026 S. 241)</a:t>
            </a:r>
          </a:p>
          <a:p>
            <a:r>
              <a:rPr lang="en-US" dirty="0"/>
              <a:t>Pseudohypertrophisch &gt; Atrophie, Muskel: G71.0 (Alpha 2024 S. 828) -&gt; G71.08 (Alpha 2026 S. 852)</a:t>
            </a:r>
          </a:p>
          <a:p>
            <a:r>
              <a:rPr lang="en-US" dirty="0"/>
              <a:t>Fazio-skapulo-humeral &gt; Atrophie: G71.0 (Alpha 2024 S. 296) -&gt; G71.08 (Alpha 2026 S. 301)</a:t>
            </a:r>
          </a:p>
          <a:p>
            <a:r>
              <a:rPr lang="en-US" dirty="0"/>
              <a:t>Rumpfgürtel, Dystrophie, Muskel: G71.0 (Alpha 2024 S. 870) -&gt; G71.08 (Alpha 2026 S. 896)</a:t>
            </a:r>
          </a:p>
          <a:p>
            <a:r>
              <a:rPr lang="en-US" dirty="0"/>
              <a:t>Muskel - s.a. Musculus &gt; Dystrophie &gt; Gliedergürtel &gt; autosomal-rezessiv, Typ &gt; 2N: G71.0 (Alpha 2024 S. 652) -&gt; G71.08 (Alpha 2026 S. 669)</a:t>
            </a:r>
          </a:p>
          <a:p>
            <a:r>
              <a:rPr lang="en-US" dirty="0"/>
              <a:t>Dystrophie &gt; Muskel &gt; Typ &gt; Selcen: G71.0 (Alpha 2024 S. 238) -&gt; G71.08 (Alpha 2026 S. 241)</a:t>
            </a:r>
          </a:p>
          <a:p>
            <a:r>
              <a:rPr lang="en-US" dirty="0"/>
              <a:t>Sarkoglykanopathie &gt; Beta-: G71.0 (Alpha 2024 S. 876) -&gt; G71.08 (Alpha 2026 S. 903)</a:t>
            </a:r>
          </a:p>
          <a:p>
            <a:r>
              <a:rPr lang="en-US" dirty="0"/>
              <a:t>Dystrophie &gt; Landouzy-Déjerine-: G71.0 (Alpha 2024 S. 237) -&gt; G71.08 (Alpha 2026 S. 240)</a:t>
            </a:r>
          </a:p>
          <a:p>
            <a:r>
              <a:rPr lang="en-US" dirty="0"/>
              <a:t>Muskel - s.a. Musculus &gt; Dystrophie &gt; Gliedergürtel &gt; autosomal-rezessiv, Typ &gt; 2J: G71.0 (Alpha 2024 S. 652) -&gt; G71.08 (Alpha 2026 S. 669)</a:t>
            </a:r>
          </a:p>
          <a:p>
            <a:r>
              <a:rPr lang="en-US" dirty="0"/>
              <a:t>Myopathie &gt; Beckengürtel: G71.0 (Alpha 2024 S. 662) -&gt; G71.08 (Alpha 2026 S. 680)</a:t>
            </a:r>
          </a:p>
          <a:p>
            <a:r>
              <a:rPr lang="en-US" dirty="0"/>
              <a:t>Miyoshi-Myopathie: G71.0 (Alpha 2024 S. 643) -&gt; G71.08 (Alpha 2026 S. 660)</a:t>
            </a:r>
          </a:p>
          <a:p>
            <a:r>
              <a:rPr lang="en-US" dirty="0"/>
              <a:t>Atrophie &gt; Muskel &gt; pseudohypertrophisch: G71.0 (Alpha 2024 S. 98) -&gt; G71.08 (Alpha 2026 S. 101)</a:t>
            </a:r>
          </a:p>
          <a:p>
            <a:r>
              <a:rPr lang="en-US" dirty="0"/>
              <a:t>Dystrophie &gt; Muskel &gt; Gliedergürtel &gt; autosomal-rezessiv, Typ &gt; 2F: G71.0 (Alpha 2024 S. 238) -&gt; G71.08 (Alpha 2026 S. 241)</a:t>
            </a:r>
          </a:p>
          <a:p>
            <a:r>
              <a:rPr lang="en-US" dirty="0"/>
              <a:t>Gliedergürtelmuskel, Dystrophie, Calpain 3-assoziiert, D4: G71.0 (Alpha 2024 S. 370) -&gt; G71.08 (Alpha 2026 S. 377)</a:t>
            </a:r>
          </a:p>
          <a:p>
            <a:r>
              <a:rPr lang="en-US" dirty="0"/>
              <a:t>Dystrophie &gt; Muskel &gt; pseudohypertrophisch: G71.0 (Alpha 2024 S. 238) -&gt; G71.08 (Alpha 2026 S. 241)</a:t>
            </a:r>
          </a:p>
          <a:p>
            <a:r>
              <a:rPr lang="en-US" dirty="0"/>
              <a:t>Muskel - s.a. Musculus &gt; Dystrophie &gt; skapuloperonäal &gt; X-chromosomal: G71.0 (Alpha 2024 S. 652) -&gt; G71.08 (Alpha 2026 S. 670)</a:t>
            </a:r>
          </a:p>
          <a:p>
            <a:r>
              <a:rPr lang="en-US" dirty="0"/>
              <a:t>Dystrophie &gt; Muskel &gt; Rumpfgürtel: G71.0 (Alpha 2024 S. 238) -&gt; G71.08 (Alpha 2026 S. 241)</a:t>
            </a:r>
          </a:p>
          <a:p>
            <a:r>
              <a:rPr lang="en-US" dirty="0"/>
              <a:t>Okulär &gt; Dystrophie: G71.0 (Alpha 2024 S. 747) -&gt; G71.08 (Alpha 2026 S. 768)</a:t>
            </a:r>
          </a:p>
          <a:p>
            <a:r>
              <a:rPr lang="en-US" dirty="0"/>
              <a:t>Muskel - s.a. Musculus &gt; Dystrophie &gt; Gliedergürtel &gt; autosomal-rezessiv, Typ &gt; 2O: G71.0 (Alpha 2024 S. 652) -&gt; G71.08 (Alpha 2026 S. 669)</a:t>
            </a:r>
          </a:p>
          <a:p>
            <a:r>
              <a:rPr lang="en-US" dirty="0"/>
              <a:t>Okulopharyngeal &gt; Dystrophie: G71.0 (Alpha 2024 S. 748) -&gt; G71.08 (Alpha 2026 S. 768)</a:t>
            </a:r>
          </a:p>
          <a:p>
            <a:r>
              <a:rPr lang="en-US" dirty="0"/>
              <a:t>Fazio-skapulo-humeral &gt; Myopathie: G71.0 (Alpha 2024 S. 296) -&gt; G71.08 (Alpha 2026 S. 301)</a:t>
            </a:r>
          </a:p>
          <a:p>
            <a:r>
              <a:rPr lang="en-US" dirty="0"/>
              <a:t>Gliedergürtel &gt; Muskel &gt; Dystrophie &gt; autosomal-dominant, Typ &gt; 1F: G71.0 (Alpha 2024 S. 370) -&gt; G71.08 (Alpha 2026 S. 377)</a:t>
            </a:r>
          </a:p>
          <a:p>
            <a:r>
              <a:rPr lang="en-US" dirty="0"/>
              <a:t>Muskel - s.a. Musculus &gt; Dystrophie: G71.0 (Alpha 2024 S. 652) -&gt; G71.08 (Alpha 2026 S. 669)</a:t>
            </a:r>
          </a:p>
          <a:p>
            <a:r>
              <a:rPr lang="en-US" dirty="0"/>
              <a:t>Dystrophie &gt; Muskel &gt; Gliedergürtel &gt; autosomal-rezessiv, Typ &gt; 2P: G71.0 (Alpha 2024 S. 238) -&gt; G71.08 (Alpha 2026 S. 241)</a:t>
            </a:r>
          </a:p>
          <a:p>
            <a:r>
              <a:rPr lang="en-US" dirty="0"/>
              <a:t>Dystrophie &gt; Muskel &gt; MYH7-abhängig, skapuloperonäal, spät beginnend: G71.0 (Alpha 2024 S. 238) -&gt; G71.08 (Alpha 2026 S. 241)</a:t>
            </a:r>
          </a:p>
          <a:p>
            <a:r>
              <a:rPr lang="en-US" dirty="0"/>
              <a:t>Dystrophie &gt; Becker-: G71.0 (Alpha 2024 S. 237) -&gt; G71.08 (Alpha 2026 S. 240)</a:t>
            </a:r>
          </a:p>
          <a:p>
            <a:r>
              <a:rPr lang="en-US" dirty="0"/>
              <a:t>Dystrophie &gt; Muskel &gt; Gliedergürtel &gt; autosomal-rezessiv, Typ &gt; 2W: G71.0 (Alpha 2024 S. 238) -&gt; G71.08 (Alpha 2026 S. 241)</a:t>
            </a:r>
          </a:p>
          <a:p>
            <a:r>
              <a:rPr lang="en-US" dirty="0"/>
              <a:t>Dystrophie &gt; Muskel &gt; skapuloperonäal: G71.0 (Alpha 2024 S. 238) -&gt; G71.08 (Alpha 2026 S. 241)</a:t>
            </a:r>
          </a:p>
          <a:p>
            <a:r>
              <a:rPr lang="en-US" dirty="0"/>
              <a:t>Muskel - s.a. Musculus &gt; Dystrophie &gt; Gliedergürtel &gt; autosomal-rezessiv, Typ &gt; 2E: G71.0 (Alpha 2024 S. 652) -&gt; G71.08 (Alpha 2026 S. 669)</a:t>
            </a:r>
          </a:p>
          <a:p>
            <a:r>
              <a:rPr lang="en-US" dirty="0"/>
              <a:t>Dystrophie &gt; Muskel &gt; Gliedergürtel &gt; autosomal-rezessiv, Typ &gt; 2J: G71.0 (Alpha 2024 S. 238) -&gt; G71.08 (Alpha 2026 S. 241)</a:t>
            </a:r>
          </a:p>
          <a:p>
            <a:r>
              <a:rPr lang="en-US" dirty="0"/>
              <a:t>Muskel - s.a. Musculus &gt; Dystrophie &gt; Typ &gt; Becker, symptomatische Form, bei weiblicher Trägerin: G71.0 (Alpha 2024 S. 652) -&gt; G71.08 (Alpha 2026 S. 670)</a:t>
            </a:r>
          </a:p>
          <a:p>
            <a:r>
              <a:rPr lang="en-US" dirty="0"/>
              <a:t>Atrophie &gt; fazio-skapulo-humeral: G71.0 (Alpha 2024 S. 98) -&gt; G71.08 (Alpha 2026 S. 100)</a:t>
            </a:r>
          </a:p>
          <a:p>
            <a:r>
              <a:rPr lang="en-US" dirty="0"/>
              <a:t>Muskel - s.a. Musculus &gt; Paralyse a.n.k. &gt; pseudohypertrophisch: G71.0 (Alpha 2024 S. 653) -&gt; G71.08 (Alpha 2026 S. 670)</a:t>
            </a:r>
          </a:p>
          <a:p>
            <a:r>
              <a:rPr lang="en-US" dirty="0"/>
              <a:t>Leyden-Moebius-Dystrophie: G71.0 (Alpha 2024 S. 573) -&gt; G71.08 (Alpha 2026 S. 585)</a:t>
            </a:r>
          </a:p>
          <a:p>
            <a:r>
              <a:rPr lang="en-US" dirty="0"/>
              <a:t>Muskel - s.a. Musculus &gt; Dystrophie &gt; progressiv, hereditär: G71.0 (Alpha 2024 S. 652) -&gt; G71.08 (Alpha 2026 S. 670)</a:t>
            </a:r>
          </a:p>
          <a:p>
            <a:r>
              <a:rPr lang="en-US" dirty="0"/>
              <a:t>Muskel - s.a. Musculus &gt; Dystrophie &gt; Gliedergürtel &gt; autosomal-rezessiv, Typ &gt; 2X: G71.0 (Alpha 2024 S. 652) -&gt; G71.08 (Alpha 2026 S. 669)</a:t>
            </a:r>
          </a:p>
          <a:p>
            <a:r>
              <a:rPr lang="en-US" dirty="0"/>
              <a:t>Gamma-Sarkoglykan, Mangel, mit Muskeldystrophie, Gliedergürtel: G71.0 (Alpha 2024 S. 342) -&gt; G71.08 (Alpha 2026 S. 348)</a:t>
            </a:r>
          </a:p>
          <a:p>
            <a:r>
              <a:rPr lang="en-US" dirty="0"/>
              <a:t>Gliedergürtel &gt; Muskel &gt; Dystrophie &gt; autosomal-dominant, Typ &gt; 1C: G71.0 (Alpha 2024 S. 370) -&gt; G71.08 (Alpha 2026 S. 377)</a:t>
            </a:r>
          </a:p>
          <a:p>
            <a:r>
              <a:rPr lang="en-US" dirty="0"/>
              <a:t>Okulopharyngeal &gt; Dystrophie &gt; Muskel: G71.0 (Alpha 2024 S. 748) -&gt; G71.08 (Alpha 2026 S. 768)</a:t>
            </a:r>
          </a:p>
          <a:p>
            <a:r>
              <a:rPr lang="en-US" dirty="0"/>
              <a:t>Nebulin-abhängig, Myopathie, distal, früh-einsetzend: G71.0 (Alpha 2024 S. 677) -&gt; G71.08 (Alpha 2026 S. 695)</a:t>
            </a:r>
          </a:p>
          <a:p>
            <a:r>
              <a:rPr lang="en-US" dirty="0"/>
              <a:t>Dystrophie &gt; Muskel &gt; Gliedergürtel &gt; autosomal-rezessiv, Typ &gt; 2Q: G71.0 (Alpha 2024 S. 238) -&gt; G71.08 (Alpha 2026 S. 241)</a:t>
            </a:r>
          </a:p>
          <a:p>
            <a:r>
              <a:rPr lang="en-US" dirty="0"/>
              <a:t>Lamin &gt; A/C, Mangel, mit Muskeldystrophie, Gliedergürtel: G71.0 (Alpha 2024 S. 560) -&gt; G71.08 (Alpha 2026 S. 571)</a:t>
            </a:r>
          </a:p>
          <a:p>
            <a:r>
              <a:rPr lang="en-US" dirty="0"/>
              <a:t>Gliedergürtel &gt; Muskeldystrophie, durch Mangel &gt; Lamin A/C: G71.0 (Alpha 2024 S. 370) -&gt; G71.08 (Alpha 2026 S. 377)</a:t>
            </a:r>
          </a:p>
          <a:p>
            <a:r>
              <a:rPr lang="en-US" dirty="0"/>
              <a:t>Muskel - s.a. Musculus &gt; Dystrophie &gt; Gliedergürtel &gt; autosomal-dominant, Typ &gt; 1D: G71.0 (Alpha 2024 S. 652) -&gt; G71.08 (Alpha 2026 S. 669)</a:t>
            </a:r>
          </a:p>
          <a:p>
            <a:r>
              <a:rPr lang="en-US" dirty="0"/>
              <a:t>Muskel - s.a. Musculus &gt; Dystrophie &gt; Gliedergürtel &gt; autosomal-dominant, Typ &gt; 1H: G71.0 (Alpha 2024 S. 652) -&gt; G71.08 (Alpha 2026 S. 669)</a:t>
            </a:r>
          </a:p>
          <a:p>
            <a:r>
              <a:rPr lang="en-US" dirty="0"/>
              <a:t>Atemmuskulatur, früh, Beteiligung, bei Myopathie, distal: G71.0 (Alpha 2024 S. 92) -&gt; G71.08 (Alpha 2026 S. 95)</a:t>
            </a:r>
          </a:p>
          <a:p>
            <a:r>
              <a:rPr lang="en-US" dirty="0"/>
              <a:t>Muskel - s.a. Musculus &gt; Dystrophie &gt; Gliedergürtel &gt; autosomal-rezessiv, Typ &gt; 2Y: G71.0 (Alpha 2024 S. 652) -&gt; G71.08 (Alpha 2026 S. 669)</a:t>
            </a:r>
          </a:p>
          <a:p>
            <a:r>
              <a:rPr lang="en-US" dirty="0"/>
              <a:t>Muskel - s.a. Musculus &gt; Dystrophie &gt; distal: G71.0 (Alpha 2024 S. 652) -&gt; G71.08 (Alpha 2026 S. 669)</a:t>
            </a:r>
          </a:p>
          <a:p>
            <a:r>
              <a:rPr lang="en-US" dirty="0"/>
              <a:t>Muskel - s.a. Musculus &gt; Dystrophie &gt; benigne (Typ Becker): G71.0 (Alpha 2024 S. 652) -&gt; G71.08 (Alpha 2026 S. 669)</a:t>
            </a:r>
          </a:p>
          <a:p>
            <a:r>
              <a:rPr lang="en-US" dirty="0"/>
              <a:t>Gliedergürtel &gt; Muskel &gt; Dystrophie &gt; durch POMK-Mangel: G71.0 (Alpha 2024 S. 370) -&gt; G71.08 (Alpha 2026 S. 377)</a:t>
            </a:r>
          </a:p>
          <a:p>
            <a:r>
              <a:rPr lang="en-US" dirty="0"/>
              <a:t>Progressiv - s. Art der Krankheit &gt; Kontraktur, mit Schwäche, Muskel, Gliedergürtel, und Dystrophie, Muskel, mit Beginn im Kindesalter: G71.0 (Alpha 2024 S. 822) -&gt; G71.08 (Alpha 2026 S. 846)</a:t>
            </a:r>
          </a:p>
          <a:p>
            <a:r>
              <a:rPr lang="en-US" dirty="0"/>
              <a:t>Dystrophie &gt; Muskel &gt; okulär: G71.0 (Alpha 2024 S. 238) -&gt; G71.08 (Alpha 2026 S. 241)</a:t>
            </a:r>
          </a:p>
          <a:p>
            <a:r>
              <a:rPr lang="en-US" dirty="0"/>
              <a:t>EDMD2 [Autosomal-dominante Emery-Dreifuss Muskeldystrophie]: G71.0 (Alpha 2024 S. 240) -&gt; G71.08 (Alpha 2026 S. 243)</a:t>
            </a:r>
          </a:p>
          <a:p>
            <a:r>
              <a:rPr lang="en-US" dirty="0"/>
              <a:t>EDMD3 [Autosomal-rezessive Emery-Dreifuss Muskeldystrophie]: G71.0 (Alpha 2024 S. 240) -&gt; G71.08 (Alpha 2026 S. 243)</a:t>
            </a:r>
          </a:p>
          <a:p>
            <a:r>
              <a:rPr lang="en-US" dirty="0"/>
              <a:t>Muskeldystrophie &gt; Emery-Dreifuss- &gt; X-chromosomal: G71.0 (Alpha 2024 S. 654) -&gt; G71.08 (Alpha 2026 S. 671)</a:t>
            </a:r>
          </a:p>
          <a:p>
            <a:r>
              <a:rPr lang="en-US" dirty="0"/>
              <a:t>Dystrophie &gt; Muskel &gt; Gliedergürtel &gt; autosomal-rezessiv, Typ &gt; 2C: G71.0 (Alpha 2024 S. 238) -&gt; G71.08 (Alpha 2026 S. 241)</a:t>
            </a:r>
          </a:p>
          <a:p>
            <a:r>
              <a:rPr lang="en-US" dirty="0"/>
              <a:t>Laminin-alpha-2-abhängig, Dystrophie, Muskel, Gliedergürtel: G71.0 (Alpha 2024 S. 560) -&gt; G71.08 (Alpha 2026 S. 571)</a:t>
            </a:r>
          </a:p>
          <a:p>
            <a:r>
              <a:rPr lang="en-US" dirty="0"/>
              <a:t>Muskel - s.a. Musculus &gt; Gliedergürtel &gt; Dystrohie, POMGNT2-abhängig: G71.0 (Alpha 2024 S. 653) -&gt; G71.08 (Alpha 2026 S. 670)</a:t>
            </a:r>
          </a:p>
          <a:p>
            <a:r>
              <a:rPr lang="en-US" dirty="0"/>
              <a:t>Myopathie &gt; okulopharyngeal: G71.0 (Alpha 2024 S. 663) -&gt; G71.08 (Alpha 2026 S. 681)</a:t>
            </a:r>
          </a:p>
          <a:p>
            <a:r>
              <a:rPr lang="en-US" dirty="0"/>
              <a:t>Muskeldystrophie &gt; Gliedergürtel, durch Mangel &gt; Gamma-Sarkoglykan: G71.0 (Alpha 2024 S. 654) -&gt; G71.08 (Alpha 2026 S. 671)</a:t>
            </a:r>
          </a:p>
          <a:p>
            <a:r>
              <a:rPr lang="en-US" dirty="0"/>
              <a:t>Mangel &gt; Alpha-Sarkoglykan, mit Muskeldystrophie, Gliedergürtel: G71.0 (Alpha 2024 S. 607) -&gt; G71.08 (Alpha 2026 S. 621)</a:t>
            </a:r>
          </a:p>
          <a:p>
            <a:r>
              <a:rPr lang="en-US" dirty="0"/>
              <a:t>Muskel - s.a. Musculus &gt; Atrophie &gt; postural, bei Myopathie, X-chromosomal: G71.0 (Alpha 2024 S. 651) -&gt; G71.08 (Alpha 2026 S. 669)</a:t>
            </a:r>
          </a:p>
          <a:p>
            <a:r>
              <a:rPr lang="en-US" dirty="0"/>
              <a:t>Myopathie &gt; distal &gt; Typ &gt; Laing: G71.0 (Alpha 2024 S. 662) -&gt; G71.08 (Alpha 2026 S. 680)</a:t>
            </a:r>
          </a:p>
          <a:p>
            <a:r>
              <a:rPr lang="en-US" dirty="0"/>
              <a:t>Alpha-Sarkoglykan, Mangel, mit Muskeldystrophie, Gliedergürtel: G71.0 (Alpha 2024 S. 43) -&gt; G71.08 (Alpha 2026 S. 44)</a:t>
            </a:r>
          </a:p>
          <a:p>
            <a:r>
              <a:rPr lang="en-US" dirty="0"/>
              <a:t>Schultergürtel &gt; Myopathie: G71.0 (Alpha 2024 S. 897) -&gt; G71.08 (Alpha 2026 S. 925)</a:t>
            </a:r>
          </a:p>
          <a:p>
            <a:r>
              <a:rPr lang="en-US" dirty="0"/>
              <a:t>Skapuloperonäal &gt; Dystrophie &gt; Muskel: G71.0 (Alpha 2024 S. 919) -&gt; G71.08 (Alpha 2026 S. 947)</a:t>
            </a:r>
          </a:p>
          <a:p>
            <a:r>
              <a:rPr lang="en-US" dirty="0"/>
              <a:t>Myopathie &gt; distal: G71.0 (Alpha 2024 S. 662) -&gt; G71.08 (Alpha 2026 S. 680)</a:t>
            </a:r>
          </a:p>
          <a:p>
            <a:r>
              <a:rPr lang="en-US" dirty="0"/>
              <a:t>FKRP [Fukutin-related Protein], Mangel, mit Muskeldystrophie, Gliedergürtel: G71.0 (Alpha 2024 S. 318) -&gt; G71.08 (Alpha 2026 S. 324)</a:t>
            </a:r>
          </a:p>
          <a:p>
            <a:r>
              <a:rPr lang="en-US" dirty="0"/>
              <a:t>Myopathie &gt; distal &gt; spät-beginnend &gt; Typ, Markesbery-Griggs: G71.0 (Alpha 2024 S. 662) -&gt; G71.08 (Alpha 2026 S. 680)</a:t>
            </a:r>
          </a:p>
          <a:p>
            <a:r>
              <a:rPr lang="en-US" dirty="0"/>
              <a:t>Skapulo-humeral, Myopathie: G71.0 (Alpha 2024 S. 919) -&gt; G71.08 (Alpha 2026 S. 947)</a:t>
            </a:r>
          </a:p>
          <a:p>
            <a:r>
              <a:rPr lang="en-US" dirty="0"/>
              <a:t>Myotilinopathie, distal: G71.0 (Alpha 2024 S. 664) -&gt; G71.08 (Alpha 2026 S. 682)</a:t>
            </a:r>
          </a:p>
          <a:p>
            <a:r>
              <a:rPr lang="en-US" dirty="0"/>
              <a:t>Dystrophie &gt; Muskel &gt; Gliedergürtel &gt; autosomal-dominant, Typ &gt; 1D: G71.0 (Alpha 2024 S. 238) -&gt; G71.08 (Alpha 2026 S. 241)</a:t>
            </a:r>
          </a:p>
          <a:p>
            <a:r>
              <a:rPr lang="en-US" dirty="0"/>
              <a:t>Dystrophie &gt; muskulär &gt; Beckengürtel: G71.0 (Alpha 2024 S. 238) -&gt; G71.08 (Alpha 2026 S. 241)</a:t>
            </a:r>
          </a:p>
          <a:p>
            <a:r>
              <a:rPr lang="en-US" dirty="0"/>
              <a:t>Gliedergürtel &gt; Muskel &gt; Dystrophie &gt; autosomal-dominant, Typ &gt; 1A: G71.0 (Alpha 2024 S. 370) -&gt; G71.08 (Alpha 2026 S. 377)</a:t>
            </a:r>
          </a:p>
          <a:p>
            <a:r>
              <a:rPr lang="en-US" dirty="0"/>
              <a:t>Dystrophie &gt; Muskel &gt; Gliedergürtel &gt; durch POMK-Mangel: G71.0 (Alpha 2024 S. 238) -&gt; G71.08 (Alpha 2026 S. 241)</a:t>
            </a:r>
          </a:p>
          <a:p>
            <a:r>
              <a:rPr lang="en-US" dirty="0"/>
              <a:t>Alpha-B-Crystallin-abhängig, Myopathie, distal, spät-beginnend: G71.0 (Alpha 2024 S. 43) -&gt; G71.08 (Alpha 2026 S. 44)</a:t>
            </a:r>
          </a:p>
          <a:p>
            <a:r>
              <a:rPr lang="en-US" dirty="0"/>
              <a:t>Pseudohypertrophisch &gt; Parese: G71.0 (Alpha 2024 S. 828) -&gt; G71.08 (Alpha 2026 S. 852)</a:t>
            </a:r>
          </a:p>
          <a:p>
            <a:r>
              <a:rPr lang="en-US" dirty="0"/>
              <a:t>Dystrophie &gt; Muskel &gt; benigne (Typ Becker): G71.0 (Alpha 2024 S. 238) -&gt; G71.08 (Alpha 2026 S. 241)</a:t>
            </a:r>
          </a:p>
          <a:p>
            <a:r>
              <a:rPr lang="en-US" dirty="0"/>
              <a:t>Muskulär &gt; Dystrophie &gt; Beckengürtel: G71.0 (Alpha 2024 S. 654) -&gt; G71.08 (Alpha 2026 S. 671)</a:t>
            </a:r>
          </a:p>
          <a:p>
            <a:r>
              <a:rPr lang="en-US" dirty="0"/>
              <a:t>Delta-Sarkoglykan, Mangel, mit Muskeldystrophie, Gliedergürtel: G71.0 (Alpha 2024 S. 200) -&gt; G71.08 (Alpha 2026 S. 202)</a:t>
            </a:r>
          </a:p>
          <a:p>
            <a:r>
              <a:rPr lang="en-US" dirty="0"/>
              <a:t>Beteiligung &gt; Atemmuskulatur, früh, bei Myopathie, distal: G71.0 (Alpha 2024 S. 129) -&gt; G71.08 (Alpha 2026 S. 130)</a:t>
            </a:r>
          </a:p>
          <a:p>
            <a:r>
              <a:rPr lang="en-US" dirty="0"/>
              <a:t>Landouzy-Déjerine-Dystrophie: G71.0 (Alpha 2024 S. 560) -&gt; G71.08 (Alpha 2026 S. 571)</a:t>
            </a:r>
          </a:p>
          <a:p>
            <a:r>
              <a:rPr lang="en-US" dirty="0"/>
              <a:t>Muskel - s.a. Musculus &gt; Dystrophie &gt; okulopharyngeal: G71.0 (Alpha 2024 S. 652) -&gt; G71.08 (Alpha 2026 S. 670)</a:t>
            </a:r>
          </a:p>
          <a:p>
            <a:r>
              <a:rPr lang="en-US" dirty="0"/>
              <a:t>Dystrophie &gt; Muskel &gt; skapuloperonäal &gt; X-chromosomal: G71.0 (Alpha 2024 S. 238) -&gt; G71.08 (Alpha 2026 S. 241)</a:t>
            </a:r>
          </a:p>
          <a:p>
            <a:r>
              <a:rPr lang="en-US" dirty="0"/>
              <a:t>Mangel &gt; Beta-Sarkoglykan, mit Muskeldystrophie, Gliedergürtel: G71.0 (Alpha 2024 S. 607) -&gt; G71.08 (Alpha 2026 S. 621)</a:t>
            </a:r>
          </a:p>
          <a:p>
            <a:r>
              <a:rPr lang="en-US" dirty="0"/>
              <a:t>Gliedergürtel &gt; Muskeldystrophie, durch Mangel &gt; Alpha-Sarkoglykan: G71.0 (Alpha 2024 S. 370) -&gt; G71.08 (Alpha 2026 S. 377)</a:t>
            </a:r>
          </a:p>
          <a:p>
            <a:r>
              <a:rPr lang="en-US" dirty="0"/>
              <a:t>Dystrophie &gt; Muskel &gt; Gliedergürtel &gt; autosomal-dominant, Typ &gt; 1G: G71.0 (Alpha 2024 S. 238) -&gt; G71.08 (Alpha 2026 S. 241)</a:t>
            </a:r>
          </a:p>
          <a:p>
            <a:r>
              <a:rPr lang="en-US" dirty="0"/>
              <a:t>Dystrophie &gt; Muskel &gt; fazio-skapulo-humeral: G71.0 (Alpha 2024 S. 238) -&gt; G71.08 (Alpha 2026 S. 241)</a:t>
            </a:r>
          </a:p>
          <a:p>
            <a:r>
              <a:rPr lang="en-US" dirty="0"/>
              <a:t>Beta-Sarkoglykan, Mangel, mit Muskeldystrophie, Gliedergürtel: G71.0 (Alpha 2024 S. 129) -&gt; G71.08 (Alpha 2026 S. 130)</a:t>
            </a:r>
          </a:p>
          <a:p>
            <a:r>
              <a:rPr lang="en-US" dirty="0"/>
              <a:t>Muskel - s.a. Musculus &gt; Dystrophie &gt; Gliedergürtel &gt; autosomal-dominant, Typ &gt; 1A: G71.0 (Alpha 2024 S. 652) -&gt; G71.08 (Alpha 2026 S. 669)</a:t>
            </a:r>
          </a:p>
          <a:p>
            <a:r>
              <a:rPr lang="en-US" dirty="0"/>
              <a:t>Mangel &gt; Lamin A/C, mit Muskeldystrophie, Gliedergürtel: G71.0 (Alpha 2024 S. 610) -&gt; G71.08 (Alpha 2026 S. 625)</a:t>
            </a:r>
          </a:p>
          <a:p>
            <a:r>
              <a:rPr lang="en-US" dirty="0"/>
              <a:t>Muskel - s.a. Musculus &gt; Dystrophie &gt; Gliedergürtel &gt; durch POMK-Mangel: G71.0 (Alpha 2024 S. 652) -&gt; G71.08 (Alpha 2026 S. 669)</a:t>
            </a:r>
          </a:p>
          <a:p>
            <a:r>
              <a:rPr lang="en-US" dirty="0"/>
              <a:t>Bethlem-Myopathie: G71.0 (Alpha 2024 S. 129) -&gt; G71.08 (Alpha 2026 S. 130)</a:t>
            </a:r>
          </a:p>
          <a:p>
            <a:r>
              <a:rPr lang="en-US" dirty="0"/>
              <a:t>Dystrophie &gt; Muskel &gt; Gliedergürtel &gt; autosomal-rezessiv, Typ &gt; 2A: G71.0 (Alpha 2024 S. 238) -&gt; G71.08 (Alpha 2026 S. 241)</a:t>
            </a:r>
          </a:p>
          <a:p>
            <a:r>
              <a:rPr lang="en-US" dirty="0"/>
              <a:t>Hypertrophie &gt; Pseudo- &gt; Musculus gastrocnemius: G71.0 (Alpha 2024 S. 443) -&gt; G71.08 (Alpha 2026 S. 452)</a:t>
            </a:r>
          </a:p>
          <a:p>
            <a:r>
              <a:rPr lang="en-US" dirty="0"/>
              <a:t>Syndrom - s.a. Eigennamen [Eponym] &gt; skapuloperonäal: G71.0 (Alpha 2024 S. 979) -&gt; G71.08 (Alpha 2026 S. 1008)</a:t>
            </a:r>
          </a:p>
          <a:p>
            <a:r>
              <a:rPr lang="en-US" dirty="0"/>
              <a:t>Dystrophie &gt; Muskel &gt; Gliedergürtel &gt; autosomal-rezessiv, Typ &gt; 2X: G71.0 (Alpha 2024 S. 238) -&gt; G71.08 (Alpha 2026 S. 241)</a:t>
            </a:r>
          </a:p>
          <a:p>
            <a:r>
              <a:rPr lang="en-US" dirty="0"/>
              <a:t>Muskulär &gt; Emery-Dreifuss-Dystrophie: G71.0 (Alpha 2024 S. 654) -&gt; G71.08 (Alpha 2026 S. 671)</a:t>
            </a:r>
          </a:p>
          <a:p>
            <a:r>
              <a:rPr lang="en-US" dirty="0"/>
              <a:t>Muskel - s.a. Musculus &gt; Dystrophie &gt; Gliedergürtel &gt; autosomal-dominant, Typ &gt; 1E: G71.0 (Alpha 2024 S. 652) -&gt; G71.08 (Alpha 2026 S. 669)</a:t>
            </a:r>
          </a:p>
          <a:p>
            <a:r>
              <a:rPr lang="en-US" dirty="0"/>
              <a:t>Früh &gt; Beteiligung, Atemmuskulatur, bei Myopathie, distal: G71.0 (Alpha 2024 S. 333) -&gt; G71.08 (Alpha 2026 S. 338)</a:t>
            </a:r>
          </a:p>
          <a:p>
            <a:r>
              <a:rPr lang="en-US" dirty="0"/>
              <a:t>Muskel - s.a. Musculus &gt; Dystrophie &gt; Gliedergürtel &gt; autosomal-rezessiv, Typ &gt; 2T: G71.0 (Alpha 2024 S. 652) -&gt; G71.08 (Alpha 2026 S. 669)</a:t>
            </a:r>
          </a:p>
          <a:p>
            <a:r>
              <a:rPr lang="en-US" dirty="0"/>
              <a:t>Dystrophie &gt; Muskel: G71.0 (Alpha 2024 S. 238) -&gt; G71.08 (Alpha 2026 S. 240)</a:t>
            </a:r>
          </a:p>
          <a:p>
            <a:r>
              <a:rPr lang="en-US" dirty="0"/>
              <a:t>Emerinopathie: G71.0 (Alpha 2024 S. 251) -&gt; G71.08 (Alpha 2026 S. 255)</a:t>
            </a:r>
          </a:p>
          <a:p>
            <a:r>
              <a:rPr lang="en-US" dirty="0"/>
              <a:t>Sarkoglykanopathie &gt; Alpha-: G71.0 (Alpha 2024 S. 876) -&gt; G71.08 (Alpha 2026 S. 903)</a:t>
            </a:r>
          </a:p>
          <a:p>
            <a:r>
              <a:rPr lang="en-US" dirty="0"/>
              <a:t>Dystrophie &gt; Muskel &gt; Gliedergürtel &gt; autosomal-rezessiv, Typ &gt; 2D: G71.0 (Alpha 2024 S. 238) -&gt; G71.08 (Alpha 2026 S. 241)</a:t>
            </a:r>
          </a:p>
          <a:p>
            <a:r>
              <a:rPr lang="en-US" dirty="0"/>
              <a:t>Gliedergürtel &gt; Muskel &gt; Dystrophie &gt; autosomal-dominant, Typ &gt; 1G: G71.0 (Alpha 2024 S. 370) -&gt; G71.08 (Alpha 2026 S. 377)</a:t>
            </a:r>
          </a:p>
          <a:p>
            <a:r>
              <a:rPr lang="en-US" dirty="0"/>
              <a:t>Muskel - s.a. Musculus &gt; Dystrophie &gt; Gliedergürtel &gt; autosomal-dominant, Typ &gt; 1B: G71.0 (Alpha 2024 S. 652) -&gt; G71.08 (Alpha 2026 S. 669)</a:t>
            </a:r>
          </a:p>
          <a:p>
            <a:r>
              <a:rPr lang="en-US" dirty="0"/>
              <a:t>Muskel - s.a. Musculus &gt; Dystrophie &gt; Gliedergürtel &gt; autosomal-rezessiv, Typ &gt; 2L: G71.0 (Alpha 2024 S. 652) -&gt; G71.08 (Alpha 2026 S. 669)</a:t>
            </a:r>
          </a:p>
          <a:p>
            <a:r>
              <a:rPr lang="en-US" dirty="0"/>
              <a:t>Okulär &gt; Myopathie: G71.0 (Alpha 2024 S. 747) -&gt; G71.08 (Alpha 2026 S. 768)</a:t>
            </a:r>
          </a:p>
          <a:p>
            <a:r>
              <a:rPr lang="en-US" dirty="0"/>
              <a:t>Becker-Muskeldystrophie, symptomatische Form, bei weiblicher Trägerin: G71.0 (Alpha 2024 S. 122) -&gt; G71.08 (Alpha 2026 S. 122)</a:t>
            </a:r>
          </a:p>
          <a:p>
            <a:r>
              <a:rPr lang="en-US" dirty="0"/>
              <a:t>Déjerine-Dystrophie, Landouzy-: G71.0 (Alpha 2024 S. 198) -&gt; G71.08 (Alpha 2026 S. 200)</a:t>
            </a:r>
          </a:p>
          <a:p>
            <a:r>
              <a:rPr lang="en-US" dirty="0"/>
              <a:t>Myopathie &gt; distal &gt; mit &gt; früher Beteiligung der Atemmuskulatur: G71.0 (Alpha 2024 S. 662) -&gt; G71.08 (Alpha 2026 S. 680)</a:t>
            </a:r>
          </a:p>
          <a:p>
            <a:r>
              <a:rPr lang="en-US" dirty="0"/>
              <a:t>Dystrophie &gt; Muskel &gt; Gliedergürtel &gt; autosomal-rezessiv, Typ &gt; 2T: G71.0 (Alpha 2024 S. 238) -&gt; G71.08 (Alpha 2026 S. 241)</a:t>
            </a:r>
          </a:p>
          <a:p>
            <a:r>
              <a:rPr lang="en-US" dirty="0"/>
              <a:t>Musculus - s.a. Muskel &gt; gastrocnemius, Pseudohypertrophie: G71.0 (Alpha 2024 S. 651) -&gt; G71.08 (Alpha 2026 S. 668)</a:t>
            </a:r>
          </a:p>
          <a:p>
            <a:r>
              <a:rPr lang="en-US" dirty="0"/>
              <a:t>Muskeldystrophie &gt; Gliedergürtel, durch Mangel &gt; FKRP [Fukutin-related Protein]: G71.0 (Alpha 2024 S. 654) -&gt; G71.08 (Alpha 2026 S. 671)</a:t>
            </a:r>
          </a:p>
          <a:p>
            <a:r>
              <a:rPr lang="en-US" dirty="0"/>
              <a:t>Muskeldystrophie &gt; Erb-: G71.0 (Alpha 2024 S. 654) -&gt; G71.08 (Alpha 2026 S. 671)</a:t>
            </a:r>
          </a:p>
          <a:p>
            <a:r>
              <a:rPr lang="en-US" dirty="0"/>
              <a:t>Sarkoglykanopathie &gt; Gamma-: G71.0 (Alpha 2024 S. 876) -&gt; G71.08 (Alpha 2026 S. 903)</a:t>
            </a:r>
          </a:p>
          <a:p>
            <a:r>
              <a:rPr lang="en-US" dirty="0"/>
              <a:t>Skapuloperonäal &gt; Dystrophie: G71.0 (Alpha 2024 S. 919) -&gt; G71.08 (Alpha 2026 S. 947)</a:t>
            </a:r>
          </a:p>
          <a:p>
            <a:r>
              <a:rPr lang="en-US" dirty="0"/>
              <a:t>Beckengürtel &gt; Myopathie: G71.0 (Alpha 2024 S. 121) -&gt; G71.08 (Alpha 2026 S. 121)</a:t>
            </a:r>
          </a:p>
          <a:p>
            <a:r>
              <a:rPr lang="en-US" dirty="0"/>
              <a:t>ADSSL1-abhängig, Myopathie, distal: G71.0 (Alpha 2024 S. 30) -&gt; G71.08 (Alpha 2026 S. 31)</a:t>
            </a:r>
          </a:p>
          <a:p>
            <a:r>
              <a:rPr lang="en-US" dirty="0"/>
              <a:t>Muskel - s.a. Musculus &gt; Dystrophie &gt; MYH7-abhängig, skapuloperonäal, spät beginnend: G71.0 (Alpha 2024 S. 652) -&gt; G71.08 (Alpha 2026 S. 670)</a:t>
            </a:r>
          </a:p>
          <a:p>
            <a:r>
              <a:rPr lang="en-US" dirty="0"/>
              <a:t>Muskel - s.a. Musculus &gt; Dystrophie &gt; Gliedergürtel &gt; autosomal-rezessiv, Typ &gt; 2G: G71.0 (Alpha 2024 S. 652) -&gt; G71.08 (Alpha 2026 S. 669)</a:t>
            </a:r>
          </a:p>
          <a:p>
            <a:r>
              <a:rPr lang="en-US" dirty="0"/>
              <a:t>Myopathie &gt; distal &gt; spät-beginnend &gt; Alpha-B-Crystallin-abhängig: G71.0 (Alpha 2024 S. 662) -&gt; G71.08 (Alpha 2026 S. 680)</a:t>
            </a:r>
          </a:p>
          <a:p>
            <a:r>
              <a:rPr lang="en-US" dirty="0"/>
              <a:t>Dystrophie &gt; Erb-Muskel-: G71.0 (Alpha 2024 S. 237) -&gt; G71.08 (Alpha 2026 S. 240)</a:t>
            </a:r>
          </a:p>
          <a:p>
            <a:r>
              <a:rPr lang="en-US" dirty="0"/>
              <a:t>Dystrophie &gt; Muskel &gt; distal: G71.0 (Alpha 2024 S. 238) -&gt; G71.08 (Alpha 2026 S. 241)</a:t>
            </a:r>
          </a:p>
          <a:p>
            <a:r>
              <a:rPr lang="en-US" dirty="0"/>
              <a:t>Dystrophie &gt; Muskel &gt; okulopharyngeal: G71.0 (Alpha 2024 S. 238) -&gt; G71.08 (Alpha 2026 S. 241)</a:t>
            </a:r>
          </a:p>
          <a:p>
            <a:r>
              <a:rPr lang="en-US" dirty="0"/>
              <a:t>Gliedergürtel &gt; Muskeldystrophie, durch Mangel &gt; FKRP [Fukutin-related Protein]: G71.0 (Alpha 2024 S. 370) -&gt; G71.08 (Alpha 2026 S. 377)</a:t>
            </a:r>
          </a:p>
          <a:p>
            <a:r>
              <a:rPr lang="en-US" dirty="0"/>
              <a:t>Emery-Dreifuss-Muskeldystrophie: G71.0 (Alpha 2024 S. 251) -&gt; G71.08 (Alpha 2026 S. 255)</a:t>
            </a:r>
          </a:p>
          <a:p>
            <a:r>
              <a:rPr lang="en-US" dirty="0"/>
              <a:t>Beta-Sarkoglykanopathie: G71.0 (Alpha 2024 S. 129) -&gt; G71.08 (Alpha 2026 S. 130)</a:t>
            </a:r>
          </a:p>
          <a:p>
            <a:r>
              <a:rPr lang="en-US" dirty="0"/>
              <a:t>Muskel - s.a. Musculus &gt; Dystrophie &gt; Gliedergürtel &gt; autosomal-rezessiv, Typ &gt; 2Q: G71.0 (Alpha 2024 S. 652) -&gt; G71.08 (Alpha 2026 S. 669)</a:t>
            </a:r>
          </a:p>
          <a:p>
            <a:r>
              <a:rPr lang="en-US" dirty="0"/>
              <a:t>Dystrophie &gt; Muskel &gt; Gliedergürtel &gt; autosomal-rezessiv, Typ &gt; 2Z: G71.0 (Alpha 2024 S. 238) -&gt; G71.08 (Alpha 2026 S. 241)</a:t>
            </a:r>
          </a:p>
          <a:p>
            <a:r>
              <a:rPr lang="en-US" dirty="0"/>
              <a:t>Okulopharyngeal &gt; Myopathie: G71.0 (Alpha 2024 S. 748) -&gt; G71.08 (Alpha 2026 S. 768)</a:t>
            </a:r>
          </a:p>
          <a:p>
            <a:r>
              <a:rPr lang="en-US" dirty="0"/>
              <a:t>Dystrophie &gt; Muskel &gt; Gliedergürtel &gt; autosomal-rezessiv, Typ &gt; 2I: G71.0 (Alpha 2024 S. 238) -&gt; G71.08 (Alpha 2026 S. 241)</a:t>
            </a:r>
          </a:p>
          <a:p>
            <a:r>
              <a:rPr lang="en-US" dirty="0"/>
              <a:t>Postural &gt; Atrophie, Muskel, bei Myopathie, X-chromosomal: G71.0 (Alpha 2024 S. 816) -&gt; G71.08 (Alpha 2026 S. 840)</a:t>
            </a:r>
          </a:p>
          <a:p>
            <a:r>
              <a:rPr lang="en-US" dirty="0"/>
              <a:t>Muskel - s.a. Musculus &gt; Dystrophie &gt; fazio-skapulo-humeral: G71.0 (Alpha 2024 S. 652) -&gt; G71.08 (Alpha 2026 S. 669)</a:t>
            </a:r>
          </a:p>
          <a:p>
            <a:r>
              <a:rPr lang="en-US" dirty="0"/>
              <a:t>Muskeldystrophie &gt; Emery-Dreifuss-: G71.0 (Alpha 2024 S. 654) -&gt; G71.08 (Alpha 2026 S. 671)</a:t>
            </a:r>
          </a:p>
          <a:p>
            <a:r>
              <a:rPr lang="en-US" dirty="0"/>
              <a:t>Myopathie &gt; distal &gt; mit &gt; Beteiligung Beinmuskulatur, posterior, und Handmuskulatur, anterior: G71.0 (Alpha 2024 S. 662) -&gt; G71.08 (Alpha 2026 S. 680)</a:t>
            </a:r>
          </a:p>
          <a:p>
            <a:r>
              <a:rPr lang="en-US" dirty="0"/>
              <a:t>Mangel &gt; Gamma-Sarkoglykan, mit Muskeldystrophie, Gliedergürtel: G71.0 (Alpha 2024 S. 609) -&gt; G71.08 (Alpha 2026 S. 623)</a:t>
            </a:r>
          </a:p>
          <a:p>
            <a:r>
              <a:rPr lang="en-US" dirty="0"/>
              <a:t>Muskel - s.a. Musculus &gt; Dystrophie &gt; okulär: G71.0 (Alpha 2024 S. 652) -&gt; G71.08 (Alpha 2026 S. 670)</a:t>
            </a:r>
          </a:p>
          <a:p>
            <a:r>
              <a:rPr lang="en-US" dirty="0"/>
              <a:t>Dystrophie &gt; Muskel &gt; Gliedergürtel &gt; autosomal-dominant, Typ &gt; 1E: G71.0 (Alpha 2024 S. 238) -&gt; G71.08 (Alpha 2026 S. 241)</a:t>
            </a:r>
          </a:p>
          <a:p>
            <a:r>
              <a:rPr lang="en-US" dirty="0"/>
              <a:t>Früh-einsetzend, Myopathie, distal, nebulin-abhängig: G71.0 (Alpha 2024 S. 333) -&gt; G71.08 (Alpha 2026 S. 338)</a:t>
            </a:r>
          </a:p>
          <a:p>
            <a:r>
              <a:rPr lang="en-US" dirty="0"/>
              <a:t>Skapuloperonäal &gt; Syndrom: G71.0 (Alpha 2024 S. 919) -&gt; G71.08 (Alpha 2026 S. 947)</a:t>
            </a:r>
          </a:p>
          <a:p>
            <a:r>
              <a:rPr lang="en-US" dirty="0"/>
              <a:t>Gliedergürtel &gt; Muskel &gt; Dystrophie &gt; autosomal-dominant, Typ &gt; 1D: G71.0 (Alpha 2024 S. 370) -&gt; G71.08 (Alpha 2026 S. 377)</a:t>
            </a:r>
          </a:p>
          <a:p>
            <a:r>
              <a:rPr lang="en-US" dirty="0"/>
              <a:t>Dystrophie &gt; muskulär &gt; Schultergürtel: G71.0 (Alpha 2024 S. 238) -&gt; G71.08 (Alpha 2026 S. 241)</a:t>
            </a:r>
          </a:p>
          <a:p>
            <a:r>
              <a:rPr lang="en-US" dirty="0"/>
              <a:t>Atrophie &gt; Muskel &gt; postural, bei Myopathie, X-chromosomal: G71.0 (Alpha 2024 S. 98) -&gt; G71.08 (Alpha 2026 S. 101)</a:t>
            </a:r>
          </a:p>
          <a:p>
            <a:r>
              <a:rPr lang="en-US" dirty="0"/>
              <a:t>Muskel - s.a. Musculus &gt; Dystrophie &gt; Gliedergürtel &gt; autosomal-dominant, Typ &gt; 1G: G71.0 (Alpha 2024 S. 652) -&gt; G71.08 (Alpha 2026 S. 669)</a:t>
            </a:r>
          </a:p>
          <a:p>
            <a:r>
              <a:rPr lang="en-US" dirty="0"/>
              <a:t>Muskel - s.a. Musculus &gt; Dystrophie &gt; Gliedergürtel &gt; autosomal-dominant, Typ &gt; 1F: G71.0 (Alpha 2024 S. 652) -&gt; G71.08 (Alpha 2026 S. 669)</a:t>
            </a:r>
          </a:p>
          <a:p>
            <a:r>
              <a:rPr lang="en-US" dirty="0"/>
              <a:t>Dystrophie &gt; Muskel &gt; Gliedergürtel &gt; autosomal-rezessiv, Typ &gt; 2E: G71.0 (Alpha 2024 S. 238) -&gt; G71.08 (Alpha 2026 S. 241)</a:t>
            </a:r>
          </a:p>
          <a:p>
            <a:r>
              <a:rPr lang="en-US" dirty="0"/>
              <a:t>Dystrophie &gt; Muskel &gt; Gliedergürtel &gt; autosomal-rezessiv, Typ &gt; 2O: G71.0 (Alpha 2024 S. 238) -&gt; G71.08 (Alpha 2026 S. 241)</a:t>
            </a:r>
          </a:p>
          <a:p>
            <a:r>
              <a:rPr lang="en-US" dirty="0"/>
              <a:t>VCP-Genmutation, mit Myopathie, distal, mit Beginn im Erwachsenenalter: G71.0 (Alpha 2024 S. 1056) -&gt; G71.08 (Alpha 2026 S. 1087)</a:t>
            </a:r>
          </a:p>
          <a:p>
            <a:r>
              <a:rPr lang="en-US" dirty="0"/>
              <a:t>POMGNT2-abhängig, Dystrohie, Muskel, Gliedergürtel: G71.0 (Alpha 2024 S. 813) -&gt; G71.08 (Alpha 2026 S. 837)</a:t>
            </a:r>
          </a:p>
          <a:p>
            <a:r>
              <a:rPr lang="en-US" dirty="0"/>
              <a:t>LGMD [Limb-girdle muscular dystrophy], Typ &gt; 2K: G71.0 (Alpha 2024 S. 574) -&gt; G71.08 (Alpha 2026 S. 585)</a:t>
            </a:r>
          </a:p>
          <a:p>
            <a:r>
              <a:rPr lang="en-US" dirty="0"/>
              <a:t>Myopathie &gt; distal &gt; skapulo-humeral und peronäal, progressiv: G71.0 (Alpha 2024 S. 662) -&gt; G71.08 (Alpha 2026 S. 680)</a:t>
            </a:r>
          </a:p>
          <a:p>
            <a:r>
              <a:rPr lang="en-US" dirty="0"/>
              <a:t>Erb-Muskeldystrophie: G71.0 (Alpha 2024 S. 278) -&gt; G71.08 (Alpha 2026 S. 283)</a:t>
            </a:r>
          </a:p>
          <a:p>
            <a:r>
              <a:rPr lang="en-US" dirty="0"/>
              <a:t>LGMD [Limb-girdle muscular dystrophy], Typ &gt; 2C: G71.0 (Alpha 2024 S. 574) -&gt; G71.08 (Alpha 2026 S. 585)</a:t>
            </a:r>
          </a:p>
          <a:p>
            <a:r>
              <a:rPr lang="en-US" dirty="0"/>
              <a:t>Dystrophie &gt; Muskel &gt; Gliedergürtel &gt; autosomal-dominant, Typ &gt; 1F: G71.0 (Alpha 2024 S. 238) -&gt; G71.08 (Alpha 2026 S. 241)</a:t>
            </a:r>
          </a:p>
          <a:p>
            <a:r>
              <a:rPr lang="en-US" dirty="0"/>
              <a:t>LGMD [Limb-girdle muscular dystrophy], Typ &gt; 1B: G71.0 (Alpha 2024 S. 574) -&gt; G71.08 (Alpha 2026 S. 585)</a:t>
            </a:r>
          </a:p>
          <a:p>
            <a:r>
              <a:rPr lang="en-US" dirty="0"/>
              <a:t>Muskel - s.a. Musculus &gt; Dystrophie &gt; Gliedergürtel &gt; autosomal-rezessiv, Typ &gt; 2R: G71.0 (Alpha 2024 S. 652) -&gt; G71.08 (Alpha 2026 S. 669)</a:t>
            </a:r>
          </a:p>
          <a:p>
            <a:r>
              <a:rPr lang="en-US" dirty="0"/>
              <a:t>Dystrophie &gt; Muskel &gt; Gliedergürtel &gt; autosomal-dominant, Typ &gt; 1A: G71.0 (Alpha 2024 S. 238) -&gt; G71.08 (Alpha 2026 S. 241)</a:t>
            </a:r>
          </a:p>
          <a:p>
            <a:r>
              <a:rPr lang="en-US" dirty="0"/>
              <a:t>LGMD [Limb-girdle muscular dystrophy], Typ &gt; 2F: G71.0 (Alpha 2024 S. 574) -&gt; G71.08 (Alpha 2026 S. 585)</a:t>
            </a:r>
          </a:p>
          <a:p>
            <a:r>
              <a:rPr lang="en-US" dirty="0"/>
              <a:t>Emery-Dreifuss-Muskeldystrophie &gt; X-chromosomal: G71.0 (Alpha 2024 S. 251) -&gt; G71.08 (Alpha 2026 S. 255)</a:t>
            </a:r>
          </a:p>
          <a:p>
            <a:r>
              <a:rPr lang="en-US" dirty="0"/>
              <a:t>Mangel &gt; Delta-Sarkoglykan, mit Muskeldystrophie, Gliedergürtel: G71.0 (Alpha 2024 S. 608) -&gt; G71.08 (Alpha 2026 S. 622)</a:t>
            </a:r>
          </a:p>
          <a:p>
            <a:r>
              <a:rPr lang="en-US" dirty="0"/>
              <a:t>Dystrophie &gt; Muskel &gt; Gliedergürtel &gt; autosomal-rezessiv, Typ &gt; 2B: G71.0 (Alpha 2024 S. 238) -&gt; G71.08 (Alpha 2026 S. 241)</a:t>
            </a:r>
          </a:p>
          <a:p>
            <a:r>
              <a:rPr lang="en-US" dirty="0"/>
              <a:t>Schultergürtel &gt; Dystrophie, muskulär: G71.0 (Alpha 2024 S. 897) -&gt; G71.08 (Alpha 2026 S. 925)</a:t>
            </a:r>
          </a:p>
          <a:p>
            <a:r>
              <a:rPr lang="en-US" dirty="0"/>
              <a:t>Gowers-Dystrophie, muskulär: G71.0 (Alpha 2024 S. 378) -&gt; G71.08 (Alpha 2026 S. 385)</a:t>
            </a:r>
          </a:p>
          <a:p>
            <a:r>
              <a:rPr lang="en-US" dirty="0"/>
              <a:t>X-chromosomal &gt; Dystrophie &gt; Muskel, skapuloperonäal: G71.0 (Alpha 2024 S. 1116) -&gt; G71.08 (Alpha 2026 S. 1148)</a:t>
            </a:r>
          </a:p>
          <a:p>
            <a:r>
              <a:rPr lang="en-US" dirty="0"/>
              <a:t>Myopathie &gt; Miyoshi-: G71.0 (Alpha 2024 S. 663) -&gt; G71.08 (Alpha 2026 S. 681)</a:t>
            </a:r>
          </a:p>
          <a:p>
            <a:r>
              <a:rPr lang="en-US" dirty="0"/>
              <a:t>Moebius-Dystrophie, Leyden-: G71.0 (Alpha 2024 S. 643) -&gt; G71.08 (Alpha 2026 S. 660)</a:t>
            </a:r>
          </a:p>
          <a:p>
            <a:r>
              <a:rPr lang="en-US" dirty="0"/>
              <a:t>Muskel - s.a. Musculus &gt; Dystrophie &gt; Gliedergürtel &gt; autosomal-rezessiv, Typ &gt; 2I: G71.0 (Alpha 2024 S. 652) -&gt; G71.08 (Alpha 2026 S. 669)</a:t>
            </a:r>
          </a:p>
          <a:p>
            <a:r>
              <a:rPr lang="en-US" dirty="0"/>
              <a:t>Dystrophie &gt; Muskel &gt; Gliedergürtel &gt; autosomal-rezessiv, Typ &gt; 2Y: G71.0 (Alpha 2024 S. 238) -&gt; G71.08 (Alpha 2026 S. 241)</a:t>
            </a:r>
          </a:p>
          <a:p>
            <a:r>
              <a:rPr lang="en-US" dirty="0"/>
              <a:t>Erb-Syndrom: G71.0 (Alpha 2024 S. 278) -&gt; G71.08 (Alpha 2026 S. 283)</a:t>
            </a:r>
          </a:p>
          <a:p>
            <a:r>
              <a:rPr lang="en-US" dirty="0"/>
              <a:t>Dystrophie &gt; Muskel &gt; Gliedergürtel &gt; autosomal-rezessiv, Typ &gt; 2U: G71.0 (Alpha 2024 S. 238) -&gt; G71.08 (Alpha 2026 S. 241)</a:t>
            </a:r>
          </a:p>
          <a:p>
            <a:r>
              <a:rPr lang="en-US" dirty="0"/>
              <a:t>Parese &gt; pseudohypertrophisch: G71.0 (Alpha 2024 S. 775) -&gt; G71.08 (Alpha 2026 S. 798)</a:t>
            </a:r>
          </a:p>
          <a:p>
            <a:r>
              <a:rPr lang="en-US" dirty="0"/>
              <a:t>Pseudohypertrophie &gt; Musculus gastrocnemius: G71.0 (Alpha 2024 S. 828) -&gt; G71.08 (Alpha 2026 S. 852)</a:t>
            </a:r>
          </a:p>
          <a:p>
            <a:r>
              <a:rPr lang="en-US" dirty="0"/>
              <a:t>Dystrophinopathie &gt; Typ &gt; Becker: G71.0 (Alpha 2024 S. 239) -&gt; G71.08 (Alpha 2026 S. 242)</a:t>
            </a:r>
          </a:p>
          <a:p>
            <a:r>
              <a:rPr lang="en-US" dirty="0"/>
              <a:t>Calpain 3-assoziiert, Dystrophie, Gliedergürtelmuskel, D4: G71.0 (Alpha 2024 S. 159) -&gt; G71.08 (Alpha 2026 S. 160)</a:t>
            </a:r>
          </a:p>
          <a:p>
            <a:r>
              <a:rPr lang="en-US" dirty="0"/>
              <a:t>Myopathie &gt; distal &gt; Extremität, obere, mit Beginn im Erwachsenenalter, vom Finnischen Typ: G71.0 (Alpha 2024 S. 662) -&gt; G71.08 (Alpha 2026 S. 680)</a:t>
            </a:r>
          </a:p>
          <a:p>
            <a:r>
              <a:rPr lang="en-US" dirty="0"/>
              <a:t>Skapuloperonäal &gt; Dystrophie &gt; Muskel &gt; X-chromosomal: G71.0 (Alpha 2024 S. 919) -&gt; G71.08 (Alpha 2026 S. 947)</a:t>
            </a:r>
          </a:p>
          <a:p>
            <a:r>
              <a:rPr lang="en-US" dirty="0"/>
              <a:t>Myopathie &gt; ADSSL1-abhängig, distal: G71.0 (Alpha 2024 S. 662) -&gt; G71.08 (Alpha 2026 S. 680)</a:t>
            </a:r>
          </a:p>
          <a:p>
            <a:endParaRPr lang="en-US" dirty="0"/>
          </a:p>
          <a:p>
            <a:r>
              <a:rPr lang="en-US" dirty="0"/>
              <a:t>Gleiches Zuordnungsmuster, weitere Originalpfade:</a:t>
            </a:r>
          </a:p>
          <a:p>
            <a:r>
              <a:rPr lang="en-US" dirty="0"/>
              <a:t>Syndrom - s.a. Eigennamen [Eponym] &gt; Ermüdungs- &gt; postviral: G93.3 (Alpha 2024 S. 973) -&gt; G93.30 (Alpha 2026 S. 1001)</a:t>
            </a:r>
          </a:p>
          <a:p>
            <a:r>
              <a:rPr lang="en-US" dirty="0"/>
              <a:t>Müdigkeitssyndrom &gt; postviral: G93.3 (Alpha 2024 S. 648) -&gt; G93.30 (Alpha 2026 S. 665)</a:t>
            </a:r>
          </a:p>
          <a:p>
            <a:r>
              <a:rPr lang="en-US" dirty="0"/>
              <a:t>Akureyri-Syndrom: G93.3 (Alpha 2024 S. 37) -&gt; G93.30 (Alpha 2026 S. 38)</a:t>
            </a:r>
          </a:p>
          <a:p>
            <a:r>
              <a:rPr lang="en-US" dirty="0"/>
              <a:t>Ermüdungssyndrom &gt; postviral: G93.3 (Alpha 2024 S. 281) -&gt; G93.30 (Alpha 2026 S. 286)</a:t>
            </a:r>
          </a:p>
          <a:p>
            <a:r>
              <a:rPr lang="en-US" dirty="0"/>
              <a:t>Postviral &gt; Ermüdungssyndrom: G93.3 (Alpha 2024 S. 816) -&gt; G93.30 (Alpha 2026 S. 840)</a:t>
            </a:r>
          </a:p>
          <a:p>
            <a:r>
              <a:rPr lang="en-US" dirty="0"/>
              <a:t>Myasthenie &gt; Neuro- &gt; epidemisch: G93.3 (Alpha 2024 S. 655) -&gt; G93.30 (Alpha 2026 S. 673)</a:t>
            </a:r>
          </a:p>
          <a:p>
            <a:r>
              <a:rPr lang="en-US" dirty="0"/>
              <a:t>Myasthenie &gt; Neuro- &gt; postinfektiös: G93.3 (Alpha 2024 S. 655) -&gt; G93.30 (Alpha 2026 S. 673)</a:t>
            </a:r>
          </a:p>
          <a:p>
            <a:r>
              <a:rPr lang="en-US" dirty="0"/>
              <a:t>Müdigkeitssyndrom &gt; postviral &gt; chronisch: G93.3 (Alpha 2024 S. 648) -&gt; G93.30 (Alpha 2026 S. 665)</a:t>
            </a:r>
          </a:p>
          <a:p>
            <a:r>
              <a:rPr lang="en-US" dirty="0"/>
              <a:t>Neuromyasthenie &gt; postinfektiös: G93.3 (Alpha 2024 S. 720) -&gt; G93.30 (Alpha 2026 S. 740)</a:t>
            </a:r>
          </a:p>
          <a:p>
            <a:r>
              <a:rPr lang="en-US" dirty="0"/>
              <a:t>Neuromyasthenie &gt; epidemisch: G93.3 (Alpha 2024 S. 720) -&gt; G93.30 (Alpha 2026 S. 740)</a:t>
            </a:r>
          </a:p>
          <a:p>
            <a:r>
              <a:rPr lang="en-US" dirty="0"/>
              <a:t>Island-Krankheit: G93.3 (Alpha 2024 S. 489) -&gt; G93.30 (Alpha 2026 S. 500)</a:t>
            </a:r>
          </a:p>
          <a:p>
            <a:endParaRPr lang="en-US" dirty="0"/>
          </a:p>
          <a:p>
            <a:r>
              <a:rPr lang="en-US" dirty="0"/>
              <a:t>Gleiches Zuordnungsmuster, weitere Originalpfade:</a:t>
            </a:r>
          </a:p>
          <a:p>
            <a:r>
              <a:rPr lang="en-US" dirty="0"/>
              <a:t>Myalgisch &gt; Enzephalomyelitis: G93.3 (Alpha 2024 S. 655) -&gt; G93.39 (Alpha 2026 S. 673)</a:t>
            </a:r>
          </a:p>
          <a:p>
            <a:r>
              <a:rPr lang="en-US" dirty="0"/>
              <a:t>Syndrom - s.a. Eigennamen [Eponym] &gt; Ermüdungs- &gt; chronisch: G93.3 (Alpha 2024 S. 973) -&gt; G93.39 (Alpha 2026 S. 1001)</a:t>
            </a:r>
          </a:p>
          <a:p>
            <a:r>
              <a:rPr lang="en-US" dirty="0"/>
              <a:t>Neuromyasthenie: G93.3 (Alpha 2024 S. 720) -&gt; G93.39 (Alpha 2026 S. 740)</a:t>
            </a:r>
          </a:p>
          <a:p>
            <a:r>
              <a:rPr lang="en-US" dirty="0"/>
              <a:t>Syndrom - s.a. Eigennamen [Eponym] &gt; Müdigkeits- &gt; chronisch: G93.3 (Alpha 2024 S. 976) -&gt; G93.39 (Alpha 2026 S. 1004)</a:t>
            </a:r>
          </a:p>
          <a:p>
            <a:r>
              <a:rPr lang="en-US" dirty="0"/>
              <a:t>Fatigue-Syndrom &gt; chronisch: G93.3 (Alpha 2024 S. 296) -&gt; G93.39 (Alpha 2026 S. 301)</a:t>
            </a:r>
          </a:p>
          <a:p>
            <a:r>
              <a:rPr lang="en-US" dirty="0"/>
              <a:t>CFS [Chronic fatigue syndrome]: G93.3 (Alpha 2024 S. 166) -&gt; G93.39 (Alpha 2026 S. 167)</a:t>
            </a:r>
          </a:p>
          <a:p>
            <a:r>
              <a:rPr lang="en-US" dirty="0"/>
              <a:t>Chronic &gt; fatigue syndrome: G93.3 (Alpha 2024 S. 174) -&gt; G93.39 (Alpha 2026 S. 176)</a:t>
            </a:r>
          </a:p>
          <a:p>
            <a:r>
              <a:rPr lang="en-US" dirty="0"/>
              <a:t>Ermüdungssyndrom &gt; chronisch: G93.3 (Alpha 2024 S. 281) -&gt; G93.39 (Alpha 2026 S. 286)</a:t>
            </a:r>
          </a:p>
          <a:p>
            <a:r>
              <a:rPr lang="en-US" dirty="0"/>
              <a:t>Myasthenie &gt; Neuro-: G93.3 (Alpha 2024 S. 655) -&gt; G93.39 (Alpha 2026 S. 673)</a:t>
            </a:r>
          </a:p>
          <a:p>
            <a:r>
              <a:rPr lang="en-US" dirty="0"/>
              <a:t>Müdigkeitssyndrom &gt; chronisch: G93.3 (Alpha 2024 S. 648) -&gt; G93.39 (Alpha 2026 S. 665)</a:t>
            </a:r>
          </a:p>
          <a:p>
            <a:r>
              <a:rPr lang="en-US" dirty="0"/>
              <a:t>Enzephalomyelitis &gt; myalgisch: G93.3 (Alpha 2024 S. 271) -&gt; G93.39 (Alpha 2026 S. 274)</a:t>
            </a:r>
          </a:p>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Fachliche Grundlage / sichtbare Quellen:</a:t>
            </a:r>
          </a:p>
          <a:p>
            <a:r>
              <a:rPr lang="en-US" dirty="0"/>
              <a:t>BfArM: Alphabetische Referenzverzeichnisse 2024/2026; Seitenangaben je Zeile.</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Linsenkapsel &gt; Pseudoexfoliation: H26.8 (Alpha 2024 S. 578) -&gt; H26.80 (Alpha 2026 S. 589)
Pseudoexfoliatio lentis: H26.8 (Alpha 2024 S. 828) -&gt; H26.80 (Alpha 2026 S. 852)
Gleiches Zuordnungsmuster, weitere Originalpfade:
Cataracta &gt; electrica: H26.8 (Alpha 2024 S. 162) -&gt; H26.88 (Alpha 2026 S. 163)
Subkapsulär &gt; Katarakt &gt; hintere: H26.8 (Alpha 2024 S. 962) -&gt; H26.88 (Alpha 2026 S. 991)
Cataracta &gt; corticonuclearis &gt; et &gt; capsularis posterior: H26.8 (Alpha 2024 S. 162) -&gt; H26.88 (Alpha 2026 S. 163)
Star &gt; Glasbläser-: H26.8 (Alpha 2024 S. 936) -&gt; H26.88 (Alpha 2026 S. 964)
Linse &gt; Ablagerung, metallisch: H26.8 (Alpha 2024 S. 577) -&gt; H26.88 (Alpha 2026 S. 589)
Lens tough, mit Katarakt: H26.8 (Alpha 2024 S. 569) -&gt; H26.88 (Alpha 2026 S. 580)
Ablagerung &gt; metallisch, Linse: H26.8 (Alpha 2024 S. 13) -&gt; H26.88 (Alpha 2026 S. 13)
Chalkose &gt; Linse: H26.8 (Alpha 2024 S. 166) -&gt; H26.88 (Alpha 2026 S. 167)
Pigment &gt; Einlagerung, Linse: H26.8 (Alpha 2024 S. 797) -&gt; H26.88 (Alpha 2026 S. 820)
Katarakt &gt; durch &gt; Lens tough: H26.8 (Alpha 2024 S. 502) -&gt; H26.88 (Alpha 2026 S. 513)
Katarakt &gt; subkapsulär &gt; hintere: H26.8 (Alpha 2024 S. 503) -&gt; H26.88 (Alpha 2026 S. 513)
Katarakt &gt; durch &gt; Strahlen: H26.8 (Alpha 2024 S. 502) -&gt; H26.88 (Alpha 2026 S. 513)
Feuerstar: H26.8 (Alpha 2024 S. 306) -&gt; H26.88 (Alpha 2026 S. 311)
Katarakt &gt; durch &gt; Wärmestrahlung: H26.8 (Alpha 2024 S. 502) -&gt; H26.88 (Alpha 2026 S. 513)
Katarakt &gt; subkapsulär &gt; vordere: H26.8 (Alpha 2024 S. 503) -&gt; H26.88 (Alpha 2026 S. 513)
Einlagerung &gt; Pigment, Linse: H26.8 (Alpha 2024 S. 243) -&gt; H26.88 (Alpha 2026 S. 246)
Cataracta &gt; corticonuclearis: H26.8 (Alpha 2024 S. 162) -&gt; H26.88 (Alpha 2026 S. 163)
Strahlen &gt; Katarakt: H26.8 (Alpha 2024 S. 955) -&gt; H26.88 (Alpha 2026 S. 983)
Metallisch &gt; Ablagerung, Linse: H26.8 (Alpha 2024 S. 630) -&gt; H26.88 (Alpha 2026 S. 646)
Wärmestrahlung, Katarakt: H26.8 (Alpha 2024 S. 1101) -&gt; H26.88 (Alpha 2026 S. 1132)
Cataracta &gt; corticonuclearis &gt; provecta: H26.8 (Alpha 2024 S. 162) -&gt; H26.88 (Alpha 2026 S. 163)
Cataracta &gt; corticonuclearis &gt; et &gt; subcapsularis posterior: H26.8 (Alpha 2024 S. 162) -&gt; H26.88 (Alpha 2026 S. 163)
Glasbläser-Krankheit: H26.8 (Alpha 2024 S. 368) -&gt; H26.88 (Alpha 2026 S. 375)
Subkapsulär &gt; Katarakt &gt; vordere: H26.8 (Alpha 2024 S. 962) -&gt; H26.88 (Alpha 2026 S. 991)
Linse &gt; Chalkose: H26.8 (Alpha 2024 S. 577) -&gt; H26.88 (Alpha 2026 S. 589)
Katarakt &gt; Glasbläser-: H26.8 (Alpha 2024 S. 502) -&gt; H26.88 (Alpha 2026 S. 513)
Linse &gt; Einlagerung, Pigment: H26.8 (Alpha 2024 S. 577) -&gt; H26.88 (Alpha 2026 S. 589)
Kalzifikation &gt; Linse: H26.8 (Alpha 2024 S. 495) -&gt; H26.88 (Alpha 2026 S. 505)
Glasbläserkatarakt: H26.8 (Alpha 2024 S. 368) -&gt; H26.88 (Alpha 2026 S. 375)
Linse &gt; Kalzifikation: H26.8 (Alpha 2024 S. 577) -&gt; H26.88 (Alpha 2026 S. 589)
Gleiches Zuordnungsmuster, weitere Originalpfade:
Makula &gt; Dystrophie &gt; konzentrisch, benigne: H31.2 (Alpha 2024 S. 601) -&gt; H35.5 (Alpha 2026 S. 616)
Konzentrisch &gt; Dystrophie, Makula &gt; benigne: H31.2 (Alpha 2024 S. 534) -&gt; H35.5 (Alpha 2026 S. 545)
Dystrophie &gt; Makula &gt; konzentrisch, benigne: H31.2 (Alpha 2024 S. 238) -&gt; H35.5 (Alpha 2026 S. 240)
Gleiches Zuordnungsmuster, weitere Originalpfade:
Serpiginös &gt; Chorioideopathie: H31.8 (Alpha 2024 S. 912) -&gt; H30.8 (Alpha 2026 S. 940)
Chorioideopathie, serpiginös: H31.8 (Alpha 2024 S. 173) -&gt; H30.8 (Alpha 2026 S. 175)
Gleiches Zuordnungsmuster, weitere Originalpfade:
Dominant &gt; Ödem, Makula, hereditär, zystoid: H35.8 (Alpha 2024 S. 221) -&gt; H35.5 (Alpha 2026 S. 223)
Zystoid &gt; Ödem, Makula &gt; hereditär, dominant: H35.8 (Alpha 2024 S. 1139) -&gt; H35.5 (Alpha 2026 S. 1171)
Ödem &gt; Makula &gt; zystoid &gt; hereditär, dominant: H35.8 (Alpha 2024 S. 743) -&gt; H35.5 (Alpha 2026 S. 763)
Makula &gt; Ödem &gt; hereditär, dominant, zystoid: H35.8 (Alpha 2024 S. 602) -&gt; H35.5 (Alpha 2026 S. 616)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Kapsulär, Glaukom &gt; primär &gt; Restzustand, mit Pseudoexfoliation, Linse: H40.1 (Alpha 2024 S. 497) -&gt; H40.10 (Alpha 2026 S. 507)
PEX-Glaukom [Pseudoexfoliations-Glaukom]: H40.1 (Alpha 2024 S. 790) -&gt; H40.10 (Alpha 2026 S. 814)
Linse &gt; Pseudoexfoliation, bei &gt; Glaukom: H40.1 (Alpha 2024 S. 577) -&gt; H40.10 (Alpha 2026 S. 589)
Glaukom &gt; mit &gt; Pseudoexfoliation, Linse: H40.1 (Alpha 2024 S. 369) -&gt; H40.10 (Alpha 2026 S. 376)
Kapsulär, Glaukom &gt; mit Pseudoexfoliation, Linse: H40.1 (Alpha 2024 S. 497) -&gt; H40.10 (Alpha 2026 S. 507)
Glaukom &gt; PEX- [Pseudoexfoliations-Glaukom]: H40.1 (Alpha 2024 S. 370) -&gt; H40.10 (Alpha 2026 S. 376)
Pseudoexfoliation, Linse, bei Glaukom &gt; kapsulär: H40.1 (Alpha 2024 S. 828) -&gt; H40.10 (Alpha 2026 S. 852)
Glaukom &gt; primär &gt; kapsulär &gt; mit Pseudoexfoliation, Linse: H40.1 (Alpha 2024 S. 370) -&gt; H40.10 (Alpha 2026 S. 376)
Glaukom &gt; kapsulär, mit Pseudoexfoliation, Linse: H40.1 (Alpha 2024 S. 369) -&gt; H40.10 (Alpha 2026 S. 376)
Linse &gt; Pseudoexfoliation, bei &gt; Glaukom &gt; kapsulär: H40.1 (Alpha 2024 S. 578) -&gt; H40.10 (Alpha 2026 S. 589)
Exfoliationsglaukom, Pseudo-: H40.1 (Alpha 2024 S. 287) -&gt; H40.10 (Alpha 2026 S. 292)
Pseudoexfoliation, Linse, bei Glaukom &gt; kapsulär &gt; primär: H40.1 (Alpha 2024 S. 828) -&gt; H40.10 (Alpha 2026 S. 852)
Restzustand &gt; Glaukom, primär, kapsulär, mit Pseudoexfoliation, Linse: H40.1 (Alpha 2024 S. 854) -&gt; H40.10 (Alpha 2026 S. 879)
Linse &gt; Pseudoexfoliation, bei &gt; Restzustand, Glaukom, primär, kapsulär: H40.1 (Alpha 2024 S. 578) -&gt; H40.10 (Alpha 2026 S. 589)
Kapsulär, Glaukom &gt; primär &gt; mit Pseudoexfoliation, Linse: H40.1 (Alpha 2024 S. 497) -&gt; H40.10 (Alpha 2026 S. 507)
Pseudoexfoliation, Linse, bei Glaukom: H40.1 (Alpha 2024 S. 828) -&gt; H40.10 (Alpha 2026 S. 852)
Glaukom &gt; primär &gt; kapsulär &gt; Restzustand, mit Pseudoexfoliation, Linse: H40.1 (Alpha 2024 S. 370) -&gt; H40.10 (Alpha 2026 S. 376)
Linse &gt; Pseudoexfoliation, bei &gt; Glaukom &gt; kapsulär &gt; primär: H40.1 (Alpha 2024 S. 578) -&gt; H40.10 (Alpha 2026 S. 589)
Pseudoexfoliation, Linse, bei Glaukom &gt; kapsulär &gt; primär &gt; Restzustand: H40.1 (Alpha 2024 S. 828) -&gt; H40.10 (Alpha 2026 S. 852)
Gleiches Zuordnungsmuster, weitere Originalpfade:
Glaukom &gt; Pigment-: H40.1 (Alpha 2024 S. 370) -&gt; H40.18 (Alpha 2026 S. 376)
Restzustand &gt; Pigmentglaukom: H40.1 (Alpha 2024 S. 854) -&gt; H40.18 (Alpha 2026 S. 879)
Kapselhäutchenglaukom: H40.1 (Alpha 2024 S. 497) -&gt; H40.18 (Alpha 2026 S. 507)
Glaucoma &gt; noncongestivum chronicum: H40.1 (Alpha 2024 S. 369) -&gt; H40.18 (Alpha 2026 S. 376)
Pigmentglaukom &gt; primär, Restzustand: H40.1 (Alpha 2024 S. 798) -&gt; H40.18 (Alpha 2026 S. 821)
Offenwinkelglaukom, primär: H40.1 (Alpha 2024 S. 745) -&gt; H40.18 (Alpha 2026 S. 766)
Glaukom &gt; Weitwinkel- &gt; primär: H40.1 (Alpha 2024 S. 370) -&gt; H40.18 (Alpha 2026 S. 377)
Restzustand &gt; Pigmentglaukom &gt; primär: H40.1 (Alpha 2024 S. 854) -&gt; H40.18 (Alpha 2026 S. 879)
Glaukom &gt; Weitwinkel-: H40.1 (Alpha 2024 S. 370) -&gt; H40.18 (Alpha 2026 S. 377)
Glaukom &gt; Niederdruck-: H40.1 (Alpha 2024 S. 370) -&gt; H40.18 (Alpha 2026 S. 376)
Pigmentglaukom &gt; Restzustand: H40.1 (Alpha 2024 S. 798) -&gt; H40.18 (Alpha 2026 S. 821)
Normaldruckglaukom: H40.1 (Alpha 2024 S. 734) -&gt; H40.18 (Alpha 2026 S. 754)
Glaukom &gt; Kapselhäutchen-: H40.1 (Alpha 2024 S. 369) -&gt; H40.18 (Alpha 2026 S. 376)
Glaukom &gt; Pigment- &gt; primär, Restzustand: H40.1 (Alpha 2024 S. 370) -&gt; H40.18 (Alpha 2026 S. 376)
Weitwinkelglaukom &gt; primär: H40.1 (Alpha 2024 S. 1106) -&gt; H40.18 (Alpha 2026 S. 1138)
Glaukom &gt; einfach: H40.1 (Alpha 2024 S. 369) -&gt; H40.18 (Alpha 2026 S. 376)
Pigmentiert &gt; Glaukom: H40.1 (Alpha 2024 S. 798) -&gt; H40.18 (Alpha 2026 S. 821)
Pigmentdispersionsglaukom: H40.1 (Alpha 2024 S. 797) -&gt; H40.18 (Alpha 2026 S. 821)
Augeninnendruck &gt; mäßig erhöht, als Restzustand, nach Glaukom: H40.1 (Alpha 2024 S. 103) -&gt; H40.18 (Alpha 2026 S. 106)
Weitwinkelglaukom: H40.1 (Alpha 2024 S. 1106) -&gt; H40.18 (Alpha 2026 S. 1138)
Glaukom &gt; Normaldruck-: H40.1 (Alpha 2024 S. 370) -&gt; H40.18 (Alpha 2026 S. 376)
Glaukom &gt; chronisch &gt; primär: H40.1 (Alpha 2024 S. 369) -&gt; H40.18 (Alpha 2026 S. 376)
Pigmentglaukom: H40.1 (Alpha 2024 S. 798) -&gt; H40.18 (Alpha 2026 S. 821)
Niederdruckglaukom: H40.1 (Alpha 2024 S. 727) -&gt; H40.18 (Alpha 2026 S. 747)
Glaukom &gt; chronisch: H40.1 (Alpha 2024 S. 369) -&gt; H40.18 (Alpha 2026 S. 376)
Glaukom &gt; Pigment- &gt; Restzustand: H40.1 (Alpha 2024 S. 370) -&gt; H40.18 (Alpha 2026 S. 376)
Glaukom &gt; Offenwinkel-, primär: H40.1 (Alpha 2024 S. 370) -&gt; H40.18 (Alpha 2026 S. 376)
Glaukom &gt; ohne Druckerhöhung: H40.1 (Alpha 2024 S. 370) -&gt; H40.18 (Alpha 2026 S. 376)
Gleiches Zuordnungsmuster, weitere Originalpfade:
Kearns-Sayre-Syndrom [Ophthalmoplegia plus]: H49.8 (Alpha 2024 S. 504) -&gt; G31.81 (Alpha 2026 S. 515)
Gleiches Zuordnungsmuster, weitere Originalpfade:
Atemwege &gt; Verschluss &gt; nach Tracheotomie: J95.0 (Alpha 2024 S. 93) -&gt; J95.02 (Alpha 2026 S. 96)
Verschluss &gt; Atemwege &gt; nach Tracheotomie: J95.0 (Alpha 2024 S. 1086) -&gt; J95.02 (Alpha 2026 S. 1117)
Atemwege &gt; durch Tracheotomie geschaffen, Obstruktion: J95.0 (Alpha 2024 S. 93) -&gt; J95.02 (Alpha 2026 S. 95)
Striktur &gt; Stoma, nach &gt; Tracheotomie: J95.0 (Alpha 2024 S. 958) -&gt; J95.02 (Alpha 2026 S. 987)
Stoma &gt; Striktur, nach &gt; Tracheotomie: J95.0 (Alpha 2024 S. 954) -&gt; J95.02 (Alpha 2026 S. 983)
Obstruktion &gt; Atemwege &gt; durch Tracheotomie geschaffen: J95.0 (Alpha 2024 S. 739) -&gt; J95.02 (Alpha 2026 S. 760)
Gleiches Zuordnungsmuster, weitere Originalpfade:
Fistel &gt; ösophagotracheal &gt; nach Tracheotomie: J95.0 (Alpha 2024 S. 317) -&gt; J95.03 (Alpha 2026 S. 322)
Fistel &gt; tracheoösophageal &gt; nach Tracheotomie: J95.0 (Alpha 2024 S. 317) -&gt; J95.03 (Alpha 2026 S. 323)
Ösophagotracheal &gt; Fistel &gt; nach Tracheotomie: J95.0 (Alpha 2024 S. 744) -&gt; J95.03 (Alpha 2026 S. 764)
Tracheoösophageal, Fistel &gt; nach Tracheotomie: J95.0 (Alpha 2024 S. 1006) -&gt; J95.03 (Alpha 2026 S. 1036)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Fistel &gt; nach &gt; Tracheotomie: J95.0 (Alpha 2024 S. 317) -&gt; J95.08 (Alpha 2026 S. 322)
Gleiches Zuordnungsmuster, weitere Originalpfade:
Störung &gt; Funktion &gt; Tracheostoma: J95.0 (Alpha 2024 S. 947) -&gt; J95.09 (Alpha 2026 S. 976)
Tracheostoma &gt; Funktionsstörung: J95.0 (Alpha 2024 S. 1006) -&gt; J95.09 (Alpha 2026 S. 1036)
Funktionsstörung &gt; Tracheostoma: J95.0 (Alpha 2024 S. 335) -&gt; J95.09 (Alpha 2026 S. 341)
Dysfunktion &gt; Tracheostoma: J95.0 (Alpha 2024 S. 231) -&gt; J95.09 (Alpha 2026 S. 233)
Tracheostoma &gt; mit Komplikation: J95.0 (Alpha 2024 S. 1006) -&gt; J95.09 (Alpha 2026 S. 1036)
Komplikation &gt; durch &gt; Tracheostoma: J95.0 (Alpha 2024 S. 525) -&gt; J95.09 (Alpha 2026 S. 536)
Gleiches Zuordnungsmuster, weitere Originalpfade:
Magen &gt; Ulkus &gt; arzneimittelinduziert: K25.9 Y57.9! (Alpha 2024 S. 599) -&gt; K25.9 Y57.98! (Alpha 2026 S. 613)
Arzneimittelinduziert &gt; Ulkus, Magen: K25.9 Y57.9! (Alpha 2024 S. 87) -&gt; K25.9 Y57.98! (Alpha 2026 S. 89)
Ulkus - s.a. Ulcus &gt; Magen &gt; durch nichtsteroide Antirheumatika: K25.9 Y57.9! (Alpha 2024 S. 1032) -&gt; K25.9 Y57.98! (Alpha 2026 S. 1063)
Magen &gt; Ulkus &gt; durch nichtsteroide Antirheumatika: K25.9 Y57.9! (Alpha 2024 S. 599) -&gt; K25.9 Y57.98! (Alpha 2026 S. 613)
Ulkus - s.a. Ulcus &gt; Magen &gt; arzneimittelinduziert: K25.9 Y57.9! (Alpha 2024 S. 1032) -&gt; K25.9 Y57.98! (Alpha 2026 S. 1063)
Gleiches Zuordnungsmuster, weitere Originalpfade:
Ulcus duodeni &gt; arzneimittelinduziert: K26.9 Y57.9! (Alpha 2024 S. 1030) -&gt; K26.9 Y57.98! (Alpha 2026 S. 1061)
Gleiches Zuordnungsmuster, weitere Originalpfade:
Ulcus pepticum &gt; durch nichtsteroide Antirheumatika: K27.9 Y57.9! (Alpha 2024 S. 1030) -&gt; K27.9 Y57.98! (Alpha 2026 S. 1061)
Arzneimittelinduziert &gt; Ulcus pepticum: K27.9 Y57.9! (Alpha 2024 S. 87) -&gt; K27.9 Y57.98! (Alpha 2026 S. 89)
Ulcus gastroduodenale &gt; durch nichtsteroide Antirheumatika: K27.9 Y57.9! (Alpha 2024 S. 1030) -&gt; K27.9 Y57.98! (Alpha 2026 S. 1061)
Ulcus gastroduodenale &gt; arzneimittelinduziert: K27.9 Y57.9! (Alpha 2024 S. 1030) -&gt; K27.9 Y57.98! (Alpha 2026 S. 1061)
Arzneimittelinduziert &gt; Ulcus gastroduodenale: K27.9 Y57.9! (Alpha 2024 S. 87) -&gt; K27.9 Y57.98! (Alpha 2026 S. 89)
Ulcus pepticum &gt; arzneimittelinduziert: K27.9 Y57.9! (Alpha 2024 S. 1030) -&gt; K27.9 Y57.98! (Alpha 2026 S. 1061)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Larrey-Hernie: K44.9 (Alpha 2024 S. 561) -&gt; Q79.0 (Alpha 2026 S. 572)
Hernie - s.a. Hernia &gt; Bochdalek-: K44.9 (Alpha 2024 S. 409) -&gt; Q79.0 (Alpha 2026 S. 417)
Bochdalek-Hernie: K44.9 (Alpha 2024 S. 147) -&gt; Q79.0 (Alpha 2026 S. 147)
Hernie - s.a. Hernia &gt; Larrey-: K44.9 (Alpha 2024 S. 410) -&gt; Q79.0 (Alpha 2026 S. 418)
Morgagni-Hernie: K44.9 (Alpha 2024 S. 646) -&gt; Q79.0 (Alpha 2026 S. 663)
Hernie - s.a. Hernia &gt; Morgagni-: K44.9 (Alpha 2024 S. 410) -&gt; Q79.0 (Alpha 2026 S. 418)
Gleiches Zuordnungsmuster, weitere Originalpfade:
Leber &gt; Versagen &gt; durch &gt; Arzneimittel: K71.1 Y57.9! (Alpha 2024 S. 566) -&gt; K71.1 Y57.98! (Alpha 2026 S. 577)
Versagen &gt; Leber &gt; durch &gt; Arzneimittel: K71.1 Y57.9! (Alpha 2024 S. 1085) -&gt; K71.1 Y57.98! (Alpha 2026 S. 1116)
Versagen &gt; Leber &gt; durch &gt; Drogen: K71.1 Y57.9! (Alpha 2024 S. 1085) -&gt; K71.1 Y57.98! (Alpha 2026 S. 1116)
Drogen &gt; Versagen, Leber: K71.1 Y57.9! (Alpha 2024 S. 224) -&gt; K71.1 Y57.98! (Alpha 2026 S. 226)
Leber &gt; Versagen &gt; durch &gt; Drogen: K71.1 Y57.9! (Alpha 2024 S. 566) -&gt; K71.1 Y57.98! (Alpha 2026 S. 577)
Arzneimittel &gt; Versagen, Leber: K71.1 Y57.9! (Alpha 2024 S. 86) -&gt; K71.1 Y57.98! (Alpha 2026 S. 88)
Gleiches Zuordnungsmuster, weitere Originalpfade:
Anti-NMDA [N-Methyl-D-Aspartat]-Rezeptor-Enzephalitis: M35.8† G13.8* (Alpha 2024 S. 66) -&gt; G04.8 (Alpha 2026 S. 67)
Enzephalitis &gt; Anti-NMDA [N-Methyl-D-Aspartat]-Rezeptor-: M35.8† G13.8* (Alpha 2024 S. 269) -&gt; G04.8 (Alpha 2026 S. 273)
Gleiches Zuordnungsmuster, weitere Originalpfade:
Osteomyelitis &gt; multifokal &gt; steril, mit Periostitis, und Pustulose: M86.39 (Alpha 2024 S. 758) -&gt; M86.30 (Alpha 2026 S. 779)
Steril &gt; Osteomyelitis, multifokal, mit Periostitis, und Pustulose: M86.39 (Alpha 2024 S. 942) -&gt; M86.30 (Alpha 2026 S. 970)
Multifokal &gt; Osteomyelitis &gt; steril, mit Periostitis, und Pustulose: M86.39 (Alpha 2024 S. 649) -&gt; M86.30 (Alpha 2026 S. 666)
Gleiches Zuordnungsmuster, weitere Originalpfade:
Majeed-Syndrom: M86.39 (Alpha 2024 S. 600) -&gt; M86.39 D64.4 (Alpha 2026 S. 615)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Uterus &gt; Hyperaktivität &gt; durch Überstimulierung mit wehenauslösenden Medikamenten: O62.8 Y57.9! (Alpha 2024 S. 1047) -&gt; O62.8 Y57.98! (Alpha 2026 S. 1079)
Hyperaktivität &gt; Uterus &gt; durch Überstimulierung mit wehenauslösenden Medikamenten: O62.8 Y57.9! (Alpha 2024 S. 435) -&gt; O62.8 Y57.98! (Alpha 2026 S. 443)
Gleiches Zuordnungsmuster, weitere Originalpfade:
Mangel &gt; Surfactantprotein-B, mit Atemnot, neonatal, akut: P28.0 (Alpha 2024 S. 613) -&gt; P22.0 (Alpha 2026 S. 628)
Atemnot &gt; neonatal, akut, durch Mangel, Surfactantprotein-B: P28.0 (Alpha 2024 S. 92) -&gt; P22.0 (Alpha 2026 S. 95)
Surfactantprotein-B, Mangel, mit Atemnot, neonatal, akut: P28.0 (Alpha 2024 S. 966) -&gt; P22.0 (Alpha 2026 S. 994)
Gleiches Zuordnungsmuster, weitere Originalpfade:
Diarrhoe &gt; Natrium-, kongenital: P78.3 (Alpha 2024 S. 212) -&gt; K90.8 (Alpha 2026 S. 214)
Natrium-Diarrhoe, kongenital: P78.3 (Alpha 2024 S. 675) -&gt; K90.8 (Alpha 2026 S. 693)
Gleiches Zuordnungsmuster, weitere Originalpfade:
Arteriovenös &gt; Kommunikation, retinal, kongenital: Q14.8 (Alpha 2024 S. 82) -&gt; Q14.1 (Alpha 2026 S. 84)
Retinal - s.a. Retina &gt; Kommunikation, arteriovenös, kongenital: Q14.8 (Alpha 2024 S. 856) -&gt; Q14.1 (Alpha 2026 S. 882)
Kommunikation &gt; arteriovenös, retinal, kongenital: Q14.8 (Alpha 2024 S. 523) -&gt; Q14.1 (Alpha 2026 S. 534)
Gleiches Zuordnungsmuster, weitere Originalpfade:
Caroli-Syndrom: Q44.5 (Alpha 2024 S. 162) -&gt; Q44.6 (Alpha 2026 S. 163)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Zephalopolysyndaktylie-Syndrom, Greig-: Q75.2 (Alpha 2024 S. 1125) -&gt; Q87.0 (Alpha 2026 S. 1157)
Greig-Zephalopolysyndaktylie-Syndrom: Q75.2 (Alpha 2024 S. 381) -&gt; Q87.0 (Alpha 2026 S. 388)
Polysyndaktylie-Syndrom, Greig-Zephalo-: Q75.2 (Alpha 2024 S. 813) -&gt; Q87.0 (Alpha 2026 S. 837)
Gleiches Zuordnungsmuster, weitere Originalpfade:
Osteoarthrose &gt; früh beginnend, mit Dysplasie, spondyloepiphysär, mild, durch COL2A1-Genmutation: Q77.7 M19.90 (Alpha 2024 S. 755) -&gt; Q77.7 M19.99 (Alpha 2026 S. 776)
Gleiches Zuordnungsmuster, weitere Originalpfade:
Cronkhite-Canada-Syndrom: Q82.8 (Alpha 2024 S. 181) -&gt; D12.6 Q82.8 (Alpha 2026 S. 183)
Canada-Syndrom, Cronkhite-: Q82.8 (Alpha 2024 S. 159) -&gt; D12.6 Q82.8 (Alpha 2026 S. 160)
Gleiches Zuordnungsmuster, weitere Originalpfade:
Ankyloblepharon-Nageldysplasie-Syndrom, Kraushaar-: Q82.8 (Alpha 2024 S. 60) -&gt; Q82.4 (Alpha 2026 S. 62)
Nageldysplasie-Syndrom, Kraushaar-Ankyloblepharon-: Q82.8 (Alpha 2024 S. 670) -&gt; Q82.4 (Alpha 2026 S. 688)
Kraushaar-Ankyloblepharon-Nageldysplasie-Syndrom: Q82.8 (Alpha 2024 S. 550) -&gt; Q82.4 (Alpha 2026 S. 561)
Gleiches Zuordnungsmuster, weitere Originalpfade:
Syndrom - s.a. Eigennamen [Eponym] &gt; der &gt; spastischen Paraplegie, mit &gt; Nephritis, und Schwerhörigkeit: Q87.8 (Alpha 2024 S. 972) -&gt; G11.4 (Alpha 2026 S. 1000)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Lelis-Syndrom: Q87.8 (Alpha 2024 S. 569) -&gt; Q82.4 (Alpha 2026 S. 580)
Gleiches Zuordnungsmuster, weitere Originalpfade:
Intelligenzminderungs-Syndrom &gt; TBCK-assoziiert: Q87.8 (Alpha 2024 S. 480) -&gt; Q87.0 (Alpha 2026 S. 491)
Hennekam-Syndrom &gt; Menke-: Q87.8 (Alpha 2024 S. 405) -&gt; Q87.0 (Alpha 2026 S. 413)
Menke-Hennekam-Syndrom: Q87.8 (Alpha 2024 S. 628) -&gt; Q87.0 (Alpha 2026 S. 643)
Gleiches Zuordnungsmuster, weitere Originalpfade:
Paraplegie-Syndrom, Makrozephalie-Kleinwuchs-: Q87.8 (Alpha 2024 S. 773) -&gt; Q87.1 (Alpha 2026 S. 796)
Makrozephalie-Kleinwuchs-Paraplegie-Syndrom: Q87.8 (Alpha 2024 S. 601) -&gt; Q87.1 (Alpha 2026 S. 616)
Syndrom - s.a. Eigennamen [Eponym] &gt; Makrozephalie-Kleinwuchs-Paraplegie-: Q87.8 (Alpha 2024 S. 975) -&gt; Q87.1 (Alpha 2026 S. 1004)
McFarlane-Syndrom, Oliver-: Q87.8 (Alpha 2024 S. 618) -&gt; Q87.1 (Alpha 2026 S. 633)
Nanismus &gt; MULIBREY [Muscle, liver, brain and eye]-: Q87.8 (Alpha 2024 S. 671) -&gt; Q87.1 (Alpha 2026 S. 689)
Kleinwuchs-Paraplegie-Syndrom, Makrozephalie-: Q87.8 (Alpha 2024 S. 511) -&gt; Q87.1 (Alpha 2026 S. 522)
Oliver-McFarlane-Syndrom: Q87.8 (Alpha 2024 S. 749) -&gt; Q87.1 (Alpha 2026 S. 769)
MULIBREY [Muscle, liver, brain and eye]-Nanismus: Q87.8 (Alpha 2024 S. 649) -&gt; Q87.1 (Alpha 2026 S. 666)
Gleiches Zuordnungsmuster, weitere Originalpfade:
Syndrom - s.a. Eigennamen [Eponym] &gt; der &gt; Blindheit, mit Skoliose, und Arachnodaktylie: Q87.8 (Alpha 2024 S. 970) -&gt; Q87.5 (Alpha 2026 S. 998)
Gleiches Zuordnungsmuster, weitere Originalpfade:
Brechreiz &gt; bei &gt; Chemotherapie: R11 Y57.9! (Alpha 2024 S. 149) -&gt; R11 Y57.98! (Alpha 2026 S. 149)
Übelkeit &gt; bei &gt; Chemotherapie: R11 Y57.9! (Alpha 2024 S. 1026) -&gt; R11 Y57.98! (Alpha 2026 S. 1057)
Erbrechen &gt; bei &gt; Strahlentherapie: R11 Y57.9! (Alpha 2024 S. 278) -&gt; R11 Y57.98! (Alpha 2026 S. 283)
Brechreiz &gt; bei &gt; Strahlentherapie: R11 Y57.9! (Alpha 2024 S. 149) -&gt; R11 Y57.98! (Alpha 2026 S. 149)
Übelkeit &gt; bei &gt; Strahlentherapie: R11 Y57.9! (Alpha 2024 S. 1026) -&gt; R11 Y57.98! (Alpha 2026 S. 1057)
Erbrechen &gt; bei &gt; Chemotherapie: R11 Y57.9! (Alpha 2024 S. 278) -&gt; R11 Y57.98! (Alpha 2026 S. 283)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Anurie &gt; durch &gt; Sulfonamide, bei Einsatz als indikationsgerechtes Arzneimittel und ordnungsgemäßer Verabreichung: R34 Y57.9! (Alpha 2024 S. 67) -&gt; R34 Y57.98! (Alpha 2026 S. 69)
Sulfonamide &gt; Anurie, bei Einsatz als indikationsgerechtes Arzneimittel und ordnungsgemäßer Verabreichung: R34 Y57.9! (Alpha 2024 S. 965) -&gt; R34 Y57.98! (Alpha 2026 S. 993)
Gleiches Zuordnungsmuster, weitere Originalpfade:
Überarbeitung: R53 (Alpha 2024 S. 1026) -&gt; R53.9 (Alpha 2026 S. 1057)
Körperlich &gt; Verfall &gt; allgemein: R53 (Alpha 2024 S. 518) -&gt; R53.9 (Alpha 2026 S. 529)
Psychisch &gt; Abbauprozess, allgemein: R53 (Alpha 2024 S. 830) -&gt; R53.9 (Alpha 2026 S. 854)
Zustand &gt; Allgemein-, schlecht: R53 (Alpha 2024 S. 1132) -&gt; R53.9 (Alpha 2026 S. 1164)
Körperlich &gt; Abbauprozess: R53 (Alpha 2024 S. 518) -&gt; R53.9 (Alpha 2026 S. 529)
Abbauprozess &gt; physisch: R53 (Alpha 2024 S. 10) -&gt; R53.9 (Alpha 2026 S. 10)
Abbauprozess &gt; allgemein &gt; physisch, und psychisch: R53 (Alpha 2024 S. 10) -&gt; R53.9 (Alpha 2026 S. 10)
Müdigkeit: R53 (Alpha 2024 S. 648) -&gt; R53.9 (Alpha 2026 S. 665)
Körperlich &gt; Erschöpfung: R53 (Alpha 2024 S. 518) -&gt; R53.9 (Alpha 2026 S. 529)
Schwäche &gt; allgemein: R53 (Alpha 2024 S. 898) -&gt; R53.9 (Alpha 2026 S. 925)
Reduziert &gt; Allgemeinzustand: R53 (Alpha 2024 S. 847) -&gt; R53.9 (Alpha 2026 S. 872)
Körper &gt; Schwäche: R53 (Alpha 2024 S. 518) -&gt; R53.9 (Alpha 2026 S. 529)
Krankheitsgefühl: R53 (Alpha 2024 S. 549) -&gt; R53.9 (Alpha 2026 S. 561)
Mattigkeit &gt; und Müdigkeit, allgemein: R53 (Alpha 2024 S. 618) -&gt; R53.9 (Alpha 2026 S. 633)
Verlust &gt; Vitalität: R53 (Alpha 2024 S. 1083) -&gt; R53.9 (Alpha 2026 S. 1114)
Leistungsabfall: R53 (Alpha 2024 S. 569) -&gt; R53.9 (Alpha 2026 S. 580)
Verfall &gt; körperlich &gt; allgemein: R53 (Alpha 2024 S. 1068) -&gt; R53.9 (Alpha 2026 S. 1099)
Kräfteverfall: R53 (Alpha 2024 S. 539) -&gt; R53.9 (Alpha 2026 S. 550)
Schwäche &gt; krankhaft: R53 (Alpha 2024 S. 898) -&gt; R53.9 (Alpha 2026 S. 926)
Unwohlsein: R53 (Alpha 2024 S. 1041) -&gt; R53.9 (Alpha 2026 S. 1072)
Psychisch &gt; und physisch, Abbauprozess, allgemein: R53 (Alpha 2024 S. 830) -&gt; R53.9 (Alpha 2026 S. 855)
Erschöpfung &gt; körperlich: R53 (Alpha 2024 S. 283) -&gt; R53.9 (Alpha 2026 S. 287)
Syndrom - s.a. Eigennamen [Eponym] &gt; postviral a.n.k.: R53 (Alpha 2024 S. 978) -&gt; R53.9 (Alpha 2026 S. 1006)
Postviral &gt; Syndrom a.n.k.: R53 (Alpha 2024 S. 816) -&gt; R53.9 (Alpha 2026 S. 840)
Schwäche &gt; chronisch: R53 (Alpha 2024 S. 898) -&gt; R53.9 (Alpha 2026 S. 925)
Mattigkeit: R53 (Alpha 2024 S. 618) -&gt; R53.9 (Alpha 2026 S. 633)
Schwäche: R53 (Alpha 2024 S. 898) -&gt; R53.9 (Alpha 2026 S. 925)
Erschöpfung: R53 (Alpha 2024 S. 282) -&gt; R53.9 (Alpha 2026 S. 287)
Schwäche &gt; Körper: R53 (Alpha 2024 S. 898) -&gt; R53.9 (Alpha 2026 S. 926)
Abbauprozess &gt; allgemein &gt; psychisch: R53 (Alpha 2024 S. 10) -&gt; R53.9 (Alpha 2026 S. 10)
Lethargie: R53 (Alpha 2024 S. 570) -&gt; R53.9 (Alpha 2026 S. 582)
Physisch &gt; und psychisch, Abbauprozess, allgemein: R53 (Alpha 2024 S. 797) -&gt; R53.9 (Alpha 2026 S. 820)
Adynamie: R53 (Alpha 2024 S. 31) -&gt; R53.9 (Alpha 2026 S. 31)
Indisposition: R53 (Alpha 2024 S. 460) -&gt; R53.9 (Alpha 2026 S. 470)
Müdigkeit &gt; und Mattigkeit, allgemein: R53 (Alpha 2024 S. 648) -&gt; R53.9 (Alpha 2026 S. 665)
Verfall &gt; Kräfte: R53 (Alpha 2024 S. 1068) -&gt; R53.9 (Alpha 2026 S. 1099)
Entkräftung: R53 (Alpha 2024 S. 262) -&gt; R53.9 (Alpha 2026 S. 266)
Malaise: R53 (Alpha 2024 S. 602) -&gt; R53.9 (Alpha 2026 S. 616)
Krankhaft &gt; Schwäche: R53 (Alpha 2024 S. 540) -&gt; R53.9 (Alpha 2026 S. 552)
Abbauprozess &gt; allgemein: R53 (Alpha 2024 S. 10) -&gt; R53.9 (Alpha 2026 S. 10)
Physisch &gt; Abbauprozess: R53 (Alpha 2024 S. 797) -&gt; R53.9 (Alpha 2026 S. 820)
Niedergeschlagenheit: R53 (Alpha 2024 S. 727) -&gt; R53.9 (Alpha 2026 S. 747)
Asthenie: R53 (Alpha 2024 S. 89) -&gt; R53.9 (Alpha 2026 S. 91)
Kraftlosigkeit: R53 (Alpha 2024 S. 539) -&gt; R53.9 (Alpha 2026 S. 550)
Lassitudo: R53 (Alpha 2024 S. 563) -&gt; R53.9 (Alpha 2026 S. 574)
Vitalität, Verlust: R53 (Alpha 2024 S. 1094) -&gt; R53.9 (Alpha 2026 S. 1125)
Ermüdung: R53 (Alpha 2024 S. 281) -&gt; R53.9 (Alpha 2026 S. 286)
Ermattung: R53 (Alpha 2024 S. 281) -&gt; R53.9 (Alpha 2026 S. 286)
Gleiches Zuordnungsmuster, weitere Originalpfade:
Sucht &gt; Mager-: R63.0 (Alpha 2024 S. 964) -&gt; F50.08 (Alpha 2026 S. 993)
Magersucht: R63.0 (Alpha 2024 S. 600) -&gt; F50.08 (Alpha 2026 S. 614)
Gleiches Zuordnungsmuster, weitere Originalpfade:
Abnahme &gt; Glukosetoleranz: R73.0 (Alpha 2024 S. 14) -&gt; R73.08 (Alpha 2026 S. 14)
Glukosetoleranz &gt; Abnahme: R73.0 (Alpha 2024 S. 374) -&gt; R73.08 (Alpha 2026 S. 381)
Diabetes mellitus - kodiere möglichst gemäß Typ 1 oder Typ 2 &gt; subklinisch: R73.0 (Alpha 2024 S. 209) -&gt; R73.08 (Alpha 2026 S. 211)
Diabetes &gt; Früh-: R73.0 (Alpha 2024 S. 207) -&gt; R73.08 (Alpha 2026 S. 210)
Frühdiabetes: R73.0 (Alpha 2024 S. 333) -&gt; R73.08 (Alpha 2026 S. 338)
Prädiabetes: R73.0 (Alpha 2024 S. 817) -&gt; R73.08 (Alpha 2026 S. 841)
Glukosetoleranz &gt; gestört: R73.0 (Alpha 2024 S. 374) -&gt; R73.08 (Alpha 2026 S. 381)
Glukosetoleranztest, abnorm: R73.0 (Alpha 2024 S. 374) -&gt; R73.08 (Alpha 2026 S. 381)
Diabetes mellitus - kodiere möglichst gemäß Typ 1 oder Typ 2 &gt; latent: R73.0 (Alpha 2024 S. 208) -&gt; R73.08 (Alpha 2026 S. 210)
Erniedrigt &gt; Glukosetoleranz: R73.0 (Alpha 2024 S. 282) -&gt; R73.08 (Alpha 2026 S. 286)
Glukosetoleranz &gt; pathologisch: R73.0 (Alpha 2024 S. 374) -&gt; R73.08 (Alpha 2026 S. 381)
Gestört &gt; Glukosetoleranz: R73.0 (Alpha 2024 S. 366) -&gt; R73.08 (Alpha 2026 S. 372)
Subklinisch &gt; Diabetes mellitus: R73.0 (Alpha 2024 S. 962) -&gt; R73.08 (Alpha 2026 S. 991)
Vermindert &gt; Glukosetoleranz: R73.0 (Alpha 2024 S. 1084) -&gt; R73.08 (Alpha 2026 S. 1114)
Latent &gt; Diabetes mellitus: R73.0 (Alpha 2024 S. 563) -&gt; R73.08 (Alpha 2026 S. 574)
Gleiches Zuordnungsmuster, weitere Originalpfade:
Schilddrüsen-Antikörper, mit positivem Befund: R76.8 (Alpha 2024 S. 888) -&gt; R76.88 (Alpha 2026 S. 916)
Nachweis &gt; Anti-Hirudin-Antikörper: R76.8 (Alpha 2024 S. 667) -&gt; R76.88 (Alpha 2026 S. 685)
Anti-Hirudin-Antikörper, Nachweis: R76.8 (Alpha 2024 S. 66) -&gt; R76.88 (Alpha 2026 S. 67)
Anti-Thrombozyten-Antikörper, Nachweis: R76.8 (Alpha 2024 S. 66) -&gt; R76.88 (Alpha 2026 S. 68)
Nachweis &gt; Anti-Thrombozyten-Antikörper: R76.8 (Alpha 2024 S. 667) -&gt; R76.88 (Alpha 2026 S. 685)
Nachweis &gt; Insulinantikörper: R76.8 (Alpha 2024 S. 667) -&gt; R76.88 (Alpha 2026 S. 685)
Antikörper &gt; antierythrozytär, Nachweis: R76.8 (Alpha 2024 S. 67) -&gt; R76.88 (Alpha 2026 S. 68)
Antierythrozytär, Antikörper, Nachweis: R76.8 (Alpha 2024 S. 66) -&gt; R76.88 (Alpha 2026 S. 68)
Antikörper &gt; antineutrophil, zytoplasmatisch, gegen Myeloperoxidase, Nachweis: R76.8 (Alpha 2024 S. 67) -&gt; R76.88 (Alpha 2026 S. 68)
Antimitochondrial, Antikörper, Nachweis: R76.8 (Alpha 2024 S. 67) -&gt; R76.88 (Alpha 2026 S. 68)
Immunglobulin &gt; Erhöhung: R76.8 (Alpha 2024 S. 458) -&gt; R76.88 (Alpha 2026 S. 467)
Anti-Interferon-Antikörper [NAK], neutralisierend, Nachweis: R76.8 (Alpha 2024 S. 66) -&gt; R76.88 (Alpha 2026 S. 67)
Insulinantikörper, Nachweis: R76.8 (Alpha 2024 S. 479) -&gt; R76.88 (Alpha 2026 S. 489)
Positiv &gt; Befund &gt; auf Schilddrüsen-Antikörper: R76.8 (Alpha 2024 S. 814) -&gt; R76.88 (Alpha 2026 S. 839)
Positiv &gt; Coombs-Test: R76.8 (Alpha 2024 S. 814) -&gt; R76.88 (Alpha 2026 S. 839)
Nachweis &gt; Antikörper &gt; antimitochondrial: R76.8 (Alpha 2024 S. 667) -&gt; R76.88 (Alpha 2026 S. 685)
Wert &gt; Immunglobulin, erhöht: R76.8 (Alpha 2024 S. 1107) -&gt; R76.88 (Alpha 2026 S. 1138)
Antikörper &gt; gegen &gt; glatte Muskulatur, Nachweis: R76.8 (Alpha 2024 S. 67) -&gt; R76.88 (Alpha 2026 S. 68)
Nachweis &gt; Antikörper &gt; antierythrozytär: R76.8 (Alpha 2024 S. 667) -&gt; R76.88 (Alpha 2026 S. 685)
Erhöhung &gt; Immunglobulin: R76.8 (Alpha 2024 S. 280) -&gt; R76.88 (Alpha 2026 S. 285)
Antikörper &gt; gegen &gt; Somatropin, Nachweis: R76.8 (Alpha 2024 S. 67) -&gt; R76.88 (Alpha 2026 S. 68)
Nachweis &gt; Antikörper &gt; antineutrophil, zytoplasmatisch, gegen Myeloperoxidase: R76.8 (Alpha 2024 S. 667) -&gt; R76.88 (Alpha 2026 S. 685)
Befund &gt; positiv, auf Schilddrüsen-Antikörper: R76.8 (Alpha 2024 S. 124) -&gt; R76.88 (Alpha 2026 S. 124)
Antikörper &gt; antimitochondrial, Nachweis: R76.8 (Alpha 2024 S. 67) -&gt; R76.88 (Alpha 2026 S. 68)
Nachweis &gt; Antistreptokinase-Antikörper: R76.8 (Alpha 2024 S. 667) -&gt; R76.88 (Alpha 2026 S. 685)
Antistreptokinase-Antikörper, Nachweis: R76.8 (Alpha 2024 S. 67) -&gt; R76.88 (Alpha 2026 S. 68)
Erhöht &gt; Wert, Immunglobulin: R76.8 (Alpha 2024 S. 280) -&gt; R76.88 (Alpha 2026 S. 285)
Coombs-Test, positiv: R76.8 (Alpha 2024 S. 179) -&gt; R76.88 (Alpha 2026 S. 180)
Nachweis &gt; Antikörper &gt; gegen &gt; Somatropin: R76.8 (Alpha 2024 S. 667) -&gt; R76.88 (Alpha 2026 S. 685)
Nachweis &gt; Antikörper &gt; gegen &gt; glatte Muskulatur: R76.8 (Alpha 2024 S. 667) -&gt; R76.88 (Alpha 2026 S. 685)
Nachweis &gt; von Anti-Interferon-Antikörper [NAK], neutralisierend: R76.8 (Alpha 2024 S. 667) -&gt; R76.88 (Alpha 2026 S. 685)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
Gleiches Zuordnungsmuster, weitere Originalpfade:
Infusionskatheter &gt; Entzündung: T82.7 (Alpha 2024 S. 472) -&gt; T80.1 (Alpha 2026 S. 482)
Entzündung &gt; durch &gt; Infusionskatheter: T82.7 (Alpha 2024 S. 265) -&gt; T80.1 (Alpha 2026 S. 269)
Gleiches Zuordnungsmuster, weitere Originalpfade:
Sepsis &gt; durch &gt; Infusionskatheter a.n.k.: T82.7 (Alpha 2024 S. 910) -&gt; T80.2 (Alpha 2026 S. 938)
Infektion &gt; durch &gt; Infusionskatheter a.n.k.: T82.7 (Alpha 2024 S. 465) -&gt; T80.2 (Alpha 2026 S. 475)
Infektion &gt; Gefäßkatheter: T82.7 (Alpha 2024 S. 467) -&gt; T80.2 (Alpha 2026 S. 477)
Gleiches Zuordnungsmuster, weitere Originalpfade:
Sepsis &gt; durch &gt; Herzklappentransplantat: T82.7 (Alpha 2024 S. 910) -&gt; T82.6 (Alpha 2026 S. 938)
Entzündung &gt; durch &gt; Herzklappentransplantat: T82.7 (Alpha 2024 S. 265) -&gt; T82.6 (Alpha 2026 S. 269)
Gleiches Zuordnungsmuster, weitere Originalpfade:
Infektion &gt; durch &gt; Cardioverter-Defibrillator, implantiert: T82.7 (Alpha 2024 S. 464) -&gt; T82.70 (Alpha 2026 S. 474)
Entzündung &gt; durch &gt; elektronischen Apparat am Herz: T82.7 (Alpha 2024 S. 265) -&gt; T82.70 (Alpha 2026 S. 269)
ICD [Implantierbarer Cardioverter-Defibrillator]-System &gt; Infektion: T82.7 (Alpha 2024 S. 453) -&gt; T82.70 (Alpha 2026 S. 462)
Cardioverter-Defibrillator, implantiert &gt; Infektion: T82.7 (Alpha 2024 S. 162) -&gt; T82.70 (Alpha 2026 S. 163)
Entzündung &gt; durch &gt; Herzschrittmacher: T82.7 (Alpha 2024 S. 265) -&gt; T82.70 (Alpha 2026 S. 269)
Herzschrittmacher &gt; implantiert &gt; Infektion: T82.7 (Alpha 2024 S. 417) -&gt; T82.70 (Alpha 2026 S. 425)
Infektion &gt; durch &gt; ICD [Implantierbarer Cardioverter-Defibrillator]-System: T82.7 (Alpha 2024 S. 465) -&gt; T82.70 (Alpha 2026 S. 475)
Infektion &gt; durch &gt; Herzschrittmacher &gt; implantiert: T82.7 (Alpha 2024 S. 465) -&gt; T82.70 (Alpha 2026 S. 475)
Infektion &gt; durch &gt; Herzschrittmacher: T82.7 (Alpha 2024 S. 465) -&gt; T82.70 (Alpha 2026 S. 475)
Implantiert &gt; Herzschrittmacher &gt; Infektion: T82.7 (Alpha 2024 S. 460) -&gt; T82.70 (Alpha 2026 S. 469)
Implantiert &gt; Cardioverter-Defibrillator &gt; Infektion: T82.7 (Alpha 2024 S. 460) -&gt; T82.70 (Alpha 2026 S. 469)
Gleiches Zuordnungsmuster, weitere Originalpfade:
Infektion &gt; durch &gt; Koronararterienbypass: T82.7 (Alpha 2024 S. 465) -&gt; T82.71 (Alpha 2026 S. 475)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BfArM: Alphabetische Referenzverzeichnisse 2024/2026; Seitenangaben je Zeile.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a:t>
            </a:r>
          </a:p>
          <a:p>
            <a:endParaRPr lang="en-US" dirty="0"/>
          </a:p>
          <a:p>
            <a:r>
              <a:rPr lang="en-US" dirty="0"/>
              <a:t>Gleiches Zuordnungsmuster, weitere Originalpfade:</a:t>
            </a:r>
          </a:p>
          <a:p>
            <a:r>
              <a:rPr lang="en-US" dirty="0"/>
              <a:t>Künstlich &gt; Herz &gt; Infektion: T82.7 (Alpha 2024 S. 553) -&gt; T82.72 (Alpha 2026 S. 564)</a:t>
            </a:r>
          </a:p>
          <a:p>
            <a:r>
              <a:rPr lang="en-US" dirty="0"/>
              <a:t>Herz &gt; künstlich &gt; Infektion: T82.7 (Alpha 2024 S. 414) -&gt; T82.72 (Alpha 2026 S. 422)</a:t>
            </a:r>
          </a:p>
          <a:p>
            <a:r>
              <a:rPr lang="en-US" dirty="0"/>
              <a:t>Infektion &gt; durch &gt; Gegenpulsationsgerät, in Aorta: T82.7 (Alpha 2024 S. 465) -&gt; T82.72 (Alpha 2026 S. 475)</a:t>
            </a:r>
          </a:p>
          <a:p>
            <a:r>
              <a:rPr lang="en-US" dirty="0"/>
              <a:t>Herz &gt; künstlich &gt; Entzündung: T82.7 (Alpha 2024 S. 414) -&gt; T82.72 (Alpha 2026 S. 422)</a:t>
            </a:r>
          </a:p>
          <a:p>
            <a:r>
              <a:rPr lang="en-US" dirty="0"/>
              <a:t>Entzündung &gt; durch &gt; Herz, künstlich: T82.7 (Alpha 2024 S. 265) -&gt; T82.72 (Alpha 2026 S. 269)</a:t>
            </a:r>
          </a:p>
          <a:p>
            <a:r>
              <a:rPr lang="en-US" dirty="0"/>
              <a:t>Künstlich &gt; Herz &gt; Entzündung: T82.7 (Alpha 2024 S. 553) -&gt; T82.72 (Alpha 2026 S. 564)</a:t>
            </a:r>
          </a:p>
          <a:p>
            <a:r>
              <a:rPr lang="en-US" dirty="0"/>
              <a:t>Infektion &gt; durch &gt; Herz, künstlich: T82.7 (Alpha 2024 S. 465) -&gt; T82.72 (Alpha 2026 S. 475)</a:t>
            </a:r>
          </a:p>
          <a:p>
            <a:r>
              <a:rPr lang="en-US" dirty="0"/>
              <a:t>Entzündung &gt; durch &gt; Gegenpulsationsgerät, in Aorta: T82.7 (Alpha 2024 S. 265) -&gt; T82.72 (Alpha 2026 S. 269)</a:t>
            </a:r>
          </a:p>
          <a:p>
            <a:endParaRPr lang="en-US" dirty="0"/>
          </a:p>
          <a:p>
            <a:r>
              <a:rPr lang="en-US" dirty="0"/>
              <a:t>Gleiches Zuordnungsmuster, weitere Originalpfade:</a:t>
            </a:r>
          </a:p>
          <a:p>
            <a:r>
              <a:rPr lang="en-US" dirty="0"/>
              <a:t>Infektion &gt; Gefäßshunt: T82.7 (Alpha 2024 S. 467) -&gt; T82.73 (Alpha 2026 S. 477)</a:t>
            </a:r>
          </a:p>
          <a:p>
            <a:r>
              <a:rPr lang="en-US" dirty="0"/>
              <a:t>Arterientransplantat &gt; Infektion a.n.k.: T82.7 (Alpha 2024 S. 81) -&gt; T82.73 (Alpha 2026 S. 82)</a:t>
            </a:r>
          </a:p>
          <a:p>
            <a:r>
              <a:rPr lang="en-US" dirty="0"/>
              <a:t>Infektion &gt; Arterientransplantat a.n.k.: T82.7 (Alpha 2024 S. 463) -&gt; T82.73 (Alpha 2026 S. 472)</a:t>
            </a:r>
          </a:p>
          <a:p>
            <a:r>
              <a:rPr lang="en-US" dirty="0"/>
              <a:t>Gefäßanastomose &gt; Infektion: T82.7 (Alpha 2024 S. 352) -&gt; T82.73 (Alpha 2026 S. 358)</a:t>
            </a:r>
          </a:p>
          <a:p>
            <a:r>
              <a:rPr lang="en-US" dirty="0"/>
              <a:t>Fistel &gt; arteriovenös &gt; operativ angelegt &gt; Infektion: T82.7 (Alpha 2024 S. 315) -&gt; T82.73 (Alpha 2026 S. 321)</a:t>
            </a:r>
          </a:p>
          <a:p>
            <a:r>
              <a:rPr lang="en-US" dirty="0"/>
              <a:t>Arterientransplantat &gt; Entzündung a.n.k.: T82.7 (Alpha 2024 S. 81) -&gt; T82.73 (Alpha 2026 S. 82)</a:t>
            </a:r>
          </a:p>
          <a:p>
            <a:r>
              <a:rPr lang="en-US" dirty="0"/>
              <a:t>Gefäßshunt &gt; Entzündung: T82.7 (Alpha 2024 S. 353) -&gt; T82.73 (Alpha 2026 S. 359)</a:t>
            </a:r>
          </a:p>
          <a:p>
            <a:r>
              <a:rPr lang="en-US" dirty="0"/>
              <a:t>Operativ &gt; angelegt &gt; Fistel, arteriovenös &gt; Entzündung: T82.7 (Alpha 2024 S. 750) -&gt; T82.73 (Alpha 2026 S. 771)</a:t>
            </a:r>
          </a:p>
          <a:p>
            <a:r>
              <a:rPr lang="en-US" dirty="0"/>
              <a:t>Entzündung &gt; Gefäßshunt: T82.7 (Alpha 2024 S. 266) -&gt; T82.73 (Alpha 2026 S. 270)</a:t>
            </a:r>
          </a:p>
          <a:p>
            <a:r>
              <a:rPr lang="en-US" dirty="0"/>
              <a:t>Entzündung &gt; Gefäß, durch Apparat, Implantat oder Transplantat a.n.k.: T82.7 (Alpha 2024 S. 266) -&gt; T82.73 (Alpha 2026 S. 269)</a:t>
            </a:r>
          </a:p>
          <a:p>
            <a:r>
              <a:rPr lang="en-US" dirty="0"/>
              <a:t>Entzündung &gt; Arterientransplantat a.n.k.: T82.7 (Alpha 2024 S. 264) -&gt; T82.73 (Alpha 2026 S. 268)</a:t>
            </a:r>
          </a:p>
          <a:p>
            <a:r>
              <a:rPr lang="en-US" dirty="0"/>
              <a:t>Fistel &gt; arteriovenös &gt; operativ angelegt &gt; Entzündung: T82.7 (Alpha 2024 S. 315) -&gt; T82.73 (Alpha 2026 S. 321)</a:t>
            </a:r>
          </a:p>
          <a:p>
            <a:r>
              <a:rPr lang="en-US" dirty="0"/>
              <a:t>Entzündung &gt; Fistel, arteriovenös, operativ angelegt: T82.7 (Alpha 2024 S. 265) -&gt; T82.73 (Alpha 2026 S. 269)</a:t>
            </a:r>
          </a:p>
          <a:p>
            <a:r>
              <a:rPr lang="en-US" dirty="0"/>
              <a:t>Gefäßanastomose &gt; Entzündung: T82.7 (Alpha 2024 S. 352) -&gt; T82.73 (Alpha 2026 S. 358)</a:t>
            </a:r>
          </a:p>
          <a:p>
            <a:r>
              <a:rPr lang="en-US" dirty="0"/>
              <a:t>Arteriovenös &gt; Fistel &gt; operativ angelegt &gt; Entzündung: T82.7 (Alpha 2024 S. 82) -&gt; T82.73 (Alpha 2026 S. 84)</a:t>
            </a:r>
          </a:p>
          <a:p>
            <a:r>
              <a:rPr lang="en-US" dirty="0"/>
              <a:t>Arteriovenös &gt; Fistel &gt; operativ angelegt &gt; Infektion: T82.7 (Alpha 2024 S. 82) -&gt; T82.73 (Alpha 2026 S. 84)</a:t>
            </a:r>
          </a:p>
          <a:p>
            <a:r>
              <a:rPr lang="en-US" dirty="0"/>
              <a:t>Entzündung &gt; Gefäßanastomose: T82.7 (Alpha 2024 S. 266) -&gt; T82.73 (Alpha 2026 S. 269)</a:t>
            </a:r>
          </a:p>
          <a:p>
            <a:r>
              <a:rPr lang="en-US" dirty="0"/>
              <a:t>Gefäßshunt &gt; Infektion: T82.7 (Alpha 2024 S. 353) -&gt; T82.73 (Alpha 2026 S. 359)</a:t>
            </a:r>
          </a:p>
          <a:p>
            <a:r>
              <a:rPr lang="en-US" dirty="0"/>
              <a:t>Operativ &gt; angelegt &gt; Fistel, arteriovenös &gt; Infektion: T82.7 (Alpha 2024 S. 750) -&gt; T82.73 (Alpha 2026 S. 771)</a:t>
            </a:r>
          </a:p>
          <a:p>
            <a:r>
              <a:rPr lang="en-US" dirty="0"/>
              <a:t>Sepsis &gt; durch &gt; Arterientransplantat a.n.k.: T82.7 (Alpha 2024 S. 910) -&gt; T82.73 (Alpha 2026 S. 937)</a:t>
            </a:r>
          </a:p>
          <a:p>
            <a:r>
              <a:rPr lang="en-US" dirty="0"/>
              <a:t>Infektion &gt; Fistel &gt; arteriovenös, operativ angelegt: T82.7 (Alpha 2024 S. 467) -&gt; T82.73 (Alpha 2026 S. 477)</a:t>
            </a:r>
          </a:p>
          <a:p>
            <a:r>
              <a:rPr lang="en-US" dirty="0"/>
              <a:t>Gefäß &gt; Entzündung, durch Apparat, Implantat oder Transplantat a.n.k.: T82.7 (Alpha 2024 S. 351) -&gt; T82.73 (Alpha 2026 S. 358)</a:t>
            </a:r>
          </a:p>
          <a:p>
            <a:r>
              <a:rPr lang="en-US" dirty="0"/>
              <a:t>Infektion &gt; Gefäßanastomose: T82.7 (Alpha 2024 S. 467) -&gt; T82.73 (Alpha 2026 S. 477)</a:t>
            </a:r>
          </a:p>
          <a:p>
            <a:endParaRPr lang="en-US" dirty="0"/>
          </a:p>
          <a:p>
            <a:r>
              <a:rPr lang="en-US" dirty="0"/>
              <a:t>Gleiches Zuordnungsmuster, weitere Originalpfade:</a:t>
            </a:r>
          </a:p>
          <a:p>
            <a:r>
              <a:rPr lang="en-US" dirty="0"/>
              <a:t>Infektion &gt; durch &gt; Dialysekatheter: T82.7 (Alpha 2024 S. 464) -&gt; T82.74 (Alpha 2026 S. 474)</a:t>
            </a:r>
          </a:p>
          <a:p>
            <a:r>
              <a:rPr lang="en-US" dirty="0"/>
              <a:t>Sepsis &gt; durch &gt; Dialysekatheter: T82.7 (Alpha 2024 S. 910) -&gt; T82.74 (Alpha 2026 S. 937)</a:t>
            </a:r>
          </a:p>
          <a:p>
            <a:r>
              <a:rPr lang="en-US" dirty="0"/>
              <a:t>Entzündung &gt; durch &gt; Dialysekatheter: T82.7 (Alpha 2024 S. 265) -&gt; T82.74 (Alpha 2026 S. 269)</a:t>
            </a:r>
          </a:p>
          <a:p>
            <a:r>
              <a:rPr lang="en-US" dirty="0"/>
              <a:t>Dialysekatheter &gt; Infektion: T82.7 (Alpha 2024 S. 211) -&gt; T82.74 (Alpha 2026 S. 213)</a:t>
            </a:r>
          </a:p>
          <a:p>
            <a:r>
              <a:rPr lang="en-US" dirty="0"/>
              <a:t>Dialysekatheter &gt; Entzündung: T82.7 (Alpha 2024 S. 211) -&gt; T82.74 (Alpha 2026 S. 213)</a:t>
            </a:r>
          </a:p>
          <a:p>
            <a:endParaRPr lang="en-US" dirty="0"/>
          </a:p>
          <a:p>
            <a:r>
              <a:rPr lang="en-US" dirty="0"/>
              <a:t>Gleiches Zuordnungsmuster, weitere Originalpfade:</a:t>
            </a:r>
          </a:p>
          <a:p>
            <a:r>
              <a:rPr lang="en-US" dirty="0"/>
              <a:t>COVID 19 &gt; zeitlich assoziiert mit &gt; Paediatric Inflammatory Multisystem Syndrome: U10.9 (Alpha 2024 S. 177) -&gt; U10.90 (Alpha 2026 S. 178)</a:t>
            </a:r>
          </a:p>
          <a:p>
            <a:r>
              <a:rPr lang="en-US" dirty="0"/>
              <a:t>COVID 19 &gt; zeitlich assoziiert mit &gt; PIMS [Paediatric Inflammatory Multisystem Syndrome]: U10.9 (Alpha 2024 S. 180) -&gt; U10.90 (Alpha 2026 S. 182)</a:t>
            </a:r>
          </a:p>
          <a:p>
            <a:r>
              <a:rPr lang="en-US" dirty="0"/>
              <a:t>PIMS [Paediatric Inflammatory Multisystem Syndrome], zeitlich assoziiert mit COVID-19: U10.9 (Alpha 2024 S. 799) -&gt; U10.90 (Alpha 2026 S. 822)</a:t>
            </a:r>
          </a:p>
          <a:p>
            <a:r>
              <a:rPr lang="en-US" dirty="0"/>
              <a:t>COVID 19 &gt; zeitlich assoziiert mit &gt; MIS-C [Multisystem Inflammatory Syndrome in Children]: U10.9 (Alpha 2024 S. 180) -&gt; U10.90 (Alpha 2026 S. 182)</a:t>
            </a:r>
          </a:p>
          <a:p>
            <a:r>
              <a:rPr lang="en-US" dirty="0"/>
              <a:t>COVID 19 &gt; zeitlich assoziiert mit &gt; Multisystem Inflammatory Syndrome in Children: U10.9 (Alpha 2024 S. 177) -&gt; U10.90 (Alpha 2026 S. 178)</a:t>
            </a:r>
          </a:p>
          <a:p>
            <a:r>
              <a:rPr lang="en-US" dirty="0"/>
              <a:t>Paediatric Inflammatory Multisystem Syndrome, zeitlich assoziiert mit COVID-19: U10.9 (Alpha 2024 S. 764) -&gt; U10.90 (Alpha 2026 S. 786)</a:t>
            </a:r>
          </a:p>
          <a:p>
            <a:r>
              <a:rPr lang="en-US" dirty="0"/>
              <a:t>MIS-C [Multisystem Inflammatory Syndrome in Children], zeitlich assoziiert mit COVID-19: U10.9 (Alpha 2024 S. 639) -&gt; U10.90 (Alpha 2026 S. 655)</a:t>
            </a:r>
          </a:p>
          <a:p>
            <a:endParaRPr lang="en-US" dirty="0"/>
          </a:p>
          <a:p>
            <a:r>
              <a:rPr lang="en-US" dirty="0"/>
              <a:t>Gleiches Zuordnungsmuster, weitere Originalpfade:</a:t>
            </a:r>
          </a:p>
          <a:p>
            <a:r>
              <a:rPr lang="en-US" dirty="0"/>
              <a:t>Untersuchung &gt; speziell &gt; auf &gt; Diabetes mellitus: Z13.1 (Alpha 2024 S. 1040) -&gt; Z13.18 (Alpha 2026 S. 1071)</a:t>
            </a:r>
          </a:p>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Fachliche Grundlage / sichtbare Quellen:</a:t>
            </a:r>
          </a:p>
          <a:p>
            <a:r>
              <a:rPr lang="en-US" dirty="0"/>
              <a:t>BfArM: Alphabetische Referenzverzeichnisse 2024/2026; Seitenangaben je Zeile.</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Registerzeilen sind konkrete Alphabet-Eintraege, keine universelle Kodekonversion. Beispielpfade wurden fuer die Darstellung durch Weglassen von s.a.-Verweisen verkuerzt.</a:t>
            </a:r>
          </a:p>
          <a:p>
            <a:endParaRPr lang="en-US" dirty="0"/>
          </a:p>
          <a:p>
            <a:r>
              <a:rPr lang="en-US" dirty="0"/>
              <a:t>Gleiches Zuordnungsmuster, weitere Originalpfade:</a:t>
            </a:r>
          </a:p>
          <a:p>
            <a:r>
              <a:rPr lang="en-US" dirty="0"/>
              <a:t>Überprüfung, Funktionsparameter &gt; Medikamentenpumpe: Z45.82 (Alpha 2024 S. 1029) -&gt; Z45.1 (Alpha 2026 S. 1060)</a:t>
            </a:r>
          </a:p>
          <a:p>
            <a:endParaRPr lang="en-US" dirty="0"/>
          </a:p>
          <a:p>
            <a:r>
              <a:rPr lang="en-US" dirty="0"/>
              <a:t>Gleiches Zuordnungsmuster, weitere Originalpfade:</a:t>
            </a:r>
          </a:p>
          <a:p>
            <a:r>
              <a:rPr lang="en-US" dirty="0"/>
              <a:t>Kontrazeption &gt; in der Eigenanamnese: Z92.8 (Alpha 2024 S. 534) -&gt; Z92.88 (Alpha 2026 S. 545)</a:t>
            </a:r>
          </a:p>
          <a:p>
            <a:r>
              <a:rPr lang="en-US" dirty="0"/>
              <a:t>Rehabilitationsmaßnahmen &gt; in der Eigenanamnese: Z92.8 (Alpha 2024 S. 849) -&gt; Z92.88 (Alpha 2026 S. 874)</a:t>
            </a:r>
          </a:p>
          <a:p>
            <a:endParaRPr lang="en-US" dirty="0"/>
          </a:p>
          <a:p>
            <a:r>
              <a:rPr lang="en-US" dirty="0"/>
              <a:t>Gleiches Zuordnungsmuster, weitere Originalpfade:</a:t>
            </a:r>
          </a:p>
          <a:p>
            <a:r>
              <a:rPr lang="en-US" dirty="0"/>
              <a:t>Zustand &gt; nach &gt; Hysterotomie: Z98.8 (Alpha 2024 S. 1132) -&gt; Z98.88 (Alpha 2026 S. 1164)</a:t>
            </a:r>
          </a:p>
          <a:p>
            <a:endParaRPr lang="en-US" dirty="0"/>
          </a:p>
          <a:p>
            <a:endParaRPr lang="en-US" dirty="0"/>
          </a:p>
          <a:p>
            <a:r>
              <a:rPr lang="en-US" dirty="0"/>
              <a:t>Die Gegenueberstellung ist inhaltlich verdichtet. Originalwortlaut und kodierspezifische Hinweise: siehe Quellen. Schweizer Anwendungsregeln und KHB haben bei Konflikten Vorrang. Eigene Faelle sind didaktisch und keine amtlichen Einzelfallentscheidungen.</a:t>
            </a:r>
          </a:p>
          <a:p>
            <a:endParaRPr lang="en-US" dirty="0"/>
          </a:p>
          <a:p>
            <a:r>
              <a:rPr lang="en-US" dirty="0"/>
              <a:t>Fachliche Grundlage / sichtbare Quellen:</a:t>
            </a:r>
          </a:p>
          <a:p>
            <a:r>
              <a:rPr lang="en-US" dirty="0"/>
              <a:t>BfArM: Alphabetische Referenzverzeichnisse 2024/2026; Seitenangaben je Zeile.</a:t>
            </a:r>
          </a:p>
          <a:p>
            <a:endParaRPr lang="en-US" dirty="0"/>
          </a:p>
          <a:p>
            <a:r>
              <a:rPr lang="en-US" dirty="0"/>
              <a:t>[Sources]</a:t>
            </a:r>
          </a:p>
          <a:p>
            <a:r>
              <a:rPr lang="en-US" dirty="0"/>
              <a:t>- Nutzerdatei icd10gm2024(3).zip: icd10gm2024syst_referenz_20230915.pdf und icd10gm2024alpha_referenz_20230929.pdf. BfArM. Seiten gemaess Folienfuss und Quellenauszuegen.</a:t>
            </a:r>
          </a:p>
          <a:p>
            <a:r>
              <a:rPr lang="en-US" dirty="0"/>
              <a:t>- Nutzerdatei icd10gm2026syst-pdf.zip: icd10gm2026syst_referenz_20250912.pdf. BfArM.</a:t>
            </a:r>
          </a:p>
          <a:p>
            <a:r>
              <a:rPr lang="en-US" dirty="0"/>
              <a:t>- Nutzerdatei icd10gm2026alpha-pdf.zip: icd10gm2026alpha_referenz_20250926.pdf. BfArM.</a:t>
            </a:r>
          </a:p>
          <a:p>
            <a:r>
              <a:rPr lang="en-US" dirty="0"/>
              <a:t>- Nutzerdatei KHB 2027.pdf: BFS, Medizinisches Kodierungshandbuch Version 2027, insbesondere Einleitung, D04 und SD2200.</a:t>
            </a:r>
          </a:p>
          <a:p>
            <a:r>
              <a:rPr lang="en-US" dirty="0"/>
              <a:t>- Logo und Kontaktdaten: vom Auftraggeber bereitgestellt; horizontaler Lockup aus dem bestehenden MedKod-KHB/CHOP-Modul.</a:t>
            </a:r>
          </a:p>
          <a:p>
            <a:r>
              <a:rPr lang="en-US" dirty="0"/>
              <a:t>- Gestaltung: freigegebene Variante Sand &amp; Graphit. Bergsilhouette aus vorherigem Modul; keine medizinischen Daten.</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Auch alle Vorbemerkungen und systematischen Gruppenhinweise wurden verglichen. Jahresbezogene Einleitungs- und Inhaltsverzeichnisaenderungen werden nicht als Diagnosenaenderungen gezaehlt. Reine Umbruchsveraenderungen D45/U08.9 und Layoutkorrekturen sind aus dem materiellen Register ausgesondert.
Die Gegenueberstellung ist inhaltlich verdichtet. Originalwortlaut und kodierspezifische Hinweise: siehe Quellen. Schweizer Anwendungsregeln und KHB haben bei Konflikten Vorrang. Eigene Faelle sind didaktisch und keine amtlichen Einzelfallentscheidungen.
Fachliche Grundlage / sichtbare Quellen:
Eigene didaktische Aufbereitung; Quellenbasis: ICD-10-GM 2024 und 2026, KHB 2027.
[Sources]
- Nutzerdatei icd10gm2024(3).zip: icd10gm2024syst_referenz_20230915.pdf und icd10gm2024alpha_referenz_20230929.pdf. BfArM. Seiten gemaess Folienfuss und Quellenauszuegen.
- Nutzerdatei icd10gm2026syst-pdf.zip: icd10gm2026syst_referenz_20250912.pdf. BfArM.
- Nutzerdatei icd10gm2026alpha-pdf.zip: icd10gm2026alpha_referenz_20250926.pdf. BfArM.
- Nutzerdatei KHB 2027.pdf: BFS, Medizinisches Kodierungshandbuch Version 2027, insbesondere Einleitung, D04 und SD2200.
- Logo und Kontaktdaten: vom Auftraggeber bereitgestellt; horizontaler Lockup aus dem bestehenden MedKod-KHB/CHOP-Modul.
- Gestaltung: freigegebene Variante Sand &amp; Graphit. Bergsilhouette aus vorherigem Modul; keine medizinischen Daten.
[/Sources]
</a:t>
            </a:r>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METHODIK UND QUELLENSTAND VERSION 2.0 — 21.10.2026</a:t>
            </a:r>
          </a:p>
          <a:p>
            <a:endParaRPr lang="en-US" dirty="0"/>
          </a:p>
          <a:p>
            <a:r>
              <a:rPr lang="en-US" dirty="0"/>
              <a:t>Die Referenzfassungen ICD-10-GM 2024 und 2026 wurden inhaltlich nach expliziten Kodepositionen sowie mit ihren übergeordneten Hinweisen verglichen. Die in der Schulung verwendeten Originalauszüge und Seitenbezüge wurden gegen amtliche Referenzdateien geprüft; ClaML und EDV-Indexdateien dienten ergänzenden Gegenprüfungen. Die ausgewählten begriffsspezifischen Indexänderungen wurden im jeweiligen Regelkontext gelesen. Für die zeitliche Einordnung wurden zusätzlich die amtlichen Zwischenstände 2025, Kommentare sowie Aktualisierungs- und Differenzlisten einbezogen. Daraus folgt keine Behauptung, jede neue Schreibvariante oder jeder Synonymzugang müsse eine eigene Lehrfolie bilden.</a:t>
            </a:r>
          </a:p>
          <a:p>
            <a:endParaRPr lang="en-US" dirty="0"/>
          </a:p>
          <a:p>
            <a:r>
              <a:rPr lang="en-US" dirty="0"/>
              <a:t>Der Ergänzungsstand umfasst die BfArM-Corrigenda 2026 mit Stand 28.01.2026 sowie die bis 21.10.2026 geprüften BFS-Versionsangaben, Aktualisierungen, ICD-FAQ und das aktuelle Online-KHB. Die Corrigenda betrifft Altersmetadaten und technische Überleitungen; die Details stehen in den Notizen zu Folien 53 und 73. Die Katalogreferenzen bleiben die Grundlage für die auf den Folien gezeigten Kodes und Wortlaute.</a:t>
            </a:r>
          </a:p>
          <a:p>
            <a:endParaRPr lang="en-US" dirty="0"/>
          </a:p>
          <a:p>
            <a:r>
              <a:rPr lang="en-US" dirty="0"/>
              <a:t>Die Schweizer Einführung der ICD-10-GM 2026 für Austritte ab 01.01.2027 ist amtlich bestätigt. Schweizer Kodierrichtlinien haben bei inhaltlichen Konflikten Vorrang. Die unterschiedlichen MoCA-Tabellen sind weiterhin ein konkreter Quellenkonflikt, für den in den geprüften Veröffentlichungen keine ausdrückliche Auflösung gefunden wurde. Deutsche Abrechnungsvorgaben werden nicht automatisch als Schweizer Vorgaben übernommen.</a:t>
            </a:r>
          </a:p>
          <a:p>
            <a:endParaRPr lang="en-US" dirty="0"/>
          </a:p>
          <a:p>
            <a:r>
              <a:rPr lang="en-US" dirty="0"/>
              <a:t>Eine separate Schweizer Zusatzinformation zur ICD-10-GM 2026 konnte im geprüften Stand nicht verifiziert werden. Die beschaffte Zusatzinformation 2024 wurde nur für die Schweizer Anwendung 2025–2026 herangezogen. Vor Produktiveinsatz sind später publizierte Ergänzungen und Korrekturen zu prüfen. Die Schulung enthält didaktische Fälle und ersetzt weder amtliche Einzelfallentscheidungen noch eine technische oder tarifliche Abnahme.</a:t>
            </a:r>
          </a:p>
          <a:p>
            <a:endParaRPr lang="en-US" dirty="0"/>
          </a:p>
          <a:p>
            <a:r>
              <a:rPr lang="en-US" dirty="0"/>
              <a:t>Fachliche Grundlage / sichtbare Quellen:</a:t>
            </a:r>
          </a:p>
          <a:p>
            <a:r>
              <a:rPr lang="en-US" dirty="0"/>
              <a:t>Amtliche ICD-Referenzen; KHB 2027/BFS-Aktualisierungen; BfArM-Corrigenda 28.01.2026. Quellenstand: 21.10.2026.</a:t>
            </a:r>
          </a:p>
          <a:p>
            <a:endParaRPr lang="en-US" dirty="0"/>
          </a:p>
          <a:p>
            <a:r>
              <a:rPr lang="en-US" dirty="0"/>
              <a:t>[Sources]</a:t>
            </a:r>
          </a:p>
          <a:p>
            <a:r>
              <a:rPr lang="en-US" dirty="0"/>
              <a:t>- BfArM, Referenzfassungen ICD-10-GM 2024/2026 und Zwischenstand 2025; genaue Dateien und amtliche Downloadwege siehe Referentennotizen zu Folie 140.</a:t>
            </a:r>
          </a:p>
          <a:p>
            <a:r>
              <a:rPr lang="en-US" dirty="0"/>
              <a:t>- BfArM, Corrigenda ICD-10-GM 2026, Stand 28.01.2026: </a:t>
            </a:r>
            <a:r>
              <a:rPr lang="en-US" dirty="0">
                <a:hlinkClick r:id="rId3"/>
              </a:rPr>
              <a:t>https://www.bfarm.de/SharedDocs/Downloads/DE/Kodiersysteme/klassifikationen/icd-10-gm/version2026/icd10gm2026syst-corrigenda-20260128.pdf?__blob=publicationFile</a:t>
            </a:r>
            <a:endParaRPr lang="en-US" dirty="0"/>
          </a:p>
          <a:p>
            <a:r>
              <a:rPr lang="en-US" dirty="0"/>
              <a:t>- BFS, KHB 2027, insbesondere S. 9–10, D04 S. 36 und SD2200 S. 206: </a:t>
            </a:r>
            <a:r>
              <a:rPr lang="en-US" dirty="0">
                <a:hlinkClick r:id="rId4"/>
              </a:rPr>
              <a:t>https://www.medical-classifications.ch/de/kodierungshandbuch/</a:t>
            </a:r>
            <a:endParaRPr lang="en-US" dirty="0"/>
          </a:p>
          <a:p>
            <a:r>
              <a:rPr lang="en-US" dirty="0"/>
              <a:t>- BFS, ICD-Versionen/Gültigkeit: </a:t>
            </a:r>
            <a:r>
              <a:rPr lang="en-US" dirty="0">
                <a:hlinkClick r:id="rId5"/>
              </a:rPr>
              <a:t>https://dam-api.bfs.admin.ch/hub/api/dam/assets/36518419/master</a:t>
            </a:r>
            <a:endParaRPr lang="en-US" dirty="0"/>
          </a:p>
          <a:p>
            <a:r>
              <a:rPr lang="en-US" dirty="0"/>
              <a:t>- BFS, ICD-Aktualisierungen, Abruf 21.10.2026: </a:t>
            </a:r>
            <a:r>
              <a:rPr lang="en-US" dirty="0">
                <a:hlinkClick r:id="rId6"/>
              </a:rPr>
              <a:t>https://www.medical-classifications.ch/de/neuerungen/icd-10/</a:t>
            </a:r>
            <a:endParaRPr lang="en-US" dirty="0"/>
          </a:p>
          <a:p>
            <a:r>
              <a:rPr lang="en-US" dirty="0"/>
              <a:t>- BFS, ICD-FAQ, Abruf 21.10.2026: </a:t>
            </a:r>
            <a:r>
              <a:rPr lang="en-US" dirty="0">
                <a:hlinkClick r:id="rId7"/>
              </a:rPr>
              <a:t>https://www.medical-classifications.ch/de/faq/icd-faq/</a:t>
            </a:r>
            <a:endParaRPr lang="en-US" dirty="0"/>
          </a:p>
          <a:p>
            <a:r>
              <a:rPr lang="en-US" dirty="0"/>
              <a:t>- BFS, Zusatzinformationen für den schweizerischen Kontext, ICD-10-GM 2024; Altstand 2025–2026: </a:t>
            </a:r>
            <a:r>
              <a:rPr lang="en-US" dirty="0">
                <a:hlinkClick r:id="rId8"/>
              </a:rPr>
              <a:t>https://dam-api.bfs.admin.ch/hub/api/dam/assets/32686279/master</a:t>
            </a:r>
            <a:endParaRPr lang="en-US" dirty="0"/>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QUELLENVERZEICHNIS VERSION 2.0 — PRÜFSTAND 21.10.2026</a:t>
            </a:r>
          </a:p>
          <a:p>
            <a:endParaRPr lang="en-US" dirty="0"/>
          </a:p>
          <a:p>
            <a:r>
              <a:rPr lang="en-US" dirty="0"/>
              <a:t>Die Referenz-PDFs 2024/2026 bilden die Grundlage des Kodevergleichs. Die Zwischenstände und ergänzenden amtlichen Dokumente dienen der zeitlichen Einordnung und Schweizer Anwendung. Die Katalogquellen und Schweizer Anwendungsregeln sind jeweils gemeinsam zu berücksichtigen.</a:t>
            </a:r>
          </a:p>
          <a:p>
            <a:endParaRPr lang="en-US" dirty="0"/>
          </a:p>
          <a:p>
            <a:r>
              <a:rPr lang="en-US" dirty="0"/>
              <a:t>1. SYSTEMATIK 2024 UND 2026</a:t>
            </a:r>
          </a:p>
          <a:p>
            <a:r>
              <a:rPr lang="en-US" dirty="0"/>
              <a:t>- icd10gm2024syst_referenz_20230915.pdf — Referenzfassung 15.09.2023, 768 Seiten; ergänzt durch die amtliche ClaML-/Metadatenfassung.</a:t>
            </a:r>
          </a:p>
          <a:p>
            <a:r>
              <a:rPr lang="en-US" dirty="0"/>
              <a:t>- icd10gm2026syst_referenz_20250912.pdf — Referenzfassung 12.09.2025, 773 Seiten; ergänzt durch die amtliche ClaML-Fassung und die Corrigenda zu den Metadaten.</a:t>
            </a:r>
          </a:p>
          <a:p>
            <a:r>
              <a:rPr lang="en-US" dirty="0"/>
              <a:t>Amtliches Vorgängerpaket 2024: </a:t>
            </a:r>
            <a:r>
              <a:rPr lang="en-US" dirty="0">
                <a:hlinkClick r:id="rId3"/>
              </a:rPr>
              <a:t>https://multimedia.gsb.bund.de/BfArM/downloads/klassifikationen/icd-10-gm/vorgaenger/icd10gm2024.zip</a:t>
            </a:r>
            <a:endParaRPr lang="en-US" dirty="0"/>
          </a:p>
          <a:p>
            <a:r>
              <a:rPr lang="en-US" dirty="0"/>
              <a:t>Amtlicher Download 2026: </a:t>
            </a:r>
            <a:r>
              <a:rPr lang="en-US" dirty="0">
                <a:hlinkClick r:id="rId4"/>
              </a:rPr>
              <a:t>https://www.bfarm.de/SharedDocs/Downloads/DE/Kodiersysteme/klassifikationen/icd-10-gm/version2026/icd10gm2026syst-pdf_zip.html</a:t>
            </a:r>
            <a:endParaRPr lang="en-US" dirty="0"/>
          </a:p>
          <a:p>
            <a:endParaRPr lang="en-US" dirty="0"/>
          </a:p>
          <a:p>
            <a:r>
              <a:rPr lang="en-US" dirty="0"/>
              <a:t>2. ALPHABET 2024 UND 2026</a:t>
            </a:r>
          </a:p>
          <a:p>
            <a:r>
              <a:rPr lang="en-US" dirty="0"/>
              <a:t>- icd10gm2024alpha_referenz_20230929.pdf — Referenzfassung 29.09.2023, 1 140 Seiten; ergänzende amtliche EDV-TXT-Fassung.</a:t>
            </a:r>
          </a:p>
          <a:p>
            <a:r>
              <a:rPr lang="en-US" dirty="0"/>
              <a:t>- icd10gm2026alpha_referenz_20250926.pdf — Referenzfassung 26.09.2025, 1 172 Seiten; ergänzende amtliche EDV-TXT-Fassung.</a:t>
            </a:r>
          </a:p>
          <a:p>
            <a:r>
              <a:rPr lang="en-US" dirty="0"/>
              <a:t>Amtliches Vorgängerpaket 2024: </a:t>
            </a:r>
            <a:r>
              <a:rPr lang="en-US" dirty="0">
                <a:hlinkClick r:id="rId3"/>
              </a:rPr>
              <a:t>https://multimedia.gsb.bund.de/BfArM/downloads/klassifikationen/icd-10-gm/vorgaenger/icd10gm2024.zip</a:t>
            </a:r>
            <a:endParaRPr lang="en-US" dirty="0"/>
          </a:p>
          <a:p>
            <a:r>
              <a:rPr lang="en-US" dirty="0"/>
              <a:t>Amtlicher Download 2026: </a:t>
            </a:r>
            <a:r>
              <a:rPr lang="en-US" dirty="0">
                <a:hlinkClick r:id="rId5"/>
              </a:rPr>
              <a:t>https://www.bfarm.de/SharedDocs/Downloads/DE/Kodiersysteme/klassifikationen/icd-10-gm/version2026/icd10gm2026alpha-pdf_zip.html</a:t>
            </a:r>
            <a:endParaRPr lang="en-US" dirty="0"/>
          </a:p>
          <a:p>
            <a:endParaRPr lang="en-US" dirty="0"/>
          </a:p>
          <a:p>
            <a:r>
              <a:rPr lang="en-US" dirty="0"/>
              <a:t>3. ZWISCHENSTAND 2025</a:t>
            </a:r>
          </a:p>
          <a:p>
            <a:r>
              <a:rPr lang="en-US" dirty="0"/>
              <a:t>- icd10gm2025syst_referenz_20240913.pdf — Referenzfassung 13.09.2024, 768 Seiten.</a:t>
            </a:r>
          </a:p>
          <a:p>
            <a:r>
              <a:rPr lang="en-US" dirty="0"/>
              <a:t>- Alphabetische EDV-Fassung 2025, Stand 27.09.2024.</a:t>
            </a:r>
          </a:p>
          <a:p>
            <a:r>
              <a:rPr lang="en-US" dirty="0"/>
              <a:t>- BfArM-Kommentar 2025 sowie amtliche Aktualisierungs- und Differenzlisten 2025/2026 zur gezielten Einordnung der Entwicklungsschritte.</a:t>
            </a:r>
          </a:p>
          <a:p>
            <a:r>
              <a:rPr lang="en-US" dirty="0"/>
              <a:t>Kommentar 2025: </a:t>
            </a:r>
            <a:r>
              <a:rPr lang="en-US" dirty="0">
                <a:hlinkClick r:id="rId6"/>
              </a:rPr>
              <a:t>https://klassifikationen.bfarm.de/icd-10-gm/kode-suche/htmlgm2025/zusatz-03-vor-kommentar.htm</a:t>
            </a:r>
            <a:endParaRPr lang="en-US" dirty="0"/>
          </a:p>
          <a:p>
            <a:r>
              <a:rPr lang="en-US" dirty="0"/>
              <a:t>Amtlicher Downloadbereich: </a:t>
            </a:r>
            <a:r>
              <a:rPr lang="en-US" dirty="0">
                <a:hlinkClick r:id="rId7"/>
              </a:rPr>
              <a:t>https://www.bfarm.de/DE/Kodiersysteme/Services/Downloads/_node.html</a:t>
            </a:r>
            <a:endParaRPr lang="en-US" dirty="0"/>
          </a:p>
          <a:p>
            <a:endParaRPr lang="en-US" dirty="0"/>
          </a:p>
          <a:p>
            <a:r>
              <a:rPr lang="en-US" dirty="0"/>
              <a:t>4. CORRIGENDA 2026</a:t>
            </a:r>
          </a:p>
          <a:p>
            <a:r>
              <a:rPr lang="en-US" dirty="0"/>
              <a:t>BfArM, icd10gm2026syst-corrigenda-20260128.pdf, Stand 28.01.2026, vier Seiten. S. 2 betrifft die nicht bereinigten j017/j018-Altersmetadaten für U10.90/U10.91 und fünf E66-Kodes; S. 3 die korrigierte U69-Überleitung vom 11.11.2025; S. 4 die E88.01-Überleitung vom 06.10.2025. Technische Anwendungshinweise siehe Notizen 53/73.</a:t>
            </a:r>
          </a:p>
          <a:p>
            <a:r>
              <a:rPr lang="en-US" dirty="0">
                <a:hlinkClick r:id="rId8"/>
              </a:rPr>
              <a:t>https://www.bfarm.de/SharedDocs/Downloads/DE/Kodiersysteme/klassifikationen/icd-10-gm/version2026/icd10gm2026syst-corrigenda-20260128.pdf?__blob=publicationFile</a:t>
            </a:r>
            <a:endParaRPr lang="en-US" dirty="0"/>
          </a:p>
          <a:p>
            <a:endParaRPr lang="en-US" dirty="0"/>
          </a:p>
          <a:p>
            <a:r>
              <a:rPr lang="en-US" dirty="0"/>
              <a:t>5. SCHWEIZER KODIERRICHTLINIEN</a:t>
            </a:r>
          </a:p>
          <a:p>
            <a:r>
              <a:rPr lang="en-US" dirty="0"/>
              <a:t>BFS, Medizinisches Kodierungshandbuch 2027, bereitgestellte Original-PDF und Onlinefassung; besonders Vorrangregel S. 9, Einleitung S. 10, D04 S. 36 und SD2200 S. 206. Die physischen PDF-Seiten liegen jeweils zwei Seiten höher. Das KHB 2026 wurde für die zeitliche Gegenprüfung herangezogen.</a:t>
            </a:r>
          </a:p>
          <a:p>
            <a:r>
              <a:rPr lang="en-US" dirty="0">
                <a:hlinkClick r:id="rId9"/>
              </a:rPr>
              <a:t>https://www.medical-classifications.ch/de/kodierungshandbuch/</a:t>
            </a:r>
            <a:endParaRPr lang="en-US" dirty="0"/>
          </a:p>
          <a:p>
            <a:endParaRPr lang="en-US" dirty="0"/>
          </a:p>
          <a:p>
            <a:r>
              <a:rPr lang="en-US" dirty="0"/>
              <a:t>6. SCHWEIZER AKTUALISIERUNGEN UND ZUSATZINFORMATIONEN</a:t>
            </a:r>
          </a:p>
          <a:p>
            <a:r>
              <a:rPr lang="en-US" dirty="0"/>
              <a:t>- BFS-Versionsübersicht, amtliche XLSX-Datei Asset 36518419: ICD-10-GM 2024 für 2025–2026; ICD-10-GM 2026 ab 2027, voraussichtlich drei Jahre.</a:t>
            </a:r>
          </a:p>
          <a:p>
            <a:r>
              <a:rPr lang="en-US" dirty="0">
                <a:hlinkClick r:id="rId10"/>
              </a:rPr>
              <a:t>https://dam-api.bfs.admin.ch/hub/api/dam/assets/36518419/master</a:t>
            </a:r>
            <a:endParaRPr lang="en-US" dirty="0"/>
          </a:p>
          <a:p>
            <a:r>
              <a:rPr lang="en-US" dirty="0"/>
              <a:t>- BFS-Aktualisierungsportal, Abruf 21.10.2026: ICD-10-GM 2026 für Schweizer Austritte ab 01.01.2027; aktuell genannter Zeitraum bis 31.12.2029.</a:t>
            </a:r>
          </a:p>
          <a:p>
            <a:r>
              <a:rPr lang="en-US" dirty="0">
                <a:hlinkClick r:id="rId11"/>
              </a:rPr>
              <a:t>https://www.medical-classifications.ch/de/neuerungen/icd-10/</a:t>
            </a:r>
            <a:endParaRPr lang="en-US" dirty="0"/>
          </a:p>
          <a:p>
            <a:r>
              <a:rPr lang="en-US" dirty="0"/>
              <a:t>- BFS ICD-FAQ, Abruf 21.10.2026; jüngster datierter FAQ-Stand 01.07.2026. In den geprüften Veröffentlichungen wurde keine ausdrückliche Auflösung des MoCA-Konflikts zwischen KHB 2027 und ICD 2026 gefunden.</a:t>
            </a:r>
          </a:p>
          <a:p>
            <a:r>
              <a:rPr lang="en-US" dirty="0">
                <a:hlinkClick r:id="rId12"/>
              </a:rPr>
              <a:t>https://www.medical-classifications.ch/de/faq/icd-faq/</a:t>
            </a:r>
            <a:endParaRPr lang="en-US" dirty="0"/>
          </a:p>
          <a:p>
            <a:r>
              <a:rPr lang="en-US" dirty="0"/>
              <a:t>- BFS, ICD-10-GM 2024 Systematisches Verzeichnis, deutsche Version: Zusatzinformationen für den schweizerischen Kontext; publiziert 31.10.2024, zehn Seiten. Nur für den Schweizer Altstand 2025–2026 herangezogen.</a:t>
            </a:r>
          </a:p>
          <a:p>
            <a:r>
              <a:rPr lang="en-US" dirty="0">
                <a:hlinkClick r:id="rId13"/>
              </a:rPr>
              <a:t>https://dam-api.bfs.admin.ch/hub/api/dam/assets/32686279/master</a:t>
            </a:r>
            <a:endParaRPr lang="en-US" dirty="0"/>
          </a:p>
          <a:p>
            <a:r>
              <a:rPr lang="en-US" dirty="0"/>
              <a:t>Eine eigenständige Schweizer Zusatzinformation zur ICD-10-GM 2026 war im geprüften Veröffentlichungsstand noch nicht verifiziert. Vor Produktiveinsatz 2027 spätere BFS-Veröffentlichungen abgleichen; dies stellt den amtlich bestätigten Einführungstermin nicht infrage.</a:t>
            </a:r>
          </a:p>
          <a:p>
            <a:endParaRPr lang="en-US" dirty="0"/>
          </a:p>
          <a:p>
            <a:r>
              <a:rPr lang="en-US" dirty="0"/>
              <a:t>DIDAKTISCHE EINORDNUNG</a:t>
            </a:r>
          </a:p>
          <a:p>
            <a:r>
              <a:rPr lang="en-US" dirty="0"/>
              <a:t>Die Gegenüberstellungen sind verdichtete Lehrinhalte; Originalwortlaut und kodierspezifische Hinweise stehen in den Quellen und Referentennotizen. Schweizer Kodierrichtlinien haben bei Konflikten Vorrang. Eigene Fälle sind didaktisch und keine amtlichen Einzelfallentscheidungen.</a:t>
            </a:r>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EDKOD">
    <p:bg>
      <p:bgPr>
        <a:solidFill>
          <a:srgbClr val="F8F5E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JAHRES-UPDATESCHULUNG | MODUL ICD-10-GM</a:t>
            </a:r>
            <a:endParaRPr lang="en-US" sz="1010" dirty="0"/>
          </a:p>
        </p:txBody>
      </p:sp>
      <p:sp>
        <p:nvSpPr>
          <p:cNvPr id="8" name="Shape 5"/>
          <p:cNvSpPr/>
          <p:nvPr/>
        </p:nvSpPr>
        <p:spPr>
          <a:xfrm>
            <a:off x="438912" y="6272784"/>
            <a:ext cx="11314176" cy="0"/>
          </a:xfrm>
          <a:prstGeom prst="line">
            <a:avLst/>
          </a:prstGeom>
          <a:noFill/>
          <a:ln w="7620">
            <a:solidFill>
              <a:srgbClr val="DDD7CE"/>
            </a:solidFill>
            <a:prstDash val="solid"/>
          </a:ln>
        </p:spPr>
      </p:sp>
      <p:sp>
        <p:nvSpPr>
          <p:cNvPr id="9" name="Text 6"/>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ICD-10-GM 2024/2026, Systematik und Alphabet; BFS: KHB 2027.</a:t>
            </a:r>
            <a:endParaRPr lang="en-US" sz="860" dirty="0"/>
          </a:p>
        </p:txBody>
      </p:sp>
      <p:sp>
        <p:nvSpPr>
          <p:cNvPr id="10" name="Text 7"/>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1" name="Text 8"/>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01 / 140</a:t>
            </a:r>
            <a:endParaRPr lang="en-US" sz="900" dirty="0"/>
          </a:p>
        </p:txBody>
      </p:sp>
      <p:sp>
        <p:nvSpPr>
          <p:cNvPr id="12" name="Text 9"/>
          <p:cNvSpPr/>
          <p:nvPr/>
        </p:nvSpPr>
        <p:spPr>
          <a:xfrm>
            <a:off x="438912" y="1764792"/>
            <a:ext cx="7589520" cy="1207008"/>
          </a:xfrm>
          <a:prstGeom prst="rect">
            <a:avLst/>
          </a:prstGeom>
          <a:noFill/>
          <a:ln/>
        </p:spPr>
        <p:txBody>
          <a:bodyPr wrap="square" lIns="0" tIns="0" rIns="0" bIns="0" rtlCol="0" anchor="t"/>
          <a:lstStyle/>
          <a:p>
            <a:pPr marL="0" indent="0">
              <a:buNone/>
            </a:pPr>
            <a:r>
              <a:rPr lang="en-US" sz="3500" b="1" dirty="0">
                <a:solidFill>
                  <a:srgbClr val="303D43"/>
                </a:solidFill>
                <a:latin typeface="Georgia" pitchFamily="34" charset="0"/>
                <a:ea typeface="Georgia" pitchFamily="34" charset="-122"/>
                <a:cs typeface="Georgia" pitchFamily="34" charset="-120"/>
              </a:rPr>
              <a:t>ICD-10-GM</a:t>
            </a:r>
            <a:endParaRPr lang="en-US" sz="3500" dirty="0"/>
          </a:p>
          <a:p>
            <a:pPr marL="0" indent="0">
              <a:buNone/>
            </a:pPr>
            <a:r>
              <a:rPr lang="en-US" sz="3500" b="1" dirty="0">
                <a:solidFill>
                  <a:srgbClr val="303D43"/>
                </a:solidFill>
                <a:latin typeface="Georgia" pitchFamily="34" charset="0"/>
                <a:ea typeface="Georgia" pitchFamily="34" charset="-122"/>
                <a:cs typeface="Georgia" pitchFamily="34" charset="-120"/>
              </a:rPr>
              <a:t>Diagnosenklassifikation</a:t>
            </a:r>
            <a:endParaRPr lang="en-US" sz="3500" dirty="0"/>
          </a:p>
        </p:txBody>
      </p:sp>
      <p:sp>
        <p:nvSpPr>
          <p:cNvPr id="13" name="Text 10"/>
          <p:cNvSpPr/>
          <p:nvPr/>
        </p:nvSpPr>
        <p:spPr>
          <a:xfrm>
            <a:off x="438912" y="3246120"/>
            <a:ext cx="7772400" cy="539496"/>
          </a:xfrm>
          <a:prstGeom prst="rect">
            <a:avLst/>
          </a:prstGeom>
          <a:noFill/>
          <a:ln/>
        </p:spPr>
        <p:txBody>
          <a:bodyPr wrap="square" lIns="0" tIns="0" rIns="0" bIns="0" rtlCol="0" anchor="t"/>
          <a:lstStyle/>
          <a:p>
            <a:pPr marL="0" indent="0">
              <a:buNone/>
            </a:pPr>
            <a:r>
              <a:rPr lang="en-US" sz="3300" b="1" dirty="0">
                <a:solidFill>
                  <a:srgbClr val="284907"/>
                </a:solidFill>
                <a:latin typeface="Arial" pitchFamily="34" charset="0"/>
                <a:ea typeface="Arial" pitchFamily="34" charset="-122"/>
                <a:cs typeface="Arial" pitchFamily="34" charset="-120"/>
              </a:rPr>
              <a:t>Updateschulung 2027</a:t>
            </a:r>
            <a:endParaRPr lang="en-US" sz="3300" dirty="0"/>
          </a:p>
        </p:txBody>
      </p:sp>
      <p:sp>
        <p:nvSpPr>
          <p:cNvPr id="14" name="Text 11"/>
          <p:cNvSpPr/>
          <p:nvPr/>
        </p:nvSpPr>
        <p:spPr>
          <a:xfrm>
            <a:off x="438912" y="4032504"/>
            <a:ext cx="7680960" cy="448056"/>
          </a:xfrm>
          <a:prstGeom prst="rect">
            <a:avLst/>
          </a:prstGeom>
          <a:noFill/>
          <a:ln/>
        </p:spPr>
        <p:txBody>
          <a:bodyPr wrap="square" lIns="0" tIns="0" rIns="0" bIns="0" rtlCol="0" anchor="t"/>
          <a:lstStyle/>
          <a:p>
            <a:pPr marL="0" indent="0">
              <a:buNone/>
            </a:pPr>
            <a:r>
              <a:rPr lang="en-US" sz="2350" dirty="0">
                <a:solidFill>
                  <a:srgbClr val="303D43"/>
                </a:solidFill>
                <a:latin typeface="Arial" pitchFamily="34" charset="0"/>
                <a:ea typeface="Arial" pitchFamily="34" charset="-122"/>
                <a:cs typeface="Arial" pitchFamily="34" charset="-120"/>
              </a:rPr>
              <a:t>Versionswechsel 2024 → 2026</a:t>
            </a:r>
            <a:endParaRPr lang="en-US" sz="2350" dirty="0"/>
          </a:p>
        </p:txBody>
      </p:sp>
      <p:sp>
        <p:nvSpPr>
          <p:cNvPr id="15" name="Text 12"/>
          <p:cNvSpPr/>
          <p:nvPr/>
        </p:nvSpPr>
        <p:spPr>
          <a:xfrm>
            <a:off x="438912" y="4791456"/>
            <a:ext cx="7772400" cy="457200"/>
          </a:xfrm>
          <a:prstGeom prst="rect">
            <a:avLst/>
          </a:prstGeom>
          <a:noFill/>
          <a:ln/>
        </p:spPr>
        <p:txBody>
          <a:bodyPr wrap="square" lIns="0" tIns="0" rIns="0" bIns="0" rtlCol="0" anchor="t"/>
          <a:lstStyle/>
          <a:p>
            <a:pPr marL="0" indent="0">
              <a:buNone/>
            </a:pPr>
            <a:r>
              <a:rPr lang="en-US" sz="1410" dirty="0">
                <a:solidFill>
                  <a:srgbClr val="59666B"/>
                </a:solidFill>
                <a:latin typeface="Arial" pitchFamily="34" charset="0"/>
                <a:ea typeface="Arial" pitchFamily="34" charset="-122"/>
                <a:cs typeface="Arial" pitchFamily="34" charset="-120"/>
              </a:rPr>
              <a:t>Version 2.0 | 21. Oktober 2026</a:t>
            </a:r>
            <a:endParaRPr lang="en-US" sz="1410" dirty="0"/>
          </a:p>
          <a:p>
            <a:pPr marL="0" indent="0">
              <a:buNone/>
            </a:pPr>
            <a:r>
              <a:rPr lang="en-US" sz="1410" dirty="0">
                <a:solidFill>
                  <a:srgbClr val="59666B"/>
                </a:solidFill>
                <a:latin typeface="Arial" pitchFamily="34" charset="0"/>
                <a:ea typeface="Arial" pitchFamily="34" charset="-122"/>
                <a:cs typeface="Arial" pitchFamily="34" charset="-120"/>
              </a:rPr>
              <a:t>Mit gesondert ausgewiesenen Schweizer Prüfpunkten</a:t>
            </a:r>
            <a:endParaRPr lang="en-US" sz="1410" dirty="0"/>
          </a:p>
        </p:txBody>
      </p:sp>
      <p:sp>
        <p:nvSpPr>
          <p:cNvPr id="16" name="Shape 13"/>
          <p:cNvSpPr/>
          <p:nvPr/>
        </p:nvSpPr>
        <p:spPr>
          <a:xfrm>
            <a:off x="8238744" y="1938528"/>
            <a:ext cx="1463040" cy="2039112"/>
          </a:xfrm>
          <a:prstGeom prst="rect">
            <a:avLst/>
          </a:prstGeom>
          <a:solidFill>
            <a:srgbClr val="FFFFFF"/>
          </a:solidFill>
          <a:ln w="5715">
            <a:solidFill>
              <a:srgbClr val="DDD7CE"/>
            </a:solidFill>
            <a:prstDash val="solid"/>
          </a:ln>
        </p:spPr>
      </p:sp>
      <p:sp>
        <p:nvSpPr>
          <p:cNvPr id="17" name="Shape 14"/>
          <p:cNvSpPr/>
          <p:nvPr/>
        </p:nvSpPr>
        <p:spPr>
          <a:xfrm>
            <a:off x="8238744" y="1938528"/>
            <a:ext cx="1463040" cy="475488"/>
          </a:xfrm>
          <a:prstGeom prst="rect">
            <a:avLst/>
          </a:prstGeom>
          <a:solidFill>
            <a:srgbClr val="303D43"/>
          </a:solidFill>
          <a:ln w="5715">
            <a:solidFill>
              <a:srgbClr val="303D43"/>
            </a:solidFill>
            <a:prstDash val="solid"/>
          </a:ln>
        </p:spPr>
      </p:sp>
      <p:sp>
        <p:nvSpPr>
          <p:cNvPr id="18" name="Text 15"/>
          <p:cNvSpPr/>
          <p:nvPr/>
        </p:nvSpPr>
        <p:spPr>
          <a:xfrm>
            <a:off x="8348472" y="2048256"/>
            <a:ext cx="1243584" cy="237744"/>
          </a:xfrm>
          <a:prstGeom prst="rect">
            <a:avLst/>
          </a:prstGeom>
          <a:noFill/>
          <a:ln/>
        </p:spPr>
        <p:txBody>
          <a:bodyPr wrap="square" lIns="0" tIns="0" rIns="0" bIns="0" rtlCol="0" anchor="t"/>
          <a:lstStyle/>
          <a:p>
            <a:pPr marL="0" indent="0" algn="ctr">
              <a:buNone/>
            </a:pPr>
            <a:r>
              <a:rPr lang="en-US" sz="1840" b="1" dirty="0">
                <a:solidFill>
                  <a:srgbClr val="FFFFFF"/>
                </a:solidFill>
                <a:latin typeface="Arial" pitchFamily="34" charset="0"/>
                <a:ea typeface="Arial" pitchFamily="34" charset="-122"/>
                <a:cs typeface="Arial" pitchFamily="34" charset="-120"/>
              </a:rPr>
              <a:t>2024</a:t>
            </a:r>
            <a:endParaRPr lang="en-US" sz="1840" dirty="0"/>
          </a:p>
        </p:txBody>
      </p:sp>
      <p:sp>
        <p:nvSpPr>
          <p:cNvPr id="19" name="Shape 16"/>
          <p:cNvSpPr/>
          <p:nvPr/>
        </p:nvSpPr>
        <p:spPr>
          <a:xfrm>
            <a:off x="8458200" y="2715768"/>
            <a:ext cx="1005840" cy="41148"/>
          </a:xfrm>
          <a:prstGeom prst="rect">
            <a:avLst/>
          </a:prstGeom>
          <a:solidFill>
            <a:srgbClr val="E5DCCB"/>
          </a:solidFill>
          <a:ln w="5715">
            <a:solidFill>
              <a:srgbClr val="E5DCCB"/>
            </a:solidFill>
            <a:prstDash val="solid"/>
          </a:ln>
        </p:spPr>
      </p:sp>
      <p:sp>
        <p:nvSpPr>
          <p:cNvPr id="20" name="Shape 17"/>
          <p:cNvSpPr/>
          <p:nvPr/>
        </p:nvSpPr>
        <p:spPr>
          <a:xfrm>
            <a:off x="8458200" y="2930652"/>
            <a:ext cx="768096" cy="41148"/>
          </a:xfrm>
          <a:prstGeom prst="rect">
            <a:avLst/>
          </a:prstGeom>
          <a:solidFill>
            <a:srgbClr val="E5DCCB"/>
          </a:solidFill>
          <a:ln w="5715">
            <a:solidFill>
              <a:srgbClr val="E5DCCB"/>
            </a:solidFill>
            <a:prstDash val="solid"/>
          </a:ln>
        </p:spPr>
      </p:sp>
      <p:sp>
        <p:nvSpPr>
          <p:cNvPr id="21" name="Shape 18"/>
          <p:cNvSpPr/>
          <p:nvPr/>
        </p:nvSpPr>
        <p:spPr>
          <a:xfrm>
            <a:off x="8458200" y="3145536"/>
            <a:ext cx="1005840" cy="41148"/>
          </a:xfrm>
          <a:prstGeom prst="rect">
            <a:avLst/>
          </a:prstGeom>
          <a:solidFill>
            <a:srgbClr val="E5DCCB"/>
          </a:solidFill>
          <a:ln w="5715">
            <a:solidFill>
              <a:srgbClr val="E5DCCB"/>
            </a:solidFill>
            <a:prstDash val="solid"/>
          </a:ln>
        </p:spPr>
      </p:sp>
      <p:sp>
        <p:nvSpPr>
          <p:cNvPr id="22" name="Shape 19"/>
          <p:cNvSpPr/>
          <p:nvPr/>
        </p:nvSpPr>
        <p:spPr>
          <a:xfrm>
            <a:off x="8458200" y="3360420"/>
            <a:ext cx="768096" cy="41148"/>
          </a:xfrm>
          <a:prstGeom prst="rect">
            <a:avLst/>
          </a:prstGeom>
          <a:solidFill>
            <a:srgbClr val="869867"/>
          </a:solidFill>
          <a:ln w="5715">
            <a:solidFill>
              <a:srgbClr val="869867"/>
            </a:solidFill>
            <a:prstDash val="solid"/>
          </a:ln>
        </p:spPr>
      </p:sp>
      <p:sp>
        <p:nvSpPr>
          <p:cNvPr id="23" name="Shape 20"/>
          <p:cNvSpPr/>
          <p:nvPr/>
        </p:nvSpPr>
        <p:spPr>
          <a:xfrm>
            <a:off x="8458200" y="3575304"/>
            <a:ext cx="1005840" cy="41148"/>
          </a:xfrm>
          <a:prstGeom prst="rect">
            <a:avLst/>
          </a:prstGeom>
          <a:solidFill>
            <a:srgbClr val="E5DCCB"/>
          </a:solidFill>
          <a:ln w="5715">
            <a:solidFill>
              <a:srgbClr val="E5DCCB"/>
            </a:solidFill>
            <a:prstDash val="solid"/>
          </a:ln>
        </p:spPr>
      </p:sp>
      <p:sp>
        <p:nvSpPr>
          <p:cNvPr id="24" name="Shape 21"/>
          <p:cNvSpPr/>
          <p:nvPr/>
        </p:nvSpPr>
        <p:spPr>
          <a:xfrm>
            <a:off x="8458200" y="3790188"/>
            <a:ext cx="475488" cy="41148"/>
          </a:xfrm>
          <a:prstGeom prst="rect">
            <a:avLst/>
          </a:prstGeom>
          <a:solidFill>
            <a:srgbClr val="E5DCCB"/>
          </a:solidFill>
          <a:ln w="5715">
            <a:solidFill>
              <a:srgbClr val="E5DCCB"/>
            </a:solidFill>
            <a:prstDash val="solid"/>
          </a:ln>
        </p:spPr>
      </p:sp>
      <p:sp>
        <p:nvSpPr>
          <p:cNvPr id="25" name="Shape 22"/>
          <p:cNvSpPr/>
          <p:nvPr/>
        </p:nvSpPr>
        <p:spPr>
          <a:xfrm>
            <a:off x="9720072" y="2340864"/>
            <a:ext cx="1463040" cy="2039112"/>
          </a:xfrm>
          <a:prstGeom prst="rect">
            <a:avLst/>
          </a:prstGeom>
          <a:solidFill>
            <a:srgbClr val="FFFFFF"/>
          </a:solidFill>
          <a:ln w="5715">
            <a:solidFill>
              <a:srgbClr val="DDD7CE"/>
            </a:solidFill>
            <a:prstDash val="solid"/>
          </a:ln>
        </p:spPr>
      </p:sp>
      <p:sp>
        <p:nvSpPr>
          <p:cNvPr id="26" name="Shape 23"/>
          <p:cNvSpPr/>
          <p:nvPr/>
        </p:nvSpPr>
        <p:spPr>
          <a:xfrm>
            <a:off x="9720072" y="2340864"/>
            <a:ext cx="1463040" cy="475488"/>
          </a:xfrm>
          <a:prstGeom prst="rect">
            <a:avLst/>
          </a:prstGeom>
          <a:solidFill>
            <a:srgbClr val="284907"/>
          </a:solidFill>
          <a:ln w="5715">
            <a:solidFill>
              <a:srgbClr val="284907"/>
            </a:solidFill>
            <a:prstDash val="solid"/>
          </a:ln>
        </p:spPr>
      </p:sp>
      <p:sp>
        <p:nvSpPr>
          <p:cNvPr id="27" name="Text 24"/>
          <p:cNvSpPr/>
          <p:nvPr/>
        </p:nvSpPr>
        <p:spPr>
          <a:xfrm>
            <a:off x="9829800" y="2450592"/>
            <a:ext cx="1243584" cy="237744"/>
          </a:xfrm>
          <a:prstGeom prst="rect">
            <a:avLst/>
          </a:prstGeom>
          <a:noFill/>
          <a:ln/>
        </p:spPr>
        <p:txBody>
          <a:bodyPr wrap="square" lIns="0" tIns="0" rIns="0" bIns="0" rtlCol="0" anchor="t"/>
          <a:lstStyle/>
          <a:p>
            <a:pPr marL="0" indent="0" algn="ctr">
              <a:buNone/>
            </a:pPr>
            <a:r>
              <a:rPr lang="en-US" sz="1840" b="1" dirty="0">
                <a:solidFill>
                  <a:srgbClr val="FFFFFF"/>
                </a:solidFill>
                <a:latin typeface="Arial" pitchFamily="34" charset="0"/>
                <a:ea typeface="Arial" pitchFamily="34" charset="-122"/>
                <a:cs typeface="Arial" pitchFamily="34" charset="-120"/>
              </a:rPr>
              <a:t>2026</a:t>
            </a:r>
            <a:endParaRPr lang="en-US" sz="1840" dirty="0"/>
          </a:p>
        </p:txBody>
      </p:sp>
      <p:sp>
        <p:nvSpPr>
          <p:cNvPr id="28" name="Shape 25"/>
          <p:cNvSpPr/>
          <p:nvPr/>
        </p:nvSpPr>
        <p:spPr>
          <a:xfrm>
            <a:off x="9939528" y="3118104"/>
            <a:ext cx="1005840" cy="41148"/>
          </a:xfrm>
          <a:prstGeom prst="rect">
            <a:avLst/>
          </a:prstGeom>
          <a:solidFill>
            <a:srgbClr val="E5DCCB"/>
          </a:solidFill>
          <a:ln w="5715">
            <a:solidFill>
              <a:srgbClr val="E5DCCB"/>
            </a:solidFill>
            <a:prstDash val="solid"/>
          </a:ln>
        </p:spPr>
      </p:sp>
      <p:sp>
        <p:nvSpPr>
          <p:cNvPr id="29" name="Shape 26"/>
          <p:cNvSpPr/>
          <p:nvPr/>
        </p:nvSpPr>
        <p:spPr>
          <a:xfrm>
            <a:off x="9939528" y="3332988"/>
            <a:ext cx="768096" cy="41148"/>
          </a:xfrm>
          <a:prstGeom prst="rect">
            <a:avLst/>
          </a:prstGeom>
          <a:solidFill>
            <a:srgbClr val="E5DCCB"/>
          </a:solidFill>
          <a:ln w="5715">
            <a:solidFill>
              <a:srgbClr val="E5DCCB"/>
            </a:solidFill>
            <a:prstDash val="solid"/>
          </a:ln>
        </p:spPr>
      </p:sp>
      <p:sp>
        <p:nvSpPr>
          <p:cNvPr id="30" name="Shape 27"/>
          <p:cNvSpPr/>
          <p:nvPr/>
        </p:nvSpPr>
        <p:spPr>
          <a:xfrm>
            <a:off x="9939528" y="3547872"/>
            <a:ext cx="1005840" cy="41148"/>
          </a:xfrm>
          <a:prstGeom prst="rect">
            <a:avLst/>
          </a:prstGeom>
          <a:solidFill>
            <a:srgbClr val="E5DCCB"/>
          </a:solidFill>
          <a:ln w="5715">
            <a:solidFill>
              <a:srgbClr val="E5DCCB"/>
            </a:solidFill>
            <a:prstDash val="solid"/>
          </a:ln>
        </p:spPr>
      </p:sp>
      <p:sp>
        <p:nvSpPr>
          <p:cNvPr id="31" name="Shape 28"/>
          <p:cNvSpPr/>
          <p:nvPr/>
        </p:nvSpPr>
        <p:spPr>
          <a:xfrm>
            <a:off x="9939528" y="3762756"/>
            <a:ext cx="768096" cy="41148"/>
          </a:xfrm>
          <a:prstGeom prst="rect">
            <a:avLst/>
          </a:prstGeom>
          <a:solidFill>
            <a:srgbClr val="869867"/>
          </a:solidFill>
          <a:ln w="5715">
            <a:solidFill>
              <a:srgbClr val="869867"/>
            </a:solidFill>
            <a:prstDash val="solid"/>
          </a:ln>
        </p:spPr>
      </p:sp>
      <p:sp>
        <p:nvSpPr>
          <p:cNvPr id="32" name="Shape 29"/>
          <p:cNvSpPr/>
          <p:nvPr/>
        </p:nvSpPr>
        <p:spPr>
          <a:xfrm>
            <a:off x="9939528" y="3977640"/>
            <a:ext cx="1005840" cy="41148"/>
          </a:xfrm>
          <a:prstGeom prst="rect">
            <a:avLst/>
          </a:prstGeom>
          <a:solidFill>
            <a:srgbClr val="E5DCCB"/>
          </a:solidFill>
          <a:ln w="5715">
            <a:solidFill>
              <a:srgbClr val="E5DCCB"/>
            </a:solidFill>
            <a:prstDash val="solid"/>
          </a:ln>
        </p:spPr>
      </p:sp>
      <p:sp>
        <p:nvSpPr>
          <p:cNvPr id="33" name="Shape 30"/>
          <p:cNvSpPr/>
          <p:nvPr/>
        </p:nvSpPr>
        <p:spPr>
          <a:xfrm>
            <a:off x="9939528" y="4192524"/>
            <a:ext cx="475488" cy="41148"/>
          </a:xfrm>
          <a:prstGeom prst="rect">
            <a:avLst/>
          </a:prstGeom>
          <a:solidFill>
            <a:srgbClr val="E5DCCB"/>
          </a:solidFill>
          <a:ln w="5715">
            <a:solidFill>
              <a:srgbClr val="E5DCCB"/>
            </a:solidFill>
            <a:prstDash val="solid"/>
          </a:ln>
        </p:spPr>
      </p:sp>
      <p:pic>
        <p:nvPicPr>
          <p:cNvPr id="34" name="Image 1" descr="/mnt/data/icd_update_work/assets/template_image_0_34.png"/>
          <p:cNvPicPr>
            <a:picLocks noChangeAspect="1"/>
          </p:cNvPicPr>
          <p:nvPr/>
        </p:nvPicPr>
        <p:blipFill>
          <a:blip r:embed="rId4"/>
          <a:stretch>
            <a:fillRect/>
          </a:stretch>
        </p:blipFill>
        <p:spPr>
          <a:xfrm>
            <a:off x="0" y="5330952"/>
            <a:ext cx="12192000" cy="7406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Der Weg durch den Versionssprung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02 / 140</a:t>
            </a:r>
            <a:endParaRPr lang="en-US" sz="900" dirty="0"/>
          </a:p>
        </p:txBody>
      </p:sp>
      <p:sp>
        <p:nvSpPr>
          <p:cNvPr id="15" name="Shape 12"/>
          <p:cNvSpPr/>
          <p:nvPr/>
        </p:nvSpPr>
        <p:spPr>
          <a:xfrm>
            <a:off x="438912" y="2048256"/>
            <a:ext cx="1051560" cy="393192"/>
          </a:xfrm>
          <a:prstGeom prst="rect">
            <a:avLst/>
          </a:prstGeom>
          <a:solidFill>
            <a:srgbClr val="303D43"/>
          </a:solidFill>
          <a:ln w="5715">
            <a:solidFill>
              <a:srgbClr val="303D43"/>
            </a:solidFill>
            <a:prstDash val="solid"/>
          </a:ln>
        </p:spPr>
      </p:sp>
      <p:sp>
        <p:nvSpPr>
          <p:cNvPr id="16" name="Text 13"/>
          <p:cNvSpPr/>
          <p:nvPr/>
        </p:nvSpPr>
        <p:spPr>
          <a:xfrm>
            <a:off x="548640" y="2135124"/>
            <a:ext cx="832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Block</a:t>
            </a:r>
            <a:endParaRPr lang="en-US" sz="1220" dirty="0"/>
          </a:p>
        </p:txBody>
      </p:sp>
      <p:sp>
        <p:nvSpPr>
          <p:cNvPr id="17" name="Shape 14"/>
          <p:cNvSpPr/>
          <p:nvPr/>
        </p:nvSpPr>
        <p:spPr>
          <a:xfrm>
            <a:off x="1490472" y="2048256"/>
            <a:ext cx="10259568" cy="393192"/>
          </a:xfrm>
          <a:prstGeom prst="rect">
            <a:avLst/>
          </a:prstGeom>
          <a:solidFill>
            <a:srgbClr val="303D43"/>
          </a:solidFill>
          <a:ln w="5715">
            <a:solidFill>
              <a:srgbClr val="303D43"/>
            </a:solidFill>
            <a:prstDash val="solid"/>
          </a:ln>
        </p:spPr>
      </p:sp>
      <p:sp>
        <p:nvSpPr>
          <p:cNvPr id="18" name="Text 15"/>
          <p:cNvSpPr/>
          <p:nvPr/>
        </p:nvSpPr>
        <p:spPr>
          <a:xfrm>
            <a:off x="1600200" y="2135124"/>
            <a:ext cx="100401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Schwerpunkte</a:t>
            </a:r>
            <a:endParaRPr lang="en-US" sz="1220" dirty="0"/>
          </a:p>
        </p:txBody>
      </p:sp>
      <p:sp>
        <p:nvSpPr>
          <p:cNvPr id="19" name="Shape 16"/>
          <p:cNvSpPr/>
          <p:nvPr/>
        </p:nvSpPr>
        <p:spPr>
          <a:xfrm>
            <a:off x="438912" y="2441448"/>
            <a:ext cx="1051560" cy="496824"/>
          </a:xfrm>
          <a:prstGeom prst="rect">
            <a:avLst/>
          </a:prstGeom>
          <a:solidFill>
            <a:srgbClr val="FFFFFF"/>
          </a:solidFill>
          <a:ln w="5715">
            <a:solidFill>
              <a:srgbClr val="FFFFFF"/>
            </a:solidFill>
            <a:prstDash val="solid"/>
          </a:ln>
        </p:spPr>
      </p:sp>
      <p:sp>
        <p:nvSpPr>
          <p:cNvPr id="20" name="Text 17"/>
          <p:cNvSpPr/>
          <p:nvPr/>
        </p:nvSpPr>
        <p:spPr>
          <a:xfrm>
            <a:off x="557784" y="2510028"/>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01</a:t>
            </a:r>
            <a:endParaRPr lang="en-US" sz="1680" dirty="0"/>
          </a:p>
        </p:txBody>
      </p:sp>
      <p:sp>
        <p:nvSpPr>
          <p:cNvPr id="21" name="Shape 18"/>
          <p:cNvSpPr/>
          <p:nvPr/>
        </p:nvSpPr>
        <p:spPr>
          <a:xfrm>
            <a:off x="1490472" y="2441448"/>
            <a:ext cx="10259568" cy="496824"/>
          </a:xfrm>
          <a:prstGeom prst="rect">
            <a:avLst/>
          </a:prstGeom>
          <a:solidFill>
            <a:srgbClr val="FFFFFF"/>
          </a:solidFill>
          <a:ln w="5715">
            <a:solidFill>
              <a:srgbClr val="FFFFFF"/>
            </a:solidFill>
            <a:prstDash val="solid"/>
          </a:ln>
        </p:spPr>
      </p:sp>
      <p:sp>
        <p:nvSpPr>
          <p:cNvPr id="22" name="Text 19"/>
          <p:cNvSpPr/>
          <p:nvPr/>
        </p:nvSpPr>
        <p:spPr>
          <a:xfrm>
            <a:off x="1609344" y="2510028"/>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Infektionen, Neubildungen und Blutkrankheiten</a:t>
            </a:r>
            <a:endParaRPr lang="en-US" sz="1680" dirty="0"/>
          </a:p>
        </p:txBody>
      </p:sp>
      <p:sp>
        <p:nvSpPr>
          <p:cNvPr id="23" name="Shape 20"/>
          <p:cNvSpPr/>
          <p:nvPr/>
        </p:nvSpPr>
        <p:spPr>
          <a:xfrm>
            <a:off x="438912" y="2938272"/>
            <a:ext cx="1051560" cy="496824"/>
          </a:xfrm>
          <a:prstGeom prst="rect">
            <a:avLst/>
          </a:prstGeom>
          <a:solidFill>
            <a:srgbClr val="F0EBE2"/>
          </a:solidFill>
          <a:ln w="5715">
            <a:solidFill>
              <a:srgbClr val="F0EBE2"/>
            </a:solidFill>
            <a:prstDash val="solid"/>
          </a:ln>
        </p:spPr>
      </p:sp>
      <p:sp>
        <p:nvSpPr>
          <p:cNvPr id="24" name="Text 21"/>
          <p:cNvSpPr/>
          <p:nvPr/>
        </p:nvSpPr>
        <p:spPr>
          <a:xfrm>
            <a:off x="557784" y="3006852"/>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02</a:t>
            </a:r>
            <a:endParaRPr lang="en-US" sz="1680" dirty="0"/>
          </a:p>
        </p:txBody>
      </p:sp>
      <p:sp>
        <p:nvSpPr>
          <p:cNvPr id="25" name="Shape 22"/>
          <p:cNvSpPr/>
          <p:nvPr/>
        </p:nvSpPr>
        <p:spPr>
          <a:xfrm>
            <a:off x="1490472" y="2938272"/>
            <a:ext cx="10259568" cy="496824"/>
          </a:xfrm>
          <a:prstGeom prst="rect">
            <a:avLst/>
          </a:prstGeom>
          <a:solidFill>
            <a:srgbClr val="F0EBE2"/>
          </a:solidFill>
          <a:ln w="5715">
            <a:solidFill>
              <a:srgbClr val="F0EBE2"/>
            </a:solidFill>
            <a:prstDash val="solid"/>
          </a:ln>
        </p:spPr>
      </p:sp>
      <p:sp>
        <p:nvSpPr>
          <p:cNvPr id="26" name="Text 23"/>
          <p:cNvSpPr/>
          <p:nvPr/>
        </p:nvSpPr>
        <p:spPr>
          <a:xfrm>
            <a:off x="1609344" y="3006852"/>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Stoffwechsel, Neurologie, Fatigue und Augen</a:t>
            </a:r>
            <a:endParaRPr lang="en-US" sz="1680" dirty="0"/>
          </a:p>
        </p:txBody>
      </p:sp>
      <p:sp>
        <p:nvSpPr>
          <p:cNvPr id="27" name="Shape 24"/>
          <p:cNvSpPr/>
          <p:nvPr/>
        </p:nvSpPr>
        <p:spPr>
          <a:xfrm>
            <a:off x="438912" y="3435096"/>
            <a:ext cx="1051560" cy="496824"/>
          </a:xfrm>
          <a:prstGeom prst="rect">
            <a:avLst/>
          </a:prstGeom>
          <a:solidFill>
            <a:srgbClr val="FFFFFF"/>
          </a:solidFill>
          <a:ln w="5715">
            <a:solidFill>
              <a:srgbClr val="FFFFFF"/>
            </a:solidFill>
            <a:prstDash val="solid"/>
          </a:ln>
        </p:spPr>
      </p:sp>
      <p:sp>
        <p:nvSpPr>
          <p:cNvPr id="28" name="Text 25"/>
          <p:cNvSpPr/>
          <p:nvPr/>
        </p:nvSpPr>
        <p:spPr>
          <a:xfrm>
            <a:off x="557784" y="3503676"/>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03</a:t>
            </a:r>
            <a:endParaRPr lang="en-US" sz="1680" dirty="0"/>
          </a:p>
        </p:txBody>
      </p:sp>
      <p:sp>
        <p:nvSpPr>
          <p:cNvPr id="29" name="Shape 26"/>
          <p:cNvSpPr/>
          <p:nvPr/>
        </p:nvSpPr>
        <p:spPr>
          <a:xfrm>
            <a:off x="1490472" y="3435096"/>
            <a:ext cx="10259568" cy="496824"/>
          </a:xfrm>
          <a:prstGeom prst="rect">
            <a:avLst/>
          </a:prstGeom>
          <a:solidFill>
            <a:srgbClr val="FFFFFF"/>
          </a:solidFill>
          <a:ln w="5715">
            <a:solidFill>
              <a:srgbClr val="FFFFFF"/>
            </a:solidFill>
            <a:prstDash val="solid"/>
          </a:ln>
        </p:spPr>
      </p:sp>
      <p:sp>
        <p:nvSpPr>
          <p:cNvPr id="30" name="Text 27"/>
          <p:cNvSpPr/>
          <p:nvPr/>
        </p:nvSpPr>
        <p:spPr>
          <a:xfrm>
            <a:off x="1609344" y="3503676"/>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Organsysteme, Komplikationen und Arzneimittelfolgen</a:t>
            </a:r>
            <a:endParaRPr lang="en-US" sz="1680" dirty="0"/>
          </a:p>
        </p:txBody>
      </p:sp>
      <p:sp>
        <p:nvSpPr>
          <p:cNvPr id="31" name="Shape 28"/>
          <p:cNvSpPr/>
          <p:nvPr/>
        </p:nvSpPr>
        <p:spPr>
          <a:xfrm>
            <a:off x="438912" y="3931920"/>
            <a:ext cx="1051560" cy="496824"/>
          </a:xfrm>
          <a:prstGeom prst="rect">
            <a:avLst/>
          </a:prstGeom>
          <a:solidFill>
            <a:srgbClr val="F0EBE2"/>
          </a:solidFill>
          <a:ln w="5715">
            <a:solidFill>
              <a:srgbClr val="F0EBE2"/>
            </a:solidFill>
            <a:prstDash val="solid"/>
          </a:ln>
        </p:spPr>
      </p:sp>
      <p:sp>
        <p:nvSpPr>
          <p:cNvPr id="32" name="Text 29"/>
          <p:cNvSpPr/>
          <p:nvPr/>
        </p:nvSpPr>
        <p:spPr>
          <a:xfrm>
            <a:off x="557784" y="4000500"/>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04</a:t>
            </a:r>
            <a:endParaRPr lang="en-US" sz="1680" dirty="0"/>
          </a:p>
        </p:txBody>
      </p:sp>
      <p:sp>
        <p:nvSpPr>
          <p:cNvPr id="33" name="Shape 30"/>
          <p:cNvSpPr/>
          <p:nvPr/>
        </p:nvSpPr>
        <p:spPr>
          <a:xfrm>
            <a:off x="1490472" y="3931920"/>
            <a:ext cx="10259568" cy="496824"/>
          </a:xfrm>
          <a:prstGeom prst="rect">
            <a:avLst/>
          </a:prstGeom>
          <a:solidFill>
            <a:srgbClr val="F0EBE2"/>
          </a:solidFill>
          <a:ln w="5715">
            <a:solidFill>
              <a:srgbClr val="F0EBE2"/>
            </a:solidFill>
            <a:prstDash val="solid"/>
          </a:ln>
        </p:spPr>
      </p:sp>
      <p:sp>
        <p:nvSpPr>
          <p:cNvPr id="34" name="Text 31"/>
          <p:cNvSpPr/>
          <p:nvPr/>
        </p:nvSpPr>
        <p:spPr>
          <a:xfrm>
            <a:off x="1609344" y="4000500"/>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U-Kodes: Assessments, Verletzungen und Folgezustände</a:t>
            </a:r>
            <a:endParaRPr lang="en-US" sz="1680" dirty="0"/>
          </a:p>
        </p:txBody>
      </p:sp>
      <p:sp>
        <p:nvSpPr>
          <p:cNvPr id="35" name="Shape 32"/>
          <p:cNvSpPr/>
          <p:nvPr/>
        </p:nvSpPr>
        <p:spPr>
          <a:xfrm>
            <a:off x="438912" y="4428744"/>
            <a:ext cx="1051560" cy="496824"/>
          </a:xfrm>
          <a:prstGeom prst="rect">
            <a:avLst/>
          </a:prstGeom>
          <a:solidFill>
            <a:srgbClr val="FFFFFF"/>
          </a:solidFill>
          <a:ln w="5715">
            <a:solidFill>
              <a:srgbClr val="FFFFFF"/>
            </a:solidFill>
            <a:prstDash val="solid"/>
          </a:ln>
        </p:spPr>
      </p:sp>
      <p:sp>
        <p:nvSpPr>
          <p:cNvPr id="36" name="Text 33"/>
          <p:cNvSpPr/>
          <p:nvPr/>
        </p:nvSpPr>
        <p:spPr>
          <a:xfrm>
            <a:off x="557784" y="4497324"/>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05</a:t>
            </a:r>
            <a:endParaRPr lang="en-US" sz="1680" dirty="0"/>
          </a:p>
        </p:txBody>
      </p:sp>
      <p:sp>
        <p:nvSpPr>
          <p:cNvPr id="37" name="Shape 34"/>
          <p:cNvSpPr/>
          <p:nvPr/>
        </p:nvSpPr>
        <p:spPr>
          <a:xfrm>
            <a:off x="1490472" y="4428744"/>
            <a:ext cx="10259568" cy="496824"/>
          </a:xfrm>
          <a:prstGeom prst="rect">
            <a:avLst/>
          </a:prstGeom>
          <a:solidFill>
            <a:srgbClr val="FFFFFF"/>
          </a:solidFill>
          <a:ln w="5715">
            <a:solidFill>
              <a:srgbClr val="FFFFFF"/>
            </a:solidFill>
            <a:prstDash val="solid"/>
          </a:ln>
        </p:spPr>
      </p:sp>
      <p:sp>
        <p:nvSpPr>
          <p:cNvPr id="38" name="Text 35"/>
          <p:cNvSpPr/>
          <p:nvPr/>
        </p:nvSpPr>
        <p:spPr>
          <a:xfrm>
            <a:off x="1609344" y="4497324"/>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Alphabetisches Verzeichnis: neue Suchwege und Umleitungen</a:t>
            </a:r>
            <a:endParaRPr lang="en-US" sz="1680" dirty="0"/>
          </a:p>
        </p:txBody>
      </p:sp>
      <p:sp>
        <p:nvSpPr>
          <p:cNvPr id="39" name="Shape 36"/>
          <p:cNvSpPr/>
          <p:nvPr/>
        </p:nvSpPr>
        <p:spPr>
          <a:xfrm>
            <a:off x="438912" y="4925568"/>
            <a:ext cx="1051560" cy="496824"/>
          </a:xfrm>
          <a:prstGeom prst="rect">
            <a:avLst/>
          </a:prstGeom>
          <a:solidFill>
            <a:srgbClr val="F0EBE2"/>
          </a:solidFill>
          <a:ln w="5715">
            <a:solidFill>
              <a:srgbClr val="F0EBE2"/>
            </a:solidFill>
            <a:prstDash val="solid"/>
          </a:ln>
        </p:spPr>
      </p:sp>
      <p:sp>
        <p:nvSpPr>
          <p:cNvPr id="40" name="Text 37"/>
          <p:cNvSpPr/>
          <p:nvPr/>
        </p:nvSpPr>
        <p:spPr>
          <a:xfrm>
            <a:off x="557784" y="4994148"/>
            <a:ext cx="81381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06</a:t>
            </a:r>
            <a:endParaRPr lang="en-US" sz="1680" dirty="0"/>
          </a:p>
        </p:txBody>
      </p:sp>
      <p:sp>
        <p:nvSpPr>
          <p:cNvPr id="41" name="Shape 38"/>
          <p:cNvSpPr/>
          <p:nvPr/>
        </p:nvSpPr>
        <p:spPr>
          <a:xfrm>
            <a:off x="1490472" y="4925568"/>
            <a:ext cx="10259568" cy="496824"/>
          </a:xfrm>
          <a:prstGeom prst="rect">
            <a:avLst/>
          </a:prstGeom>
          <a:solidFill>
            <a:srgbClr val="F0EBE2"/>
          </a:solidFill>
          <a:ln w="5715">
            <a:solidFill>
              <a:srgbClr val="F0EBE2"/>
            </a:solidFill>
            <a:prstDash val="solid"/>
          </a:ln>
        </p:spPr>
      </p:sp>
      <p:sp>
        <p:nvSpPr>
          <p:cNvPr id="42" name="Text 39"/>
          <p:cNvSpPr/>
          <p:nvPr/>
        </p:nvSpPr>
        <p:spPr>
          <a:xfrm>
            <a:off x="1609344" y="4994148"/>
            <a:ext cx="1002182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Praxisfälle, Wissenscheck, Umsetzung und Nachschlageregister</a:t>
            </a:r>
            <a:endParaRPr lang="en-US" sz="1680" dirty="0"/>
          </a:p>
        </p:txBody>
      </p:sp>
      <p:sp>
        <p:nvSpPr>
          <p:cNvPr id="43" name="Shape 40"/>
          <p:cNvSpPr/>
          <p:nvPr/>
        </p:nvSpPr>
        <p:spPr>
          <a:xfrm>
            <a:off x="438912" y="5577840"/>
            <a:ext cx="11314176" cy="566928"/>
          </a:xfrm>
          <a:prstGeom prst="rect">
            <a:avLst/>
          </a:prstGeom>
          <a:solidFill>
            <a:srgbClr val="EAEFDE"/>
          </a:solidFill>
          <a:ln w="5715">
            <a:solidFill>
              <a:srgbClr val="EAEFDE"/>
            </a:solidFill>
            <a:prstDash val="solid"/>
          </a:ln>
        </p:spPr>
      </p:sp>
      <p:sp>
        <p:nvSpPr>
          <p:cNvPr id="44" name="Shape 41"/>
          <p:cNvSpPr/>
          <p:nvPr/>
        </p:nvSpPr>
        <p:spPr>
          <a:xfrm>
            <a:off x="438912" y="5577840"/>
            <a:ext cx="40234" cy="566928"/>
          </a:xfrm>
          <a:prstGeom prst="rect">
            <a:avLst/>
          </a:prstGeom>
          <a:solidFill>
            <a:srgbClr val="284907"/>
          </a:solidFill>
          <a:ln w="5715">
            <a:solidFill>
              <a:srgbClr val="284907"/>
            </a:solidFill>
            <a:prstDash val="solid"/>
          </a:ln>
        </p:spPr>
      </p:sp>
      <p:sp>
        <p:nvSpPr>
          <p:cNvPr id="45" name="Text 4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Schulungsteil zum Vortragen; Register im Anhang zum Nachschlagen.</a:t>
            </a:r>
            <a:endParaRPr lang="en-US" sz="143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Vier Referenzfassungen - ein Vergleich</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Dateistände und Umfang der vier BfArM-Referenzfassungen. Zusätzlich: BFS,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03 / 140</a:t>
            </a:r>
            <a:endParaRPr lang="en-US" sz="900" dirty="0"/>
          </a:p>
        </p:txBody>
      </p:sp>
      <p:sp>
        <p:nvSpPr>
          <p:cNvPr id="15" name="Shape 12"/>
          <p:cNvSpPr/>
          <p:nvPr/>
        </p:nvSpPr>
        <p:spPr>
          <a:xfrm>
            <a:off x="438912" y="2048256"/>
            <a:ext cx="6492240" cy="393192"/>
          </a:xfrm>
          <a:prstGeom prst="rect">
            <a:avLst/>
          </a:prstGeom>
          <a:solidFill>
            <a:srgbClr val="303D43"/>
          </a:solidFill>
          <a:ln w="5715">
            <a:solidFill>
              <a:srgbClr val="303D43"/>
            </a:solidFill>
            <a:prstDash val="solid"/>
          </a:ln>
        </p:spPr>
      </p:sp>
      <p:sp>
        <p:nvSpPr>
          <p:cNvPr id="16" name="Text 13"/>
          <p:cNvSpPr/>
          <p:nvPr/>
        </p:nvSpPr>
        <p:spPr>
          <a:xfrm>
            <a:off x="548640" y="2135124"/>
            <a:ext cx="62727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Quelle</a:t>
            </a:r>
            <a:endParaRPr lang="en-US" sz="1220" dirty="0"/>
          </a:p>
        </p:txBody>
      </p:sp>
      <p:sp>
        <p:nvSpPr>
          <p:cNvPr id="17" name="Shape 14"/>
          <p:cNvSpPr/>
          <p:nvPr/>
        </p:nvSpPr>
        <p:spPr>
          <a:xfrm>
            <a:off x="6931152" y="2048256"/>
            <a:ext cx="2377440" cy="393192"/>
          </a:xfrm>
          <a:prstGeom prst="rect">
            <a:avLst/>
          </a:prstGeom>
          <a:solidFill>
            <a:srgbClr val="303D43"/>
          </a:solidFill>
          <a:ln w="5715">
            <a:solidFill>
              <a:srgbClr val="303D43"/>
            </a:solidFill>
            <a:prstDash val="solid"/>
          </a:ln>
        </p:spPr>
      </p:sp>
      <p:sp>
        <p:nvSpPr>
          <p:cNvPr id="18" name="Text 15"/>
          <p:cNvSpPr/>
          <p:nvPr/>
        </p:nvSpPr>
        <p:spPr>
          <a:xfrm>
            <a:off x="7040880" y="2135124"/>
            <a:ext cx="21579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Dateistand</a:t>
            </a:r>
            <a:endParaRPr lang="en-US" sz="1220" dirty="0"/>
          </a:p>
        </p:txBody>
      </p:sp>
      <p:sp>
        <p:nvSpPr>
          <p:cNvPr id="19" name="Shape 16"/>
          <p:cNvSpPr/>
          <p:nvPr/>
        </p:nvSpPr>
        <p:spPr>
          <a:xfrm>
            <a:off x="9308592" y="2048256"/>
            <a:ext cx="2441448" cy="393192"/>
          </a:xfrm>
          <a:prstGeom prst="rect">
            <a:avLst/>
          </a:prstGeom>
          <a:solidFill>
            <a:srgbClr val="303D43"/>
          </a:solidFill>
          <a:ln w="5715">
            <a:solidFill>
              <a:srgbClr val="303D43"/>
            </a:solidFill>
            <a:prstDash val="solid"/>
          </a:ln>
        </p:spPr>
      </p:sp>
      <p:sp>
        <p:nvSpPr>
          <p:cNvPr id="20" name="Text 17"/>
          <p:cNvSpPr/>
          <p:nvPr/>
        </p:nvSpPr>
        <p:spPr>
          <a:xfrm>
            <a:off x="9418320" y="2135124"/>
            <a:ext cx="22219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Umfang</a:t>
            </a:r>
            <a:endParaRPr lang="en-US" sz="1220" dirty="0"/>
          </a:p>
        </p:txBody>
      </p:sp>
      <p:sp>
        <p:nvSpPr>
          <p:cNvPr id="21" name="Shape 18"/>
          <p:cNvSpPr/>
          <p:nvPr/>
        </p:nvSpPr>
        <p:spPr>
          <a:xfrm>
            <a:off x="438912" y="2441448"/>
            <a:ext cx="6492240" cy="745236"/>
          </a:xfrm>
          <a:prstGeom prst="rect">
            <a:avLst/>
          </a:prstGeom>
          <a:solidFill>
            <a:srgbClr val="FFFFFF"/>
          </a:solidFill>
          <a:ln w="5715">
            <a:solidFill>
              <a:srgbClr val="FFFFFF"/>
            </a:solidFill>
            <a:prstDash val="solid"/>
          </a:ln>
        </p:spPr>
      </p:sp>
      <p:sp>
        <p:nvSpPr>
          <p:cNvPr id="22" name="Text 19"/>
          <p:cNvSpPr/>
          <p:nvPr/>
        </p:nvSpPr>
        <p:spPr>
          <a:xfrm>
            <a:off x="557784" y="2510028"/>
            <a:ext cx="62544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Systematisches Verzeichnis 2024</a:t>
            </a:r>
            <a:endParaRPr lang="en-US" sz="1680" dirty="0"/>
          </a:p>
        </p:txBody>
      </p:sp>
      <p:sp>
        <p:nvSpPr>
          <p:cNvPr id="23" name="Shape 20"/>
          <p:cNvSpPr/>
          <p:nvPr/>
        </p:nvSpPr>
        <p:spPr>
          <a:xfrm>
            <a:off x="6931152" y="2441448"/>
            <a:ext cx="2377440" cy="745236"/>
          </a:xfrm>
          <a:prstGeom prst="rect">
            <a:avLst/>
          </a:prstGeom>
          <a:solidFill>
            <a:srgbClr val="FFFFFF"/>
          </a:solidFill>
          <a:ln w="5715">
            <a:solidFill>
              <a:srgbClr val="FFFFFF"/>
            </a:solidFill>
            <a:prstDash val="solid"/>
          </a:ln>
        </p:spPr>
      </p:sp>
      <p:sp>
        <p:nvSpPr>
          <p:cNvPr id="24" name="Text 21"/>
          <p:cNvSpPr/>
          <p:nvPr/>
        </p:nvSpPr>
        <p:spPr>
          <a:xfrm>
            <a:off x="7050024" y="2510028"/>
            <a:ext cx="21396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15.09.2023</a:t>
            </a:r>
            <a:endParaRPr lang="en-US" sz="1680" dirty="0"/>
          </a:p>
        </p:txBody>
      </p:sp>
      <p:sp>
        <p:nvSpPr>
          <p:cNvPr id="25" name="Shape 22"/>
          <p:cNvSpPr/>
          <p:nvPr/>
        </p:nvSpPr>
        <p:spPr>
          <a:xfrm>
            <a:off x="9308592" y="2441448"/>
            <a:ext cx="2441448" cy="745236"/>
          </a:xfrm>
          <a:prstGeom prst="rect">
            <a:avLst/>
          </a:prstGeom>
          <a:solidFill>
            <a:srgbClr val="FFFFFF"/>
          </a:solidFill>
          <a:ln w="5715">
            <a:solidFill>
              <a:srgbClr val="FFFFFF"/>
            </a:solidFill>
            <a:prstDash val="solid"/>
          </a:ln>
        </p:spPr>
      </p:sp>
      <p:sp>
        <p:nvSpPr>
          <p:cNvPr id="26" name="Text 23"/>
          <p:cNvSpPr/>
          <p:nvPr/>
        </p:nvSpPr>
        <p:spPr>
          <a:xfrm>
            <a:off x="9427464" y="2510028"/>
            <a:ext cx="2203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768 PDF-Seiten</a:t>
            </a:r>
            <a:endParaRPr lang="en-US" sz="1680" dirty="0"/>
          </a:p>
        </p:txBody>
      </p:sp>
      <p:sp>
        <p:nvSpPr>
          <p:cNvPr id="27" name="Shape 24"/>
          <p:cNvSpPr/>
          <p:nvPr/>
        </p:nvSpPr>
        <p:spPr>
          <a:xfrm>
            <a:off x="438912" y="3186684"/>
            <a:ext cx="6492240" cy="745236"/>
          </a:xfrm>
          <a:prstGeom prst="rect">
            <a:avLst/>
          </a:prstGeom>
          <a:solidFill>
            <a:srgbClr val="F0EBE2"/>
          </a:solidFill>
          <a:ln w="5715">
            <a:solidFill>
              <a:srgbClr val="F0EBE2"/>
            </a:solidFill>
            <a:prstDash val="solid"/>
          </a:ln>
        </p:spPr>
      </p:sp>
      <p:sp>
        <p:nvSpPr>
          <p:cNvPr id="28" name="Text 25"/>
          <p:cNvSpPr/>
          <p:nvPr/>
        </p:nvSpPr>
        <p:spPr>
          <a:xfrm>
            <a:off x="557784" y="3255264"/>
            <a:ext cx="62544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Systematisches Verzeichnis 2026</a:t>
            </a:r>
            <a:endParaRPr lang="en-US" sz="1680" dirty="0"/>
          </a:p>
        </p:txBody>
      </p:sp>
      <p:sp>
        <p:nvSpPr>
          <p:cNvPr id="29" name="Shape 26"/>
          <p:cNvSpPr/>
          <p:nvPr/>
        </p:nvSpPr>
        <p:spPr>
          <a:xfrm>
            <a:off x="6931152" y="3186684"/>
            <a:ext cx="2377440" cy="745236"/>
          </a:xfrm>
          <a:prstGeom prst="rect">
            <a:avLst/>
          </a:prstGeom>
          <a:solidFill>
            <a:srgbClr val="F0EBE2"/>
          </a:solidFill>
          <a:ln w="5715">
            <a:solidFill>
              <a:srgbClr val="F0EBE2"/>
            </a:solidFill>
            <a:prstDash val="solid"/>
          </a:ln>
        </p:spPr>
      </p:sp>
      <p:sp>
        <p:nvSpPr>
          <p:cNvPr id="30" name="Text 27"/>
          <p:cNvSpPr/>
          <p:nvPr/>
        </p:nvSpPr>
        <p:spPr>
          <a:xfrm>
            <a:off x="7050024" y="3255264"/>
            <a:ext cx="21396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12.09.2025</a:t>
            </a:r>
            <a:endParaRPr lang="en-US" sz="1680" dirty="0"/>
          </a:p>
        </p:txBody>
      </p:sp>
      <p:sp>
        <p:nvSpPr>
          <p:cNvPr id="31" name="Shape 28"/>
          <p:cNvSpPr/>
          <p:nvPr/>
        </p:nvSpPr>
        <p:spPr>
          <a:xfrm>
            <a:off x="9308592" y="3186684"/>
            <a:ext cx="2441448" cy="745236"/>
          </a:xfrm>
          <a:prstGeom prst="rect">
            <a:avLst/>
          </a:prstGeom>
          <a:solidFill>
            <a:srgbClr val="F0EBE2"/>
          </a:solidFill>
          <a:ln w="5715">
            <a:solidFill>
              <a:srgbClr val="F0EBE2"/>
            </a:solidFill>
            <a:prstDash val="solid"/>
          </a:ln>
        </p:spPr>
      </p:sp>
      <p:sp>
        <p:nvSpPr>
          <p:cNvPr id="32" name="Text 29"/>
          <p:cNvSpPr/>
          <p:nvPr/>
        </p:nvSpPr>
        <p:spPr>
          <a:xfrm>
            <a:off x="9427464" y="3255264"/>
            <a:ext cx="2203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773 PDF-Seiten</a:t>
            </a:r>
            <a:endParaRPr lang="en-US" sz="1680" dirty="0"/>
          </a:p>
        </p:txBody>
      </p:sp>
      <p:sp>
        <p:nvSpPr>
          <p:cNvPr id="33" name="Shape 30"/>
          <p:cNvSpPr/>
          <p:nvPr/>
        </p:nvSpPr>
        <p:spPr>
          <a:xfrm>
            <a:off x="438912" y="3931920"/>
            <a:ext cx="6492240" cy="745236"/>
          </a:xfrm>
          <a:prstGeom prst="rect">
            <a:avLst/>
          </a:prstGeom>
          <a:solidFill>
            <a:srgbClr val="FFFFFF"/>
          </a:solidFill>
          <a:ln w="5715">
            <a:solidFill>
              <a:srgbClr val="FFFFFF"/>
            </a:solidFill>
            <a:prstDash val="solid"/>
          </a:ln>
        </p:spPr>
      </p:sp>
      <p:sp>
        <p:nvSpPr>
          <p:cNvPr id="34" name="Text 31"/>
          <p:cNvSpPr/>
          <p:nvPr/>
        </p:nvSpPr>
        <p:spPr>
          <a:xfrm>
            <a:off x="557784" y="4000500"/>
            <a:ext cx="62544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Alphabetisches Verzeichnis 2024</a:t>
            </a:r>
            <a:endParaRPr lang="en-US" sz="1680" dirty="0"/>
          </a:p>
        </p:txBody>
      </p:sp>
      <p:sp>
        <p:nvSpPr>
          <p:cNvPr id="35" name="Shape 32"/>
          <p:cNvSpPr/>
          <p:nvPr/>
        </p:nvSpPr>
        <p:spPr>
          <a:xfrm>
            <a:off x="6931152" y="3931920"/>
            <a:ext cx="2377440" cy="745236"/>
          </a:xfrm>
          <a:prstGeom prst="rect">
            <a:avLst/>
          </a:prstGeom>
          <a:solidFill>
            <a:srgbClr val="FFFFFF"/>
          </a:solidFill>
          <a:ln w="5715">
            <a:solidFill>
              <a:srgbClr val="FFFFFF"/>
            </a:solidFill>
            <a:prstDash val="solid"/>
          </a:ln>
        </p:spPr>
      </p:sp>
      <p:sp>
        <p:nvSpPr>
          <p:cNvPr id="36" name="Text 33"/>
          <p:cNvSpPr/>
          <p:nvPr/>
        </p:nvSpPr>
        <p:spPr>
          <a:xfrm>
            <a:off x="7050024" y="4000500"/>
            <a:ext cx="21396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29.09.2023</a:t>
            </a:r>
            <a:endParaRPr lang="en-US" sz="1680" dirty="0"/>
          </a:p>
        </p:txBody>
      </p:sp>
      <p:sp>
        <p:nvSpPr>
          <p:cNvPr id="37" name="Shape 34"/>
          <p:cNvSpPr/>
          <p:nvPr/>
        </p:nvSpPr>
        <p:spPr>
          <a:xfrm>
            <a:off x="9308592" y="3931920"/>
            <a:ext cx="2441448" cy="745236"/>
          </a:xfrm>
          <a:prstGeom prst="rect">
            <a:avLst/>
          </a:prstGeom>
          <a:solidFill>
            <a:srgbClr val="FFFFFF"/>
          </a:solidFill>
          <a:ln w="5715">
            <a:solidFill>
              <a:srgbClr val="FFFFFF"/>
            </a:solidFill>
            <a:prstDash val="solid"/>
          </a:ln>
        </p:spPr>
      </p:sp>
      <p:sp>
        <p:nvSpPr>
          <p:cNvPr id="38" name="Text 35"/>
          <p:cNvSpPr/>
          <p:nvPr/>
        </p:nvSpPr>
        <p:spPr>
          <a:xfrm>
            <a:off x="9427464" y="4000500"/>
            <a:ext cx="2203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1 140 PDF-Seiten</a:t>
            </a:r>
            <a:endParaRPr lang="en-US" sz="1680" dirty="0"/>
          </a:p>
        </p:txBody>
      </p:sp>
      <p:sp>
        <p:nvSpPr>
          <p:cNvPr id="39" name="Shape 36"/>
          <p:cNvSpPr/>
          <p:nvPr/>
        </p:nvSpPr>
        <p:spPr>
          <a:xfrm>
            <a:off x="438912" y="4677156"/>
            <a:ext cx="6492240" cy="745236"/>
          </a:xfrm>
          <a:prstGeom prst="rect">
            <a:avLst/>
          </a:prstGeom>
          <a:solidFill>
            <a:srgbClr val="F0EBE2"/>
          </a:solidFill>
          <a:ln w="5715">
            <a:solidFill>
              <a:srgbClr val="F0EBE2"/>
            </a:solidFill>
            <a:prstDash val="solid"/>
          </a:ln>
        </p:spPr>
      </p:sp>
      <p:sp>
        <p:nvSpPr>
          <p:cNvPr id="40" name="Text 37"/>
          <p:cNvSpPr/>
          <p:nvPr/>
        </p:nvSpPr>
        <p:spPr>
          <a:xfrm>
            <a:off x="557784" y="4745736"/>
            <a:ext cx="62544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Alphabetisches Verzeichnis 2026</a:t>
            </a:r>
            <a:endParaRPr lang="en-US" sz="1680" dirty="0"/>
          </a:p>
        </p:txBody>
      </p:sp>
      <p:sp>
        <p:nvSpPr>
          <p:cNvPr id="41" name="Shape 38"/>
          <p:cNvSpPr/>
          <p:nvPr/>
        </p:nvSpPr>
        <p:spPr>
          <a:xfrm>
            <a:off x="6931152" y="4677156"/>
            <a:ext cx="2377440" cy="745236"/>
          </a:xfrm>
          <a:prstGeom prst="rect">
            <a:avLst/>
          </a:prstGeom>
          <a:solidFill>
            <a:srgbClr val="F0EBE2"/>
          </a:solidFill>
          <a:ln w="5715">
            <a:solidFill>
              <a:srgbClr val="F0EBE2"/>
            </a:solidFill>
            <a:prstDash val="solid"/>
          </a:ln>
        </p:spPr>
      </p:sp>
      <p:sp>
        <p:nvSpPr>
          <p:cNvPr id="42" name="Text 39"/>
          <p:cNvSpPr/>
          <p:nvPr/>
        </p:nvSpPr>
        <p:spPr>
          <a:xfrm>
            <a:off x="7050024" y="4745736"/>
            <a:ext cx="21396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26.09.2025</a:t>
            </a:r>
            <a:endParaRPr lang="en-US" sz="1680" dirty="0"/>
          </a:p>
        </p:txBody>
      </p:sp>
      <p:sp>
        <p:nvSpPr>
          <p:cNvPr id="43" name="Shape 40"/>
          <p:cNvSpPr/>
          <p:nvPr/>
        </p:nvSpPr>
        <p:spPr>
          <a:xfrm>
            <a:off x="9308592" y="4677156"/>
            <a:ext cx="2441448" cy="745236"/>
          </a:xfrm>
          <a:prstGeom prst="rect">
            <a:avLst/>
          </a:prstGeom>
          <a:solidFill>
            <a:srgbClr val="F0EBE2"/>
          </a:solidFill>
          <a:ln w="5715">
            <a:solidFill>
              <a:srgbClr val="F0EBE2"/>
            </a:solidFill>
            <a:prstDash val="solid"/>
          </a:ln>
        </p:spPr>
      </p:sp>
      <p:sp>
        <p:nvSpPr>
          <p:cNvPr id="44" name="Text 41"/>
          <p:cNvSpPr/>
          <p:nvPr/>
        </p:nvSpPr>
        <p:spPr>
          <a:xfrm>
            <a:off x="9427464" y="4745736"/>
            <a:ext cx="2203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1 172 PDF-Seiten</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Seitenangaben beziehen sich auf die jeweilige Referenz-PDF, nicht auf den Folienzähler.</a:t>
            </a:r>
            <a:endParaRPr lang="en-US" sz="14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Zwei Entwicklungsschritte werden gemeinsam wirksam</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KHB 2026, S. 10; KHB 2027, S. 10; BfArM-Kommentare zu ICD-10-GM 2025 und 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04 / 140</a:t>
            </a:r>
            <a:endParaRPr lang="en-US" sz="900" dirty="0"/>
          </a:p>
        </p:txBody>
      </p:sp>
      <p:sp>
        <p:nvSpPr>
          <p:cNvPr id="15" name="Shape 12"/>
          <p:cNvSpPr/>
          <p:nvPr/>
        </p:nvSpPr>
        <p:spPr>
          <a:xfrm>
            <a:off x="804672" y="2734056"/>
            <a:ext cx="10582656" cy="0"/>
          </a:xfrm>
          <a:prstGeom prst="line">
            <a:avLst/>
          </a:prstGeom>
          <a:noFill/>
          <a:ln w="38100">
            <a:solidFill>
              <a:srgbClr val="E5DCCB"/>
            </a:solidFill>
            <a:prstDash val="solid"/>
          </a:ln>
        </p:spPr>
      </p:sp>
      <p:sp>
        <p:nvSpPr>
          <p:cNvPr id="16" name="Shape 13"/>
          <p:cNvSpPr/>
          <p:nvPr/>
        </p:nvSpPr>
        <p:spPr>
          <a:xfrm>
            <a:off x="438912" y="2304288"/>
            <a:ext cx="3502152" cy="3017520"/>
          </a:xfrm>
          <a:prstGeom prst="rect">
            <a:avLst/>
          </a:prstGeom>
          <a:solidFill>
            <a:srgbClr val="EFE9DE"/>
          </a:solidFill>
          <a:ln w="5715">
            <a:solidFill>
              <a:srgbClr val="DDD7CE"/>
            </a:solidFill>
            <a:prstDash val="solid"/>
          </a:ln>
        </p:spPr>
      </p:sp>
      <p:sp>
        <p:nvSpPr>
          <p:cNvPr id="17" name="Shape 14"/>
          <p:cNvSpPr/>
          <p:nvPr/>
        </p:nvSpPr>
        <p:spPr>
          <a:xfrm>
            <a:off x="438912" y="2304288"/>
            <a:ext cx="3502152" cy="676656"/>
          </a:xfrm>
          <a:prstGeom prst="rect">
            <a:avLst/>
          </a:prstGeom>
          <a:solidFill>
            <a:srgbClr val="303D43"/>
          </a:solidFill>
          <a:ln w="5715">
            <a:solidFill>
              <a:srgbClr val="303D43"/>
            </a:solidFill>
            <a:prstDash val="solid"/>
          </a:ln>
        </p:spPr>
      </p:sp>
      <p:sp>
        <p:nvSpPr>
          <p:cNvPr id="18" name="Text 15"/>
          <p:cNvSpPr/>
          <p:nvPr/>
        </p:nvSpPr>
        <p:spPr>
          <a:xfrm>
            <a:off x="621792" y="2432304"/>
            <a:ext cx="3136392" cy="384048"/>
          </a:xfrm>
          <a:prstGeom prst="rect">
            <a:avLst/>
          </a:prstGeom>
          <a:noFill/>
          <a:ln/>
        </p:spPr>
        <p:txBody>
          <a:bodyPr wrap="square" lIns="0" tIns="0" rIns="0" bIns="0" rtlCol="0" anchor="t"/>
          <a:lstStyle/>
          <a:p>
            <a:pPr marL="0" indent="0">
              <a:buNone/>
            </a:pPr>
            <a:r>
              <a:rPr lang="en-US" sz="2700" b="1" dirty="0">
                <a:solidFill>
                  <a:srgbClr val="FFFFFF"/>
                </a:solidFill>
                <a:latin typeface="Arial" pitchFamily="34" charset="0"/>
                <a:ea typeface="Arial" pitchFamily="34" charset="-122"/>
                <a:cs typeface="Arial" pitchFamily="34" charset="-120"/>
              </a:rPr>
              <a:t>2024</a:t>
            </a:r>
            <a:endParaRPr lang="en-US" sz="2700" dirty="0"/>
          </a:p>
        </p:txBody>
      </p:sp>
      <p:sp>
        <p:nvSpPr>
          <p:cNvPr id="19" name="Text 16"/>
          <p:cNvSpPr/>
          <p:nvPr/>
        </p:nvSpPr>
        <p:spPr>
          <a:xfrm>
            <a:off x="621792" y="3328416"/>
            <a:ext cx="3136392" cy="402336"/>
          </a:xfrm>
          <a:prstGeom prst="rect">
            <a:avLst/>
          </a:prstGeom>
          <a:noFill/>
          <a:ln/>
        </p:spPr>
        <p:txBody>
          <a:bodyPr wrap="square" lIns="0" tIns="0" rIns="0" bIns="0" rtlCol="0" anchor="t"/>
          <a:lstStyle/>
          <a:p>
            <a:pPr marL="0" indent="0">
              <a:buNone/>
            </a:pPr>
            <a:r>
              <a:rPr lang="en-US" sz="2200" b="1" dirty="0">
                <a:solidFill>
                  <a:srgbClr val="243239"/>
                </a:solidFill>
                <a:latin typeface="Arial" pitchFamily="34" charset="0"/>
                <a:ea typeface="Arial" pitchFamily="34" charset="-122"/>
                <a:cs typeface="Arial" pitchFamily="34" charset="-120"/>
              </a:rPr>
              <a:t>Vergleichsbasis</a:t>
            </a:r>
            <a:endParaRPr lang="en-US" sz="2200" dirty="0"/>
          </a:p>
        </p:txBody>
      </p:sp>
      <p:sp>
        <p:nvSpPr>
          <p:cNvPr id="20" name="Text 17"/>
          <p:cNvSpPr/>
          <p:nvPr/>
        </p:nvSpPr>
        <p:spPr>
          <a:xfrm>
            <a:off x="621792" y="3968496"/>
            <a:ext cx="3136392" cy="914400"/>
          </a:xfrm>
          <a:prstGeom prst="rect">
            <a:avLst/>
          </a:prstGeom>
          <a:noFill/>
          <a:ln/>
        </p:spPr>
        <p:txBody>
          <a:bodyPr wrap="square" lIns="0" tIns="0" rIns="0" bIns="0" rtlCol="0" anchor="t"/>
          <a:lstStyle/>
          <a:p>
            <a:pPr marL="0" indent="0">
              <a:buNone/>
            </a:pPr>
            <a:r>
              <a:rPr lang="en-US" sz="2000" dirty="0">
                <a:solidFill>
                  <a:srgbClr val="59666B"/>
                </a:solidFill>
                <a:latin typeface="Arial" pitchFamily="34" charset="0"/>
                <a:ea typeface="Arial" pitchFamily="34" charset="-122"/>
                <a:cs typeface="Arial" pitchFamily="34" charset="-120"/>
              </a:rPr>
              <a:t>Bisher eingesetzte ICD-Version</a:t>
            </a:r>
            <a:endParaRPr lang="en-US" sz="2000" dirty="0"/>
          </a:p>
        </p:txBody>
      </p:sp>
      <p:sp>
        <p:nvSpPr>
          <p:cNvPr id="21" name="Shape 18"/>
          <p:cNvSpPr/>
          <p:nvPr/>
        </p:nvSpPr>
        <p:spPr>
          <a:xfrm>
            <a:off x="4343400" y="2304288"/>
            <a:ext cx="3502152" cy="3017520"/>
          </a:xfrm>
          <a:prstGeom prst="rect">
            <a:avLst/>
          </a:prstGeom>
          <a:solidFill>
            <a:srgbClr val="EFE9DE"/>
          </a:solidFill>
          <a:ln w="5715">
            <a:solidFill>
              <a:srgbClr val="DDD7CE"/>
            </a:solidFill>
            <a:prstDash val="solid"/>
          </a:ln>
        </p:spPr>
      </p:sp>
      <p:sp>
        <p:nvSpPr>
          <p:cNvPr id="22" name="Shape 19"/>
          <p:cNvSpPr/>
          <p:nvPr/>
        </p:nvSpPr>
        <p:spPr>
          <a:xfrm>
            <a:off x="4343400" y="2304288"/>
            <a:ext cx="3502152" cy="676656"/>
          </a:xfrm>
          <a:prstGeom prst="rect">
            <a:avLst/>
          </a:prstGeom>
          <a:solidFill>
            <a:srgbClr val="303D43"/>
          </a:solidFill>
          <a:ln w="5715">
            <a:solidFill>
              <a:srgbClr val="303D43"/>
            </a:solidFill>
            <a:prstDash val="solid"/>
          </a:ln>
        </p:spPr>
      </p:sp>
      <p:sp>
        <p:nvSpPr>
          <p:cNvPr id="23" name="Text 20"/>
          <p:cNvSpPr/>
          <p:nvPr/>
        </p:nvSpPr>
        <p:spPr>
          <a:xfrm>
            <a:off x="4526280" y="2432304"/>
            <a:ext cx="3136392" cy="384048"/>
          </a:xfrm>
          <a:prstGeom prst="rect">
            <a:avLst/>
          </a:prstGeom>
          <a:noFill/>
          <a:ln/>
        </p:spPr>
        <p:txBody>
          <a:bodyPr wrap="square" lIns="0" tIns="0" rIns="0" bIns="0" rtlCol="0" anchor="t"/>
          <a:lstStyle/>
          <a:p>
            <a:pPr marL="0" indent="0">
              <a:buNone/>
            </a:pPr>
            <a:r>
              <a:rPr lang="en-US" sz="2700" b="1" dirty="0">
                <a:solidFill>
                  <a:srgbClr val="FFFFFF"/>
                </a:solidFill>
                <a:latin typeface="Arial" pitchFamily="34" charset="0"/>
                <a:ea typeface="Arial" pitchFamily="34" charset="-122"/>
                <a:cs typeface="Arial" pitchFamily="34" charset="-120"/>
              </a:rPr>
              <a:t>2025</a:t>
            </a:r>
            <a:endParaRPr lang="en-US" sz="2700" dirty="0"/>
          </a:p>
        </p:txBody>
      </p:sp>
      <p:sp>
        <p:nvSpPr>
          <p:cNvPr id="24" name="Text 21"/>
          <p:cNvSpPr/>
          <p:nvPr/>
        </p:nvSpPr>
        <p:spPr>
          <a:xfrm>
            <a:off x="4526280" y="3328416"/>
            <a:ext cx="3136392" cy="402336"/>
          </a:xfrm>
          <a:prstGeom prst="rect">
            <a:avLst/>
          </a:prstGeom>
          <a:noFill/>
          <a:ln/>
        </p:spPr>
        <p:txBody>
          <a:bodyPr wrap="square" lIns="0" tIns="0" rIns="0" bIns="0" rtlCol="0" anchor="t"/>
          <a:lstStyle/>
          <a:p>
            <a:pPr marL="0" indent="0">
              <a:buNone/>
            </a:pPr>
            <a:r>
              <a:rPr lang="en-US" sz="2200" b="1" dirty="0">
                <a:solidFill>
                  <a:srgbClr val="243239"/>
                </a:solidFill>
                <a:latin typeface="Arial" pitchFamily="34" charset="0"/>
                <a:ea typeface="Arial" pitchFamily="34" charset="-122"/>
                <a:cs typeface="Arial" pitchFamily="34" charset="-120"/>
              </a:rPr>
              <a:t>Zwischenschritt</a:t>
            </a:r>
            <a:endParaRPr lang="en-US" sz="2200" dirty="0"/>
          </a:p>
        </p:txBody>
      </p:sp>
      <p:sp>
        <p:nvSpPr>
          <p:cNvPr id="25" name="Text 22"/>
          <p:cNvSpPr/>
          <p:nvPr/>
        </p:nvSpPr>
        <p:spPr>
          <a:xfrm>
            <a:off x="4526280" y="3968496"/>
            <a:ext cx="3136392" cy="914400"/>
          </a:xfrm>
          <a:prstGeom prst="rect">
            <a:avLst/>
          </a:prstGeom>
          <a:noFill/>
          <a:ln/>
        </p:spPr>
        <p:txBody>
          <a:bodyPr wrap="square" lIns="0" tIns="0" rIns="0" bIns="0" rtlCol="0" anchor="t"/>
          <a:lstStyle/>
          <a:p>
            <a:pPr marL="0" indent="0">
              <a:buNone/>
            </a:pPr>
            <a:r>
              <a:rPr lang="en-US" sz="2000" dirty="0">
                <a:solidFill>
                  <a:srgbClr val="59666B"/>
                </a:solidFill>
                <a:latin typeface="Arial" pitchFamily="34" charset="0"/>
                <a:ea typeface="Arial" pitchFamily="34" charset="-122"/>
                <a:cs typeface="Arial" pitchFamily="34" charset="-120"/>
              </a:rPr>
              <a:t>Änderungen werden mitberücksichtigt</a:t>
            </a:r>
            <a:endParaRPr lang="en-US" sz="2000" dirty="0"/>
          </a:p>
        </p:txBody>
      </p:sp>
      <p:sp>
        <p:nvSpPr>
          <p:cNvPr id="26" name="Shape 23"/>
          <p:cNvSpPr/>
          <p:nvPr/>
        </p:nvSpPr>
        <p:spPr>
          <a:xfrm>
            <a:off x="8247888" y="2304288"/>
            <a:ext cx="3502152" cy="3017520"/>
          </a:xfrm>
          <a:prstGeom prst="rect">
            <a:avLst/>
          </a:prstGeom>
          <a:solidFill>
            <a:srgbClr val="FFFFFF"/>
          </a:solidFill>
          <a:ln w="5715">
            <a:solidFill>
              <a:srgbClr val="DDD7CE"/>
            </a:solidFill>
            <a:prstDash val="solid"/>
          </a:ln>
        </p:spPr>
      </p:sp>
      <p:sp>
        <p:nvSpPr>
          <p:cNvPr id="27" name="Shape 24"/>
          <p:cNvSpPr/>
          <p:nvPr/>
        </p:nvSpPr>
        <p:spPr>
          <a:xfrm>
            <a:off x="8247888" y="2304288"/>
            <a:ext cx="3502152" cy="676656"/>
          </a:xfrm>
          <a:prstGeom prst="rect">
            <a:avLst/>
          </a:prstGeom>
          <a:solidFill>
            <a:srgbClr val="284907"/>
          </a:solidFill>
          <a:ln w="5715">
            <a:solidFill>
              <a:srgbClr val="284907"/>
            </a:solidFill>
            <a:prstDash val="solid"/>
          </a:ln>
        </p:spPr>
      </p:sp>
      <p:sp>
        <p:nvSpPr>
          <p:cNvPr id="28" name="Text 25"/>
          <p:cNvSpPr/>
          <p:nvPr/>
        </p:nvSpPr>
        <p:spPr>
          <a:xfrm>
            <a:off x="8430768" y="2432304"/>
            <a:ext cx="3136392" cy="384048"/>
          </a:xfrm>
          <a:prstGeom prst="rect">
            <a:avLst/>
          </a:prstGeom>
          <a:noFill/>
          <a:ln/>
        </p:spPr>
        <p:txBody>
          <a:bodyPr wrap="square" lIns="0" tIns="0" rIns="0" bIns="0" rtlCol="0" anchor="t"/>
          <a:lstStyle/>
          <a:p>
            <a:pPr marL="0" indent="0">
              <a:buNone/>
            </a:pPr>
            <a:r>
              <a:rPr lang="en-US" sz="2700" b="1" dirty="0">
                <a:solidFill>
                  <a:srgbClr val="FFFFFF"/>
                </a:solidFill>
                <a:latin typeface="Arial" pitchFamily="34" charset="0"/>
                <a:ea typeface="Arial" pitchFamily="34" charset="-122"/>
                <a:cs typeface="Arial" pitchFamily="34" charset="-120"/>
              </a:rPr>
              <a:t>2026</a:t>
            </a:r>
            <a:endParaRPr lang="en-US" sz="2700" dirty="0"/>
          </a:p>
        </p:txBody>
      </p:sp>
      <p:sp>
        <p:nvSpPr>
          <p:cNvPr id="29" name="Text 26"/>
          <p:cNvSpPr/>
          <p:nvPr/>
        </p:nvSpPr>
        <p:spPr>
          <a:xfrm>
            <a:off x="8430768" y="3328416"/>
            <a:ext cx="3136392" cy="402336"/>
          </a:xfrm>
          <a:prstGeom prst="rect">
            <a:avLst/>
          </a:prstGeom>
          <a:noFill/>
          <a:ln/>
        </p:spPr>
        <p:txBody>
          <a:bodyPr wrap="square" lIns="0" tIns="0" rIns="0" bIns="0" rtlCol="0" anchor="t"/>
          <a:lstStyle/>
          <a:p>
            <a:pPr marL="0" indent="0">
              <a:buNone/>
            </a:pPr>
            <a:r>
              <a:rPr lang="en-US" sz="2200" b="1" dirty="0">
                <a:solidFill>
                  <a:srgbClr val="243239"/>
                </a:solidFill>
                <a:latin typeface="Arial" pitchFamily="34" charset="0"/>
                <a:ea typeface="Arial" pitchFamily="34" charset="-122"/>
                <a:cs typeface="Arial" pitchFamily="34" charset="-120"/>
              </a:rPr>
              <a:t>Zielversion</a:t>
            </a:r>
            <a:endParaRPr lang="en-US" sz="2200" dirty="0"/>
          </a:p>
        </p:txBody>
      </p:sp>
      <p:sp>
        <p:nvSpPr>
          <p:cNvPr id="30" name="Text 27"/>
          <p:cNvSpPr/>
          <p:nvPr/>
        </p:nvSpPr>
        <p:spPr>
          <a:xfrm>
            <a:off x="8430768" y="3968496"/>
            <a:ext cx="3136392" cy="914400"/>
          </a:xfrm>
          <a:prstGeom prst="rect">
            <a:avLst/>
          </a:prstGeom>
          <a:noFill/>
          <a:ln/>
        </p:spPr>
        <p:txBody>
          <a:bodyPr wrap="square" lIns="0" tIns="0" rIns="0" bIns="0" rtlCol="0" anchor="t"/>
          <a:lstStyle/>
          <a:p>
            <a:pPr marL="0" indent="0">
              <a:buNone/>
            </a:pPr>
            <a:r>
              <a:rPr lang="en-US" sz="2000" dirty="0">
                <a:solidFill>
                  <a:srgbClr val="59666B"/>
                </a:solidFill>
                <a:latin typeface="Arial" pitchFamily="34" charset="0"/>
                <a:ea typeface="Arial" pitchFamily="34" charset="-122"/>
                <a:cs typeface="Arial" pitchFamily="34" charset="-120"/>
              </a:rPr>
              <a:t>Grundlage dieses Schulungsmoduls</a:t>
            </a:r>
            <a:endParaRPr lang="en-US" sz="2000" dirty="0"/>
          </a:p>
        </p:txBody>
      </p:sp>
      <p:sp>
        <p:nvSpPr>
          <p:cNvPr id="31" name="Shape 28"/>
          <p:cNvSpPr/>
          <p:nvPr/>
        </p:nvSpPr>
        <p:spPr>
          <a:xfrm>
            <a:off x="438912" y="5577840"/>
            <a:ext cx="11314176" cy="566928"/>
          </a:xfrm>
          <a:prstGeom prst="rect">
            <a:avLst/>
          </a:prstGeom>
          <a:solidFill>
            <a:srgbClr val="EAEFDE"/>
          </a:solidFill>
          <a:ln w="5715">
            <a:solidFill>
              <a:srgbClr val="EAEFDE"/>
            </a:solidFill>
            <a:prstDash val="solid"/>
          </a:ln>
        </p:spPr>
      </p:sp>
      <p:sp>
        <p:nvSpPr>
          <p:cNvPr id="32" name="Shape 29"/>
          <p:cNvSpPr/>
          <p:nvPr/>
        </p:nvSpPr>
        <p:spPr>
          <a:xfrm>
            <a:off x="438912" y="5577840"/>
            <a:ext cx="40234" cy="566928"/>
          </a:xfrm>
          <a:prstGeom prst="rect">
            <a:avLst/>
          </a:prstGeom>
          <a:solidFill>
            <a:srgbClr val="284907"/>
          </a:solidFill>
          <a:ln w="5715">
            <a:solidFill>
              <a:srgbClr val="284907"/>
            </a:solidFill>
            <a:prstDash val="solid"/>
          </a:ln>
        </p:spPr>
      </p:sp>
      <p:sp>
        <p:nvSpPr>
          <p:cNvPr id="33" name="Text 3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Schulungsjahr 2027 ist nicht die Versionsbezeichnung der ICD: verglichen wird 2024 mit 2026.</a:t>
            </a:r>
            <a:endParaRPr lang="en-US" sz="143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Was neu ist - und was nicht</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05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Neue Kodeposition</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Ein neuer endständiger Kode oder eine neue Differenzierung verändert die Kodeauswahl.</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Geänderter Inhalt</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Ein- und Ausschlüsse oder Hinweise können sich bei unveränderter Nummer ändern.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Neue Indexzuordnung</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Ein bekannter Begriff kann im Alphabet auf einen anderen bestehenden Kode verweisen.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Eine neue Schreibweise, Seitenzahl oder Gruppierungsüberschrift ist allein keine neue Kodierregel.</a:t>
            </a:r>
            <a:endParaRPr lang="en-US" sz="14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Ergebnis des Systematik-Abgleichs</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Volltext-Abgleich der gelieferten systematischen Referenzfassungen; Register in diesem Modul.</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06 / 140</a:t>
            </a:r>
            <a:endParaRPr lang="en-US" sz="900" dirty="0"/>
          </a:p>
        </p:txBody>
      </p:sp>
      <p:sp>
        <p:nvSpPr>
          <p:cNvPr id="15" name="Shape 12"/>
          <p:cNvSpPr/>
          <p:nvPr/>
        </p:nvSpPr>
        <p:spPr>
          <a:xfrm>
            <a:off x="438912" y="2048256"/>
            <a:ext cx="5577840" cy="393192"/>
          </a:xfrm>
          <a:prstGeom prst="rect">
            <a:avLst/>
          </a:prstGeom>
          <a:solidFill>
            <a:srgbClr val="303D43"/>
          </a:solidFill>
          <a:ln w="5715">
            <a:solidFill>
              <a:srgbClr val="303D43"/>
            </a:solidFill>
            <a:prstDash val="solid"/>
          </a:ln>
        </p:spPr>
      </p:sp>
      <p:sp>
        <p:nvSpPr>
          <p:cNvPr id="16" name="Text 13"/>
          <p:cNvSpPr/>
          <p:nvPr/>
        </p:nvSpPr>
        <p:spPr>
          <a:xfrm>
            <a:off x="548640" y="2135124"/>
            <a:ext cx="5358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Befund</a:t>
            </a:r>
            <a:endParaRPr lang="en-US" sz="1220" dirty="0"/>
          </a:p>
        </p:txBody>
      </p:sp>
      <p:sp>
        <p:nvSpPr>
          <p:cNvPr id="17" name="Shape 14"/>
          <p:cNvSpPr/>
          <p:nvPr/>
        </p:nvSpPr>
        <p:spPr>
          <a:xfrm>
            <a:off x="6016752" y="2048256"/>
            <a:ext cx="1005840" cy="393192"/>
          </a:xfrm>
          <a:prstGeom prst="rect">
            <a:avLst/>
          </a:prstGeom>
          <a:solidFill>
            <a:srgbClr val="303D43"/>
          </a:solidFill>
          <a:ln w="5715">
            <a:solidFill>
              <a:srgbClr val="303D43"/>
            </a:solidFill>
            <a:prstDash val="solid"/>
          </a:ln>
        </p:spPr>
      </p:sp>
      <p:sp>
        <p:nvSpPr>
          <p:cNvPr id="18" name="Text 15"/>
          <p:cNvSpPr/>
          <p:nvPr/>
        </p:nvSpPr>
        <p:spPr>
          <a:xfrm>
            <a:off x="6126480" y="2135124"/>
            <a:ext cx="786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Anzahl</a:t>
            </a:r>
            <a:endParaRPr lang="en-US" sz="1220" dirty="0"/>
          </a:p>
        </p:txBody>
      </p:sp>
      <p:sp>
        <p:nvSpPr>
          <p:cNvPr id="19" name="Shape 16"/>
          <p:cNvSpPr/>
          <p:nvPr/>
        </p:nvSpPr>
        <p:spPr>
          <a:xfrm>
            <a:off x="7022592" y="2048256"/>
            <a:ext cx="4727448" cy="393192"/>
          </a:xfrm>
          <a:prstGeom prst="rect">
            <a:avLst/>
          </a:prstGeom>
          <a:solidFill>
            <a:srgbClr val="303D43"/>
          </a:solidFill>
          <a:ln w="5715">
            <a:solidFill>
              <a:srgbClr val="303D43"/>
            </a:solidFill>
            <a:prstDash val="solid"/>
          </a:ln>
        </p:spPr>
      </p:sp>
      <p:sp>
        <p:nvSpPr>
          <p:cNvPr id="20" name="Text 17"/>
          <p:cNvSpPr/>
          <p:nvPr/>
        </p:nvSpPr>
        <p:spPr>
          <a:xfrm>
            <a:off x="7132320" y="2135124"/>
            <a:ext cx="45079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Bedeutung</a:t>
            </a:r>
            <a:endParaRPr lang="en-US" sz="1220" dirty="0"/>
          </a:p>
        </p:txBody>
      </p:sp>
      <p:sp>
        <p:nvSpPr>
          <p:cNvPr id="21" name="Shape 18"/>
          <p:cNvSpPr/>
          <p:nvPr/>
        </p:nvSpPr>
        <p:spPr>
          <a:xfrm>
            <a:off x="438912" y="2441448"/>
            <a:ext cx="5577840" cy="745236"/>
          </a:xfrm>
          <a:prstGeom prst="rect">
            <a:avLst/>
          </a:prstGeom>
          <a:solidFill>
            <a:srgbClr val="FFFFFF"/>
          </a:solidFill>
          <a:ln w="5715">
            <a:solidFill>
              <a:srgbClr val="FFFFFF"/>
            </a:solidFill>
            <a:prstDash val="solid"/>
          </a:ln>
        </p:spPr>
      </p:sp>
      <p:sp>
        <p:nvSpPr>
          <p:cNvPr id="22" name="Text 19"/>
          <p:cNvSpPr/>
          <p:nvPr/>
        </p:nvSpPr>
        <p:spPr>
          <a:xfrm>
            <a:off x="557784" y="2510028"/>
            <a:ext cx="53400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Neue endständige Schlüsselnummern</a:t>
            </a:r>
            <a:endParaRPr lang="en-US" sz="1680" dirty="0"/>
          </a:p>
        </p:txBody>
      </p:sp>
      <p:sp>
        <p:nvSpPr>
          <p:cNvPr id="23" name="Shape 20"/>
          <p:cNvSpPr/>
          <p:nvPr/>
        </p:nvSpPr>
        <p:spPr>
          <a:xfrm>
            <a:off x="6016752" y="2441448"/>
            <a:ext cx="1005840" cy="745236"/>
          </a:xfrm>
          <a:prstGeom prst="rect">
            <a:avLst/>
          </a:prstGeom>
          <a:solidFill>
            <a:srgbClr val="FFFFFF"/>
          </a:solidFill>
          <a:ln w="5715">
            <a:solidFill>
              <a:srgbClr val="FFFFFF"/>
            </a:solidFill>
            <a:prstDash val="solid"/>
          </a:ln>
        </p:spPr>
      </p:sp>
      <p:sp>
        <p:nvSpPr>
          <p:cNvPr id="24" name="Text 21"/>
          <p:cNvSpPr/>
          <p:nvPr/>
        </p:nvSpPr>
        <p:spPr>
          <a:xfrm>
            <a:off x="6135624" y="2510028"/>
            <a:ext cx="7680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106</a:t>
            </a:r>
            <a:endParaRPr lang="en-US" sz="1680" dirty="0"/>
          </a:p>
        </p:txBody>
      </p:sp>
      <p:sp>
        <p:nvSpPr>
          <p:cNvPr id="25" name="Shape 22"/>
          <p:cNvSpPr/>
          <p:nvPr/>
        </p:nvSpPr>
        <p:spPr>
          <a:xfrm>
            <a:off x="7022592" y="2441448"/>
            <a:ext cx="4727448" cy="745236"/>
          </a:xfrm>
          <a:prstGeom prst="rect">
            <a:avLst/>
          </a:prstGeom>
          <a:solidFill>
            <a:srgbClr val="FFFFFF"/>
          </a:solidFill>
          <a:ln w="5715">
            <a:solidFill>
              <a:srgbClr val="FFFFFF"/>
            </a:solidFill>
            <a:prstDash val="solid"/>
          </a:ln>
        </p:spPr>
      </p:sp>
      <p:sp>
        <p:nvSpPr>
          <p:cNvPr id="26" name="Text 23"/>
          <p:cNvSpPr/>
          <p:nvPr/>
        </p:nvSpPr>
        <p:spPr>
          <a:xfrm>
            <a:off x="7141464" y="2510028"/>
            <a:ext cx="4489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Im Anhang einzeln aufgeführt</a:t>
            </a:r>
            <a:endParaRPr lang="en-US" sz="1680" dirty="0"/>
          </a:p>
        </p:txBody>
      </p:sp>
      <p:sp>
        <p:nvSpPr>
          <p:cNvPr id="27" name="Shape 24"/>
          <p:cNvSpPr/>
          <p:nvPr/>
        </p:nvSpPr>
        <p:spPr>
          <a:xfrm>
            <a:off x="438912" y="3186684"/>
            <a:ext cx="5577840" cy="745236"/>
          </a:xfrm>
          <a:prstGeom prst="rect">
            <a:avLst/>
          </a:prstGeom>
          <a:solidFill>
            <a:srgbClr val="F0EBE2"/>
          </a:solidFill>
          <a:ln w="5715">
            <a:solidFill>
              <a:srgbClr val="F0EBE2"/>
            </a:solidFill>
            <a:prstDash val="solid"/>
          </a:ln>
        </p:spPr>
      </p:sp>
      <p:sp>
        <p:nvSpPr>
          <p:cNvPr id="28" name="Text 25"/>
          <p:cNvSpPr/>
          <p:nvPr/>
        </p:nvSpPr>
        <p:spPr>
          <a:xfrm>
            <a:off x="557784" y="3255264"/>
            <a:ext cx="53400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Neue nicht endständige Überschriften</a:t>
            </a:r>
            <a:endParaRPr lang="en-US" sz="1680" dirty="0"/>
          </a:p>
        </p:txBody>
      </p:sp>
      <p:sp>
        <p:nvSpPr>
          <p:cNvPr id="29" name="Shape 26"/>
          <p:cNvSpPr/>
          <p:nvPr/>
        </p:nvSpPr>
        <p:spPr>
          <a:xfrm>
            <a:off x="6016752" y="3186684"/>
            <a:ext cx="1005840" cy="745236"/>
          </a:xfrm>
          <a:prstGeom prst="rect">
            <a:avLst/>
          </a:prstGeom>
          <a:solidFill>
            <a:srgbClr val="F0EBE2"/>
          </a:solidFill>
          <a:ln w="5715">
            <a:solidFill>
              <a:srgbClr val="F0EBE2"/>
            </a:solidFill>
            <a:prstDash val="solid"/>
          </a:ln>
        </p:spPr>
      </p:sp>
      <p:sp>
        <p:nvSpPr>
          <p:cNvPr id="30" name="Text 27"/>
          <p:cNvSpPr/>
          <p:nvPr/>
        </p:nvSpPr>
        <p:spPr>
          <a:xfrm>
            <a:off x="6135624" y="3255264"/>
            <a:ext cx="7680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9</a:t>
            </a:r>
            <a:endParaRPr lang="en-US" sz="1680" dirty="0"/>
          </a:p>
        </p:txBody>
      </p:sp>
      <p:sp>
        <p:nvSpPr>
          <p:cNvPr id="31" name="Shape 28"/>
          <p:cNvSpPr/>
          <p:nvPr/>
        </p:nvSpPr>
        <p:spPr>
          <a:xfrm>
            <a:off x="7022592" y="3186684"/>
            <a:ext cx="4727448" cy="745236"/>
          </a:xfrm>
          <a:prstGeom prst="rect">
            <a:avLst/>
          </a:prstGeom>
          <a:solidFill>
            <a:srgbClr val="F0EBE2"/>
          </a:solidFill>
          <a:ln w="5715">
            <a:solidFill>
              <a:srgbClr val="F0EBE2"/>
            </a:solidFill>
            <a:prstDash val="solid"/>
          </a:ln>
        </p:spPr>
      </p:sp>
      <p:sp>
        <p:nvSpPr>
          <p:cNvPr id="32" name="Text 29"/>
          <p:cNvSpPr/>
          <p:nvPr/>
        </p:nvSpPr>
        <p:spPr>
          <a:xfrm>
            <a:off x="7141464" y="3255264"/>
            <a:ext cx="4489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U53.-, U54.-, Untergruppen und U70.-!</a:t>
            </a:r>
            <a:endParaRPr lang="en-US" sz="1680" dirty="0"/>
          </a:p>
        </p:txBody>
      </p:sp>
      <p:sp>
        <p:nvSpPr>
          <p:cNvPr id="33" name="Shape 30"/>
          <p:cNvSpPr/>
          <p:nvPr/>
        </p:nvSpPr>
        <p:spPr>
          <a:xfrm>
            <a:off x="438912" y="3931920"/>
            <a:ext cx="5577840" cy="745236"/>
          </a:xfrm>
          <a:prstGeom prst="rect">
            <a:avLst/>
          </a:prstGeom>
          <a:solidFill>
            <a:srgbClr val="FFFFFF"/>
          </a:solidFill>
          <a:ln w="5715">
            <a:solidFill>
              <a:srgbClr val="FFFFFF"/>
            </a:solidFill>
            <a:prstDash val="solid"/>
          </a:ln>
        </p:spPr>
      </p:sp>
      <p:sp>
        <p:nvSpPr>
          <p:cNvPr id="34" name="Text 31"/>
          <p:cNvSpPr/>
          <p:nvPr/>
        </p:nvSpPr>
        <p:spPr>
          <a:xfrm>
            <a:off x="557784" y="4000500"/>
            <a:ext cx="53400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Bisher endständig, nun weiter unterteilt</a:t>
            </a:r>
            <a:endParaRPr lang="en-US" sz="1680" dirty="0"/>
          </a:p>
        </p:txBody>
      </p:sp>
      <p:sp>
        <p:nvSpPr>
          <p:cNvPr id="35" name="Shape 32"/>
          <p:cNvSpPr/>
          <p:nvPr/>
        </p:nvSpPr>
        <p:spPr>
          <a:xfrm>
            <a:off x="6016752" y="3931920"/>
            <a:ext cx="1005840" cy="745236"/>
          </a:xfrm>
          <a:prstGeom prst="rect">
            <a:avLst/>
          </a:prstGeom>
          <a:solidFill>
            <a:srgbClr val="FFFFFF"/>
          </a:solidFill>
          <a:ln w="5715">
            <a:solidFill>
              <a:srgbClr val="FFFFFF"/>
            </a:solidFill>
            <a:prstDash val="solid"/>
          </a:ln>
        </p:spPr>
      </p:sp>
      <p:sp>
        <p:nvSpPr>
          <p:cNvPr id="36" name="Text 33"/>
          <p:cNvSpPr/>
          <p:nvPr/>
        </p:nvSpPr>
        <p:spPr>
          <a:xfrm>
            <a:off x="6135624" y="4000500"/>
            <a:ext cx="7680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23</a:t>
            </a:r>
            <a:endParaRPr lang="en-US" sz="1680" dirty="0"/>
          </a:p>
        </p:txBody>
      </p:sp>
      <p:sp>
        <p:nvSpPr>
          <p:cNvPr id="37" name="Shape 34"/>
          <p:cNvSpPr/>
          <p:nvPr/>
        </p:nvSpPr>
        <p:spPr>
          <a:xfrm>
            <a:off x="7022592" y="3931920"/>
            <a:ext cx="4727448" cy="745236"/>
          </a:xfrm>
          <a:prstGeom prst="rect">
            <a:avLst/>
          </a:prstGeom>
          <a:solidFill>
            <a:srgbClr val="FFFFFF"/>
          </a:solidFill>
          <a:ln w="5715">
            <a:solidFill>
              <a:srgbClr val="FFFFFF"/>
            </a:solidFill>
            <a:prstDash val="solid"/>
          </a:ln>
        </p:spPr>
      </p:sp>
      <p:sp>
        <p:nvSpPr>
          <p:cNvPr id="38" name="Text 35"/>
          <p:cNvSpPr/>
          <p:nvPr/>
        </p:nvSpPr>
        <p:spPr>
          <a:xfrm>
            <a:off x="7141464" y="4000500"/>
            <a:ext cx="4489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Alte verkürzte Kodes nicht weiter übermitteln</a:t>
            </a:r>
            <a:endParaRPr lang="en-US" sz="1680" dirty="0"/>
          </a:p>
        </p:txBody>
      </p:sp>
      <p:sp>
        <p:nvSpPr>
          <p:cNvPr id="39" name="Shape 36"/>
          <p:cNvSpPr/>
          <p:nvPr/>
        </p:nvSpPr>
        <p:spPr>
          <a:xfrm>
            <a:off x="438912" y="4677156"/>
            <a:ext cx="5577840" cy="745236"/>
          </a:xfrm>
          <a:prstGeom prst="rect">
            <a:avLst/>
          </a:prstGeom>
          <a:solidFill>
            <a:srgbClr val="F0EBE2"/>
          </a:solidFill>
          <a:ln w="5715">
            <a:solidFill>
              <a:srgbClr val="F0EBE2"/>
            </a:solidFill>
            <a:prstDash val="solid"/>
          </a:ln>
        </p:spPr>
      </p:sp>
      <p:sp>
        <p:nvSpPr>
          <p:cNvPr id="40" name="Text 37"/>
          <p:cNvSpPr/>
          <p:nvPr/>
        </p:nvSpPr>
        <p:spPr>
          <a:xfrm>
            <a:off x="557784" y="4745736"/>
            <a:ext cx="534009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Entfernte Schlüsselnummern</a:t>
            </a:r>
            <a:endParaRPr lang="en-US" sz="1680" dirty="0"/>
          </a:p>
        </p:txBody>
      </p:sp>
      <p:sp>
        <p:nvSpPr>
          <p:cNvPr id="41" name="Shape 38"/>
          <p:cNvSpPr/>
          <p:nvPr/>
        </p:nvSpPr>
        <p:spPr>
          <a:xfrm>
            <a:off x="6016752" y="4677156"/>
            <a:ext cx="1005840" cy="745236"/>
          </a:xfrm>
          <a:prstGeom prst="rect">
            <a:avLst/>
          </a:prstGeom>
          <a:solidFill>
            <a:srgbClr val="F0EBE2"/>
          </a:solidFill>
          <a:ln w="5715">
            <a:solidFill>
              <a:srgbClr val="F0EBE2"/>
            </a:solidFill>
            <a:prstDash val="solid"/>
          </a:ln>
        </p:spPr>
      </p:sp>
      <p:sp>
        <p:nvSpPr>
          <p:cNvPr id="42" name="Text 39"/>
          <p:cNvSpPr/>
          <p:nvPr/>
        </p:nvSpPr>
        <p:spPr>
          <a:xfrm>
            <a:off x="6135624" y="4745736"/>
            <a:ext cx="7680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3</a:t>
            </a:r>
            <a:endParaRPr lang="en-US" sz="1680" dirty="0"/>
          </a:p>
        </p:txBody>
      </p:sp>
      <p:sp>
        <p:nvSpPr>
          <p:cNvPr id="43" name="Shape 40"/>
          <p:cNvSpPr/>
          <p:nvPr/>
        </p:nvSpPr>
        <p:spPr>
          <a:xfrm>
            <a:off x="7022592" y="4677156"/>
            <a:ext cx="4727448" cy="745236"/>
          </a:xfrm>
          <a:prstGeom prst="rect">
            <a:avLst/>
          </a:prstGeom>
          <a:solidFill>
            <a:srgbClr val="F0EBE2"/>
          </a:solidFill>
          <a:ln w="5715">
            <a:solidFill>
              <a:srgbClr val="F0EBE2"/>
            </a:solidFill>
            <a:prstDash val="solid"/>
          </a:ln>
        </p:spPr>
      </p:sp>
      <p:sp>
        <p:nvSpPr>
          <p:cNvPr id="44" name="Text 41"/>
          <p:cNvSpPr/>
          <p:nvPr/>
        </p:nvSpPr>
        <p:spPr>
          <a:xfrm>
            <a:off x="7141464" y="4745736"/>
            <a:ext cx="44897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U69.20!, U69.21! und Z45.82</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Eigene Zählung expliziter PDF-Kodepositionen; keine expandierte Gesamtzahl aller ICD-Modifikator-Kombinationen.</a:t>
            </a:r>
            <a:endParaRPr lang="en-US" sz="14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ORIENTIERUNG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Nicht nur Neuerungen aus dem Jahr 2026</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BfArM-Kommentar ICD-10-GM 2025, Kap. I, IV, VI, XIII, XXI und XXII; direkte Prüfung 2024/2026.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07 / 140</a:t>
            </a:r>
            <a:endParaRPr lang="en-US" sz="900" dirty="0"/>
          </a:p>
        </p:txBody>
      </p:sp>
      <p:sp>
        <p:nvSpPr>
          <p:cNvPr id="15" name="Shape 12"/>
          <p:cNvSpPr/>
          <p:nvPr/>
        </p:nvSpPr>
        <p:spPr>
          <a:xfrm>
            <a:off x="438912" y="2048256"/>
            <a:ext cx="3749040" cy="393192"/>
          </a:xfrm>
          <a:prstGeom prst="rect">
            <a:avLst/>
          </a:prstGeom>
          <a:solidFill>
            <a:srgbClr val="303D43"/>
          </a:solidFill>
          <a:ln w="5715">
            <a:solidFill>
              <a:srgbClr val="303D43"/>
            </a:solidFill>
            <a:prstDash val="solid"/>
          </a:ln>
        </p:spPr>
      </p:sp>
      <p:sp>
        <p:nvSpPr>
          <p:cNvPr id="16" name="Text 13"/>
          <p:cNvSpPr/>
          <p:nvPr/>
        </p:nvSpPr>
        <p:spPr>
          <a:xfrm>
            <a:off x="548640" y="2135124"/>
            <a:ext cx="35295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Bereits im Entwicklungsschritt 2025</a:t>
            </a:r>
            <a:endParaRPr lang="en-US" sz="1220" dirty="0"/>
          </a:p>
        </p:txBody>
      </p:sp>
      <p:sp>
        <p:nvSpPr>
          <p:cNvPr id="17" name="Shape 14"/>
          <p:cNvSpPr/>
          <p:nvPr/>
        </p:nvSpPr>
        <p:spPr>
          <a:xfrm>
            <a:off x="4187952" y="2048256"/>
            <a:ext cx="7562088" cy="393192"/>
          </a:xfrm>
          <a:prstGeom prst="rect">
            <a:avLst/>
          </a:prstGeom>
          <a:solidFill>
            <a:srgbClr val="303D43"/>
          </a:solidFill>
          <a:ln w="5715">
            <a:solidFill>
              <a:srgbClr val="303D43"/>
            </a:solidFill>
            <a:prstDash val="solid"/>
          </a:ln>
        </p:spPr>
      </p:sp>
      <p:sp>
        <p:nvSpPr>
          <p:cNvPr id="18" name="Text 15"/>
          <p:cNvSpPr/>
          <p:nvPr/>
        </p:nvSpPr>
        <p:spPr>
          <a:xfrm>
            <a:off x="4297680" y="2135124"/>
            <a:ext cx="73426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Im Zielstand 2026 enthalten</a:t>
            </a:r>
            <a:endParaRPr lang="en-US" sz="1220" dirty="0"/>
          </a:p>
        </p:txBody>
      </p:sp>
      <p:sp>
        <p:nvSpPr>
          <p:cNvPr id="19" name="Shape 16"/>
          <p:cNvSpPr/>
          <p:nvPr/>
        </p:nvSpPr>
        <p:spPr>
          <a:xfrm>
            <a:off x="438912" y="2441448"/>
            <a:ext cx="3749040" cy="682295"/>
          </a:xfrm>
          <a:prstGeom prst="rect">
            <a:avLst/>
          </a:prstGeom>
          <a:solidFill>
            <a:srgbClr val="FFFFFF"/>
          </a:solidFill>
          <a:ln w="5715">
            <a:solidFill>
              <a:srgbClr val="FFFFFF"/>
            </a:solidFill>
            <a:prstDash val="solid"/>
          </a:ln>
        </p:spPr>
      </p:sp>
      <p:sp>
        <p:nvSpPr>
          <p:cNvPr id="20" name="Text 17"/>
          <p:cNvSpPr/>
          <p:nvPr/>
        </p:nvSpPr>
        <p:spPr>
          <a:xfrm>
            <a:off x="557784" y="2510028"/>
            <a:ext cx="351129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a:t>
            </a:r>
            <a:endParaRPr lang="en-US" sz="1680" dirty="0"/>
          </a:p>
        </p:txBody>
      </p:sp>
      <p:sp>
        <p:nvSpPr>
          <p:cNvPr id="21" name="Shape 18"/>
          <p:cNvSpPr/>
          <p:nvPr/>
        </p:nvSpPr>
        <p:spPr>
          <a:xfrm>
            <a:off x="4187952" y="2441448"/>
            <a:ext cx="7562088" cy="682295"/>
          </a:xfrm>
          <a:prstGeom prst="rect">
            <a:avLst/>
          </a:prstGeom>
          <a:solidFill>
            <a:srgbClr val="FFFFFF"/>
          </a:solidFill>
          <a:ln w="5715">
            <a:solidFill>
              <a:srgbClr val="FFFFFF"/>
            </a:solidFill>
            <a:prstDash val="solid"/>
          </a:ln>
        </p:spPr>
      </p:sp>
      <p:sp>
        <p:nvSpPr>
          <p:cNvPr id="22" name="Text 19"/>
          <p:cNvSpPr/>
          <p:nvPr/>
        </p:nvSpPr>
        <p:spPr>
          <a:xfrm>
            <a:off x="4306824" y="2510028"/>
            <a:ext cx="732434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Erregerspezifische Unterteilung der Infektionen ohne nähere Lokalisation</a:t>
            </a:r>
            <a:endParaRPr lang="en-US" sz="1680" dirty="0"/>
          </a:p>
        </p:txBody>
      </p:sp>
      <p:sp>
        <p:nvSpPr>
          <p:cNvPr id="23" name="Shape 20"/>
          <p:cNvSpPr/>
          <p:nvPr/>
        </p:nvSpPr>
        <p:spPr>
          <a:xfrm>
            <a:off x="438912" y="3123743"/>
            <a:ext cx="3749040" cy="682295"/>
          </a:xfrm>
          <a:prstGeom prst="rect">
            <a:avLst/>
          </a:prstGeom>
          <a:solidFill>
            <a:srgbClr val="F0EBE2"/>
          </a:solidFill>
          <a:ln w="5715">
            <a:solidFill>
              <a:srgbClr val="F0EBE2"/>
            </a:solidFill>
            <a:prstDash val="solid"/>
          </a:ln>
        </p:spPr>
      </p:sp>
      <p:sp>
        <p:nvSpPr>
          <p:cNvPr id="24" name="Text 21"/>
          <p:cNvSpPr/>
          <p:nvPr/>
        </p:nvSpPr>
        <p:spPr>
          <a:xfrm>
            <a:off x="557784" y="3192323"/>
            <a:ext cx="351129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E88.0- und G71.0-</a:t>
            </a:r>
            <a:endParaRPr lang="en-US" sz="1680" dirty="0"/>
          </a:p>
        </p:txBody>
      </p:sp>
      <p:sp>
        <p:nvSpPr>
          <p:cNvPr id="25" name="Shape 22"/>
          <p:cNvSpPr/>
          <p:nvPr/>
        </p:nvSpPr>
        <p:spPr>
          <a:xfrm>
            <a:off x="4187952" y="3123743"/>
            <a:ext cx="7562088" cy="682295"/>
          </a:xfrm>
          <a:prstGeom prst="rect">
            <a:avLst/>
          </a:prstGeom>
          <a:solidFill>
            <a:srgbClr val="F0EBE2"/>
          </a:solidFill>
          <a:ln w="5715">
            <a:solidFill>
              <a:srgbClr val="F0EBE2"/>
            </a:solidFill>
            <a:prstDash val="solid"/>
          </a:ln>
        </p:spPr>
      </p:sp>
      <p:sp>
        <p:nvSpPr>
          <p:cNvPr id="26" name="Text 23"/>
          <p:cNvSpPr/>
          <p:nvPr/>
        </p:nvSpPr>
        <p:spPr>
          <a:xfrm>
            <a:off x="4306824" y="3192323"/>
            <a:ext cx="732434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Alpha-1-Antitrypsin-Mangel und Duchenne-Muskeldystrophie differenziert</a:t>
            </a:r>
            <a:endParaRPr lang="en-US" sz="1680" dirty="0"/>
          </a:p>
        </p:txBody>
      </p:sp>
      <p:sp>
        <p:nvSpPr>
          <p:cNvPr id="27" name="Shape 24"/>
          <p:cNvSpPr/>
          <p:nvPr/>
        </p:nvSpPr>
        <p:spPr>
          <a:xfrm>
            <a:off x="438912" y="3806038"/>
            <a:ext cx="3749040" cy="682295"/>
          </a:xfrm>
          <a:prstGeom prst="rect">
            <a:avLst/>
          </a:prstGeom>
          <a:solidFill>
            <a:srgbClr val="FFFFFF"/>
          </a:solidFill>
          <a:ln w="5715">
            <a:solidFill>
              <a:srgbClr val="FFFFFF"/>
            </a:solidFill>
            <a:prstDash val="solid"/>
          </a:ln>
        </p:spPr>
      </p:sp>
      <p:sp>
        <p:nvSpPr>
          <p:cNvPr id="28" name="Text 25"/>
          <p:cNvSpPr/>
          <p:nvPr/>
        </p:nvSpPr>
        <p:spPr>
          <a:xfrm>
            <a:off x="557784" y="3874618"/>
            <a:ext cx="351129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M96.6 / Z45.1</a:t>
            </a:r>
            <a:endParaRPr lang="en-US" sz="1680" dirty="0"/>
          </a:p>
        </p:txBody>
      </p:sp>
      <p:sp>
        <p:nvSpPr>
          <p:cNvPr id="29" name="Shape 26"/>
          <p:cNvSpPr/>
          <p:nvPr/>
        </p:nvSpPr>
        <p:spPr>
          <a:xfrm>
            <a:off x="4187952" y="3806038"/>
            <a:ext cx="7562088" cy="682295"/>
          </a:xfrm>
          <a:prstGeom prst="rect">
            <a:avLst/>
          </a:prstGeom>
          <a:solidFill>
            <a:srgbClr val="FFFFFF"/>
          </a:solidFill>
          <a:ln w="5715">
            <a:solidFill>
              <a:srgbClr val="FFFFFF"/>
            </a:solidFill>
            <a:prstDash val="solid"/>
          </a:ln>
        </p:spPr>
      </p:sp>
      <p:sp>
        <p:nvSpPr>
          <p:cNvPr id="30" name="Text 27"/>
          <p:cNvSpPr/>
          <p:nvPr/>
        </p:nvSpPr>
        <p:spPr>
          <a:xfrm>
            <a:off x="4306824" y="3874618"/>
            <a:ext cx="732434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Hinweis zu Implantatentfernung; Pumpenüberprüfung neu zugeordnet</a:t>
            </a:r>
            <a:endParaRPr lang="en-US" sz="1680" dirty="0"/>
          </a:p>
        </p:txBody>
      </p:sp>
      <p:sp>
        <p:nvSpPr>
          <p:cNvPr id="31" name="Shape 28"/>
          <p:cNvSpPr/>
          <p:nvPr/>
        </p:nvSpPr>
        <p:spPr>
          <a:xfrm>
            <a:off x="438912" y="4488332"/>
            <a:ext cx="3749040" cy="934060"/>
          </a:xfrm>
          <a:prstGeom prst="rect">
            <a:avLst/>
          </a:prstGeom>
          <a:solidFill>
            <a:srgbClr val="F0EBE2"/>
          </a:solidFill>
          <a:ln w="5715">
            <a:solidFill>
              <a:srgbClr val="F0EBE2"/>
            </a:solidFill>
            <a:prstDash val="solid"/>
          </a:ln>
        </p:spPr>
      </p:sp>
      <p:sp>
        <p:nvSpPr>
          <p:cNvPr id="32" name="Text 29"/>
          <p:cNvSpPr/>
          <p:nvPr/>
        </p:nvSpPr>
        <p:spPr>
          <a:xfrm>
            <a:off x="557784" y="4556912"/>
            <a:ext cx="3511296" cy="815188"/>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U69.2-!</a:t>
            </a:r>
            <a:endParaRPr lang="en-US" sz="1680" dirty="0"/>
          </a:p>
        </p:txBody>
      </p:sp>
      <p:sp>
        <p:nvSpPr>
          <p:cNvPr id="33" name="Shape 30"/>
          <p:cNvSpPr/>
          <p:nvPr/>
        </p:nvSpPr>
        <p:spPr>
          <a:xfrm>
            <a:off x="4187952" y="4488332"/>
            <a:ext cx="7562088" cy="934060"/>
          </a:xfrm>
          <a:prstGeom prst="rect">
            <a:avLst/>
          </a:prstGeom>
          <a:solidFill>
            <a:srgbClr val="F0EBE2"/>
          </a:solidFill>
          <a:ln w="5715">
            <a:solidFill>
              <a:srgbClr val="F0EBE2"/>
            </a:solidFill>
            <a:prstDash val="solid"/>
          </a:ln>
        </p:spPr>
      </p:sp>
      <p:sp>
        <p:nvSpPr>
          <p:cNvPr id="34" name="Text 31"/>
          <p:cNvSpPr/>
          <p:nvPr/>
        </p:nvSpPr>
        <p:spPr>
          <a:xfrm>
            <a:off x="4306824" y="4556912"/>
            <a:ext cx="7324344" cy="815188"/>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Alte H1N1-/H5N1-Zusatzkodes durch breitere Tierursprungsgruppen ersetzt</a:t>
            </a:r>
            <a:endParaRPr lang="en-US" sz="1680" dirty="0"/>
          </a:p>
        </p:txBody>
      </p:sp>
      <p:sp>
        <p:nvSpPr>
          <p:cNvPr id="35" name="Shape 32"/>
          <p:cNvSpPr/>
          <p:nvPr/>
        </p:nvSpPr>
        <p:spPr>
          <a:xfrm>
            <a:off x="438912" y="5577840"/>
            <a:ext cx="11314176" cy="566928"/>
          </a:xfrm>
          <a:prstGeom prst="rect">
            <a:avLst/>
          </a:prstGeom>
          <a:solidFill>
            <a:srgbClr val="EAEFDE"/>
          </a:solidFill>
          <a:ln w="5715">
            <a:solidFill>
              <a:srgbClr val="EAEFDE"/>
            </a:solidFill>
            <a:prstDash val="solid"/>
          </a:ln>
        </p:spPr>
      </p:sp>
      <p:sp>
        <p:nvSpPr>
          <p:cNvPr id="36" name="Shape 33"/>
          <p:cNvSpPr/>
          <p:nvPr/>
        </p:nvSpPr>
        <p:spPr>
          <a:xfrm>
            <a:off x="438912" y="5577840"/>
            <a:ext cx="40234" cy="566928"/>
          </a:xfrm>
          <a:prstGeom prst="rect">
            <a:avLst/>
          </a:prstGeom>
          <a:solidFill>
            <a:srgbClr val="284907"/>
          </a:solidFill>
          <a:ln w="5715">
            <a:solidFill>
              <a:srgbClr val="284907"/>
            </a:solidFill>
            <a:prstDash val="solid"/>
          </a:ln>
        </p:spPr>
      </p:sp>
      <p:sp>
        <p:nvSpPr>
          <p:cNvPr id="37" name="Text 3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Ein Vergleich ausschliesslich 2025 → 2026 würde diese Schweizer Update-Themen übersehen.</a:t>
            </a:r>
            <a:endParaRPr lang="en-US" sz="143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SCHWEIZER ANWENDUNG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Klassifikation und Schweizer Regeln zusammen lesen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KHB 2027, S. 9, G54 und D04; BfArM-Referenzfassungen 2024/2026.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08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Systematik prüfen</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Endständigkeit, Inklusiva, Exklusiva und Hinweise am Kode sowie auf übergeordneten Ebenen lesen.</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KHB beachten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Schweizer Kodierrichtlinien haben bei Widersprüchen Vorrang vor den Benutzungshinweisen der Klassifikation.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DE nicht übertragen</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Deutsche DKR, ambulante Zusatzkennzeichen und FPV-/Zusatzentgelt-Vorgaben sind keine Schweizer Anwendungsfreigabe.</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Neue Kodes sind keine automatische Nebendiagnosen-, Hauptdiagnosen- oder Vergütungsberechtigung.</a:t>
            </a:r>
            <a:endParaRPr lang="en-US" sz="143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SCHWEIZER ANWENDUNG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Schweizer Versionsstand und MoCA-Anwendung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BFS: ICD-Aktualisierungen (Abruf 21.10.2026); KHB 2027 S. 9–10/206; ICD-Sys 2026 S. 752.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09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Amtlicher Versionsstand</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ICD-10-GM 2026 gilt für Schweizer Austritte ab 1. Januar 2027. Der Start ist durch das BFS bestätigt.</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MoCA-Schwellen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neuen direkten MoCA-Kodes 2026 und die weiterhin gedruckte KHB-Überleitung führen nicht immer zur gleichen Stufe.</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Vor Umsetzung</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Für MoCA gilt weiterhin die KHB-Überleitung. BFS-Klarstellungen und technische Katalogkorrekturen vor Umsetzung prüfen.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MoCA: abweichende Schwellen bleiben als Quellenkonflikt ausgewiesen (Folien 46–48).</a:t>
            </a:r>
            <a:endParaRPr lang="en-US" sz="143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01</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Mehr Spezifität bei Erregern und Neubildungen</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A49, B94, C43, C97, D61 und D65</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Erreger genauer abbilden</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Primärtumore und Folgezustände trennen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Deutsche Zusatzentgelthinweise abgrenzen</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AUFGLIEDERUNG | SCHRITT 2025</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A49.-: aus drei Sammelkodes werden 20 Endkodes</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ICD-Sys 2026: S. 29-30.</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A49.0: Staphylokokkeninfektion nicht näher bezeichneter Lokalisation.</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A49.1: Streptokokken- und Enterokokkeninfektion.</a:t>
            </a:r>
            <a:endParaRPr lang="en-US" sz="1900" dirty="0"/>
          </a:p>
        </p:txBody>
      </p:sp>
      <p:sp>
        <p:nvSpPr>
          <p:cNvPr id="23" name="Shape 20"/>
          <p:cNvSpPr/>
          <p:nvPr/>
        </p:nvSpPr>
        <p:spPr>
          <a:xfrm>
            <a:off x="603504" y="4147312"/>
            <a:ext cx="43891" cy="43891"/>
          </a:xfrm>
          <a:prstGeom prst="rect">
            <a:avLst/>
          </a:prstGeom>
          <a:solidFill>
            <a:srgbClr val="869867"/>
          </a:solidFill>
          <a:ln w="5715">
            <a:solidFill>
              <a:srgbClr val="869867"/>
            </a:solidFill>
            <a:prstDash val="solid"/>
          </a:ln>
        </p:spPr>
      </p:sp>
      <p:sp>
        <p:nvSpPr>
          <p:cNvPr id="24" name="Text 21"/>
          <p:cNvSpPr/>
          <p:nvPr/>
        </p:nvSpPr>
        <p:spPr>
          <a:xfrm>
            <a:off x="768096" y="4083304"/>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A49.8: sonstige bakterielle Infektion.</a:t>
            </a:r>
            <a:endParaRPr lang="en-US" sz="1900" dirty="0"/>
          </a:p>
        </p:txBody>
      </p:sp>
      <p:sp>
        <p:nvSpPr>
          <p:cNvPr id="25" name="Shape 22"/>
          <p:cNvSpPr/>
          <p:nvPr/>
        </p:nvSpPr>
        <p:spPr>
          <a:xfrm>
            <a:off x="6196584" y="2048256"/>
            <a:ext cx="5556504" cy="3383280"/>
          </a:xfrm>
          <a:prstGeom prst="rect">
            <a:avLst/>
          </a:prstGeom>
          <a:solidFill>
            <a:srgbClr val="FFFFFF"/>
          </a:solidFill>
          <a:ln w="5715">
            <a:solidFill>
              <a:srgbClr val="DDD7CE"/>
            </a:solidFill>
            <a:prstDash val="solid"/>
          </a:ln>
        </p:spPr>
      </p:sp>
      <p:sp>
        <p:nvSpPr>
          <p:cNvPr id="26" name="Shape 23"/>
          <p:cNvSpPr/>
          <p:nvPr/>
        </p:nvSpPr>
        <p:spPr>
          <a:xfrm>
            <a:off x="6196584" y="2048256"/>
            <a:ext cx="5556504" cy="420624"/>
          </a:xfrm>
          <a:prstGeom prst="rect">
            <a:avLst/>
          </a:prstGeom>
          <a:solidFill>
            <a:srgbClr val="E5DCCB"/>
          </a:solidFill>
          <a:ln w="5715">
            <a:solidFill>
              <a:srgbClr val="E5DCCB"/>
            </a:solidFill>
            <a:prstDash val="solid"/>
          </a:ln>
        </p:spPr>
      </p:sp>
      <p:sp>
        <p:nvSpPr>
          <p:cNvPr id="27" name="Text 24"/>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8" name="Shape 25"/>
          <p:cNvSpPr/>
          <p:nvPr/>
        </p:nvSpPr>
        <p:spPr>
          <a:xfrm>
            <a:off x="6361176" y="2715768"/>
            <a:ext cx="43891" cy="43891"/>
          </a:xfrm>
          <a:prstGeom prst="rect">
            <a:avLst/>
          </a:prstGeom>
          <a:solidFill>
            <a:srgbClr val="869867"/>
          </a:solidFill>
          <a:ln w="5715">
            <a:solidFill>
              <a:srgbClr val="869867"/>
            </a:solidFill>
            <a:prstDash val="solid"/>
          </a:ln>
        </p:spPr>
      </p:sp>
      <p:sp>
        <p:nvSpPr>
          <p:cNvPr id="29" name="Text 26"/>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A49.00 / .08 / .09: Staphylokokken differenziert.</a:t>
            </a:r>
            <a:endParaRPr lang="en-US" sz="1900" dirty="0"/>
          </a:p>
        </p:txBody>
      </p:sp>
      <p:sp>
        <p:nvSpPr>
          <p:cNvPr id="30" name="Shape 27"/>
          <p:cNvSpPr/>
          <p:nvPr/>
        </p:nvSpPr>
        <p:spPr>
          <a:xfrm>
            <a:off x="6361176" y="3431540"/>
            <a:ext cx="43891" cy="43891"/>
          </a:xfrm>
          <a:prstGeom prst="rect">
            <a:avLst/>
          </a:prstGeom>
          <a:solidFill>
            <a:srgbClr val="869867"/>
          </a:solidFill>
          <a:ln w="5715">
            <a:solidFill>
              <a:srgbClr val="869867"/>
            </a:solidFill>
            <a:prstDash val="solid"/>
          </a:ln>
        </p:spPr>
      </p:sp>
      <p:sp>
        <p:nvSpPr>
          <p:cNvPr id="31" name="Text 28"/>
          <p:cNvSpPr/>
          <p:nvPr/>
        </p:nvSpPr>
        <p:spPr>
          <a:xfrm>
            <a:off x="6525768"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A49.10-.19: acht Kodes für Streptokokken und Enterokokken.</a:t>
            </a:r>
            <a:endParaRPr lang="en-US" sz="1900" dirty="0"/>
          </a:p>
        </p:txBody>
      </p:sp>
      <p:sp>
        <p:nvSpPr>
          <p:cNvPr id="32" name="Shape 29"/>
          <p:cNvSpPr/>
          <p:nvPr/>
        </p:nvSpPr>
        <p:spPr>
          <a:xfrm>
            <a:off x="6361176" y="4147312"/>
            <a:ext cx="43891" cy="43891"/>
          </a:xfrm>
          <a:prstGeom prst="rect">
            <a:avLst/>
          </a:prstGeom>
          <a:solidFill>
            <a:srgbClr val="869867"/>
          </a:solidFill>
          <a:ln w="5715">
            <a:solidFill>
              <a:srgbClr val="869867"/>
            </a:solidFill>
            <a:prstDash val="solid"/>
          </a:ln>
        </p:spPr>
      </p:sp>
      <p:sp>
        <p:nvSpPr>
          <p:cNvPr id="33" name="Text 30"/>
          <p:cNvSpPr/>
          <p:nvPr/>
        </p:nvSpPr>
        <p:spPr>
          <a:xfrm>
            <a:off x="6525768" y="4083304"/>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A49.80-.88: neun Kodes für sonstige Bakterien.</a:t>
            </a:r>
            <a:endParaRPr lang="en-US" sz="1900" dirty="0"/>
          </a:p>
        </p:txBody>
      </p:sp>
      <p:sp>
        <p:nvSpPr>
          <p:cNvPr id="34" name="Shape 31"/>
          <p:cNvSpPr/>
          <p:nvPr/>
        </p:nvSpPr>
        <p:spPr>
          <a:xfrm>
            <a:off x="438912" y="5577840"/>
            <a:ext cx="11314176" cy="566928"/>
          </a:xfrm>
          <a:prstGeom prst="rect">
            <a:avLst/>
          </a:prstGeom>
          <a:solidFill>
            <a:srgbClr val="EAEFDE"/>
          </a:solidFill>
          <a:ln w="5715">
            <a:solidFill>
              <a:srgbClr val="EAEFDE"/>
            </a:solidFill>
            <a:prstDash val="solid"/>
          </a:ln>
        </p:spPr>
      </p:sp>
      <p:sp>
        <p:nvSpPr>
          <p:cNvPr id="35" name="Shape 32"/>
          <p:cNvSpPr/>
          <p:nvPr/>
        </p:nvSpPr>
        <p:spPr>
          <a:xfrm>
            <a:off x="438912" y="5577840"/>
            <a:ext cx="40234" cy="566928"/>
          </a:xfrm>
          <a:prstGeom prst="rect">
            <a:avLst/>
          </a:prstGeom>
          <a:solidFill>
            <a:srgbClr val="284907"/>
          </a:solidFill>
          <a:ln w="5715">
            <a:solidFill>
              <a:srgbClr val="284907"/>
            </a:solidFill>
            <a:prstDash val="solid"/>
          </a:ln>
        </p:spPr>
      </p:sp>
      <p:sp>
        <p:nvSpPr>
          <p:cNvPr id="36" name="Text 33"/>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A49.0, A49.1 und A49.8 sind 2026 nicht mehr endständig.</a:t>
            </a:r>
            <a:endParaRPr lang="en-US" sz="143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A49.0- und A49.1-: die Erregerzuordnung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ICD-Sys 2026: S. 29.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 / 140</a:t>
            </a:r>
            <a:endParaRPr lang="en-US" sz="900" dirty="0"/>
          </a:p>
        </p:txBody>
      </p:sp>
      <p:sp>
        <p:nvSpPr>
          <p:cNvPr id="15" name="Shape 12"/>
          <p:cNvSpPr/>
          <p:nvPr/>
        </p:nvSpPr>
        <p:spPr>
          <a:xfrm>
            <a:off x="438912" y="2048256"/>
            <a:ext cx="3657600" cy="393192"/>
          </a:xfrm>
          <a:prstGeom prst="rect">
            <a:avLst/>
          </a:prstGeom>
          <a:solidFill>
            <a:srgbClr val="303D43"/>
          </a:solidFill>
          <a:ln w="5715">
            <a:solidFill>
              <a:srgbClr val="303D43"/>
            </a:solidFill>
            <a:prstDash val="solid"/>
          </a:ln>
        </p:spPr>
      </p:sp>
      <p:sp>
        <p:nvSpPr>
          <p:cNvPr id="16" name="Text 13"/>
          <p:cNvSpPr/>
          <p:nvPr/>
        </p:nvSpPr>
        <p:spPr>
          <a:xfrm>
            <a:off x="548640" y="2135124"/>
            <a:ext cx="3438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Bereich</a:t>
            </a:r>
            <a:endParaRPr lang="en-US" sz="1220" dirty="0"/>
          </a:p>
        </p:txBody>
      </p:sp>
      <p:sp>
        <p:nvSpPr>
          <p:cNvPr id="17" name="Shape 14"/>
          <p:cNvSpPr/>
          <p:nvPr/>
        </p:nvSpPr>
        <p:spPr>
          <a:xfrm>
            <a:off x="4096512" y="2048256"/>
            <a:ext cx="7653528" cy="393192"/>
          </a:xfrm>
          <a:prstGeom prst="rect">
            <a:avLst/>
          </a:prstGeom>
          <a:solidFill>
            <a:srgbClr val="303D43"/>
          </a:solidFill>
          <a:ln w="5715">
            <a:solidFill>
              <a:srgbClr val="303D43"/>
            </a:solidFill>
            <a:prstDash val="solid"/>
          </a:ln>
        </p:spPr>
      </p:sp>
      <p:sp>
        <p:nvSpPr>
          <p:cNvPr id="18" name="Text 15"/>
          <p:cNvSpPr/>
          <p:nvPr/>
        </p:nvSpPr>
        <p:spPr>
          <a:xfrm>
            <a:off x="4206240" y="2135124"/>
            <a:ext cx="74340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ICD-10-GM 2026</a:t>
            </a:r>
            <a:endParaRPr lang="en-US" sz="1220" dirty="0"/>
          </a:p>
        </p:txBody>
      </p:sp>
      <p:sp>
        <p:nvSpPr>
          <p:cNvPr id="19" name="Shape 16"/>
          <p:cNvSpPr/>
          <p:nvPr/>
        </p:nvSpPr>
        <p:spPr>
          <a:xfrm>
            <a:off x="438912" y="2441448"/>
            <a:ext cx="3657600" cy="596189"/>
          </a:xfrm>
          <a:prstGeom prst="rect">
            <a:avLst/>
          </a:prstGeom>
          <a:solidFill>
            <a:srgbClr val="FFFFFF"/>
          </a:solidFill>
          <a:ln w="5715">
            <a:solidFill>
              <a:srgbClr val="FFFFFF"/>
            </a:solidFill>
            <a:prstDash val="solid"/>
          </a:ln>
        </p:spPr>
      </p:sp>
      <p:sp>
        <p:nvSpPr>
          <p:cNvPr id="20" name="Text 17"/>
          <p:cNvSpPr/>
          <p:nvPr/>
        </p:nvSpPr>
        <p:spPr>
          <a:xfrm>
            <a:off x="557784" y="2510028"/>
            <a:ext cx="341985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Staphylokokken</a:t>
            </a:r>
            <a:endParaRPr lang="en-US" sz="1680" dirty="0"/>
          </a:p>
        </p:txBody>
      </p:sp>
      <p:sp>
        <p:nvSpPr>
          <p:cNvPr id="21" name="Shape 18"/>
          <p:cNvSpPr/>
          <p:nvPr/>
        </p:nvSpPr>
        <p:spPr>
          <a:xfrm>
            <a:off x="4096512" y="2441448"/>
            <a:ext cx="7653528" cy="596189"/>
          </a:xfrm>
          <a:prstGeom prst="rect">
            <a:avLst/>
          </a:prstGeom>
          <a:solidFill>
            <a:srgbClr val="FFFFFF"/>
          </a:solidFill>
          <a:ln w="5715">
            <a:solidFill>
              <a:srgbClr val="FFFFFF"/>
            </a:solidFill>
            <a:prstDash val="solid"/>
          </a:ln>
        </p:spPr>
      </p:sp>
      <p:sp>
        <p:nvSpPr>
          <p:cNvPr id="22" name="Text 19"/>
          <p:cNvSpPr/>
          <p:nvPr/>
        </p:nvSpPr>
        <p:spPr>
          <a:xfrm>
            <a:off x="4215384" y="2510028"/>
            <a:ext cx="741578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A49.00 S. aureus | A49.08 sonstige | A49.09 nicht näher bezeichnet</a:t>
            </a:r>
            <a:endParaRPr lang="en-US" sz="1680" dirty="0"/>
          </a:p>
        </p:txBody>
      </p:sp>
      <p:sp>
        <p:nvSpPr>
          <p:cNvPr id="23" name="Shape 20"/>
          <p:cNvSpPr/>
          <p:nvPr/>
        </p:nvSpPr>
        <p:spPr>
          <a:xfrm>
            <a:off x="438912" y="3037637"/>
            <a:ext cx="3657600" cy="596189"/>
          </a:xfrm>
          <a:prstGeom prst="rect">
            <a:avLst/>
          </a:prstGeom>
          <a:solidFill>
            <a:srgbClr val="F0EBE2"/>
          </a:solidFill>
          <a:ln w="5715">
            <a:solidFill>
              <a:srgbClr val="F0EBE2"/>
            </a:solidFill>
            <a:prstDash val="solid"/>
          </a:ln>
        </p:spPr>
      </p:sp>
      <p:sp>
        <p:nvSpPr>
          <p:cNvPr id="24" name="Text 21"/>
          <p:cNvSpPr/>
          <p:nvPr/>
        </p:nvSpPr>
        <p:spPr>
          <a:xfrm>
            <a:off x="557784" y="3106217"/>
            <a:ext cx="341985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Gruppen A, B und C</a:t>
            </a:r>
            <a:endParaRPr lang="en-US" sz="1680" dirty="0"/>
          </a:p>
        </p:txBody>
      </p:sp>
      <p:sp>
        <p:nvSpPr>
          <p:cNvPr id="25" name="Shape 22"/>
          <p:cNvSpPr/>
          <p:nvPr/>
        </p:nvSpPr>
        <p:spPr>
          <a:xfrm>
            <a:off x="4096512" y="3037637"/>
            <a:ext cx="7653528" cy="596189"/>
          </a:xfrm>
          <a:prstGeom prst="rect">
            <a:avLst/>
          </a:prstGeom>
          <a:solidFill>
            <a:srgbClr val="F0EBE2"/>
          </a:solidFill>
          <a:ln w="5715">
            <a:solidFill>
              <a:srgbClr val="F0EBE2"/>
            </a:solidFill>
            <a:prstDash val="solid"/>
          </a:ln>
        </p:spPr>
      </p:sp>
      <p:sp>
        <p:nvSpPr>
          <p:cNvPr id="26" name="Text 23"/>
          <p:cNvSpPr/>
          <p:nvPr/>
        </p:nvSpPr>
        <p:spPr>
          <a:xfrm>
            <a:off x="4215384" y="3106217"/>
            <a:ext cx="741578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A49.10 Gruppe A | A49.11 Gruppe B | A49.12 Gruppe C</a:t>
            </a:r>
            <a:endParaRPr lang="en-US" sz="1680" dirty="0"/>
          </a:p>
        </p:txBody>
      </p:sp>
      <p:sp>
        <p:nvSpPr>
          <p:cNvPr id="27" name="Shape 24"/>
          <p:cNvSpPr/>
          <p:nvPr/>
        </p:nvSpPr>
        <p:spPr>
          <a:xfrm>
            <a:off x="438912" y="3633826"/>
            <a:ext cx="3657600" cy="596189"/>
          </a:xfrm>
          <a:prstGeom prst="rect">
            <a:avLst/>
          </a:prstGeom>
          <a:solidFill>
            <a:srgbClr val="FFFFFF"/>
          </a:solidFill>
          <a:ln w="5715">
            <a:solidFill>
              <a:srgbClr val="FFFFFF"/>
            </a:solidFill>
            <a:prstDash val="solid"/>
          </a:ln>
        </p:spPr>
      </p:sp>
      <p:sp>
        <p:nvSpPr>
          <p:cNvPr id="28" name="Text 25"/>
          <p:cNvSpPr/>
          <p:nvPr/>
        </p:nvSpPr>
        <p:spPr>
          <a:xfrm>
            <a:off x="557784" y="3702406"/>
            <a:ext cx="341985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Gruppe D / Enterokokken</a:t>
            </a:r>
            <a:endParaRPr lang="en-US" sz="1680" dirty="0"/>
          </a:p>
        </p:txBody>
      </p:sp>
      <p:sp>
        <p:nvSpPr>
          <p:cNvPr id="29" name="Shape 26"/>
          <p:cNvSpPr/>
          <p:nvPr/>
        </p:nvSpPr>
        <p:spPr>
          <a:xfrm>
            <a:off x="4096512" y="3633826"/>
            <a:ext cx="7653528" cy="596189"/>
          </a:xfrm>
          <a:prstGeom prst="rect">
            <a:avLst/>
          </a:prstGeom>
          <a:solidFill>
            <a:srgbClr val="FFFFFF"/>
          </a:solidFill>
          <a:ln w="5715">
            <a:solidFill>
              <a:srgbClr val="FFFFFF"/>
            </a:solidFill>
            <a:prstDash val="solid"/>
          </a:ln>
        </p:spPr>
      </p:sp>
      <p:sp>
        <p:nvSpPr>
          <p:cNvPr id="30" name="Text 27"/>
          <p:cNvSpPr/>
          <p:nvPr/>
        </p:nvSpPr>
        <p:spPr>
          <a:xfrm>
            <a:off x="4215384" y="3702406"/>
            <a:ext cx="741578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A49.13</a:t>
            </a:r>
            <a:endParaRPr lang="en-US" sz="1680" dirty="0"/>
          </a:p>
        </p:txBody>
      </p:sp>
      <p:sp>
        <p:nvSpPr>
          <p:cNvPr id="31" name="Shape 28"/>
          <p:cNvSpPr/>
          <p:nvPr/>
        </p:nvSpPr>
        <p:spPr>
          <a:xfrm>
            <a:off x="438912" y="4230014"/>
            <a:ext cx="3657600" cy="596189"/>
          </a:xfrm>
          <a:prstGeom prst="rect">
            <a:avLst/>
          </a:prstGeom>
          <a:solidFill>
            <a:srgbClr val="F0EBE2"/>
          </a:solidFill>
          <a:ln w="5715">
            <a:solidFill>
              <a:srgbClr val="F0EBE2"/>
            </a:solidFill>
            <a:prstDash val="solid"/>
          </a:ln>
        </p:spPr>
      </p:sp>
      <p:sp>
        <p:nvSpPr>
          <p:cNvPr id="32" name="Text 29"/>
          <p:cNvSpPr/>
          <p:nvPr/>
        </p:nvSpPr>
        <p:spPr>
          <a:xfrm>
            <a:off x="557784" y="4298594"/>
            <a:ext cx="341985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Gruppe G / Pneumokokken</a:t>
            </a:r>
            <a:endParaRPr lang="en-US" sz="1680" dirty="0"/>
          </a:p>
        </p:txBody>
      </p:sp>
      <p:sp>
        <p:nvSpPr>
          <p:cNvPr id="33" name="Shape 30"/>
          <p:cNvSpPr/>
          <p:nvPr/>
        </p:nvSpPr>
        <p:spPr>
          <a:xfrm>
            <a:off x="4096512" y="4230014"/>
            <a:ext cx="7653528" cy="596189"/>
          </a:xfrm>
          <a:prstGeom prst="rect">
            <a:avLst/>
          </a:prstGeom>
          <a:solidFill>
            <a:srgbClr val="F0EBE2"/>
          </a:solidFill>
          <a:ln w="5715">
            <a:solidFill>
              <a:srgbClr val="F0EBE2"/>
            </a:solidFill>
            <a:prstDash val="solid"/>
          </a:ln>
        </p:spPr>
      </p:sp>
      <p:sp>
        <p:nvSpPr>
          <p:cNvPr id="34" name="Text 31"/>
          <p:cNvSpPr/>
          <p:nvPr/>
        </p:nvSpPr>
        <p:spPr>
          <a:xfrm>
            <a:off x="4215384" y="4298594"/>
            <a:ext cx="741578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A49.14 Gruppe G | A49.15 Streptococcus pneumoniae</a:t>
            </a:r>
            <a:endParaRPr lang="en-US" sz="1680" dirty="0"/>
          </a:p>
        </p:txBody>
      </p:sp>
      <p:sp>
        <p:nvSpPr>
          <p:cNvPr id="35" name="Shape 32"/>
          <p:cNvSpPr/>
          <p:nvPr/>
        </p:nvSpPr>
        <p:spPr>
          <a:xfrm>
            <a:off x="438912" y="4826203"/>
            <a:ext cx="3657600" cy="596189"/>
          </a:xfrm>
          <a:prstGeom prst="rect">
            <a:avLst/>
          </a:prstGeom>
          <a:solidFill>
            <a:srgbClr val="FFFFFF"/>
          </a:solidFill>
          <a:ln w="5715">
            <a:solidFill>
              <a:srgbClr val="FFFFFF"/>
            </a:solidFill>
            <a:prstDash val="solid"/>
          </a:ln>
        </p:spPr>
      </p:sp>
      <p:sp>
        <p:nvSpPr>
          <p:cNvPr id="36" name="Text 33"/>
          <p:cNvSpPr/>
          <p:nvPr/>
        </p:nvSpPr>
        <p:spPr>
          <a:xfrm>
            <a:off x="557784" y="4894783"/>
            <a:ext cx="341985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Übrige Streptokokken</a:t>
            </a:r>
            <a:endParaRPr lang="en-US" sz="1680" dirty="0"/>
          </a:p>
        </p:txBody>
      </p:sp>
      <p:sp>
        <p:nvSpPr>
          <p:cNvPr id="37" name="Shape 34"/>
          <p:cNvSpPr/>
          <p:nvPr/>
        </p:nvSpPr>
        <p:spPr>
          <a:xfrm>
            <a:off x="4096512" y="4826203"/>
            <a:ext cx="7653528" cy="596189"/>
          </a:xfrm>
          <a:prstGeom prst="rect">
            <a:avLst/>
          </a:prstGeom>
          <a:solidFill>
            <a:srgbClr val="FFFFFF"/>
          </a:solidFill>
          <a:ln w="5715">
            <a:solidFill>
              <a:srgbClr val="FFFFFF"/>
            </a:solidFill>
            <a:prstDash val="solid"/>
          </a:ln>
        </p:spPr>
      </p:sp>
      <p:sp>
        <p:nvSpPr>
          <p:cNvPr id="38" name="Text 35"/>
          <p:cNvSpPr/>
          <p:nvPr/>
        </p:nvSpPr>
        <p:spPr>
          <a:xfrm>
            <a:off x="4215384" y="4894783"/>
            <a:ext cx="741578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A49.18 sonstige | A49.19 nicht näher bezeichnet</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Erreger und Lokalisation müssen zum gewählten Kode passen; der Nachweis allein ersetzt keine Diagnose.</a:t>
            </a:r>
            <a:endParaRPr lang="en-US" sz="143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A49.8-: differenzierte sonstige Bakterien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ICD-Sys 2026: S. 29-30.</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 / 140</a:t>
            </a:r>
            <a:endParaRPr lang="en-US" sz="900" dirty="0"/>
          </a:p>
        </p:txBody>
      </p:sp>
      <p:sp>
        <p:nvSpPr>
          <p:cNvPr id="15" name="Shape 12"/>
          <p:cNvSpPr/>
          <p:nvPr/>
        </p:nvSpPr>
        <p:spPr>
          <a:xfrm>
            <a:off x="438912" y="2048256"/>
            <a:ext cx="2834640" cy="393192"/>
          </a:xfrm>
          <a:prstGeom prst="rect">
            <a:avLst/>
          </a:prstGeom>
          <a:solidFill>
            <a:srgbClr val="303D43"/>
          </a:solidFill>
          <a:ln w="5715">
            <a:solidFill>
              <a:srgbClr val="303D43"/>
            </a:solidFill>
            <a:prstDash val="solid"/>
          </a:ln>
        </p:spPr>
      </p:sp>
      <p:sp>
        <p:nvSpPr>
          <p:cNvPr id="16" name="Text 13"/>
          <p:cNvSpPr/>
          <p:nvPr/>
        </p:nvSpPr>
        <p:spPr>
          <a:xfrm>
            <a:off x="548640" y="2135124"/>
            <a:ext cx="2615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a:t>
            </a:r>
            <a:endParaRPr lang="en-US" sz="1220" dirty="0"/>
          </a:p>
        </p:txBody>
      </p:sp>
      <p:sp>
        <p:nvSpPr>
          <p:cNvPr id="17" name="Shape 14"/>
          <p:cNvSpPr/>
          <p:nvPr/>
        </p:nvSpPr>
        <p:spPr>
          <a:xfrm>
            <a:off x="3273552" y="2048256"/>
            <a:ext cx="8476488" cy="393192"/>
          </a:xfrm>
          <a:prstGeom prst="rect">
            <a:avLst/>
          </a:prstGeom>
          <a:solidFill>
            <a:srgbClr val="303D43"/>
          </a:solidFill>
          <a:ln w="5715">
            <a:solidFill>
              <a:srgbClr val="303D43"/>
            </a:solidFill>
            <a:prstDash val="solid"/>
          </a:ln>
        </p:spPr>
      </p:sp>
      <p:sp>
        <p:nvSpPr>
          <p:cNvPr id="18" name="Text 15"/>
          <p:cNvSpPr/>
          <p:nvPr/>
        </p:nvSpPr>
        <p:spPr>
          <a:xfrm>
            <a:off x="3383280" y="2135124"/>
            <a:ext cx="8257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Erregergruppe - verkürzt</a:t>
            </a:r>
            <a:endParaRPr lang="en-US" sz="1220" dirty="0"/>
          </a:p>
        </p:txBody>
      </p:sp>
      <p:sp>
        <p:nvSpPr>
          <p:cNvPr id="19" name="Shape 16"/>
          <p:cNvSpPr/>
          <p:nvPr/>
        </p:nvSpPr>
        <p:spPr>
          <a:xfrm>
            <a:off x="438912" y="2441448"/>
            <a:ext cx="2834640" cy="545836"/>
          </a:xfrm>
          <a:prstGeom prst="rect">
            <a:avLst/>
          </a:prstGeom>
          <a:solidFill>
            <a:srgbClr val="FFFFFF"/>
          </a:solidFill>
          <a:ln w="5715">
            <a:solidFill>
              <a:srgbClr val="FFFFFF"/>
            </a:solidFill>
            <a:prstDash val="solid"/>
          </a:ln>
        </p:spPr>
      </p:sp>
      <p:sp>
        <p:nvSpPr>
          <p:cNvPr id="20" name="Text 17"/>
          <p:cNvSpPr/>
          <p:nvPr/>
        </p:nvSpPr>
        <p:spPr>
          <a:xfrm>
            <a:off x="557784" y="2510028"/>
            <a:ext cx="259689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A49.80 / A49.81</a:t>
            </a:r>
            <a:endParaRPr lang="en-US" sz="1680" dirty="0"/>
          </a:p>
        </p:txBody>
      </p:sp>
      <p:sp>
        <p:nvSpPr>
          <p:cNvPr id="21" name="Shape 18"/>
          <p:cNvSpPr/>
          <p:nvPr/>
        </p:nvSpPr>
        <p:spPr>
          <a:xfrm>
            <a:off x="3273552" y="2441448"/>
            <a:ext cx="8476488" cy="545836"/>
          </a:xfrm>
          <a:prstGeom prst="rect">
            <a:avLst/>
          </a:prstGeom>
          <a:solidFill>
            <a:srgbClr val="FFFFFF"/>
          </a:solidFill>
          <a:ln w="5715">
            <a:solidFill>
              <a:srgbClr val="FFFFFF"/>
            </a:solidFill>
            <a:prstDash val="solid"/>
          </a:ln>
        </p:spPr>
      </p:sp>
      <p:sp>
        <p:nvSpPr>
          <p:cNvPr id="22" name="Text 19"/>
          <p:cNvSpPr/>
          <p:nvPr/>
        </p:nvSpPr>
        <p:spPr>
          <a:xfrm>
            <a:off x="3392424" y="2510028"/>
            <a:ext cx="82387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Bacteroides fragilis / gramnegative Anaerobier | Vibrio vulnificus</a:t>
            </a:r>
            <a:endParaRPr lang="en-US" sz="1680" dirty="0"/>
          </a:p>
        </p:txBody>
      </p:sp>
      <p:sp>
        <p:nvSpPr>
          <p:cNvPr id="23" name="Shape 20"/>
          <p:cNvSpPr/>
          <p:nvPr/>
        </p:nvSpPr>
        <p:spPr>
          <a:xfrm>
            <a:off x="438912" y="2987284"/>
            <a:ext cx="2834640" cy="545836"/>
          </a:xfrm>
          <a:prstGeom prst="rect">
            <a:avLst/>
          </a:prstGeom>
          <a:solidFill>
            <a:srgbClr val="F0EBE2"/>
          </a:solidFill>
          <a:ln w="5715">
            <a:solidFill>
              <a:srgbClr val="F0EBE2"/>
            </a:solidFill>
            <a:prstDash val="solid"/>
          </a:ln>
        </p:spPr>
      </p:sp>
      <p:sp>
        <p:nvSpPr>
          <p:cNvPr id="24" name="Text 21"/>
          <p:cNvSpPr/>
          <p:nvPr/>
        </p:nvSpPr>
        <p:spPr>
          <a:xfrm>
            <a:off x="557784" y="3055864"/>
            <a:ext cx="259689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A49.82 / A49.83</a:t>
            </a:r>
            <a:endParaRPr lang="en-US" sz="1680" dirty="0"/>
          </a:p>
        </p:txBody>
      </p:sp>
      <p:sp>
        <p:nvSpPr>
          <p:cNvPr id="25" name="Shape 22"/>
          <p:cNvSpPr/>
          <p:nvPr/>
        </p:nvSpPr>
        <p:spPr>
          <a:xfrm>
            <a:off x="3273552" y="2987284"/>
            <a:ext cx="8476488" cy="545836"/>
          </a:xfrm>
          <a:prstGeom prst="rect">
            <a:avLst/>
          </a:prstGeom>
          <a:solidFill>
            <a:srgbClr val="F0EBE2"/>
          </a:solidFill>
          <a:ln w="5715">
            <a:solidFill>
              <a:srgbClr val="F0EBE2"/>
            </a:solidFill>
            <a:prstDash val="solid"/>
          </a:ln>
        </p:spPr>
      </p:sp>
      <p:sp>
        <p:nvSpPr>
          <p:cNvPr id="26" name="Text 23"/>
          <p:cNvSpPr/>
          <p:nvPr/>
        </p:nvSpPr>
        <p:spPr>
          <a:xfrm>
            <a:off x="3392424" y="3055864"/>
            <a:ext cx="82387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 coli / Enterobacterales | Haemophilus / Moraxella</a:t>
            </a:r>
            <a:endParaRPr lang="en-US" sz="1680" dirty="0"/>
          </a:p>
        </p:txBody>
      </p:sp>
      <p:sp>
        <p:nvSpPr>
          <p:cNvPr id="27" name="Shape 24"/>
          <p:cNvSpPr/>
          <p:nvPr/>
        </p:nvSpPr>
        <p:spPr>
          <a:xfrm>
            <a:off x="438912" y="3533120"/>
            <a:ext cx="2834640" cy="797601"/>
          </a:xfrm>
          <a:prstGeom prst="rect">
            <a:avLst/>
          </a:prstGeom>
          <a:solidFill>
            <a:srgbClr val="FFFFFF"/>
          </a:solidFill>
          <a:ln w="5715">
            <a:solidFill>
              <a:srgbClr val="FFFFFF"/>
            </a:solidFill>
            <a:prstDash val="solid"/>
          </a:ln>
        </p:spPr>
      </p:sp>
      <p:sp>
        <p:nvSpPr>
          <p:cNvPr id="28" name="Text 25"/>
          <p:cNvSpPr/>
          <p:nvPr/>
        </p:nvSpPr>
        <p:spPr>
          <a:xfrm>
            <a:off x="557784" y="3601700"/>
            <a:ext cx="2596896" cy="67872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A49.84 / A49.85</a:t>
            </a:r>
            <a:endParaRPr lang="en-US" sz="1680" dirty="0"/>
          </a:p>
        </p:txBody>
      </p:sp>
      <p:sp>
        <p:nvSpPr>
          <p:cNvPr id="29" name="Shape 26"/>
          <p:cNvSpPr/>
          <p:nvPr/>
        </p:nvSpPr>
        <p:spPr>
          <a:xfrm>
            <a:off x="3273552" y="3533120"/>
            <a:ext cx="8476488" cy="797601"/>
          </a:xfrm>
          <a:prstGeom prst="rect">
            <a:avLst/>
          </a:prstGeom>
          <a:solidFill>
            <a:srgbClr val="FFFFFF"/>
          </a:solidFill>
          <a:ln w="5715">
            <a:solidFill>
              <a:srgbClr val="FFFFFF"/>
            </a:solidFill>
            <a:prstDash val="solid"/>
          </a:ln>
        </p:spPr>
      </p:sp>
      <p:sp>
        <p:nvSpPr>
          <p:cNvPr id="30" name="Text 27"/>
          <p:cNvSpPr/>
          <p:nvPr/>
        </p:nvSpPr>
        <p:spPr>
          <a:xfrm>
            <a:off x="3392424" y="3601700"/>
            <a:ext cx="8238744" cy="6787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 perfringens / sporenbildende grampositive Anaerobier | Pseudomonas / Nonfermenter</a:t>
            </a:r>
            <a:endParaRPr lang="en-US" sz="1680" dirty="0"/>
          </a:p>
        </p:txBody>
      </p:sp>
      <p:sp>
        <p:nvSpPr>
          <p:cNvPr id="31" name="Shape 28"/>
          <p:cNvSpPr/>
          <p:nvPr/>
        </p:nvSpPr>
        <p:spPr>
          <a:xfrm>
            <a:off x="438912" y="4330720"/>
            <a:ext cx="2834640" cy="545836"/>
          </a:xfrm>
          <a:prstGeom prst="rect">
            <a:avLst/>
          </a:prstGeom>
          <a:solidFill>
            <a:srgbClr val="F0EBE2"/>
          </a:solidFill>
          <a:ln w="5715">
            <a:solidFill>
              <a:srgbClr val="F0EBE2"/>
            </a:solidFill>
            <a:prstDash val="solid"/>
          </a:ln>
        </p:spPr>
      </p:sp>
      <p:sp>
        <p:nvSpPr>
          <p:cNvPr id="32" name="Text 29"/>
          <p:cNvSpPr/>
          <p:nvPr/>
        </p:nvSpPr>
        <p:spPr>
          <a:xfrm>
            <a:off x="557784" y="4399300"/>
            <a:ext cx="259689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A49.86 / A49.87</a:t>
            </a:r>
            <a:endParaRPr lang="en-US" sz="1680" dirty="0"/>
          </a:p>
        </p:txBody>
      </p:sp>
      <p:sp>
        <p:nvSpPr>
          <p:cNvPr id="33" name="Shape 30"/>
          <p:cNvSpPr/>
          <p:nvPr/>
        </p:nvSpPr>
        <p:spPr>
          <a:xfrm>
            <a:off x="3273552" y="4330720"/>
            <a:ext cx="8476488" cy="545836"/>
          </a:xfrm>
          <a:prstGeom prst="rect">
            <a:avLst/>
          </a:prstGeom>
          <a:solidFill>
            <a:srgbClr val="F0EBE2"/>
          </a:solidFill>
          <a:ln w="5715">
            <a:solidFill>
              <a:srgbClr val="F0EBE2"/>
            </a:solidFill>
            <a:prstDash val="solid"/>
          </a:ln>
        </p:spPr>
      </p:sp>
      <p:sp>
        <p:nvSpPr>
          <p:cNvPr id="34" name="Text 31"/>
          <p:cNvSpPr/>
          <p:nvPr/>
        </p:nvSpPr>
        <p:spPr>
          <a:xfrm>
            <a:off x="3392424" y="4399300"/>
            <a:ext cx="82387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sonstige grampositive Aerobier | nicht sporenbildende grampositive Anaerobier</a:t>
            </a:r>
            <a:endParaRPr lang="en-US" sz="1680" dirty="0"/>
          </a:p>
        </p:txBody>
      </p:sp>
      <p:sp>
        <p:nvSpPr>
          <p:cNvPr id="35" name="Shape 32"/>
          <p:cNvSpPr/>
          <p:nvPr/>
        </p:nvSpPr>
        <p:spPr>
          <a:xfrm>
            <a:off x="438912" y="4876556"/>
            <a:ext cx="2834640" cy="545836"/>
          </a:xfrm>
          <a:prstGeom prst="rect">
            <a:avLst/>
          </a:prstGeom>
          <a:solidFill>
            <a:srgbClr val="FFFFFF"/>
          </a:solidFill>
          <a:ln w="5715">
            <a:solidFill>
              <a:srgbClr val="FFFFFF"/>
            </a:solidFill>
            <a:prstDash val="solid"/>
          </a:ln>
        </p:spPr>
      </p:sp>
      <p:sp>
        <p:nvSpPr>
          <p:cNvPr id="36" name="Text 33"/>
          <p:cNvSpPr/>
          <p:nvPr/>
        </p:nvSpPr>
        <p:spPr>
          <a:xfrm>
            <a:off x="557784" y="4945136"/>
            <a:ext cx="259689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A49.88</a:t>
            </a:r>
            <a:endParaRPr lang="en-US" sz="1680" dirty="0"/>
          </a:p>
        </p:txBody>
      </p:sp>
      <p:sp>
        <p:nvSpPr>
          <p:cNvPr id="37" name="Shape 34"/>
          <p:cNvSpPr/>
          <p:nvPr/>
        </p:nvSpPr>
        <p:spPr>
          <a:xfrm>
            <a:off x="3273552" y="4876556"/>
            <a:ext cx="8476488" cy="545836"/>
          </a:xfrm>
          <a:prstGeom prst="rect">
            <a:avLst/>
          </a:prstGeom>
          <a:solidFill>
            <a:srgbClr val="FFFFFF"/>
          </a:solidFill>
          <a:ln w="5715">
            <a:solidFill>
              <a:srgbClr val="FFFFFF"/>
            </a:solidFill>
            <a:prstDash val="solid"/>
          </a:ln>
        </p:spPr>
      </p:sp>
      <p:sp>
        <p:nvSpPr>
          <p:cNvPr id="38" name="Text 35"/>
          <p:cNvSpPr/>
          <p:nvPr/>
        </p:nvSpPr>
        <p:spPr>
          <a:xfrm>
            <a:off x="3392424" y="4945136"/>
            <a:ext cx="82387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sonstige näher bezeichnete Bakterien</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Haemophilus influenzae hat weiterhin A49.2. Vollständige Titel und Ausschlüsse im Register nachschlagen.</a:t>
            </a:r>
            <a:endParaRPr lang="en-US" sz="143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A49 ist weder ein Sepsiskode noch ein Universal-Erregerkode</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ICD-Sys 2026: S. 29. KHB 2027, SD0101 S. 82, D04 S. 36.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14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Bakteriämie</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Bakteriämie ist in A49.0-, A49.1-, A49.2 und A49.3 nun ausdrücklich genannt. Schweizer SD0101 bleibt zu beachten.</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Andere Lokalisation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Bei spezifischer lokalisierter Infektion die zutreffende Organ-/Infektionskategorie prüfen; nicht pauschal A49 verwenden.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Spezialerreger</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Zusätzliche Exklusiva verweisen u.a. auf Gonokokken, Listerien, Salmonellen und Meningokokken-Bakteriämie.</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Eine Bakteriämie wird durch die neue Unterteilung nicht zur Sepsis.</a:t>
            </a:r>
            <a:endParaRPr lang="en-US" sz="143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Pneumokokken-Bakteriämie</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ICD-Sys 2026: S. 29. KHB 2027, SD0101 und D04.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15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Ärztlich dokumentierte Pneumokokken-Bakteriämie ohne lokalisierbaren Infektionsherd und ohne Sepsis. Gezeigt ist nur die A49-Zuordnung.</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A49.1: Erfassung innerhalb der Sammelposition.</a:t>
            </a:r>
            <a:endParaRPr lang="en-US" sz="1730" dirty="0"/>
          </a:p>
        </p:txBody>
      </p:sp>
      <p:sp>
        <p:nvSpPr>
          <p:cNvPr id="24" name="Shape 21"/>
          <p:cNvSpPr/>
          <p:nvPr/>
        </p:nvSpPr>
        <p:spPr>
          <a:xfrm>
            <a:off x="3785616" y="3408020"/>
            <a:ext cx="43891" cy="43891"/>
          </a:xfrm>
          <a:prstGeom prst="rect">
            <a:avLst/>
          </a:prstGeom>
          <a:solidFill>
            <a:srgbClr val="869867"/>
          </a:solidFill>
          <a:ln w="5715">
            <a:solidFill>
              <a:srgbClr val="869867"/>
            </a:solidFill>
            <a:prstDash val="solid"/>
          </a:ln>
        </p:spPr>
      </p:sp>
      <p:sp>
        <p:nvSpPr>
          <p:cNvPr id="25" name="Text 22"/>
          <p:cNvSpPr/>
          <p:nvPr/>
        </p:nvSpPr>
        <p:spPr>
          <a:xfrm>
            <a:off x="3950208" y="334401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Zusätzinformationen nach den bisherigen Regeln prüfen.</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A49.15: Streptococcus pneumoniae ausdrücklich erfasst.</a:t>
            </a:r>
            <a:endParaRPr lang="en-US" sz="1730" dirty="0"/>
          </a:p>
        </p:txBody>
      </p:sp>
      <p:sp>
        <p:nvSpPr>
          <p:cNvPr id="31" name="Shape 28"/>
          <p:cNvSpPr/>
          <p:nvPr/>
        </p:nvSpPr>
        <p:spPr>
          <a:xfrm>
            <a:off x="7900416" y="3408020"/>
            <a:ext cx="43891" cy="43891"/>
          </a:xfrm>
          <a:prstGeom prst="rect">
            <a:avLst/>
          </a:prstGeom>
          <a:solidFill>
            <a:srgbClr val="869867"/>
          </a:solidFill>
          <a:ln w="5715">
            <a:solidFill>
              <a:srgbClr val="869867"/>
            </a:solidFill>
            <a:prstDash val="solid"/>
          </a:ln>
        </p:spPr>
      </p:sp>
      <p:sp>
        <p:nvSpPr>
          <p:cNvPr id="32" name="Text 29"/>
          <p:cNvSpPr/>
          <p:nvPr/>
        </p:nvSpPr>
        <p:spPr>
          <a:xfrm>
            <a:off x="8065008" y="3344012"/>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Keine Sepsis ableiten; keinen redundanten Erregerhinweis ergänzen.</a:t>
            </a:r>
            <a:endParaRPr lang="en-US" sz="1730" dirty="0"/>
          </a:p>
        </p:txBody>
      </p:sp>
      <p:sp>
        <p:nvSpPr>
          <p:cNvPr id="33" name="Shape 30"/>
          <p:cNvSpPr/>
          <p:nvPr/>
        </p:nvSpPr>
        <p:spPr>
          <a:xfrm>
            <a:off x="438912" y="5577840"/>
            <a:ext cx="11314176" cy="566928"/>
          </a:xfrm>
          <a:prstGeom prst="rect">
            <a:avLst/>
          </a:prstGeom>
          <a:solidFill>
            <a:srgbClr val="EAEFDE"/>
          </a:solidFill>
          <a:ln w="5715">
            <a:solidFill>
              <a:srgbClr val="EAEFDE"/>
            </a:solidFill>
            <a:prstDash val="solid"/>
          </a:ln>
        </p:spPr>
      </p:sp>
      <p:sp>
        <p:nvSpPr>
          <p:cNvPr id="34" name="Shape 31"/>
          <p:cNvSpPr/>
          <p:nvPr/>
        </p:nvSpPr>
        <p:spPr>
          <a:xfrm>
            <a:off x="438912" y="5577840"/>
            <a:ext cx="40234" cy="566928"/>
          </a:xfrm>
          <a:prstGeom prst="rect">
            <a:avLst/>
          </a:prstGeom>
          <a:solidFill>
            <a:srgbClr val="284907"/>
          </a:solidFill>
          <a:ln w="5715">
            <a:solidFill>
              <a:srgbClr val="284907"/>
            </a:solidFill>
            <a:prstDash val="solid"/>
          </a:ln>
        </p:spPr>
      </p:sp>
      <p:sp>
        <p:nvSpPr>
          <p:cNvPr id="35" name="Text 3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ist die spezifische Kodeauswahl - nicht die diagnostische Umdeutung.</a:t>
            </a:r>
            <a:endParaRPr lang="en-US" sz="14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B94.8-: infektiöse Folgezustände genauer benennen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61; ICD-Sys 2026: S. 63.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16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B94.8: Folgezustände sonstiger näher bezeichneter infektiöser und parasitärer Krankheiten.</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B94.80: Folgezustände der Influenza.</a:t>
            </a:r>
            <a:endParaRPr lang="en-US" sz="1900" dirty="0"/>
          </a:p>
        </p:txBody>
      </p:sp>
      <p:sp>
        <p:nvSpPr>
          <p:cNvPr id="26" name="Shape 23"/>
          <p:cNvSpPr/>
          <p:nvPr/>
        </p:nvSpPr>
        <p:spPr>
          <a:xfrm>
            <a:off x="6361176" y="3146806"/>
            <a:ext cx="43891" cy="43891"/>
          </a:xfrm>
          <a:prstGeom prst="rect">
            <a:avLst/>
          </a:prstGeom>
          <a:solidFill>
            <a:srgbClr val="869867"/>
          </a:solidFill>
          <a:ln w="5715">
            <a:solidFill>
              <a:srgbClr val="869867"/>
            </a:solidFill>
            <a:prstDash val="solid"/>
          </a:ln>
        </p:spPr>
      </p:sp>
      <p:sp>
        <p:nvSpPr>
          <p:cNvPr id="27" name="Text 24"/>
          <p:cNvSpPr/>
          <p:nvPr/>
        </p:nvSpPr>
        <p:spPr>
          <a:xfrm>
            <a:off x="6525768" y="3082798"/>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B94.81: Folgezustände der infektiösen Mononukleose durch Gamma-Herpesviren.</a:t>
            </a:r>
            <a:endParaRPr lang="en-US" sz="1900" dirty="0"/>
          </a:p>
        </p:txBody>
      </p:sp>
      <p:sp>
        <p:nvSpPr>
          <p:cNvPr id="28" name="Shape 25"/>
          <p:cNvSpPr/>
          <p:nvPr/>
        </p:nvSpPr>
        <p:spPr>
          <a:xfrm>
            <a:off x="6361176" y="3862578"/>
            <a:ext cx="43891" cy="43891"/>
          </a:xfrm>
          <a:prstGeom prst="rect">
            <a:avLst/>
          </a:prstGeom>
          <a:solidFill>
            <a:srgbClr val="869867"/>
          </a:solidFill>
          <a:ln w="5715">
            <a:solidFill>
              <a:srgbClr val="869867"/>
            </a:solidFill>
            <a:prstDash val="solid"/>
          </a:ln>
        </p:spPr>
      </p:sp>
      <p:sp>
        <p:nvSpPr>
          <p:cNvPr id="29" name="Text 26"/>
          <p:cNvSpPr/>
          <p:nvPr/>
        </p:nvSpPr>
        <p:spPr>
          <a:xfrm>
            <a:off x="6525768" y="379857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B94.88: sonstige näher bezeichnete infektiöse und parasitäre Krankheiten.</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Aktive Erkrankung und Folgezustand unterscheiden; Reihenfolge nach Schweizer D06 prüfen.</a:t>
            </a:r>
            <a:endParaRPr lang="en-US" sz="143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Influenza: Erregerursprung statt historischer Epidemien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307, 751; ICD-Sys 2026: S. 309, 756.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17 / 140</a:t>
            </a:r>
            <a:endParaRPr lang="en-US" sz="900" dirty="0"/>
          </a:p>
        </p:txBody>
      </p:sp>
      <p:sp>
        <p:nvSpPr>
          <p:cNvPr id="15" name="Shape 12"/>
          <p:cNvSpPr/>
          <p:nvPr/>
        </p:nvSpPr>
        <p:spPr>
          <a:xfrm>
            <a:off x="438912" y="2048256"/>
            <a:ext cx="3794760" cy="393192"/>
          </a:xfrm>
          <a:prstGeom prst="rect">
            <a:avLst/>
          </a:prstGeom>
          <a:solidFill>
            <a:srgbClr val="303D43"/>
          </a:solidFill>
          <a:ln w="5715">
            <a:solidFill>
              <a:srgbClr val="303D43"/>
            </a:solidFill>
            <a:prstDash val="solid"/>
          </a:ln>
        </p:spPr>
      </p:sp>
      <p:sp>
        <p:nvSpPr>
          <p:cNvPr id="16" name="Text 13"/>
          <p:cNvSpPr/>
          <p:nvPr/>
        </p:nvSpPr>
        <p:spPr>
          <a:xfrm>
            <a:off x="548640" y="2135124"/>
            <a:ext cx="3575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7" name="Shape 14"/>
          <p:cNvSpPr/>
          <p:nvPr/>
        </p:nvSpPr>
        <p:spPr>
          <a:xfrm>
            <a:off x="4233672" y="2048256"/>
            <a:ext cx="3794760" cy="393192"/>
          </a:xfrm>
          <a:prstGeom prst="rect">
            <a:avLst/>
          </a:prstGeom>
          <a:solidFill>
            <a:srgbClr val="303D43"/>
          </a:solidFill>
          <a:ln w="5715">
            <a:solidFill>
              <a:srgbClr val="303D43"/>
            </a:solidFill>
            <a:prstDash val="solid"/>
          </a:ln>
        </p:spPr>
      </p:sp>
      <p:sp>
        <p:nvSpPr>
          <p:cNvPr id="18" name="Text 15"/>
          <p:cNvSpPr/>
          <p:nvPr/>
        </p:nvSpPr>
        <p:spPr>
          <a:xfrm>
            <a:off x="4343400" y="2135124"/>
            <a:ext cx="3575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19" name="Shape 16"/>
          <p:cNvSpPr/>
          <p:nvPr/>
        </p:nvSpPr>
        <p:spPr>
          <a:xfrm>
            <a:off x="8028432" y="2048256"/>
            <a:ext cx="3721608" cy="393192"/>
          </a:xfrm>
          <a:prstGeom prst="rect">
            <a:avLst/>
          </a:prstGeom>
          <a:solidFill>
            <a:srgbClr val="303D43"/>
          </a:solidFill>
          <a:ln w="5715">
            <a:solidFill>
              <a:srgbClr val="303D43"/>
            </a:solidFill>
            <a:prstDash val="solid"/>
          </a:ln>
        </p:spPr>
      </p:sp>
      <p:sp>
        <p:nvSpPr>
          <p:cNvPr id="20" name="Text 17"/>
          <p:cNvSpPr/>
          <p:nvPr/>
        </p:nvSpPr>
        <p:spPr>
          <a:xfrm>
            <a:off x="8138160" y="2135124"/>
            <a:ext cx="35021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Bedeutung</a:t>
            </a:r>
            <a:endParaRPr lang="en-US" sz="1220" dirty="0"/>
          </a:p>
        </p:txBody>
      </p:sp>
      <p:sp>
        <p:nvSpPr>
          <p:cNvPr id="21" name="Shape 18"/>
          <p:cNvSpPr/>
          <p:nvPr/>
        </p:nvSpPr>
        <p:spPr>
          <a:xfrm>
            <a:off x="438912" y="2441448"/>
            <a:ext cx="3794760" cy="619354"/>
          </a:xfrm>
          <a:prstGeom prst="rect">
            <a:avLst/>
          </a:prstGeom>
          <a:solidFill>
            <a:srgbClr val="FFFFFF"/>
          </a:solidFill>
          <a:ln w="5715">
            <a:solidFill>
              <a:srgbClr val="FFFFFF"/>
            </a:solidFill>
            <a:prstDash val="solid"/>
          </a:ln>
        </p:spPr>
      </p:sp>
      <p:sp>
        <p:nvSpPr>
          <p:cNvPr id="22" name="Text 19"/>
          <p:cNvSpPr/>
          <p:nvPr/>
        </p:nvSpPr>
        <p:spPr>
          <a:xfrm>
            <a:off x="557784" y="2510028"/>
            <a:ext cx="3557016" cy="50048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U69.20! A/H1N1 Pandemie 2009</a:t>
            </a:r>
            <a:endParaRPr lang="en-US" sz="1680" dirty="0"/>
          </a:p>
        </p:txBody>
      </p:sp>
      <p:sp>
        <p:nvSpPr>
          <p:cNvPr id="23" name="Shape 20"/>
          <p:cNvSpPr/>
          <p:nvPr/>
        </p:nvSpPr>
        <p:spPr>
          <a:xfrm>
            <a:off x="4233672" y="2441448"/>
            <a:ext cx="3794760" cy="619354"/>
          </a:xfrm>
          <a:prstGeom prst="rect">
            <a:avLst/>
          </a:prstGeom>
          <a:solidFill>
            <a:srgbClr val="FFFFFF"/>
          </a:solidFill>
          <a:ln w="5715">
            <a:solidFill>
              <a:srgbClr val="FFFFFF"/>
            </a:solidFill>
            <a:prstDash val="solid"/>
          </a:ln>
        </p:spPr>
      </p:sp>
      <p:sp>
        <p:nvSpPr>
          <p:cNvPr id="24" name="Text 21"/>
          <p:cNvSpPr/>
          <p:nvPr/>
        </p:nvSpPr>
        <p:spPr>
          <a:xfrm>
            <a:off x="4352544" y="2510028"/>
            <a:ext cx="3557016" cy="50048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U69.22! porzinen Ursprungs</a:t>
            </a:r>
            <a:endParaRPr lang="en-US" sz="1680" dirty="0"/>
          </a:p>
        </p:txBody>
      </p:sp>
      <p:sp>
        <p:nvSpPr>
          <p:cNvPr id="25" name="Shape 22"/>
          <p:cNvSpPr/>
          <p:nvPr/>
        </p:nvSpPr>
        <p:spPr>
          <a:xfrm>
            <a:off x="8028432" y="2441448"/>
            <a:ext cx="3721608" cy="619354"/>
          </a:xfrm>
          <a:prstGeom prst="rect">
            <a:avLst/>
          </a:prstGeom>
          <a:solidFill>
            <a:srgbClr val="FFFFFF"/>
          </a:solidFill>
          <a:ln w="5715">
            <a:solidFill>
              <a:srgbClr val="FFFFFF"/>
            </a:solidFill>
            <a:prstDash val="solid"/>
          </a:ln>
        </p:spPr>
      </p:sp>
      <p:sp>
        <p:nvSpPr>
          <p:cNvPr id="26" name="Text 23"/>
          <p:cNvSpPr/>
          <p:nvPr/>
        </p:nvSpPr>
        <p:spPr>
          <a:xfrm>
            <a:off x="8147304" y="2510028"/>
            <a:ext cx="3483864" cy="50048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Historische Zusatzposition entfällt</a:t>
            </a:r>
            <a:endParaRPr lang="en-US" sz="1680" dirty="0"/>
          </a:p>
        </p:txBody>
      </p:sp>
      <p:sp>
        <p:nvSpPr>
          <p:cNvPr id="27" name="Shape 24"/>
          <p:cNvSpPr/>
          <p:nvPr/>
        </p:nvSpPr>
        <p:spPr>
          <a:xfrm>
            <a:off x="438912" y="3060802"/>
            <a:ext cx="3794760" cy="871118"/>
          </a:xfrm>
          <a:prstGeom prst="rect">
            <a:avLst/>
          </a:prstGeom>
          <a:solidFill>
            <a:srgbClr val="F0EBE2"/>
          </a:solidFill>
          <a:ln w="5715">
            <a:solidFill>
              <a:srgbClr val="F0EBE2"/>
            </a:solidFill>
            <a:prstDash val="solid"/>
          </a:ln>
        </p:spPr>
      </p:sp>
      <p:sp>
        <p:nvSpPr>
          <p:cNvPr id="28" name="Text 25"/>
          <p:cNvSpPr/>
          <p:nvPr/>
        </p:nvSpPr>
        <p:spPr>
          <a:xfrm>
            <a:off x="557784" y="3129382"/>
            <a:ext cx="3557016" cy="752246"/>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U69.21! A/H5N1 Epidemie</a:t>
            </a:r>
            <a:endParaRPr lang="en-US" sz="1680" dirty="0"/>
          </a:p>
        </p:txBody>
      </p:sp>
      <p:sp>
        <p:nvSpPr>
          <p:cNvPr id="29" name="Shape 26"/>
          <p:cNvSpPr/>
          <p:nvPr/>
        </p:nvSpPr>
        <p:spPr>
          <a:xfrm>
            <a:off x="4233672" y="3060802"/>
            <a:ext cx="3794760" cy="871118"/>
          </a:xfrm>
          <a:prstGeom prst="rect">
            <a:avLst/>
          </a:prstGeom>
          <a:solidFill>
            <a:srgbClr val="F0EBE2"/>
          </a:solidFill>
          <a:ln w="5715">
            <a:solidFill>
              <a:srgbClr val="F0EBE2"/>
            </a:solidFill>
            <a:prstDash val="solid"/>
          </a:ln>
        </p:spPr>
      </p:sp>
      <p:sp>
        <p:nvSpPr>
          <p:cNvPr id="30" name="Text 27"/>
          <p:cNvSpPr/>
          <p:nvPr/>
        </p:nvSpPr>
        <p:spPr>
          <a:xfrm>
            <a:off x="4352544" y="3129382"/>
            <a:ext cx="3557016" cy="75224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U69.23! aviären Ursprungs</a:t>
            </a:r>
            <a:endParaRPr lang="en-US" sz="1680" dirty="0"/>
          </a:p>
        </p:txBody>
      </p:sp>
      <p:sp>
        <p:nvSpPr>
          <p:cNvPr id="31" name="Shape 28"/>
          <p:cNvSpPr/>
          <p:nvPr/>
        </p:nvSpPr>
        <p:spPr>
          <a:xfrm>
            <a:off x="8028432" y="3060802"/>
            <a:ext cx="3721608" cy="871118"/>
          </a:xfrm>
          <a:prstGeom prst="rect">
            <a:avLst/>
          </a:prstGeom>
          <a:solidFill>
            <a:srgbClr val="F0EBE2"/>
          </a:solidFill>
          <a:ln w="5715">
            <a:solidFill>
              <a:srgbClr val="F0EBE2"/>
            </a:solidFill>
            <a:prstDash val="solid"/>
          </a:ln>
        </p:spPr>
      </p:sp>
      <p:sp>
        <p:nvSpPr>
          <p:cNvPr id="32" name="Text 29"/>
          <p:cNvSpPr/>
          <p:nvPr/>
        </p:nvSpPr>
        <p:spPr>
          <a:xfrm>
            <a:off x="8147304" y="3129382"/>
            <a:ext cx="3483864" cy="75224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Breitere Gruppierung statt H5N1-Bezeichnung</a:t>
            </a:r>
            <a:endParaRPr lang="en-US" sz="1680" dirty="0"/>
          </a:p>
        </p:txBody>
      </p:sp>
      <p:sp>
        <p:nvSpPr>
          <p:cNvPr id="33" name="Shape 30"/>
          <p:cNvSpPr/>
          <p:nvPr/>
        </p:nvSpPr>
        <p:spPr>
          <a:xfrm>
            <a:off x="438912" y="3931920"/>
            <a:ext cx="3794760" cy="619354"/>
          </a:xfrm>
          <a:prstGeom prst="rect">
            <a:avLst/>
          </a:prstGeom>
          <a:solidFill>
            <a:srgbClr val="FFFFFF"/>
          </a:solidFill>
          <a:ln w="5715">
            <a:solidFill>
              <a:srgbClr val="FFFFFF"/>
            </a:solidFill>
            <a:prstDash val="solid"/>
          </a:ln>
        </p:spPr>
      </p:sp>
      <p:sp>
        <p:nvSpPr>
          <p:cNvPr id="34" name="Text 31"/>
          <p:cNvSpPr/>
          <p:nvPr/>
        </p:nvSpPr>
        <p:spPr>
          <a:xfrm>
            <a:off x="557784" y="4000500"/>
            <a:ext cx="3557016" cy="50048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Kein entsprechender Zusatzkode</a:t>
            </a:r>
            <a:endParaRPr lang="en-US" sz="1680" dirty="0"/>
          </a:p>
        </p:txBody>
      </p:sp>
      <p:sp>
        <p:nvSpPr>
          <p:cNvPr id="35" name="Shape 32"/>
          <p:cNvSpPr/>
          <p:nvPr/>
        </p:nvSpPr>
        <p:spPr>
          <a:xfrm>
            <a:off x="4233672" y="3931920"/>
            <a:ext cx="3794760" cy="619354"/>
          </a:xfrm>
          <a:prstGeom prst="rect">
            <a:avLst/>
          </a:prstGeom>
          <a:solidFill>
            <a:srgbClr val="FFFFFF"/>
          </a:solidFill>
          <a:ln w="5715">
            <a:solidFill>
              <a:srgbClr val="FFFFFF"/>
            </a:solidFill>
            <a:prstDash val="solid"/>
          </a:ln>
        </p:spPr>
      </p:sp>
      <p:sp>
        <p:nvSpPr>
          <p:cNvPr id="36" name="Text 33"/>
          <p:cNvSpPr/>
          <p:nvPr/>
        </p:nvSpPr>
        <p:spPr>
          <a:xfrm>
            <a:off x="4352544" y="4000500"/>
            <a:ext cx="3557016" cy="50048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U69.24! sonstiges Influenza-Virus</a:t>
            </a:r>
            <a:endParaRPr lang="en-US" sz="1680" dirty="0"/>
          </a:p>
        </p:txBody>
      </p:sp>
      <p:sp>
        <p:nvSpPr>
          <p:cNvPr id="37" name="Shape 34"/>
          <p:cNvSpPr/>
          <p:nvPr/>
        </p:nvSpPr>
        <p:spPr>
          <a:xfrm>
            <a:off x="8028432" y="3931920"/>
            <a:ext cx="3721608" cy="619354"/>
          </a:xfrm>
          <a:prstGeom prst="rect">
            <a:avLst/>
          </a:prstGeom>
          <a:solidFill>
            <a:srgbClr val="FFFFFF"/>
          </a:solidFill>
          <a:ln w="5715">
            <a:solidFill>
              <a:srgbClr val="FFFFFF"/>
            </a:solidFill>
            <a:prstDash val="solid"/>
          </a:ln>
        </p:spPr>
      </p:sp>
      <p:sp>
        <p:nvSpPr>
          <p:cNvPr id="38" name="Text 35"/>
          <p:cNvSpPr/>
          <p:nvPr/>
        </p:nvSpPr>
        <p:spPr>
          <a:xfrm>
            <a:off x="8147304" y="4000500"/>
            <a:ext cx="3483864" cy="50048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Weitere Gruppe neu</a:t>
            </a:r>
            <a:endParaRPr lang="en-US" sz="1680" dirty="0"/>
          </a:p>
        </p:txBody>
      </p:sp>
      <p:sp>
        <p:nvSpPr>
          <p:cNvPr id="39" name="Shape 36"/>
          <p:cNvSpPr/>
          <p:nvPr/>
        </p:nvSpPr>
        <p:spPr>
          <a:xfrm>
            <a:off x="438912" y="4551274"/>
            <a:ext cx="3794760" cy="871118"/>
          </a:xfrm>
          <a:prstGeom prst="rect">
            <a:avLst/>
          </a:prstGeom>
          <a:solidFill>
            <a:srgbClr val="F0EBE2"/>
          </a:solidFill>
          <a:ln w="5715">
            <a:solidFill>
              <a:srgbClr val="F0EBE2"/>
            </a:solidFill>
            <a:prstDash val="solid"/>
          </a:ln>
        </p:spPr>
      </p:sp>
      <p:sp>
        <p:nvSpPr>
          <p:cNvPr id="40" name="Text 37"/>
          <p:cNvSpPr/>
          <p:nvPr/>
        </p:nvSpPr>
        <p:spPr>
          <a:xfrm>
            <a:off x="557784" y="4619854"/>
            <a:ext cx="3557016" cy="752246"/>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J10: saisonale Influenzaviren</a:t>
            </a:r>
            <a:endParaRPr lang="en-US" sz="1680" dirty="0"/>
          </a:p>
        </p:txBody>
      </p:sp>
      <p:sp>
        <p:nvSpPr>
          <p:cNvPr id="41" name="Shape 38"/>
          <p:cNvSpPr/>
          <p:nvPr/>
        </p:nvSpPr>
        <p:spPr>
          <a:xfrm>
            <a:off x="4233672" y="4551274"/>
            <a:ext cx="3794760" cy="871118"/>
          </a:xfrm>
          <a:prstGeom prst="rect">
            <a:avLst/>
          </a:prstGeom>
          <a:solidFill>
            <a:srgbClr val="F0EBE2"/>
          </a:solidFill>
          <a:ln w="5715">
            <a:solidFill>
              <a:srgbClr val="F0EBE2"/>
            </a:solidFill>
            <a:prstDash val="solid"/>
          </a:ln>
        </p:spPr>
      </p:sp>
      <p:sp>
        <p:nvSpPr>
          <p:cNvPr id="42" name="Text 39"/>
          <p:cNvSpPr/>
          <p:nvPr/>
        </p:nvSpPr>
        <p:spPr>
          <a:xfrm>
            <a:off x="4352544" y="4619854"/>
            <a:ext cx="3557016" cy="75224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Influenza-A-Virus ausdrücklich ergänzt</a:t>
            </a:r>
            <a:endParaRPr lang="en-US" sz="1680" dirty="0"/>
          </a:p>
        </p:txBody>
      </p:sp>
      <p:sp>
        <p:nvSpPr>
          <p:cNvPr id="43" name="Shape 40"/>
          <p:cNvSpPr/>
          <p:nvPr/>
        </p:nvSpPr>
        <p:spPr>
          <a:xfrm>
            <a:off x="8028432" y="4551274"/>
            <a:ext cx="3721608" cy="871118"/>
          </a:xfrm>
          <a:prstGeom prst="rect">
            <a:avLst/>
          </a:prstGeom>
          <a:solidFill>
            <a:srgbClr val="F0EBE2"/>
          </a:solidFill>
          <a:ln w="5715">
            <a:solidFill>
              <a:srgbClr val="F0EBE2"/>
            </a:solidFill>
            <a:prstDash val="solid"/>
          </a:ln>
        </p:spPr>
      </p:sp>
      <p:sp>
        <p:nvSpPr>
          <p:cNvPr id="44" name="Text 41"/>
          <p:cNvSpPr/>
          <p:nvPr/>
        </p:nvSpPr>
        <p:spPr>
          <a:xfrm>
            <a:off x="8147304" y="4619854"/>
            <a:ext cx="3483864" cy="75224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Nicht jedes Influenza A gehört zu J09</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U69.22!-.24! nur in Verbindung mit J09 gemäss Hinweis, nicht pauschal bei saisonaler Influenza.</a:t>
            </a:r>
            <a:endParaRPr lang="en-US" sz="143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C43.5-: perianales Melanom separat</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73, 78, 81; ICD-Sys 2026: S. 75, 80, 84.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18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C43.5: bösartiges Melanom des Rumpfes, einschliesslich perianaler Haut.</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C43.50: bösartiges Melanom der Perianalhaut.</a:t>
            </a:r>
            <a:endParaRPr lang="en-US" sz="1900" dirty="0"/>
          </a:p>
        </p:txBody>
      </p:sp>
      <p:sp>
        <p:nvSpPr>
          <p:cNvPr id="26" name="Shape 23"/>
          <p:cNvSpPr/>
          <p:nvPr/>
        </p:nvSpPr>
        <p:spPr>
          <a:xfrm>
            <a:off x="6361176" y="3431540"/>
            <a:ext cx="43891" cy="43891"/>
          </a:xfrm>
          <a:prstGeom prst="rect">
            <a:avLst/>
          </a:prstGeom>
          <a:solidFill>
            <a:srgbClr val="869867"/>
          </a:solidFill>
          <a:ln w="5715">
            <a:solidFill>
              <a:srgbClr val="869867"/>
            </a:solidFill>
            <a:prstDash val="solid"/>
          </a:ln>
        </p:spPr>
      </p:sp>
      <p:sp>
        <p:nvSpPr>
          <p:cNvPr id="27" name="Text 24"/>
          <p:cNvSpPr/>
          <p:nvPr/>
        </p:nvSpPr>
        <p:spPr>
          <a:xfrm>
            <a:off x="6525768"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C43.59: bösartiges Melanom sonstiger und nicht näher bezeichneter Teile des Rumpfes.</a:t>
            </a:r>
            <a:endParaRPr lang="en-US" sz="1900" dirty="0"/>
          </a:p>
        </p:txBody>
      </p:sp>
      <p:sp>
        <p:nvSpPr>
          <p:cNvPr id="28" name="Shape 25"/>
          <p:cNvSpPr/>
          <p:nvPr/>
        </p:nvSpPr>
        <p:spPr>
          <a:xfrm>
            <a:off x="6361176" y="4147312"/>
            <a:ext cx="43891" cy="43891"/>
          </a:xfrm>
          <a:prstGeom prst="rect">
            <a:avLst/>
          </a:prstGeom>
          <a:solidFill>
            <a:srgbClr val="869867"/>
          </a:solidFill>
          <a:ln w="5715">
            <a:solidFill>
              <a:srgbClr val="869867"/>
            </a:solidFill>
            <a:prstDash val="solid"/>
          </a:ln>
        </p:spPr>
      </p:sp>
      <p:sp>
        <p:nvSpPr>
          <p:cNvPr id="29" name="Text 26"/>
          <p:cNvSpPr/>
          <p:nvPr/>
        </p:nvSpPr>
        <p:spPr>
          <a:xfrm>
            <a:off x="6525768" y="4083304"/>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Ausschlüsse bei C21.0 und C50 entsprechend angepasst.</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Analhaut und Anus ohne nähere Angabe sind nicht austauschbar.</a:t>
            </a:r>
            <a:endParaRPr lang="en-US" sz="143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C78 und C97: Inhalt präzisiert, Kodes bleiben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87-88, 96; ICD-Sys 2026: S. 90, 98.</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19 / 140</a:t>
            </a:r>
            <a:endParaRPr lang="en-US" sz="900" dirty="0"/>
          </a:p>
        </p:txBody>
      </p:sp>
      <p:sp>
        <p:nvSpPr>
          <p:cNvPr id="15" name="Shape 12"/>
          <p:cNvSpPr/>
          <p:nvPr/>
        </p:nvSpPr>
        <p:spPr>
          <a:xfrm>
            <a:off x="438912" y="2048256"/>
            <a:ext cx="1600200" cy="393192"/>
          </a:xfrm>
          <a:prstGeom prst="rect">
            <a:avLst/>
          </a:prstGeom>
          <a:solidFill>
            <a:srgbClr val="303D43"/>
          </a:solidFill>
          <a:ln w="5715">
            <a:solidFill>
              <a:srgbClr val="303D43"/>
            </a:solidFill>
            <a:prstDash val="solid"/>
          </a:ln>
        </p:spPr>
      </p:sp>
      <p:sp>
        <p:nvSpPr>
          <p:cNvPr id="16" name="Text 13"/>
          <p:cNvSpPr/>
          <p:nvPr/>
        </p:nvSpPr>
        <p:spPr>
          <a:xfrm>
            <a:off x="548640" y="2135124"/>
            <a:ext cx="13807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2039112" y="2048256"/>
            <a:ext cx="5577840" cy="393192"/>
          </a:xfrm>
          <a:prstGeom prst="rect">
            <a:avLst/>
          </a:prstGeom>
          <a:solidFill>
            <a:srgbClr val="303D43"/>
          </a:solidFill>
          <a:ln w="5715">
            <a:solidFill>
              <a:srgbClr val="303D43"/>
            </a:solidFill>
            <a:prstDash val="solid"/>
          </a:ln>
        </p:spPr>
      </p:sp>
      <p:sp>
        <p:nvSpPr>
          <p:cNvPr id="18" name="Text 15"/>
          <p:cNvSpPr/>
          <p:nvPr/>
        </p:nvSpPr>
        <p:spPr>
          <a:xfrm>
            <a:off x="2148840" y="2135124"/>
            <a:ext cx="5358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Änderung im Zielstand 2026</a:t>
            </a:r>
            <a:endParaRPr lang="en-US" sz="1220" dirty="0"/>
          </a:p>
        </p:txBody>
      </p:sp>
      <p:sp>
        <p:nvSpPr>
          <p:cNvPr id="19" name="Shape 16"/>
          <p:cNvSpPr/>
          <p:nvPr/>
        </p:nvSpPr>
        <p:spPr>
          <a:xfrm>
            <a:off x="7616952" y="2048256"/>
            <a:ext cx="4133088" cy="393192"/>
          </a:xfrm>
          <a:prstGeom prst="rect">
            <a:avLst/>
          </a:prstGeom>
          <a:solidFill>
            <a:srgbClr val="303D43"/>
          </a:solidFill>
          <a:ln w="5715">
            <a:solidFill>
              <a:srgbClr val="303D43"/>
            </a:solidFill>
            <a:prstDash val="solid"/>
          </a:ln>
        </p:spPr>
      </p:sp>
      <p:sp>
        <p:nvSpPr>
          <p:cNvPr id="20" name="Text 17"/>
          <p:cNvSpPr/>
          <p:nvPr/>
        </p:nvSpPr>
        <p:spPr>
          <a:xfrm>
            <a:off x="7726680" y="2135124"/>
            <a:ext cx="39136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Praxis</a:t>
            </a:r>
            <a:endParaRPr lang="en-US" sz="1220" dirty="0"/>
          </a:p>
        </p:txBody>
      </p:sp>
      <p:sp>
        <p:nvSpPr>
          <p:cNvPr id="21" name="Shape 18"/>
          <p:cNvSpPr/>
          <p:nvPr/>
        </p:nvSpPr>
        <p:spPr>
          <a:xfrm>
            <a:off x="438912" y="2441448"/>
            <a:ext cx="1600200" cy="808177"/>
          </a:xfrm>
          <a:prstGeom prst="rect">
            <a:avLst/>
          </a:prstGeom>
          <a:solidFill>
            <a:srgbClr val="FFFFFF"/>
          </a:solidFill>
          <a:ln w="5715">
            <a:solidFill>
              <a:srgbClr val="FFFFFF"/>
            </a:solidFill>
            <a:prstDash val="solid"/>
          </a:ln>
        </p:spPr>
      </p:sp>
      <p:sp>
        <p:nvSpPr>
          <p:cNvPr id="22" name="Text 19"/>
          <p:cNvSpPr/>
          <p:nvPr/>
        </p:nvSpPr>
        <p:spPr>
          <a:xfrm>
            <a:off x="557784" y="2510028"/>
            <a:ext cx="136245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C78.2</a:t>
            </a:r>
            <a:endParaRPr lang="en-US" sz="1680" dirty="0"/>
          </a:p>
        </p:txBody>
      </p:sp>
      <p:sp>
        <p:nvSpPr>
          <p:cNvPr id="23" name="Shape 20"/>
          <p:cNvSpPr/>
          <p:nvPr/>
        </p:nvSpPr>
        <p:spPr>
          <a:xfrm>
            <a:off x="2039112" y="2441448"/>
            <a:ext cx="5577840" cy="808177"/>
          </a:xfrm>
          <a:prstGeom prst="rect">
            <a:avLst/>
          </a:prstGeom>
          <a:solidFill>
            <a:srgbClr val="FFFFFF"/>
          </a:solidFill>
          <a:ln w="5715">
            <a:solidFill>
              <a:srgbClr val="FFFFFF"/>
            </a:solidFill>
            <a:prstDash val="solid"/>
          </a:ln>
        </p:spPr>
      </p:sp>
      <p:sp>
        <p:nvSpPr>
          <p:cNvPr id="24" name="Text 21"/>
          <p:cNvSpPr/>
          <p:nvPr/>
        </p:nvSpPr>
        <p:spPr>
          <a:xfrm>
            <a:off x="2157984" y="2510028"/>
            <a:ext cx="534009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Pleurakarzinose ausdrücklich enthalten</a:t>
            </a:r>
            <a:endParaRPr lang="en-US" sz="1680" dirty="0"/>
          </a:p>
        </p:txBody>
      </p:sp>
      <p:sp>
        <p:nvSpPr>
          <p:cNvPr id="25" name="Shape 22"/>
          <p:cNvSpPr/>
          <p:nvPr/>
        </p:nvSpPr>
        <p:spPr>
          <a:xfrm>
            <a:off x="7616952" y="2441448"/>
            <a:ext cx="4133088" cy="808177"/>
          </a:xfrm>
          <a:prstGeom prst="rect">
            <a:avLst/>
          </a:prstGeom>
          <a:solidFill>
            <a:srgbClr val="FFFFFF"/>
          </a:solidFill>
          <a:ln w="5715">
            <a:solidFill>
              <a:srgbClr val="FFFFFF"/>
            </a:solidFill>
            <a:prstDash val="solid"/>
          </a:ln>
        </p:spPr>
      </p:sp>
      <p:sp>
        <p:nvSpPr>
          <p:cNvPr id="26" name="Text 23"/>
          <p:cNvSpPr/>
          <p:nvPr/>
        </p:nvSpPr>
        <p:spPr>
          <a:xfrm>
            <a:off x="7735824" y="2510028"/>
            <a:ext cx="389534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Bekannte Zuordnung leichter auffindbar</a:t>
            </a:r>
            <a:endParaRPr lang="en-US" sz="1680" dirty="0"/>
          </a:p>
        </p:txBody>
      </p:sp>
      <p:sp>
        <p:nvSpPr>
          <p:cNvPr id="27" name="Shape 24"/>
          <p:cNvSpPr/>
          <p:nvPr/>
        </p:nvSpPr>
        <p:spPr>
          <a:xfrm>
            <a:off x="438912" y="3249625"/>
            <a:ext cx="1600200" cy="556412"/>
          </a:xfrm>
          <a:prstGeom prst="rect">
            <a:avLst/>
          </a:prstGeom>
          <a:solidFill>
            <a:srgbClr val="F0EBE2"/>
          </a:solidFill>
          <a:ln w="5715">
            <a:solidFill>
              <a:srgbClr val="F0EBE2"/>
            </a:solidFill>
            <a:prstDash val="solid"/>
          </a:ln>
        </p:spPr>
      </p:sp>
      <p:sp>
        <p:nvSpPr>
          <p:cNvPr id="28" name="Text 25"/>
          <p:cNvSpPr/>
          <p:nvPr/>
        </p:nvSpPr>
        <p:spPr>
          <a:xfrm>
            <a:off x="557784" y="3318205"/>
            <a:ext cx="1362456" cy="43754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C78.6</a:t>
            </a:r>
            <a:endParaRPr lang="en-US" sz="1680" dirty="0"/>
          </a:p>
        </p:txBody>
      </p:sp>
      <p:sp>
        <p:nvSpPr>
          <p:cNvPr id="29" name="Shape 26"/>
          <p:cNvSpPr/>
          <p:nvPr/>
        </p:nvSpPr>
        <p:spPr>
          <a:xfrm>
            <a:off x="2039112" y="3249625"/>
            <a:ext cx="5577840" cy="556412"/>
          </a:xfrm>
          <a:prstGeom prst="rect">
            <a:avLst/>
          </a:prstGeom>
          <a:solidFill>
            <a:srgbClr val="F0EBE2"/>
          </a:solidFill>
          <a:ln w="5715">
            <a:solidFill>
              <a:srgbClr val="F0EBE2"/>
            </a:solidFill>
            <a:prstDash val="solid"/>
          </a:ln>
        </p:spPr>
      </p:sp>
      <p:sp>
        <p:nvSpPr>
          <p:cNvPr id="30" name="Text 27"/>
          <p:cNvSpPr/>
          <p:nvPr/>
        </p:nvSpPr>
        <p:spPr>
          <a:xfrm>
            <a:off x="2157984" y="3318205"/>
            <a:ext cx="5340096" cy="43754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Peritonealkarzinose ausdrücklich enthalten</a:t>
            </a:r>
            <a:endParaRPr lang="en-US" sz="1680" dirty="0"/>
          </a:p>
        </p:txBody>
      </p:sp>
      <p:sp>
        <p:nvSpPr>
          <p:cNvPr id="31" name="Shape 28"/>
          <p:cNvSpPr/>
          <p:nvPr/>
        </p:nvSpPr>
        <p:spPr>
          <a:xfrm>
            <a:off x="7616952" y="3249625"/>
            <a:ext cx="4133088" cy="556412"/>
          </a:xfrm>
          <a:prstGeom prst="rect">
            <a:avLst/>
          </a:prstGeom>
          <a:solidFill>
            <a:srgbClr val="F0EBE2"/>
          </a:solidFill>
          <a:ln w="5715">
            <a:solidFill>
              <a:srgbClr val="F0EBE2"/>
            </a:solidFill>
            <a:prstDash val="solid"/>
          </a:ln>
        </p:spPr>
      </p:sp>
      <p:sp>
        <p:nvSpPr>
          <p:cNvPr id="32" name="Text 29"/>
          <p:cNvSpPr/>
          <p:nvPr/>
        </p:nvSpPr>
        <p:spPr>
          <a:xfrm>
            <a:off x="7735824" y="3318205"/>
            <a:ext cx="3895344" cy="43754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Keine neue separate Schlüsselnummer</a:t>
            </a:r>
            <a:endParaRPr lang="en-US" sz="1680" dirty="0"/>
          </a:p>
        </p:txBody>
      </p:sp>
      <p:sp>
        <p:nvSpPr>
          <p:cNvPr id="33" name="Shape 30"/>
          <p:cNvSpPr/>
          <p:nvPr/>
        </p:nvSpPr>
        <p:spPr>
          <a:xfrm>
            <a:off x="438912" y="3806038"/>
            <a:ext cx="1600200" cy="808177"/>
          </a:xfrm>
          <a:prstGeom prst="rect">
            <a:avLst/>
          </a:prstGeom>
          <a:solidFill>
            <a:srgbClr val="FFFFFF"/>
          </a:solidFill>
          <a:ln w="5715">
            <a:solidFill>
              <a:srgbClr val="FFFFFF"/>
            </a:solidFill>
            <a:prstDash val="solid"/>
          </a:ln>
        </p:spPr>
      </p:sp>
      <p:sp>
        <p:nvSpPr>
          <p:cNvPr id="34" name="Text 31"/>
          <p:cNvSpPr/>
          <p:nvPr/>
        </p:nvSpPr>
        <p:spPr>
          <a:xfrm>
            <a:off x="557784" y="3874618"/>
            <a:ext cx="136245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C97!</a:t>
            </a:r>
            <a:endParaRPr lang="en-US" sz="1680" dirty="0"/>
          </a:p>
        </p:txBody>
      </p:sp>
      <p:sp>
        <p:nvSpPr>
          <p:cNvPr id="35" name="Shape 32"/>
          <p:cNvSpPr/>
          <p:nvPr/>
        </p:nvSpPr>
        <p:spPr>
          <a:xfrm>
            <a:off x="2039112" y="3806038"/>
            <a:ext cx="5577840" cy="808177"/>
          </a:xfrm>
          <a:prstGeom prst="rect">
            <a:avLst/>
          </a:prstGeom>
          <a:solidFill>
            <a:srgbClr val="FFFFFF"/>
          </a:solidFill>
          <a:ln w="5715">
            <a:solidFill>
              <a:srgbClr val="FFFFFF"/>
            </a:solidFill>
            <a:prstDash val="solid"/>
          </a:ln>
        </p:spPr>
      </p:sp>
      <p:sp>
        <p:nvSpPr>
          <p:cNvPr id="36" name="Text 33"/>
          <p:cNvSpPr/>
          <p:nvPr/>
        </p:nvSpPr>
        <p:spPr>
          <a:xfrm>
            <a:off x="2157984" y="3874618"/>
            <a:ext cx="534009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Bösartige Primärtumore an mehreren Lokalisationen deutlicher formuliert</a:t>
            </a:r>
            <a:endParaRPr lang="en-US" sz="1680" dirty="0"/>
          </a:p>
        </p:txBody>
      </p:sp>
      <p:sp>
        <p:nvSpPr>
          <p:cNvPr id="37" name="Shape 34"/>
          <p:cNvSpPr/>
          <p:nvPr/>
        </p:nvSpPr>
        <p:spPr>
          <a:xfrm>
            <a:off x="7616952" y="3806038"/>
            <a:ext cx="4133088" cy="808177"/>
          </a:xfrm>
          <a:prstGeom prst="rect">
            <a:avLst/>
          </a:prstGeom>
          <a:solidFill>
            <a:srgbClr val="FFFFFF"/>
          </a:solidFill>
          <a:ln w="5715">
            <a:solidFill>
              <a:srgbClr val="FFFFFF"/>
            </a:solidFill>
            <a:prstDash val="solid"/>
          </a:ln>
        </p:spPr>
      </p:sp>
      <p:sp>
        <p:nvSpPr>
          <p:cNvPr id="38" name="Text 35"/>
          <p:cNvSpPr/>
          <p:nvPr/>
        </p:nvSpPr>
        <p:spPr>
          <a:xfrm>
            <a:off x="7735824" y="3874618"/>
            <a:ext cx="389534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Nicht für Metastasen allein</a:t>
            </a:r>
            <a:endParaRPr lang="en-US" sz="1680" dirty="0"/>
          </a:p>
        </p:txBody>
      </p:sp>
      <p:sp>
        <p:nvSpPr>
          <p:cNvPr id="39" name="Shape 36"/>
          <p:cNvSpPr/>
          <p:nvPr/>
        </p:nvSpPr>
        <p:spPr>
          <a:xfrm>
            <a:off x="438912" y="4614215"/>
            <a:ext cx="1600200" cy="808177"/>
          </a:xfrm>
          <a:prstGeom prst="rect">
            <a:avLst/>
          </a:prstGeom>
          <a:solidFill>
            <a:srgbClr val="F0EBE2"/>
          </a:solidFill>
          <a:ln w="5715">
            <a:solidFill>
              <a:srgbClr val="F0EBE2"/>
            </a:solidFill>
            <a:prstDash val="solid"/>
          </a:ln>
        </p:spPr>
      </p:sp>
      <p:sp>
        <p:nvSpPr>
          <p:cNvPr id="40" name="Text 37"/>
          <p:cNvSpPr/>
          <p:nvPr/>
        </p:nvSpPr>
        <p:spPr>
          <a:xfrm>
            <a:off x="557784" y="4682795"/>
            <a:ext cx="136245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C97! - Hinweis</a:t>
            </a:r>
            <a:endParaRPr lang="en-US" sz="1680" dirty="0"/>
          </a:p>
        </p:txBody>
      </p:sp>
      <p:sp>
        <p:nvSpPr>
          <p:cNvPr id="41" name="Shape 38"/>
          <p:cNvSpPr/>
          <p:nvPr/>
        </p:nvSpPr>
        <p:spPr>
          <a:xfrm>
            <a:off x="2039112" y="4614215"/>
            <a:ext cx="5577840" cy="808177"/>
          </a:xfrm>
          <a:prstGeom prst="rect">
            <a:avLst/>
          </a:prstGeom>
          <a:solidFill>
            <a:srgbClr val="F0EBE2"/>
          </a:solidFill>
          <a:ln w="5715">
            <a:solidFill>
              <a:srgbClr val="F0EBE2"/>
            </a:solidFill>
            <a:prstDash val="solid"/>
          </a:ln>
        </p:spPr>
      </p:sp>
      <p:sp>
        <p:nvSpPr>
          <p:cNvPr id="42" name="Text 39"/>
          <p:cNvSpPr/>
          <p:nvPr/>
        </p:nvSpPr>
        <p:spPr>
          <a:xfrm>
            <a:off x="2157984" y="4682795"/>
            <a:ext cx="534009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Einzeltumore separat; eine einzige Kodeklasse kann dennoch mehrere Primärtumore abbilden</a:t>
            </a:r>
            <a:endParaRPr lang="en-US" sz="1680" dirty="0"/>
          </a:p>
        </p:txBody>
      </p:sp>
      <p:sp>
        <p:nvSpPr>
          <p:cNvPr id="43" name="Shape 40"/>
          <p:cNvSpPr/>
          <p:nvPr/>
        </p:nvSpPr>
        <p:spPr>
          <a:xfrm>
            <a:off x="7616952" y="4614215"/>
            <a:ext cx="4133088" cy="808177"/>
          </a:xfrm>
          <a:prstGeom prst="rect">
            <a:avLst/>
          </a:prstGeom>
          <a:solidFill>
            <a:srgbClr val="F0EBE2"/>
          </a:solidFill>
          <a:ln w="5715">
            <a:solidFill>
              <a:srgbClr val="F0EBE2"/>
            </a:solidFill>
            <a:prstDash val="solid"/>
          </a:ln>
        </p:spPr>
      </p:sp>
      <p:sp>
        <p:nvSpPr>
          <p:cNvPr id="44" name="Text 41"/>
          <p:cNvSpPr/>
          <p:nvPr/>
        </p:nvSpPr>
        <p:spPr>
          <a:xfrm>
            <a:off x="7735824" y="4682795"/>
            <a:ext cx="389534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Keine Pflicht zu unterschiedlichen Kodenummern ableiten</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C97! erfordert die passende Tumorkonstellation; die sprachliche Überarbeitung erweitert sie nicht beliebig.</a:t>
            </a:r>
            <a:endParaRPr lang="en-US" sz="143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D61.10 und D65.0-: zwei unterschiedliche Änderungen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120-121; ICD-Sys 2026: S. 122, 124.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20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D61.10: aplastische Anämie infolge zytostatischer Therapie.</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D65.0: erworbene Afibrinogenämie als endständiger Kode.</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D61.10: direkte toxische, dosisabhängige Knochenmarkschädigung als Beschreibung ergänzt.</a:t>
            </a:r>
            <a:endParaRPr lang="en-US" sz="1900" dirty="0"/>
          </a:p>
        </p:txBody>
      </p:sp>
      <p:sp>
        <p:nvSpPr>
          <p:cNvPr id="28" name="Shape 25"/>
          <p:cNvSpPr/>
          <p:nvPr/>
        </p:nvSpPr>
        <p:spPr>
          <a:xfrm>
            <a:off x="6361176" y="3716274"/>
            <a:ext cx="43891" cy="43891"/>
          </a:xfrm>
          <a:prstGeom prst="rect">
            <a:avLst/>
          </a:prstGeom>
          <a:solidFill>
            <a:srgbClr val="869867"/>
          </a:solidFill>
          <a:ln w="5715">
            <a:solidFill>
              <a:srgbClr val="869867"/>
            </a:solidFill>
            <a:prstDash val="solid"/>
          </a:ln>
        </p:spPr>
      </p:sp>
      <p:sp>
        <p:nvSpPr>
          <p:cNvPr id="29" name="Text 26"/>
          <p:cNvSpPr/>
          <p:nvPr/>
        </p:nvSpPr>
        <p:spPr>
          <a:xfrm>
            <a:off x="6525768" y="3652266"/>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D65.00: erworbene Afibrinogenämie.</a:t>
            </a:r>
            <a:endParaRPr lang="en-US" sz="1900" dirty="0"/>
          </a:p>
        </p:txBody>
      </p:sp>
      <p:sp>
        <p:nvSpPr>
          <p:cNvPr id="30" name="Shape 27"/>
          <p:cNvSpPr/>
          <p:nvPr/>
        </p:nvSpPr>
        <p:spPr>
          <a:xfrm>
            <a:off x="6361176" y="4147312"/>
            <a:ext cx="43891" cy="43891"/>
          </a:xfrm>
          <a:prstGeom prst="rect">
            <a:avLst/>
          </a:prstGeom>
          <a:solidFill>
            <a:srgbClr val="869867"/>
          </a:solidFill>
          <a:ln w="5715">
            <a:solidFill>
              <a:srgbClr val="869867"/>
            </a:solidFill>
            <a:prstDash val="solid"/>
          </a:ln>
        </p:spPr>
      </p:sp>
      <p:sp>
        <p:nvSpPr>
          <p:cNvPr id="31" name="Text 28"/>
          <p:cNvSpPr/>
          <p:nvPr/>
        </p:nvSpPr>
        <p:spPr>
          <a:xfrm>
            <a:off x="6525768" y="4083304"/>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D65.01: erworbene Hypofibrinogenämie.</a:t>
            </a:r>
            <a:endParaRPr lang="en-US" sz="1900" dirty="0"/>
          </a:p>
        </p:txBody>
      </p:sp>
      <p:sp>
        <p:nvSpPr>
          <p:cNvPr id="32" name="Shape 29"/>
          <p:cNvSpPr/>
          <p:nvPr/>
        </p:nvSpPr>
        <p:spPr>
          <a:xfrm>
            <a:off x="438912" y="5577840"/>
            <a:ext cx="11314176" cy="566928"/>
          </a:xfrm>
          <a:prstGeom prst="rect">
            <a:avLst/>
          </a:prstGeom>
          <a:solidFill>
            <a:srgbClr val="EAEFDE"/>
          </a:solidFill>
          <a:ln w="5715">
            <a:solidFill>
              <a:srgbClr val="EAEFDE"/>
            </a:solidFill>
            <a:prstDash val="solid"/>
          </a:ln>
        </p:spPr>
      </p:sp>
      <p:sp>
        <p:nvSpPr>
          <p:cNvPr id="33" name="Shape 30"/>
          <p:cNvSpPr/>
          <p:nvPr/>
        </p:nvSpPr>
        <p:spPr>
          <a:xfrm>
            <a:off x="438912" y="5577840"/>
            <a:ext cx="40234" cy="566928"/>
          </a:xfrm>
          <a:prstGeom prst="rect">
            <a:avLst/>
          </a:prstGeom>
          <a:solidFill>
            <a:srgbClr val="284907"/>
          </a:solidFill>
          <a:ln w="5715">
            <a:solidFill>
              <a:srgbClr val="284907"/>
            </a:solidFill>
            <a:prstDash val="solid"/>
          </a:ln>
        </p:spPr>
      </p:sp>
      <p:sp>
        <p:nvSpPr>
          <p:cNvPr id="34" name="Text 31"/>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Beschreibungserweiterung bei D61.10 von echter Kodeaufgliederung bei D65.0- unterscheiden.</a:t>
            </a:r>
            <a:endParaRPr lang="en-US" sz="143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01 | INFEKTIONEN, NEUBILDUNGEN UND BLUT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SCHWEIZER SONDERREGEL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Schweizer Grenze: U69.11! / U69.12! nicht übernehmen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121; ICD-Sys 2026: S. 124. KHB 2027, D04 S. 36.</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21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ICD-10-GM: DE-Hinweis</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ICD-Hinweise zur Blutgerinnung nennen deutsche FPV-Zusatzentgelte.</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Dauerhaft erworben: U69.11!; temporär: U69.12!.</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Schweizer Anwendung 2027</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Diese Hinweise stehen weiterhin in der ICD-10-GM 2026.</a:t>
            </a:r>
            <a:endParaRPr lang="en-US" sz="1900" dirty="0"/>
          </a:p>
        </p:txBody>
      </p:sp>
      <p:sp>
        <p:nvSpPr>
          <p:cNvPr id="28" name="Shape 25"/>
          <p:cNvSpPr/>
          <p:nvPr/>
        </p:nvSpPr>
        <p:spPr>
          <a:xfrm>
            <a:off x="6361176" y="3431540"/>
            <a:ext cx="43891" cy="43891"/>
          </a:xfrm>
          <a:prstGeom prst="rect">
            <a:avLst/>
          </a:prstGeom>
          <a:solidFill>
            <a:srgbClr val="869867"/>
          </a:solidFill>
          <a:ln w="5715">
            <a:solidFill>
              <a:srgbClr val="869867"/>
            </a:solidFill>
            <a:prstDash val="solid"/>
          </a:ln>
        </p:spPr>
      </p:sp>
      <p:sp>
        <p:nvSpPr>
          <p:cNvPr id="29" name="Text 26"/>
          <p:cNvSpPr/>
          <p:nvPr/>
        </p:nvSpPr>
        <p:spPr>
          <a:xfrm>
            <a:off x="6525768"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Schweizer KHB 2027, D04: beide Kodes sind nicht zu erfassen.</a:t>
            </a:r>
            <a:endParaRPr lang="en-US" sz="1900" dirty="0"/>
          </a:p>
        </p:txBody>
      </p:sp>
      <p:sp>
        <p:nvSpPr>
          <p:cNvPr id="30" name="Shape 27"/>
          <p:cNvSpPr/>
          <p:nvPr/>
        </p:nvSpPr>
        <p:spPr>
          <a:xfrm>
            <a:off x="6361176" y="4147312"/>
            <a:ext cx="43891" cy="43891"/>
          </a:xfrm>
          <a:prstGeom prst="rect">
            <a:avLst/>
          </a:prstGeom>
          <a:solidFill>
            <a:srgbClr val="869867"/>
          </a:solidFill>
          <a:ln w="5715">
            <a:solidFill>
              <a:srgbClr val="869867"/>
            </a:solidFill>
            <a:prstDash val="solid"/>
          </a:ln>
        </p:spPr>
      </p:sp>
      <p:sp>
        <p:nvSpPr>
          <p:cNvPr id="31" name="Text 28"/>
          <p:cNvSpPr/>
          <p:nvPr/>
        </p:nvSpPr>
        <p:spPr>
          <a:xfrm>
            <a:off x="6525768" y="4083304"/>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Die neue D65-Differenzierung davon getrennt anwenden.</a:t>
            </a:r>
            <a:endParaRPr lang="en-US" sz="1900" dirty="0"/>
          </a:p>
        </p:txBody>
      </p:sp>
      <p:sp>
        <p:nvSpPr>
          <p:cNvPr id="32" name="Shape 29"/>
          <p:cNvSpPr/>
          <p:nvPr/>
        </p:nvSpPr>
        <p:spPr>
          <a:xfrm>
            <a:off x="438912" y="5577840"/>
            <a:ext cx="11314176" cy="566928"/>
          </a:xfrm>
          <a:prstGeom prst="rect">
            <a:avLst/>
          </a:prstGeom>
          <a:solidFill>
            <a:srgbClr val="EAEFDE"/>
          </a:solidFill>
          <a:ln w="5715">
            <a:solidFill>
              <a:srgbClr val="EAEFDE"/>
            </a:solidFill>
            <a:prstDash val="solid"/>
          </a:ln>
        </p:spPr>
      </p:sp>
      <p:sp>
        <p:nvSpPr>
          <p:cNvPr id="33" name="Shape 30"/>
          <p:cNvSpPr/>
          <p:nvPr/>
        </p:nvSpPr>
        <p:spPr>
          <a:xfrm>
            <a:off x="438912" y="5577840"/>
            <a:ext cx="40234" cy="566928"/>
          </a:xfrm>
          <a:prstGeom prst="rect">
            <a:avLst/>
          </a:prstGeom>
          <a:solidFill>
            <a:srgbClr val="284907"/>
          </a:solidFill>
          <a:ln w="5715">
            <a:solidFill>
              <a:srgbClr val="284907"/>
            </a:solidFill>
            <a:prstDash val="solid"/>
          </a:ln>
        </p:spPr>
      </p:sp>
      <p:sp>
        <p:nvSpPr>
          <p:cNvPr id="34" name="Text 31"/>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Klassifikationsbestand und Schweizer Erfassungspflicht sind zwei verschiedene Ebenen.</a:t>
            </a:r>
            <a:endParaRPr lang="en-US" sz="143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22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02</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Diagnosen und Symptome klarer differenzieren</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Von Plasmaproteinen bis Fatigue und Pseudoexfoliation</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Neue Unterkodes</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Diagnose nicht aus Einzelbefund ableiten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Index und Systematik gemeinsam prüfen</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E88.0-: Alpha-1-Antitrypsin und Albumin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157; ICD-Sys 2026: S. 160.</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23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E88.0: Störungen des Plasmaprotein-Stoffwechsels, anderenorts nicht klassifiziert.</a:t>
            </a:r>
            <a:endParaRPr lang="en-US" sz="1900" dirty="0"/>
          </a:p>
        </p:txBody>
      </p:sp>
      <p:sp>
        <p:nvSpPr>
          <p:cNvPr id="21" name="Shape 18"/>
          <p:cNvSpPr/>
          <p:nvPr/>
        </p:nvSpPr>
        <p:spPr>
          <a:xfrm>
            <a:off x="603504" y="3716274"/>
            <a:ext cx="43891" cy="43891"/>
          </a:xfrm>
          <a:prstGeom prst="rect">
            <a:avLst/>
          </a:prstGeom>
          <a:solidFill>
            <a:srgbClr val="869867"/>
          </a:solidFill>
          <a:ln w="5715">
            <a:solidFill>
              <a:srgbClr val="869867"/>
            </a:solidFill>
            <a:prstDash val="solid"/>
          </a:ln>
        </p:spPr>
      </p:sp>
      <p:sp>
        <p:nvSpPr>
          <p:cNvPr id="22" name="Text 19"/>
          <p:cNvSpPr/>
          <p:nvPr/>
        </p:nvSpPr>
        <p:spPr>
          <a:xfrm>
            <a:off x="768096" y="3652266"/>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Mehrere klinische Konstellationen teilen denselben Kode.</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E88.00: Alpha-1-Antitrypsin-Mangel.</a:t>
            </a:r>
            <a:endParaRPr lang="en-US" sz="1900" dirty="0"/>
          </a:p>
        </p:txBody>
      </p:sp>
      <p:sp>
        <p:nvSpPr>
          <p:cNvPr id="28" name="Shape 25"/>
          <p:cNvSpPr/>
          <p:nvPr/>
        </p:nvSpPr>
        <p:spPr>
          <a:xfrm>
            <a:off x="6361176" y="3146806"/>
            <a:ext cx="43891" cy="43891"/>
          </a:xfrm>
          <a:prstGeom prst="rect">
            <a:avLst/>
          </a:prstGeom>
          <a:solidFill>
            <a:srgbClr val="869867"/>
          </a:solidFill>
          <a:ln w="5715">
            <a:solidFill>
              <a:srgbClr val="869867"/>
            </a:solidFill>
            <a:prstDash val="solid"/>
          </a:ln>
        </p:spPr>
      </p:sp>
      <p:sp>
        <p:nvSpPr>
          <p:cNvPr id="29" name="Text 26"/>
          <p:cNvSpPr/>
          <p:nvPr/>
        </p:nvSpPr>
        <p:spPr>
          <a:xfrm>
            <a:off x="6525768" y="3082798"/>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E88.01: Hypoalbuminämie.</a:t>
            </a:r>
            <a:endParaRPr lang="en-US" sz="1900" dirty="0"/>
          </a:p>
        </p:txBody>
      </p:sp>
      <p:sp>
        <p:nvSpPr>
          <p:cNvPr id="30" name="Shape 27"/>
          <p:cNvSpPr/>
          <p:nvPr/>
        </p:nvSpPr>
        <p:spPr>
          <a:xfrm>
            <a:off x="6361176" y="3577844"/>
            <a:ext cx="43891" cy="43891"/>
          </a:xfrm>
          <a:prstGeom prst="rect">
            <a:avLst/>
          </a:prstGeom>
          <a:solidFill>
            <a:srgbClr val="869867"/>
          </a:solidFill>
          <a:ln w="5715">
            <a:solidFill>
              <a:srgbClr val="869867"/>
            </a:solidFill>
            <a:prstDash val="solid"/>
          </a:ln>
        </p:spPr>
      </p:sp>
      <p:sp>
        <p:nvSpPr>
          <p:cNvPr id="31" name="Text 28"/>
          <p:cNvSpPr/>
          <p:nvPr/>
        </p:nvSpPr>
        <p:spPr>
          <a:xfrm>
            <a:off x="6525768" y="3513836"/>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E88.08: sonstige Störungen, u.a. Analbuminämie und Bisalbuminämie.</a:t>
            </a:r>
            <a:endParaRPr lang="en-US" sz="1900" dirty="0"/>
          </a:p>
        </p:txBody>
      </p:sp>
      <p:sp>
        <p:nvSpPr>
          <p:cNvPr id="32" name="Shape 29"/>
          <p:cNvSpPr/>
          <p:nvPr/>
        </p:nvSpPr>
        <p:spPr>
          <a:xfrm>
            <a:off x="438912" y="5577840"/>
            <a:ext cx="11314176" cy="566928"/>
          </a:xfrm>
          <a:prstGeom prst="rect">
            <a:avLst/>
          </a:prstGeom>
          <a:solidFill>
            <a:srgbClr val="EAEFDE"/>
          </a:solidFill>
          <a:ln w="5715">
            <a:solidFill>
              <a:srgbClr val="EAEFDE"/>
            </a:solidFill>
            <a:prstDash val="solid"/>
          </a:ln>
        </p:spPr>
      </p:sp>
      <p:sp>
        <p:nvSpPr>
          <p:cNvPr id="33" name="Shape 30"/>
          <p:cNvSpPr/>
          <p:nvPr/>
        </p:nvSpPr>
        <p:spPr>
          <a:xfrm>
            <a:off x="438912" y="5577840"/>
            <a:ext cx="40234" cy="566928"/>
          </a:xfrm>
          <a:prstGeom prst="rect">
            <a:avLst/>
          </a:prstGeom>
          <a:solidFill>
            <a:srgbClr val="284907"/>
          </a:solidFill>
          <a:ln w="5715">
            <a:solidFill>
              <a:srgbClr val="284907"/>
            </a:solidFill>
            <a:prstDash val="solid"/>
          </a:ln>
        </p:spPr>
      </p:sp>
      <p:sp>
        <p:nvSpPr>
          <p:cNvPr id="34" name="Text 31"/>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E88.00/E88.08 entstehen im Schritt 2025; E88.01 ist die weitere Differenzierung im Zielstand 2026.</a:t>
            </a:r>
            <a:endParaRPr lang="en-US" sz="143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Amyloidose: Form und Verteilung entscheiden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156; ICD-Sys 2026: S. 159.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24 / 140</a:t>
            </a:r>
            <a:endParaRPr lang="en-US" sz="900" dirty="0"/>
          </a:p>
        </p:txBody>
      </p:sp>
      <p:sp>
        <p:nvSpPr>
          <p:cNvPr id="15" name="Shape 12"/>
          <p:cNvSpPr/>
          <p:nvPr/>
        </p:nvSpPr>
        <p:spPr>
          <a:xfrm>
            <a:off x="438912" y="2048256"/>
            <a:ext cx="16459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4264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7" name="Shape 14"/>
          <p:cNvSpPr/>
          <p:nvPr/>
        </p:nvSpPr>
        <p:spPr>
          <a:xfrm>
            <a:off x="2084832" y="2048256"/>
            <a:ext cx="2194560" cy="393192"/>
          </a:xfrm>
          <a:prstGeom prst="rect">
            <a:avLst/>
          </a:prstGeom>
          <a:solidFill>
            <a:srgbClr val="303D43"/>
          </a:solidFill>
          <a:ln w="5715">
            <a:solidFill>
              <a:srgbClr val="303D43"/>
            </a:solidFill>
            <a:prstDash val="solid"/>
          </a:ln>
        </p:spPr>
      </p:sp>
      <p:sp>
        <p:nvSpPr>
          <p:cNvPr id="18" name="Text 15"/>
          <p:cNvSpPr/>
          <p:nvPr/>
        </p:nvSpPr>
        <p:spPr>
          <a:xfrm>
            <a:off x="2194560" y="2135124"/>
            <a:ext cx="1975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19" name="Shape 16"/>
          <p:cNvSpPr/>
          <p:nvPr/>
        </p:nvSpPr>
        <p:spPr>
          <a:xfrm>
            <a:off x="4279392" y="2048256"/>
            <a:ext cx="7470648" cy="393192"/>
          </a:xfrm>
          <a:prstGeom prst="rect">
            <a:avLst/>
          </a:prstGeom>
          <a:solidFill>
            <a:srgbClr val="303D43"/>
          </a:solidFill>
          <a:ln w="5715">
            <a:solidFill>
              <a:srgbClr val="303D43"/>
            </a:solidFill>
            <a:prstDash val="solid"/>
          </a:ln>
        </p:spPr>
      </p:sp>
      <p:sp>
        <p:nvSpPr>
          <p:cNvPr id="20" name="Text 17"/>
          <p:cNvSpPr/>
          <p:nvPr/>
        </p:nvSpPr>
        <p:spPr>
          <a:xfrm>
            <a:off x="4389120" y="2135124"/>
            <a:ext cx="72511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Differenzierung</a:t>
            </a:r>
            <a:endParaRPr lang="en-US" sz="1220" dirty="0"/>
          </a:p>
        </p:txBody>
      </p:sp>
      <p:sp>
        <p:nvSpPr>
          <p:cNvPr id="21" name="Shape 18"/>
          <p:cNvSpPr/>
          <p:nvPr/>
        </p:nvSpPr>
        <p:spPr>
          <a:xfrm>
            <a:off x="438912" y="2441448"/>
            <a:ext cx="1645920" cy="1161491"/>
          </a:xfrm>
          <a:prstGeom prst="rect">
            <a:avLst/>
          </a:prstGeom>
          <a:solidFill>
            <a:srgbClr val="FFFFFF"/>
          </a:solidFill>
          <a:ln w="5715">
            <a:solidFill>
              <a:srgbClr val="FFFFFF"/>
            </a:solidFill>
            <a:prstDash val="solid"/>
          </a:ln>
        </p:spPr>
      </p:sp>
      <p:sp>
        <p:nvSpPr>
          <p:cNvPr id="22" name="Text 19"/>
          <p:cNvSpPr/>
          <p:nvPr/>
        </p:nvSpPr>
        <p:spPr>
          <a:xfrm>
            <a:off x="557784" y="2510028"/>
            <a:ext cx="1408176" cy="104261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E85.3</a:t>
            </a:r>
            <a:endParaRPr lang="en-US" sz="1680" dirty="0"/>
          </a:p>
        </p:txBody>
      </p:sp>
      <p:sp>
        <p:nvSpPr>
          <p:cNvPr id="23" name="Shape 20"/>
          <p:cNvSpPr/>
          <p:nvPr/>
        </p:nvSpPr>
        <p:spPr>
          <a:xfrm>
            <a:off x="2084832" y="2441448"/>
            <a:ext cx="2194560" cy="1161491"/>
          </a:xfrm>
          <a:prstGeom prst="rect">
            <a:avLst/>
          </a:prstGeom>
          <a:solidFill>
            <a:srgbClr val="FFFFFF"/>
          </a:solidFill>
          <a:ln w="5715">
            <a:solidFill>
              <a:srgbClr val="FFFFFF"/>
            </a:solidFill>
            <a:prstDash val="solid"/>
          </a:ln>
        </p:spPr>
      </p:sp>
      <p:sp>
        <p:nvSpPr>
          <p:cNvPr id="24" name="Text 21"/>
          <p:cNvSpPr/>
          <p:nvPr/>
        </p:nvSpPr>
        <p:spPr>
          <a:xfrm>
            <a:off x="2203704" y="2510028"/>
            <a:ext cx="1956816" cy="104261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E85.30 / E85.38</a:t>
            </a:r>
            <a:endParaRPr lang="en-US" sz="1680" dirty="0"/>
          </a:p>
        </p:txBody>
      </p:sp>
      <p:sp>
        <p:nvSpPr>
          <p:cNvPr id="25" name="Shape 22"/>
          <p:cNvSpPr/>
          <p:nvPr/>
        </p:nvSpPr>
        <p:spPr>
          <a:xfrm>
            <a:off x="4279392" y="2441448"/>
            <a:ext cx="7470648" cy="1161491"/>
          </a:xfrm>
          <a:prstGeom prst="rect">
            <a:avLst/>
          </a:prstGeom>
          <a:solidFill>
            <a:srgbClr val="FFFFFF"/>
          </a:solidFill>
          <a:ln w="5715">
            <a:solidFill>
              <a:srgbClr val="FFFFFF"/>
            </a:solidFill>
            <a:prstDash val="solid"/>
          </a:ln>
        </p:spPr>
      </p:sp>
      <p:sp>
        <p:nvSpPr>
          <p:cNvPr id="26" name="Text 23"/>
          <p:cNvSpPr/>
          <p:nvPr/>
        </p:nvSpPr>
        <p:spPr>
          <a:xfrm>
            <a:off x="4398264" y="2510028"/>
            <a:ext cx="7232904" cy="104261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Systemische AL-Amyloidose / sonstige sekundäre systemische Amyloidose</a:t>
            </a:r>
            <a:endParaRPr lang="en-US" sz="1680" dirty="0"/>
          </a:p>
        </p:txBody>
      </p:sp>
      <p:sp>
        <p:nvSpPr>
          <p:cNvPr id="27" name="Shape 24"/>
          <p:cNvSpPr/>
          <p:nvPr/>
        </p:nvSpPr>
        <p:spPr>
          <a:xfrm>
            <a:off x="438912" y="3602939"/>
            <a:ext cx="1645920" cy="909726"/>
          </a:xfrm>
          <a:prstGeom prst="rect">
            <a:avLst/>
          </a:prstGeom>
          <a:solidFill>
            <a:srgbClr val="F0EBE2"/>
          </a:solidFill>
          <a:ln w="5715">
            <a:solidFill>
              <a:srgbClr val="F0EBE2"/>
            </a:solidFill>
            <a:prstDash val="solid"/>
          </a:ln>
        </p:spPr>
      </p:sp>
      <p:sp>
        <p:nvSpPr>
          <p:cNvPr id="28" name="Text 25"/>
          <p:cNvSpPr/>
          <p:nvPr/>
        </p:nvSpPr>
        <p:spPr>
          <a:xfrm>
            <a:off x="557784" y="3671519"/>
            <a:ext cx="1408176" cy="79085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E85.8</a:t>
            </a:r>
            <a:endParaRPr lang="en-US" sz="1680" dirty="0"/>
          </a:p>
        </p:txBody>
      </p:sp>
      <p:sp>
        <p:nvSpPr>
          <p:cNvPr id="29" name="Shape 26"/>
          <p:cNvSpPr/>
          <p:nvPr/>
        </p:nvSpPr>
        <p:spPr>
          <a:xfrm>
            <a:off x="2084832" y="3602939"/>
            <a:ext cx="2194560" cy="909726"/>
          </a:xfrm>
          <a:prstGeom prst="rect">
            <a:avLst/>
          </a:prstGeom>
          <a:solidFill>
            <a:srgbClr val="F0EBE2"/>
          </a:solidFill>
          <a:ln w="5715">
            <a:solidFill>
              <a:srgbClr val="F0EBE2"/>
            </a:solidFill>
            <a:prstDash val="solid"/>
          </a:ln>
        </p:spPr>
      </p:sp>
      <p:sp>
        <p:nvSpPr>
          <p:cNvPr id="30" name="Text 27"/>
          <p:cNvSpPr/>
          <p:nvPr/>
        </p:nvSpPr>
        <p:spPr>
          <a:xfrm>
            <a:off x="2203704" y="3671519"/>
            <a:ext cx="1956816"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E85.80 / E85.88</a:t>
            </a:r>
            <a:endParaRPr lang="en-US" sz="1680" dirty="0"/>
          </a:p>
        </p:txBody>
      </p:sp>
      <p:sp>
        <p:nvSpPr>
          <p:cNvPr id="31" name="Shape 28"/>
          <p:cNvSpPr/>
          <p:nvPr/>
        </p:nvSpPr>
        <p:spPr>
          <a:xfrm>
            <a:off x="4279392" y="3602939"/>
            <a:ext cx="7470648" cy="909726"/>
          </a:xfrm>
          <a:prstGeom prst="rect">
            <a:avLst/>
          </a:prstGeom>
          <a:solidFill>
            <a:srgbClr val="F0EBE2"/>
          </a:solidFill>
          <a:ln w="5715">
            <a:solidFill>
              <a:srgbClr val="F0EBE2"/>
            </a:solidFill>
            <a:prstDash val="solid"/>
          </a:ln>
        </p:spPr>
      </p:sp>
      <p:sp>
        <p:nvSpPr>
          <p:cNvPr id="32" name="Text 29"/>
          <p:cNvSpPr/>
          <p:nvPr/>
        </p:nvSpPr>
        <p:spPr>
          <a:xfrm>
            <a:off x="4398264" y="3671519"/>
            <a:ext cx="7232904"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Wildtyp-ATTR-Amyloidose / sonstige Amyloidose</a:t>
            </a:r>
            <a:endParaRPr lang="en-US" sz="1680" dirty="0"/>
          </a:p>
        </p:txBody>
      </p:sp>
      <p:sp>
        <p:nvSpPr>
          <p:cNvPr id="33" name="Shape 30"/>
          <p:cNvSpPr/>
          <p:nvPr/>
        </p:nvSpPr>
        <p:spPr>
          <a:xfrm>
            <a:off x="438912" y="4512666"/>
            <a:ext cx="1645920" cy="909726"/>
          </a:xfrm>
          <a:prstGeom prst="rect">
            <a:avLst/>
          </a:prstGeom>
          <a:solidFill>
            <a:srgbClr val="FFFFFF"/>
          </a:solidFill>
          <a:ln w="5715">
            <a:solidFill>
              <a:srgbClr val="FFFFFF"/>
            </a:solidFill>
            <a:prstDash val="solid"/>
          </a:ln>
        </p:spPr>
      </p:sp>
      <p:sp>
        <p:nvSpPr>
          <p:cNvPr id="34" name="Text 31"/>
          <p:cNvSpPr/>
          <p:nvPr/>
        </p:nvSpPr>
        <p:spPr>
          <a:xfrm>
            <a:off x="557784" y="4581246"/>
            <a:ext cx="1408176" cy="79085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E85.4</a:t>
            </a:r>
            <a:endParaRPr lang="en-US" sz="1680" dirty="0"/>
          </a:p>
        </p:txBody>
      </p:sp>
      <p:sp>
        <p:nvSpPr>
          <p:cNvPr id="35" name="Shape 32"/>
          <p:cNvSpPr/>
          <p:nvPr/>
        </p:nvSpPr>
        <p:spPr>
          <a:xfrm>
            <a:off x="2084832" y="4512666"/>
            <a:ext cx="2194560" cy="909726"/>
          </a:xfrm>
          <a:prstGeom prst="rect">
            <a:avLst/>
          </a:prstGeom>
          <a:solidFill>
            <a:srgbClr val="FFFFFF"/>
          </a:solidFill>
          <a:ln w="5715">
            <a:solidFill>
              <a:srgbClr val="FFFFFF"/>
            </a:solidFill>
            <a:prstDash val="solid"/>
          </a:ln>
        </p:spPr>
      </p:sp>
      <p:sp>
        <p:nvSpPr>
          <p:cNvPr id="36" name="Text 33"/>
          <p:cNvSpPr/>
          <p:nvPr/>
        </p:nvSpPr>
        <p:spPr>
          <a:xfrm>
            <a:off x="2203704" y="4581246"/>
            <a:ext cx="1956816"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E85.4 bleibt</a:t>
            </a:r>
            <a:endParaRPr lang="en-US" sz="1680" dirty="0"/>
          </a:p>
        </p:txBody>
      </p:sp>
      <p:sp>
        <p:nvSpPr>
          <p:cNvPr id="37" name="Shape 34"/>
          <p:cNvSpPr/>
          <p:nvPr/>
        </p:nvSpPr>
        <p:spPr>
          <a:xfrm>
            <a:off x="4279392" y="4512666"/>
            <a:ext cx="7470648" cy="909726"/>
          </a:xfrm>
          <a:prstGeom prst="rect">
            <a:avLst/>
          </a:prstGeom>
          <a:solidFill>
            <a:srgbClr val="FFFFFF"/>
          </a:solidFill>
          <a:ln w="5715">
            <a:solidFill>
              <a:srgbClr val="FFFFFF"/>
            </a:solidFill>
            <a:prstDash val="solid"/>
          </a:ln>
        </p:spPr>
      </p:sp>
      <p:sp>
        <p:nvSpPr>
          <p:cNvPr id="38" name="Text 35"/>
          <p:cNvSpPr/>
          <p:nvPr/>
        </p:nvSpPr>
        <p:spPr>
          <a:xfrm>
            <a:off x="4398264" y="4581246"/>
            <a:ext cx="7232904"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Lokalisierte (AL-)Amyloidose ausdrücklich enthalten</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Strukturelle Unterteilung, keine pauschale Fallüberleitung. AL, wtATTR, lokalisiert und systemisch unterscheiden.</a:t>
            </a:r>
            <a:endParaRPr lang="en-US" sz="143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Präsymptomatischer Typ-1-Diabetes und Screening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575, 704; ICD-Sys 2026: S. 577-578, 709.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25 / 140</a:t>
            </a:r>
            <a:endParaRPr lang="en-US" sz="900" dirty="0"/>
          </a:p>
        </p:txBody>
      </p:sp>
      <p:sp>
        <p:nvSpPr>
          <p:cNvPr id="15" name="Shape 12"/>
          <p:cNvSpPr/>
          <p:nvPr/>
        </p:nvSpPr>
        <p:spPr>
          <a:xfrm>
            <a:off x="438912" y="2048256"/>
            <a:ext cx="6675120" cy="393192"/>
          </a:xfrm>
          <a:prstGeom prst="rect">
            <a:avLst/>
          </a:prstGeom>
          <a:solidFill>
            <a:srgbClr val="303D43"/>
          </a:solidFill>
          <a:ln w="5715">
            <a:solidFill>
              <a:srgbClr val="303D43"/>
            </a:solidFill>
            <a:prstDash val="solid"/>
          </a:ln>
        </p:spPr>
      </p:sp>
      <p:sp>
        <p:nvSpPr>
          <p:cNvPr id="16" name="Text 13"/>
          <p:cNvSpPr/>
          <p:nvPr/>
        </p:nvSpPr>
        <p:spPr>
          <a:xfrm>
            <a:off x="548640" y="2135124"/>
            <a:ext cx="64556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Konstellation</a:t>
            </a:r>
            <a:endParaRPr lang="en-US" sz="1220" dirty="0"/>
          </a:p>
        </p:txBody>
      </p:sp>
      <p:sp>
        <p:nvSpPr>
          <p:cNvPr id="17" name="Shape 14"/>
          <p:cNvSpPr/>
          <p:nvPr/>
        </p:nvSpPr>
        <p:spPr>
          <a:xfrm>
            <a:off x="7114032" y="2048256"/>
            <a:ext cx="2103120" cy="393192"/>
          </a:xfrm>
          <a:prstGeom prst="rect">
            <a:avLst/>
          </a:prstGeom>
          <a:solidFill>
            <a:srgbClr val="303D43"/>
          </a:solidFill>
          <a:ln w="5715">
            <a:solidFill>
              <a:srgbClr val="303D43"/>
            </a:solidFill>
            <a:prstDash val="solid"/>
          </a:ln>
        </p:spPr>
      </p:sp>
      <p:sp>
        <p:nvSpPr>
          <p:cNvPr id="18" name="Text 15"/>
          <p:cNvSpPr/>
          <p:nvPr/>
        </p:nvSpPr>
        <p:spPr>
          <a:xfrm>
            <a:off x="7223760" y="2135124"/>
            <a:ext cx="18836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217152" y="2048256"/>
            <a:ext cx="2532888" cy="393192"/>
          </a:xfrm>
          <a:prstGeom prst="rect">
            <a:avLst/>
          </a:prstGeom>
          <a:solidFill>
            <a:srgbClr val="303D43"/>
          </a:solidFill>
          <a:ln w="5715">
            <a:solidFill>
              <a:srgbClr val="303D43"/>
            </a:solidFill>
            <a:prstDash val="solid"/>
          </a:ln>
        </p:spPr>
      </p:sp>
      <p:sp>
        <p:nvSpPr>
          <p:cNvPr id="20" name="Text 17"/>
          <p:cNvSpPr/>
          <p:nvPr/>
        </p:nvSpPr>
        <p:spPr>
          <a:xfrm>
            <a:off x="9326880" y="2135124"/>
            <a:ext cx="2313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675120" cy="545836"/>
          </a:xfrm>
          <a:prstGeom prst="rect">
            <a:avLst/>
          </a:prstGeom>
          <a:solidFill>
            <a:srgbClr val="FFFFFF"/>
          </a:solidFill>
          <a:ln w="5715">
            <a:solidFill>
              <a:srgbClr val="FFFFFF"/>
            </a:solidFill>
            <a:prstDash val="solid"/>
          </a:ln>
        </p:spPr>
      </p:sp>
      <p:sp>
        <p:nvSpPr>
          <p:cNvPr id="22" name="Text 19"/>
          <p:cNvSpPr/>
          <p:nvPr/>
        </p:nvSpPr>
        <p:spPr>
          <a:xfrm>
            <a:off x="557784" y="2510028"/>
            <a:ext cx="643737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Nachweis von ≥ 2 Inselzellautoantikörpern / Stadium 1</a:t>
            </a:r>
            <a:endParaRPr lang="en-US" sz="1680" dirty="0"/>
          </a:p>
        </p:txBody>
      </p:sp>
      <p:sp>
        <p:nvSpPr>
          <p:cNvPr id="23" name="Shape 20"/>
          <p:cNvSpPr/>
          <p:nvPr/>
        </p:nvSpPr>
        <p:spPr>
          <a:xfrm>
            <a:off x="7114032" y="2441448"/>
            <a:ext cx="2103120" cy="545836"/>
          </a:xfrm>
          <a:prstGeom prst="rect">
            <a:avLst/>
          </a:prstGeom>
          <a:solidFill>
            <a:srgbClr val="FFFFFF"/>
          </a:solidFill>
          <a:ln w="5715">
            <a:solidFill>
              <a:srgbClr val="FFFFFF"/>
            </a:solidFill>
            <a:prstDash val="solid"/>
          </a:ln>
        </p:spPr>
      </p:sp>
      <p:sp>
        <p:nvSpPr>
          <p:cNvPr id="24" name="Text 21"/>
          <p:cNvSpPr/>
          <p:nvPr/>
        </p:nvSpPr>
        <p:spPr>
          <a:xfrm>
            <a:off x="7232904" y="2510028"/>
            <a:ext cx="186537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R76.8</a:t>
            </a:r>
            <a:endParaRPr lang="en-US" sz="1680" dirty="0"/>
          </a:p>
        </p:txBody>
      </p:sp>
      <p:sp>
        <p:nvSpPr>
          <p:cNvPr id="25" name="Shape 22"/>
          <p:cNvSpPr/>
          <p:nvPr/>
        </p:nvSpPr>
        <p:spPr>
          <a:xfrm>
            <a:off x="9217152" y="2441448"/>
            <a:ext cx="2532888" cy="545836"/>
          </a:xfrm>
          <a:prstGeom prst="rect">
            <a:avLst/>
          </a:prstGeom>
          <a:solidFill>
            <a:srgbClr val="FFFFFF"/>
          </a:solidFill>
          <a:ln w="5715">
            <a:solidFill>
              <a:srgbClr val="FFFFFF"/>
            </a:solidFill>
            <a:prstDash val="solid"/>
          </a:ln>
        </p:spPr>
      </p:sp>
      <p:sp>
        <p:nvSpPr>
          <p:cNvPr id="26" name="Text 23"/>
          <p:cNvSpPr/>
          <p:nvPr/>
        </p:nvSpPr>
        <p:spPr>
          <a:xfrm>
            <a:off x="9336024" y="2510028"/>
            <a:ext cx="22951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R76.80</a:t>
            </a:r>
            <a:endParaRPr lang="en-US" sz="1680" dirty="0"/>
          </a:p>
        </p:txBody>
      </p:sp>
      <p:sp>
        <p:nvSpPr>
          <p:cNvPr id="27" name="Shape 24"/>
          <p:cNvSpPr/>
          <p:nvPr/>
        </p:nvSpPr>
        <p:spPr>
          <a:xfrm>
            <a:off x="438912" y="2987284"/>
            <a:ext cx="6675120" cy="545836"/>
          </a:xfrm>
          <a:prstGeom prst="rect">
            <a:avLst/>
          </a:prstGeom>
          <a:solidFill>
            <a:srgbClr val="F0EBE2"/>
          </a:solidFill>
          <a:ln w="5715">
            <a:solidFill>
              <a:srgbClr val="F0EBE2"/>
            </a:solidFill>
            <a:prstDash val="solid"/>
          </a:ln>
        </p:spPr>
      </p:sp>
      <p:sp>
        <p:nvSpPr>
          <p:cNvPr id="28" name="Text 25"/>
          <p:cNvSpPr/>
          <p:nvPr/>
        </p:nvSpPr>
        <p:spPr>
          <a:xfrm>
            <a:off x="557784" y="3055864"/>
            <a:ext cx="643737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Präsymptomatischer Typ-1-Diabetes, Stadium 2</a:t>
            </a:r>
            <a:endParaRPr lang="en-US" sz="1680" dirty="0"/>
          </a:p>
        </p:txBody>
      </p:sp>
      <p:sp>
        <p:nvSpPr>
          <p:cNvPr id="29" name="Shape 26"/>
          <p:cNvSpPr/>
          <p:nvPr/>
        </p:nvSpPr>
        <p:spPr>
          <a:xfrm>
            <a:off x="7114032" y="2987284"/>
            <a:ext cx="2103120" cy="545836"/>
          </a:xfrm>
          <a:prstGeom prst="rect">
            <a:avLst/>
          </a:prstGeom>
          <a:solidFill>
            <a:srgbClr val="F0EBE2"/>
          </a:solidFill>
          <a:ln w="5715">
            <a:solidFill>
              <a:srgbClr val="F0EBE2"/>
            </a:solidFill>
            <a:prstDash val="solid"/>
          </a:ln>
        </p:spPr>
      </p:sp>
      <p:sp>
        <p:nvSpPr>
          <p:cNvPr id="30" name="Text 27"/>
          <p:cNvSpPr/>
          <p:nvPr/>
        </p:nvSpPr>
        <p:spPr>
          <a:xfrm>
            <a:off x="7232904" y="3055864"/>
            <a:ext cx="186537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R73.0</a:t>
            </a:r>
            <a:endParaRPr lang="en-US" sz="1680" dirty="0"/>
          </a:p>
        </p:txBody>
      </p:sp>
      <p:sp>
        <p:nvSpPr>
          <p:cNvPr id="31" name="Shape 28"/>
          <p:cNvSpPr/>
          <p:nvPr/>
        </p:nvSpPr>
        <p:spPr>
          <a:xfrm>
            <a:off x="9217152" y="2987284"/>
            <a:ext cx="2532888" cy="545836"/>
          </a:xfrm>
          <a:prstGeom prst="rect">
            <a:avLst/>
          </a:prstGeom>
          <a:solidFill>
            <a:srgbClr val="F0EBE2"/>
          </a:solidFill>
          <a:ln w="5715">
            <a:solidFill>
              <a:srgbClr val="F0EBE2"/>
            </a:solidFill>
            <a:prstDash val="solid"/>
          </a:ln>
        </p:spPr>
      </p:sp>
      <p:sp>
        <p:nvSpPr>
          <p:cNvPr id="32" name="Text 29"/>
          <p:cNvSpPr/>
          <p:nvPr/>
        </p:nvSpPr>
        <p:spPr>
          <a:xfrm>
            <a:off x="9336024" y="3055864"/>
            <a:ext cx="22951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R73.00</a:t>
            </a:r>
            <a:endParaRPr lang="en-US" sz="1680" dirty="0"/>
          </a:p>
        </p:txBody>
      </p:sp>
      <p:sp>
        <p:nvSpPr>
          <p:cNvPr id="33" name="Shape 30"/>
          <p:cNvSpPr/>
          <p:nvPr/>
        </p:nvSpPr>
        <p:spPr>
          <a:xfrm>
            <a:off x="438912" y="3533120"/>
            <a:ext cx="6675120" cy="797601"/>
          </a:xfrm>
          <a:prstGeom prst="rect">
            <a:avLst/>
          </a:prstGeom>
          <a:solidFill>
            <a:srgbClr val="FFFFFF"/>
          </a:solidFill>
          <a:ln w="5715">
            <a:solidFill>
              <a:srgbClr val="FFFFFF"/>
            </a:solidFill>
            <a:prstDash val="solid"/>
          </a:ln>
        </p:spPr>
      </p:sp>
      <p:sp>
        <p:nvSpPr>
          <p:cNvPr id="34" name="Text 31"/>
          <p:cNvSpPr/>
          <p:nvPr/>
        </p:nvSpPr>
        <p:spPr>
          <a:xfrm>
            <a:off x="557784" y="3601700"/>
            <a:ext cx="6437376" cy="67872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Sonstige Formen des Prädiabetes / abnormer Glukosetoleranztest</a:t>
            </a:r>
            <a:endParaRPr lang="en-US" sz="1680" dirty="0"/>
          </a:p>
        </p:txBody>
      </p:sp>
      <p:sp>
        <p:nvSpPr>
          <p:cNvPr id="35" name="Shape 32"/>
          <p:cNvSpPr/>
          <p:nvPr/>
        </p:nvSpPr>
        <p:spPr>
          <a:xfrm>
            <a:off x="7114032" y="3533120"/>
            <a:ext cx="2103120" cy="797601"/>
          </a:xfrm>
          <a:prstGeom prst="rect">
            <a:avLst/>
          </a:prstGeom>
          <a:solidFill>
            <a:srgbClr val="FFFFFF"/>
          </a:solidFill>
          <a:ln w="5715">
            <a:solidFill>
              <a:srgbClr val="FFFFFF"/>
            </a:solidFill>
            <a:prstDash val="solid"/>
          </a:ln>
        </p:spPr>
      </p:sp>
      <p:sp>
        <p:nvSpPr>
          <p:cNvPr id="36" name="Text 33"/>
          <p:cNvSpPr/>
          <p:nvPr/>
        </p:nvSpPr>
        <p:spPr>
          <a:xfrm>
            <a:off x="7232904" y="3601700"/>
            <a:ext cx="1865376" cy="6787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R73.0</a:t>
            </a:r>
            <a:endParaRPr lang="en-US" sz="1680" dirty="0"/>
          </a:p>
        </p:txBody>
      </p:sp>
      <p:sp>
        <p:nvSpPr>
          <p:cNvPr id="37" name="Shape 34"/>
          <p:cNvSpPr/>
          <p:nvPr/>
        </p:nvSpPr>
        <p:spPr>
          <a:xfrm>
            <a:off x="9217152" y="3533120"/>
            <a:ext cx="2532888" cy="797601"/>
          </a:xfrm>
          <a:prstGeom prst="rect">
            <a:avLst/>
          </a:prstGeom>
          <a:solidFill>
            <a:srgbClr val="FFFFFF"/>
          </a:solidFill>
          <a:ln w="5715">
            <a:solidFill>
              <a:srgbClr val="FFFFFF"/>
            </a:solidFill>
            <a:prstDash val="solid"/>
          </a:ln>
        </p:spPr>
      </p:sp>
      <p:sp>
        <p:nvSpPr>
          <p:cNvPr id="38" name="Text 35"/>
          <p:cNvSpPr/>
          <p:nvPr/>
        </p:nvSpPr>
        <p:spPr>
          <a:xfrm>
            <a:off x="9336024" y="3601700"/>
            <a:ext cx="2295144" cy="6787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R73.08</a:t>
            </a:r>
            <a:endParaRPr lang="en-US" sz="1680" dirty="0"/>
          </a:p>
        </p:txBody>
      </p:sp>
      <p:sp>
        <p:nvSpPr>
          <p:cNvPr id="39" name="Shape 36"/>
          <p:cNvSpPr/>
          <p:nvPr/>
        </p:nvSpPr>
        <p:spPr>
          <a:xfrm>
            <a:off x="438912" y="4330720"/>
            <a:ext cx="6675120" cy="545836"/>
          </a:xfrm>
          <a:prstGeom prst="rect">
            <a:avLst/>
          </a:prstGeom>
          <a:solidFill>
            <a:srgbClr val="F0EBE2"/>
          </a:solidFill>
          <a:ln w="5715">
            <a:solidFill>
              <a:srgbClr val="F0EBE2"/>
            </a:solidFill>
            <a:prstDash val="solid"/>
          </a:ln>
        </p:spPr>
      </p:sp>
      <p:sp>
        <p:nvSpPr>
          <p:cNvPr id="40" name="Text 37"/>
          <p:cNvSpPr/>
          <p:nvPr/>
        </p:nvSpPr>
        <p:spPr>
          <a:xfrm>
            <a:off x="557784" y="4399300"/>
            <a:ext cx="643737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Screening auf Inselzellautoantikörper</a:t>
            </a:r>
            <a:endParaRPr lang="en-US" sz="1680" dirty="0"/>
          </a:p>
        </p:txBody>
      </p:sp>
      <p:sp>
        <p:nvSpPr>
          <p:cNvPr id="41" name="Shape 38"/>
          <p:cNvSpPr/>
          <p:nvPr/>
        </p:nvSpPr>
        <p:spPr>
          <a:xfrm>
            <a:off x="7114032" y="4330720"/>
            <a:ext cx="2103120" cy="545836"/>
          </a:xfrm>
          <a:prstGeom prst="rect">
            <a:avLst/>
          </a:prstGeom>
          <a:solidFill>
            <a:srgbClr val="F0EBE2"/>
          </a:solidFill>
          <a:ln w="5715">
            <a:solidFill>
              <a:srgbClr val="F0EBE2"/>
            </a:solidFill>
            <a:prstDash val="solid"/>
          </a:ln>
        </p:spPr>
      </p:sp>
      <p:sp>
        <p:nvSpPr>
          <p:cNvPr id="42" name="Text 39"/>
          <p:cNvSpPr/>
          <p:nvPr/>
        </p:nvSpPr>
        <p:spPr>
          <a:xfrm>
            <a:off x="7232904" y="4399300"/>
            <a:ext cx="186537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Z13.1</a:t>
            </a:r>
            <a:endParaRPr lang="en-US" sz="1680" dirty="0"/>
          </a:p>
        </p:txBody>
      </p:sp>
      <p:sp>
        <p:nvSpPr>
          <p:cNvPr id="43" name="Shape 40"/>
          <p:cNvSpPr/>
          <p:nvPr/>
        </p:nvSpPr>
        <p:spPr>
          <a:xfrm>
            <a:off x="9217152" y="4330720"/>
            <a:ext cx="2532888" cy="545836"/>
          </a:xfrm>
          <a:prstGeom prst="rect">
            <a:avLst/>
          </a:prstGeom>
          <a:solidFill>
            <a:srgbClr val="F0EBE2"/>
          </a:solidFill>
          <a:ln w="5715">
            <a:solidFill>
              <a:srgbClr val="F0EBE2"/>
            </a:solidFill>
            <a:prstDash val="solid"/>
          </a:ln>
        </p:spPr>
      </p:sp>
      <p:sp>
        <p:nvSpPr>
          <p:cNvPr id="44" name="Text 41"/>
          <p:cNvSpPr/>
          <p:nvPr/>
        </p:nvSpPr>
        <p:spPr>
          <a:xfrm>
            <a:off x="9336024" y="4399300"/>
            <a:ext cx="22951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Z13.10</a:t>
            </a:r>
            <a:endParaRPr lang="en-US" sz="1680" dirty="0"/>
          </a:p>
        </p:txBody>
      </p:sp>
      <p:sp>
        <p:nvSpPr>
          <p:cNvPr id="45" name="Shape 42"/>
          <p:cNvSpPr/>
          <p:nvPr/>
        </p:nvSpPr>
        <p:spPr>
          <a:xfrm>
            <a:off x="438912" y="4876556"/>
            <a:ext cx="6675120" cy="545836"/>
          </a:xfrm>
          <a:prstGeom prst="rect">
            <a:avLst/>
          </a:prstGeom>
          <a:solidFill>
            <a:srgbClr val="FFFFFF"/>
          </a:solidFill>
          <a:ln w="5715">
            <a:solidFill>
              <a:srgbClr val="FFFFFF"/>
            </a:solidFill>
            <a:prstDash val="solid"/>
          </a:ln>
        </p:spPr>
      </p:sp>
      <p:sp>
        <p:nvSpPr>
          <p:cNvPr id="46" name="Text 43"/>
          <p:cNvSpPr/>
          <p:nvPr/>
        </p:nvSpPr>
        <p:spPr>
          <a:xfrm>
            <a:off x="557784" y="4945136"/>
            <a:ext cx="643737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Sonstige spezielle Diabetes-Untersuchung</a:t>
            </a:r>
            <a:endParaRPr lang="en-US" sz="1680" dirty="0"/>
          </a:p>
        </p:txBody>
      </p:sp>
      <p:sp>
        <p:nvSpPr>
          <p:cNvPr id="47" name="Shape 44"/>
          <p:cNvSpPr/>
          <p:nvPr/>
        </p:nvSpPr>
        <p:spPr>
          <a:xfrm>
            <a:off x="7114032" y="4876556"/>
            <a:ext cx="2103120" cy="545836"/>
          </a:xfrm>
          <a:prstGeom prst="rect">
            <a:avLst/>
          </a:prstGeom>
          <a:solidFill>
            <a:srgbClr val="FFFFFF"/>
          </a:solidFill>
          <a:ln w="5715">
            <a:solidFill>
              <a:srgbClr val="FFFFFF"/>
            </a:solidFill>
            <a:prstDash val="solid"/>
          </a:ln>
        </p:spPr>
      </p:sp>
      <p:sp>
        <p:nvSpPr>
          <p:cNvPr id="48" name="Text 45"/>
          <p:cNvSpPr/>
          <p:nvPr/>
        </p:nvSpPr>
        <p:spPr>
          <a:xfrm>
            <a:off x="7232904" y="4945136"/>
            <a:ext cx="186537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Z13.1</a:t>
            </a:r>
            <a:endParaRPr lang="en-US" sz="1680" dirty="0"/>
          </a:p>
        </p:txBody>
      </p:sp>
      <p:sp>
        <p:nvSpPr>
          <p:cNvPr id="49" name="Shape 46"/>
          <p:cNvSpPr/>
          <p:nvPr/>
        </p:nvSpPr>
        <p:spPr>
          <a:xfrm>
            <a:off x="9217152" y="4876556"/>
            <a:ext cx="2532888" cy="545836"/>
          </a:xfrm>
          <a:prstGeom prst="rect">
            <a:avLst/>
          </a:prstGeom>
          <a:solidFill>
            <a:srgbClr val="FFFFFF"/>
          </a:solidFill>
          <a:ln w="5715">
            <a:solidFill>
              <a:srgbClr val="FFFFFF"/>
            </a:solidFill>
            <a:prstDash val="solid"/>
          </a:ln>
        </p:spPr>
      </p:sp>
      <p:sp>
        <p:nvSpPr>
          <p:cNvPr id="50" name="Text 47"/>
          <p:cNvSpPr/>
          <p:nvPr/>
        </p:nvSpPr>
        <p:spPr>
          <a:xfrm>
            <a:off x="9336024" y="4945136"/>
            <a:ext cx="229514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Z13.18</a:t>
            </a:r>
            <a:endParaRPr lang="en-US" sz="168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Befund, präsymptomatisches Stadium, manifeste Erkrankung und Screening unterscheiden.</a:t>
            </a:r>
            <a:endParaRPr lang="en-US" sz="143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Diabetes: die Ausschlüsse wurden nachgezogen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136-138, 580, 705; ICD-Sys 2026: S. 139-141, 583, 709.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26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E10 / E12 / E13 / E14</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Präsymptomatischer Typ 1: Stadium 1 zu R76.80, Stadium 2 zu R73.00.</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E10-E14</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Abnormer Glukosetoleranztest und sonstiger Prädiabetes verweisen nun auf R73.08.</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R94.7 / Z13.8</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Verweise auf spezifischere Befund- und Screeningkodes wurden angepasst.</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Keinen manifesten Diabetes allein aus einem Screening oder einem präsymptomatischen Stadium ableiten.</a:t>
            </a:r>
            <a:endParaRPr lang="en-US" sz="143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präsymptomatischer Typ 1, Stadium 2</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136, 575; ICD-Sys 2026: S. 139, 577.</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27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Die ärztliche Abschlussdiagnose lautet ausdrücklich präsymptomatischer Typ-1-Diabetes im Stadium 2. Kein manifester Diabetes.</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Zuordnung innerhalb R73.0.</a:t>
            </a:r>
            <a:endParaRPr lang="en-US" sz="1730" dirty="0"/>
          </a:p>
        </p:txBody>
      </p:sp>
      <p:sp>
        <p:nvSpPr>
          <p:cNvPr id="24" name="Shape 21"/>
          <p:cNvSpPr/>
          <p:nvPr/>
        </p:nvSpPr>
        <p:spPr>
          <a:xfrm>
            <a:off x="3785616" y="3148762"/>
            <a:ext cx="43891" cy="43891"/>
          </a:xfrm>
          <a:prstGeom prst="rect">
            <a:avLst/>
          </a:prstGeom>
          <a:solidFill>
            <a:srgbClr val="869867"/>
          </a:solidFill>
          <a:ln w="5715">
            <a:solidFill>
              <a:srgbClr val="869867"/>
            </a:solidFill>
            <a:prstDash val="solid"/>
          </a:ln>
        </p:spPr>
      </p:sp>
      <p:sp>
        <p:nvSpPr>
          <p:cNvPr id="25" name="Text 22"/>
          <p:cNvSpPr/>
          <p:nvPr/>
        </p:nvSpPr>
        <p:spPr>
          <a:xfrm>
            <a:off x="3950208" y="3084754"/>
            <a:ext cx="3456432"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Eine eigene Stadium-2-Schlüsselnummer fehlt.</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R73.00 ist die spezifische Position.</a:t>
            </a:r>
            <a:endParaRPr lang="en-US" sz="1730" dirty="0"/>
          </a:p>
        </p:txBody>
      </p:sp>
      <p:sp>
        <p:nvSpPr>
          <p:cNvPr id="31" name="Shape 28"/>
          <p:cNvSpPr/>
          <p:nvPr/>
        </p:nvSpPr>
        <p:spPr>
          <a:xfrm>
            <a:off x="7900416" y="3408020"/>
            <a:ext cx="43891" cy="43891"/>
          </a:xfrm>
          <a:prstGeom prst="rect">
            <a:avLst/>
          </a:prstGeom>
          <a:solidFill>
            <a:srgbClr val="869867"/>
          </a:solidFill>
          <a:ln w="5715">
            <a:solidFill>
              <a:srgbClr val="869867"/>
            </a:solidFill>
            <a:prstDash val="solid"/>
          </a:ln>
        </p:spPr>
      </p:sp>
      <p:sp>
        <p:nvSpPr>
          <p:cNvPr id="32" name="Text 29"/>
          <p:cNvSpPr/>
          <p:nvPr/>
        </p:nvSpPr>
        <p:spPr>
          <a:xfrm>
            <a:off x="8065008" y="3344012"/>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E10.- ist für diese präsymptomatische Konstellation ausgeschlossen.</a:t>
            </a:r>
            <a:endParaRPr lang="en-US" sz="1730" dirty="0"/>
          </a:p>
        </p:txBody>
      </p:sp>
      <p:sp>
        <p:nvSpPr>
          <p:cNvPr id="33" name="Shape 30"/>
          <p:cNvSpPr/>
          <p:nvPr/>
        </p:nvSpPr>
        <p:spPr>
          <a:xfrm>
            <a:off x="438912" y="5577840"/>
            <a:ext cx="11314176" cy="566928"/>
          </a:xfrm>
          <a:prstGeom prst="rect">
            <a:avLst/>
          </a:prstGeom>
          <a:solidFill>
            <a:srgbClr val="EAEFDE"/>
          </a:solidFill>
          <a:ln w="5715">
            <a:solidFill>
              <a:srgbClr val="EAEFDE"/>
            </a:solidFill>
            <a:prstDash val="solid"/>
          </a:ln>
        </p:spPr>
      </p:sp>
      <p:sp>
        <p:nvSpPr>
          <p:cNvPr id="34" name="Shape 31"/>
          <p:cNvSpPr/>
          <p:nvPr/>
        </p:nvSpPr>
        <p:spPr>
          <a:xfrm>
            <a:off x="438912" y="5577840"/>
            <a:ext cx="40234" cy="566928"/>
          </a:xfrm>
          <a:prstGeom prst="rect">
            <a:avLst/>
          </a:prstGeom>
          <a:solidFill>
            <a:srgbClr val="284907"/>
          </a:solidFill>
          <a:ln w="5715">
            <a:solidFill>
              <a:srgbClr val="284907"/>
            </a:solidFill>
            <a:prstDash val="solid"/>
          </a:ln>
        </p:spPr>
      </p:sp>
      <p:sp>
        <p:nvSpPr>
          <p:cNvPr id="35" name="Text 3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neue Spezifität folgt der dokumentierten Diagnose, nicht einer eigenständigen Stadieneinteilung durch Kodierende.</a:t>
            </a:r>
            <a:endParaRPr lang="en-US" sz="143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AUFGLIEDERUNG | SCHRITT 2025</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G71.0-: Duchenne separat</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230; ICD-Sys 2026: S. 232-233.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28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G71.0: Muskeldystrophie als Sammelkode.</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G71.00: Muskeldystrophie Typ Duchenne.</a:t>
            </a:r>
            <a:endParaRPr lang="en-US" sz="1900" dirty="0"/>
          </a:p>
        </p:txBody>
      </p:sp>
      <p:sp>
        <p:nvSpPr>
          <p:cNvPr id="26" name="Shape 23"/>
          <p:cNvSpPr/>
          <p:nvPr/>
        </p:nvSpPr>
        <p:spPr>
          <a:xfrm>
            <a:off x="6361176" y="3146806"/>
            <a:ext cx="43891" cy="43891"/>
          </a:xfrm>
          <a:prstGeom prst="rect">
            <a:avLst/>
          </a:prstGeom>
          <a:solidFill>
            <a:srgbClr val="869867"/>
          </a:solidFill>
          <a:ln w="5715">
            <a:solidFill>
              <a:srgbClr val="869867"/>
            </a:solidFill>
            <a:prstDash val="solid"/>
          </a:ln>
        </p:spPr>
      </p:sp>
      <p:sp>
        <p:nvSpPr>
          <p:cNvPr id="27" name="Text 24"/>
          <p:cNvSpPr/>
          <p:nvPr/>
        </p:nvSpPr>
        <p:spPr>
          <a:xfrm>
            <a:off x="6525768" y="3082798"/>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G71.08: sonstige Muskeldystrophien.</a:t>
            </a:r>
            <a:endParaRPr lang="en-US" sz="1900" dirty="0"/>
          </a:p>
        </p:txBody>
      </p:sp>
      <p:sp>
        <p:nvSpPr>
          <p:cNvPr id="28" name="Shape 25"/>
          <p:cNvSpPr/>
          <p:nvPr/>
        </p:nvSpPr>
        <p:spPr>
          <a:xfrm>
            <a:off x="6361176" y="3577844"/>
            <a:ext cx="43891" cy="43891"/>
          </a:xfrm>
          <a:prstGeom prst="rect">
            <a:avLst/>
          </a:prstGeom>
          <a:solidFill>
            <a:srgbClr val="869867"/>
          </a:solidFill>
          <a:ln w="5715">
            <a:solidFill>
              <a:srgbClr val="869867"/>
            </a:solidFill>
            <a:prstDash val="solid"/>
          </a:ln>
        </p:spPr>
      </p:sp>
      <p:sp>
        <p:nvSpPr>
          <p:cNvPr id="29" name="Text 26"/>
          <p:cNvSpPr/>
          <p:nvPr/>
        </p:nvSpPr>
        <p:spPr>
          <a:xfrm>
            <a:off x="6525768" y="3513836"/>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Becker und andere Dystrophien nicht automatisch zu G71.00 umschlüsseln.</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ärztlich gesicherte Dystrophieform steuert die neue fünfte Stelle.</a:t>
            </a:r>
            <a:endParaRPr lang="en-US" sz="143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Fatigue: Syndromdiagnose und Symptom werden getrennt</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236, 570; ICD-Sys 2026: S. 238, 572-573.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29 / 140</a:t>
            </a:r>
            <a:endParaRPr lang="en-US" sz="900" dirty="0"/>
          </a:p>
        </p:txBody>
      </p:sp>
      <p:sp>
        <p:nvSpPr>
          <p:cNvPr id="15" name="Shape 12"/>
          <p:cNvSpPr/>
          <p:nvPr/>
        </p:nvSpPr>
        <p:spPr>
          <a:xfrm>
            <a:off x="438912" y="2048256"/>
            <a:ext cx="6812280" cy="393192"/>
          </a:xfrm>
          <a:prstGeom prst="rect">
            <a:avLst/>
          </a:prstGeom>
          <a:solidFill>
            <a:srgbClr val="303D43"/>
          </a:solidFill>
          <a:ln w="5715">
            <a:solidFill>
              <a:srgbClr val="303D43"/>
            </a:solidFill>
            <a:prstDash val="solid"/>
          </a:ln>
        </p:spPr>
      </p:sp>
      <p:sp>
        <p:nvSpPr>
          <p:cNvPr id="16" name="Text 13"/>
          <p:cNvSpPr/>
          <p:nvPr/>
        </p:nvSpPr>
        <p:spPr>
          <a:xfrm>
            <a:off x="548640" y="2135124"/>
            <a:ext cx="65928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Diagnose / Symptom</a:t>
            </a:r>
            <a:endParaRPr lang="en-US" sz="1220" dirty="0"/>
          </a:p>
        </p:txBody>
      </p:sp>
      <p:sp>
        <p:nvSpPr>
          <p:cNvPr id="17" name="Shape 14"/>
          <p:cNvSpPr/>
          <p:nvPr/>
        </p:nvSpPr>
        <p:spPr>
          <a:xfrm>
            <a:off x="7251192" y="2048256"/>
            <a:ext cx="1920240" cy="393192"/>
          </a:xfrm>
          <a:prstGeom prst="rect">
            <a:avLst/>
          </a:prstGeom>
          <a:solidFill>
            <a:srgbClr val="303D43"/>
          </a:solidFill>
          <a:ln w="5715">
            <a:solidFill>
              <a:srgbClr val="303D43"/>
            </a:solidFill>
            <a:prstDash val="solid"/>
          </a:ln>
        </p:spPr>
      </p:sp>
      <p:sp>
        <p:nvSpPr>
          <p:cNvPr id="18" name="Text 15"/>
          <p:cNvSpPr/>
          <p:nvPr/>
        </p:nvSpPr>
        <p:spPr>
          <a:xfrm>
            <a:off x="7360920" y="2135124"/>
            <a:ext cx="17007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171432" y="2048256"/>
            <a:ext cx="2578608" cy="393192"/>
          </a:xfrm>
          <a:prstGeom prst="rect">
            <a:avLst/>
          </a:prstGeom>
          <a:solidFill>
            <a:srgbClr val="303D43"/>
          </a:solidFill>
          <a:ln w="5715">
            <a:solidFill>
              <a:srgbClr val="303D43"/>
            </a:solidFill>
            <a:prstDash val="solid"/>
          </a:ln>
        </p:spPr>
      </p:sp>
      <p:sp>
        <p:nvSpPr>
          <p:cNvPr id="20" name="Text 17"/>
          <p:cNvSpPr/>
          <p:nvPr/>
        </p:nvSpPr>
        <p:spPr>
          <a:xfrm>
            <a:off x="9281160" y="2135124"/>
            <a:ext cx="23591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812280" cy="454863"/>
          </a:xfrm>
          <a:prstGeom prst="rect">
            <a:avLst/>
          </a:prstGeom>
          <a:solidFill>
            <a:srgbClr val="FFFFFF"/>
          </a:solidFill>
          <a:ln w="5715">
            <a:solidFill>
              <a:srgbClr val="FFFFFF"/>
            </a:solidFill>
            <a:prstDash val="solid"/>
          </a:ln>
        </p:spPr>
      </p:sp>
      <p:sp>
        <p:nvSpPr>
          <p:cNvPr id="22" name="Text 19"/>
          <p:cNvSpPr/>
          <p:nvPr/>
        </p:nvSpPr>
        <p:spPr>
          <a:xfrm>
            <a:off x="557784" y="2510028"/>
            <a:ext cx="6574536" cy="335991"/>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Chronisches Fatigue-Syndrom, postinfektiös</a:t>
            </a:r>
            <a:endParaRPr lang="en-US" sz="1680" dirty="0"/>
          </a:p>
        </p:txBody>
      </p:sp>
      <p:sp>
        <p:nvSpPr>
          <p:cNvPr id="23" name="Shape 20"/>
          <p:cNvSpPr/>
          <p:nvPr/>
        </p:nvSpPr>
        <p:spPr>
          <a:xfrm>
            <a:off x="7251192" y="2441448"/>
            <a:ext cx="1920240" cy="454863"/>
          </a:xfrm>
          <a:prstGeom prst="rect">
            <a:avLst/>
          </a:prstGeom>
          <a:solidFill>
            <a:srgbClr val="FFFFFF"/>
          </a:solidFill>
          <a:ln w="5715">
            <a:solidFill>
              <a:srgbClr val="FFFFFF"/>
            </a:solidFill>
            <a:prstDash val="solid"/>
          </a:ln>
        </p:spPr>
      </p:sp>
      <p:sp>
        <p:nvSpPr>
          <p:cNvPr id="24" name="Text 21"/>
          <p:cNvSpPr/>
          <p:nvPr/>
        </p:nvSpPr>
        <p:spPr>
          <a:xfrm>
            <a:off x="7370064" y="2510028"/>
            <a:ext cx="1682496"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a:t>
            </a:r>
            <a:endParaRPr lang="en-US" sz="1680" dirty="0"/>
          </a:p>
        </p:txBody>
      </p:sp>
      <p:sp>
        <p:nvSpPr>
          <p:cNvPr id="25" name="Shape 22"/>
          <p:cNvSpPr/>
          <p:nvPr/>
        </p:nvSpPr>
        <p:spPr>
          <a:xfrm>
            <a:off x="9171432" y="2441448"/>
            <a:ext cx="2578608" cy="454863"/>
          </a:xfrm>
          <a:prstGeom prst="rect">
            <a:avLst/>
          </a:prstGeom>
          <a:solidFill>
            <a:srgbClr val="FFFFFF"/>
          </a:solidFill>
          <a:ln w="5715">
            <a:solidFill>
              <a:srgbClr val="FFFFFF"/>
            </a:solidFill>
            <a:prstDash val="solid"/>
          </a:ln>
        </p:spPr>
      </p:sp>
      <p:sp>
        <p:nvSpPr>
          <p:cNvPr id="26" name="Text 23"/>
          <p:cNvSpPr/>
          <p:nvPr/>
        </p:nvSpPr>
        <p:spPr>
          <a:xfrm>
            <a:off x="9290304" y="2510028"/>
            <a:ext cx="2340864"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G93.30</a:t>
            </a:r>
            <a:endParaRPr lang="en-US" sz="1680" dirty="0"/>
          </a:p>
        </p:txBody>
      </p:sp>
      <p:sp>
        <p:nvSpPr>
          <p:cNvPr id="27" name="Shape 24"/>
          <p:cNvSpPr/>
          <p:nvPr/>
        </p:nvSpPr>
        <p:spPr>
          <a:xfrm>
            <a:off x="438912" y="2896311"/>
            <a:ext cx="6812280" cy="454863"/>
          </a:xfrm>
          <a:prstGeom prst="rect">
            <a:avLst/>
          </a:prstGeom>
          <a:solidFill>
            <a:srgbClr val="F0EBE2"/>
          </a:solidFill>
          <a:ln w="5715">
            <a:solidFill>
              <a:srgbClr val="F0EBE2"/>
            </a:solidFill>
            <a:prstDash val="solid"/>
          </a:ln>
        </p:spPr>
      </p:sp>
      <p:sp>
        <p:nvSpPr>
          <p:cNvPr id="28" name="Text 25"/>
          <p:cNvSpPr/>
          <p:nvPr/>
        </p:nvSpPr>
        <p:spPr>
          <a:xfrm>
            <a:off x="557784" y="2964891"/>
            <a:ext cx="6574536" cy="335991"/>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Chronisches Fatigue-Syndrom, nicht postinfektiös</a:t>
            </a:r>
            <a:endParaRPr lang="en-US" sz="1680" dirty="0"/>
          </a:p>
        </p:txBody>
      </p:sp>
      <p:sp>
        <p:nvSpPr>
          <p:cNvPr id="29" name="Shape 26"/>
          <p:cNvSpPr/>
          <p:nvPr/>
        </p:nvSpPr>
        <p:spPr>
          <a:xfrm>
            <a:off x="7251192" y="2896311"/>
            <a:ext cx="1920240" cy="454863"/>
          </a:xfrm>
          <a:prstGeom prst="rect">
            <a:avLst/>
          </a:prstGeom>
          <a:solidFill>
            <a:srgbClr val="F0EBE2"/>
          </a:solidFill>
          <a:ln w="5715">
            <a:solidFill>
              <a:srgbClr val="F0EBE2"/>
            </a:solidFill>
            <a:prstDash val="solid"/>
          </a:ln>
        </p:spPr>
      </p:sp>
      <p:sp>
        <p:nvSpPr>
          <p:cNvPr id="30" name="Text 27"/>
          <p:cNvSpPr/>
          <p:nvPr/>
        </p:nvSpPr>
        <p:spPr>
          <a:xfrm>
            <a:off x="7370064" y="2964891"/>
            <a:ext cx="1682496"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a:t>
            </a:r>
            <a:endParaRPr lang="en-US" sz="1680" dirty="0"/>
          </a:p>
        </p:txBody>
      </p:sp>
      <p:sp>
        <p:nvSpPr>
          <p:cNvPr id="31" name="Shape 28"/>
          <p:cNvSpPr/>
          <p:nvPr/>
        </p:nvSpPr>
        <p:spPr>
          <a:xfrm>
            <a:off x="9171432" y="2896311"/>
            <a:ext cx="2578608" cy="454863"/>
          </a:xfrm>
          <a:prstGeom prst="rect">
            <a:avLst/>
          </a:prstGeom>
          <a:solidFill>
            <a:srgbClr val="F0EBE2"/>
          </a:solidFill>
          <a:ln w="5715">
            <a:solidFill>
              <a:srgbClr val="F0EBE2"/>
            </a:solidFill>
            <a:prstDash val="solid"/>
          </a:ln>
        </p:spPr>
      </p:sp>
      <p:sp>
        <p:nvSpPr>
          <p:cNvPr id="32" name="Text 29"/>
          <p:cNvSpPr/>
          <p:nvPr/>
        </p:nvSpPr>
        <p:spPr>
          <a:xfrm>
            <a:off x="9290304" y="2964891"/>
            <a:ext cx="2340864"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G93.31</a:t>
            </a:r>
            <a:endParaRPr lang="en-US" sz="1680" dirty="0"/>
          </a:p>
        </p:txBody>
      </p:sp>
      <p:sp>
        <p:nvSpPr>
          <p:cNvPr id="33" name="Shape 30"/>
          <p:cNvSpPr/>
          <p:nvPr/>
        </p:nvSpPr>
        <p:spPr>
          <a:xfrm>
            <a:off x="438912" y="3351174"/>
            <a:ext cx="6812280" cy="454863"/>
          </a:xfrm>
          <a:prstGeom prst="rect">
            <a:avLst/>
          </a:prstGeom>
          <a:solidFill>
            <a:srgbClr val="FFFFFF"/>
          </a:solidFill>
          <a:ln w="5715">
            <a:solidFill>
              <a:srgbClr val="FFFFFF"/>
            </a:solidFill>
            <a:prstDash val="solid"/>
          </a:ln>
        </p:spPr>
      </p:sp>
      <p:sp>
        <p:nvSpPr>
          <p:cNvPr id="34" name="Text 31"/>
          <p:cNvSpPr/>
          <p:nvPr/>
        </p:nvSpPr>
        <p:spPr>
          <a:xfrm>
            <a:off x="557784" y="3419754"/>
            <a:ext cx="6574536" cy="335991"/>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Chronisches Fatigue-Syndrom, nicht näher bezeichnet</a:t>
            </a:r>
            <a:endParaRPr lang="en-US" sz="1680" dirty="0"/>
          </a:p>
        </p:txBody>
      </p:sp>
      <p:sp>
        <p:nvSpPr>
          <p:cNvPr id="35" name="Shape 32"/>
          <p:cNvSpPr/>
          <p:nvPr/>
        </p:nvSpPr>
        <p:spPr>
          <a:xfrm>
            <a:off x="7251192" y="3351174"/>
            <a:ext cx="1920240" cy="454863"/>
          </a:xfrm>
          <a:prstGeom prst="rect">
            <a:avLst/>
          </a:prstGeom>
          <a:solidFill>
            <a:srgbClr val="FFFFFF"/>
          </a:solidFill>
          <a:ln w="5715">
            <a:solidFill>
              <a:srgbClr val="FFFFFF"/>
            </a:solidFill>
            <a:prstDash val="solid"/>
          </a:ln>
        </p:spPr>
      </p:sp>
      <p:sp>
        <p:nvSpPr>
          <p:cNvPr id="36" name="Text 33"/>
          <p:cNvSpPr/>
          <p:nvPr/>
        </p:nvSpPr>
        <p:spPr>
          <a:xfrm>
            <a:off x="7370064" y="3419754"/>
            <a:ext cx="1682496"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a:t>
            </a:r>
            <a:endParaRPr lang="en-US" sz="1680" dirty="0"/>
          </a:p>
        </p:txBody>
      </p:sp>
      <p:sp>
        <p:nvSpPr>
          <p:cNvPr id="37" name="Shape 34"/>
          <p:cNvSpPr/>
          <p:nvPr/>
        </p:nvSpPr>
        <p:spPr>
          <a:xfrm>
            <a:off x="9171432" y="3351174"/>
            <a:ext cx="2578608" cy="454863"/>
          </a:xfrm>
          <a:prstGeom prst="rect">
            <a:avLst/>
          </a:prstGeom>
          <a:solidFill>
            <a:srgbClr val="FFFFFF"/>
          </a:solidFill>
          <a:ln w="5715">
            <a:solidFill>
              <a:srgbClr val="FFFFFF"/>
            </a:solidFill>
            <a:prstDash val="solid"/>
          </a:ln>
        </p:spPr>
      </p:sp>
      <p:sp>
        <p:nvSpPr>
          <p:cNvPr id="38" name="Text 35"/>
          <p:cNvSpPr/>
          <p:nvPr/>
        </p:nvSpPr>
        <p:spPr>
          <a:xfrm>
            <a:off x="9290304" y="3419754"/>
            <a:ext cx="2340864"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G93.39</a:t>
            </a:r>
            <a:endParaRPr lang="en-US" sz="1680" dirty="0"/>
          </a:p>
        </p:txBody>
      </p:sp>
      <p:sp>
        <p:nvSpPr>
          <p:cNvPr id="39" name="Shape 36"/>
          <p:cNvSpPr/>
          <p:nvPr/>
        </p:nvSpPr>
        <p:spPr>
          <a:xfrm>
            <a:off x="438912" y="3806038"/>
            <a:ext cx="6812280" cy="454863"/>
          </a:xfrm>
          <a:prstGeom prst="rect">
            <a:avLst/>
          </a:prstGeom>
          <a:solidFill>
            <a:srgbClr val="F0EBE2"/>
          </a:solidFill>
          <a:ln w="5715">
            <a:solidFill>
              <a:srgbClr val="F0EBE2"/>
            </a:solidFill>
            <a:prstDash val="solid"/>
          </a:ln>
        </p:spPr>
      </p:sp>
      <p:sp>
        <p:nvSpPr>
          <p:cNvPr id="40" name="Text 37"/>
          <p:cNvSpPr/>
          <p:nvPr/>
        </p:nvSpPr>
        <p:spPr>
          <a:xfrm>
            <a:off x="557784" y="3874618"/>
            <a:ext cx="6574536" cy="335991"/>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Chronische Fatigue mit PEM</a:t>
            </a:r>
            <a:endParaRPr lang="en-US" sz="1680" dirty="0"/>
          </a:p>
        </p:txBody>
      </p:sp>
      <p:sp>
        <p:nvSpPr>
          <p:cNvPr id="41" name="Shape 38"/>
          <p:cNvSpPr/>
          <p:nvPr/>
        </p:nvSpPr>
        <p:spPr>
          <a:xfrm>
            <a:off x="7251192" y="3806038"/>
            <a:ext cx="1920240" cy="454863"/>
          </a:xfrm>
          <a:prstGeom prst="rect">
            <a:avLst/>
          </a:prstGeom>
          <a:solidFill>
            <a:srgbClr val="F0EBE2"/>
          </a:solidFill>
          <a:ln w="5715">
            <a:solidFill>
              <a:srgbClr val="F0EBE2"/>
            </a:solidFill>
            <a:prstDash val="solid"/>
          </a:ln>
        </p:spPr>
      </p:sp>
      <p:sp>
        <p:nvSpPr>
          <p:cNvPr id="42" name="Text 39"/>
          <p:cNvSpPr/>
          <p:nvPr/>
        </p:nvSpPr>
        <p:spPr>
          <a:xfrm>
            <a:off x="7370064" y="3874618"/>
            <a:ext cx="1682496"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a:t>
            </a:r>
            <a:endParaRPr lang="en-US" sz="1680" dirty="0"/>
          </a:p>
        </p:txBody>
      </p:sp>
      <p:sp>
        <p:nvSpPr>
          <p:cNvPr id="43" name="Shape 40"/>
          <p:cNvSpPr/>
          <p:nvPr/>
        </p:nvSpPr>
        <p:spPr>
          <a:xfrm>
            <a:off x="9171432" y="3806038"/>
            <a:ext cx="2578608" cy="454863"/>
          </a:xfrm>
          <a:prstGeom prst="rect">
            <a:avLst/>
          </a:prstGeom>
          <a:solidFill>
            <a:srgbClr val="F0EBE2"/>
          </a:solidFill>
          <a:ln w="5715">
            <a:solidFill>
              <a:srgbClr val="F0EBE2"/>
            </a:solidFill>
            <a:prstDash val="solid"/>
          </a:ln>
        </p:spPr>
      </p:sp>
      <p:sp>
        <p:nvSpPr>
          <p:cNvPr id="44" name="Text 41"/>
          <p:cNvSpPr/>
          <p:nvPr/>
        </p:nvSpPr>
        <p:spPr>
          <a:xfrm>
            <a:off x="9290304" y="3874618"/>
            <a:ext cx="2340864"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R53.0</a:t>
            </a:r>
            <a:endParaRPr lang="en-US" sz="1680" dirty="0"/>
          </a:p>
        </p:txBody>
      </p:sp>
      <p:sp>
        <p:nvSpPr>
          <p:cNvPr id="45" name="Shape 42"/>
          <p:cNvSpPr/>
          <p:nvPr/>
        </p:nvSpPr>
        <p:spPr>
          <a:xfrm>
            <a:off x="438912" y="4260901"/>
            <a:ext cx="6812280" cy="454863"/>
          </a:xfrm>
          <a:prstGeom prst="rect">
            <a:avLst/>
          </a:prstGeom>
          <a:solidFill>
            <a:srgbClr val="FFFFFF"/>
          </a:solidFill>
          <a:ln w="5715">
            <a:solidFill>
              <a:srgbClr val="FFFFFF"/>
            </a:solidFill>
            <a:prstDash val="solid"/>
          </a:ln>
        </p:spPr>
      </p:sp>
      <p:sp>
        <p:nvSpPr>
          <p:cNvPr id="46" name="Text 43"/>
          <p:cNvSpPr/>
          <p:nvPr/>
        </p:nvSpPr>
        <p:spPr>
          <a:xfrm>
            <a:off x="557784" y="4329481"/>
            <a:ext cx="6574536" cy="335991"/>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Chronische Fatigue ohne Angabe einer PEM / o.n.A.</a:t>
            </a:r>
            <a:endParaRPr lang="en-US" sz="1680" dirty="0"/>
          </a:p>
        </p:txBody>
      </p:sp>
      <p:sp>
        <p:nvSpPr>
          <p:cNvPr id="47" name="Shape 44"/>
          <p:cNvSpPr/>
          <p:nvPr/>
        </p:nvSpPr>
        <p:spPr>
          <a:xfrm>
            <a:off x="7251192" y="4260901"/>
            <a:ext cx="1920240" cy="454863"/>
          </a:xfrm>
          <a:prstGeom prst="rect">
            <a:avLst/>
          </a:prstGeom>
          <a:solidFill>
            <a:srgbClr val="FFFFFF"/>
          </a:solidFill>
          <a:ln w="5715">
            <a:solidFill>
              <a:srgbClr val="FFFFFF"/>
            </a:solidFill>
            <a:prstDash val="solid"/>
          </a:ln>
        </p:spPr>
      </p:sp>
      <p:sp>
        <p:nvSpPr>
          <p:cNvPr id="48" name="Text 45"/>
          <p:cNvSpPr/>
          <p:nvPr/>
        </p:nvSpPr>
        <p:spPr>
          <a:xfrm>
            <a:off x="7370064" y="4329481"/>
            <a:ext cx="1682496"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a:t>
            </a:r>
            <a:endParaRPr lang="en-US" sz="1680" dirty="0"/>
          </a:p>
        </p:txBody>
      </p:sp>
      <p:sp>
        <p:nvSpPr>
          <p:cNvPr id="49" name="Shape 46"/>
          <p:cNvSpPr/>
          <p:nvPr/>
        </p:nvSpPr>
        <p:spPr>
          <a:xfrm>
            <a:off x="9171432" y="4260901"/>
            <a:ext cx="2578608" cy="454863"/>
          </a:xfrm>
          <a:prstGeom prst="rect">
            <a:avLst/>
          </a:prstGeom>
          <a:solidFill>
            <a:srgbClr val="FFFFFF"/>
          </a:solidFill>
          <a:ln w="5715">
            <a:solidFill>
              <a:srgbClr val="FFFFFF"/>
            </a:solidFill>
            <a:prstDash val="solid"/>
          </a:ln>
        </p:spPr>
      </p:sp>
      <p:sp>
        <p:nvSpPr>
          <p:cNvPr id="50" name="Text 47"/>
          <p:cNvSpPr/>
          <p:nvPr/>
        </p:nvSpPr>
        <p:spPr>
          <a:xfrm>
            <a:off x="9290304" y="4329481"/>
            <a:ext cx="2340864" cy="335991"/>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R53.1</a:t>
            </a:r>
            <a:endParaRPr lang="en-US" sz="1680" dirty="0"/>
          </a:p>
        </p:txBody>
      </p:sp>
      <p:sp>
        <p:nvSpPr>
          <p:cNvPr id="51" name="Shape 48"/>
          <p:cNvSpPr/>
          <p:nvPr/>
        </p:nvSpPr>
        <p:spPr>
          <a:xfrm>
            <a:off x="438912" y="4715764"/>
            <a:ext cx="6812280" cy="706628"/>
          </a:xfrm>
          <a:prstGeom prst="rect">
            <a:avLst/>
          </a:prstGeom>
          <a:solidFill>
            <a:srgbClr val="F0EBE2"/>
          </a:solidFill>
          <a:ln w="5715">
            <a:solidFill>
              <a:srgbClr val="F0EBE2"/>
            </a:solidFill>
            <a:prstDash val="solid"/>
          </a:ln>
        </p:spPr>
      </p:sp>
      <p:sp>
        <p:nvSpPr>
          <p:cNvPr id="52" name="Text 49"/>
          <p:cNvSpPr/>
          <p:nvPr/>
        </p:nvSpPr>
        <p:spPr>
          <a:xfrm>
            <a:off x="557784" y="4784344"/>
            <a:ext cx="6574536" cy="587756"/>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Akute / nicht näher bezeichnete Fatigue, Unwohlsein, Ermüdung</a:t>
            </a:r>
            <a:endParaRPr lang="en-US" sz="1680" dirty="0"/>
          </a:p>
        </p:txBody>
      </p:sp>
      <p:sp>
        <p:nvSpPr>
          <p:cNvPr id="53" name="Shape 50"/>
          <p:cNvSpPr/>
          <p:nvPr/>
        </p:nvSpPr>
        <p:spPr>
          <a:xfrm>
            <a:off x="7251192" y="4715764"/>
            <a:ext cx="1920240" cy="706628"/>
          </a:xfrm>
          <a:prstGeom prst="rect">
            <a:avLst/>
          </a:prstGeom>
          <a:solidFill>
            <a:srgbClr val="F0EBE2"/>
          </a:solidFill>
          <a:ln w="5715">
            <a:solidFill>
              <a:srgbClr val="F0EBE2"/>
            </a:solidFill>
            <a:prstDash val="solid"/>
          </a:ln>
        </p:spPr>
      </p:sp>
      <p:sp>
        <p:nvSpPr>
          <p:cNvPr id="54" name="Text 51"/>
          <p:cNvSpPr/>
          <p:nvPr/>
        </p:nvSpPr>
        <p:spPr>
          <a:xfrm>
            <a:off x="7370064" y="4784344"/>
            <a:ext cx="1682496" cy="58775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a:t>
            </a:r>
            <a:endParaRPr lang="en-US" sz="1680" dirty="0"/>
          </a:p>
        </p:txBody>
      </p:sp>
      <p:sp>
        <p:nvSpPr>
          <p:cNvPr id="55" name="Shape 52"/>
          <p:cNvSpPr/>
          <p:nvPr/>
        </p:nvSpPr>
        <p:spPr>
          <a:xfrm>
            <a:off x="9171432" y="4715764"/>
            <a:ext cx="2578608" cy="706628"/>
          </a:xfrm>
          <a:prstGeom prst="rect">
            <a:avLst/>
          </a:prstGeom>
          <a:solidFill>
            <a:srgbClr val="F0EBE2"/>
          </a:solidFill>
          <a:ln w="5715">
            <a:solidFill>
              <a:srgbClr val="F0EBE2"/>
            </a:solidFill>
            <a:prstDash val="solid"/>
          </a:ln>
        </p:spPr>
      </p:sp>
      <p:sp>
        <p:nvSpPr>
          <p:cNvPr id="56" name="Text 53"/>
          <p:cNvSpPr/>
          <p:nvPr/>
        </p:nvSpPr>
        <p:spPr>
          <a:xfrm>
            <a:off x="9290304" y="4784344"/>
            <a:ext cx="2340864" cy="587756"/>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R53.9</a:t>
            </a:r>
            <a:endParaRPr lang="en-US" sz="168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PEM bedeutet post-exertionelle Malaise. Ihr Vorliegen allein belegt noch kein ME/CFS.</a:t>
            </a:r>
            <a:endParaRPr lang="en-US" sz="143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Fatigue: drei Entscheidungen für die Dokumentation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37, 185, 213, 236, 570; ICD-Sys 2026: S. 39, 188, 216, 238, 572.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30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1 | Was ist diagnostiziert?</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Chronisches Fatigue-Syndrom / ME oder das Symptom chronische Fatigue? G93.3- und R53.- haben ausdrückliche Abgrenzungen.</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2 | Welche Spezifizierung?</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Beim Syndrom: postinfektiös oder nicht? Beim Symptom: ist PEM angegeben?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3 | Was bleibt offen?</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Unspezifische Dokumentation nicht durch Vermutungen ersetzen. Verweise bei F48.0, A85 und G04 mitprüfen.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Aufgliederung ist keine Erlaubnis zur Diagnoseableitung aus Symptomen.</a:t>
            </a:r>
            <a:endParaRPr lang="en-US" sz="143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G04.8 und G31.81: wichtige begriffliche Umleitungen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 S. 66, 504; Alpha 2026: S. 67, 515; ICD-Sys 2024: S. 214, 220, 255; ICD-Sys 2026: S. 217, 223, 258.</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31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Anti-NMDA-Rezeptor-Enzephalitis: im Alphabet unter M35.8† + G13.8*.</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Kearns-Sayre-Syndrom: im Alphabet H49.8.</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Anti-NMDA-Rezeptor-Enzephalitis: G04.8; in der Systematik nun ausdrücklich enthalten.</a:t>
            </a:r>
            <a:endParaRPr lang="en-US" sz="1900" dirty="0"/>
          </a:p>
        </p:txBody>
      </p:sp>
      <p:sp>
        <p:nvSpPr>
          <p:cNvPr id="28" name="Shape 25"/>
          <p:cNvSpPr/>
          <p:nvPr/>
        </p:nvSpPr>
        <p:spPr>
          <a:xfrm>
            <a:off x="6361176" y="3431540"/>
            <a:ext cx="43891" cy="43891"/>
          </a:xfrm>
          <a:prstGeom prst="rect">
            <a:avLst/>
          </a:prstGeom>
          <a:solidFill>
            <a:srgbClr val="869867"/>
          </a:solidFill>
          <a:ln w="5715">
            <a:solidFill>
              <a:srgbClr val="869867"/>
            </a:solidFill>
            <a:prstDash val="solid"/>
          </a:ln>
        </p:spPr>
      </p:sp>
      <p:sp>
        <p:nvSpPr>
          <p:cNvPr id="29" name="Text 26"/>
          <p:cNvSpPr/>
          <p:nvPr/>
        </p:nvSpPr>
        <p:spPr>
          <a:xfrm>
            <a:off x="6525768"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Kearns-Sayre-Syndrom: G31.81; systematischer Eintrag ergänzt.</a:t>
            </a:r>
            <a:endParaRPr lang="en-US" sz="1900" dirty="0"/>
          </a:p>
        </p:txBody>
      </p:sp>
      <p:sp>
        <p:nvSpPr>
          <p:cNvPr id="30" name="Shape 27"/>
          <p:cNvSpPr/>
          <p:nvPr/>
        </p:nvSpPr>
        <p:spPr>
          <a:xfrm>
            <a:off x="6361176" y="4147312"/>
            <a:ext cx="43891" cy="43891"/>
          </a:xfrm>
          <a:prstGeom prst="rect">
            <a:avLst/>
          </a:prstGeom>
          <a:solidFill>
            <a:srgbClr val="869867"/>
          </a:solidFill>
          <a:ln w="5715">
            <a:solidFill>
              <a:srgbClr val="869867"/>
            </a:solidFill>
            <a:prstDash val="solid"/>
          </a:ln>
        </p:spPr>
      </p:sp>
      <p:sp>
        <p:nvSpPr>
          <p:cNvPr id="31" name="Text 28"/>
          <p:cNvSpPr/>
          <p:nvPr/>
        </p:nvSpPr>
        <p:spPr>
          <a:xfrm>
            <a:off x="6525768" y="4083304"/>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H49.8 beschreibt weiter Augenmuskel-/Ophthalmoplegie-Konstellationen, nicht pauschal das gesamte Syndrom.</a:t>
            </a:r>
            <a:endParaRPr lang="en-US" sz="1900" dirty="0"/>
          </a:p>
        </p:txBody>
      </p:sp>
      <p:sp>
        <p:nvSpPr>
          <p:cNvPr id="32" name="Shape 29"/>
          <p:cNvSpPr/>
          <p:nvPr/>
        </p:nvSpPr>
        <p:spPr>
          <a:xfrm>
            <a:off x="438912" y="5577840"/>
            <a:ext cx="11314176" cy="566928"/>
          </a:xfrm>
          <a:prstGeom prst="rect">
            <a:avLst/>
          </a:prstGeom>
          <a:solidFill>
            <a:srgbClr val="EAEFDE"/>
          </a:solidFill>
          <a:ln w="5715">
            <a:solidFill>
              <a:srgbClr val="EAEFDE"/>
            </a:solidFill>
            <a:prstDash val="solid"/>
          </a:ln>
        </p:spPr>
      </p:sp>
      <p:sp>
        <p:nvSpPr>
          <p:cNvPr id="33" name="Shape 30"/>
          <p:cNvSpPr/>
          <p:nvPr/>
        </p:nvSpPr>
        <p:spPr>
          <a:xfrm>
            <a:off x="438912" y="5577840"/>
            <a:ext cx="40234" cy="566928"/>
          </a:xfrm>
          <a:prstGeom prst="rect">
            <a:avLst/>
          </a:prstGeom>
          <a:solidFill>
            <a:srgbClr val="284907"/>
          </a:solidFill>
          <a:ln w="5715">
            <a:solidFill>
              <a:srgbClr val="284907"/>
            </a:solidFill>
            <a:prstDash val="solid"/>
          </a:ln>
        </p:spPr>
      </p:sp>
      <p:sp>
        <p:nvSpPr>
          <p:cNvPr id="34" name="Text 31"/>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Alte Suchfavoriten können trotz unveränderter Zielkodenummern fachlich falsch werden.</a:t>
            </a:r>
            <a:endParaRPr lang="en-US" sz="143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02 | STOFFWECHSEL, NEUROLOGIE UND AUGEN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Pseudoexfoliation: Linse und Glaukom separat</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247-248, 252; ICD-Sys 2026: S. 250-251, 255.</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32 / 140</a:t>
            </a:r>
            <a:endParaRPr lang="en-US" sz="900" dirty="0"/>
          </a:p>
        </p:txBody>
      </p:sp>
      <p:sp>
        <p:nvSpPr>
          <p:cNvPr id="15" name="Shape 12"/>
          <p:cNvSpPr/>
          <p:nvPr/>
        </p:nvSpPr>
        <p:spPr>
          <a:xfrm>
            <a:off x="438912" y="2048256"/>
            <a:ext cx="5897880" cy="393192"/>
          </a:xfrm>
          <a:prstGeom prst="rect">
            <a:avLst/>
          </a:prstGeom>
          <a:solidFill>
            <a:srgbClr val="303D43"/>
          </a:solidFill>
          <a:ln w="5715">
            <a:solidFill>
              <a:srgbClr val="303D43"/>
            </a:solidFill>
            <a:prstDash val="solid"/>
          </a:ln>
        </p:spPr>
      </p:sp>
      <p:sp>
        <p:nvSpPr>
          <p:cNvPr id="16" name="Text 13"/>
          <p:cNvSpPr/>
          <p:nvPr/>
        </p:nvSpPr>
        <p:spPr>
          <a:xfrm>
            <a:off x="548640" y="2135124"/>
            <a:ext cx="56784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Bereich</a:t>
            </a:r>
            <a:endParaRPr lang="en-US" sz="1220" dirty="0"/>
          </a:p>
        </p:txBody>
      </p:sp>
      <p:sp>
        <p:nvSpPr>
          <p:cNvPr id="17" name="Shape 14"/>
          <p:cNvSpPr/>
          <p:nvPr/>
        </p:nvSpPr>
        <p:spPr>
          <a:xfrm>
            <a:off x="6336792" y="2048256"/>
            <a:ext cx="2103120" cy="393192"/>
          </a:xfrm>
          <a:prstGeom prst="rect">
            <a:avLst/>
          </a:prstGeom>
          <a:solidFill>
            <a:srgbClr val="303D43"/>
          </a:solidFill>
          <a:ln w="5715">
            <a:solidFill>
              <a:srgbClr val="303D43"/>
            </a:solidFill>
            <a:prstDash val="solid"/>
          </a:ln>
        </p:spPr>
      </p:sp>
      <p:sp>
        <p:nvSpPr>
          <p:cNvPr id="18" name="Text 15"/>
          <p:cNvSpPr/>
          <p:nvPr/>
        </p:nvSpPr>
        <p:spPr>
          <a:xfrm>
            <a:off x="6446520" y="2135124"/>
            <a:ext cx="18836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3310128" cy="393192"/>
          </a:xfrm>
          <a:prstGeom prst="rect">
            <a:avLst/>
          </a:prstGeom>
          <a:solidFill>
            <a:srgbClr val="303D43"/>
          </a:solidFill>
          <a:ln w="5715">
            <a:solidFill>
              <a:srgbClr val="303D43"/>
            </a:solidFill>
            <a:prstDash val="solid"/>
          </a:ln>
        </p:spPr>
      </p:sp>
      <p:sp>
        <p:nvSpPr>
          <p:cNvPr id="20" name="Text 17"/>
          <p:cNvSpPr/>
          <p:nvPr/>
        </p:nvSpPr>
        <p:spPr>
          <a:xfrm>
            <a:off x="8549640" y="2135124"/>
            <a:ext cx="30906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5897880" cy="745236"/>
          </a:xfrm>
          <a:prstGeom prst="rect">
            <a:avLst/>
          </a:prstGeom>
          <a:solidFill>
            <a:srgbClr val="FFFFFF"/>
          </a:solidFill>
          <a:ln w="5715">
            <a:solidFill>
              <a:srgbClr val="FFFFFF"/>
            </a:solidFill>
            <a:prstDash val="solid"/>
          </a:ln>
        </p:spPr>
      </p:sp>
      <p:sp>
        <p:nvSpPr>
          <p:cNvPr id="22" name="Text 19"/>
          <p:cNvSpPr/>
          <p:nvPr/>
        </p:nvSpPr>
        <p:spPr>
          <a:xfrm>
            <a:off x="557784" y="2510028"/>
            <a:ext cx="56601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Pseudoexfoliation der Linse</a:t>
            </a:r>
            <a:endParaRPr lang="en-US" sz="1680" dirty="0"/>
          </a:p>
        </p:txBody>
      </p:sp>
      <p:sp>
        <p:nvSpPr>
          <p:cNvPr id="23" name="Shape 20"/>
          <p:cNvSpPr/>
          <p:nvPr/>
        </p:nvSpPr>
        <p:spPr>
          <a:xfrm>
            <a:off x="6336792" y="2441448"/>
            <a:ext cx="2103120" cy="745236"/>
          </a:xfrm>
          <a:prstGeom prst="rect">
            <a:avLst/>
          </a:prstGeom>
          <a:solidFill>
            <a:srgbClr val="FFFFFF"/>
          </a:solidFill>
          <a:ln w="5715">
            <a:solidFill>
              <a:srgbClr val="FFFFFF"/>
            </a:solidFill>
            <a:prstDash val="solid"/>
          </a:ln>
        </p:spPr>
      </p:sp>
      <p:sp>
        <p:nvSpPr>
          <p:cNvPr id="24" name="Text 21"/>
          <p:cNvSpPr/>
          <p:nvPr/>
        </p:nvSpPr>
        <p:spPr>
          <a:xfrm>
            <a:off x="6455664" y="2510028"/>
            <a:ext cx="18653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H26.8</a:t>
            </a:r>
            <a:endParaRPr lang="en-US" sz="1680" dirty="0"/>
          </a:p>
        </p:txBody>
      </p:sp>
      <p:sp>
        <p:nvSpPr>
          <p:cNvPr id="25" name="Shape 22"/>
          <p:cNvSpPr/>
          <p:nvPr/>
        </p:nvSpPr>
        <p:spPr>
          <a:xfrm>
            <a:off x="8439912" y="2441448"/>
            <a:ext cx="3310128" cy="745236"/>
          </a:xfrm>
          <a:prstGeom prst="rect">
            <a:avLst/>
          </a:prstGeom>
          <a:solidFill>
            <a:srgbClr val="FFFFFF"/>
          </a:solidFill>
          <a:ln w="5715">
            <a:solidFill>
              <a:srgbClr val="FFFFFF"/>
            </a:solidFill>
            <a:prstDash val="solid"/>
          </a:ln>
        </p:spPr>
      </p:sp>
      <p:sp>
        <p:nvSpPr>
          <p:cNvPr id="26" name="Text 23"/>
          <p:cNvSpPr/>
          <p:nvPr/>
        </p:nvSpPr>
        <p:spPr>
          <a:xfrm>
            <a:off x="8558784" y="2510028"/>
            <a:ext cx="30723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H26.80</a:t>
            </a:r>
            <a:endParaRPr lang="en-US" sz="1680" dirty="0"/>
          </a:p>
        </p:txBody>
      </p:sp>
      <p:sp>
        <p:nvSpPr>
          <p:cNvPr id="27" name="Shape 24"/>
          <p:cNvSpPr/>
          <p:nvPr/>
        </p:nvSpPr>
        <p:spPr>
          <a:xfrm>
            <a:off x="438912" y="3186684"/>
            <a:ext cx="5897880" cy="745236"/>
          </a:xfrm>
          <a:prstGeom prst="rect">
            <a:avLst/>
          </a:prstGeom>
          <a:solidFill>
            <a:srgbClr val="F0EBE2"/>
          </a:solidFill>
          <a:ln w="5715">
            <a:solidFill>
              <a:srgbClr val="F0EBE2"/>
            </a:solidFill>
            <a:prstDash val="solid"/>
          </a:ln>
        </p:spPr>
      </p:sp>
      <p:sp>
        <p:nvSpPr>
          <p:cNvPr id="28" name="Text 25"/>
          <p:cNvSpPr/>
          <p:nvPr/>
        </p:nvSpPr>
        <p:spPr>
          <a:xfrm>
            <a:off x="557784" y="3255264"/>
            <a:ext cx="56601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Sonstige näher bezeichnete Katarakt</a:t>
            </a:r>
            <a:endParaRPr lang="en-US" sz="1680" dirty="0"/>
          </a:p>
        </p:txBody>
      </p:sp>
      <p:sp>
        <p:nvSpPr>
          <p:cNvPr id="29" name="Shape 26"/>
          <p:cNvSpPr/>
          <p:nvPr/>
        </p:nvSpPr>
        <p:spPr>
          <a:xfrm>
            <a:off x="6336792" y="3186684"/>
            <a:ext cx="2103120" cy="745236"/>
          </a:xfrm>
          <a:prstGeom prst="rect">
            <a:avLst/>
          </a:prstGeom>
          <a:solidFill>
            <a:srgbClr val="F0EBE2"/>
          </a:solidFill>
          <a:ln w="5715">
            <a:solidFill>
              <a:srgbClr val="F0EBE2"/>
            </a:solidFill>
            <a:prstDash val="solid"/>
          </a:ln>
        </p:spPr>
      </p:sp>
      <p:sp>
        <p:nvSpPr>
          <p:cNvPr id="30" name="Text 27"/>
          <p:cNvSpPr/>
          <p:nvPr/>
        </p:nvSpPr>
        <p:spPr>
          <a:xfrm>
            <a:off x="6455664" y="3255264"/>
            <a:ext cx="18653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H26.8</a:t>
            </a:r>
            <a:endParaRPr lang="en-US" sz="1680" dirty="0"/>
          </a:p>
        </p:txBody>
      </p:sp>
      <p:sp>
        <p:nvSpPr>
          <p:cNvPr id="31" name="Shape 28"/>
          <p:cNvSpPr/>
          <p:nvPr/>
        </p:nvSpPr>
        <p:spPr>
          <a:xfrm>
            <a:off x="8439912" y="3186684"/>
            <a:ext cx="3310128" cy="745236"/>
          </a:xfrm>
          <a:prstGeom prst="rect">
            <a:avLst/>
          </a:prstGeom>
          <a:solidFill>
            <a:srgbClr val="F0EBE2"/>
          </a:solidFill>
          <a:ln w="5715">
            <a:solidFill>
              <a:srgbClr val="F0EBE2"/>
            </a:solidFill>
            <a:prstDash val="solid"/>
          </a:ln>
        </p:spPr>
      </p:sp>
      <p:sp>
        <p:nvSpPr>
          <p:cNvPr id="32" name="Text 29"/>
          <p:cNvSpPr/>
          <p:nvPr/>
        </p:nvSpPr>
        <p:spPr>
          <a:xfrm>
            <a:off x="8558784" y="3255264"/>
            <a:ext cx="30723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H26.88</a:t>
            </a:r>
            <a:endParaRPr lang="en-US" sz="1680" dirty="0"/>
          </a:p>
        </p:txBody>
      </p:sp>
      <p:sp>
        <p:nvSpPr>
          <p:cNvPr id="33" name="Shape 30"/>
          <p:cNvSpPr/>
          <p:nvPr/>
        </p:nvSpPr>
        <p:spPr>
          <a:xfrm>
            <a:off x="438912" y="3931920"/>
            <a:ext cx="5897880" cy="745236"/>
          </a:xfrm>
          <a:prstGeom prst="rect">
            <a:avLst/>
          </a:prstGeom>
          <a:solidFill>
            <a:srgbClr val="FFFFFF"/>
          </a:solidFill>
          <a:ln w="5715">
            <a:solidFill>
              <a:srgbClr val="FFFFFF"/>
            </a:solidFill>
            <a:prstDash val="solid"/>
          </a:ln>
        </p:spPr>
      </p:sp>
      <p:sp>
        <p:nvSpPr>
          <p:cNvPr id="34" name="Text 31"/>
          <p:cNvSpPr/>
          <p:nvPr/>
        </p:nvSpPr>
        <p:spPr>
          <a:xfrm>
            <a:off x="557784" y="4000500"/>
            <a:ext cx="56601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Pseudoexfoliationsglaukom</a:t>
            </a:r>
            <a:endParaRPr lang="en-US" sz="1680" dirty="0"/>
          </a:p>
        </p:txBody>
      </p:sp>
      <p:sp>
        <p:nvSpPr>
          <p:cNvPr id="35" name="Shape 32"/>
          <p:cNvSpPr/>
          <p:nvPr/>
        </p:nvSpPr>
        <p:spPr>
          <a:xfrm>
            <a:off x="6336792" y="3931920"/>
            <a:ext cx="2103120" cy="745236"/>
          </a:xfrm>
          <a:prstGeom prst="rect">
            <a:avLst/>
          </a:prstGeom>
          <a:solidFill>
            <a:srgbClr val="FFFFFF"/>
          </a:solidFill>
          <a:ln w="5715">
            <a:solidFill>
              <a:srgbClr val="FFFFFF"/>
            </a:solidFill>
            <a:prstDash val="solid"/>
          </a:ln>
        </p:spPr>
      </p:sp>
      <p:sp>
        <p:nvSpPr>
          <p:cNvPr id="36" name="Text 33"/>
          <p:cNvSpPr/>
          <p:nvPr/>
        </p:nvSpPr>
        <p:spPr>
          <a:xfrm>
            <a:off x="6455664" y="4000500"/>
            <a:ext cx="18653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H40.1</a:t>
            </a:r>
            <a:endParaRPr lang="en-US" sz="1680" dirty="0"/>
          </a:p>
        </p:txBody>
      </p:sp>
      <p:sp>
        <p:nvSpPr>
          <p:cNvPr id="37" name="Shape 34"/>
          <p:cNvSpPr/>
          <p:nvPr/>
        </p:nvSpPr>
        <p:spPr>
          <a:xfrm>
            <a:off x="8439912" y="3931920"/>
            <a:ext cx="3310128" cy="745236"/>
          </a:xfrm>
          <a:prstGeom prst="rect">
            <a:avLst/>
          </a:prstGeom>
          <a:solidFill>
            <a:srgbClr val="FFFFFF"/>
          </a:solidFill>
          <a:ln w="5715">
            <a:solidFill>
              <a:srgbClr val="FFFFFF"/>
            </a:solidFill>
            <a:prstDash val="solid"/>
          </a:ln>
        </p:spPr>
      </p:sp>
      <p:sp>
        <p:nvSpPr>
          <p:cNvPr id="38" name="Text 35"/>
          <p:cNvSpPr/>
          <p:nvPr/>
        </p:nvSpPr>
        <p:spPr>
          <a:xfrm>
            <a:off x="8558784" y="4000500"/>
            <a:ext cx="30723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H40.10</a:t>
            </a:r>
            <a:endParaRPr lang="en-US" sz="1680" dirty="0"/>
          </a:p>
        </p:txBody>
      </p:sp>
      <p:sp>
        <p:nvSpPr>
          <p:cNvPr id="39" name="Shape 36"/>
          <p:cNvSpPr/>
          <p:nvPr/>
        </p:nvSpPr>
        <p:spPr>
          <a:xfrm>
            <a:off x="438912" y="4677156"/>
            <a:ext cx="5897880" cy="745236"/>
          </a:xfrm>
          <a:prstGeom prst="rect">
            <a:avLst/>
          </a:prstGeom>
          <a:solidFill>
            <a:srgbClr val="F0EBE2"/>
          </a:solidFill>
          <a:ln w="5715">
            <a:solidFill>
              <a:srgbClr val="F0EBE2"/>
            </a:solidFill>
            <a:prstDash val="solid"/>
          </a:ln>
        </p:spPr>
      </p:sp>
      <p:sp>
        <p:nvSpPr>
          <p:cNvPr id="40" name="Text 37"/>
          <p:cNvSpPr/>
          <p:nvPr/>
        </p:nvSpPr>
        <p:spPr>
          <a:xfrm>
            <a:off x="557784" y="4745736"/>
            <a:ext cx="56601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Sonstiges primäres Offenwinkelglaukom</a:t>
            </a:r>
            <a:endParaRPr lang="en-US" sz="1680" dirty="0"/>
          </a:p>
        </p:txBody>
      </p:sp>
      <p:sp>
        <p:nvSpPr>
          <p:cNvPr id="41" name="Shape 38"/>
          <p:cNvSpPr/>
          <p:nvPr/>
        </p:nvSpPr>
        <p:spPr>
          <a:xfrm>
            <a:off x="6336792" y="4677156"/>
            <a:ext cx="2103120" cy="745236"/>
          </a:xfrm>
          <a:prstGeom prst="rect">
            <a:avLst/>
          </a:prstGeom>
          <a:solidFill>
            <a:srgbClr val="F0EBE2"/>
          </a:solidFill>
          <a:ln w="5715">
            <a:solidFill>
              <a:srgbClr val="F0EBE2"/>
            </a:solidFill>
            <a:prstDash val="solid"/>
          </a:ln>
        </p:spPr>
      </p:sp>
      <p:sp>
        <p:nvSpPr>
          <p:cNvPr id="42" name="Text 39"/>
          <p:cNvSpPr/>
          <p:nvPr/>
        </p:nvSpPr>
        <p:spPr>
          <a:xfrm>
            <a:off x="6455664" y="4745736"/>
            <a:ext cx="18653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H40.1</a:t>
            </a:r>
            <a:endParaRPr lang="en-US" sz="1680" dirty="0"/>
          </a:p>
        </p:txBody>
      </p:sp>
      <p:sp>
        <p:nvSpPr>
          <p:cNvPr id="43" name="Shape 40"/>
          <p:cNvSpPr/>
          <p:nvPr/>
        </p:nvSpPr>
        <p:spPr>
          <a:xfrm>
            <a:off x="8439912" y="4677156"/>
            <a:ext cx="3310128" cy="745236"/>
          </a:xfrm>
          <a:prstGeom prst="rect">
            <a:avLst/>
          </a:prstGeom>
          <a:solidFill>
            <a:srgbClr val="F0EBE2"/>
          </a:solidFill>
          <a:ln w="5715">
            <a:solidFill>
              <a:srgbClr val="F0EBE2"/>
            </a:solidFill>
            <a:prstDash val="solid"/>
          </a:ln>
        </p:spPr>
      </p:sp>
      <p:sp>
        <p:nvSpPr>
          <p:cNvPr id="44" name="Text 41"/>
          <p:cNvSpPr/>
          <p:nvPr/>
        </p:nvSpPr>
        <p:spPr>
          <a:xfrm>
            <a:off x="8558784" y="4745736"/>
            <a:ext cx="30723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H40.18</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H26.80 ist kein Ersatz für die Glaukomdiagnose H40.10; Befundkonstellation prüfen.</a:t>
            </a:r>
            <a:endParaRPr lang="en-US" sz="143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33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03</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Bekannte Kodes - neue Grenzen</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Zusatztexte, Geräte, Komplikationen und Folgen</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Inklusiva und Exklusiva lesen</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Gerätetyp dokumentieren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Nicht jede Änderung ist eine neue Nummer</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Kreislauf: Vorhofflimmern und Gefässverschlüsse</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285, 289, 294, 301; ICD-Sys 2026: S. 288, 292, 297, 304.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34 / 140</a:t>
            </a:r>
            <a:endParaRPr lang="en-US" sz="900" dirty="0"/>
          </a:p>
        </p:txBody>
      </p:sp>
      <p:sp>
        <p:nvSpPr>
          <p:cNvPr id="15" name="Shape 12"/>
          <p:cNvSpPr/>
          <p:nvPr/>
        </p:nvSpPr>
        <p:spPr>
          <a:xfrm>
            <a:off x="438912" y="2048256"/>
            <a:ext cx="2194560" cy="393192"/>
          </a:xfrm>
          <a:prstGeom prst="rect">
            <a:avLst/>
          </a:prstGeom>
          <a:solidFill>
            <a:srgbClr val="303D43"/>
          </a:solidFill>
          <a:ln w="5715">
            <a:solidFill>
              <a:srgbClr val="303D43"/>
            </a:solidFill>
            <a:prstDash val="solid"/>
          </a:ln>
        </p:spPr>
      </p:sp>
      <p:sp>
        <p:nvSpPr>
          <p:cNvPr id="16" name="Text 13"/>
          <p:cNvSpPr/>
          <p:nvPr/>
        </p:nvSpPr>
        <p:spPr>
          <a:xfrm>
            <a:off x="548640" y="2135124"/>
            <a:ext cx="1975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2633472" y="2048256"/>
            <a:ext cx="4892040" cy="393192"/>
          </a:xfrm>
          <a:prstGeom prst="rect">
            <a:avLst/>
          </a:prstGeom>
          <a:solidFill>
            <a:srgbClr val="303D43"/>
          </a:solidFill>
          <a:ln w="5715">
            <a:solidFill>
              <a:srgbClr val="303D43"/>
            </a:solidFill>
            <a:prstDash val="solid"/>
          </a:ln>
        </p:spPr>
      </p:sp>
      <p:sp>
        <p:nvSpPr>
          <p:cNvPr id="18" name="Text 15"/>
          <p:cNvSpPr/>
          <p:nvPr/>
        </p:nvSpPr>
        <p:spPr>
          <a:xfrm>
            <a:off x="2743200" y="2135124"/>
            <a:ext cx="46725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Änderung</a:t>
            </a:r>
            <a:endParaRPr lang="en-US" sz="1220" dirty="0"/>
          </a:p>
        </p:txBody>
      </p:sp>
      <p:sp>
        <p:nvSpPr>
          <p:cNvPr id="19" name="Shape 16"/>
          <p:cNvSpPr/>
          <p:nvPr/>
        </p:nvSpPr>
        <p:spPr>
          <a:xfrm>
            <a:off x="7525512" y="2048256"/>
            <a:ext cx="4224528" cy="393192"/>
          </a:xfrm>
          <a:prstGeom prst="rect">
            <a:avLst/>
          </a:prstGeom>
          <a:solidFill>
            <a:srgbClr val="303D43"/>
          </a:solidFill>
          <a:ln w="5715">
            <a:solidFill>
              <a:srgbClr val="303D43"/>
            </a:solidFill>
            <a:prstDash val="solid"/>
          </a:ln>
        </p:spPr>
      </p:sp>
      <p:sp>
        <p:nvSpPr>
          <p:cNvPr id="20" name="Text 17"/>
          <p:cNvSpPr/>
          <p:nvPr/>
        </p:nvSpPr>
        <p:spPr>
          <a:xfrm>
            <a:off x="7635240" y="2135124"/>
            <a:ext cx="40050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Konsequenz</a:t>
            </a:r>
            <a:endParaRPr lang="en-US" sz="1220" dirty="0"/>
          </a:p>
        </p:txBody>
      </p:sp>
      <p:sp>
        <p:nvSpPr>
          <p:cNvPr id="21" name="Shape 18"/>
          <p:cNvSpPr/>
          <p:nvPr/>
        </p:nvSpPr>
        <p:spPr>
          <a:xfrm>
            <a:off x="438912" y="2441448"/>
            <a:ext cx="2194560" cy="997001"/>
          </a:xfrm>
          <a:prstGeom prst="rect">
            <a:avLst/>
          </a:prstGeom>
          <a:solidFill>
            <a:srgbClr val="FFFFFF"/>
          </a:solidFill>
          <a:ln w="5715">
            <a:solidFill>
              <a:srgbClr val="FFFFFF"/>
            </a:solidFill>
            <a:prstDash val="solid"/>
          </a:ln>
        </p:spPr>
      </p:sp>
      <p:sp>
        <p:nvSpPr>
          <p:cNvPr id="22" name="Text 19"/>
          <p:cNvSpPr/>
          <p:nvPr/>
        </p:nvSpPr>
        <p:spPr>
          <a:xfrm>
            <a:off x="557784" y="2510028"/>
            <a:ext cx="1956816" cy="87812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I48.0 / .1 / .2 / .9</a:t>
            </a:r>
            <a:endParaRPr lang="en-US" sz="1680" dirty="0"/>
          </a:p>
        </p:txBody>
      </p:sp>
      <p:sp>
        <p:nvSpPr>
          <p:cNvPr id="23" name="Shape 20"/>
          <p:cNvSpPr/>
          <p:nvPr/>
        </p:nvSpPr>
        <p:spPr>
          <a:xfrm>
            <a:off x="2633472" y="2441448"/>
            <a:ext cx="4892040" cy="997001"/>
          </a:xfrm>
          <a:prstGeom prst="rect">
            <a:avLst/>
          </a:prstGeom>
          <a:solidFill>
            <a:srgbClr val="FFFFFF"/>
          </a:solidFill>
          <a:ln w="5715">
            <a:solidFill>
              <a:srgbClr val="FFFFFF"/>
            </a:solidFill>
            <a:prstDash val="solid"/>
          </a:ln>
        </p:spPr>
      </p:sp>
      <p:sp>
        <p:nvSpPr>
          <p:cNvPr id="24" name="Text 21"/>
          <p:cNvSpPr/>
          <p:nvPr/>
        </p:nvSpPr>
        <p:spPr>
          <a:xfrm>
            <a:off x="2752344" y="2510028"/>
            <a:ext cx="4654296" cy="8781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Brady- und Tachyarrhythmia absoluta den zeitlichen Formen zugeordnet</a:t>
            </a:r>
            <a:endParaRPr lang="en-US" sz="1680" dirty="0"/>
          </a:p>
        </p:txBody>
      </p:sp>
      <p:sp>
        <p:nvSpPr>
          <p:cNvPr id="25" name="Shape 22"/>
          <p:cNvSpPr/>
          <p:nvPr/>
        </p:nvSpPr>
        <p:spPr>
          <a:xfrm>
            <a:off x="7525512" y="2441448"/>
            <a:ext cx="4224528" cy="997001"/>
          </a:xfrm>
          <a:prstGeom prst="rect">
            <a:avLst/>
          </a:prstGeom>
          <a:solidFill>
            <a:srgbClr val="FFFFFF"/>
          </a:solidFill>
          <a:ln w="5715">
            <a:solidFill>
              <a:srgbClr val="FFFFFF"/>
            </a:solidFill>
            <a:prstDash val="solid"/>
          </a:ln>
        </p:spPr>
      </p:sp>
      <p:sp>
        <p:nvSpPr>
          <p:cNvPr id="26" name="Text 23"/>
          <p:cNvSpPr/>
          <p:nvPr/>
        </p:nvSpPr>
        <p:spPr>
          <a:xfrm>
            <a:off x="7644384" y="2510028"/>
            <a:ext cx="3986784" cy="8781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Paroxysmal, persistierend, permanent oder nicht näher bezeichnet dokumentieren</a:t>
            </a:r>
            <a:endParaRPr lang="en-US" sz="1680" dirty="0"/>
          </a:p>
        </p:txBody>
      </p:sp>
      <p:sp>
        <p:nvSpPr>
          <p:cNvPr id="27" name="Shape 24"/>
          <p:cNvSpPr/>
          <p:nvPr/>
        </p:nvSpPr>
        <p:spPr>
          <a:xfrm>
            <a:off x="438912" y="3438449"/>
            <a:ext cx="2194560" cy="493471"/>
          </a:xfrm>
          <a:prstGeom prst="rect">
            <a:avLst/>
          </a:prstGeom>
          <a:solidFill>
            <a:srgbClr val="F0EBE2"/>
          </a:solidFill>
          <a:ln w="5715">
            <a:solidFill>
              <a:srgbClr val="F0EBE2"/>
            </a:solidFill>
            <a:prstDash val="solid"/>
          </a:ln>
        </p:spPr>
      </p:sp>
      <p:sp>
        <p:nvSpPr>
          <p:cNvPr id="28" name="Text 25"/>
          <p:cNvSpPr/>
          <p:nvPr/>
        </p:nvSpPr>
        <p:spPr>
          <a:xfrm>
            <a:off x="557784" y="3507029"/>
            <a:ext cx="1956816" cy="37459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I65.8</a:t>
            </a:r>
            <a:endParaRPr lang="en-US" sz="1680" dirty="0"/>
          </a:p>
        </p:txBody>
      </p:sp>
      <p:sp>
        <p:nvSpPr>
          <p:cNvPr id="29" name="Shape 26"/>
          <p:cNvSpPr/>
          <p:nvPr/>
        </p:nvSpPr>
        <p:spPr>
          <a:xfrm>
            <a:off x="2633472" y="3438449"/>
            <a:ext cx="4892040" cy="493471"/>
          </a:xfrm>
          <a:prstGeom prst="rect">
            <a:avLst/>
          </a:prstGeom>
          <a:solidFill>
            <a:srgbClr val="F0EBE2"/>
          </a:solidFill>
          <a:ln w="5715">
            <a:solidFill>
              <a:srgbClr val="F0EBE2"/>
            </a:solidFill>
            <a:prstDash val="solid"/>
          </a:ln>
        </p:spPr>
      </p:sp>
      <p:sp>
        <p:nvSpPr>
          <p:cNvPr id="30" name="Text 27"/>
          <p:cNvSpPr/>
          <p:nvPr/>
        </p:nvSpPr>
        <p:spPr>
          <a:xfrm>
            <a:off x="2752344" y="3507029"/>
            <a:ext cx="4654296" cy="37459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Truncus brachiocephalicus ergänzt</a:t>
            </a:r>
            <a:endParaRPr lang="en-US" sz="1680" dirty="0"/>
          </a:p>
        </p:txBody>
      </p:sp>
      <p:sp>
        <p:nvSpPr>
          <p:cNvPr id="31" name="Shape 28"/>
          <p:cNvSpPr/>
          <p:nvPr/>
        </p:nvSpPr>
        <p:spPr>
          <a:xfrm>
            <a:off x="7525512" y="3438449"/>
            <a:ext cx="4224528" cy="493471"/>
          </a:xfrm>
          <a:prstGeom prst="rect">
            <a:avLst/>
          </a:prstGeom>
          <a:solidFill>
            <a:srgbClr val="F0EBE2"/>
          </a:solidFill>
          <a:ln w="5715">
            <a:solidFill>
              <a:srgbClr val="F0EBE2"/>
            </a:solidFill>
            <a:prstDash val="solid"/>
          </a:ln>
        </p:spPr>
      </p:sp>
      <p:sp>
        <p:nvSpPr>
          <p:cNvPr id="32" name="Text 29"/>
          <p:cNvSpPr/>
          <p:nvPr/>
        </p:nvSpPr>
        <p:spPr>
          <a:xfrm>
            <a:off x="7644384" y="3507029"/>
            <a:ext cx="3986784" cy="37459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Präziserer anatomischer Suchweg</a:t>
            </a:r>
            <a:endParaRPr lang="en-US" sz="1680" dirty="0"/>
          </a:p>
        </p:txBody>
      </p:sp>
      <p:sp>
        <p:nvSpPr>
          <p:cNvPr id="33" name="Shape 30"/>
          <p:cNvSpPr/>
          <p:nvPr/>
        </p:nvSpPr>
        <p:spPr>
          <a:xfrm>
            <a:off x="438912" y="3931920"/>
            <a:ext cx="2194560" cy="745236"/>
          </a:xfrm>
          <a:prstGeom prst="rect">
            <a:avLst/>
          </a:prstGeom>
          <a:solidFill>
            <a:srgbClr val="FFFFFF"/>
          </a:solidFill>
          <a:ln w="5715">
            <a:solidFill>
              <a:srgbClr val="FFFFFF"/>
            </a:solidFill>
            <a:prstDash val="solid"/>
          </a:ln>
        </p:spPr>
      </p:sp>
      <p:sp>
        <p:nvSpPr>
          <p:cNvPr id="34" name="Text 31"/>
          <p:cNvSpPr/>
          <p:nvPr/>
        </p:nvSpPr>
        <p:spPr>
          <a:xfrm>
            <a:off x="557784" y="4000500"/>
            <a:ext cx="195681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I74.-</a:t>
            </a:r>
            <a:endParaRPr lang="en-US" sz="1680" dirty="0"/>
          </a:p>
        </p:txBody>
      </p:sp>
      <p:sp>
        <p:nvSpPr>
          <p:cNvPr id="35" name="Shape 32"/>
          <p:cNvSpPr/>
          <p:nvPr/>
        </p:nvSpPr>
        <p:spPr>
          <a:xfrm>
            <a:off x="2633472" y="3931920"/>
            <a:ext cx="4892040" cy="745236"/>
          </a:xfrm>
          <a:prstGeom prst="rect">
            <a:avLst/>
          </a:prstGeom>
          <a:solidFill>
            <a:srgbClr val="FFFFFF"/>
          </a:solidFill>
          <a:ln w="5715">
            <a:solidFill>
              <a:srgbClr val="FFFFFF"/>
            </a:solidFill>
            <a:prstDash val="solid"/>
          </a:ln>
        </p:spPr>
      </p:sp>
      <p:sp>
        <p:nvSpPr>
          <p:cNvPr id="36" name="Text 33"/>
          <p:cNvSpPr/>
          <p:nvPr/>
        </p:nvSpPr>
        <p:spPr>
          <a:xfrm>
            <a:off x="2752344" y="4000500"/>
            <a:ext cx="46542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Abgrenzungen zerebraler und präzerebraler Arterien ausführlicher</a:t>
            </a:r>
            <a:endParaRPr lang="en-US" sz="1680" dirty="0"/>
          </a:p>
        </p:txBody>
      </p:sp>
      <p:sp>
        <p:nvSpPr>
          <p:cNvPr id="37" name="Shape 34"/>
          <p:cNvSpPr/>
          <p:nvPr/>
        </p:nvSpPr>
        <p:spPr>
          <a:xfrm>
            <a:off x="7525512" y="3931920"/>
            <a:ext cx="4224528" cy="745236"/>
          </a:xfrm>
          <a:prstGeom prst="rect">
            <a:avLst/>
          </a:prstGeom>
          <a:solidFill>
            <a:srgbClr val="FFFFFF"/>
          </a:solidFill>
          <a:ln w="5715">
            <a:solidFill>
              <a:srgbClr val="FFFFFF"/>
            </a:solidFill>
            <a:prstDash val="solid"/>
          </a:ln>
        </p:spPr>
      </p:sp>
      <p:sp>
        <p:nvSpPr>
          <p:cNvPr id="38" name="Text 35"/>
          <p:cNvSpPr/>
          <p:nvPr/>
        </p:nvSpPr>
        <p:spPr>
          <a:xfrm>
            <a:off x="7644384" y="4000500"/>
            <a:ext cx="39867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Hirn-/Halsgefässverschlüsse nicht pauschal unter I74.-</a:t>
            </a:r>
            <a:endParaRPr lang="en-US" sz="1680" dirty="0"/>
          </a:p>
        </p:txBody>
      </p:sp>
      <p:sp>
        <p:nvSpPr>
          <p:cNvPr id="39" name="Shape 36"/>
          <p:cNvSpPr/>
          <p:nvPr/>
        </p:nvSpPr>
        <p:spPr>
          <a:xfrm>
            <a:off x="438912" y="4677156"/>
            <a:ext cx="2194560" cy="745236"/>
          </a:xfrm>
          <a:prstGeom prst="rect">
            <a:avLst/>
          </a:prstGeom>
          <a:solidFill>
            <a:srgbClr val="F0EBE2"/>
          </a:solidFill>
          <a:ln w="5715">
            <a:solidFill>
              <a:srgbClr val="F0EBE2"/>
            </a:solidFill>
            <a:prstDash val="solid"/>
          </a:ln>
        </p:spPr>
      </p:sp>
      <p:sp>
        <p:nvSpPr>
          <p:cNvPr id="40" name="Text 37"/>
          <p:cNvSpPr/>
          <p:nvPr/>
        </p:nvSpPr>
        <p:spPr>
          <a:xfrm>
            <a:off x="557784" y="4745736"/>
            <a:ext cx="195681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I97.89</a:t>
            </a:r>
            <a:endParaRPr lang="en-US" sz="1680" dirty="0"/>
          </a:p>
        </p:txBody>
      </p:sp>
      <p:sp>
        <p:nvSpPr>
          <p:cNvPr id="41" name="Shape 38"/>
          <p:cNvSpPr/>
          <p:nvPr/>
        </p:nvSpPr>
        <p:spPr>
          <a:xfrm>
            <a:off x="2633472" y="4677156"/>
            <a:ext cx="4892040" cy="745236"/>
          </a:xfrm>
          <a:prstGeom prst="rect">
            <a:avLst/>
          </a:prstGeom>
          <a:solidFill>
            <a:srgbClr val="F0EBE2"/>
          </a:solidFill>
          <a:ln w="5715">
            <a:solidFill>
              <a:srgbClr val="F0EBE2"/>
            </a:solidFill>
            <a:prstDash val="solid"/>
          </a:ln>
        </p:spPr>
      </p:sp>
      <p:sp>
        <p:nvSpPr>
          <p:cNvPr id="42" name="Text 39"/>
          <p:cNvSpPr/>
          <p:nvPr/>
        </p:nvSpPr>
        <p:spPr>
          <a:xfrm>
            <a:off x="2752344" y="4745736"/>
            <a:ext cx="465429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Steal-Syndrom nach Anlage eines Dialyseshunts ergänzt</a:t>
            </a:r>
            <a:endParaRPr lang="en-US" sz="1680" dirty="0"/>
          </a:p>
        </p:txBody>
      </p:sp>
      <p:sp>
        <p:nvSpPr>
          <p:cNvPr id="43" name="Shape 40"/>
          <p:cNvSpPr/>
          <p:nvPr/>
        </p:nvSpPr>
        <p:spPr>
          <a:xfrm>
            <a:off x="7525512" y="4677156"/>
            <a:ext cx="4224528" cy="745236"/>
          </a:xfrm>
          <a:prstGeom prst="rect">
            <a:avLst/>
          </a:prstGeom>
          <a:solidFill>
            <a:srgbClr val="F0EBE2"/>
          </a:solidFill>
          <a:ln w="5715">
            <a:solidFill>
              <a:srgbClr val="F0EBE2"/>
            </a:solidFill>
            <a:prstDash val="solid"/>
          </a:ln>
        </p:spPr>
      </p:sp>
      <p:sp>
        <p:nvSpPr>
          <p:cNvPr id="44" name="Text 41"/>
          <p:cNvSpPr/>
          <p:nvPr/>
        </p:nvSpPr>
        <p:spPr>
          <a:xfrm>
            <a:off x="7644384" y="4745736"/>
            <a:ext cx="39867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Spezifischen Zusammenhang im Verlauf/Arztbericht sichern</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Keine neuen Endkodes in diesen vier Bereichen; die richtige Zuordnung wird präzisiert.</a:t>
            </a:r>
            <a:endParaRPr lang="en-US" sz="143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Tonsillitis: rezidivierend ist nicht automatisch chronisch</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305, 313-314; ICD-Sys 2026: S. 308, 316.</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35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J03.-: akute Tonsillitis.</a:t>
            </a:r>
            <a:endParaRPr lang="en-US" sz="1900" dirty="0"/>
          </a:p>
        </p:txBody>
      </p:sp>
      <p:sp>
        <p:nvSpPr>
          <p:cNvPr id="21" name="Shape 18"/>
          <p:cNvSpPr/>
          <p:nvPr/>
        </p:nvSpPr>
        <p:spPr>
          <a:xfrm>
            <a:off x="603504" y="3146806"/>
            <a:ext cx="43891" cy="43891"/>
          </a:xfrm>
          <a:prstGeom prst="rect">
            <a:avLst/>
          </a:prstGeom>
          <a:solidFill>
            <a:srgbClr val="869867"/>
          </a:solidFill>
          <a:ln w="5715">
            <a:solidFill>
              <a:srgbClr val="869867"/>
            </a:solidFill>
            <a:prstDash val="solid"/>
          </a:ln>
        </p:spPr>
      </p:sp>
      <p:sp>
        <p:nvSpPr>
          <p:cNvPr id="22" name="Text 19"/>
          <p:cNvSpPr/>
          <p:nvPr/>
        </p:nvSpPr>
        <p:spPr>
          <a:xfrm>
            <a:off x="768096" y="3082798"/>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J35.0: chronische Tonsillitis.</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Bei J03.- ist die akute Episode einer rezidivierenden Tonsillitis ausdrücklich einbezogen.</a:t>
            </a:r>
            <a:endParaRPr lang="en-US" sz="1900" dirty="0"/>
          </a:p>
        </p:txBody>
      </p:sp>
      <p:sp>
        <p:nvSpPr>
          <p:cNvPr id="28" name="Shape 25"/>
          <p:cNvSpPr/>
          <p:nvPr/>
        </p:nvSpPr>
        <p:spPr>
          <a:xfrm>
            <a:off x="6361176" y="3716274"/>
            <a:ext cx="43891" cy="43891"/>
          </a:xfrm>
          <a:prstGeom prst="rect">
            <a:avLst/>
          </a:prstGeom>
          <a:solidFill>
            <a:srgbClr val="869867"/>
          </a:solidFill>
          <a:ln w="5715">
            <a:solidFill>
              <a:srgbClr val="869867"/>
            </a:solidFill>
            <a:prstDash val="solid"/>
          </a:ln>
        </p:spPr>
      </p:sp>
      <p:sp>
        <p:nvSpPr>
          <p:cNvPr id="29" name="Text 26"/>
          <p:cNvSpPr/>
          <p:nvPr/>
        </p:nvSpPr>
        <p:spPr>
          <a:xfrm>
            <a:off x="6525768" y="3652266"/>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J35.0 und J36 enthalten entsprechende Abgrenzungen.</a:t>
            </a:r>
            <a:endParaRPr lang="en-US" sz="1900" dirty="0"/>
          </a:p>
        </p:txBody>
      </p:sp>
      <p:sp>
        <p:nvSpPr>
          <p:cNvPr id="30" name="Shape 27"/>
          <p:cNvSpPr/>
          <p:nvPr/>
        </p:nvSpPr>
        <p:spPr>
          <a:xfrm>
            <a:off x="6361176" y="4432046"/>
            <a:ext cx="43891" cy="43891"/>
          </a:xfrm>
          <a:prstGeom prst="rect">
            <a:avLst/>
          </a:prstGeom>
          <a:solidFill>
            <a:srgbClr val="869867"/>
          </a:solidFill>
          <a:ln w="5715">
            <a:solidFill>
              <a:srgbClr val="869867"/>
            </a:solidFill>
            <a:prstDash val="solid"/>
          </a:ln>
        </p:spPr>
      </p:sp>
      <p:sp>
        <p:nvSpPr>
          <p:cNvPr id="31" name="Text 28"/>
          <p:cNvSpPr/>
          <p:nvPr/>
        </p:nvSpPr>
        <p:spPr>
          <a:xfrm>
            <a:off x="6525768" y="4368038"/>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Die Häufigkeit allein legt den Kode für die aktuelle Episode nicht fest.</a:t>
            </a:r>
            <a:endParaRPr lang="en-US" sz="1900" dirty="0"/>
          </a:p>
        </p:txBody>
      </p:sp>
      <p:sp>
        <p:nvSpPr>
          <p:cNvPr id="32" name="Shape 29"/>
          <p:cNvSpPr/>
          <p:nvPr/>
        </p:nvSpPr>
        <p:spPr>
          <a:xfrm>
            <a:off x="438912" y="5577840"/>
            <a:ext cx="11314176" cy="566928"/>
          </a:xfrm>
          <a:prstGeom prst="rect">
            <a:avLst/>
          </a:prstGeom>
          <a:solidFill>
            <a:srgbClr val="EAEFDE"/>
          </a:solidFill>
          <a:ln w="5715">
            <a:solidFill>
              <a:srgbClr val="EAEFDE"/>
            </a:solidFill>
            <a:prstDash val="solid"/>
          </a:ln>
        </p:spPr>
      </p:sp>
      <p:sp>
        <p:nvSpPr>
          <p:cNvPr id="33" name="Shape 30"/>
          <p:cNvSpPr/>
          <p:nvPr/>
        </p:nvSpPr>
        <p:spPr>
          <a:xfrm>
            <a:off x="438912" y="5577840"/>
            <a:ext cx="40234" cy="566928"/>
          </a:xfrm>
          <a:prstGeom prst="rect">
            <a:avLst/>
          </a:prstGeom>
          <a:solidFill>
            <a:srgbClr val="284907"/>
          </a:solidFill>
          <a:ln w="5715">
            <a:solidFill>
              <a:srgbClr val="284907"/>
            </a:solidFill>
            <a:prstDash val="solid"/>
          </a:ln>
        </p:spPr>
      </p:sp>
      <p:sp>
        <p:nvSpPr>
          <p:cNvPr id="34" name="Text 31"/>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Aktuellen Krankheitszustand und dokumentierte Diagnose abbilden.</a:t>
            </a:r>
            <a:endParaRPr lang="en-US" sz="143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ARDS und Surfactant: die Altersabgrenzung lesen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322, 504; ICD-Sys 2026: S. 324, 507.</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36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J80 schliesst das Atemnotsyndrom des Säuglings aus (P22.0).</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P22.0: Atemnotsyndrom des Neugeborenen.</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J80: Neugeborene sind im Ausschluss zusätzlich genannt (P22.0).</a:t>
            </a:r>
            <a:endParaRPr lang="en-US" sz="1900" dirty="0"/>
          </a:p>
        </p:txBody>
      </p:sp>
      <p:sp>
        <p:nvSpPr>
          <p:cNvPr id="28" name="Shape 25"/>
          <p:cNvSpPr/>
          <p:nvPr/>
        </p:nvSpPr>
        <p:spPr>
          <a:xfrm>
            <a:off x="6361176" y="3431540"/>
            <a:ext cx="43891" cy="43891"/>
          </a:xfrm>
          <a:prstGeom prst="rect">
            <a:avLst/>
          </a:prstGeom>
          <a:solidFill>
            <a:srgbClr val="869867"/>
          </a:solidFill>
          <a:ln w="5715">
            <a:solidFill>
              <a:srgbClr val="869867"/>
            </a:solidFill>
            <a:prstDash val="solid"/>
          </a:ln>
        </p:spPr>
      </p:sp>
      <p:sp>
        <p:nvSpPr>
          <p:cNvPr id="29" name="Text 26"/>
          <p:cNvSpPr/>
          <p:nvPr/>
        </p:nvSpPr>
        <p:spPr>
          <a:xfrm>
            <a:off x="6525768" y="3367532"/>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P22.0: Surfactant-Mangel und primäre/sekundäre Formen durch Inaktivierung ausdrücklicher beschrieben.</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Keine neue J80-/P22-Kodenummer; die Beschreibung und Abgrenzung werden erweitert.</a:t>
            </a:r>
            <a:endParaRPr lang="en-US" sz="143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J95.0-: Art der Tracheostoma-Funktionsstörung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324-325, 711, 726; ICD-Sys 2026: S. 326-327, 716, 731.</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37 / 140</a:t>
            </a:r>
            <a:endParaRPr lang="en-US" sz="900" dirty="0"/>
          </a:p>
        </p:txBody>
      </p:sp>
      <p:sp>
        <p:nvSpPr>
          <p:cNvPr id="15" name="Shape 12"/>
          <p:cNvSpPr/>
          <p:nvPr/>
        </p:nvSpPr>
        <p:spPr>
          <a:xfrm>
            <a:off x="438912" y="2048256"/>
            <a:ext cx="2926080" cy="393192"/>
          </a:xfrm>
          <a:prstGeom prst="rect">
            <a:avLst/>
          </a:prstGeom>
          <a:solidFill>
            <a:srgbClr val="303D43"/>
          </a:solidFill>
          <a:ln w="5715">
            <a:solidFill>
              <a:srgbClr val="303D43"/>
            </a:solidFill>
            <a:prstDash val="solid"/>
          </a:ln>
        </p:spPr>
      </p:sp>
      <p:sp>
        <p:nvSpPr>
          <p:cNvPr id="16" name="Text 13"/>
          <p:cNvSpPr/>
          <p:nvPr/>
        </p:nvSpPr>
        <p:spPr>
          <a:xfrm>
            <a:off x="548640" y="2135124"/>
            <a:ext cx="2706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17" name="Shape 14"/>
          <p:cNvSpPr/>
          <p:nvPr/>
        </p:nvSpPr>
        <p:spPr>
          <a:xfrm>
            <a:off x="3364992" y="2048256"/>
            <a:ext cx="8385048" cy="393192"/>
          </a:xfrm>
          <a:prstGeom prst="rect">
            <a:avLst/>
          </a:prstGeom>
          <a:solidFill>
            <a:srgbClr val="303D43"/>
          </a:solidFill>
          <a:ln w="5715">
            <a:solidFill>
              <a:srgbClr val="303D43"/>
            </a:solidFill>
            <a:prstDash val="solid"/>
          </a:ln>
        </p:spPr>
      </p:sp>
      <p:sp>
        <p:nvSpPr>
          <p:cNvPr id="18" name="Text 15"/>
          <p:cNvSpPr/>
          <p:nvPr/>
        </p:nvSpPr>
        <p:spPr>
          <a:xfrm>
            <a:off x="3474720" y="2135124"/>
            <a:ext cx="8165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Konstellation</a:t>
            </a:r>
            <a:endParaRPr lang="en-US" sz="1220" dirty="0"/>
          </a:p>
        </p:txBody>
      </p:sp>
      <p:sp>
        <p:nvSpPr>
          <p:cNvPr id="19" name="Shape 16"/>
          <p:cNvSpPr/>
          <p:nvPr/>
        </p:nvSpPr>
        <p:spPr>
          <a:xfrm>
            <a:off x="438912" y="2441448"/>
            <a:ext cx="2926080" cy="745236"/>
          </a:xfrm>
          <a:prstGeom prst="rect">
            <a:avLst/>
          </a:prstGeom>
          <a:solidFill>
            <a:srgbClr val="FFFFFF"/>
          </a:solidFill>
          <a:ln w="5715">
            <a:solidFill>
              <a:srgbClr val="FFFFFF"/>
            </a:solidFill>
            <a:prstDash val="solid"/>
          </a:ln>
        </p:spPr>
      </p:sp>
      <p:sp>
        <p:nvSpPr>
          <p:cNvPr id="20" name="Text 17"/>
          <p:cNvSpPr/>
          <p:nvPr/>
        </p:nvSpPr>
        <p:spPr>
          <a:xfrm>
            <a:off x="557784" y="2510028"/>
            <a:ext cx="26883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J95.00 / J95.01</a:t>
            </a:r>
            <a:endParaRPr lang="en-US" sz="1680" dirty="0"/>
          </a:p>
        </p:txBody>
      </p:sp>
      <p:sp>
        <p:nvSpPr>
          <p:cNvPr id="21" name="Shape 18"/>
          <p:cNvSpPr/>
          <p:nvPr/>
        </p:nvSpPr>
        <p:spPr>
          <a:xfrm>
            <a:off x="3364992" y="2441448"/>
            <a:ext cx="8385048" cy="745236"/>
          </a:xfrm>
          <a:prstGeom prst="rect">
            <a:avLst/>
          </a:prstGeom>
          <a:solidFill>
            <a:srgbClr val="FFFFFF"/>
          </a:solidFill>
          <a:ln w="5715">
            <a:solidFill>
              <a:srgbClr val="FFFFFF"/>
            </a:solidFill>
            <a:prstDash val="solid"/>
          </a:ln>
        </p:spPr>
      </p:sp>
      <p:sp>
        <p:nvSpPr>
          <p:cNvPr id="22" name="Text 19"/>
          <p:cNvSpPr/>
          <p:nvPr/>
        </p:nvSpPr>
        <p:spPr>
          <a:xfrm>
            <a:off x="3483864" y="2510028"/>
            <a:ext cx="81473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Blutung / Infektion</a:t>
            </a:r>
            <a:endParaRPr lang="en-US" sz="1680" dirty="0"/>
          </a:p>
        </p:txBody>
      </p:sp>
      <p:sp>
        <p:nvSpPr>
          <p:cNvPr id="23" name="Shape 20"/>
          <p:cNvSpPr/>
          <p:nvPr/>
        </p:nvSpPr>
        <p:spPr>
          <a:xfrm>
            <a:off x="438912" y="3186684"/>
            <a:ext cx="2926080" cy="745236"/>
          </a:xfrm>
          <a:prstGeom prst="rect">
            <a:avLst/>
          </a:prstGeom>
          <a:solidFill>
            <a:srgbClr val="F0EBE2"/>
          </a:solidFill>
          <a:ln w="5715">
            <a:solidFill>
              <a:srgbClr val="F0EBE2"/>
            </a:solidFill>
            <a:prstDash val="solid"/>
          </a:ln>
        </p:spPr>
      </p:sp>
      <p:sp>
        <p:nvSpPr>
          <p:cNvPr id="24" name="Text 21"/>
          <p:cNvSpPr/>
          <p:nvPr/>
        </p:nvSpPr>
        <p:spPr>
          <a:xfrm>
            <a:off x="557784" y="3255264"/>
            <a:ext cx="26883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J95.02 / J95.03</a:t>
            </a:r>
            <a:endParaRPr lang="en-US" sz="1680" dirty="0"/>
          </a:p>
        </p:txBody>
      </p:sp>
      <p:sp>
        <p:nvSpPr>
          <p:cNvPr id="25" name="Shape 22"/>
          <p:cNvSpPr/>
          <p:nvPr/>
        </p:nvSpPr>
        <p:spPr>
          <a:xfrm>
            <a:off x="3364992" y="3186684"/>
            <a:ext cx="8385048" cy="745236"/>
          </a:xfrm>
          <a:prstGeom prst="rect">
            <a:avLst/>
          </a:prstGeom>
          <a:solidFill>
            <a:srgbClr val="F0EBE2"/>
          </a:solidFill>
          <a:ln w="5715">
            <a:solidFill>
              <a:srgbClr val="F0EBE2"/>
            </a:solidFill>
            <a:prstDash val="solid"/>
          </a:ln>
        </p:spPr>
      </p:sp>
      <p:sp>
        <p:nvSpPr>
          <p:cNvPr id="26" name="Text 23"/>
          <p:cNvSpPr/>
          <p:nvPr/>
        </p:nvSpPr>
        <p:spPr>
          <a:xfrm>
            <a:off x="3483864" y="3255264"/>
            <a:ext cx="81473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Obstruktion / tracheoösophageale Fistel</a:t>
            </a:r>
            <a:endParaRPr lang="en-US" sz="1680" dirty="0"/>
          </a:p>
        </p:txBody>
      </p:sp>
      <p:sp>
        <p:nvSpPr>
          <p:cNvPr id="27" name="Shape 24"/>
          <p:cNvSpPr/>
          <p:nvPr/>
        </p:nvSpPr>
        <p:spPr>
          <a:xfrm>
            <a:off x="438912" y="3931920"/>
            <a:ext cx="2926080" cy="745236"/>
          </a:xfrm>
          <a:prstGeom prst="rect">
            <a:avLst/>
          </a:prstGeom>
          <a:solidFill>
            <a:srgbClr val="FFFFFF"/>
          </a:solidFill>
          <a:ln w="5715">
            <a:solidFill>
              <a:srgbClr val="FFFFFF"/>
            </a:solidFill>
            <a:prstDash val="solid"/>
          </a:ln>
        </p:spPr>
      </p:sp>
      <p:sp>
        <p:nvSpPr>
          <p:cNvPr id="28" name="Text 25"/>
          <p:cNvSpPr/>
          <p:nvPr/>
        </p:nvSpPr>
        <p:spPr>
          <a:xfrm>
            <a:off x="557784" y="4000500"/>
            <a:ext cx="26883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J95.08 / J95.09</a:t>
            </a:r>
            <a:endParaRPr lang="en-US" sz="1680" dirty="0"/>
          </a:p>
        </p:txBody>
      </p:sp>
      <p:sp>
        <p:nvSpPr>
          <p:cNvPr id="29" name="Shape 26"/>
          <p:cNvSpPr/>
          <p:nvPr/>
        </p:nvSpPr>
        <p:spPr>
          <a:xfrm>
            <a:off x="3364992" y="3931920"/>
            <a:ext cx="8385048" cy="745236"/>
          </a:xfrm>
          <a:prstGeom prst="rect">
            <a:avLst/>
          </a:prstGeom>
          <a:solidFill>
            <a:srgbClr val="FFFFFF"/>
          </a:solidFill>
          <a:ln w="5715">
            <a:solidFill>
              <a:srgbClr val="FFFFFF"/>
            </a:solidFill>
            <a:prstDash val="solid"/>
          </a:ln>
        </p:spPr>
      </p:sp>
      <p:sp>
        <p:nvSpPr>
          <p:cNvPr id="30" name="Text 27"/>
          <p:cNvSpPr/>
          <p:nvPr/>
        </p:nvSpPr>
        <p:spPr>
          <a:xfrm>
            <a:off x="3483864" y="4000500"/>
            <a:ext cx="81473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sonstige / nicht näher bezeichnete Funktionsstörung</a:t>
            </a:r>
            <a:endParaRPr lang="en-US" sz="1680" dirty="0"/>
          </a:p>
        </p:txBody>
      </p:sp>
      <p:sp>
        <p:nvSpPr>
          <p:cNvPr id="31" name="Shape 28"/>
          <p:cNvSpPr/>
          <p:nvPr/>
        </p:nvSpPr>
        <p:spPr>
          <a:xfrm>
            <a:off x="438912" y="4677156"/>
            <a:ext cx="2926080" cy="745236"/>
          </a:xfrm>
          <a:prstGeom prst="rect">
            <a:avLst/>
          </a:prstGeom>
          <a:solidFill>
            <a:srgbClr val="F0EBE2"/>
          </a:solidFill>
          <a:ln w="5715">
            <a:solidFill>
              <a:srgbClr val="F0EBE2"/>
            </a:solidFill>
            <a:prstDash val="solid"/>
          </a:ln>
        </p:spPr>
      </p:sp>
      <p:sp>
        <p:nvSpPr>
          <p:cNvPr id="32" name="Text 29"/>
          <p:cNvSpPr/>
          <p:nvPr/>
        </p:nvSpPr>
        <p:spPr>
          <a:xfrm>
            <a:off x="557784" y="4745736"/>
            <a:ext cx="26883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Folgeverweise</a:t>
            </a:r>
            <a:endParaRPr lang="en-US" sz="1680" dirty="0"/>
          </a:p>
        </p:txBody>
      </p:sp>
      <p:sp>
        <p:nvSpPr>
          <p:cNvPr id="33" name="Shape 30"/>
          <p:cNvSpPr/>
          <p:nvPr/>
        </p:nvSpPr>
        <p:spPr>
          <a:xfrm>
            <a:off x="3364992" y="4677156"/>
            <a:ext cx="8385048" cy="745236"/>
          </a:xfrm>
          <a:prstGeom prst="rect">
            <a:avLst/>
          </a:prstGeom>
          <a:solidFill>
            <a:srgbClr val="F0EBE2"/>
          </a:solidFill>
          <a:ln w="5715">
            <a:solidFill>
              <a:srgbClr val="F0EBE2"/>
            </a:solidFill>
            <a:prstDash val="solid"/>
          </a:ln>
        </p:spPr>
      </p:sp>
      <p:sp>
        <p:nvSpPr>
          <p:cNvPr id="34" name="Text 31"/>
          <p:cNvSpPr/>
          <p:nvPr/>
        </p:nvSpPr>
        <p:spPr>
          <a:xfrm>
            <a:off x="3483864" y="4745736"/>
            <a:ext cx="814730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J86.03, Z43 und Z93 an die neue Unterteilung angepasst</a:t>
            </a:r>
            <a:endParaRPr lang="en-US" sz="1680" dirty="0"/>
          </a:p>
        </p:txBody>
      </p:sp>
      <p:sp>
        <p:nvSpPr>
          <p:cNvPr id="35" name="Shape 32"/>
          <p:cNvSpPr/>
          <p:nvPr/>
        </p:nvSpPr>
        <p:spPr>
          <a:xfrm>
            <a:off x="438912" y="5577840"/>
            <a:ext cx="11314176" cy="566928"/>
          </a:xfrm>
          <a:prstGeom prst="rect">
            <a:avLst/>
          </a:prstGeom>
          <a:solidFill>
            <a:srgbClr val="EAEFDE"/>
          </a:solidFill>
          <a:ln w="5715">
            <a:solidFill>
              <a:srgbClr val="EAEFDE"/>
            </a:solidFill>
            <a:prstDash val="solid"/>
          </a:ln>
        </p:spPr>
      </p:sp>
      <p:sp>
        <p:nvSpPr>
          <p:cNvPr id="36" name="Shape 33"/>
          <p:cNvSpPr/>
          <p:nvPr/>
        </p:nvSpPr>
        <p:spPr>
          <a:xfrm>
            <a:off x="438912" y="5577840"/>
            <a:ext cx="40234" cy="566928"/>
          </a:xfrm>
          <a:prstGeom prst="rect">
            <a:avLst/>
          </a:prstGeom>
          <a:solidFill>
            <a:srgbClr val="284907"/>
          </a:solidFill>
          <a:ln w="5715">
            <a:solidFill>
              <a:srgbClr val="284907"/>
            </a:solidFill>
            <a:prstDash val="solid"/>
          </a:ln>
        </p:spPr>
      </p:sp>
      <p:sp>
        <p:nvSpPr>
          <p:cNvPr id="37" name="Text 3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J95.0 ist nicht mehr endständig. Reiner Tracheostoma-Status ist keine Funktionsstörung.</a:t>
            </a:r>
            <a:endParaRPr lang="en-US" sz="143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T82.7-: der betroffene Gegenstand entscheidet</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678; ICD-Sys 2026: S. 682-683.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38 / 140</a:t>
            </a:r>
            <a:endParaRPr lang="en-US" sz="900" dirty="0"/>
          </a:p>
        </p:txBody>
      </p:sp>
      <p:sp>
        <p:nvSpPr>
          <p:cNvPr id="15" name="Shape 12"/>
          <p:cNvSpPr/>
          <p:nvPr/>
        </p:nvSpPr>
        <p:spPr>
          <a:xfrm>
            <a:off x="438912" y="2048256"/>
            <a:ext cx="2011680" cy="393192"/>
          </a:xfrm>
          <a:prstGeom prst="rect">
            <a:avLst/>
          </a:prstGeom>
          <a:solidFill>
            <a:srgbClr val="303D43"/>
          </a:solidFill>
          <a:ln w="5715">
            <a:solidFill>
              <a:srgbClr val="303D43"/>
            </a:solidFill>
            <a:prstDash val="solid"/>
          </a:ln>
        </p:spPr>
      </p:sp>
      <p:sp>
        <p:nvSpPr>
          <p:cNvPr id="16" name="Text 13"/>
          <p:cNvSpPr/>
          <p:nvPr/>
        </p:nvSpPr>
        <p:spPr>
          <a:xfrm>
            <a:off x="548640" y="2135124"/>
            <a:ext cx="17922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7" name="Shape 14"/>
          <p:cNvSpPr/>
          <p:nvPr/>
        </p:nvSpPr>
        <p:spPr>
          <a:xfrm>
            <a:off x="2450592" y="2048256"/>
            <a:ext cx="9299448" cy="393192"/>
          </a:xfrm>
          <a:prstGeom prst="rect">
            <a:avLst/>
          </a:prstGeom>
          <a:solidFill>
            <a:srgbClr val="303D43"/>
          </a:solidFill>
          <a:ln w="5715">
            <a:solidFill>
              <a:srgbClr val="303D43"/>
            </a:solidFill>
            <a:prstDash val="solid"/>
          </a:ln>
        </p:spPr>
      </p:sp>
      <p:sp>
        <p:nvSpPr>
          <p:cNvPr id="18" name="Text 15"/>
          <p:cNvSpPr/>
          <p:nvPr/>
        </p:nvSpPr>
        <p:spPr>
          <a:xfrm>
            <a:off x="2560320" y="2135124"/>
            <a:ext cx="90799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Infektion / entzündliche Reaktion durch ...</a:t>
            </a:r>
            <a:endParaRPr lang="en-US" sz="1220" dirty="0"/>
          </a:p>
        </p:txBody>
      </p:sp>
      <p:sp>
        <p:nvSpPr>
          <p:cNvPr id="19" name="Shape 16"/>
          <p:cNvSpPr/>
          <p:nvPr/>
        </p:nvSpPr>
        <p:spPr>
          <a:xfrm>
            <a:off x="438912" y="2441448"/>
            <a:ext cx="2011680" cy="496824"/>
          </a:xfrm>
          <a:prstGeom prst="rect">
            <a:avLst/>
          </a:prstGeom>
          <a:solidFill>
            <a:srgbClr val="FFFFFF"/>
          </a:solidFill>
          <a:ln w="5715">
            <a:solidFill>
              <a:srgbClr val="FFFFFF"/>
            </a:solidFill>
            <a:prstDash val="solid"/>
          </a:ln>
        </p:spPr>
      </p:sp>
      <p:sp>
        <p:nvSpPr>
          <p:cNvPr id="20" name="Text 17"/>
          <p:cNvSpPr/>
          <p:nvPr/>
        </p:nvSpPr>
        <p:spPr>
          <a:xfrm>
            <a:off x="557784" y="2510028"/>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T82.70</a:t>
            </a:r>
            <a:endParaRPr lang="en-US" sz="1680" dirty="0"/>
          </a:p>
        </p:txBody>
      </p:sp>
      <p:sp>
        <p:nvSpPr>
          <p:cNvPr id="21" name="Shape 18"/>
          <p:cNvSpPr/>
          <p:nvPr/>
        </p:nvSpPr>
        <p:spPr>
          <a:xfrm>
            <a:off x="2450592" y="2441448"/>
            <a:ext cx="9299448" cy="496824"/>
          </a:xfrm>
          <a:prstGeom prst="rect">
            <a:avLst/>
          </a:prstGeom>
          <a:solidFill>
            <a:srgbClr val="FFFFFF"/>
          </a:solidFill>
          <a:ln w="5715">
            <a:solidFill>
              <a:srgbClr val="FFFFFF"/>
            </a:solidFill>
            <a:prstDash val="solid"/>
          </a:ln>
        </p:spPr>
      </p:sp>
      <p:sp>
        <p:nvSpPr>
          <p:cNvPr id="22" name="Text 19"/>
          <p:cNvSpPr/>
          <p:nvPr/>
        </p:nvSpPr>
        <p:spPr>
          <a:xfrm>
            <a:off x="2569464" y="2510028"/>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kardiales elektronisches Gerät, z.B. Schrittmacher oder ICD</a:t>
            </a:r>
            <a:endParaRPr lang="en-US" sz="1680" dirty="0"/>
          </a:p>
        </p:txBody>
      </p:sp>
      <p:sp>
        <p:nvSpPr>
          <p:cNvPr id="23" name="Shape 20"/>
          <p:cNvSpPr/>
          <p:nvPr/>
        </p:nvSpPr>
        <p:spPr>
          <a:xfrm>
            <a:off x="438912" y="2938272"/>
            <a:ext cx="2011680" cy="496824"/>
          </a:xfrm>
          <a:prstGeom prst="rect">
            <a:avLst/>
          </a:prstGeom>
          <a:solidFill>
            <a:srgbClr val="F0EBE2"/>
          </a:solidFill>
          <a:ln w="5715">
            <a:solidFill>
              <a:srgbClr val="F0EBE2"/>
            </a:solidFill>
            <a:prstDash val="solid"/>
          </a:ln>
        </p:spPr>
      </p:sp>
      <p:sp>
        <p:nvSpPr>
          <p:cNvPr id="24" name="Text 21"/>
          <p:cNvSpPr/>
          <p:nvPr/>
        </p:nvSpPr>
        <p:spPr>
          <a:xfrm>
            <a:off x="557784" y="3006852"/>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T82.71</a:t>
            </a:r>
            <a:endParaRPr lang="en-US" sz="1680" dirty="0"/>
          </a:p>
        </p:txBody>
      </p:sp>
      <p:sp>
        <p:nvSpPr>
          <p:cNvPr id="25" name="Shape 22"/>
          <p:cNvSpPr/>
          <p:nvPr/>
        </p:nvSpPr>
        <p:spPr>
          <a:xfrm>
            <a:off x="2450592" y="2938272"/>
            <a:ext cx="9299448" cy="496824"/>
          </a:xfrm>
          <a:prstGeom prst="rect">
            <a:avLst/>
          </a:prstGeom>
          <a:solidFill>
            <a:srgbClr val="F0EBE2"/>
          </a:solidFill>
          <a:ln w="5715">
            <a:solidFill>
              <a:srgbClr val="F0EBE2"/>
            </a:solidFill>
            <a:prstDash val="solid"/>
          </a:ln>
        </p:spPr>
      </p:sp>
      <p:sp>
        <p:nvSpPr>
          <p:cNvPr id="26" name="Text 23"/>
          <p:cNvSpPr/>
          <p:nvPr/>
        </p:nvSpPr>
        <p:spPr>
          <a:xfrm>
            <a:off x="2569464" y="3006852"/>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Implantat / Transplantat im Herzen, z.B. Koronarstent oder Okkluder</a:t>
            </a:r>
            <a:endParaRPr lang="en-US" sz="1680" dirty="0"/>
          </a:p>
        </p:txBody>
      </p:sp>
      <p:sp>
        <p:nvSpPr>
          <p:cNvPr id="27" name="Shape 24"/>
          <p:cNvSpPr/>
          <p:nvPr/>
        </p:nvSpPr>
        <p:spPr>
          <a:xfrm>
            <a:off x="438912" y="3435096"/>
            <a:ext cx="2011680" cy="496824"/>
          </a:xfrm>
          <a:prstGeom prst="rect">
            <a:avLst/>
          </a:prstGeom>
          <a:solidFill>
            <a:srgbClr val="FFFFFF"/>
          </a:solidFill>
          <a:ln w="5715">
            <a:solidFill>
              <a:srgbClr val="FFFFFF"/>
            </a:solidFill>
            <a:prstDash val="solid"/>
          </a:ln>
        </p:spPr>
      </p:sp>
      <p:sp>
        <p:nvSpPr>
          <p:cNvPr id="28" name="Text 25"/>
          <p:cNvSpPr/>
          <p:nvPr/>
        </p:nvSpPr>
        <p:spPr>
          <a:xfrm>
            <a:off x="557784" y="3503676"/>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T82.72</a:t>
            </a:r>
            <a:endParaRPr lang="en-US" sz="1680" dirty="0"/>
          </a:p>
        </p:txBody>
      </p:sp>
      <p:sp>
        <p:nvSpPr>
          <p:cNvPr id="29" name="Shape 26"/>
          <p:cNvSpPr/>
          <p:nvPr/>
        </p:nvSpPr>
        <p:spPr>
          <a:xfrm>
            <a:off x="2450592" y="3435096"/>
            <a:ext cx="9299448" cy="496824"/>
          </a:xfrm>
          <a:prstGeom prst="rect">
            <a:avLst/>
          </a:prstGeom>
          <a:solidFill>
            <a:srgbClr val="FFFFFF"/>
          </a:solidFill>
          <a:ln w="5715">
            <a:solidFill>
              <a:srgbClr val="FFFFFF"/>
            </a:solidFill>
            <a:prstDash val="solid"/>
          </a:ln>
        </p:spPr>
      </p:sp>
      <p:sp>
        <p:nvSpPr>
          <p:cNvPr id="30" name="Text 27"/>
          <p:cNvSpPr/>
          <p:nvPr/>
        </p:nvSpPr>
        <p:spPr>
          <a:xfrm>
            <a:off x="2569464" y="3503676"/>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Herzunterstützungssystem oder künstliches Herz</a:t>
            </a:r>
            <a:endParaRPr lang="en-US" sz="1680" dirty="0"/>
          </a:p>
        </p:txBody>
      </p:sp>
      <p:sp>
        <p:nvSpPr>
          <p:cNvPr id="31" name="Shape 28"/>
          <p:cNvSpPr/>
          <p:nvPr/>
        </p:nvSpPr>
        <p:spPr>
          <a:xfrm>
            <a:off x="438912" y="3931920"/>
            <a:ext cx="2011680" cy="496824"/>
          </a:xfrm>
          <a:prstGeom prst="rect">
            <a:avLst/>
          </a:prstGeom>
          <a:solidFill>
            <a:srgbClr val="F0EBE2"/>
          </a:solidFill>
          <a:ln w="5715">
            <a:solidFill>
              <a:srgbClr val="F0EBE2"/>
            </a:solidFill>
            <a:prstDash val="solid"/>
          </a:ln>
        </p:spPr>
      </p:sp>
      <p:sp>
        <p:nvSpPr>
          <p:cNvPr id="32" name="Text 29"/>
          <p:cNvSpPr/>
          <p:nvPr/>
        </p:nvSpPr>
        <p:spPr>
          <a:xfrm>
            <a:off x="557784" y="4000500"/>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T82.73</a:t>
            </a:r>
            <a:endParaRPr lang="en-US" sz="1680" dirty="0"/>
          </a:p>
        </p:txBody>
      </p:sp>
      <p:sp>
        <p:nvSpPr>
          <p:cNvPr id="33" name="Shape 30"/>
          <p:cNvSpPr/>
          <p:nvPr/>
        </p:nvSpPr>
        <p:spPr>
          <a:xfrm>
            <a:off x="2450592" y="3931920"/>
            <a:ext cx="9299448" cy="496824"/>
          </a:xfrm>
          <a:prstGeom prst="rect">
            <a:avLst/>
          </a:prstGeom>
          <a:solidFill>
            <a:srgbClr val="F0EBE2"/>
          </a:solidFill>
          <a:ln w="5715">
            <a:solidFill>
              <a:srgbClr val="F0EBE2"/>
            </a:solidFill>
            <a:prstDash val="solid"/>
          </a:ln>
        </p:spPr>
      </p:sp>
      <p:sp>
        <p:nvSpPr>
          <p:cNvPr id="34" name="Text 31"/>
          <p:cNvSpPr/>
          <p:nvPr/>
        </p:nvSpPr>
        <p:spPr>
          <a:xfrm>
            <a:off x="2569464" y="4000500"/>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Gefässimplantat oder Gefässtransplantat</a:t>
            </a:r>
            <a:endParaRPr lang="en-US" sz="1680" dirty="0"/>
          </a:p>
        </p:txBody>
      </p:sp>
      <p:sp>
        <p:nvSpPr>
          <p:cNvPr id="35" name="Shape 32"/>
          <p:cNvSpPr/>
          <p:nvPr/>
        </p:nvSpPr>
        <p:spPr>
          <a:xfrm>
            <a:off x="438912" y="4428744"/>
            <a:ext cx="2011680" cy="496824"/>
          </a:xfrm>
          <a:prstGeom prst="rect">
            <a:avLst/>
          </a:prstGeom>
          <a:solidFill>
            <a:srgbClr val="FFFFFF"/>
          </a:solidFill>
          <a:ln w="5715">
            <a:solidFill>
              <a:srgbClr val="FFFFFF"/>
            </a:solidFill>
            <a:prstDash val="solid"/>
          </a:ln>
        </p:spPr>
      </p:sp>
      <p:sp>
        <p:nvSpPr>
          <p:cNvPr id="36" name="Text 33"/>
          <p:cNvSpPr/>
          <p:nvPr/>
        </p:nvSpPr>
        <p:spPr>
          <a:xfrm>
            <a:off x="557784" y="4497324"/>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T82.74</a:t>
            </a:r>
            <a:endParaRPr lang="en-US" sz="1680" dirty="0"/>
          </a:p>
        </p:txBody>
      </p:sp>
      <p:sp>
        <p:nvSpPr>
          <p:cNvPr id="37" name="Shape 34"/>
          <p:cNvSpPr/>
          <p:nvPr/>
        </p:nvSpPr>
        <p:spPr>
          <a:xfrm>
            <a:off x="2450592" y="4428744"/>
            <a:ext cx="9299448" cy="496824"/>
          </a:xfrm>
          <a:prstGeom prst="rect">
            <a:avLst/>
          </a:prstGeom>
          <a:solidFill>
            <a:srgbClr val="FFFFFF"/>
          </a:solidFill>
          <a:ln w="5715">
            <a:solidFill>
              <a:srgbClr val="FFFFFF"/>
            </a:solidFill>
            <a:prstDash val="solid"/>
          </a:ln>
        </p:spPr>
      </p:sp>
      <p:sp>
        <p:nvSpPr>
          <p:cNvPr id="38" name="Text 35"/>
          <p:cNvSpPr/>
          <p:nvPr/>
        </p:nvSpPr>
        <p:spPr>
          <a:xfrm>
            <a:off x="2569464" y="4497324"/>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zentralen Gefässkatheter oder Dialysekatheter</a:t>
            </a:r>
            <a:endParaRPr lang="en-US" sz="1680" dirty="0"/>
          </a:p>
        </p:txBody>
      </p:sp>
      <p:sp>
        <p:nvSpPr>
          <p:cNvPr id="39" name="Shape 36"/>
          <p:cNvSpPr/>
          <p:nvPr/>
        </p:nvSpPr>
        <p:spPr>
          <a:xfrm>
            <a:off x="438912" y="4925568"/>
            <a:ext cx="2011680" cy="496824"/>
          </a:xfrm>
          <a:prstGeom prst="rect">
            <a:avLst/>
          </a:prstGeom>
          <a:solidFill>
            <a:srgbClr val="F0EBE2"/>
          </a:solidFill>
          <a:ln w="5715">
            <a:solidFill>
              <a:srgbClr val="F0EBE2"/>
            </a:solidFill>
            <a:prstDash val="solid"/>
          </a:ln>
        </p:spPr>
      </p:sp>
      <p:sp>
        <p:nvSpPr>
          <p:cNvPr id="40" name="Text 37"/>
          <p:cNvSpPr/>
          <p:nvPr/>
        </p:nvSpPr>
        <p:spPr>
          <a:xfrm>
            <a:off x="557784" y="4994148"/>
            <a:ext cx="1773936" cy="377952"/>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T82.75</a:t>
            </a:r>
            <a:endParaRPr lang="en-US" sz="1680" dirty="0"/>
          </a:p>
        </p:txBody>
      </p:sp>
      <p:sp>
        <p:nvSpPr>
          <p:cNvPr id="41" name="Shape 38"/>
          <p:cNvSpPr/>
          <p:nvPr/>
        </p:nvSpPr>
        <p:spPr>
          <a:xfrm>
            <a:off x="2450592" y="4925568"/>
            <a:ext cx="9299448" cy="496824"/>
          </a:xfrm>
          <a:prstGeom prst="rect">
            <a:avLst/>
          </a:prstGeom>
          <a:solidFill>
            <a:srgbClr val="F0EBE2"/>
          </a:solidFill>
          <a:ln w="5715">
            <a:solidFill>
              <a:srgbClr val="F0EBE2"/>
            </a:solidFill>
            <a:prstDash val="solid"/>
          </a:ln>
        </p:spPr>
      </p:sp>
      <p:sp>
        <p:nvSpPr>
          <p:cNvPr id="42" name="Text 39"/>
          <p:cNvSpPr/>
          <p:nvPr/>
        </p:nvSpPr>
        <p:spPr>
          <a:xfrm>
            <a:off x="2569464" y="4994148"/>
            <a:ext cx="9061704" cy="377952"/>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Port</a:t>
            </a:r>
            <a:endParaRPr lang="en-US" sz="1680" dirty="0"/>
          </a:p>
        </p:txBody>
      </p:sp>
      <p:sp>
        <p:nvSpPr>
          <p:cNvPr id="43" name="Shape 40"/>
          <p:cNvSpPr/>
          <p:nvPr/>
        </p:nvSpPr>
        <p:spPr>
          <a:xfrm>
            <a:off x="438912" y="5577840"/>
            <a:ext cx="11314176" cy="566928"/>
          </a:xfrm>
          <a:prstGeom prst="rect">
            <a:avLst/>
          </a:prstGeom>
          <a:solidFill>
            <a:srgbClr val="EAEFDE"/>
          </a:solidFill>
          <a:ln w="5715">
            <a:solidFill>
              <a:srgbClr val="EAEFDE"/>
            </a:solidFill>
            <a:prstDash val="solid"/>
          </a:ln>
        </p:spPr>
      </p:sp>
      <p:sp>
        <p:nvSpPr>
          <p:cNvPr id="44" name="Shape 41"/>
          <p:cNvSpPr/>
          <p:nvPr/>
        </p:nvSpPr>
        <p:spPr>
          <a:xfrm>
            <a:off x="438912" y="5577840"/>
            <a:ext cx="40234" cy="566928"/>
          </a:xfrm>
          <a:prstGeom prst="rect">
            <a:avLst/>
          </a:prstGeom>
          <a:solidFill>
            <a:srgbClr val="284907"/>
          </a:solidFill>
          <a:ln w="5715">
            <a:solidFill>
              <a:srgbClr val="284907"/>
            </a:solidFill>
            <a:prstDash val="solid"/>
          </a:ln>
        </p:spPr>
      </p:sp>
      <p:sp>
        <p:nvSpPr>
          <p:cNvPr id="45" name="Text 4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T82.7 ist nicht mehr endständig. Herzklappenprothesen und -transplantate sind 2026 unter T82.6 erfasst.</a:t>
            </a:r>
            <a:endParaRPr lang="en-US" sz="143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Katheter im Alphabet: nicht alles endet bei T82.74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 S. 265, 464-465, 472; Alpha 2026: S. 269, 474-475, 482; ICD-Sys 2026: S. 683.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39 / 140</a:t>
            </a:r>
            <a:endParaRPr lang="en-US" sz="900" dirty="0"/>
          </a:p>
        </p:txBody>
      </p:sp>
      <p:sp>
        <p:nvSpPr>
          <p:cNvPr id="15" name="Shape 12"/>
          <p:cNvSpPr/>
          <p:nvPr/>
        </p:nvSpPr>
        <p:spPr>
          <a:xfrm>
            <a:off x="438912" y="2048256"/>
            <a:ext cx="6675120" cy="393192"/>
          </a:xfrm>
          <a:prstGeom prst="rect">
            <a:avLst/>
          </a:prstGeom>
          <a:solidFill>
            <a:srgbClr val="303D43"/>
          </a:solidFill>
          <a:ln w="5715">
            <a:solidFill>
              <a:srgbClr val="303D43"/>
            </a:solidFill>
            <a:prstDash val="solid"/>
          </a:ln>
        </p:spPr>
      </p:sp>
      <p:sp>
        <p:nvSpPr>
          <p:cNvPr id="16" name="Text 13"/>
          <p:cNvSpPr/>
          <p:nvPr/>
        </p:nvSpPr>
        <p:spPr>
          <a:xfrm>
            <a:off x="548640" y="2135124"/>
            <a:ext cx="64556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Begriff in der Indexsuche</a:t>
            </a:r>
            <a:endParaRPr lang="en-US" sz="1220" dirty="0"/>
          </a:p>
        </p:txBody>
      </p:sp>
      <p:sp>
        <p:nvSpPr>
          <p:cNvPr id="17" name="Shape 14"/>
          <p:cNvSpPr/>
          <p:nvPr/>
        </p:nvSpPr>
        <p:spPr>
          <a:xfrm>
            <a:off x="7114032" y="2048256"/>
            <a:ext cx="2011680" cy="393192"/>
          </a:xfrm>
          <a:prstGeom prst="rect">
            <a:avLst/>
          </a:prstGeom>
          <a:solidFill>
            <a:srgbClr val="303D43"/>
          </a:solidFill>
          <a:ln w="5715">
            <a:solidFill>
              <a:srgbClr val="303D43"/>
            </a:solidFill>
            <a:prstDash val="solid"/>
          </a:ln>
        </p:spPr>
      </p:sp>
      <p:sp>
        <p:nvSpPr>
          <p:cNvPr id="18" name="Text 15"/>
          <p:cNvSpPr/>
          <p:nvPr/>
        </p:nvSpPr>
        <p:spPr>
          <a:xfrm>
            <a:off x="7223760" y="2135124"/>
            <a:ext cx="17922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125712" y="2048256"/>
            <a:ext cx="2624328" cy="393192"/>
          </a:xfrm>
          <a:prstGeom prst="rect">
            <a:avLst/>
          </a:prstGeom>
          <a:solidFill>
            <a:srgbClr val="303D43"/>
          </a:solidFill>
          <a:ln w="5715">
            <a:solidFill>
              <a:srgbClr val="303D43"/>
            </a:solidFill>
            <a:prstDash val="solid"/>
          </a:ln>
        </p:spPr>
      </p:sp>
      <p:sp>
        <p:nvSpPr>
          <p:cNvPr id="20" name="Text 17"/>
          <p:cNvSpPr/>
          <p:nvPr/>
        </p:nvSpPr>
        <p:spPr>
          <a:xfrm>
            <a:off x="9235440" y="2135124"/>
            <a:ext cx="24048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675120" cy="682295"/>
          </a:xfrm>
          <a:prstGeom prst="rect">
            <a:avLst/>
          </a:prstGeom>
          <a:solidFill>
            <a:srgbClr val="FFFFFF"/>
          </a:solidFill>
          <a:ln w="5715">
            <a:solidFill>
              <a:srgbClr val="FFFFFF"/>
            </a:solidFill>
            <a:prstDash val="solid"/>
          </a:ln>
        </p:spPr>
      </p:sp>
      <p:sp>
        <p:nvSpPr>
          <p:cNvPr id="22" name="Text 19"/>
          <p:cNvSpPr/>
          <p:nvPr/>
        </p:nvSpPr>
        <p:spPr>
          <a:xfrm>
            <a:off x="557784" y="2510028"/>
            <a:ext cx="643737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Entzündung durch Infusionskatheter</a:t>
            </a:r>
            <a:endParaRPr lang="en-US" sz="1680" dirty="0"/>
          </a:p>
        </p:txBody>
      </p:sp>
      <p:sp>
        <p:nvSpPr>
          <p:cNvPr id="23" name="Shape 20"/>
          <p:cNvSpPr/>
          <p:nvPr/>
        </p:nvSpPr>
        <p:spPr>
          <a:xfrm>
            <a:off x="7114032" y="2441448"/>
            <a:ext cx="2011680" cy="682295"/>
          </a:xfrm>
          <a:prstGeom prst="rect">
            <a:avLst/>
          </a:prstGeom>
          <a:solidFill>
            <a:srgbClr val="FFFFFF"/>
          </a:solidFill>
          <a:ln w="5715">
            <a:solidFill>
              <a:srgbClr val="FFFFFF"/>
            </a:solidFill>
            <a:prstDash val="solid"/>
          </a:ln>
        </p:spPr>
      </p:sp>
      <p:sp>
        <p:nvSpPr>
          <p:cNvPr id="24" name="Text 21"/>
          <p:cNvSpPr/>
          <p:nvPr/>
        </p:nvSpPr>
        <p:spPr>
          <a:xfrm>
            <a:off x="7232904" y="2510028"/>
            <a:ext cx="1773936"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T82.7</a:t>
            </a:r>
            <a:endParaRPr lang="en-US" sz="1680" dirty="0"/>
          </a:p>
        </p:txBody>
      </p:sp>
      <p:sp>
        <p:nvSpPr>
          <p:cNvPr id="25" name="Shape 22"/>
          <p:cNvSpPr/>
          <p:nvPr/>
        </p:nvSpPr>
        <p:spPr>
          <a:xfrm>
            <a:off x="9125712" y="2441448"/>
            <a:ext cx="2624328" cy="682295"/>
          </a:xfrm>
          <a:prstGeom prst="rect">
            <a:avLst/>
          </a:prstGeom>
          <a:solidFill>
            <a:srgbClr val="FFFFFF"/>
          </a:solidFill>
          <a:ln w="5715">
            <a:solidFill>
              <a:srgbClr val="FFFFFF"/>
            </a:solidFill>
            <a:prstDash val="solid"/>
          </a:ln>
        </p:spPr>
      </p:sp>
      <p:sp>
        <p:nvSpPr>
          <p:cNvPr id="26" name="Text 23"/>
          <p:cNvSpPr/>
          <p:nvPr/>
        </p:nvSpPr>
        <p:spPr>
          <a:xfrm>
            <a:off x="9244584" y="2510028"/>
            <a:ext cx="238658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T80.1</a:t>
            </a:r>
            <a:endParaRPr lang="en-US" sz="1680" dirty="0"/>
          </a:p>
        </p:txBody>
      </p:sp>
      <p:sp>
        <p:nvSpPr>
          <p:cNvPr id="27" name="Shape 24"/>
          <p:cNvSpPr/>
          <p:nvPr/>
        </p:nvSpPr>
        <p:spPr>
          <a:xfrm>
            <a:off x="438912" y="3123743"/>
            <a:ext cx="6675120" cy="682295"/>
          </a:xfrm>
          <a:prstGeom prst="rect">
            <a:avLst/>
          </a:prstGeom>
          <a:solidFill>
            <a:srgbClr val="F0EBE2"/>
          </a:solidFill>
          <a:ln w="5715">
            <a:solidFill>
              <a:srgbClr val="F0EBE2"/>
            </a:solidFill>
            <a:prstDash val="solid"/>
          </a:ln>
        </p:spPr>
      </p:sp>
      <p:sp>
        <p:nvSpPr>
          <p:cNvPr id="28" name="Text 25"/>
          <p:cNvSpPr/>
          <p:nvPr/>
        </p:nvSpPr>
        <p:spPr>
          <a:xfrm>
            <a:off x="557784" y="3192323"/>
            <a:ext cx="643737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Infektion durch Infusionskatheter a.n.k.</a:t>
            </a:r>
            <a:endParaRPr lang="en-US" sz="1680" dirty="0"/>
          </a:p>
        </p:txBody>
      </p:sp>
      <p:sp>
        <p:nvSpPr>
          <p:cNvPr id="29" name="Shape 26"/>
          <p:cNvSpPr/>
          <p:nvPr/>
        </p:nvSpPr>
        <p:spPr>
          <a:xfrm>
            <a:off x="7114032" y="3123743"/>
            <a:ext cx="2011680" cy="682295"/>
          </a:xfrm>
          <a:prstGeom prst="rect">
            <a:avLst/>
          </a:prstGeom>
          <a:solidFill>
            <a:srgbClr val="F0EBE2"/>
          </a:solidFill>
          <a:ln w="5715">
            <a:solidFill>
              <a:srgbClr val="F0EBE2"/>
            </a:solidFill>
            <a:prstDash val="solid"/>
          </a:ln>
        </p:spPr>
      </p:sp>
      <p:sp>
        <p:nvSpPr>
          <p:cNvPr id="30" name="Text 27"/>
          <p:cNvSpPr/>
          <p:nvPr/>
        </p:nvSpPr>
        <p:spPr>
          <a:xfrm>
            <a:off x="7232904" y="3192323"/>
            <a:ext cx="1773936"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T82.7</a:t>
            </a:r>
            <a:endParaRPr lang="en-US" sz="1680" dirty="0"/>
          </a:p>
        </p:txBody>
      </p:sp>
      <p:sp>
        <p:nvSpPr>
          <p:cNvPr id="31" name="Shape 28"/>
          <p:cNvSpPr/>
          <p:nvPr/>
        </p:nvSpPr>
        <p:spPr>
          <a:xfrm>
            <a:off x="9125712" y="3123743"/>
            <a:ext cx="2624328" cy="682295"/>
          </a:xfrm>
          <a:prstGeom prst="rect">
            <a:avLst/>
          </a:prstGeom>
          <a:solidFill>
            <a:srgbClr val="F0EBE2"/>
          </a:solidFill>
          <a:ln w="5715">
            <a:solidFill>
              <a:srgbClr val="F0EBE2"/>
            </a:solidFill>
            <a:prstDash val="solid"/>
          </a:ln>
        </p:spPr>
      </p:sp>
      <p:sp>
        <p:nvSpPr>
          <p:cNvPr id="32" name="Text 29"/>
          <p:cNvSpPr/>
          <p:nvPr/>
        </p:nvSpPr>
        <p:spPr>
          <a:xfrm>
            <a:off x="9244584" y="3192323"/>
            <a:ext cx="238658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T80.2</a:t>
            </a:r>
            <a:endParaRPr lang="en-US" sz="1680" dirty="0"/>
          </a:p>
        </p:txBody>
      </p:sp>
      <p:sp>
        <p:nvSpPr>
          <p:cNvPr id="33" name="Shape 30"/>
          <p:cNvSpPr/>
          <p:nvPr/>
        </p:nvSpPr>
        <p:spPr>
          <a:xfrm>
            <a:off x="438912" y="3806038"/>
            <a:ext cx="6675120" cy="682295"/>
          </a:xfrm>
          <a:prstGeom prst="rect">
            <a:avLst/>
          </a:prstGeom>
          <a:solidFill>
            <a:srgbClr val="FFFFFF"/>
          </a:solidFill>
          <a:ln w="5715">
            <a:solidFill>
              <a:srgbClr val="FFFFFF"/>
            </a:solidFill>
            <a:prstDash val="solid"/>
          </a:ln>
        </p:spPr>
      </p:sp>
      <p:sp>
        <p:nvSpPr>
          <p:cNvPr id="34" name="Text 31"/>
          <p:cNvSpPr/>
          <p:nvPr/>
        </p:nvSpPr>
        <p:spPr>
          <a:xfrm>
            <a:off x="557784" y="3874618"/>
            <a:ext cx="6437376" cy="563423"/>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Infektion durch Dialysekatheter</a:t>
            </a:r>
            <a:endParaRPr lang="en-US" sz="1680" dirty="0"/>
          </a:p>
        </p:txBody>
      </p:sp>
      <p:sp>
        <p:nvSpPr>
          <p:cNvPr id="35" name="Shape 32"/>
          <p:cNvSpPr/>
          <p:nvPr/>
        </p:nvSpPr>
        <p:spPr>
          <a:xfrm>
            <a:off x="7114032" y="3806038"/>
            <a:ext cx="2011680" cy="682295"/>
          </a:xfrm>
          <a:prstGeom prst="rect">
            <a:avLst/>
          </a:prstGeom>
          <a:solidFill>
            <a:srgbClr val="FFFFFF"/>
          </a:solidFill>
          <a:ln w="5715">
            <a:solidFill>
              <a:srgbClr val="FFFFFF"/>
            </a:solidFill>
            <a:prstDash val="solid"/>
          </a:ln>
        </p:spPr>
      </p:sp>
      <p:sp>
        <p:nvSpPr>
          <p:cNvPr id="36" name="Text 33"/>
          <p:cNvSpPr/>
          <p:nvPr/>
        </p:nvSpPr>
        <p:spPr>
          <a:xfrm>
            <a:off x="7232904" y="3874618"/>
            <a:ext cx="1773936"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T82.7</a:t>
            </a:r>
            <a:endParaRPr lang="en-US" sz="1680" dirty="0"/>
          </a:p>
        </p:txBody>
      </p:sp>
      <p:sp>
        <p:nvSpPr>
          <p:cNvPr id="37" name="Shape 34"/>
          <p:cNvSpPr/>
          <p:nvPr/>
        </p:nvSpPr>
        <p:spPr>
          <a:xfrm>
            <a:off x="9125712" y="3806038"/>
            <a:ext cx="2624328" cy="682295"/>
          </a:xfrm>
          <a:prstGeom prst="rect">
            <a:avLst/>
          </a:prstGeom>
          <a:solidFill>
            <a:srgbClr val="FFFFFF"/>
          </a:solidFill>
          <a:ln w="5715">
            <a:solidFill>
              <a:srgbClr val="FFFFFF"/>
            </a:solidFill>
            <a:prstDash val="solid"/>
          </a:ln>
        </p:spPr>
      </p:sp>
      <p:sp>
        <p:nvSpPr>
          <p:cNvPr id="38" name="Text 35"/>
          <p:cNvSpPr/>
          <p:nvPr/>
        </p:nvSpPr>
        <p:spPr>
          <a:xfrm>
            <a:off x="9244584" y="3874618"/>
            <a:ext cx="2386584" cy="563423"/>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T82.74</a:t>
            </a:r>
            <a:endParaRPr lang="en-US" sz="1680" dirty="0"/>
          </a:p>
        </p:txBody>
      </p:sp>
      <p:sp>
        <p:nvSpPr>
          <p:cNvPr id="39" name="Shape 36"/>
          <p:cNvSpPr/>
          <p:nvPr/>
        </p:nvSpPr>
        <p:spPr>
          <a:xfrm>
            <a:off x="438912" y="4488332"/>
            <a:ext cx="6675120" cy="934060"/>
          </a:xfrm>
          <a:prstGeom prst="rect">
            <a:avLst/>
          </a:prstGeom>
          <a:solidFill>
            <a:srgbClr val="F0EBE2"/>
          </a:solidFill>
          <a:ln w="5715">
            <a:solidFill>
              <a:srgbClr val="F0EBE2"/>
            </a:solidFill>
            <a:prstDash val="solid"/>
          </a:ln>
        </p:spPr>
      </p:sp>
      <p:sp>
        <p:nvSpPr>
          <p:cNvPr id="40" name="Text 37"/>
          <p:cNvSpPr/>
          <p:nvPr/>
        </p:nvSpPr>
        <p:spPr>
          <a:xfrm>
            <a:off x="557784" y="4556912"/>
            <a:ext cx="6437376" cy="815188"/>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Infektion durch Port</a:t>
            </a:r>
            <a:endParaRPr lang="en-US" sz="1680" dirty="0"/>
          </a:p>
        </p:txBody>
      </p:sp>
      <p:sp>
        <p:nvSpPr>
          <p:cNvPr id="41" name="Shape 38"/>
          <p:cNvSpPr/>
          <p:nvPr/>
        </p:nvSpPr>
        <p:spPr>
          <a:xfrm>
            <a:off x="7114032" y="4488332"/>
            <a:ext cx="2011680" cy="934060"/>
          </a:xfrm>
          <a:prstGeom prst="rect">
            <a:avLst/>
          </a:prstGeom>
          <a:solidFill>
            <a:srgbClr val="F0EBE2"/>
          </a:solidFill>
          <a:ln w="5715">
            <a:solidFill>
              <a:srgbClr val="F0EBE2"/>
            </a:solidFill>
            <a:prstDash val="solid"/>
          </a:ln>
        </p:spPr>
      </p:sp>
      <p:sp>
        <p:nvSpPr>
          <p:cNvPr id="42" name="Text 39"/>
          <p:cNvSpPr/>
          <p:nvPr/>
        </p:nvSpPr>
        <p:spPr>
          <a:xfrm>
            <a:off x="7232904" y="4556912"/>
            <a:ext cx="1773936" cy="815188"/>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kein eigener T82.75</a:t>
            </a:r>
            <a:endParaRPr lang="en-US" sz="1680" dirty="0"/>
          </a:p>
        </p:txBody>
      </p:sp>
      <p:sp>
        <p:nvSpPr>
          <p:cNvPr id="43" name="Shape 40"/>
          <p:cNvSpPr/>
          <p:nvPr/>
        </p:nvSpPr>
        <p:spPr>
          <a:xfrm>
            <a:off x="9125712" y="4488332"/>
            <a:ext cx="2624328" cy="934060"/>
          </a:xfrm>
          <a:prstGeom prst="rect">
            <a:avLst/>
          </a:prstGeom>
          <a:solidFill>
            <a:srgbClr val="F0EBE2"/>
          </a:solidFill>
          <a:ln w="5715">
            <a:solidFill>
              <a:srgbClr val="F0EBE2"/>
            </a:solidFill>
            <a:prstDash val="solid"/>
          </a:ln>
        </p:spPr>
      </p:sp>
      <p:sp>
        <p:nvSpPr>
          <p:cNvPr id="44" name="Text 41"/>
          <p:cNvSpPr/>
          <p:nvPr/>
        </p:nvSpPr>
        <p:spPr>
          <a:xfrm>
            <a:off x="9244584" y="4556912"/>
            <a:ext cx="2386584" cy="815188"/>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T82.75</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Kathetertyp, Ursache und klinische Diagnose erfragen; keine pauschale Alt-Neu-Ersetzung von T82.7.</a:t>
            </a:r>
            <a:endParaRPr lang="en-US" sz="143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HINWEISANPASSUNG | SCHRITT 2025</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M96.6: auch die Implantatentfernung im Hinweis</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432, 597, 602, 608, 615, 620, 624, 629, 632, 637, 679; ICD-Sys 2026: S. 434, 600, 605, 611, 619, 623, 628, 632, 636, 641, 684.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40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Hinweis: nur Fraktur beim Einsetzen eines orthopädischen Implantates, einer Gelenkprothese oder Knochenplatte.</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Der Hinweis nennt jetzt eine Fraktur BEIM Einsetzen ODER Entfernen.</a:t>
            </a:r>
            <a:endParaRPr lang="en-US" sz="1900" dirty="0"/>
          </a:p>
        </p:txBody>
      </p:sp>
      <p:sp>
        <p:nvSpPr>
          <p:cNvPr id="26" name="Shape 23"/>
          <p:cNvSpPr/>
          <p:nvPr/>
        </p:nvSpPr>
        <p:spPr>
          <a:xfrm>
            <a:off x="6361176" y="3431540"/>
            <a:ext cx="43891" cy="43891"/>
          </a:xfrm>
          <a:prstGeom prst="rect">
            <a:avLst/>
          </a:prstGeom>
          <a:solidFill>
            <a:srgbClr val="869867"/>
          </a:solidFill>
          <a:ln w="5715">
            <a:solidFill>
              <a:srgbClr val="869867"/>
            </a:solidFill>
            <a:prstDash val="solid"/>
          </a:ln>
        </p:spPr>
      </p:sp>
      <p:sp>
        <p:nvSpPr>
          <p:cNvPr id="27" name="Text 24"/>
          <p:cNvSpPr/>
          <p:nvPr/>
        </p:nvSpPr>
        <p:spPr>
          <a:xfrm>
            <a:off x="6525768" y="3367532"/>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Die Zusatzkodierhinweise bei S12, S22, S32, S42, S52, S62, S72, S82 und S92 sowie das Exklusivum bei T84 sind angepasst.</a:t>
            </a:r>
            <a:endParaRPr lang="en-US" sz="1900" dirty="0"/>
          </a:p>
        </p:txBody>
      </p:sp>
      <p:sp>
        <p:nvSpPr>
          <p:cNvPr id="28" name="Shape 25"/>
          <p:cNvSpPr/>
          <p:nvPr/>
        </p:nvSpPr>
        <p:spPr>
          <a:xfrm>
            <a:off x="438912" y="5577840"/>
            <a:ext cx="11314176" cy="566928"/>
          </a:xfrm>
          <a:prstGeom prst="rect">
            <a:avLst/>
          </a:prstGeom>
          <a:solidFill>
            <a:srgbClr val="EAEFDE"/>
          </a:solidFill>
          <a:ln w="5715">
            <a:solidFill>
              <a:srgbClr val="EAEFDE"/>
            </a:solidFill>
            <a:prstDash val="solid"/>
          </a:ln>
        </p:spPr>
      </p:sp>
      <p:sp>
        <p:nvSpPr>
          <p:cNvPr id="29" name="Shape 26"/>
          <p:cNvSpPr/>
          <p:nvPr/>
        </p:nvSpPr>
        <p:spPr>
          <a:xfrm>
            <a:off x="438912" y="5577840"/>
            <a:ext cx="40234" cy="566928"/>
          </a:xfrm>
          <a:prstGeom prst="rect">
            <a:avLst/>
          </a:prstGeom>
          <a:solidFill>
            <a:srgbClr val="284907"/>
          </a:solidFill>
          <a:ln w="5715">
            <a:solidFill>
              <a:srgbClr val="284907"/>
            </a:solidFill>
            <a:prstDash val="solid"/>
          </a:ln>
        </p:spPr>
      </p:sp>
      <p:sp>
        <p:nvSpPr>
          <p:cNvPr id="30" name="Text 2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Nicht jede Fraktur bei vorhandener Prothese ist allein deshalb M96.6; dokumentierten Zusammenhang und Regeln prüfen.</a:t>
            </a:r>
            <a:endParaRPr lang="en-US" sz="143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M46, M02.3- und K91.88: weitere Detailänderungen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366, 395, 413, 449, 680; ICD-Sys 2026: S. 368, 397, 415, 451, 685.</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41 / 140</a:t>
            </a:r>
            <a:endParaRPr lang="en-US" sz="900" dirty="0"/>
          </a:p>
        </p:txBody>
      </p:sp>
      <p:sp>
        <p:nvSpPr>
          <p:cNvPr id="15" name="Shape 12"/>
          <p:cNvSpPr/>
          <p:nvPr/>
        </p:nvSpPr>
        <p:spPr>
          <a:xfrm>
            <a:off x="438912" y="2048256"/>
            <a:ext cx="2286000" cy="393192"/>
          </a:xfrm>
          <a:prstGeom prst="rect">
            <a:avLst/>
          </a:prstGeom>
          <a:solidFill>
            <a:srgbClr val="303D43"/>
          </a:solidFill>
          <a:ln w="5715">
            <a:solidFill>
              <a:srgbClr val="303D43"/>
            </a:solidFill>
            <a:prstDash val="solid"/>
          </a:ln>
        </p:spPr>
      </p:sp>
      <p:sp>
        <p:nvSpPr>
          <p:cNvPr id="16" name="Text 13"/>
          <p:cNvSpPr/>
          <p:nvPr/>
        </p:nvSpPr>
        <p:spPr>
          <a:xfrm>
            <a:off x="548640" y="2135124"/>
            <a:ext cx="20665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2724912" y="2048256"/>
            <a:ext cx="5394960" cy="393192"/>
          </a:xfrm>
          <a:prstGeom prst="rect">
            <a:avLst/>
          </a:prstGeom>
          <a:solidFill>
            <a:srgbClr val="303D43"/>
          </a:solidFill>
          <a:ln w="5715">
            <a:solidFill>
              <a:srgbClr val="303D43"/>
            </a:solidFill>
            <a:prstDash val="solid"/>
          </a:ln>
        </p:spPr>
      </p:sp>
      <p:sp>
        <p:nvSpPr>
          <p:cNvPr id="18" name="Text 15"/>
          <p:cNvSpPr/>
          <p:nvPr/>
        </p:nvSpPr>
        <p:spPr>
          <a:xfrm>
            <a:off x="2834640" y="2135124"/>
            <a:ext cx="51755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gegenüber 2024</a:t>
            </a:r>
            <a:endParaRPr lang="en-US" sz="1220" dirty="0"/>
          </a:p>
        </p:txBody>
      </p:sp>
      <p:sp>
        <p:nvSpPr>
          <p:cNvPr id="19" name="Shape 16"/>
          <p:cNvSpPr/>
          <p:nvPr/>
        </p:nvSpPr>
        <p:spPr>
          <a:xfrm>
            <a:off x="8119872" y="2048256"/>
            <a:ext cx="3630168" cy="393192"/>
          </a:xfrm>
          <a:prstGeom prst="rect">
            <a:avLst/>
          </a:prstGeom>
          <a:solidFill>
            <a:srgbClr val="303D43"/>
          </a:solidFill>
          <a:ln w="5715">
            <a:solidFill>
              <a:srgbClr val="303D43"/>
            </a:solidFill>
            <a:prstDash val="solid"/>
          </a:ln>
        </p:spPr>
      </p:sp>
      <p:sp>
        <p:nvSpPr>
          <p:cNvPr id="20" name="Text 17"/>
          <p:cNvSpPr/>
          <p:nvPr/>
        </p:nvSpPr>
        <p:spPr>
          <a:xfrm>
            <a:off x="8229600" y="2135124"/>
            <a:ext cx="34107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Beachten</a:t>
            </a:r>
            <a:endParaRPr lang="en-US" sz="1220" dirty="0"/>
          </a:p>
        </p:txBody>
      </p:sp>
      <p:sp>
        <p:nvSpPr>
          <p:cNvPr id="21" name="Shape 18"/>
          <p:cNvSpPr/>
          <p:nvPr/>
        </p:nvSpPr>
        <p:spPr>
          <a:xfrm>
            <a:off x="438912" y="2441448"/>
            <a:ext cx="2286000" cy="928440"/>
          </a:xfrm>
          <a:prstGeom prst="rect">
            <a:avLst/>
          </a:prstGeom>
          <a:solidFill>
            <a:srgbClr val="FFFFFF"/>
          </a:solidFill>
          <a:ln w="5715">
            <a:solidFill>
              <a:srgbClr val="FFFFFF"/>
            </a:solidFill>
            <a:prstDash val="solid"/>
          </a:ln>
        </p:spPr>
      </p:sp>
      <p:sp>
        <p:nvSpPr>
          <p:cNvPr id="22" name="Text 19"/>
          <p:cNvSpPr/>
          <p:nvPr/>
        </p:nvSpPr>
        <p:spPr>
          <a:xfrm>
            <a:off x="557784" y="2510028"/>
            <a:ext cx="2048256" cy="809568"/>
          </a:xfrm>
          <a:prstGeom prst="rect">
            <a:avLst/>
          </a:prstGeom>
          <a:noFill/>
          <a:ln/>
        </p:spPr>
        <p:txBody>
          <a:bodyPr wrap="square" lIns="0" tIns="0" rIns="0" bIns="0" rtlCol="0" anchor="t"/>
          <a:lstStyle/>
          <a:p>
            <a:pPr marL="0" indent="0">
              <a:buNone/>
            </a:pPr>
            <a:r>
              <a:rPr lang="en-US" sz="1630" b="1" dirty="0">
                <a:solidFill>
                  <a:srgbClr val="303D43"/>
                </a:solidFill>
                <a:latin typeface="Arial" pitchFamily="34" charset="0"/>
                <a:ea typeface="Arial" pitchFamily="34" charset="-122"/>
                <a:cs typeface="Arial" pitchFamily="34" charset="-120"/>
              </a:rPr>
              <a:t>M46.- / T84.5-.7</a:t>
            </a:r>
            <a:endParaRPr lang="en-US" sz="1630" dirty="0"/>
          </a:p>
        </p:txBody>
      </p:sp>
      <p:sp>
        <p:nvSpPr>
          <p:cNvPr id="23" name="Shape 20"/>
          <p:cNvSpPr/>
          <p:nvPr/>
        </p:nvSpPr>
        <p:spPr>
          <a:xfrm>
            <a:off x="2724912" y="2441448"/>
            <a:ext cx="5394960" cy="928440"/>
          </a:xfrm>
          <a:prstGeom prst="rect">
            <a:avLst/>
          </a:prstGeom>
          <a:solidFill>
            <a:srgbClr val="FFFFFF"/>
          </a:solidFill>
          <a:ln w="5715">
            <a:solidFill>
              <a:srgbClr val="FFFFFF"/>
            </a:solidFill>
            <a:prstDash val="solid"/>
          </a:ln>
        </p:spPr>
      </p:sp>
      <p:sp>
        <p:nvSpPr>
          <p:cNvPr id="24" name="Text 21"/>
          <p:cNvSpPr/>
          <p:nvPr/>
        </p:nvSpPr>
        <p:spPr>
          <a:xfrm>
            <a:off x="2843784" y="2510028"/>
            <a:ext cx="5157216" cy="809568"/>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Entzündliche Spondylopathie bei Implantatinfektion in gegenseitigen Zusatzhinweisen aufgenommen</a:t>
            </a:r>
            <a:endParaRPr lang="en-US" sz="1630" dirty="0"/>
          </a:p>
        </p:txBody>
      </p:sp>
      <p:sp>
        <p:nvSpPr>
          <p:cNvPr id="25" name="Shape 22"/>
          <p:cNvSpPr/>
          <p:nvPr/>
        </p:nvSpPr>
        <p:spPr>
          <a:xfrm>
            <a:off x="8119872" y="2441448"/>
            <a:ext cx="3630168" cy="928440"/>
          </a:xfrm>
          <a:prstGeom prst="rect">
            <a:avLst/>
          </a:prstGeom>
          <a:solidFill>
            <a:srgbClr val="FFFFFF"/>
          </a:solidFill>
          <a:ln w="5715">
            <a:solidFill>
              <a:srgbClr val="FFFFFF"/>
            </a:solidFill>
            <a:prstDash val="solid"/>
          </a:ln>
        </p:spPr>
      </p:sp>
      <p:sp>
        <p:nvSpPr>
          <p:cNvPr id="26" name="Text 23"/>
          <p:cNvSpPr/>
          <p:nvPr/>
        </p:nvSpPr>
        <p:spPr>
          <a:xfrm>
            <a:off x="8238744" y="2510028"/>
            <a:ext cx="3392424" cy="809568"/>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Beide Ursachen-/Manifestationsebenen prüfen</a:t>
            </a:r>
            <a:endParaRPr lang="en-US" sz="1630" dirty="0"/>
          </a:p>
        </p:txBody>
      </p:sp>
      <p:sp>
        <p:nvSpPr>
          <p:cNvPr id="27" name="Shape 24"/>
          <p:cNvSpPr/>
          <p:nvPr/>
        </p:nvSpPr>
        <p:spPr>
          <a:xfrm>
            <a:off x="438912" y="3369888"/>
            <a:ext cx="2286000" cy="684168"/>
          </a:xfrm>
          <a:prstGeom prst="rect">
            <a:avLst/>
          </a:prstGeom>
          <a:solidFill>
            <a:srgbClr val="F0EBE2"/>
          </a:solidFill>
          <a:ln w="5715">
            <a:solidFill>
              <a:srgbClr val="F0EBE2"/>
            </a:solidFill>
            <a:prstDash val="solid"/>
          </a:ln>
        </p:spPr>
      </p:sp>
      <p:sp>
        <p:nvSpPr>
          <p:cNvPr id="28" name="Text 25"/>
          <p:cNvSpPr/>
          <p:nvPr/>
        </p:nvSpPr>
        <p:spPr>
          <a:xfrm>
            <a:off x="557784" y="3438468"/>
            <a:ext cx="2048256" cy="565296"/>
          </a:xfrm>
          <a:prstGeom prst="rect">
            <a:avLst/>
          </a:prstGeom>
          <a:noFill/>
          <a:ln/>
        </p:spPr>
        <p:txBody>
          <a:bodyPr wrap="square" lIns="0" tIns="0" rIns="0" bIns="0" rtlCol="0" anchor="t"/>
          <a:lstStyle/>
          <a:p>
            <a:pPr marL="0" indent="0">
              <a:buNone/>
            </a:pPr>
            <a:r>
              <a:rPr lang="en-US" sz="1630" b="1" dirty="0">
                <a:solidFill>
                  <a:srgbClr val="303D43"/>
                </a:solidFill>
                <a:latin typeface="Arial" pitchFamily="34" charset="0"/>
                <a:ea typeface="Arial" pitchFamily="34" charset="-122"/>
                <a:cs typeface="Arial" pitchFamily="34" charset="-120"/>
              </a:rPr>
              <a:t>M02.3-</a:t>
            </a:r>
            <a:endParaRPr lang="en-US" sz="1630" dirty="0"/>
          </a:p>
        </p:txBody>
      </p:sp>
      <p:sp>
        <p:nvSpPr>
          <p:cNvPr id="29" name="Shape 26"/>
          <p:cNvSpPr/>
          <p:nvPr/>
        </p:nvSpPr>
        <p:spPr>
          <a:xfrm>
            <a:off x="2724912" y="3369888"/>
            <a:ext cx="5394960" cy="684168"/>
          </a:xfrm>
          <a:prstGeom prst="rect">
            <a:avLst/>
          </a:prstGeom>
          <a:solidFill>
            <a:srgbClr val="F0EBE2"/>
          </a:solidFill>
          <a:ln w="5715">
            <a:solidFill>
              <a:srgbClr val="F0EBE2"/>
            </a:solidFill>
            <a:prstDash val="solid"/>
          </a:ln>
        </p:spPr>
      </p:sp>
      <p:sp>
        <p:nvSpPr>
          <p:cNvPr id="30" name="Text 27"/>
          <p:cNvSpPr/>
          <p:nvPr/>
        </p:nvSpPr>
        <p:spPr>
          <a:xfrm>
            <a:off x="2843784" y="3438468"/>
            <a:ext cx="5157216"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Reiter-Krankheit → Arthritis nach Infektion im Urogenitalsystem</a:t>
            </a:r>
            <a:endParaRPr lang="en-US" sz="1630" dirty="0"/>
          </a:p>
        </p:txBody>
      </p:sp>
      <p:sp>
        <p:nvSpPr>
          <p:cNvPr id="31" name="Shape 28"/>
          <p:cNvSpPr/>
          <p:nvPr/>
        </p:nvSpPr>
        <p:spPr>
          <a:xfrm>
            <a:off x="8119872" y="3369888"/>
            <a:ext cx="3630168" cy="684168"/>
          </a:xfrm>
          <a:prstGeom prst="rect">
            <a:avLst/>
          </a:prstGeom>
          <a:solidFill>
            <a:srgbClr val="F0EBE2"/>
          </a:solidFill>
          <a:ln w="5715">
            <a:solidFill>
              <a:srgbClr val="F0EBE2"/>
            </a:solidFill>
            <a:prstDash val="solid"/>
          </a:ln>
        </p:spPr>
      </p:sp>
      <p:sp>
        <p:nvSpPr>
          <p:cNvPr id="32" name="Text 29"/>
          <p:cNvSpPr/>
          <p:nvPr/>
        </p:nvSpPr>
        <p:spPr>
          <a:xfrm>
            <a:off x="8238744" y="3438468"/>
            <a:ext cx="3392424"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Terminologie geändert; Lokalisationserweiterungen bleiben</a:t>
            </a:r>
            <a:endParaRPr lang="en-US" sz="1630" dirty="0"/>
          </a:p>
        </p:txBody>
      </p:sp>
      <p:sp>
        <p:nvSpPr>
          <p:cNvPr id="33" name="Shape 30"/>
          <p:cNvSpPr/>
          <p:nvPr/>
        </p:nvSpPr>
        <p:spPr>
          <a:xfrm>
            <a:off x="438912" y="4054056"/>
            <a:ext cx="2286000" cy="684168"/>
          </a:xfrm>
          <a:prstGeom prst="rect">
            <a:avLst/>
          </a:prstGeom>
          <a:solidFill>
            <a:srgbClr val="FFFFFF"/>
          </a:solidFill>
          <a:ln w="5715">
            <a:solidFill>
              <a:srgbClr val="FFFFFF"/>
            </a:solidFill>
            <a:prstDash val="solid"/>
          </a:ln>
        </p:spPr>
      </p:sp>
      <p:sp>
        <p:nvSpPr>
          <p:cNvPr id="34" name="Text 31"/>
          <p:cNvSpPr/>
          <p:nvPr/>
        </p:nvSpPr>
        <p:spPr>
          <a:xfrm>
            <a:off x="557784" y="4122636"/>
            <a:ext cx="2048256" cy="565296"/>
          </a:xfrm>
          <a:prstGeom prst="rect">
            <a:avLst/>
          </a:prstGeom>
          <a:noFill/>
          <a:ln/>
        </p:spPr>
        <p:txBody>
          <a:bodyPr wrap="square" lIns="0" tIns="0" rIns="0" bIns="0" rtlCol="0" anchor="t"/>
          <a:lstStyle/>
          <a:p>
            <a:pPr marL="0" indent="0">
              <a:buNone/>
            </a:pPr>
            <a:r>
              <a:rPr lang="en-US" sz="1630" b="1" dirty="0">
                <a:solidFill>
                  <a:srgbClr val="303D43"/>
                </a:solidFill>
                <a:latin typeface="Arial" pitchFamily="34" charset="0"/>
                <a:ea typeface="Arial" pitchFamily="34" charset="-122"/>
                <a:cs typeface="Arial" pitchFamily="34" charset="-120"/>
              </a:rPr>
              <a:t>M45 / N34 / A50-A64</a:t>
            </a:r>
            <a:endParaRPr lang="en-US" sz="1630" dirty="0"/>
          </a:p>
        </p:txBody>
      </p:sp>
      <p:sp>
        <p:nvSpPr>
          <p:cNvPr id="35" name="Shape 32"/>
          <p:cNvSpPr/>
          <p:nvPr/>
        </p:nvSpPr>
        <p:spPr>
          <a:xfrm>
            <a:off x="2724912" y="4054056"/>
            <a:ext cx="5394960" cy="684168"/>
          </a:xfrm>
          <a:prstGeom prst="rect">
            <a:avLst/>
          </a:prstGeom>
          <a:solidFill>
            <a:srgbClr val="FFFFFF"/>
          </a:solidFill>
          <a:ln w="5715">
            <a:solidFill>
              <a:srgbClr val="FFFFFF"/>
            </a:solidFill>
            <a:prstDash val="solid"/>
          </a:ln>
        </p:spPr>
      </p:sp>
      <p:sp>
        <p:nvSpPr>
          <p:cNvPr id="36" name="Text 33"/>
          <p:cNvSpPr/>
          <p:nvPr/>
        </p:nvSpPr>
        <p:spPr>
          <a:xfrm>
            <a:off x="2843784" y="4122636"/>
            <a:ext cx="5157216"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Verweise auf die neue Bezeichnung M02.3- angepasst</a:t>
            </a:r>
            <a:endParaRPr lang="en-US" sz="1630" dirty="0"/>
          </a:p>
        </p:txBody>
      </p:sp>
      <p:sp>
        <p:nvSpPr>
          <p:cNvPr id="37" name="Shape 34"/>
          <p:cNvSpPr/>
          <p:nvPr/>
        </p:nvSpPr>
        <p:spPr>
          <a:xfrm>
            <a:off x="8119872" y="4054056"/>
            <a:ext cx="3630168" cy="684168"/>
          </a:xfrm>
          <a:prstGeom prst="rect">
            <a:avLst/>
          </a:prstGeom>
          <a:solidFill>
            <a:srgbClr val="FFFFFF"/>
          </a:solidFill>
          <a:ln w="5715">
            <a:solidFill>
              <a:srgbClr val="FFFFFF"/>
            </a:solidFill>
            <a:prstDash val="solid"/>
          </a:ln>
        </p:spPr>
      </p:sp>
      <p:sp>
        <p:nvSpPr>
          <p:cNvPr id="38" name="Text 35"/>
          <p:cNvSpPr/>
          <p:nvPr/>
        </p:nvSpPr>
        <p:spPr>
          <a:xfrm>
            <a:off x="8238744" y="4122636"/>
            <a:ext cx="3392424"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Folgeänderung, keine neue Krankheit</a:t>
            </a:r>
            <a:endParaRPr lang="en-US" sz="1630" dirty="0"/>
          </a:p>
        </p:txBody>
      </p:sp>
      <p:sp>
        <p:nvSpPr>
          <p:cNvPr id="39" name="Shape 36"/>
          <p:cNvSpPr/>
          <p:nvPr/>
        </p:nvSpPr>
        <p:spPr>
          <a:xfrm>
            <a:off x="438912" y="4738224"/>
            <a:ext cx="2286000" cy="684168"/>
          </a:xfrm>
          <a:prstGeom prst="rect">
            <a:avLst/>
          </a:prstGeom>
          <a:solidFill>
            <a:srgbClr val="F0EBE2"/>
          </a:solidFill>
          <a:ln w="5715">
            <a:solidFill>
              <a:srgbClr val="F0EBE2"/>
            </a:solidFill>
            <a:prstDash val="solid"/>
          </a:ln>
        </p:spPr>
      </p:sp>
      <p:sp>
        <p:nvSpPr>
          <p:cNvPr id="40" name="Text 37"/>
          <p:cNvSpPr/>
          <p:nvPr/>
        </p:nvSpPr>
        <p:spPr>
          <a:xfrm>
            <a:off x="557784" y="4806804"/>
            <a:ext cx="2048256" cy="565296"/>
          </a:xfrm>
          <a:prstGeom prst="rect">
            <a:avLst/>
          </a:prstGeom>
          <a:noFill/>
          <a:ln/>
        </p:spPr>
        <p:txBody>
          <a:bodyPr wrap="square" lIns="0" tIns="0" rIns="0" bIns="0" rtlCol="0" anchor="t"/>
          <a:lstStyle/>
          <a:p>
            <a:pPr marL="0" indent="0">
              <a:buNone/>
            </a:pPr>
            <a:r>
              <a:rPr lang="en-US" sz="1630" b="1" dirty="0">
                <a:solidFill>
                  <a:srgbClr val="303D43"/>
                </a:solidFill>
                <a:latin typeface="Arial" pitchFamily="34" charset="0"/>
                <a:ea typeface="Arial" pitchFamily="34" charset="-122"/>
                <a:cs typeface="Arial" pitchFamily="34" charset="-120"/>
              </a:rPr>
              <a:t>K91.88</a:t>
            </a:r>
            <a:endParaRPr lang="en-US" sz="1630" dirty="0"/>
          </a:p>
        </p:txBody>
      </p:sp>
      <p:sp>
        <p:nvSpPr>
          <p:cNvPr id="41" name="Shape 38"/>
          <p:cNvSpPr/>
          <p:nvPr/>
        </p:nvSpPr>
        <p:spPr>
          <a:xfrm>
            <a:off x="2724912" y="4738224"/>
            <a:ext cx="5394960" cy="684168"/>
          </a:xfrm>
          <a:prstGeom prst="rect">
            <a:avLst/>
          </a:prstGeom>
          <a:solidFill>
            <a:srgbClr val="F0EBE2"/>
          </a:solidFill>
          <a:ln w="5715">
            <a:solidFill>
              <a:srgbClr val="F0EBE2"/>
            </a:solidFill>
            <a:prstDash val="solid"/>
          </a:ln>
        </p:spPr>
      </p:sp>
      <p:sp>
        <p:nvSpPr>
          <p:cNvPr id="42" name="Text 39"/>
          <p:cNvSpPr/>
          <p:nvPr/>
        </p:nvSpPr>
        <p:spPr>
          <a:xfrm>
            <a:off x="2843784" y="4806804"/>
            <a:ext cx="5157216"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Intestinale Anastomositis o.n.A. aufgenommen; Abgrenzung zu T81.4 und N99.8</a:t>
            </a:r>
            <a:endParaRPr lang="en-US" sz="1630" dirty="0"/>
          </a:p>
        </p:txBody>
      </p:sp>
      <p:sp>
        <p:nvSpPr>
          <p:cNvPr id="43" name="Shape 40"/>
          <p:cNvSpPr/>
          <p:nvPr/>
        </p:nvSpPr>
        <p:spPr>
          <a:xfrm>
            <a:off x="8119872" y="4738224"/>
            <a:ext cx="3630168" cy="684168"/>
          </a:xfrm>
          <a:prstGeom prst="rect">
            <a:avLst/>
          </a:prstGeom>
          <a:solidFill>
            <a:srgbClr val="F0EBE2"/>
          </a:solidFill>
          <a:ln w="5715">
            <a:solidFill>
              <a:srgbClr val="F0EBE2"/>
            </a:solidFill>
            <a:prstDash val="solid"/>
          </a:ln>
        </p:spPr>
      </p:sp>
      <p:sp>
        <p:nvSpPr>
          <p:cNvPr id="44" name="Text 41"/>
          <p:cNvSpPr/>
          <p:nvPr/>
        </p:nvSpPr>
        <p:spPr>
          <a:xfrm>
            <a:off x="8238744" y="4806804"/>
            <a:ext cx="3392424" cy="565296"/>
          </a:xfrm>
          <a:prstGeom prst="rect">
            <a:avLst/>
          </a:prstGeom>
          <a:noFill/>
          <a:ln/>
        </p:spPr>
        <p:txBody>
          <a:bodyPr wrap="square" lIns="0" tIns="0" rIns="0" bIns="0" rtlCol="0" anchor="t"/>
          <a:lstStyle/>
          <a:p>
            <a:pPr marL="0" indent="0">
              <a:buNone/>
            </a:pPr>
            <a:r>
              <a:rPr lang="en-US" sz="1630" dirty="0">
                <a:solidFill>
                  <a:srgbClr val="303D43"/>
                </a:solidFill>
                <a:latin typeface="Arial" pitchFamily="34" charset="0"/>
                <a:ea typeface="Arial" pitchFamily="34" charset="-122"/>
                <a:cs typeface="Arial" pitchFamily="34" charset="-120"/>
              </a:rPr>
              <a:t>Ort und Art der Anastomose dokumentieren</a:t>
            </a:r>
            <a:endParaRPr lang="en-US" sz="163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Gleichbleibende Kodenummern können neue Hinweis- und Dokumentationsanforderungen haben.</a:t>
            </a:r>
            <a:endParaRPr lang="en-US" sz="143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Y57.9-!: Fluorchinolone separat</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694, 697; ICD-Sys 2026: S. 698, 701.</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42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Y57.9!: unerwünschte Nebenwirkungen bei therapeutischer Anwendung von Arzneimitteln und Drogen.</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Y57.90!: Fluorchinolone.</a:t>
            </a:r>
            <a:endParaRPr lang="en-US" sz="1900" dirty="0"/>
          </a:p>
        </p:txBody>
      </p:sp>
      <p:sp>
        <p:nvSpPr>
          <p:cNvPr id="26" name="Shape 23"/>
          <p:cNvSpPr/>
          <p:nvPr/>
        </p:nvSpPr>
        <p:spPr>
          <a:xfrm>
            <a:off x="6361176" y="3146806"/>
            <a:ext cx="43891" cy="43891"/>
          </a:xfrm>
          <a:prstGeom prst="rect">
            <a:avLst/>
          </a:prstGeom>
          <a:solidFill>
            <a:srgbClr val="869867"/>
          </a:solidFill>
          <a:ln w="5715">
            <a:solidFill>
              <a:srgbClr val="869867"/>
            </a:solidFill>
            <a:prstDash val="solid"/>
          </a:ln>
        </p:spPr>
      </p:sp>
      <p:sp>
        <p:nvSpPr>
          <p:cNvPr id="27" name="Text 24"/>
          <p:cNvSpPr/>
          <p:nvPr/>
        </p:nvSpPr>
        <p:spPr>
          <a:xfrm>
            <a:off x="6525768" y="3082798"/>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Y57.98!: sonstige Arzneimittel und Drogen.</a:t>
            </a:r>
            <a:endParaRPr lang="en-US" sz="1900" dirty="0"/>
          </a:p>
        </p:txBody>
      </p:sp>
      <p:sp>
        <p:nvSpPr>
          <p:cNvPr id="28" name="Shape 25"/>
          <p:cNvSpPr/>
          <p:nvPr/>
        </p:nvSpPr>
        <p:spPr>
          <a:xfrm>
            <a:off x="6361176" y="3577844"/>
            <a:ext cx="43891" cy="43891"/>
          </a:xfrm>
          <a:prstGeom prst="rect">
            <a:avLst/>
          </a:prstGeom>
          <a:solidFill>
            <a:srgbClr val="869867"/>
          </a:solidFill>
          <a:ln w="5715">
            <a:solidFill>
              <a:srgbClr val="869867"/>
            </a:solidFill>
            <a:prstDash val="solid"/>
          </a:ln>
        </p:spPr>
      </p:sp>
      <p:sp>
        <p:nvSpPr>
          <p:cNvPr id="29" name="Text 26"/>
          <p:cNvSpPr/>
          <p:nvPr/>
        </p:nvSpPr>
        <p:spPr>
          <a:xfrm>
            <a:off x="6525768" y="3513836"/>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X49.9! enthält einen angepassten Verweis zur Abgrenzung.</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Therapeutische Anwendung, Vergiftung und eigenständige Arzneimittelursache nicht vermischen.</a:t>
            </a:r>
            <a:endParaRPr lang="en-US" sz="143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STREICHUNG / UMZUORDNUNG | SCHRITT 2025</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Z45.82 entfällt: Pumpenüberprüfung zu Z45.1</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712; ICD-Sys 2026: S. 717.</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43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Z45.82: Überprüfung der Funktionsparameter einer Medikamentenpumpe.</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Z45.1: Anpassung und Handhabung einer Infusionspumpe.</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Z45.82 wurde entfernt.</a:t>
            </a:r>
            <a:endParaRPr lang="en-US" sz="1900" dirty="0"/>
          </a:p>
        </p:txBody>
      </p:sp>
      <p:sp>
        <p:nvSpPr>
          <p:cNvPr id="28" name="Shape 25"/>
          <p:cNvSpPr/>
          <p:nvPr/>
        </p:nvSpPr>
        <p:spPr>
          <a:xfrm>
            <a:off x="6361176" y="3146806"/>
            <a:ext cx="43891" cy="43891"/>
          </a:xfrm>
          <a:prstGeom prst="rect">
            <a:avLst/>
          </a:prstGeom>
          <a:solidFill>
            <a:srgbClr val="869867"/>
          </a:solidFill>
          <a:ln w="5715">
            <a:solidFill>
              <a:srgbClr val="869867"/>
            </a:solidFill>
            <a:prstDash val="solid"/>
          </a:ln>
        </p:spPr>
      </p:sp>
      <p:sp>
        <p:nvSpPr>
          <p:cNvPr id="29" name="Text 26"/>
          <p:cNvSpPr/>
          <p:nvPr/>
        </p:nvSpPr>
        <p:spPr>
          <a:xfrm>
            <a:off x="6525768" y="3082798"/>
            <a:ext cx="5044440" cy="1212088"/>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Z45.1 enthält die Anpassung und Handhabung einer Medikamentenpumpe einschliesslich der Funktionsparameterüberprüfung.</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Veraltete Favoriten und Suchsynonyme auf Z45.1 umstellen; keine Hauptdiagnosenfreigabe daraus ableiten.</a:t>
            </a:r>
            <a:endParaRPr lang="en-US" sz="143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03 | ORGANSYSTEME UND KOMPLIKATIONEN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Angeborener Herzfehler: Nachuntersuchung und Status</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703, 726, 729; ICD-Sys 2026: S. 708, 731, 734.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44 / 140</a:t>
            </a:r>
            <a:endParaRPr lang="en-US" sz="900" dirty="0"/>
          </a:p>
        </p:txBody>
      </p:sp>
      <p:sp>
        <p:nvSpPr>
          <p:cNvPr id="15" name="Shape 12"/>
          <p:cNvSpPr/>
          <p:nvPr/>
        </p:nvSpPr>
        <p:spPr>
          <a:xfrm>
            <a:off x="438912" y="2048256"/>
            <a:ext cx="2194560" cy="393192"/>
          </a:xfrm>
          <a:prstGeom prst="rect">
            <a:avLst/>
          </a:prstGeom>
          <a:solidFill>
            <a:srgbClr val="303D43"/>
          </a:solidFill>
          <a:ln w="5715">
            <a:solidFill>
              <a:srgbClr val="303D43"/>
            </a:solidFill>
            <a:prstDash val="solid"/>
          </a:ln>
        </p:spPr>
      </p:sp>
      <p:sp>
        <p:nvSpPr>
          <p:cNvPr id="16" name="Text 13"/>
          <p:cNvSpPr/>
          <p:nvPr/>
        </p:nvSpPr>
        <p:spPr>
          <a:xfrm>
            <a:off x="548640" y="2135124"/>
            <a:ext cx="1975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Neue Position</a:t>
            </a:r>
            <a:endParaRPr lang="en-US" sz="1220" dirty="0"/>
          </a:p>
        </p:txBody>
      </p:sp>
      <p:sp>
        <p:nvSpPr>
          <p:cNvPr id="17" name="Shape 14"/>
          <p:cNvSpPr/>
          <p:nvPr/>
        </p:nvSpPr>
        <p:spPr>
          <a:xfrm>
            <a:off x="2633472" y="2048256"/>
            <a:ext cx="5303520" cy="393192"/>
          </a:xfrm>
          <a:prstGeom prst="rect">
            <a:avLst/>
          </a:prstGeom>
          <a:solidFill>
            <a:srgbClr val="303D43"/>
          </a:solidFill>
          <a:ln w="5715">
            <a:solidFill>
              <a:srgbClr val="303D43"/>
            </a:solidFill>
            <a:prstDash val="solid"/>
          </a:ln>
        </p:spPr>
      </p:sp>
      <p:sp>
        <p:nvSpPr>
          <p:cNvPr id="18" name="Text 15"/>
          <p:cNvSpPr/>
          <p:nvPr/>
        </p:nvSpPr>
        <p:spPr>
          <a:xfrm>
            <a:off x="2743200" y="2135124"/>
            <a:ext cx="50840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Inhalt</a:t>
            </a:r>
            <a:endParaRPr lang="en-US" sz="1220" dirty="0"/>
          </a:p>
        </p:txBody>
      </p:sp>
      <p:sp>
        <p:nvSpPr>
          <p:cNvPr id="19" name="Shape 16"/>
          <p:cNvSpPr/>
          <p:nvPr/>
        </p:nvSpPr>
        <p:spPr>
          <a:xfrm>
            <a:off x="7936992" y="2048256"/>
            <a:ext cx="3813048" cy="393192"/>
          </a:xfrm>
          <a:prstGeom prst="rect">
            <a:avLst/>
          </a:prstGeom>
          <a:solidFill>
            <a:srgbClr val="303D43"/>
          </a:solidFill>
          <a:ln w="5715">
            <a:solidFill>
              <a:srgbClr val="303D43"/>
            </a:solidFill>
            <a:prstDash val="solid"/>
          </a:ln>
        </p:spPr>
      </p:sp>
      <p:sp>
        <p:nvSpPr>
          <p:cNvPr id="20" name="Text 17"/>
          <p:cNvSpPr/>
          <p:nvPr/>
        </p:nvSpPr>
        <p:spPr>
          <a:xfrm>
            <a:off x="8046720" y="2135124"/>
            <a:ext cx="3593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Abgrenzung</a:t>
            </a:r>
            <a:endParaRPr lang="en-US" sz="1220" dirty="0"/>
          </a:p>
        </p:txBody>
      </p:sp>
      <p:sp>
        <p:nvSpPr>
          <p:cNvPr id="21" name="Shape 18"/>
          <p:cNvSpPr/>
          <p:nvPr/>
        </p:nvSpPr>
        <p:spPr>
          <a:xfrm>
            <a:off x="438912" y="2441448"/>
            <a:ext cx="2194560" cy="556412"/>
          </a:xfrm>
          <a:prstGeom prst="rect">
            <a:avLst/>
          </a:prstGeom>
          <a:solidFill>
            <a:srgbClr val="FFFFFF"/>
          </a:solidFill>
          <a:ln w="5715">
            <a:solidFill>
              <a:srgbClr val="FFFFFF"/>
            </a:solidFill>
            <a:prstDash val="solid"/>
          </a:ln>
        </p:spPr>
      </p:sp>
      <p:sp>
        <p:nvSpPr>
          <p:cNvPr id="22" name="Text 19"/>
          <p:cNvSpPr/>
          <p:nvPr/>
        </p:nvSpPr>
        <p:spPr>
          <a:xfrm>
            <a:off x="557784" y="2510028"/>
            <a:ext cx="1956816" cy="43754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Z09.81</a:t>
            </a:r>
            <a:endParaRPr lang="en-US" sz="1680" dirty="0"/>
          </a:p>
        </p:txBody>
      </p:sp>
      <p:sp>
        <p:nvSpPr>
          <p:cNvPr id="23" name="Shape 20"/>
          <p:cNvSpPr/>
          <p:nvPr/>
        </p:nvSpPr>
        <p:spPr>
          <a:xfrm>
            <a:off x="2633472" y="2441448"/>
            <a:ext cx="5303520" cy="556412"/>
          </a:xfrm>
          <a:prstGeom prst="rect">
            <a:avLst/>
          </a:prstGeom>
          <a:solidFill>
            <a:srgbClr val="FFFFFF"/>
          </a:solidFill>
          <a:ln w="5715">
            <a:solidFill>
              <a:srgbClr val="FFFFFF"/>
            </a:solidFill>
            <a:prstDash val="solid"/>
          </a:ln>
        </p:spPr>
      </p:sp>
      <p:sp>
        <p:nvSpPr>
          <p:cNvPr id="24" name="Text 21"/>
          <p:cNvSpPr/>
          <p:nvPr/>
        </p:nvSpPr>
        <p:spPr>
          <a:xfrm>
            <a:off x="2752344" y="2510028"/>
            <a:ext cx="5065776" cy="43754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Nachuntersuchung nach Korrektur und Palliation</a:t>
            </a:r>
            <a:endParaRPr lang="en-US" sz="1680" dirty="0"/>
          </a:p>
        </p:txBody>
      </p:sp>
      <p:sp>
        <p:nvSpPr>
          <p:cNvPr id="25" name="Shape 22"/>
          <p:cNvSpPr/>
          <p:nvPr/>
        </p:nvSpPr>
        <p:spPr>
          <a:xfrm>
            <a:off x="7936992" y="2441448"/>
            <a:ext cx="3813048" cy="556412"/>
          </a:xfrm>
          <a:prstGeom prst="rect">
            <a:avLst/>
          </a:prstGeom>
          <a:solidFill>
            <a:srgbClr val="FFFFFF"/>
          </a:solidFill>
          <a:ln w="5715">
            <a:solidFill>
              <a:srgbClr val="FFFFFF"/>
            </a:solidFill>
            <a:prstDash val="solid"/>
          </a:ln>
        </p:spPr>
      </p:sp>
      <p:sp>
        <p:nvSpPr>
          <p:cNvPr id="26" name="Text 23"/>
          <p:cNvSpPr/>
          <p:nvPr/>
        </p:nvSpPr>
        <p:spPr>
          <a:xfrm>
            <a:off x="8055864" y="2510028"/>
            <a:ext cx="3575304" cy="43754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Anlass der Nachuntersuchung</a:t>
            </a:r>
            <a:endParaRPr lang="en-US" sz="1680" dirty="0"/>
          </a:p>
        </p:txBody>
      </p:sp>
      <p:sp>
        <p:nvSpPr>
          <p:cNvPr id="27" name="Shape 24"/>
          <p:cNvSpPr/>
          <p:nvPr/>
        </p:nvSpPr>
        <p:spPr>
          <a:xfrm>
            <a:off x="438912" y="2997860"/>
            <a:ext cx="2194560" cy="808177"/>
          </a:xfrm>
          <a:prstGeom prst="rect">
            <a:avLst/>
          </a:prstGeom>
          <a:solidFill>
            <a:srgbClr val="F0EBE2"/>
          </a:solidFill>
          <a:ln w="5715">
            <a:solidFill>
              <a:srgbClr val="F0EBE2"/>
            </a:solidFill>
            <a:prstDash val="solid"/>
          </a:ln>
        </p:spPr>
      </p:sp>
      <p:sp>
        <p:nvSpPr>
          <p:cNvPr id="28" name="Text 25"/>
          <p:cNvSpPr/>
          <p:nvPr/>
        </p:nvSpPr>
        <p:spPr>
          <a:xfrm>
            <a:off x="557784" y="3066440"/>
            <a:ext cx="195681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Z92.80</a:t>
            </a:r>
            <a:endParaRPr lang="en-US" sz="1680" dirty="0"/>
          </a:p>
        </p:txBody>
      </p:sp>
      <p:sp>
        <p:nvSpPr>
          <p:cNvPr id="29" name="Shape 26"/>
          <p:cNvSpPr/>
          <p:nvPr/>
        </p:nvSpPr>
        <p:spPr>
          <a:xfrm>
            <a:off x="2633472" y="2997860"/>
            <a:ext cx="5303520" cy="808177"/>
          </a:xfrm>
          <a:prstGeom prst="rect">
            <a:avLst/>
          </a:prstGeom>
          <a:solidFill>
            <a:srgbClr val="F0EBE2"/>
          </a:solidFill>
          <a:ln w="5715">
            <a:solidFill>
              <a:srgbClr val="F0EBE2"/>
            </a:solidFill>
            <a:prstDash val="solid"/>
          </a:ln>
        </p:spPr>
      </p:sp>
      <p:sp>
        <p:nvSpPr>
          <p:cNvPr id="30" name="Text 27"/>
          <p:cNvSpPr/>
          <p:nvPr/>
        </p:nvSpPr>
        <p:spPr>
          <a:xfrm>
            <a:off x="2752344" y="3066440"/>
            <a:ext cx="506577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Interventionelle Korrektur / Palliation in der Eigenanamnese</a:t>
            </a:r>
            <a:endParaRPr lang="en-US" sz="1680" dirty="0"/>
          </a:p>
        </p:txBody>
      </p:sp>
      <p:sp>
        <p:nvSpPr>
          <p:cNvPr id="31" name="Shape 28"/>
          <p:cNvSpPr/>
          <p:nvPr/>
        </p:nvSpPr>
        <p:spPr>
          <a:xfrm>
            <a:off x="7936992" y="2997860"/>
            <a:ext cx="3813048" cy="808177"/>
          </a:xfrm>
          <a:prstGeom prst="rect">
            <a:avLst/>
          </a:prstGeom>
          <a:solidFill>
            <a:srgbClr val="F0EBE2"/>
          </a:solidFill>
          <a:ln w="5715">
            <a:solidFill>
              <a:srgbClr val="F0EBE2"/>
            </a:solidFill>
            <a:prstDash val="solid"/>
          </a:ln>
        </p:spPr>
      </p:sp>
      <p:sp>
        <p:nvSpPr>
          <p:cNvPr id="32" name="Text 29"/>
          <p:cNvSpPr/>
          <p:nvPr/>
        </p:nvSpPr>
        <p:spPr>
          <a:xfrm>
            <a:off x="8055864" y="3066440"/>
            <a:ext cx="357530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Interventioneller Vorzustand</a:t>
            </a:r>
            <a:endParaRPr lang="en-US" sz="1680" dirty="0"/>
          </a:p>
        </p:txBody>
      </p:sp>
      <p:sp>
        <p:nvSpPr>
          <p:cNvPr id="33" name="Shape 30"/>
          <p:cNvSpPr/>
          <p:nvPr/>
        </p:nvSpPr>
        <p:spPr>
          <a:xfrm>
            <a:off x="438912" y="3806038"/>
            <a:ext cx="2194560" cy="808177"/>
          </a:xfrm>
          <a:prstGeom prst="rect">
            <a:avLst/>
          </a:prstGeom>
          <a:solidFill>
            <a:srgbClr val="FFFFFF"/>
          </a:solidFill>
          <a:ln w="5715">
            <a:solidFill>
              <a:srgbClr val="FFFFFF"/>
            </a:solidFill>
            <a:prstDash val="solid"/>
          </a:ln>
        </p:spPr>
      </p:sp>
      <p:sp>
        <p:nvSpPr>
          <p:cNvPr id="34" name="Text 31"/>
          <p:cNvSpPr/>
          <p:nvPr/>
        </p:nvSpPr>
        <p:spPr>
          <a:xfrm>
            <a:off x="557784" y="3874618"/>
            <a:ext cx="195681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Z98.80</a:t>
            </a:r>
            <a:endParaRPr lang="en-US" sz="1680" dirty="0"/>
          </a:p>
        </p:txBody>
      </p:sp>
      <p:sp>
        <p:nvSpPr>
          <p:cNvPr id="35" name="Shape 32"/>
          <p:cNvSpPr/>
          <p:nvPr/>
        </p:nvSpPr>
        <p:spPr>
          <a:xfrm>
            <a:off x="2633472" y="3806038"/>
            <a:ext cx="5303520" cy="808177"/>
          </a:xfrm>
          <a:prstGeom prst="rect">
            <a:avLst/>
          </a:prstGeom>
          <a:solidFill>
            <a:srgbClr val="FFFFFF"/>
          </a:solidFill>
          <a:ln w="5715">
            <a:solidFill>
              <a:srgbClr val="FFFFFF"/>
            </a:solidFill>
            <a:prstDash val="solid"/>
          </a:ln>
        </p:spPr>
      </p:sp>
      <p:sp>
        <p:nvSpPr>
          <p:cNvPr id="36" name="Text 33"/>
          <p:cNvSpPr/>
          <p:nvPr/>
        </p:nvSpPr>
        <p:spPr>
          <a:xfrm>
            <a:off x="2752344" y="3874618"/>
            <a:ext cx="506577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Zustand nach herzchirurgischer Korrektur / Palliation</a:t>
            </a:r>
            <a:endParaRPr lang="en-US" sz="1680" dirty="0"/>
          </a:p>
        </p:txBody>
      </p:sp>
      <p:sp>
        <p:nvSpPr>
          <p:cNvPr id="37" name="Shape 34"/>
          <p:cNvSpPr/>
          <p:nvPr/>
        </p:nvSpPr>
        <p:spPr>
          <a:xfrm>
            <a:off x="7936992" y="3806038"/>
            <a:ext cx="3813048" cy="808177"/>
          </a:xfrm>
          <a:prstGeom prst="rect">
            <a:avLst/>
          </a:prstGeom>
          <a:solidFill>
            <a:srgbClr val="FFFFFF"/>
          </a:solidFill>
          <a:ln w="5715">
            <a:solidFill>
              <a:srgbClr val="FFFFFF"/>
            </a:solidFill>
            <a:prstDash val="solid"/>
          </a:ln>
        </p:spPr>
      </p:sp>
      <p:sp>
        <p:nvSpPr>
          <p:cNvPr id="38" name="Text 35"/>
          <p:cNvSpPr/>
          <p:nvPr/>
        </p:nvSpPr>
        <p:spPr>
          <a:xfrm>
            <a:off x="8055864" y="3874618"/>
            <a:ext cx="357530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Herzchirurgischer Vorzustand</a:t>
            </a:r>
            <a:endParaRPr lang="en-US" sz="1680" dirty="0"/>
          </a:p>
        </p:txBody>
      </p:sp>
      <p:sp>
        <p:nvSpPr>
          <p:cNvPr id="39" name="Shape 36"/>
          <p:cNvSpPr/>
          <p:nvPr/>
        </p:nvSpPr>
        <p:spPr>
          <a:xfrm>
            <a:off x="438912" y="4614215"/>
            <a:ext cx="2194560" cy="808177"/>
          </a:xfrm>
          <a:prstGeom prst="rect">
            <a:avLst/>
          </a:prstGeom>
          <a:solidFill>
            <a:srgbClr val="F0EBE2"/>
          </a:solidFill>
          <a:ln w="5715">
            <a:solidFill>
              <a:srgbClr val="F0EBE2"/>
            </a:solidFill>
            <a:prstDash val="solid"/>
          </a:ln>
        </p:spPr>
      </p:sp>
      <p:sp>
        <p:nvSpPr>
          <p:cNvPr id="40" name="Text 37"/>
          <p:cNvSpPr/>
          <p:nvPr/>
        </p:nvSpPr>
        <p:spPr>
          <a:xfrm>
            <a:off x="557784" y="4682795"/>
            <a:ext cx="1956816" cy="6893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Z92.88 / Z98.88</a:t>
            </a:r>
            <a:endParaRPr lang="en-US" sz="1680" dirty="0"/>
          </a:p>
        </p:txBody>
      </p:sp>
      <p:sp>
        <p:nvSpPr>
          <p:cNvPr id="41" name="Shape 38"/>
          <p:cNvSpPr/>
          <p:nvPr/>
        </p:nvSpPr>
        <p:spPr>
          <a:xfrm>
            <a:off x="2633472" y="4614215"/>
            <a:ext cx="5303520" cy="808177"/>
          </a:xfrm>
          <a:prstGeom prst="rect">
            <a:avLst/>
          </a:prstGeom>
          <a:solidFill>
            <a:srgbClr val="F0EBE2"/>
          </a:solidFill>
          <a:ln w="5715">
            <a:solidFill>
              <a:srgbClr val="F0EBE2"/>
            </a:solidFill>
            <a:prstDash val="solid"/>
          </a:ln>
        </p:spPr>
      </p:sp>
      <p:sp>
        <p:nvSpPr>
          <p:cNvPr id="42" name="Text 39"/>
          <p:cNvSpPr/>
          <p:nvPr/>
        </p:nvSpPr>
        <p:spPr>
          <a:xfrm>
            <a:off x="2752344" y="4682795"/>
            <a:ext cx="5065776"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Sonstige Anamnese-/Zustandskonstellationen</a:t>
            </a:r>
            <a:endParaRPr lang="en-US" sz="1680" dirty="0"/>
          </a:p>
        </p:txBody>
      </p:sp>
      <p:sp>
        <p:nvSpPr>
          <p:cNvPr id="43" name="Shape 40"/>
          <p:cNvSpPr/>
          <p:nvPr/>
        </p:nvSpPr>
        <p:spPr>
          <a:xfrm>
            <a:off x="7936992" y="4614215"/>
            <a:ext cx="3813048" cy="808177"/>
          </a:xfrm>
          <a:prstGeom prst="rect">
            <a:avLst/>
          </a:prstGeom>
          <a:solidFill>
            <a:srgbClr val="F0EBE2"/>
          </a:solidFill>
          <a:ln w="5715">
            <a:solidFill>
              <a:srgbClr val="F0EBE2"/>
            </a:solidFill>
            <a:prstDash val="solid"/>
          </a:ln>
        </p:spPr>
      </p:sp>
      <p:sp>
        <p:nvSpPr>
          <p:cNvPr id="44" name="Text 41"/>
          <p:cNvSpPr/>
          <p:nvPr/>
        </p:nvSpPr>
        <p:spPr>
          <a:xfrm>
            <a:off x="8055864" y="4682795"/>
            <a:ext cx="3575304" cy="6893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Alte Sammelkodes Z92.8 und Z98.8 werden unterteilt</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 kombinierten interventionellen und herzchirurgischen Verfahren weisen die neuen Statuskodes wechselseitig aufeinander.</a:t>
            </a:r>
            <a:endParaRPr lang="en-US" sz="143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45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04</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Assessments und neue Zusatzinformationen</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Mobilität, Emotion, MoCA, Verletzungen, PICS und PSS</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Kode neu - Test nicht automatisch Pflicht</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Werte exakt übernehmen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Schweizer Anwendungskonflikte sichtbar halten</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NEUE ASSESSMENT-KODES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U51.-: MoCA wird direkt abbildbar</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748; ICD-Sys 2026: S. 752.</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46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Die Systematik 2024 enthält keine eigenen MoCA-Endkodes.</a:t>
            </a:r>
            <a:endParaRPr lang="en-US" sz="1900" dirty="0"/>
          </a:p>
        </p:txBody>
      </p:sp>
      <p:sp>
        <p:nvSpPr>
          <p:cNvPr id="21" name="Shape 18"/>
          <p:cNvSpPr/>
          <p:nvPr/>
        </p:nvSpPr>
        <p:spPr>
          <a:xfrm>
            <a:off x="603504" y="3431540"/>
            <a:ext cx="43891" cy="43891"/>
          </a:xfrm>
          <a:prstGeom prst="rect">
            <a:avLst/>
          </a:prstGeom>
          <a:solidFill>
            <a:srgbClr val="869867"/>
          </a:solidFill>
          <a:ln w="5715">
            <a:solidFill>
              <a:srgbClr val="869867"/>
            </a:solidFill>
            <a:prstDash val="solid"/>
          </a:ln>
        </p:spPr>
      </p:sp>
      <p:sp>
        <p:nvSpPr>
          <p:cNvPr id="22" name="Text 19"/>
          <p:cNvSpPr/>
          <p:nvPr/>
        </p:nvSpPr>
        <p:spPr>
          <a:xfrm>
            <a:off x="768096"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U51.0-/.1-/.2- enthalten u.a. erweiterten Barthel-Index, FIM und MMSE.</a:t>
            </a:r>
            <a:endParaRPr lang="en-US" sz="1900" dirty="0"/>
          </a:p>
        </p:txBody>
      </p:sp>
      <p:sp>
        <p:nvSpPr>
          <p:cNvPr id="23" name="Shape 20"/>
          <p:cNvSpPr/>
          <p:nvPr/>
        </p:nvSpPr>
        <p:spPr>
          <a:xfrm>
            <a:off x="6196584" y="2048256"/>
            <a:ext cx="5556504" cy="3383280"/>
          </a:xfrm>
          <a:prstGeom prst="rect">
            <a:avLst/>
          </a:prstGeom>
          <a:solidFill>
            <a:srgbClr val="FFFFFF"/>
          </a:solidFill>
          <a:ln w="5715">
            <a:solidFill>
              <a:srgbClr val="DDD7CE"/>
            </a:solidFill>
            <a:prstDash val="solid"/>
          </a:ln>
        </p:spPr>
      </p:sp>
      <p:sp>
        <p:nvSpPr>
          <p:cNvPr id="24" name="Shape 21"/>
          <p:cNvSpPr/>
          <p:nvPr/>
        </p:nvSpPr>
        <p:spPr>
          <a:xfrm>
            <a:off x="6196584" y="2048256"/>
            <a:ext cx="5556504" cy="420624"/>
          </a:xfrm>
          <a:prstGeom prst="rect">
            <a:avLst/>
          </a:prstGeom>
          <a:solidFill>
            <a:srgbClr val="E5DCCB"/>
          </a:solidFill>
          <a:ln w="5715">
            <a:solidFill>
              <a:srgbClr val="E5DCCB"/>
            </a:solidFill>
            <a:prstDash val="solid"/>
          </a:ln>
        </p:spPr>
      </p:sp>
      <p:sp>
        <p:nvSpPr>
          <p:cNvPr id="25" name="Text 22"/>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6" name="Shape 23"/>
          <p:cNvSpPr/>
          <p:nvPr/>
        </p:nvSpPr>
        <p:spPr>
          <a:xfrm>
            <a:off x="6361176" y="2715768"/>
            <a:ext cx="43891" cy="43891"/>
          </a:xfrm>
          <a:prstGeom prst="rect">
            <a:avLst/>
          </a:prstGeom>
          <a:solidFill>
            <a:srgbClr val="869867"/>
          </a:solidFill>
          <a:ln w="5715">
            <a:solidFill>
              <a:srgbClr val="869867"/>
            </a:solidFill>
            <a:prstDash val="solid"/>
          </a:ln>
        </p:spPr>
      </p:sp>
      <p:sp>
        <p:nvSpPr>
          <p:cNvPr id="27" name="Text 24"/>
          <p:cNvSpPr/>
          <p:nvPr/>
        </p:nvSpPr>
        <p:spPr>
          <a:xfrm>
            <a:off x="6525768" y="2651760"/>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U51.03: MoCA ≥ 17 Punkte.</a:t>
            </a:r>
            <a:endParaRPr lang="en-US" sz="1900" dirty="0"/>
          </a:p>
        </p:txBody>
      </p:sp>
      <p:sp>
        <p:nvSpPr>
          <p:cNvPr id="28" name="Shape 25"/>
          <p:cNvSpPr/>
          <p:nvPr/>
        </p:nvSpPr>
        <p:spPr>
          <a:xfrm>
            <a:off x="6361176" y="3146806"/>
            <a:ext cx="43891" cy="43891"/>
          </a:xfrm>
          <a:prstGeom prst="rect">
            <a:avLst/>
          </a:prstGeom>
          <a:solidFill>
            <a:srgbClr val="869867"/>
          </a:solidFill>
          <a:ln w="5715">
            <a:solidFill>
              <a:srgbClr val="869867"/>
            </a:solidFill>
            <a:prstDash val="solid"/>
          </a:ln>
        </p:spPr>
      </p:sp>
      <p:sp>
        <p:nvSpPr>
          <p:cNvPr id="29" name="Text 26"/>
          <p:cNvSpPr/>
          <p:nvPr/>
        </p:nvSpPr>
        <p:spPr>
          <a:xfrm>
            <a:off x="6525768" y="3082798"/>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U51.13: MoCA 9-16 Punkte.</a:t>
            </a:r>
            <a:endParaRPr lang="en-US" sz="1900" dirty="0"/>
          </a:p>
        </p:txBody>
      </p:sp>
      <p:sp>
        <p:nvSpPr>
          <p:cNvPr id="30" name="Shape 27"/>
          <p:cNvSpPr/>
          <p:nvPr/>
        </p:nvSpPr>
        <p:spPr>
          <a:xfrm>
            <a:off x="6361176" y="3577844"/>
            <a:ext cx="43891" cy="43891"/>
          </a:xfrm>
          <a:prstGeom prst="rect">
            <a:avLst/>
          </a:prstGeom>
          <a:solidFill>
            <a:srgbClr val="869867"/>
          </a:solidFill>
          <a:ln w="5715">
            <a:solidFill>
              <a:srgbClr val="869867"/>
            </a:solidFill>
            <a:prstDash val="solid"/>
          </a:ln>
        </p:spPr>
      </p:sp>
      <p:sp>
        <p:nvSpPr>
          <p:cNvPr id="31" name="Text 28"/>
          <p:cNvSpPr/>
          <p:nvPr/>
        </p:nvSpPr>
        <p:spPr>
          <a:xfrm>
            <a:off x="6525768" y="3513836"/>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U51.23: MoCA 0-8 Punkte.</a:t>
            </a:r>
            <a:endParaRPr lang="en-US" sz="1900" dirty="0"/>
          </a:p>
        </p:txBody>
      </p:sp>
      <p:sp>
        <p:nvSpPr>
          <p:cNvPr id="32" name="Shape 29"/>
          <p:cNvSpPr/>
          <p:nvPr/>
        </p:nvSpPr>
        <p:spPr>
          <a:xfrm>
            <a:off x="6361176" y="4008882"/>
            <a:ext cx="43891" cy="43891"/>
          </a:xfrm>
          <a:prstGeom prst="rect">
            <a:avLst/>
          </a:prstGeom>
          <a:solidFill>
            <a:srgbClr val="869867"/>
          </a:solidFill>
          <a:ln w="5715">
            <a:solidFill>
              <a:srgbClr val="869867"/>
            </a:solidFill>
            <a:prstDash val="solid"/>
          </a:ln>
        </p:spPr>
      </p:sp>
      <p:sp>
        <p:nvSpPr>
          <p:cNvPr id="33" name="Text 30"/>
          <p:cNvSpPr/>
          <p:nvPr/>
        </p:nvSpPr>
        <p:spPr>
          <a:xfrm>
            <a:off x="6525768" y="3944874"/>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MoCA ist in der Liste standardisierter Verfahren ergänzt.</a:t>
            </a:r>
            <a:endParaRPr lang="en-US" sz="1900" dirty="0"/>
          </a:p>
        </p:txBody>
      </p:sp>
      <p:sp>
        <p:nvSpPr>
          <p:cNvPr id="34" name="Shape 31"/>
          <p:cNvSpPr/>
          <p:nvPr/>
        </p:nvSpPr>
        <p:spPr>
          <a:xfrm>
            <a:off x="438912" y="5577840"/>
            <a:ext cx="11314176" cy="566928"/>
          </a:xfrm>
          <a:prstGeom prst="rect">
            <a:avLst/>
          </a:prstGeom>
          <a:solidFill>
            <a:srgbClr val="EAEFDE"/>
          </a:solidFill>
          <a:ln w="5715">
            <a:solidFill>
              <a:srgbClr val="EAEFDE"/>
            </a:solidFill>
            <a:prstDash val="solid"/>
          </a:ln>
        </p:spPr>
      </p:sp>
      <p:sp>
        <p:nvSpPr>
          <p:cNvPr id="35" name="Shape 32"/>
          <p:cNvSpPr/>
          <p:nvPr/>
        </p:nvSpPr>
        <p:spPr>
          <a:xfrm>
            <a:off x="438912" y="5577840"/>
            <a:ext cx="40234" cy="566928"/>
          </a:xfrm>
          <a:prstGeom prst="rect">
            <a:avLst/>
          </a:prstGeom>
          <a:solidFill>
            <a:srgbClr val="284907"/>
          </a:solidFill>
          <a:ln w="5715">
            <a:solidFill>
              <a:srgbClr val="284907"/>
            </a:solidFill>
            <a:prstDash val="solid"/>
          </a:ln>
        </p:spPr>
      </p:sp>
      <p:sp>
        <p:nvSpPr>
          <p:cNvPr id="36" name="Text 33"/>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Dies beschreibt die ICD-Klassifikation. Die Schweizer Überleitung im KHB 2027 ist zusätzlich zu klären.</a:t>
            </a:r>
            <a:endParaRPr lang="en-US" sz="143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775D3D"/>
                </a:solidFill>
                <a:latin typeface="Arial" pitchFamily="34" charset="0"/>
                <a:ea typeface="Arial" pitchFamily="34" charset="-122"/>
                <a:cs typeface="Arial" pitchFamily="34" charset="-120"/>
              </a:rPr>
              <a:t>QUELLENKONFLIKT | SCHWEIZ</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MoCA: abweichende Schwellen in KHB und ICD</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KHB 2027, SD2200 S. 206 und Regelhierarchie S. 9; ICD-Sys 2026, U51.- S. 752.</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47 / 140</a:t>
            </a:r>
            <a:endParaRPr lang="en-US" sz="900" dirty="0"/>
          </a:p>
        </p:txBody>
      </p:sp>
      <p:sp>
        <p:nvSpPr>
          <p:cNvPr id="16" name="Shape 13"/>
          <p:cNvSpPr/>
          <p:nvPr/>
        </p:nvSpPr>
        <p:spPr>
          <a:xfrm>
            <a:off x="438912" y="2048256"/>
            <a:ext cx="3200400" cy="393192"/>
          </a:xfrm>
          <a:prstGeom prst="rect">
            <a:avLst/>
          </a:prstGeom>
          <a:solidFill>
            <a:srgbClr val="303D43"/>
          </a:solidFill>
          <a:ln w="5715">
            <a:solidFill>
              <a:srgbClr val="303D43"/>
            </a:solidFill>
            <a:prstDash val="solid"/>
          </a:ln>
        </p:spPr>
      </p:sp>
      <p:sp>
        <p:nvSpPr>
          <p:cNvPr id="17" name="Text 14"/>
          <p:cNvSpPr/>
          <p:nvPr/>
        </p:nvSpPr>
        <p:spPr>
          <a:xfrm>
            <a:off x="548640" y="2135124"/>
            <a:ext cx="29809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Stufe</a:t>
            </a:r>
            <a:endParaRPr lang="en-US" sz="1220" dirty="0"/>
          </a:p>
        </p:txBody>
      </p:sp>
      <p:sp>
        <p:nvSpPr>
          <p:cNvPr id="18" name="Shape 15"/>
          <p:cNvSpPr/>
          <p:nvPr/>
        </p:nvSpPr>
        <p:spPr>
          <a:xfrm>
            <a:off x="3639312" y="2048256"/>
            <a:ext cx="4069080" cy="393192"/>
          </a:xfrm>
          <a:prstGeom prst="rect">
            <a:avLst/>
          </a:prstGeom>
          <a:solidFill>
            <a:srgbClr val="303D43"/>
          </a:solidFill>
          <a:ln w="5715">
            <a:solidFill>
              <a:srgbClr val="303D43"/>
            </a:solidFill>
            <a:prstDash val="solid"/>
          </a:ln>
        </p:spPr>
      </p:sp>
      <p:sp>
        <p:nvSpPr>
          <p:cNvPr id="19" name="Text 16"/>
          <p:cNvSpPr/>
          <p:nvPr/>
        </p:nvSpPr>
        <p:spPr>
          <a:xfrm>
            <a:off x="3749040" y="2135124"/>
            <a:ext cx="3849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KHB 2027: MoCA → MMSE-Kode</a:t>
            </a:r>
            <a:endParaRPr lang="en-US" sz="1220" dirty="0"/>
          </a:p>
        </p:txBody>
      </p:sp>
      <p:sp>
        <p:nvSpPr>
          <p:cNvPr id="20" name="Shape 17"/>
          <p:cNvSpPr/>
          <p:nvPr/>
        </p:nvSpPr>
        <p:spPr>
          <a:xfrm>
            <a:off x="7708392" y="2048256"/>
            <a:ext cx="4041648" cy="393192"/>
          </a:xfrm>
          <a:prstGeom prst="rect">
            <a:avLst/>
          </a:prstGeom>
          <a:solidFill>
            <a:srgbClr val="303D43"/>
          </a:solidFill>
          <a:ln w="5715">
            <a:solidFill>
              <a:srgbClr val="303D43"/>
            </a:solidFill>
            <a:prstDash val="solid"/>
          </a:ln>
        </p:spPr>
      </p:sp>
      <p:sp>
        <p:nvSpPr>
          <p:cNvPr id="21" name="Text 18"/>
          <p:cNvSpPr/>
          <p:nvPr/>
        </p:nvSpPr>
        <p:spPr>
          <a:xfrm>
            <a:off x="7818120" y="2135124"/>
            <a:ext cx="38221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ICD 2026: direkter MoCA-Kode</a:t>
            </a:r>
            <a:endParaRPr lang="en-US" sz="1220" dirty="0"/>
          </a:p>
        </p:txBody>
      </p:sp>
      <p:sp>
        <p:nvSpPr>
          <p:cNvPr id="22" name="Shape 19"/>
          <p:cNvSpPr/>
          <p:nvPr/>
        </p:nvSpPr>
        <p:spPr>
          <a:xfrm>
            <a:off x="438912" y="2441448"/>
            <a:ext cx="3200400" cy="1161491"/>
          </a:xfrm>
          <a:prstGeom prst="rect">
            <a:avLst/>
          </a:prstGeom>
          <a:solidFill>
            <a:srgbClr val="FFFFFF"/>
          </a:solidFill>
          <a:ln w="5715">
            <a:solidFill>
              <a:srgbClr val="FFFFFF"/>
            </a:solidFill>
            <a:prstDash val="solid"/>
          </a:ln>
        </p:spPr>
      </p:sp>
      <p:sp>
        <p:nvSpPr>
          <p:cNvPr id="23" name="Text 20"/>
          <p:cNvSpPr/>
          <p:nvPr/>
        </p:nvSpPr>
        <p:spPr>
          <a:xfrm>
            <a:off x="557784" y="2510028"/>
            <a:ext cx="2962656" cy="104261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Keine / leichte Einschränkung</a:t>
            </a:r>
            <a:endParaRPr lang="en-US" sz="1680" dirty="0"/>
          </a:p>
        </p:txBody>
      </p:sp>
      <p:sp>
        <p:nvSpPr>
          <p:cNvPr id="24" name="Shape 21"/>
          <p:cNvSpPr/>
          <p:nvPr/>
        </p:nvSpPr>
        <p:spPr>
          <a:xfrm>
            <a:off x="3639312" y="2441448"/>
            <a:ext cx="4069080" cy="1161491"/>
          </a:xfrm>
          <a:prstGeom prst="rect">
            <a:avLst/>
          </a:prstGeom>
          <a:solidFill>
            <a:srgbClr val="FFFFFF"/>
          </a:solidFill>
          <a:ln w="5715">
            <a:solidFill>
              <a:srgbClr val="FFFFFF"/>
            </a:solidFill>
            <a:prstDash val="solid"/>
          </a:ln>
        </p:spPr>
      </p:sp>
      <p:sp>
        <p:nvSpPr>
          <p:cNvPr id="25" name="Text 22"/>
          <p:cNvSpPr/>
          <p:nvPr/>
        </p:nvSpPr>
        <p:spPr>
          <a:xfrm>
            <a:off x="3758184" y="2510028"/>
            <a:ext cx="3831336" cy="104261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18-30 Punkte → U51.02</a:t>
            </a:r>
            <a:endParaRPr lang="en-US" sz="1680" dirty="0"/>
          </a:p>
        </p:txBody>
      </p:sp>
      <p:sp>
        <p:nvSpPr>
          <p:cNvPr id="26" name="Shape 23"/>
          <p:cNvSpPr/>
          <p:nvPr/>
        </p:nvSpPr>
        <p:spPr>
          <a:xfrm>
            <a:off x="7708392" y="2441448"/>
            <a:ext cx="4041648" cy="1161491"/>
          </a:xfrm>
          <a:prstGeom prst="rect">
            <a:avLst/>
          </a:prstGeom>
          <a:solidFill>
            <a:srgbClr val="FFFFFF"/>
          </a:solidFill>
          <a:ln w="5715">
            <a:solidFill>
              <a:srgbClr val="FFFFFF"/>
            </a:solidFill>
            <a:prstDash val="solid"/>
          </a:ln>
        </p:spPr>
      </p:sp>
      <p:sp>
        <p:nvSpPr>
          <p:cNvPr id="27" name="Text 24"/>
          <p:cNvSpPr/>
          <p:nvPr/>
        </p:nvSpPr>
        <p:spPr>
          <a:xfrm>
            <a:off x="7827264" y="2510028"/>
            <a:ext cx="3803904" cy="104261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 17 Punkte → U51.03</a:t>
            </a:r>
            <a:endParaRPr lang="en-US" sz="1680" dirty="0"/>
          </a:p>
        </p:txBody>
      </p:sp>
      <p:sp>
        <p:nvSpPr>
          <p:cNvPr id="28" name="Shape 25"/>
          <p:cNvSpPr/>
          <p:nvPr/>
        </p:nvSpPr>
        <p:spPr>
          <a:xfrm>
            <a:off x="438912" y="3602939"/>
            <a:ext cx="3200400" cy="909726"/>
          </a:xfrm>
          <a:prstGeom prst="rect">
            <a:avLst/>
          </a:prstGeom>
          <a:solidFill>
            <a:srgbClr val="F0EBE2"/>
          </a:solidFill>
          <a:ln w="5715">
            <a:solidFill>
              <a:srgbClr val="F0EBE2"/>
            </a:solidFill>
            <a:prstDash val="solid"/>
          </a:ln>
        </p:spPr>
      </p:sp>
      <p:sp>
        <p:nvSpPr>
          <p:cNvPr id="29" name="Text 26"/>
          <p:cNvSpPr/>
          <p:nvPr/>
        </p:nvSpPr>
        <p:spPr>
          <a:xfrm>
            <a:off x="557784" y="3671519"/>
            <a:ext cx="2962656" cy="79085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Mittlere Einschränkung</a:t>
            </a:r>
            <a:endParaRPr lang="en-US" sz="1680" dirty="0"/>
          </a:p>
        </p:txBody>
      </p:sp>
      <p:sp>
        <p:nvSpPr>
          <p:cNvPr id="30" name="Shape 27"/>
          <p:cNvSpPr/>
          <p:nvPr/>
        </p:nvSpPr>
        <p:spPr>
          <a:xfrm>
            <a:off x="3639312" y="3602939"/>
            <a:ext cx="4069080" cy="909726"/>
          </a:xfrm>
          <a:prstGeom prst="rect">
            <a:avLst/>
          </a:prstGeom>
          <a:solidFill>
            <a:srgbClr val="F0EBE2"/>
          </a:solidFill>
          <a:ln w="5715">
            <a:solidFill>
              <a:srgbClr val="F0EBE2"/>
            </a:solidFill>
            <a:prstDash val="solid"/>
          </a:ln>
        </p:spPr>
      </p:sp>
      <p:sp>
        <p:nvSpPr>
          <p:cNvPr id="31" name="Text 28"/>
          <p:cNvSpPr/>
          <p:nvPr/>
        </p:nvSpPr>
        <p:spPr>
          <a:xfrm>
            <a:off x="3758184" y="3671519"/>
            <a:ext cx="3831336"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12-17 Punkte → U51.12</a:t>
            </a:r>
            <a:endParaRPr lang="en-US" sz="1680" dirty="0"/>
          </a:p>
        </p:txBody>
      </p:sp>
      <p:sp>
        <p:nvSpPr>
          <p:cNvPr id="32" name="Shape 29"/>
          <p:cNvSpPr/>
          <p:nvPr/>
        </p:nvSpPr>
        <p:spPr>
          <a:xfrm>
            <a:off x="7708392" y="3602939"/>
            <a:ext cx="4041648" cy="909726"/>
          </a:xfrm>
          <a:prstGeom prst="rect">
            <a:avLst/>
          </a:prstGeom>
          <a:solidFill>
            <a:srgbClr val="F0EBE2"/>
          </a:solidFill>
          <a:ln w="5715">
            <a:solidFill>
              <a:srgbClr val="F0EBE2"/>
            </a:solidFill>
            <a:prstDash val="solid"/>
          </a:ln>
        </p:spPr>
      </p:sp>
      <p:sp>
        <p:nvSpPr>
          <p:cNvPr id="33" name="Text 30"/>
          <p:cNvSpPr/>
          <p:nvPr/>
        </p:nvSpPr>
        <p:spPr>
          <a:xfrm>
            <a:off x="7827264" y="3671519"/>
            <a:ext cx="3803904"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9-16 Punkte → U51.13</a:t>
            </a:r>
            <a:endParaRPr lang="en-US" sz="1680" dirty="0"/>
          </a:p>
        </p:txBody>
      </p:sp>
      <p:sp>
        <p:nvSpPr>
          <p:cNvPr id="34" name="Shape 31"/>
          <p:cNvSpPr/>
          <p:nvPr/>
        </p:nvSpPr>
        <p:spPr>
          <a:xfrm>
            <a:off x="438912" y="4512666"/>
            <a:ext cx="3200400" cy="909726"/>
          </a:xfrm>
          <a:prstGeom prst="rect">
            <a:avLst/>
          </a:prstGeom>
          <a:solidFill>
            <a:srgbClr val="FFFFFF"/>
          </a:solidFill>
          <a:ln w="5715">
            <a:solidFill>
              <a:srgbClr val="FFFFFF"/>
            </a:solidFill>
            <a:prstDash val="solid"/>
          </a:ln>
        </p:spPr>
      </p:sp>
      <p:sp>
        <p:nvSpPr>
          <p:cNvPr id="35" name="Text 32"/>
          <p:cNvSpPr/>
          <p:nvPr/>
        </p:nvSpPr>
        <p:spPr>
          <a:xfrm>
            <a:off x="557784" y="4581246"/>
            <a:ext cx="2962656" cy="79085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Schwere Einschränkung</a:t>
            </a:r>
            <a:endParaRPr lang="en-US" sz="1680" dirty="0"/>
          </a:p>
        </p:txBody>
      </p:sp>
      <p:sp>
        <p:nvSpPr>
          <p:cNvPr id="36" name="Shape 33"/>
          <p:cNvSpPr/>
          <p:nvPr/>
        </p:nvSpPr>
        <p:spPr>
          <a:xfrm>
            <a:off x="3639312" y="4512666"/>
            <a:ext cx="4069080" cy="909726"/>
          </a:xfrm>
          <a:prstGeom prst="rect">
            <a:avLst/>
          </a:prstGeom>
          <a:solidFill>
            <a:srgbClr val="FFFFFF"/>
          </a:solidFill>
          <a:ln w="5715">
            <a:solidFill>
              <a:srgbClr val="FFFFFF"/>
            </a:solidFill>
            <a:prstDash val="solid"/>
          </a:ln>
        </p:spPr>
      </p:sp>
      <p:sp>
        <p:nvSpPr>
          <p:cNvPr id="37" name="Text 34"/>
          <p:cNvSpPr/>
          <p:nvPr/>
        </p:nvSpPr>
        <p:spPr>
          <a:xfrm>
            <a:off x="3758184" y="4581246"/>
            <a:ext cx="3831336"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0-11 Punkte → U51.22</a:t>
            </a:r>
            <a:endParaRPr lang="en-US" sz="1680" dirty="0"/>
          </a:p>
        </p:txBody>
      </p:sp>
      <p:sp>
        <p:nvSpPr>
          <p:cNvPr id="38" name="Shape 35"/>
          <p:cNvSpPr/>
          <p:nvPr/>
        </p:nvSpPr>
        <p:spPr>
          <a:xfrm>
            <a:off x="7708392" y="4512666"/>
            <a:ext cx="4041648" cy="909726"/>
          </a:xfrm>
          <a:prstGeom prst="rect">
            <a:avLst/>
          </a:prstGeom>
          <a:solidFill>
            <a:srgbClr val="FFFFFF"/>
          </a:solidFill>
          <a:ln w="5715">
            <a:solidFill>
              <a:srgbClr val="FFFFFF"/>
            </a:solidFill>
            <a:prstDash val="solid"/>
          </a:ln>
        </p:spPr>
      </p:sp>
      <p:sp>
        <p:nvSpPr>
          <p:cNvPr id="39" name="Text 36"/>
          <p:cNvSpPr/>
          <p:nvPr/>
        </p:nvSpPr>
        <p:spPr>
          <a:xfrm>
            <a:off x="7827264" y="4581246"/>
            <a:ext cx="3803904" cy="79085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0-8 Punkte → U51.23</a:t>
            </a:r>
            <a:endParaRPr lang="en-US" sz="1680" dirty="0"/>
          </a:p>
        </p:txBody>
      </p:sp>
      <p:sp>
        <p:nvSpPr>
          <p:cNvPr id="40" name="Shape 37"/>
          <p:cNvSpPr/>
          <p:nvPr/>
        </p:nvSpPr>
        <p:spPr>
          <a:xfrm>
            <a:off x="438912" y="5577840"/>
            <a:ext cx="11314176" cy="566928"/>
          </a:xfrm>
          <a:prstGeom prst="rect">
            <a:avLst/>
          </a:prstGeom>
          <a:solidFill>
            <a:srgbClr val="EAEFDE"/>
          </a:solidFill>
          <a:ln w="5715">
            <a:solidFill>
              <a:srgbClr val="EAEFDE"/>
            </a:solidFill>
            <a:prstDash val="solid"/>
          </a:ln>
        </p:spPr>
      </p:sp>
      <p:sp>
        <p:nvSpPr>
          <p:cNvPr id="41" name="Shape 38"/>
          <p:cNvSpPr/>
          <p:nvPr/>
        </p:nvSpPr>
        <p:spPr>
          <a:xfrm>
            <a:off x="438912" y="5577840"/>
            <a:ext cx="40234" cy="566928"/>
          </a:xfrm>
          <a:prstGeom prst="rect">
            <a:avLst/>
          </a:prstGeom>
          <a:solidFill>
            <a:srgbClr val="284907"/>
          </a:solidFill>
          <a:ln w="5715">
            <a:solidFill>
              <a:srgbClr val="284907"/>
            </a:solidFill>
            <a:prstDash val="solid"/>
          </a:ln>
        </p:spPr>
      </p:sp>
      <p:sp>
        <p:nvSpPr>
          <p:cNvPr id="42" name="Text 3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 stiller Austausch der Tabellen. Die Schweizer Vorgabe hat Vorrang; eine BFS-Klarstellung vor Umstellung einholen.</a:t>
            </a:r>
            <a:endParaRPr lang="en-US" sz="143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MoCA 17 Punkte: der Konflikt hat praktische Folgen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KHB 2027, SD2200 S. 206; ICD-Sys 2026, U51.- S. 752.</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48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Ein valider MoCA von 17 Punkten liegt vor. Die übrigen Voraussetzungen der Funktionserfassung werden als erfüllt angenommen.</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KHB 2027 - Überleitung</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KHB-Überleitung: 12-17 Punkte.</a:t>
            </a:r>
            <a:endParaRPr lang="en-US" sz="1730" dirty="0"/>
          </a:p>
        </p:txBody>
      </p:sp>
      <p:sp>
        <p:nvSpPr>
          <p:cNvPr id="24" name="Shape 21"/>
          <p:cNvSpPr/>
          <p:nvPr/>
        </p:nvSpPr>
        <p:spPr>
          <a:xfrm>
            <a:off x="3785616" y="3148762"/>
            <a:ext cx="43891" cy="43891"/>
          </a:xfrm>
          <a:prstGeom prst="rect">
            <a:avLst/>
          </a:prstGeom>
          <a:solidFill>
            <a:srgbClr val="869867"/>
          </a:solidFill>
          <a:ln w="5715">
            <a:solidFill>
              <a:srgbClr val="869867"/>
            </a:solidFill>
            <a:prstDash val="solid"/>
          </a:ln>
        </p:spPr>
      </p:sp>
      <p:sp>
        <p:nvSpPr>
          <p:cNvPr id="25" name="Text 22"/>
          <p:cNvSpPr/>
          <p:nvPr/>
        </p:nvSpPr>
        <p:spPr>
          <a:xfrm>
            <a:off x="3950208" y="3084754"/>
            <a:ext cx="3456432"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Mittlere Einschränkung → U51.12.</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 2026 - Direktskala</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Direkte ICD-2026-Skala: 17 oder mehr Punkte.</a:t>
            </a:r>
            <a:endParaRPr lang="en-US" sz="1730" dirty="0"/>
          </a:p>
        </p:txBody>
      </p:sp>
      <p:sp>
        <p:nvSpPr>
          <p:cNvPr id="31" name="Shape 28"/>
          <p:cNvSpPr/>
          <p:nvPr/>
        </p:nvSpPr>
        <p:spPr>
          <a:xfrm>
            <a:off x="7900416" y="3408020"/>
            <a:ext cx="43891" cy="43891"/>
          </a:xfrm>
          <a:prstGeom prst="rect">
            <a:avLst/>
          </a:prstGeom>
          <a:solidFill>
            <a:srgbClr val="869867"/>
          </a:solidFill>
          <a:ln w="5715">
            <a:solidFill>
              <a:srgbClr val="869867"/>
            </a:solidFill>
            <a:prstDash val="solid"/>
          </a:ln>
        </p:spPr>
      </p:sp>
      <p:sp>
        <p:nvSpPr>
          <p:cNvPr id="32" name="Text 29"/>
          <p:cNvSpPr/>
          <p:nvPr/>
        </p:nvSpPr>
        <p:spPr>
          <a:xfrm>
            <a:off x="8065008" y="3344012"/>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Keine / leichte Einschränkung → U51.03.</a:t>
            </a:r>
            <a:endParaRPr lang="en-US" sz="1730" dirty="0"/>
          </a:p>
        </p:txBody>
      </p:sp>
      <p:sp>
        <p:nvSpPr>
          <p:cNvPr id="33" name="Shape 30"/>
          <p:cNvSpPr/>
          <p:nvPr/>
        </p:nvSpPr>
        <p:spPr>
          <a:xfrm>
            <a:off x="438912" y="5577840"/>
            <a:ext cx="11314176" cy="566928"/>
          </a:xfrm>
          <a:prstGeom prst="rect">
            <a:avLst/>
          </a:prstGeom>
          <a:solidFill>
            <a:srgbClr val="EAEFDE"/>
          </a:solidFill>
          <a:ln w="5715">
            <a:solidFill>
              <a:srgbClr val="EAEFDE"/>
            </a:solidFill>
            <a:prstDash val="solid"/>
          </a:ln>
        </p:spPr>
      </p:sp>
      <p:sp>
        <p:nvSpPr>
          <p:cNvPr id="34" name="Shape 31"/>
          <p:cNvSpPr/>
          <p:nvPr/>
        </p:nvSpPr>
        <p:spPr>
          <a:xfrm>
            <a:off x="438912" y="5577840"/>
            <a:ext cx="40234" cy="566928"/>
          </a:xfrm>
          <a:prstGeom prst="rect">
            <a:avLst/>
          </a:prstGeom>
          <a:solidFill>
            <a:srgbClr val="284907"/>
          </a:solidFill>
          <a:ln w="5715">
            <a:solidFill>
              <a:srgbClr val="284907"/>
            </a:solidFill>
            <a:prstDash val="solid"/>
          </a:ln>
        </p:spPr>
      </p:sp>
      <p:sp>
        <p:nvSpPr>
          <p:cNvPr id="35" name="Text 3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Ergebnisse unterscheiden sich. Nicht beide Wege vermischen und nicht eigenmächtig den günstigeren wählen.</a:t>
            </a:r>
            <a:endParaRPr lang="en-US" sz="143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U53.-: Mobilität mit CHARMI oder DEMMI</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49 / 140</a:t>
            </a:r>
            <a:endParaRPr lang="en-US" sz="900" dirty="0"/>
          </a:p>
        </p:txBody>
      </p:sp>
      <p:sp>
        <p:nvSpPr>
          <p:cNvPr id="15" name="Shape 12"/>
          <p:cNvSpPr/>
          <p:nvPr/>
        </p:nvSpPr>
        <p:spPr>
          <a:xfrm>
            <a:off x="438912" y="2048256"/>
            <a:ext cx="3200400" cy="393192"/>
          </a:xfrm>
          <a:prstGeom prst="rect">
            <a:avLst/>
          </a:prstGeom>
          <a:solidFill>
            <a:srgbClr val="303D43"/>
          </a:solidFill>
          <a:ln w="5715">
            <a:solidFill>
              <a:srgbClr val="303D43"/>
            </a:solidFill>
            <a:prstDash val="solid"/>
          </a:ln>
        </p:spPr>
      </p:sp>
      <p:sp>
        <p:nvSpPr>
          <p:cNvPr id="16" name="Text 13"/>
          <p:cNvSpPr/>
          <p:nvPr/>
        </p:nvSpPr>
        <p:spPr>
          <a:xfrm>
            <a:off x="548640" y="2135124"/>
            <a:ext cx="29809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Stufe</a:t>
            </a:r>
            <a:endParaRPr lang="en-US" sz="1220" dirty="0"/>
          </a:p>
        </p:txBody>
      </p:sp>
      <p:sp>
        <p:nvSpPr>
          <p:cNvPr id="17" name="Shape 14"/>
          <p:cNvSpPr/>
          <p:nvPr/>
        </p:nvSpPr>
        <p:spPr>
          <a:xfrm>
            <a:off x="3639312" y="2048256"/>
            <a:ext cx="4023360" cy="393192"/>
          </a:xfrm>
          <a:prstGeom prst="rect">
            <a:avLst/>
          </a:prstGeom>
          <a:solidFill>
            <a:srgbClr val="303D43"/>
          </a:solidFill>
          <a:ln w="5715">
            <a:solidFill>
              <a:srgbClr val="303D43"/>
            </a:solidFill>
            <a:prstDash val="solid"/>
          </a:ln>
        </p:spPr>
      </p:sp>
      <p:sp>
        <p:nvSpPr>
          <p:cNvPr id="18" name="Text 15"/>
          <p:cNvSpPr/>
          <p:nvPr/>
        </p:nvSpPr>
        <p:spPr>
          <a:xfrm>
            <a:off x="3749040" y="2135124"/>
            <a:ext cx="3803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CHARMI</a:t>
            </a:r>
            <a:endParaRPr lang="en-US" sz="1220" dirty="0"/>
          </a:p>
        </p:txBody>
      </p:sp>
      <p:sp>
        <p:nvSpPr>
          <p:cNvPr id="19" name="Shape 16"/>
          <p:cNvSpPr/>
          <p:nvPr/>
        </p:nvSpPr>
        <p:spPr>
          <a:xfrm>
            <a:off x="7662672" y="2048256"/>
            <a:ext cx="4087368" cy="393192"/>
          </a:xfrm>
          <a:prstGeom prst="rect">
            <a:avLst/>
          </a:prstGeom>
          <a:solidFill>
            <a:srgbClr val="303D43"/>
          </a:solidFill>
          <a:ln w="5715">
            <a:solidFill>
              <a:srgbClr val="303D43"/>
            </a:solidFill>
            <a:prstDash val="solid"/>
          </a:ln>
        </p:spPr>
      </p:sp>
      <p:sp>
        <p:nvSpPr>
          <p:cNvPr id="20" name="Text 17"/>
          <p:cNvSpPr/>
          <p:nvPr/>
        </p:nvSpPr>
        <p:spPr>
          <a:xfrm>
            <a:off x="7772400" y="2135124"/>
            <a:ext cx="38679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DEMMI</a:t>
            </a:r>
            <a:endParaRPr lang="en-US" sz="1220" dirty="0"/>
          </a:p>
        </p:txBody>
      </p:sp>
      <p:sp>
        <p:nvSpPr>
          <p:cNvPr id="21" name="Shape 18"/>
          <p:cNvSpPr/>
          <p:nvPr/>
        </p:nvSpPr>
        <p:spPr>
          <a:xfrm>
            <a:off x="438912" y="2441448"/>
            <a:ext cx="3200400" cy="745236"/>
          </a:xfrm>
          <a:prstGeom prst="rect">
            <a:avLst/>
          </a:prstGeom>
          <a:solidFill>
            <a:srgbClr val="FFFFFF"/>
          </a:solidFill>
          <a:ln w="5715">
            <a:solidFill>
              <a:srgbClr val="FFFFFF"/>
            </a:solidFill>
            <a:prstDash val="solid"/>
          </a:ln>
        </p:spPr>
      </p:sp>
      <p:sp>
        <p:nvSpPr>
          <p:cNvPr id="22" name="Text 19"/>
          <p:cNvSpPr/>
          <p:nvPr/>
        </p:nvSpPr>
        <p:spPr>
          <a:xfrm>
            <a:off x="557784" y="2510028"/>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Keine / geringe</a:t>
            </a:r>
            <a:endParaRPr lang="en-US" sz="1680" dirty="0"/>
          </a:p>
        </p:txBody>
      </p:sp>
      <p:sp>
        <p:nvSpPr>
          <p:cNvPr id="23" name="Shape 20"/>
          <p:cNvSpPr/>
          <p:nvPr/>
        </p:nvSpPr>
        <p:spPr>
          <a:xfrm>
            <a:off x="3639312" y="2441448"/>
            <a:ext cx="4023360" cy="745236"/>
          </a:xfrm>
          <a:prstGeom prst="rect">
            <a:avLst/>
          </a:prstGeom>
          <a:solidFill>
            <a:srgbClr val="FFFFFF"/>
          </a:solidFill>
          <a:ln w="5715">
            <a:solidFill>
              <a:srgbClr val="FFFFFF"/>
            </a:solidFill>
            <a:prstDash val="solid"/>
          </a:ln>
        </p:spPr>
      </p:sp>
      <p:sp>
        <p:nvSpPr>
          <p:cNvPr id="24" name="Text 21"/>
          <p:cNvSpPr/>
          <p:nvPr/>
        </p:nvSpPr>
        <p:spPr>
          <a:xfrm>
            <a:off x="3758184" y="2510028"/>
            <a:ext cx="37856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9-10 Punkte → U53.00</a:t>
            </a:r>
            <a:endParaRPr lang="en-US" sz="1680" dirty="0"/>
          </a:p>
        </p:txBody>
      </p:sp>
      <p:sp>
        <p:nvSpPr>
          <p:cNvPr id="25" name="Shape 22"/>
          <p:cNvSpPr/>
          <p:nvPr/>
        </p:nvSpPr>
        <p:spPr>
          <a:xfrm>
            <a:off x="7662672" y="2441448"/>
            <a:ext cx="4087368" cy="745236"/>
          </a:xfrm>
          <a:prstGeom prst="rect">
            <a:avLst/>
          </a:prstGeom>
          <a:solidFill>
            <a:srgbClr val="FFFFFF"/>
          </a:solidFill>
          <a:ln w="5715">
            <a:solidFill>
              <a:srgbClr val="FFFFFF"/>
            </a:solidFill>
            <a:prstDash val="solid"/>
          </a:ln>
        </p:spPr>
      </p:sp>
      <p:sp>
        <p:nvSpPr>
          <p:cNvPr id="26" name="Text 23"/>
          <p:cNvSpPr/>
          <p:nvPr/>
        </p:nvSpPr>
        <p:spPr>
          <a:xfrm>
            <a:off x="7781544" y="2510028"/>
            <a:ext cx="38496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57-100 Punkte → U53.01</a:t>
            </a:r>
            <a:endParaRPr lang="en-US" sz="1680" dirty="0"/>
          </a:p>
        </p:txBody>
      </p:sp>
      <p:sp>
        <p:nvSpPr>
          <p:cNvPr id="27" name="Shape 24"/>
          <p:cNvSpPr/>
          <p:nvPr/>
        </p:nvSpPr>
        <p:spPr>
          <a:xfrm>
            <a:off x="438912" y="3186684"/>
            <a:ext cx="3200400" cy="745236"/>
          </a:xfrm>
          <a:prstGeom prst="rect">
            <a:avLst/>
          </a:prstGeom>
          <a:solidFill>
            <a:srgbClr val="F0EBE2"/>
          </a:solidFill>
          <a:ln w="5715">
            <a:solidFill>
              <a:srgbClr val="F0EBE2"/>
            </a:solidFill>
            <a:prstDash val="solid"/>
          </a:ln>
        </p:spPr>
      </p:sp>
      <p:sp>
        <p:nvSpPr>
          <p:cNvPr id="28" name="Text 25"/>
          <p:cNvSpPr/>
          <p:nvPr/>
        </p:nvSpPr>
        <p:spPr>
          <a:xfrm>
            <a:off x="557784" y="3255264"/>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Leichte</a:t>
            </a:r>
            <a:endParaRPr lang="en-US" sz="1680" dirty="0"/>
          </a:p>
        </p:txBody>
      </p:sp>
      <p:sp>
        <p:nvSpPr>
          <p:cNvPr id="29" name="Shape 26"/>
          <p:cNvSpPr/>
          <p:nvPr/>
        </p:nvSpPr>
        <p:spPr>
          <a:xfrm>
            <a:off x="3639312" y="3186684"/>
            <a:ext cx="4023360" cy="745236"/>
          </a:xfrm>
          <a:prstGeom prst="rect">
            <a:avLst/>
          </a:prstGeom>
          <a:solidFill>
            <a:srgbClr val="F0EBE2"/>
          </a:solidFill>
          <a:ln w="5715">
            <a:solidFill>
              <a:srgbClr val="F0EBE2"/>
            </a:solidFill>
            <a:prstDash val="solid"/>
          </a:ln>
        </p:spPr>
      </p:sp>
      <p:sp>
        <p:nvSpPr>
          <p:cNvPr id="30" name="Text 27"/>
          <p:cNvSpPr/>
          <p:nvPr/>
        </p:nvSpPr>
        <p:spPr>
          <a:xfrm>
            <a:off x="3758184" y="3255264"/>
            <a:ext cx="37856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6-8 Punkte → U53.10</a:t>
            </a:r>
            <a:endParaRPr lang="en-US" sz="1680" dirty="0"/>
          </a:p>
        </p:txBody>
      </p:sp>
      <p:sp>
        <p:nvSpPr>
          <p:cNvPr id="31" name="Shape 28"/>
          <p:cNvSpPr/>
          <p:nvPr/>
        </p:nvSpPr>
        <p:spPr>
          <a:xfrm>
            <a:off x="7662672" y="3186684"/>
            <a:ext cx="4087368" cy="745236"/>
          </a:xfrm>
          <a:prstGeom prst="rect">
            <a:avLst/>
          </a:prstGeom>
          <a:solidFill>
            <a:srgbClr val="F0EBE2"/>
          </a:solidFill>
          <a:ln w="5715">
            <a:solidFill>
              <a:srgbClr val="F0EBE2"/>
            </a:solidFill>
            <a:prstDash val="solid"/>
          </a:ln>
        </p:spPr>
      </p:sp>
      <p:sp>
        <p:nvSpPr>
          <p:cNvPr id="32" name="Text 29"/>
          <p:cNvSpPr/>
          <p:nvPr/>
        </p:nvSpPr>
        <p:spPr>
          <a:xfrm>
            <a:off x="7781544" y="3255264"/>
            <a:ext cx="38496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39-53 Punkte → U53.11</a:t>
            </a:r>
            <a:endParaRPr lang="en-US" sz="1680" dirty="0"/>
          </a:p>
        </p:txBody>
      </p:sp>
      <p:sp>
        <p:nvSpPr>
          <p:cNvPr id="33" name="Shape 30"/>
          <p:cNvSpPr/>
          <p:nvPr/>
        </p:nvSpPr>
        <p:spPr>
          <a:xfrm>
            <a:off x="438912" y="3931920"/>
            <a:ext cx="3200400" cy="745236"/>
          </a:xfrm>
          <a:prstGeom prst="rect">
            <a:avLst/>
          </a:prstGeom>
          <a:solidFill>
            <a:srgbClr val="FFFFFF"/>
          </a:solidFill>
          <a:ln w="5715">
            <a:solidFill>
              <a:srgbClr val="FFFFFF"/>
            </a:solidFill>
            <a:prstDash val="solid"/>
          </a:ln>
        </p:spPr>
      </p:sp>
      <p:sp>
        <p:nvSpPr>
          <p:cNvPr id="34" name="Text 31"/>
          <p:cNvSpPr/>
          <p:nvPr/>
        </p:nvSpPr>
        <p:spPr>
          <a:xfrm>
            <a:off x="557784" y="4000500"/>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Mittelschwere</a:t>
            </a:r>
            <a:endParaRPr lang="en-US" sz="1680" dirty="0"/>
          </a:p>
        </p:txBody>
      </p:sp>
      <p:sp>
        <p:nvSpPr>
          <p:cNvPr id="35" name="Shape 32"/>
          <p:cNvSpPr/>
          <p:nvPr/>
        </p:nvSpPr>
        <p:spPr>
          <a:xfrm>
            <a:off x="3639312" y="3931920"/>
            <a:ext cx="4023360" cy="745236"/>
          </a:xfrm>
          <a:prstGeom prst="rect">
            <a:avLst/>
          </a:prstGeom>
          <a:solidFill>
            <a:srgbClr val="FFFFFF"/>
          </a:solidFill>
          <a:ln w="5715">
            <a:solidFill>
              <a:srgbClr val="FFFFFF"/>
            </a:solidFill>
            <a:prstDash val="solid"/>
          </a:ln>
        </p:spPr>
      </p:sp>
      <p:sp>
        <p:nvSpPr>
          <p:cNvPr id="36" name="Text 33"/>
          <p:cNvSpPr/>
          <p:nvPr/>
        </p:nvSpPr>
        <p:spPr>
          <a:xfrm>
            <a:off x="3758184" y="4000500"/>
            <a:ext cx="37856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5 Punkte → U53.20</a:t>
            </a:r>
            <a:endParaRPr lang="en-US" sz="1680" dirty="0"/>
          </a:p>
        </p:txBody>
      </p:sp>
      <p:sp>
        <p:nvSpPr>
          <p:cNvPr id="37" name="Shape 34"/>
          <p:cNvSpPr/>
          <p:nvPr/>
        </p:nvSpPr>
        <p:spPr>
          <a:xfrm>
            <a:off x="7662672" y="3931920"/>
            <a:ext cx="4087368" cy="745236"/>
          </a:xfrm>
          <a:prstGeom prst="rect">
            <a:avLst/>
          </a:prstGeom>
          <a:solidFill>
            <a:srgbClr val="FFFFFF"/>
          </a:solidFill>
          <a:ln w="5715">
            <a:solidFill>
              <a:srgbClr val="FFFFFF"/>
            </a:solidFill>
            <a:prstDash val="solid"/>
          </a:ln>
        </p:spPr>
      </p:sp>
      <p:sp>
        <p:nvSpPr>
          <p:cNvPr id="38" name="Text 35"/>
          <p:cNvSpPr/>
          <p:nvPr/>
        </p:nvSpPr>
        <p:spPr>
          <a:xfrm>
            <a:off x="7781544" y="4000500"/>
            <a:ext cx="38496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33-36 Punkte → U53.21</a:t>
            </a:r>
            <a:endParaRPr lang="en-US" sz="1680" dirty="0"/>
          </a:p>
        </p:txBody>
      </p:sp>
      <p:sp>
        <p:nvSpPr>
          <p:cNvPr id="39" name="Shape 36"/>
          <p:cNvSpPr/>
          <p:nvPr/>
        </p:nvSpPr>
        <p:spPr>
          <a:xfrm>
            <a:off x="438912" y="4677156"/>
            <a:ext cx="3200400" cy="745236"/>
          </a:xfrm>
          <a:prstGeom prst="rect">
            <a:avLst/>
          </a:prstGeom>
          <a:solidFill>
            <a:srgbClr val="F0EBE2"/>
          </a:solidFill>
          <a:ln w="5715">
            <a:solidFill>
              <a:srgbClr val="F0EBE2"/>
            </a:solidFill>
            <a:prstDash val="solid"/>
          </a:ln>
        </p:spPr>
      </p:sp>
      <p:sp>
        <p:nvSpPr>
          <p:cNvPr id="40" name="Text 37"/>
          <p:cNvSpPr/>
          <p:nvPr/>
        </p:nvSpPr>
        <p:spPr>
          <a:xfrm>
            <a:off x="557784" y="4745736"/>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Schwere</a:t>
            </a:r>
            <a:endParaRPr lang="en-US" sz="1680" dirty="0"/>
          </a:p>
        </p:txBody>
      </p:sp>
      <p:sp>
        <p:nvSpPr>
          <p:cNvPr id="41" name="Shape 38"/>
          <p:cNvSpPr/>
          <p:nvPr/>
        </p:nvSpPr>
        <p:spPr>
          <a:xfrm>
            <a:off x="3639312" y="4677156"/>
            <a:ext cx="4023360" cy="745236"/>
          </a:xfrm>
          <a:prstGeom prst="rect">
            <a:avLst/>
          </a:prstGeom>
          <a:solidFill>
            <a:srgbClr val="F0EBE2"/>
          </a:solidFill>
          <a:ln w="5715">
            <a:solidFill>
              <a:srgbClr val="F0EBE2"/>
            </a:solidFill>
            <a:prstDash val="solid"/>
          </a:ln>
        </p:spPr>
      </p:sp>
      <p:sp>
        <p:nvSpPr>
          <p:cNvPr id="42" name="Text 39"/>
          <p:cNvSpPr/>
          <p:nvPr/>
        </p:nvSpPr>
        <p:spPr>
          <a:xfrm>
            <a:off x="3758184" y="4745736"/>
            <a:ext cx="37856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0-4 Punkte → U53.30</a:t>
            </a:r>
            <a:endParaRPr lang="en-US" sz="1680" dirty="0"/>
          </a:p>
        </p:txBody>
      </p:sp>
      <p:sp>
        <p:nvSpPr>
          <p:cNvPr id="43" name="Shape 40"/>
          <p:cNvSpPr/>
          <p:nvPr/>
        </p:nvSpPr>
        <p:spPr>
          <a:xfrm>
            <a:off x="7662672" y="4677156"/>
            <a:ext cx="4087368" cy="745236"/>
          </a:xfrm>
          <a:prstGeom prst="rect">
            <a:avLst/>
          </a:prstGeom>
          <a:solidFill>
            <a:srgbClr val="F0EBE2"/>
          </a:solidFill>
          <a:ln w="5715">
            <a:solidFill>
              <a:srgbClr val="F0EBE2"/>
            </a:solidFill>
            <a:prstDash val="solid"/>
          </a:ln>
        </p:spPr>
      </p:sp>
      <p:sp>
        <p:nvSpPr>
          <p:cNvPr id="44" name="Text 41"/>
          <p:cNvSpPr/>
          <p:nvPr/>
        </p:nvSpPr>
        <p:spPr>
          <a:xfrm>
            <a:off x="7781544" y="4745736"/>
            <a:ext cx="38496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0-30 Punkte → U53.31</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Schwellen wortgetreu aus der Klassifikation. Die DEMMI-Bereiche nicht eigenmächtig zu lückenlosen Intervallen erweitern.</a:t>
            </a:r>
            <a:endParaRPr lang="en-US" sz="143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U53.-: Mobilität mit SPPB oder TUG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50 / 140</a:t>
            </a:r>
            <a:endParaRPr lang="en-US" sz="900" dirty="0"/>
          </a:p>
        </p:txBody>
      </p:sp>
      <p:sp>
        <p:nvSpPr>
          <p:cNvPr id="15" name="Shape 12"/>
          <p:cNvSpPr/>
          <p:nvPr/>
        </p:nvSpPr>
        <p:spPr>
          <a:xfrm>
            <a:off x="438912" y="2048256"/>
            <a:ext cx="3200400" cy="393192"/>
          </a:xfrm>
          <a:prstGeom prst="rect">
            <a:avLst/>
          </a:prstGeom>
          <a:solidFill>
            <a:srgbClr val="303D43"/>
          </a:solidFill>
          <a:ln w="5715">
            <a:solidFill>
              <a:srgbClr val="303D43"/>
            </a:solidFill>
            <a:prstDash val="solid"/>
          </a:ln>
        </p:spPr>
      </p:sp>
      <p:sp>
        <p:nvSpPr>
          <p:cNvPr id="16" name="Text 13"/>
          <p:cNvSpPr/>
          <p:nvPr/>
        </p:nvSpPr>
        <p:spPr>
          <a:xfrm>
            <a:off x="548640" y="2135124"/>
            <a:ext cx="29809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Stufe</a:t>
            </a:r>
            <a:endParaRPr lang="en-US" sz="1220" dirty="0"/>
          </a:p>
        </p:txBody>
      </p:sp>
      <p:sp>
        <p:nvSpPr>
          <p:cNvPr id="17" name="Shape 14"/>
          <p:cNvSpPr/>
          <p:nvPr/>
        </p:nvSpPr>
        <p:spPr>
          <a:xfrm>
            <a:off x="3639312" y="2048256"/>
            <a:ext cx="3794760" cy="393192"/>
          </a:xfrm>
          <a:prstGeom prst="rect">
            <a:avLst/>
          </a:prstGeom>
          <a:solidFill>
            <a:srgbClr val="303D43"/>
          </a:solidFill>
          <a:ln w="5715">
            <a:solidFill>
              <a:srgbClr val="303D43"/>
            </a:solidFill>
            <a:prstDash val="solid"/>
          </a:ln>
        </p:spPr>
      </p:sp>
      <p:sp>
        <p:nvSpPr>
          <p:cNvPr id="18" name="Text 15"/>
          <p:cNvSpPr/>
          <p:nvPr/>
        </p:nvSpPr>
        <p:spPr>
          <a:xfrm>
            <a:off x="3749040" y="2135124"/>
            <a:ext cx="3575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SPPB</a:t>
            </a:r>
            <a:endParaRPr lang="en-US" sz="1220" dirty="0"/>
          </a:p>
        </p:txBody>
      </p:sp>
      <p:sp>
        <p:nvSpPr>
          <p:cNvPr id="19" name="Shape 16"/>
          <p:cNvSpPr/>
          <p:nvPr/>
        </p:nvSpPr>
        <p:spPr>
          <a:xfrm>
            <a:off x="7434072" y="2048256"/>
            <a:ext cx="4315968" cy="393192"/>
          </a:xfrm>
          <a:prstGeom prst="rect">
            <a:avLst/>
          </a:prstGeom>
          <a:solidFill>
            <a:srgbClr val="303D43"/>
          </a:solidFill>
          <a:ln w="5715">
            <a:solidFill>
              <a:srgbClr val="303D43"/>
            </a:solidFill>
            <a:prstDash val="solid"/>
          </a:ln>
        </p:spPr>
      </p:sp>
      <p:sp>
        <p:nvSpPr>
          <p:cNvPr id="20" name="Text 17"/>
          <p:cNvSpPr/>
          <p:nvPr/>
        </p:nvSpPr>
        <p:spPr>
          <a:xfrm>
            <a:off x="7543800" y="2135124"/>
            <a:ext cx="40965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Timed Up and Go [TUG]</a:t>
            </a:r>
            <a:endParaRPr lang="en-US" sz="1220" dirty="0"/>
          </a:p>
        </p:txBody>
      </p:sp>
      <p:sp>
        <p:nvSpPr>
          <p:cNvPr id="21" name="Shape 18"/>
          <p:cNvSpPr/>
          <p:nvPr/>
        </p:nvSpPr>
        <p:spPr>
          <a:xfrm>
            <a:off x="438912" y="2441448"/>
            <a:ext cx="3200400" cy="745236"/>
          </a:xfrm>
          <a:prstGeom prst="rect">
            <a:avLst/>
          </a:prstGeom>
          <a:solidFill>
            <a:srgbClr val="FFFFFF"/>
          </a:solidFill>
          <a:ln w="5715">
            <a:solidFill>
              <a:srgbClr val="FFFFFF"/>
            </a:solidFill>
            <a:prstDash val="solid"/>
          </a:ln>
        </p:spPr>
      </p:sp>
      <p:sp>
        <p:nvSpPr>
          <p:cNvPr id="22" name="Text 19"/>
          <p:cNvSpPr/>
          <p:nvPr/>
        </p:nvSpPr>
        <p:spPr>
          <a:xfrm>
            <a:off x="557784" y="2510028"/>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Keine / geringe</a:t>
            </a:r>
            <a:endParaRPr lang="en-US" sz="1680" dirty="0"/>
          </a:p>
        </p:txBody>
      </p:sp>
      <p:sp>
        <p:nvSpPr>
          <p:cNvPr id="23" name="Shape 20"/>
          <p:cNvSpPr/>
          <p:nvPr/>
        </p:nvSpPr>
        <p:spPr>
          <a:xfrm>
            <a:off x="3639312" y="2441448"/>
            <a:ext cx="3794760" cy="745236"/>
          </a:xfrm>
          <a:prstGeom prst="rect">
            <a:avLst/>
          </a:prstGeom>
          <a:solidFill>
            <a:srgbClr val="FFFFFF"/>
          </a:solidFill>
          <a:ln w="5715">
            <a:solidFill>
              <a:srgbClr val="FFFFFF"/>
            </a:solidFill>
            <a:prstDash val="solid"/>
          </a:ln>
        </p:spPr>
      </p:sp>
      <p:sp>
        <p:nvSpPr>
          <p:cNvPr id="24" name="Text 21"/>
          <p:cNvSpPr/>
          <p:nvPr/>
        </p:nvSpPr>
        <p:spPr>
          <a:xfrm>
            <a:off x="3758184" y="2510028"/>
            <a:ext cx="35570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7-12 Punkte → U53.02</a:t>
            </a:r>
            <a:endParaRPr lang="en-US" sz="1680" dirty="0"/>
          </a:p>
        </p:txBody>
      </p:sp>
      <p:sp>
        <p:nvSpPr>
          <p:cNvPr id="25" name="Shape 22"/>
          <p:cNvSpPr/>
          <p:nvPr/>
        </p:nvSpPr>
        <p:spPr>
          <a:xfrm>
            <a:off x="7434072" y="2441448"/>
            <a:ext cx="4315968" cy="745236"/>
          </a:xfrm>
          <a:prstGeom prst="rect">
            <a:avLst/>
          </a:prstGeom>
          <a:solidFill>
            <a:srgbClr val="FFFFFF"/>
          </a:solidFill>
          <a:ln w="5715">
            <a:solidFill>
              <a:srgbClr val="FFFFFF"/>
            </a:solidFill>
            <a:prstDash val="solid"/>
          </a:ln>
        </p:spPr>
      </p:sp>
      <p:sp>
        <p:nvSpPr>
          <p:cNvPr id="26" name="Text 23"/>
          <p:cNvSpPr/>
          <p:nvPr/>
        </p:nvSpPr>
        <p:spPr>
          <a:xfrm>
            <a:off x="7552944" y="2510028"/>
            <a:ext cx="40782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&lt; 18 Sekunden → U53.03</a:t>
            </a:r>
            <a:endParaRPr lang="en-US" sz="1680" dirty="0"/>
          </a:p>
        </p:txBody>
      </p:sp>
      <p:sp>
        <p:nvSpPr>
          <p:cNvPr id="27" name="Shape 24"/>
          <p:cNvSpPr/>
          <p:nvPr/>
        </p:nvSpPr>
        <p:spPr>
          <a:xfrm>
            <a:off x="438912" y="3186684"/>
            <a:ext cx="3200400" cy="745236"/>
          </a:xfrm>
          <a:prstGeom prst="rect">
            <a:avLst/>
          </a:prstGeom>
          <a:solidFill>
            <a:srgbClr val="F0EBE2"/>
          </a:solidFill>
          <a:ln w="5715">
            <a:solidFill>
              <a:srgbClr val="F0EBE2"/>
            </a:solidFill>
            <a:prstDash val="solid"/>
          </a:ln>
        </p:spPr>
      </p:sp>
      <p:sp>
        <p:nvSpPr>
          <p:cNvPr id="28" name="Text 25"/>
          <p:cNvSpPr/>
          <p:nvPr/>
        </p:nvSpPr>
        <p:spPr>
          <a:xfrm>
            <a:off x="557784" y="3255264"/>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Leichte</a:t>
            </a:r>
            <a:endParaRPr lang="en-US" sz="1680" dirty="0"/>
          </a:p>
        </p:txBody>
      </p:sp>
      <p:sp>
        <p:nvSpPr>
          <p:cNvPr id="29" name="Shape 26"/>
          <p:cNvSpPr/>
          <p:nvPr/>
        </p:nvSpPr>
        <p:spPr>
          <a:xfrm>
            <a:off x="3639312" y="3186684"/>
            <a:ext cx="3794760" cy="745236"/>
          </a:xfrm>
          <a:prstGeom prst="rect">
            <a:avLst/>
          </a:prstGeom>
          <a:solidFill>
            <a:srgbClr val="F0EBE2"/>
          </a:solidFill>
          <a:ln w="5715">
            <a:solidFill>
              <a:srgbClr val="F0EBE2"/>
            </a:solidFill>
            <a:prstDash val="solid"/>
          </a:ln>
        </p:spPr>
      </p:sp>
      <p:sp>
        <p:nvSpPr>
          <p:cNvPr id="30" name="Text 27"/>
          <p:cNvSpPr/>
          <p:nvPr/>
        </p:nvSpPr>
        <p:spPr>
          <a:xfrm>
            <a:off x="3758184" y="3255264"/>
            <a:ext cx="35570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3-6 Punkte → U53.12</a:t>
            </a:r>
            <a:endParaRPr lang="en-US" sz="1680" dirty="0"/>
          </a:p>
        </p:txBody>
      </p:sp>
      <p:sp>
        <p:nvSpPr>
          <p:cNvPr id="31" name="Shape 28"/>
          <p:cNvSpPr/>
          <p:nvPr/>
        </p:nvSpPr>
        <p:spPr>
          <a:xfrm>
            <a:off x="7434072" y="3186684"/>
            <a:ext cx="4315968" cy="745236"/>
          </a:xfrm>
          <a:prstGeom prst="rect">
            <a:avLst/>
          </a:prstGeom>
          <a:solidFill>
            <a:srgbClr val="F0EBE2"/>
          </a:solidFill>
          <a:ln w="5715">
            <a:solidFill>
              <a:srgbClr val="F0EBE2"/>
            </a:solidFill>
            <a:prstDash val="solid"/>
          </a:ln>
        </p:spPr>
      </p:sp>
      <p:sp>
        <p:nvSpPr>
          <p:cNvPr id="32" name="Text 29"/>
          <p:cNvSpPr/>
          <p:nvPr/>
        </p:nvSpPr>
        <p:spPr>
          <a:xfrm>
            <a:off x="7552944" y="3255264"/>
            <a:ext cx="40782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18-33 Sekunden → U53.13</a:t>
            </a:r>
            <a:endParaRPr lang="en-US" sz="1680" dirty="0"/>
          </a:p>
        </p:txBody>
      </p:sp>
      <p:sp>
        <p:nvSpPr>
          <p:cNvPr id="33" name="Shape 30"/>
          <p:cNvSpPr/>
          <p:nvPr/>
        </p:nvSpPr>
        <p:spPr>
          <a:xfrm>
            <a:off x="438912" y="3931920"/>
            <a:ext cx="3200400" cy="745236"/>
          </a:xfrm>
          <a:prstGeom prst="rect">
            <a:avLst/>
          </a:prstGeom>
          <a:solidFill>
            <a:srgbClr val="FFFFFF"/>
          </a:solidFill>
          <a:ln w="5715">
            <a:solidFill>
              <a:srgbClr val="FFFFFF"/>
            </a:solidFill>
            <a:prstDash val="solid"/>
          </a:ln>
        </p:spPr>
      </p:sp>
      <p:sp>
        <p:nvSpPr>
          <p:cNvPr id="34" name="Text 31"/>
          <p:cNvSpPr/>
          <p:nvPr/>
        </p:nvSpPr>
        <p:spPr>
          <a:xfrm>
            <a:off x="557784" y="4000500"/>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Mittelschwere</a:t>
            </a:r>
            <a:endParaRPr lang="en-US" sz="1680" dirty="0"/>
          </a:p>
        </p:txBody>
      </p:sp>
      <p:sp>
        <p:nvSpPr>
          <p:cNvPr id="35" name="Shape 32"/>
          <p:cNvSpPr/>
          <p:nvPr/>
        </p:nvSpPr>
        <p:spPr>
          <a:xfrm>
            <a:off x="3639312" y="3931920"/>
            <a:ext cx="3794760" cy="745236"/>
          </a:xfrm>
          <a:prstGeom prst="rect">
            <a:avLst/>
          </a:prstGeom>
          <a:solidFill>
            <a:srgbClr val="FFFFFF"/>
          </a:solidFill>
          <a:ln w="5715">
            <a:solidFill>
              <a:srgbClr val="FFFFFF"/>
            </a:solidFill>
            <a:prstDash val="solid"/>
          </a:ln>
        </p:spPr>
      </p:sp>
      <p:sp>
        <p:nvSpPr>
          <p:cNvPr id="36" name="Text 33"/>
          <p:cNvSpPr/>
          <p:nvPr/>
        </p:nvSpPr>
        <p:spPr>
          <a:xfrm>
            <a:off x="3758184" y="4000500"/>
            <a:ext cx="35570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1-2 Punkte → U53.22</a:t>
            </a:r>
            <a:endParaRPr lang="en-US" sz="1680" dirty="0"/>
          </a:p>
        </p:txBody>
      </p:sp>
      <p:sp>
        <p:nvSpPr>
          <p:cNvPr id="37" name="Shape 34"/>
          <p:cNvSpPr/>
          <p:nvPr/>
        </p:nvSpPr>
        <p:spPr>
          <a:xfrm>
            <a:off x="7434072" y="3931920"/>
            <a:ext cx="4315968" cy="745236"/>
          </a:xfrm>
          <a:prstGeom prst="rect">
            <a:avLst/>
          </a:prstGeom>
          <a:solidFill>
            <a:srgbClr val="FFFFFF"/>
          </a:solidFill>
          <a:ln w="5715">
            <a:solidFill>
              <a:srgbClr val="FFFFFF"/>
            </a:solidFill>
            <a:prstDash val="solid"/>
          </a:ln>
        </p:spPr>
      </p:sp>
      <p:sp>
        <p:nvSpPr>
          <p:cNvPr id="38" name="Text 35"/>
          <p:cNvSpPr/>
          <p:nvPr/>
        </p:nvSpPr>
        <p:spPr>
          <a:xfrm>
            <a:off x="7552944" y="4000500"/>
            <a:ext cx="40782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&gt; 33 Sekunden → U53.23</a:t>
            </a:r>
            <a:endParaRPr lang="en-US" sz="1680" dirty="0"/>
          </a:p>
        </p:txBody>
      </p:sp>
      <p:sp>
        <p:nvSpPr>
          <p:cNvPr id="39" name="Shape 36"/>
          <p:cNvSpPr/>
          <p:nvPr/>
        </p:nvSpPr>
        <p:spPr>
          <a:xfrm>
            <a:off x="438912" y="4677156"/>
            <a:ext cx="3200400" cy="745236"/>
          </a:xfrm>
          <a:prstGeom prst="rect">
            <a:avLst/>
          </a:prstGeom>
          <a:solidFill>
            <a:srgbClr val="F0EBE2"/>
          </a:solidFill>
          <a:ln w="5715">
            <a:solidFill>
              <a:srgbClr val="F0EBE2"/>
            </a:solidFill>
            <a:prstDash val="solid"/>
          </a:ln>
        </p:spPr>
      </p:sp>
      <p:sp>
        <p:nvSpPr>
          <p:cNvPr id="40" name="Text 37"/>
          <p:cNvSpPr/>
          <p:nvPr/>
        </p:nvSpPr>
        <p:spPr>
          <a:xfrm>
            <a:off x="557784" y="4745736"/>
            <a:ext cx="296265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Schwere</a:t>
            </a:r>
            <a:endParaRPr lang="en-US" sz="1680" dirty="0"/>
          </a:p>
        </p:txBody>
      </p:sp>
      <p:sp>
        <p:nvSpPr>
          <p:cNvPr id="41" name="Shape 38"/>
          <p:cNvSpPr/>
          <p:nvPr/>
        </p:nvSpPr>
        <p:spPr>
          <a:xfrm>
            <a:off x="3639312" y="4677156"/>
            <a:ext cx="3794760" cy="745236"/>
          </a:xfrm>
          <a:prstGeom prst="rect">
            <a:avLst/>
          </a:prstGeom>
          <a:solidFill>
            <a:srgbClr val="F0EBE2"/>
          </a:solidFill>
          <a:ln w="5715">
            <a:solidFill>
              <a:srgbClr val="F0EBE2"/>
            </a:solidFill>
            <a:prstDash val="solid"/>
          </a:ln>
        </p:spPr>
      </p:sp>
      <p:sp>
        <p:nvSpPr>
          <p:cNvPr id="42" name="Text 39"/>
          <p:cNvSpPr/>
          <p:nvPr/>
        </p:nvSpPr>
        <p:spPr>
          <a:xfrm>
            <a:off x="3758184" y="4745736"/>
            <a:ext cx="355701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 Punkte → U53.32</a:t>
            </a:r>
            <a:endParaRPr lang="en-US" sz="1680" dirty="0"/>
          </a:p>
        </p:txBody>
      </p:sp>
      <p:sp>
        <p:nvSpPr>
          <p:cNvPr id="43" name="Shape 40"/>
          <p:cNvSpPr/>
          <p:nvPr/>
        </p:nvSpPr>
        <p:spPr>
          <a:xfrm>
            <a:off x="7434072" y="4677156"/>
            <a:ext cx="4315968" cy="745236"/>
          </a:xfrm>
          <a:prstGeom prst="rect">
            <a:avLst/>
          </a:prstGeom>
          <a:solidFill>
            <a:srgbClr val="F0EBE2"/>
          </a:solidFill>
          <a:ln w="5715">
            <a:solidFill>
              <a:srgbClr val="F0EBE2"/>
            </a:solidFill>
            <a:prstDash val="solid"/>
          </a:ln>
        </p:spPr>
      </p:sp>
      <p:sp>
        <p:nvSpPr>
          <p:cNvPr id="44" name="Text 41"/>
          <p:cNvSpPr/>
          <p:nvPr/>
        </p:nvSpPr>
        <p:spPr>
          <a:xfrm>
            <a:off x="7552944" y="4745736"/>
            <a:ext cx="407822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Durchführung nicht möglich → U53.33</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Testverfahren und Ergebnis speichern. TUG misst Sekunden, nicht die gleiche Punktelogik wie die übrigen Tests.</a:t>
            </a:r>
            <a:endParaRPr lang="en-US" sz="143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U53 / U54: Erfassungszeitraum und Messlogik</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51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Einmalige Erfassung</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Innerhalb der ersten fünf stationären Behandlungstage; bei geriatrischer oder frührehabilitativer Behandlung analog zu deren Beginn.</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Standardisierter Test</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Klassifikation verlangt eines der aufgeführten Verfahren. Keine freie Einschätzung anstelle des Scores.</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Veränderte Werte</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Der Hinweis nennt den höchsten Punktwert. Testabhängige Richtung und insbesondere TUG-Sekunden nicht durch eine eigene Sammelregel ersetzen.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neue Klassifikation begründet für sich allein keine neue Testpflicht für jeden Schweizer Fall.</a:t>
            </a:r>
            <a:endParaRPr lang="en-US" sz="143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U54.-: emotionale Funktionseinschränkung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52 / 140</a:t>
            </a:r>
            <a:endParaRPr lang="en-US" sz="900" dirty="0"/>
          </a:p>
        </p:txBody>
      </p:sp>
      <p:sp>
        <p:nvSpPr>
          <p:cNvPr id="15" name="Shape 12"/>
          <p:cNvSpPr/>
          <p:nvPr/>
        </p:nvSpPr>
        <p:spPr>
          <a:xfrm>
            <a:off x="438912" y="2048256"/>
            <a:ext cx="3840480" cy="393192"/>
          </a:xfrm>
          <a:prstGeom prst="rect">
            <a:avLst/>
          </a:prstGeom>
          <a:solidFill>
            <a:srgbClr val="303D43"/>
          </a:solidFill>
          <a:ln w="5715">
            <a:solidFill>
              <a:srgbClr val="303D43"/>
            </a:solidFill>
            <a:prstDash val="solid"/>
          </a:ln>
        </p:spPr>
      </p:sp>
      <p:sp>
        <p:nvSpPr>
          <p:cNvPr id="16" name="Text 13"/>
          <p:cNvSpPr/>
          <p:nvPr/>
        </p:nvSpPr>
        <p:spPr>
          <a:xfrm>
            <a:off x="548640" y="2135124"/>
            <a:ext cx="36210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Test</a:t>
            </a:r>
            <a:endParaRPr lang="en-US" sz="1220" dirty="0"/>
          </a:p>
        </p:txBody>
      </p:sp>
      <p:sp>
        <p:nvSpPr>
          <p:cNvPr id="17" name="Shape 14"/>
          <p:cNvSpPr/>
          <p:nvPr/>
        </p:nvSpPr>
        <p:spPr>
          <a:xfrm>
            <a:off x="4279392" y="2048256"/>
            <a:ext cx="3703320" cy="393192"/>
          </a:xfrm>
          <a:prstGeom prst="rect">
            <a:avLst/>
          </a:prstGeom>
          <a:solidFill>
            <a:srgbClr val="303D43"/>
          </a:solidFill>
          <a:ln w="5715">
            <a:solidFill>
              <a:srgbClr val="303D43"/>
            </a:solidFill>
            <a:prstDash val="solid"/>
          </a:ln>
        </p:spPr>
      </p:sp>
      <p:sp>
        <p:nvSpPr>
          <p:cNvPr id="18" name="Text 15"/>
          <p:cNvSpPr/>
          <p:nvPr/>
        </p:nvSpPr>
        <p:spPr>
          <a:xfrm>
            <a:off x="4389120" y="2135124"/>
            <a:ext cx="3483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Keine Einschränkung</a:t>
            </a:r>
            <a:endParaRPr lang="en-US" sz="1220" dirty="0"/>
          </a:p>
        </p:txBody>
      </p:sp>
      <p:sp>
        <p:nvSpPr>
          <p:cNvPr id="19" name="Shape 16"/>
          <p:cNvSpPr/>
          <p:nvPr/>
        </p:nvSpPr>
        <p:spPr>
          <a:xfrm>
            <a:off x="7982712" y="2048256"/>
            <a:ext cx="3767328" cy="393192"/>
          </a:xfrm>
          <a:prstGeom prst="rect">
            <a:avLst/>
          </a:prstGeom>
          <a:solidFill>
            <a:srgbClr val="303D43"/>
          </a:solidFill>
          <a:ln w="5715">
            <a:solidFill>
              <a:srgbClr val="303D43"/>
            </a:solidFill>
            <a:prstDash val="solid"/>
          </a:ln>
        </p:spPr>
      </p:sp>
      <p:sp>
        <p:nvSpPr>
          <p:cNvPr id="20" name="Text 17"/>
          <p:cNvSpPr/>
          <p:nvPr/>
        </p:nvSpPr>
        <p:spPr>
          <a:xfrm>
            <a:off x="8092440" y="2135124"/>
            <a:ext cx="35478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Einschränkung</a:t>
            </a:r>
            <a:endParaRPr lang="en-US" sz="1220" dirty="0"/>
          </a:p>
        </p:txBody>
      </p:sp>
      <p:sp>
        <p:nvSpPr>
          <p:cNvPr id="21" name="Shape 18"/>
          <p:cNvSpPr/>
          <p:nvPr/>
        </p:nvSpPr>
        <p:spPr>
          <a:xfrm>
            <a:off x="438912" y="2441448"/>
            <a:ext cx="3840480" cy="745236"/>
          </a:xfrm>
          <a:prstGeom prst="rect">
            <a:avLst/>
          </a:prstGeom>
          <a:solidFill>
            <a:srgbClr val="FFFFFF"/>
          </a:solidFill>
          <a:ln w="5715">
            <a:solidFill>
              <a:srgbClr val="FFFFFF"/>
            </a:solidFill>
            <a:prstDash val="solid"/>
          </a:ln>
        </p:spPr>
      </p:sp>
      <p:sp>
        <p:nvSpPr>
          <p:cNvPr id="22" name="Text 19"/>
          <p:cNvSpPr/>
          <p:nvPr/>
        </p:nvSpPr>
        <p:spPr>
          <a:xfrm>
            <a:off x="557784" y="2510028"/>
            <a:ext cx="36027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DIA-S</a:t>
            </a:r>
            <a:endParaRPr lang="en-US" sz="1680" dirty="0"/>
          </a:p>
        </p:txBody>
      </p:sp>
      <p:sp>
        <p:nvSpPr>
          <p:cNvPr id="23" name="Shape 20"/>
          <p:cNvSpPr/>
          <p:nvPr/>
        </p:nvSpPr>
        <p:spPr>
          <a:xfrm>
            <a:off x="4279392" y="2441448"/>
            <a:ext cx="3703320" cy="745236"/>
          </a:xfrm>
          <a:prstGeom prst="rect">
            <a:avLst/>
          </a:prstGeom>
          <a:solidFill>
            <a:srgbClr val="FFFFFF"/>
          </a:solidFill>
          <a:ln w="5715">
            <a:solidFill>
              <a:srgbClr val="FFFFFF"/>
            </a:solidFill>
            <a:prstDash val="solid"/>
          </a:ln>
        </p:spPr>
      </p:sp>
      <p:sp>
        <p:nvSpPr>
          <p:cNvPr id="24" name="Text 21"/>
          <p:cNvSpPr/>
          <p:nvPr/>
        </p:nvSpPr>
        <p:spPr>
          <a:xfrm>
            <a:off x="4398264" y="2510028"/>
            <a:ext cx="34655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0-3 → U54.01</a:t>
            </a:r>
            <a:endParaRPr lang="en-US" sz="1680" dirty="0"/>
          </a:p>
        </p:txBody>
      </p:sp>
      <p:sp>
        <p:nvSpPr>
          <p:cNvPr id="25" name="Shape 22"/>
          <p:cNvSpPr/>
          <p:nvPr/>
        </p:nvSpPr>
        <p:spPr>
          <a:xfrm>
            <a:off x="7982712" y="2441448"/>
            <a:ext cx="3767328" cy="745236"/>
          </a:xfrm>
          <a:prstGeom prst="rect">
            <a:avLst/>
          </a:prstGeom>
          <a:solidFill>
            <a:srgbClr val="FFFFFF"/>
          </a:solidFill>
          <a:ln w="5715">
            <a:solidFill>
              <a:srgbClr val="FFFFFF"/>
            </a:solidFill>
            <a:prstDash val="solid"/>
          </a:ln>
        </p:spPr>
      </p:sp>
      <p:sp>
        <p:nvSpPr>
          <p:cNvPr id="26" name="Text 23"/>
          <p:cNvSpPr/>
          <p:nvPr/>
        </p:nvSpPr>
        <p:spPr>
          <a:xfrm>
            <a:off x="8101584" y="2510028"/>
            <a:ext cx="35295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 4 → U54.11</a:t>
            </a:r>
            <a:endParaRPr lang="en-US" sz="1680" dirty="0"/>
          </a:p>
        </p:txBody>
      </p:sp>
      <p:sp>
        <p:nvSpPr>
          <p:cNvPr id="27" name="Shape 24"/>
          <p:cNvSpPr/>
          <p:nvPr/>
        </p:nvSpPr>
        <p:spPr>
          <a:xfrm>
            <a:off x="438912" y="3186684"/>
            <a:ext cx="3840480" cy="745236"/>
          </a:xfrm>
          <a:prstGeom prst="rect">
            <a:avLst/>
          </a:prstGeom>
          <a:solidFill>
            <a:srgbClr val="F0EBE2"/>
          </a:solidFill>
          <a:ln w="5715">
            <a:solidFill>
              <a:srgbClr val="F0EBE2"/>
            </a:solidFill>
            <a:prstDash val="solid"/>
          </a:ln>
        </p:spPr>
      </p:sp>
      <p:sp>
        <p:nvSpPr>
          <p:cNvPr id="28" name="Text 25"/>
          <p:cNvSpPr/>
          <p:nvPr/>
        </p:nvSpPr>
        <p:spPr>
          <a:xfrm>
            <a:off x="557784" y="3255264"/>
            <a:ext cx="36027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GDS-15</a:t>
            </a:r>
            <a:endParaRPr lang="en-US" sz="1680" dirty="0"/>
          </a:p>
        </p:txBody>
      </p:sp>
      <p:sp>
        <p:nvSpPr>
          <p:cNvPr id="29" name="Shape 26"/>
          <p:cNvSpPr/>
          <p:nvPr/>
        </p:nvSpPr>
        <p:spPr>
          <a:xfrm>
            <a:off x="4279392" y="3186684"/>
            <a:ext cx="3703320" cy="745236"/>
          </a:xfrm>
          <a:prstGeom prst="rect">
            <a:avLst/>
          </a:prstGeom>
          <a:solidFill>
            <a:srgbClr val="F0EBE2"/>
          </a:solidFill>
          <a:ln w="5715">
            <a:solidFill>
              <a:srgbClr val="F0EBE2"/>
            </a:solidFill>
            <a:prstDash val="solid"/>
          </a:ln>
        </p:spPr>
      </p:sp>
      <p:sp>
        <p:nvSpPr>
          <p:cNvPr id="30" name="Text 27"/>
          <p:cNvSpPr/>
          <p:nvPr/>
        </p:nvSpPr>
        <p:spPr>
          <a:xfrm>
            <a:off x="4398264" y="3255264"/>
            <a:ext cx="34655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0-5 → U54.02</a:t>
            </a:r>
            <a:endParaRPr lang="en-US" sz="1680" dirty="0"/>
          </a:p>
        </p:txBody>
      </p:sp>
      <p:sp>
        <p:nvSpPr>
          <p:cNvPr id="31" name="Shape 28"/>
          <p:cNvSpPr/>
          <p:nvPr/>
        </p:nvSpPr>
        <p:spPr>
          <a:xfrm>
            <a:off x="7982712" y="3186684"/>
            <a:ext cx="3767328" cy="745236"/>
          </a:xfrm>
          <a:prstGeom prst="rect">
            <a:avLst/>
          </a:prstGeom>
          <a:solidFill>
            <a:srgbClr val="F0EBE2"/>
          </a:solidFill>
          <a:ln w="5715">
            <a:solidFill>
              <a:srgbClr val="F0EBE2"/>
            </a:solidFill>
            <a:prstDash val="solid"/>
          </a:ln>
        </p:spPr>
      </p:sp>
      <p:sp>
        <p:nvSpPr>
          <p:cNvPr id="32" name="Text 29"/>
          <p:cNvSpPr/>
          <p:nvPr/>
        </p:nvSpPr>
        <p:spPr>
          <a:xfrm>
            <a:off x="8101584" y="3255264"/>
            <a:ext cx="35295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 6 → U54.12</a:t>
            </a:r>
            <a:endParaRPr lang="en-US" sz="1680" dirty="0"/>
          </a:p>
        </p:txBody>
      </p:sp>
      <p:sp>
        <p:nvSpPr>
          <p:cNvPr id="33" name="Shape 30"/>
          <p:cNvSpPr/>
          <p:nvPr/>
        </p:nvSpPr>
        <p:spPr>
          <a:xfrm>
            <a:off x="438912" y="3931920"/>
            <a:ext cx="3840480" cy="745236"/>
          </a:xfrm>
          <a:prstGeom prst="rect">
            <a:avLst/>
          </a:prstGeom>
          <a:solidFill>
            <a:srgbClr val="FFFFFF"/>
          </a:solidFill>
          <a:ln w="5715">
            <a:solidFill>
              <a:srgbClr val="FFFFFF"/>
            </a:solidFill>
            <a:prstDash val="solid"/>
          </a:ln>
        </p:spPr>
      </p:sp>
      <p:sp>
        <p:nvSpPr>
          <p:cNvPr id="34" name="Text 31"/>
          <p:cNvSpPr/>
          <p:nvPr/>
        </p:nvSpPr>
        <p:spPr>
          <a:xfrm>
            <a:off x="557784" y="4000500"/>
            <a:ext cx="36027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GDS-5</a:t>
            </a:r>
            <a:endParaRPr lang="en-US" sz="1680" dirty="0"/>
          </a:p>
        </p:txBody>
      </p:sp>
      <p:sp>
        <p:nvSpPr>
          <p:cNvPr id="35" name="Shape 32"/>
          <p:cNvSpPr/>
          <p:nvPr/>
        </p:nvSpPr>
        <p:spPr>
          <a:xfrm>
            <a:off x="4279392" y="3931920"/>
            <a:ext cx="3703320" cy="745236"/>
          </a:xfrm>
          <a:prstGeom prst="rect">
            <a:avLst/>
          </a:prstGeom>
          <a:solidFill>
            <a:srgbClr val="FFFFFF"/>
          </a:solidFill>
          <a:ln w="5715">
            <a:solidFill>
              <a:srgbClr val="FFFFFF"/>
            </a:solidFill>
            <a:prstDash val="solid"/>
          </a:ln>
        </p:spPr>
      </p:sp>
      <p:sp>
        <p:nvSpPr>
          <p:cNvPr id="36" name="Text 33"/>
          <p:cNvSpPr/>
          <p:nvPr/>
        </p:nvSpPr>
        <p:spPr>
          <a:xfrm>
            <a:off x="4398264" y="4000500"/>
            <a:ext cx="34655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0-1 → U54.03</a:t>
            </a:r>
            <a:endParaRPr lang="en-US" sz="1680" dirty="0"/>
          </a:p>
        </p:txBody>
      </p:sp>
      <p:sp>
        <p:nvSpPr>
          <p:cNvPr id="37" name="Shape 34"/>
          <p:cNvSpPr/>
          <p:nvPr/>
        </p:nvSpPr>
        <p:spPr>
          <a:xfrm>
            <a:off x="7982712" y="3931920"/>
            <a:ext cx="3767328" cy="745236"/>
          </a:xfrm>
          <a:prstGeom prst="rect">
            <a:avLst/>
          </a:prstGeom>
          <a:solidFill>
            <a:srgbClr val="FFFFFF"/>
          </a:solidFill>
          <a:ln w="5715">
            <a:solidFill>
              <a:srgbClr val="FFFFFF"/>
            </a:solidFill>
            <a:prstDash val="solid"/>
          </a:ln>
        </p:spPr>
      </p:sp>
      <p:sp>
        <p:nvSpPr>
          <p:cNvPr id="38" name="Text 35"/>
          <p:cNvSpPr/>
          <p:nvPr/>
        </p:nvSpPr>
        <p:spPr>
          <a:xfrm>
            <a:off x="8101584" y="4000500"/>
            <a:ext cx="35295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 2 → U54.13</a:t>
            </a:r>
            <a:endParaRPr lang="en-US" sz="1680" dirty="0"/>
          </a:p>
        </p:txBody>
      </p:sp>
      <p:sp>
        <p:nvSpPr>
          <p:cNvPr id="39" name="Shape 36"/>
          <p:cNvSpPr/>
          <p:nvPr/>
        </p:nvSpPr>
        <p:spPr>
          <a:xfrm>
            <a:off x="438912" y="4677156"/>
            <a:ext cx="3840480" cy="745236"/>
          </a:xfrm>
          <a:prstGeom prst="rect">
            <a:avLst/>
          </a:prstGeom>
          <a:solidFill>
            <a:srgbClr val="F0EBE2"/>
          </a:solidFill>
          <a:ln w="5715">
            <a:solidFill>
              <a:srgbClr val="F0EBE2"/>
            </a:solidFill>
            <a:prstDash val="solid"/>
          </a:ln>
        </p:spPr>
      </p:sp>
      <p:sp>
        <p:nvSpPr>
          <p:cNvPr id="40" name="Text 37"/>
          <p:cNvSpPr/>
          <p:nvPr/>
        </p:nvSpPr>
        <p:spPr>
          <a:xfrm>
            <a:off x="557784" y="4745736"/>
            <a:ext cx="3602736" cy="6263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2-Fragen-Test nach Whooley</a:t>
            </a:r>
            <a:endParaRPr lang="en-US" sz="1680" dirty="0"/>
          </a:p>
        </p:txBody>
      </p:sp>
      <p:sp>
        <p:nvSpPr>
          <p:cNvPr id="41" name="Shape 38"/>
          <p:cNvSpPr/>
          <p:nvPr/>
        </p:nvSpPr>
        <p:spPr>
          <a:xfrm>
            <a:off x="4279392" y="4677156"/>
            <a:ext cx="3703320" cy="745236"/>
          </a:xfrm>
          <a:prstGeom prst="rect">
            <a:avLst/>
          </a:prstGeom>
          <a:solidFill>
            <a:srgbClr val="F0EBE2"/>
          </a:solidFill>
          <a:ln w="5715">
            <a:solidFill>
              <a:srgbClr val="F0EBE2"/>
            </a:solidFill>
            <a:prstDash val="solid"/>
          </a:ln>
        </p:spPr>
      </p:sp>
      <p:sp>
        <p:nvSpPr>
          <p:cNvPr id="42" name="Text 39"/>
          <p:cNvSpPr/>
          <p:nvPr/>
        </p:nvSpPr>
        <p:spPr>
          <a:xfrm>
            <a:off x="4398264" y="4745736"/>
            <a:ext cx="3465576"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0 → U54.04</a:t>
            </a:r>
            <a:endParaRPr lang="en-US" sz="1680" dirty="0"/>
          </a:p>
        </p:txBody>
      </p:sp>
      <p:sp>
        <p:nvSpPr>
          <p:cNvPr id="43" name="Shape 40"/>
          <p:cNvSpPr/>
          <p:nvPr/>
        </p:nvSpPr>
        <p:spPr>
          <a:xfrm>
            <a:off x="7982712" y="4677156"/>
            <a:ext cx="3767328" cy="745236"/>
          </a:xfrm>
          <a:prstGeom prst="rect">
            <a:avLst/>
          </a:prstGeom>
          <a:solidFill>
            <a:srgbClr val="F0EBE2"/>
          </a:solidFill>
          <a:ln w="5715">
            <a:solidFill>
              <a:srgbClr val="F0EBE2"/>
            </a:solidFill>
            <a:prstDash val="solid"/>
          </a:ln>
        </p:spPr>
      </p:sp>
      <p:sp>
        <p:nvSpPr>
          <p:cNvPr id="44" name="Text 41"/>
          <p:cNvSpPr/>
          <p:nvPr/>
        </p:nvSpPr>
        <p:spPr>
          <a:xfrm>
            <a:off x="8101584" y="4745736"/>
            <a:ext cx="3529584" cy="6263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 1 → U54.14</a:t>
            </a:r>
            <a:endParaRPr lang="en-US" sz="168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Ein positives Screening ist nicht automatisch eine ärztlich diagnostizierte depressive Episode F32.-.</a:t>
            </a:r>
            <a:endParaRPr lang="en-US" sz="143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U10.9-: MIS-C und MIS-A werden getrennt</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734; ICD-Sys 2026: S. 738.</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53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U10.9: Multisystemisches Entzündungssyndrom in Verbindung mit COVID-19.</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U10.90: Kinder und Jugendliche unter 18 Jahren; MIS-C / PIMS.</a:t>
            </a:r>
            <a:endParaRPr lang="en-US" sz="1900" dirty="0"/>
          </a:p>
        </p:txBody>
      </p:sp>
      <p:sp>
        <p:nvSpPr>
          <p:cNvPr id="26" name="Shape 23"/>
          <p:cNvSpPr/>
          <p:nvPr/>
        </p:nvSpPr>
        <p:spPr>
          <a:xfrm>
            <a:off x="6361176" y="3431540"/>
            <a:ext cx="43891" cy="43891"/>
          </a:xfrm>
          <a:prstGeom prst="rect">
            <a:avLst/>
          </a:prstGeom>
          <a:solidFill>
            <a:srgbClr val="869867"/>
          </a:solidFill>
          <a:ln w="5715">
            <a:solidFill>
              <a:srgbClr val="869867"/>
            </a:solidFill>
            <a:prstDash val="solid"/>
          </a:ln>
        </p:spPr>
      </p:sp>
      <p:sp>
        <p:nvSpPr>
          <p:cNvPr id="27" name="Text 24"/>
          <p:cNvSpPr/>
          <p:nvPr/>
        </p:nvSpPr>
        <p:spPr>
          <a:xfrm>
            <a:off x="6525768" y="3367532"/>
            <a:ext cx="5044440" cy="357886"/>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U10.91: Erwachsene ab 18 Jahren; MIS-A.</a:t>
            </a:r>
            <a:endParaRPr lang="en-US" sz="1900" dirty="0"/>
          </a:p>
        </p:txBody>
      </p:sp>
      <p:sp>
        <p:nvSpPr>
          <p:cNvPr id="28" name="Shape 25"/>
          <p:cNvSpPr/>
          <p:nvPr/>
        </p:nvSpPr>
        <p:spPr>
          <a:xfrm>
            <a:off x="438912" y="5577840"/>
            <a:ext cx="11314176" cy="566928"/>
          </a:xfrm>
          <a:prstGeom prst="rect">
            <a:avLst/>
          </a:prstGeom>
          <a:solidFill>
            <a:srgbClr val="EAEFDE"/>
          </a:solidFill>
          <a:ln w="5715">
            <a:solidFill>
              <a:srgbClr val="EAEFDE"/>
            </a:solidFill>
            <a:prstDash val="solid"/>
          </a:ln>
        </p:spPr>
      </p:sp>
      <p:sp>
        <p:nvSpPr>
          <p:cNvPr id="29" name="Shape 26"/>
          <p:cNvSpPr/>
          <p:nvPr/>
        </p:nvSpPr>
        <p:spPr>
          <a:xfrm>
            <a:off x="438912" y="5577840"/>
            <a:ext cx="40234" cy="566928"/>
          </a:xfrm>
          <a:prstGeom prst="rect">
            <a:avLst/>
          </a:prstGeom>
          <a:solidFill>
            <a:srgbClr val="284907"/>
          </a:solidFill>
          <a:ln w="5715">
            <a:solidFill>
              <a:srgbClr val="284907"/>
            </a:solidFill>
            <a:prstDash val="solid"/>
          </a:ln>
        </p:spPr>
      </p:sp>
      <p:sp>
        <p:nvSpPr>
          <p:cNvPr id="30" name="Text 2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Altersgrenze ist ausdrücklich festgelegt. U10.9 nicht mehr als Endkode übernehmen.</a:t>
            </a:r>
            <a:endParaRPr lang="en-US" sz="143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U69.9!: im Krankenhaus erworbene Verletzung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758.</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54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Zeit und Ort</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Verletzung tritt nach Aufnahme auf und wird beim kodierenden Leistungserbringer erworben.</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Kombination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Nur für vollstationäre Personen; zusammen mit einer spezifischen Verletzung S00-T14.</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Keine Schuldzuweisung</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Einstufung belegt weder automatisch einen Zusammenhang mit der Behandlung noch ärztliches/pflegerisches Verschulden.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 Aufnahme vorhandene oder im anderen Krankenhaus erworbene Verletzung: kein U69.9! beim übernehmenden Haus.</a:t>
            </a:r>
            <a:endParaRPr lang="en-US" sz="143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Sturz im eigenen oder im zuweisenden Spital</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758.</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55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Zwei getrennte Fallkonstellationen mit dokumentierter Verletzung: A) Sturz nach Aufnahme im eigenen Spital. B) Übernahme mit bereits anderswo erlittener Verletzung.</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Die Verletzung wird mit dem spezifischen S-/T-Kode abgebildet.</a:t>
            </a:r>
            <a:endParaRPr lang="en-US" sz="1730" dirty="0"/>
          </a:p>
        </p:txBody>
      </p:sp>
      <p:sp>
        <p:nvSpPr>
          <p:cNvPr id="24" name="Shape 21"/>
          <p:cNvSpPr/>
          <p:nvPr/>
        </p:nvSpPr>
        <p:spPr>
          <a:xfrm>
            <a:off x="3785616" y="3667277"/>
            <a:ext cx="43891" cy="43891"/>
          </a:xfrm>
          <a:prstGeom prst="rect">
            <a:avLst/>
          </a:prstGeom>
          <a:solidFill>
            <a:srgbClr val="869867"/>
          </a:solidFill>
          <a:ln w="5715">
            <a:solidFill>
              <a:srgbClr val="869867"/>
            </a:solidFill>
            <a:prstDash val="solid"/>
          </a:ln>
        </p:spPr>
      </p:sp>
      <p:sp>
        <p:nvSpPr>
          <p:cNvPr id="25" name="Text 22"/>
          <p:cNvSpPr/>
          <p:nvPr/>
        </p:nvSpPr>
        <p:spPr>
          <a:xfrm>
            <a:off x="3950208" y="3603269"/>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Ein U69.9!-Zusatzkode existiert noch nicht.</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A: U69.9! zusätzlich bei zutreffender vollstationärer Konstellation.</a:t>
            </a:r>
            <a:endParaRPr lang="en-US" sz="1730" dirty="0"/>
          </a:p>
        </p:txBody>
      </p:sp>
      <p:sp>
        <p:nvSpPr>
          <p:cNvPr id="31" name="Shape 28"/>
          <p:cNvSpPr/>
          <p:nvPr/>
        </p:nvSpPr>
        <p:spPr>
          <a:xfrm>
            <a:off x="7900416" y="3667277"/>
            <a:ext cx="43891" cy="43891"/>
          </a:xfrm>
          <a:prstGeom prst="rect">
            <a:avLst/>
          </a:prstGeom>
          <a:solidFill>
            <a:srgbClr val="869867"/>
          </a:solidFill>
          <a:ln w="5715">
            <a:solidFill>
              <a:srgbClr val="869867"/>
            </a:solidFill>
            <a:prstDash val="solid"/>
          </a:ln>
        </p:spPr>
      </p:sp>
      <p:sp>
        <p:nvSpPr>
          <p:cNvPr id="32" name="Text 29"/>
          <p:cNvSpPr/>
          <p:nvPr/>
        </p:nvSpPr>
        <p:spPr>
          <a:xfrm>
            <a:off x="8065008" y="3603269"/>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B: kein U69.9! im übernehmenden Spital.</a:t>
            </a:r>
            <a:endParaRPr lang="en-US" sz="1730" dirty="0"/>
          </a:p>
        </p:txBody>
      </p:sp>
      <p:sp>
        <p:nvSpPr>
          <p:cNvPr id="33" name="Shape 30"/>
          <p:cNvSpPr/>
          <p:nvPr/>
        </p:nvSpPr>
        <p:spPr>
          <a:xfrm>
            <a:off x="7900416" y="4332097"/>
            <a:ext cx="43891" cy="43891"/>
          </a:xfrm>
          <a:prstGeom prst="rect">
            <a:avLst/>
          </a:prstGeom>
          <a:solidFill>
            <a:srgbClr val="869867"/>
          </a:solidFill>
          <a:ln w="5715">
            <a:solidFill>
              <a:srgbClr val="869867"/>
            </a:solidFill>
            <a:prstDash val="solid"/>
          </a:ln>
        </p:spPr>
      </p:sp>
      <p:sp>
        <p:nvSpPr>
          <p:cNvPr id="34" name="Text 31"/>
          <p:cNvSpPr/>
          <p:nvPr/>
        </p:nvSpPr>
        <p:spPr>
          <a:xfrm>
            <a:off x="8065008" y="4268089"/>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Übrige Unfall-/Ursachenregeln bleiben zu prüfen.</a:t>
            </a:r>
            <a:endParaRPr lang="en-US" sz="1730" dirty="0"/>
          </a:p>
        </p:txBody>
      </p:sp>
      <p:sp>
        <p:nvSpPr>
          <p:cNvPr id="35" name="Shape 32"/>
          <p:cNvSpPr/>
          <p:nvPr/>
        </p:nvSpPr>
        <p:spPr>
          <a:xfrm>
            <a:off x="438912" y="5577840"/>
            <a:ext cx="11314176" cy="566928"/>
          </a:xfrm>
          <a:prstGeom prst="rect">
            <a:avLst/>
          </a:prstGeom>
          <a:solidFill>
            <a:srgbClr val="EAEFDE"/>
          </a:solidFill>
          <a:ln w="5715">
            <a:solidFill>
              <a:srgbClr val="EAEFDE"/>
            </a:solidFill>
            <a:prstDash val="solid"/>
          </a:ln>
        </p:spPr>
      </p:sp>
      <p:sp>
        <p:nvSpPr>
          <p:cNvPr id="36" name="Shape 33"/>
          <p:cNvSpPr/>
          <p:nvPr/>
        </p:nvSpPr>
        <p:spPr>
          <a:xfrm>
            <a:off x="438912" y="5577840"/>
            <a:ext cx="40234" cy="566928"/>
          </a:xfrm>
          <a:prstGeom prst="rect">
            <a:avLst/>
          </a:prstGeom>
          <a:solidFill>
            <a:srgbClr val="284907"/>
          </a:solidFill>
          <a:ln w="5715">
            <a:solidFill>
              <a:srgbClr val="284907"/>
            </a:solidFill>
            <a:prstDash val="solid"/>
          </a:ln>
        </p:spPr>
      </p:sp>
      <p:sp>
        <p:nvSpPr>
          <p:cNvPr id="37" name="Text 3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Der Zusatzkode ist leistungserbringerbezogen - nicht bloss ein Merkmal irgendwann im Spital.</a:t>
            </a:r>
            <a:endParaRPr lang="en-US" sz="143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U70.-!: PICS und Post-Sepsis-Syndrom</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56 / 140</a:t>
            </a:r>
            <a:endParaRPr lang="en-US" sz="900" dirty="0"/>
          </a:p>
        </p:txBody>
      </p:sp>
      <p:sp>
        <p:nvSpPr>
          <p:cNvPr id="15" name="Shape 12"/>
          <p:cNvSpPr/>
          <p:nvPr/>
        </p:nvSpPr>
        <p:spPr>
          <a:xfrm>
            <a:off x="438912" y="2048256"/>
            <a:ext cx="2011680" cy="393192"/>
          </a:xfrm>
          <a:prstGeom prst="rect">
            <a:avLst/>
          </a:prstGeom>
          <a:solidFill>
            <a:srgbClr val="303D43"/>
          </a:solidFill>
          <a:ln w="5715">
            <a:solidFill>
              <a:srgbClr val="303D43"/>
            </a:solidFill>
            <a:prstDash val="solid"/>
          </a:ln>
        </p:spPr>
      </p:sp>
      <p:sp>
        <p:nvSpPr>
          <p:cNvPr id="16" name="Text 13"/>
          <p:cNvSpPr/>
          <p:nvPr/>
        </p:nvSpPr>
        <p:spPr>
          <a:xfrm>
            <a:off x="548640" y="2135124"/>
            <a:ext cx="17922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Aspekt</a:t>
            </a:r>
            <a:endParaRPr lang="en-US" sz="1220" dirty="0"/>
          </a:p>
        </p:txBody>
      </p:sp>
      <p:sp>
        <p:nvSpPr>
          <p:cNvPr id="17" name="Shape 14"/>
          <p:cNvSpPr/>
          <p:nvPr/>
        </p:nvSpPr>
        <p:spPr>
          <a:xfrm>
            <a:off x="2450592" y="2048256"/>
            <a:ext cx="4663440" cy="393192"/>
          </a:xfrm>
          <a:prstGeom prst="rect">
            <a:avLst/>
          </a:prstGeom>
          <a:solidFill>
            <a:srgbClr val="303D43"/>
          </a:solidFill>
          <a:ln w="5715">
            <a:solidFill>
              <a:srgbClr val="303D43"/>
            </a:solidFill>
            <a:prstDash val="solid"/>
          </a:ln>
        </p:spPr>
      </p:sp>
      <p:sp>
        <p:nvSpPr>
          <p:cNvPr id="18" name="Text 15"/>
          <p:cNvSpPr/>
          <p:nvPr/>
        </p:nvSpPr>
        <p:spPr>
          <a:xfrm>
            <a:off x="2560320" y="2135124"/>
            <a:ext cx="44439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U70.0! - nach Intensivbehandlung</a:t>
            </a:r>
            <a:endParaRPr lang="en-US" sz="1220" dirty="0"/>
          </a:p>
        </p:txBody>
      </p:sp>
      <p:sp>
        <p:nvSpPr>
          <p:cNvPr id="19" name="Shape 16"/>
          <p:cNvSpPr/>
          <p:nvPr/>
        </p:nvSpPr>
        <p:spPr>
          <a:xfrm>
            <a:off x="7114032" y="2048256"/>
            <a:ext cx="4636008" cy="393192"/>
          </a:xfrm>
          <a:prstGeom prst="rect">
            <a:avLst/>
          </a:prstGeom>
          <a:solidFill>
            <a:srgbClr val="303D43"/>
          </a:solidFill>
          <a:ln w="5715">
            <a:solidFill>
              <a:srgbClr val="303D43"/>
            </a:solidFill>
            <a:prstDash val="solid"/>
          </a:ln>
        </p:spPr>
      </p:sp>
      <p:sp>
        <p:nvSpPr>
          <p:cNvPr id="20" name="Text 17"/>
          <p:cNvSpPr/>
          <p:nvPr/>
        </p:nvSpPr>
        <p:spPr>
          <a:xfrm>
            <a:off x="7223760" y="2135124"/>
            <a:ext cx="44165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U70.1! - nach Sepsis</a:t>
            </a:r>
            <a:endParaRPr lang="en-US" sz="1220" dirty="0"/>
          </a:p>
        </p:txBody>
      </p:sp>
      <p:sp>
        <p:nvSpPr>
          <p:cNvPr id="21" name="Shape 18"/>
          <p:cNvSpPr/>
          <p:nvPr/>
        </p:nvSpPr>
        <p:spPr>
          <a:xfrm>
            <a:off x="438912" y="2441448"/>
            <a:ext cx="2011680" cy="596189"/>
          </a:xfrm>
          <a:prstGeom prst="rect">
            <a:avLst/>
          </a:prstGeom>
          <a:solidFill>
            <a:srgbClr val="FFFFFF"/>
          </a:solidFill>
          <a:ln w="5715">
            <a:solidFill>
              <a:srgbClr val="FFFFFF"/>
            </a:solidFill>
            <a:prstDash val="solid"/>
          </a:ln>
        </p:spPr>
      </p:sp>
      <p:sp>
        <p:nvSpPr>
          <p:cNvPr id="22" name="Text 19"/>
          <p:cNvSpPr/>
          <p:nvPr/>
        </p:nvSpPr>
        <p:spPr>
          <a:xfrm>
            <a:off x="557784" y="2510028"/>
            <a:ext cx="1773936" cy="477317"/>
          </a:xfrm>
          <a:prstGeom prst="rect">
            <a:avLst/>
          </a:prstGeom>
          <a:noFill/>
          <a:ln/>
        </p:spPr>
        <p:txBody>
          <a:bodyPr wrap="square" lIns="0" tIns="0" rIns="0" bIns="0" rtlCol="0" anchor="t"/>
          <a:lstStyle/>
          <a:p>
            <a:pPr marL="0" indent="0">
              <a:buNone/>
            </a:pPr>
            <a:r>
              <a:rPr lang="en-US" sz="1530" b="1" dirty="0">
                <a:solidFill>
                  <a:srgbClr val="303D43"/>
                </a:solidFill>
                <a:latin typeface="Arial" pitchFamily="34" charset="0"/>
                <a:ea typeface="Arial" pitchFamily="34" charset="-122"/>
                <a:cs typeface="Arial" pitchFamily="34" charset="-120"/>
              </a:rPr>
              <a:t>Manifestation</a:t>
            </a:r>
            <a:endParaRPr lang="en-US" sz="1530" dirty="0"/>
          </a:p>
        </p:txBody>
      </p:sp>
      <p:sp>
        <p:nvSpPr>
          <p:cNvPr id="23" name="Shape 20"/>
          <p:cNvSpPr/>
          <p:nvPr/>
        </p:nvSpPr>
        <p:spPr>
          <a:xfrm>
            <a:off x="2450592" y="2441448"/>
            <a:ext cx="4663440" cy="596189"/>
          </a:xfrm>
          <a:prstGeom prst="rect">
            <a:avLst/>
          </a:prstGeom>
          <a:solidFill>
            <a:srgbClr val="FFFFFF"/>
          </a:solidFill>
          <a:ln w="5715">
            <a:solidFill>
              <a:srgbClr val="FFFFFF"/>
            </a:solidFill>
            <a:prstDash val="solid"/>
          </a:ln>
        </p:spPr>
      </p:sp>
      <p:sp>
        <p:nvSpPr>
          <p:cNvPr id="24" name="Text 21"/>
          <p:cNvSpPr/>
          <p:nvPr/>
        </p:nvSpPr>
        <p:spPr>
          <a:xfrm>
            <a:off x="2569464" y="2510028"/>
            <a:ext cx="4425696"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Neu aufgetretene somatische, kognitive oder psychische Störung im Rahmen eines PICS</a:t>
            </a:r>
            <a:endParaRPr lang="en-US" sz="1530" dirty="0"/>
          </a:p>
        </p:txBody>
      </p:sp>
      <p:sp>
        <p:nvSpPr>
          <p:cNvPr id="25" name="Shape 22"/>
          <p:cNvSpPr/>
          <p:nvPr/>
        </p:nvSpPr>
        <p:spPr>
          <a:xfrm>
            <a:off x="7114032" y="2441448"/>
            <a:ext cx="4636008" cy="596189"/>
          </a:xfrm>
          <a:prstGeom prst="rect">
            <a:avLst/>
          </a:prstGeom>
          <a:solidFill>
            <a:srgbClr val="FFFFFF"/>
          </a:solidFill>
          <a:ln w="5715">
            <a:solidFill>
              <a:srgbClr val="FFFFFF"/>
            </a:solidFill>
            <a:prstDash val="solid"/>
          </a:ln>
        </p:spPr>
      </p:sp>
      <p:sp>
        <p:nvSpPr>
          <p:cNvPr id="26" name="Text 23"/>
          <p:cNvSpPr/>
          <p:nvPr/>
        </p:nvSpPr>
        <p:spPr>
          <a:xfrm>
            <a:off x="7232904" y="2510028"/>
            <a:ext cx="4398264"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Neu aufgetretene somatische, kognitive oder psychische Störung im Rahmen eines PSS</a:t>
            </a:r>
            <a:endParaRPr lang="en-US" sz="1530" dirty="0"/>
          </a:p>
        </p:txBody>
      </p:sp>
      <p:sp>
        <p:nvSpPr>
          <p:cNvPr id="27" name="Shape 24"/>
          <p:cNvSpPr/>
          <p:nvPr/>
        </p:nvSpPr>
        <p:spPr>
          <a:xfrm>
            <a:off x="438912" y="3037637"/>
            <a:ext cx="2011680" cy="596189"/>
          </a:xfrm>
          <a:prstGeom prst="rect">
            <a:avLst/>
          </a:prstGeom>
          <a:solidFill>
            <a:srgbClr val="F0EBE2"/>
          </a:solidFill>
          <a:ln w="5715">
            <a:solidFill>
              <a:srgbClr val="F0EBE2"/>
            </a:solidFill>
            <a:prstDash val="solid"/>
          </a:ln>
        </p:spPr>
      </p:sp>
      <p:sp>
        <p:nvSpPr>
          <p:cNvPr id="28" name="Text 25"/>
          <p:cNvSpPr/>
          <p:nvPr/>
        </p:nvSpPr>
        <p:spPr>
          <a:xfrm>
            <a:off x="557784" y="3106217"/>
            <a:ext cx="1773936" cy="477317"/>
          </a:xfrm>
          <a:prstGeom prst="rect">
            <a:avLst/>
          </a:prstGeom>
          <a:noFill/>
          <a:ln/>
        </p:spPr>
        <p:txBody>
          <a:bodyPr wrap="square" lIns="0" tIns="0" rIns="0" bIns="0" rtlCol="0" anchor="t"/>
          <a:lstStyle/>
          <a:p>
            <a:pPr marL="0" indent="0">
              <a:buNone/>
            </a:pPr>
            <a:r>
              <a:rPr lang="en-US" sz="1530" b="1" dirty="0">
                <a:solidFill>
                  <a:srgbClr val="303D43"/>
                </a:solidFill>
                <a:latin typeface="Arial" pitchFamily="34" charset="0"/>
                <a:ea typeface="Arial" pitchFamily="34" charset="-122"/>
                <a:cs typeface="Arial" pitchFamily="34" charset="-120"/>
              </a:rPr>
              <a:t>Voraussetzung</a:t>
            </a:r>
            <a:endParaRPr lang="en-US" sz="1530" dirty="0"/>
          </a:p>
        </p:txBody>
      </p:sp>
      <p:sp>
        <p:nvSpPr>
          <p:cNvPr id="29" name="Shape 26"/>
          <p:cNvSpPr/>
          <p:nvPr/>
        </p:nvSpPr>
        <p:spPr>
          <a:xfrm>
            <a:off x="2450592" y="3037637"/>
            <a:ext cx="4663440" cy="596189"/>
          </a:xfrm>
          <a:prstGeom prst="rect">
            <a:avLst/>
          </a:prstGeom>
          <a:solidFill>
            <a:srgbClr val="F0EBE2"/>
          </a:solidFill>
          <a:ln w="5715">
            <a:solidFill>
              <a:srgbClr val="F0EBE2"/>
            </a:solidFill>
            <a:prstDash val="solid"/>
          </a:ln>
        </p:spPr>
      </p:sp>
      <p:sp>
        <p:nvSpPr>
          <p:cNvPr id="30" name="Text 27"/>
          <p:cNvSpPr/>
          <p:nvPr/>
        </p:nvSpPr>
        <p:spPr>
          <a:xfrm>
            <a:off x="2569464" y="3106217"/>
            <a:ext cx="4425696"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Intensivmedizinische Behandlung ≥ 24 h; Alter ≥ 1 Jahr</a:t>
            </a:r>
            <a:endParaRPr lang="en-US" sz="1530" dirty="0"/>
          </a:p>
        </p:txBody>
      </p:sp>
      <p:sp>
        <p:nvSpPr>
          <p:cNvPr id="31" name="Shape 28"/>
          <p:cNvSpPr/>
          <p:nvPr/>
        </p:nvSpPr>
        <p:spPr>
          <a:xfrm>
            <a:off x="7114032" y="3037637"/>
            <a:ext cx="4636008" cy="596189"/>
          </a:xfrm>
          <a:prstGeom prst="rect">
            <a:avLst/>
          </a:prstGeom>
          <a:solidFill>
            <a:srgbClr val="F0EBE2"/>
          </a:solidFill>
          <a:ln w="5715">
            <a:solidFill>
              <a:srgbClr val="F0EBE2"/>
            </a:solidFill>
            <a:prstDash val="solid"/>
          </a:ln>
        </p:spPr>
      </p:sp>
      <p:sp>
        <p:nvSpPr>
          <p:cNvPr id="32" name="Text 29"/>
          <p:cNvSpPr/>
          <p:nvPr/>
        </p:nvSpPr>
        <p:spPr>
          <a:xfrm>
            <a:off x="7232904" y="3106217"/>
            <a:ext cx="4398264"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Alter ≥ 1 Jahr; Zusammenhang mit Sepsis</a:t>
            </a:r>
            <a:endParaRPr lang="en-US" sz="1530" dirty="0"/>
          </a:p>
        </p:txBody>
      </p:sp>
      <p:sp>
        <p:nvSpPr>
          <p:cNvPr id="33" name="Shape 30"/>
          <p:cNvSpPr/>
          <p:nvPr/>
        </p:nvSpPr>
        <p:spPr>
          <a:xfrm>
            <a:off x="438912" y="3633826"/>
            <a:ext cx="2011680" cy="596189"/>
          </a:xfrm>
          <a:prstGeom prst="rect">
            <a:avLst/>
          </a:prstGeom>
          <a:solidFill>
            <a:srgbClr val="FFFFFF"/>
          </a:solidFill>
          <a:ln w="5715">
            <a:solidFill>
              <a:srgbClr val="FFFFFF"/>
            </a:solidFill>
            <a:prstDash val="solid"/>
          </a:ln>
        </p:spPr>
      </p:sp>
      <p:sp>
        <p:nvSpPr>
          <p:cNvPr id="34" name="Text 31"/>
          <p:cNvSpPr/>
          <p:nvPr/>
        </p:nvSpPr>
        <p:spPr>
          <a:xfrm>
            <a:off x="557784" y="3702406"/>
            <a:ext cx="1773936" cy="477317"/>
          </a:xfrm>
          <a:prstGeom prst="rect">
            <a:avLst/>
          </a:prstGeom>
          <a:noFill/>
          <a:ln/>
        </p:spPr>
        <p:txBody>
          <a:bodyPr wrap="square" lIns="0" tIns="0" rIns="0" bIns="0" rtlCol="0" anchor="t"/>
          <a:lstStyle/>
          <a:p>
            <a:pPr marL="0" indent="0">
              <a:buNone/>
            </a:pPr>
            <a:r>
              <a:rPr lang="en-US" sz="1530" b="1" dirty="0">
                <a:solidFill>
                  <a:srgbClr val="303D43"/>
                </a:solidFill>
                <a:latin typeface="Arial" pitchFamily="34" charset="0"/>
                <a:ea typeface="Arial" pitchFamily="34" charset="-122"/>
                <a:cs typeface="Arial" pitchFamily="34" charset="-120"/>
              </a:rPr>
              <a:t>Abgrenzung</a:t>
            </a:r>
            <a:endParaRPr lang="en-US" sz="1530" dirty="0"/>
          </a:p>
        </p:txBody>
      </p:sp>
      <p:sp>
        <p:nvSpPr>
          <p:cNvPr id="35" name="Shape 32"/>
          <p:cNvSpPr/>
          <p:nvPr/>
        </p:nvSpPr>
        <p:spPr>
          <a:xfrm>
            <a:off x="2450592" y="3633826"/>
            <a:ext cx="4663440" cy="596189"/>
          </a:xfrm>
          <a:prstGeom prst="rect">
            <a:avLst/>
          </a:prstGeom>
          <a:solidFill>
            <a:srgbClr val="FFFFFF"/>
          </a:solidFill>
          <a:ln w="5715">
            <a:solidFill>
              <a:srgbClr val="FFFFFF"/>
            </a:solidFill>
            <a:prstDash val="solid"/>
          </a:ln>
        </p:spPr>
      </p:sp>
      <p:sp>
        <p:nvSpPr>
          <p:cNvPr id="36" name="Text 33"/>
          <p:cNvSpPr/>
          <p:nvPr/>
        </p:nvSpPr>
        <p:spPr>
          <a:xfrm>
            <a:off x="2569464" y="3702406"/>
            <a:ext cx="4425696"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Nicht massgeblich durch chronische Erkrankung oder Intensivbehandlungsgrund erklärt</a:t>
            </a:r>
            <a:endParaRPr lang="en-US" sz="1530" dirty="0"/>
          </a:p>
        </p:txBody>
      </p:sp>
      <p:sp>
        <p:nvSpPr>
          <p:cNvPr id="37" name="Shape 34"/>
          <p:cNvSpPr/>
          <p:nvPr/>
        </p:nvSpPr>
        <p:spPr>
          <a:xfrm>
            <a:off x="7114032" y="3633826"/>
            <a:ext cx="4636008" cy="596189"/>
          </a:xfrm>
          <a:prstGeom prst="rect">
            <a:avLst/>
          </a:prstGeom>
          <a:solidFill>
            <a:srgbClr val="FFFFFF"/>
          </a:solidFill>
          <a:ln w="5715">
            <a:solidFill>
              <a:srgbClr val="FFFFFF"/>
            </a:solidFill>
            <a:prstDash val="solid"/>
          </a:ln>
        </p:spPr>
      </p:sp>
      <p:sp>
        <p:nvSpPr>
          <p:cNvPr id="38" name="Text 35"/>
          <p:cNvSpPr/>
          <p:nvPr/>
        </p:nvSpPr>
        <p:spPr>
          <a:xfrm>
            <a:off x="7232904" y="3702406"/>
            <a:ext cx="4398264"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Nicht massgeblich durch chronische Grunderkrankung erklärt</a:t>
            </a:r>
            <a:endParaRPr lang="en-US" sz="1530" dirty="0"/>
          </a:p>
        </p:txBody>
      </p:sp>
      <p:sp>
        <p:nvSpPr>
          <p:cNvPr id="39" name="Shape 36"/>
          <p:cNvSpPr/>
          <p:nvPr/>
        </p:nvSpPr>
        <p:spPr>
          <a:xfrm>
            <a:off x="438912" y="4230014"/>
            <a:ext cx="2011680" cy="596189"/>
          </a:xfrm>
          <a:prstGeom prst="rect">
            <a:avLst/>
          </a:prstGeom>
          <a:solidFill>
            <a:srgbClr val="F0EBE2"/>
          </a:solidFill>
          <a:ln w="5715">
            <a:solidFill>
              <a:srgbClr val="F0EBE2"/>
            </a:solidFill>
            <a:prstDash val="solid"/>
          </a:ln>
        </p:spPr>
      </p:sp>
      <p:sp>
        <p:nvSpPr>
          <p:cNvPr id="40" name="Text 37"/>
          <p:cNvSpPr/>
          <p:nvPr/>
        </p:nvSpPr>
        <p:spPr>
          <a:xfrm>
            <a:off x="557784" y="4298594"/>
            <a:ext cx="1773936" cy="477317"/>
          </a:xfrm>
          <a:prstGeom prst="rect">
            <a:avLst/>
          </a:prstGeom>
          <a:noFill/>
          <a:ln/>
        </p:spPr>
        <p:txBody>
          <a:bodyPr wrap="square" lIns="0" tIns="0" rIns="0" bIns="0" rtlCol="0" anchor="t"/>
          <a:lstStyle/>
          <a:p>
            <a:pPr marL="0" indent="0">
              <a:buNone/>
            </a:pPr>
            <a:r>
              <a:rPr lang="en-US" sz="1530" b="1" dirty="0">
                <a:solidFill>
                  <a:srgbClr val="303D43"/>
                </a:solidFill>
                <a:latin typeface="Arial" pitchFamily="34" charset="0"/>
                <a:ea typeface="Arial" pitchFamily="34" charset="-122"/>
                <a:cs typeface="Arial" pitchFamily="34" charset="-120"/>
              </a:rPr>
              <a:t>Kodierung</a:t>
            </a:r>
            <a:endParaRPr lang="en-US" sz="1530" dirty="0"/>
          </a:p>
        </p:txBody>
      </p:sp>
      <p:sp>
        <p:nvSpPr>
          <p:cNvPr id="41" name="Shape 38"/>
          <p:cNvSpPr/>
          <p:nvPr/>
        </p:nvSpPr>
        <p:spPr>
          <a:xfrm>
            <a:off x="2450592" y="4230014"/>
            <a:ext cx="4663440" cy="596189"/>
          </a:xfrm>
          <a:prstGeom prst="rect">
            <a:avLst/>
          </a:prstGeom>
          <a:solidFill>
            <a:srgbClr val="F0EBE2"/>
          </a:solidFill>
          <a:ln w="5715">
            <a:solidFill>
              <a:srgbClr val="F0EBE2"/>
            </a:solidFill>
            <a:prstDash val="solid"/>
          </a:ln>
        </p:spPr>
      </p:sp>
      <p:sp>
        <p:nvSpPr>
          <p:cNvPr id="42" name="Text 39"/>
          <p:cNvSpPr/>
          <p:nvPr/>
        </p:nvSpPr>
        <p:spPr>
          <a:xfrm>
            <a:off x="2569464" y="4298594"/>
            <a:ext cx="4425696"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Manifestation separat; weiterer Behandlungsbedarf wesentlich</a:t>
            </a:r>
            <a:endParaRPr lang="en-US" sz="1530" dirty="0"/>
          </a:p>
        </p:txBody>
      </p:sp>
      <p:sp>
        <p:nvSpPr>
          <p:cNvPr id="43" name="Shape 40"/>
          <p:cNvSpPr/>
          <p:nvPr/>
        </p:nvSpPr>
        <p:spPr>
          <a:xfrm>
            <a:off x="7114032" y="4230014"/>
            <a:ext cx="4636008" cy="596189"/>
          </a:xfrm>
          <a:prstGeom prst="rect">
            <a:avLst/>
          </a:prstGeom>
          <a:solidFill>
            <a:srgbClr val="F0EBE2"/>
          </a:solidFill>
          <a:ln w="5715">
            <a:solidFill>
              <a:srgbClr val="F0EBE2"/>
            </a:solidFill>
            <a:prstDash val="solid"/>
          </a:ln>
        </p:spPr>
      </p:sp>
      <p:sp>
        <p:nvSpPr>
          <p:cNvPr id="44" name="Text 41"/>
          <p:cNvSpPr/>
          <p:nvPr/>
        </p:nvSpPr>
        <p:spPr>
          <a:xfrm>
            <a:off x="7232904" y="4298594"/>
            <a:ext cx="4398264"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Manifestation separat; Zusatzkode beschreibt den Zusammenhang</a:t>
            </a:r>
            <a:endParaRPr lang="en-US" sz="1530" dirty="0"/>
          </a:p>
        </p:txBody>
      </p:sp>
      <p:sp>
        <p:nvSpPr>
          <p:cNvPr id="45" name="Shape 42"/>
          <p:cNvSpPr/>
          <p:nvPr/>
        </p:nvSpPr>
        <p:spPr>
          <a:xfrm>
            <a:off x="438912" y="4826203"/>
            <a:ext cx="2011680" cy="596189"/>
          </a:xfrm>
          <a:prstGeom prst="rect">
            <a:avLst/>
          </a:prstGeom>
          <a:solidFill>
            <a:srgbClr val="FFFFFF"/>
          </a:solidFill>
          <a:ln w="5715">
            <a:solidFill>
              <a:srgbClr val="FFFFFF"/>
            </a:solidFill>
            <a:prstDash val="solid"/>
          </a:ln>
        </p:spPr>
      </p:sp>
      <p:sp>
        <p:nvSpPr>
          <p:cNvPr id="46" name="Text 43"/>
          <p:cNvSpPr/>
          <p:nvPr/>
        </p:nvSpPr>
        <p:spPr>
          <a:xfrm>
            <a:off x="557784" y="4894783"/>
            <a:ext cx="1773936" cy="477317"/>
          </a:xfrm>
          <a:prstGeom prst="rect">
            <a:avLst/>
          </a:prstGeom>
          <a:noFill/>
          <a:ln/>
        </p:spPr>
        <p:txBody>
          <a:bodyPr wrap="square" lIns="0" tIns="0" rIns="0" bIns="0" rtlCol="0" anchor="t"/>
          <a:lstStyle/>
          <a:p>
            <a:pPr marL="0" indent="0">
              <a:buNone/>
            </a:pPr>
            <a:r>
              <a:rPr lang="en-US" sz="1530" b="1" dirty="0">
                <a:solidFill>
                  <a:srgbClr val="303D43"/>
                </a:solidFill>
                <a:latin typeface="Arial" pitchFamily="34" charset="0"/>
                <a:ea typeface="Arial" pitchFamily="34" charset="-122"/>
                <a:cs typeface="Arial" pitchFamily="34" charset="-120"/>
              </a:rPr>
              <a:t>Exklusivum U70.-!</a:t>
            </a:r>
            <a:endParaRPr lang="en-US" sz="1530" dirty="0"/>
          </a:p>
        </p:txBody>
      </p:sp>
      <p:sp>
        <p:nvSpPr>
          <p:cNvPr id="47" name="Shape 44"/>
          <p:cNvSpPr/>
          <p:nvPr/>
        </p:nvSpPr>
        <p:spPr>
          <a:xfrm>
            <a:off x="2450592" y="4826203"/>
            <a:ext cx="4663440" cy="596189"/>
          </a:xfrm>
          <a:prstGeom prst="rect">
            <a:avLst/>
          </a:prstGeom>
          <a:solidFill>
            <a:srgbClr val="FFFFFF"/>
          </a:solidFill>
          <a:ln w="5715">
            <a:solidFill>
              <a:srgbClr val="FFFFFF"/>
            </a:solidFill>
            <a:prstDash val="solid"/>
          </a:ln>
        </p:spPr>
      </p:sp>
      <p:sp>
        <p:nvSpPr>
          <p:cNvPr id="48" name="Text 45"/>
          <p:cNvSpPr/>
          <p:nvPr/>
        </p:nvSpPr>
        <p:spPr>
          <a:xfrm>
            <a:off x="2569464" y="4894783"/>
            <a:ext cx="4425696"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Post-COVID-19-Zustand, nicht näher bezeichnet (U09.9!)</a:t>
            </a:r>
            <a:endParaRPr lang="en-US" sz="1530" dirty="0"/>
          </a:p>
        </p:txBody>
      </p:sp>
      <p:sp>
        <p:nvSpPr>
          <p:cNvPr id="49" name="Shape 46"/>
          <p:cNvSpPr/>
          <p:nvPr/>
        </p:nvSpPr>
        <p:spPr>
          <a:xfrm>
            <a:off x="7114032" y="4826203"/>
            <a:ext cx="4636008" cy="596189"/>
          </a:xfrm>
          <a:prstGeom prst="rect">
            <a:avLst/>
          </a:prstGeom>
          <a:solidFill>
            <a:srgbClr val="FFFFFF"/>
          </a:solidFill>
          <a:ln w="5715">
            <a:solidFill>
              <a:srgbClr val="FFFFFF"/>
            </a:solidFill>
            <a:prstDash val="solid"/>
          </a:ln>
        </p:spPr>
      </p:sp>
      <p:sp>
        <p:nvSpPr>
          <p:cNvPr id="50" name="Text 47"/>
          <p:cNvSpPr/>
          <p:nvPr/>
        </p:nvSpPr>
        <p:spPr>
          <a:xfrm>
            <a:off x="7232904" y="4894783"/>
            <a:ext cx="4398264" cy="477317"/>
          </a:xfrm>
          <a:prstGeom prst="rect">
            <a:avLst/>
          </a:prstGeom>
          <a:noFill/>
          <a:ln/>
        </p:spPr>
        <p:txBody>
          <a:bodyPr wrap="square" lIns="0" tIns="0" rIns="0" bIns="0" rtlCol="0" anchor="t"/>
          <a:lstStyle/>
          <a:p>
            <a:pPr marL="0" indent="0">
              <a:buNone/>
            </a:pPr>
            <a:r>
              <a:rPr lang="en-US" sz="1530" dirty="0">
                <a:solidFill>
                  <a:srgbClr val="303D43"/>
                </a:solidFill>
                <a:latin typeface="Arial" pitchFamily="34" charset="0"/>
                <a:ea typeface="Arial" pitchFamily="34" charset="-122"/>
                <a:cs typeface="Arial" pitchFamily="34" charset="-120"/>
              </a:rPr>
              <a:t>Ausschluss der übergeordneten Gruppe beachten</a:t>
            </a:r>
            <a:endParaRPr lang="en-US" sz="153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 Zusatzkode allein für eine frühere Intensivbehandlung oder Sepsis ohne passende Folgemanifestation.</a:t>
            </a:r>
            <a:endParaRPr lang="en-US" sz="143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04 | U-KODES UND FUNKTIONSEINSCHRÄNKUNGEN</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dokumentiertes Post-Intensive-Care-Syndrom</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229; ICD-Sys 2026: S. 231, 759.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57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Erwachsener nach 5 Tagen Intensivbehandlung. Ärztlich dokumentierte neue Critical-illness-Polyneuropathie als PICS-Manifestation mit weiterem Behandlungsbedarf.</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Die Polyneuropathie wird mit G62.80 erfasst.</a:t>
            </a:r>
            <a:endParaRPr lang="en-US" sz="1730" dirty="0"/>
          </a:p>
        </p:txBody>
      </p:sp>
      <p:sp>
        <p:nvSpPr>
          <p:cNvPr id="24" name="Shape 21"/>
          <p:cNvSpPr/>
          <p:nvPr/>
        </p:nvSpPr>
        <p:spPr>
          <a:xfrm>
            <a:off x="3785616" y="3408020"/>
            <a:ext cx="43891" cy="43891"/>
          </a:xfrm>
          <a:prstGeom prst="rect">
            <a:avLst/>
          </a:prstGeom>
          <a:solidFill>
            <a:srgbClr val="869867"/>
          </a:solidFill>
          <a:ln w="5715">
            <a:solidFill>
              <a:srgbClr val="869867"/>
            </a:solidFill>
            <a:prstDash val="solid"/>
          </a:ln>
        </p:spPr>
      </p:sp>
      <p:sp>
        <p:nvSpPr>
          <p:cNvPr id="25" name="Text 22"/>
          <p:cNvSpPr/>
          <p:nvPr/>
        </p:nvSpPr>
        <p:spPr>
          <a:xfrm>
            <a:off x="3950208" y="334401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Ein spezifischer U70.0!-Zusatzkode fehlt.</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G62.80 für die Manifestation.</a:t>
            </a:r>
            <a:endParaRPr lang="en-US" sz="1730" dirty="0"/>
          </a:p>
        </p:txBody>
      </p:sp>
      <p:sp>
        <p:nvSpPr>
          <p:cNvPr id="31" name="Shape 28"/>
          <p:cNvSpPr/>
          <p:nvPr/>
        </p:nvSpPr>
        <p:spPr>
          <a:xfrm>
            <a:off x="7900416" y="3148762"/>
            <a:ext cx="43891" cy="43891"/>
          </a:xfrm>
          <a:prstGeom prst="rect">
            <a:avLst/>
          </a:prstGeom>
          <a:solidFill>
            <a:srgbClr val="869867"/>
          </a:solidFill>
          <a:ln w="5715">
            <a:solidFill>
              <a:srgbClr val="869867"/>
            </a:solidFill>
            <a:prstDash val="solid"/>
          </a:ln>
        </p:spPr>
      </p:sp>
      <p:sp>
        <p:nvSpPr>
          <p:cNvPr id="32" name="Text 29"/>
          <p:cNvSpPr/>
          <p:nvPr/>
        </p:nvSpPr>
        <p:spPr>
          <a:xfrm>
            <a:off x="8065008" y="3084754"/>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U70.0! ergänzt den dokumentierten PICS-Zusammenhang.</a:t>
            </a:r>
            <a:endParaRPr lang="en-US" sz="1730" dirty="0"/>
          </a:p>
        </p:txBody>
      </p:sp>
      <p:sp>
        <p:nvSpPr>
          <p:cNvPr id="33" name="Shape 30"/>
          <p:cNvSpPr/>
          <p:nvPr/>
        </p:nvSpPr>
        <p:spPr>
          <a:xfrm>
            <a:off x="7900416" y="4072839"/>
            <a:ext cx="43891" cy="43891"/>
          </a:xfrm>
          <a:prstGeom prst="rect">
            <a:avLst/>
          </a:prstGeom>
          <a:solidFill>
            <a:srgbClr val="869867"/>
          </a:solidFill>
          <a:ln w="5715">
            <a:solidFill>
              <a:srgbClr val="869867"/>
            </a:solidFill>
            <a:prstDash val="solid"/>
          </a:ln>
        </p:spPr>
      </p:sp>
      <p:sp>
        <p:nvSpPr>
          <p:cNvPr id="34" name="Text 31"/>
          <p:cNvSpPr/>
          <p:nvPr/>
        </p:nvSpPr>
        <p:spPr>
          <a:xfrm>
            <a:off x="8065008" y="4008831"/>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Andere Ursachen und nationales Regelwerk mitprüfen.</a:t>
            </a:r>
            <a:endParaRPr lang="en-US" sz="1730" dirty="0"/>
          </a:p>
        </p:txBody>
      </p:sp>
      <p:sp>
        <p:nvSpPr>
          <p:cNvPr id="35" name="Shape 32"/>
          <p:cNvSpPr/>
          <p:nvPr/>
        </p:nvSpPr>
        <p:spPr>
          <a:xfrm>
            <a:off x="438912" y="5577840"/>
            <a:ext cx="11314176" cy="566928"/>
          </a:xfrm>
          <a:prstGeom prst="rect">
            <a:avLst/>
          </a:prstGeom>
          <a:solidFill>
            <a:srgbClr val="EAEFDE"/>
          </a:solidFill>
          <a:ln w="5715">
            <a:solidFill>
              <a:srgbClr val="EAEFDE"/>
            </a:solidFill>
            <a:prstDash val="solid"/>
          </a:ln>
        </p:spPr>
      </p:sp>
      <p:sp>
        <p:nvSpPr>
          <p:cNvPr id="36" name="Shape 33"/>
          <p:cNvSpPr/>
          <p:nvPr/>
        </p:nvSpPr>
        <p:spPr>
          <a:xfrm>
            <a:off x="438912" y="5577840"/>
            <a:ext cx="40234" cy="566928"/>
          </a:xfrm>
          <a:prstGeom prst="rect">
            <a:avLst/>
          </a:prstGeom>
          <a:solidFill>
            <a:srgbClr val="284907"/>
          </a:solidFill>
          <a:ln w="5715">
            <a:solidFill>
              <a:srgbClr val="284907"/>
            </a:solidFill>
            <a:prstDash val="solid"/>
          </a:ln>
        </p:spPr>
      </p:sp>
      <p:sp>
        <p:nvSpPr>
          <p:cNvPr id="37" name="Text 3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U70.0! ergänzt die Diagnose; er ersetzt sie nicht.</a:t>
            </a:r>
            <a:endParaRPr lang="en-US" sz="143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58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05</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Auch Suchbegriffe wechseln ihre Zuordnung</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Nicht alle wichtigen Änderungen stehen in einer neuen Kodeliste</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Systematik und Alphabet verglichen</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Begriffsbezogene Umleitungen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Keine pauschale Umkodierung aus dem Index</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So ist der Alphabet-Vergleich zu lesen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Verzeichnisse 2024/2026, Benutzungshinweise S. 4-9; direkte Indexgegenüberstellung.</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59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Gleicher Begriff</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folgenden Gegenüberstellungen zeigen ausgewählte unveränderte Begriffe mit anderer Kodezuordnung.</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Neuer Begriff</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Ergänzte Synonyme, Krankheitsnamen und Differenzierungen erweitern die Suche, ohne stets einen neuen Kode zu erzeugen.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Prüfung am Ziel</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Nach jeder Indexsuche den Zielkode und die übergeordneten Hinweise der Systematik sowie das KHB prüfen.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Register zeigen begriffsspezifische Beispiele - keine allgemeingültige 1:1-Überleitung für alle Fälle.</a:t>
            </a:r>
            <a:endParaRPr lang="en-US" sz="143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Alphabet: onkologische Zuordnungen ändern sich</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2024/2026: Angiozentrisch S. 59/61; atypisch S. 100/103; Hämangioendotheliom S. 387/394; ITPN S. 490/500; Corpus uteri S. 180/182.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60 / 140</a:t>
            </a:r>
            <a:endParaRPr lang="en-US" sz="900" dirty="0"/>
          </a:p>
        </p:txBody>
      </p:sp>
      <p:sp>
        <p:nvSpPr>
          <p:cNvPr id="15" name="Shape 12"/>
          <p:cNvSpPr/>
          <p:nvPr/>
        </p:nvSpPr>
        <p:spPr>
          <a:xfrm>
            <a:off x="438912" y="2048256"/>
            <a:ext cx="6903720" cy="393192"/>
          </a:xfrm>
          <a:prstGeom prst="rect">
            <a:avLst/>
          </a:prstGeom>
          <a:solidFill>
            <a:srgbClr val="303D43"/>
          </a:solidFill>
          <a:ln w="5715">
            <a:solidFill>
              <a:srgbClr val="303D43"/>
            </a:solidFill>
            <a:prstDash val="solid"/>
          </a:ln>
        </p:spPr>
      </p:sp>
      <p:sp>
        <p:nvSpPr>
          <p:cNvPr id="16" name="Text 13"/>
          <p:cNvSpPr/>
          <p:nvPr/>
        </p:nvSpPr>
        <p:spPr>
          <a:xfrm>
            <a:off x="548640" y="2135124"/>
            <a:ext cx="66842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Begriff - jeweils der konkrete Indexeintrag</a:t>
            </a:r>
            <a:endParaRPr lang="en-US" sz="1220" dirty="0"/>
          </a:p>
        </p:txBody>
      </p:sp>
      <p:sp>
        <p:nvSpPr>
          <p:cNvPr id="17" name="Shape 14"/>
          <p:cNvSpPr/>
          <p:nvPr/>
        </p:nvSpPr>
        <p:spPr>
          <a:xfrm>
            <a:off x="7342632" y="2048256"/>
            <a:ext cx="2103120" cy="393192"/>
          </a:xfrm>
          <a:prstGeom prst="rect">
            <a:avLst/>
          </a:prstGeom>
          <a:solidFill>
            <a:srgbClr val="303D43"/>
          </a:solidFill>
          <a:ln w="5715">
            <a:solidFill>
              <a:srgbClr val="303D43"/>
            </a:solidFill>
            <a:prstDash val="solid"/>
          </a:ln>
        </p:spPr>
      </p:sp>
      <p:sp>
        <p:nvSpPr>
          <p:cNvPr id="18" name="Text 15"/>
          <p:cNvSpPr/>
          <p:nvPr/>
        </p:nvSpPr>
        <p:spPr>
          <a:xfrm>
            <a:off x="7452360" y="2135124"/>
            <a:ext cx="18836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445752" y="2048256"/>
            <a:ext cx="2304288" cy="393192"/>
          </a:xfrm>
          <a:prstGeom prst="rect">
            <a:avLst/>
          </a:prstGeom>
          <a:solidFill>
            <a:srgbClr val="303D43"/>
          </a:solidFill>
          <a:ln w="5715">
            <a:solidFill>
              <a:srgbClr val="303D43"/>
            </a:solidFill>
            <a:prstDash val="solid"/>
          </a:ln>
        </p:spPr>
      </p:sp>
      <p:sp>
        <p:nvSpPr>
          <p:cNvPr id="20" name="Text 17"/>
          <p:cNvSpPr/>
          <p:nvPr/>
        </p:nvSpPr>
        <p:spPr>
          <a:xfrm>
            <a:off x="9555480" y="2135124"/>
            <a:ext cx="20848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903720" cy="596189"/>
          </a:xfrm>
          <a:prstGeom prst="rect">
            <a:avLst/>
          </a:prstGeom>
          <a:solidFill>
            <a:srgbClr val="FFFFFF"/>
          </a:solidFill>
          <a:ln w="5715">
            <a:solidFill>
              <a:srgbClr val="FFFFFF"/>
            </a:solidFill>
            <a:prstDash val="solid"/>
          </a:ln>
        </p:spPr>
      </p:sp>
      <p:sp>
        <p:nvSpPr>
          <p:cNvPr id="22" name="Text 19"/>
          <p:cNvSpPr/>
          <p:nvPr/>
        </p:nvSpPr>
        <p:spPr>
          <a:xfrm>
            <a:off x="557784" y="2510028"/>
            <a:ext cx="66659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Angiozentrisches Gliom</a:t>
            </a:r>
            <a:endParaRPr lang="en-US" sz="1680" dirty="0"/>
          </a:p>
        </p:txBody>
      </p:sp>
      <p:sp>
        <p:nvSpPr>
          <p:cNvPr id="23" name="Shape 20"/>
          <p:cNvSpPr/>
          <p:nvPr/>
        </p:nvSpPr>
        <p:spPr>
          <a:xfrm>
            <a:off x="7342632" y="2441448"/>
            <a:ext cx="2103120" cy="596189"/>
          </a:xfrm>
          <a:prstGeom prst="rect">
            <a:avLst/>
          </a:prstGeom>
          <a:solidFill>
            <a:srgbClr val="FFFFFF"/>
          </a:solidFill>
          <a:ln w="5715">
            <a:solidFill>
              <a:srgbClr val="FFFFFF"/>
            </a:solidFill>
            <a:prstDash val="solid"/>
          </a:ln>
        </p:spPr>
      </p:sp>
      <p:sp>
        <p:nvSpPr>
          <p:cNvPr id="24" name="Text 21"/>
          <p:cNvSpPr/>
          <p:nvPr/>
        </p:nvSpPr>
        <p:spPr>
          <a:xfrm>
            <a:off x="7461504" y="2510028"/>
            <a:ext cx="186537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C71.9</a:t>
            </a:r>
            <a:endParaRPr lang="en-US" sz="1680" dirty="0"/>
          </a:p>
        </p:txBody>
      </p:sp>
      <p:sp>
        <p:nvSpPr>
          <p:cNvPr id="25" name="Shape 22"/>
          <p:cNvSpPr/>
          <p:nvPr/>
        </p:nvSpPr>
        <p:spPr>
          <a:xfrm>
            <a:off x="9445752" y="2441448"/>
            <a:ext cx="2304288" cy="596189"/>
          </a:xfrm>
          <a:prstGeom prst="rect">
            <a:avLst/>
          </a:prstGeom>
          <a:solidFill>
            <a:srgbClr val="FFFFFF"/>
          </a:solidFill>
          <a:ln w="5715">
            <a:solidFill>
              <a:srgbClr val="FFFFFF"/>
            </a:solidFill>
            <a:prstDash val="solid"/>
          </a:ln>
        </p:spPr>
      </p:sp>
      <p:sp>
        <p:nvSpPr>
          <p:cNvPr id="26" name="Text 23"/>
          <p:cNvSpPr/>
          <p:nvPr/>
        </p:nvSpPr>
        <p:spPr>
          <a:xfrm>
            <a:off x="9564624" y="2510028"/>
            <a:ext cx="206654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D33.9</a:t>
            </a:r>
            <a:endParaRPr lang="en-US" sz="1680" dirty="0"/>
          </a:p>
        </p:txBody>
      </p:sp>
      <p:sp>
        <p:nvSpPr>
          <p:cNvPr id="27" name="Shape 24"/>
          <p:cNvSpPr/>
          <p:nvPr/>
        </p:nvSpPr>
        <p:spPr>
          <a:xfrm>
            <a:off x="438912" y="3037637"/>
            <a:ext cx="6903720" cy="596189"/>
          </a:xfrm>
          <a:prstGeom prst="rect">
            <a:avLst/>
          </a:prstGeom>
          <a:solidFill>
            <a:srgbClr val="F0EBE2"/>
          </a:solidFill>
          <a:ln w="5715">
            <a:solidFill>
              <a:srgbClr val="F0EBE2"/>
            </a:solidFill>
            <a:prstDash val="solid"/>
          </a:ln>
        </p:spPr>
      </p:sp>
      <p:sp>
        <p:nvSpPr>
          <p:cNvPr id="28" name="Text 25"/>
          <p:cNvSpPr/>
          <p:nvPr/>
        </p:nvSpPr>
        <p:spPr>
          <a:xfrm>
            <a:off x="557784" y="3106217"/>
            <a:ext cx="66659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Atypisches Meningeom</a:t>
            </a:r>
            <a:endParaRPr lang="en-US" sz="1680" dirty="0"/>
          </a:p>
        </p:txBody>
      </p:sp>
      <p:sp>
        <p:nvSpPr>
          <p:cNvPr id="29" name="Shape 26"/>
          <p:cNvSpPr/>
          <p:nvPr/>
        </p:nvSpPr>
        <p:spPr>
          <a:xfrm>
            <a:off x="7342632" y="3037637"/>
            <a:ext cx="2103120" cy="596189"/>
          </a:xfrm>
          <a:prstGeom prst="rect">
            <a:avLst/>
          </a:prstGeom>
          <a:solidFill>
            <a:srgbClr val="F0EBE2"/>
          </a:solidFill>
          <a:ln w="5715">
            <a:solidFill>
              <a:srgbClr val="F0EBE2"/>
            </a:solidFill>
            <a:prstDash val="solid"/>
          </a:ln>
        </p:spPr>
      </p:sp>
      <p:sp>
        <p:nvSpPr>
          <p:cNvPr id="30" name="Text 27"/>
          <p:cNvSpPr/>
          <p:nvPr/>
        </p:nvSpPr>
        <p:spPr>
          <a:xfrm>
            <a:off x="7461504" y="3106217"/>
            <a:ext cx="186537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D32.9</a:t>
            </a:r>
            <a:endParaRPr lang="en-US" sz="1680" dirty="0"/>
          </a:p>
        </p:txBody>
      </p:sp>
      <p:sp>
        <p:nvSpPr>
          <p:cNvPr id="31" name="Shape 28"/>
          <p:cNvSpPr/>
          <p:nvPr/>
        </p:nvSpPr>
        <p:spPr>
          <a:xfrm>
            <a:off x="9445752" y="3037637"/>
            <a:ext cx="2304288" cy="596189"/>
          </a:xfrm>
          <a:prstGeom prst="rect">
            <a:avLst/>
          </a:prstGeom>
          <a:solidFill>
            <a:srgbClr val="F0EBE2"/>
          </a:solidFill>
          <a:ln w="5715">
            <a:solidFill>
              <a:srgbClr val="F0EBE2"/>
            </a:solidFill>
            <a:prstDash val="solid"/>
          </a:ln>
        </p:spPr>
      </p:sp>
      <p:sp>
        <p:nvSpPr>
          <p:cNvPr id="32" name="Text 29"/>
          <p:cNvSpPr/>
          <p:nvPr/>
        </p:nvSpPr>
        <p:spPr>
          <a:xfrm>
            <a:off x="9564624" y="3106217"/>
            <a:ext cx="206654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D42.9</a:t>
            </a:r>
            <a:endParaRPr lang="en-US" sz="1680" dirty="0"/>
          </a:p>
        </p:txBody>
      </p:sp>
      <p:sp>
        <p:nvSpPr>
          <p:cNvPr id="33" name="Shape 30"/>
          <p:cNvSpPr/>
          <p:nvPr/>
        </p:nvSpPr>
        <p:spPr>
          <a:xfrm>
            <a:off x="438912" y="3633826"/>
            <a:ext cx="6903720" cy="596189"/>
          </a:xfrm>
          <a:prstGeom prst="rect">
            <a:avLst/>
          </a:prstGeom>
          <a:solidFill>
            <a:srgbClr val="FFFFFF"/>
          </a:solidFill>
          <a:ln w="5715">
            <a:solidFill>
              <a:srgbClr val="FFFFFF"/>
            </a:solidFill>
            <a:prstDash val="solid"/>
          </a:ln>
        </p:spPr>
      </p:sp>
      <p:sp>
        <p:nvSpPr>
          <p:cNvPr id="34" name="Text 31"/>
          <p:cNvSpPr/>
          <p:nvPr/>
        </p:nvSpPr>
        <p:spPr>
          <a:xfrm>
            <a:off x="557784" y="3702406"/>
            <a:ext cx="66659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Zusammengesetztes Hämangioendotheliom</a:t>
            </a:r>
            <a:endParaRPr lang="en-US" sz="1680" dirty="0"/>
          </a:p>
        </p:txBody>
      </p:sp>
      <p:sp>
        <p:nvSpPr>
          <p:cNvPr id="35" name="Shape 32"/>
          <p:cNvSpPr/>
          <p:nvPr/>
        </p:nvSpPr>
        <p:spPr>
          <a:xfrm>
            <a:off x="7342632" y="3633826"/>
            <a:ext cx="2103120" cy="596189"/>
          </a:xfrm>
          <a:prstGeom prst="rect">
            <a:avLst/>
          </a:prstGeom>
          <a:solidFill>
            <a:srgbClr val="FFFFFF"/>
          </a:solidFill>
          <a:ln w="5715">
            <a:solidFill>
              <a:srgbClr val="FFFFFF"/>
            </a:solidFill>
            <a:prstDash val="solid"/>
          </a:ln>
        </p:spPr>
      </p:sp>
      <p:sp>
        <p:nvSpPr>
          <p:cNvPr id="36" name="Text 33"/>
          <p:cNvSpPr/>
          <p:nvPr/>
        </p:nvSpPr>
        <p:spPr>
          <a:xfrm>
            <a:off x="7461504" y="3702406"/>
            <a:ext cx="186537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D18.00</a:t>
            </a:r>
            <a:endParaRPr lang="en-US" sz="1680" dirty="0"/>
          </a:p>
        </p:txBody>
      </p:sp>
      <p:sp>
        <p:nvSpPr>
          <p:cNvPr id="37" name="Shape 34"/>
          <p:cNvSpPr/>
          <p:nvPr/>
        </p:nvSpPr>
        <p:spPr>
          <a:xfrm>
            <a:off x="9445752" y="3633826"/>
            <a:ext cx="2304288" cy="596189"/>
          </a:xfrm>
          <a:prstGeom prst="rect">
            <a:avLst/>
          </a:prstGeom>
          <a:solidFill>
            <a:srgbClr val="FFFFFF"/>
          </a:solidFill>
          <a:ln w="5715">
            <a:solidFill>
              <a:srgbClr val="FFFFFF"/>
            </a:solidFill>
            <a:prstDash val="solid"/>
          </a:ln>
        </p:spPr>
      </p:sp>
      <p:sp>
        <p:nvSpPr>
          <p:cNvPr id="38" name="Text 35"/>
          <p:cNvSpPr/>
          <p:nvPr/>
        </p:nvSpPr>
        <p:spPr>
          <a:xfrm>
            <a:off x="9564624" y="3702406"/>
            <a:ext cx="206654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D48.1</a:t>
            </a:r>
            <a:endParaRPr lang="en-US" sz="1680" dirty="0"/>
          </a:p>
        </p:txBody>
      </p:sp>
      <p:sp>
        <p:nvSpPr>
          <p:cNvPr id="39" name="Shape 36"/>
          <p:cNvSpPr/>
          <p:nvPr/>
        </p:nvSpPr>
        <p:spPr>
          <a:xfrm>
            <a:off x="438912" y="4230014"/>
            <a:ext cx="6903720" cy="596189"/>
          </a:xfrm>
          <a:prstGeom prst="rect">
            <a:avLst/>
          </a:prstGeom>
          <a:solidFill>
            <a:srgbClr val="F0EBE2"/>
          </a:solidFill>
          <a:ln w="5715">
            <a:solidFill>
              <a:srgbClr val="F0EBE2"/>
            </a:solidFill>
            <a:prstDash val="solid"/>
          </a:ln>
        </p:spPr>
      </p:sp>
      <p:sp>
        <p:nvSpPr>
          <p:cNvPr id="40" name="Text 37"/>
          <p:cNvSpPr/>
          <p:nvPr/>
        </p:nvSpPr>
        <p:spPr>
          <a:xfrm>
            <a:off x="557784" y="4298594"/>
            <a:ext cx="66659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ITPN des Pankreas</a:t>
            </a:r>
            <a:endParaRPr lang="en-US" sz="1680" dirty="0"/>
          </a:p>
        </p:txBody>
      </p:sp>
      <p:sp>
        <p:nvSpPr>
          <p:cNvPr id="41" name="Shape 38"/>
          <p:cNvSpPr/>
          <p:nvPr/>
        </p:nvSpPr>
        <p:spPr>
          <a:xfrm>
            <a:off x="7342632" y="4230014"/>
            <a:ext cx="2103120" cy="596189"/>
          </a:xfrm>
          <a:prstGeom prst="rect">
            <a:avLst/>
          </a:prstGeom>
          <a:solidFill>
            <a:srgbClr val="F0EBE2"/>
          </a:solidFill>
          <a:ln w="5715">
            <a:solidFill>
              <a:srgbClr val="F0EBE2"/>
            </a:solidFill>
            <a:prstDash val="solid"/>
          </a:ln>
        </p:spPr>
      </p:sp>
      <p:sp>
        <p:nvSpPr>
          <p:cNvPr id="42" name="Text 39"/>
          <p:cNvSpPr/>
          <p:nvPr/>
        </p:nvSpPr>
        <p:spPr>
          <a:xfrm>
            <a:off x="7461504" y="4298594"/>
            <a:ext cx="186537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C25.9</a:t>
            </a:r>
            <a:endParaRPr lang="en-US" sz="1680" dirty="0"/>
          </a:p>
        </p:txBody>
      </p:sp>
      <p:sp>
        <p:nvSpPr>
          <p:cNvPr id="43" name="Shape 40"/>
          <p:cNvSpPr/>
          <p:nvPr/>
        </p:nvSpPr>
        <p:spPr>
          <a:xfrm>
            <a:off x="9445752" y="4230014"/>
            <a:ext cx="2304288" cy="596189"/>
          </a:xfrm>
          <a:prstGeom prst="rect">
            <a:avLst/>
          </a:prstGeom>
          <a:solidFill>
            <a:srgbClr val="F0EBE2"/>
          </a:solidFill>
          <a:ln w="5715">
            <a:solidFill>
              <a:srgbClr val="F0EBE2"/>
            </a:solidFill>
            <a:prstDash val="solid"/>
          </a:ln>
        </p:spPr>
      </p:sp>
      <p:sp>
        <p:nvSpPr>
          <p:cNvPr id="44" name="Text 41"/>
          <p:cNvSpPr/>
          <p:nvPr/>
        </p:nvSpPr>
        <p:spPr>
          <a:xfrm>
            <a:off x="9564624" y="4298594"/>
            <a:ext cx="206654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C25.3</a:t>
            </a:r>
            <a:endParaRPr lang="en-US" sz="1680" dirty="0"/>
          </a:p>
        </p:txBody>
      </p:sp>
      <p:sp>
        <p:nvSpPr>
          <p:cNvPr id="45" name="Shape 42"/>
          <p:cNvSpPr/>
          <p:nvPr/>
        </p:nvSpPr>
        <p:spPr>
          <a:xfrm>
            <a:off x="438912" y="4826203"/>
            <a:ext cx="6903720" cy="596189"/>
          </a:xfrm>
          <a:prstGeom prst="rect">
            <a:avLst/>
          </a:prstGeom>
          <a:solidFill>
            <a:srgbClr val="FFFFFF"/>
          </a:solidFill>
          <a:ln w="5715">
            <a:solidFill>
              <a:srgbClr val="FFFFFF"/>
            </a:solidFill>
            <a:prstDash val="solid"/>
          </a:ln>
        </p:spPr>
      </p:sp>
      <p:sp>
        <p:nvSpPr>
          <p:cNvPr id="46" name="Text 43"/>
          <p:cNvSpPr/>
          <p:nvPr/>
        </p:nvSpPr>
        <p:spPr>
          <a:xfrm>
            <a:off x="557784" y="4894783"/>
            <a:ext cx="66659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Transitionalzellkarzinom des Corpus uteri</a:t>
            </a:r>
            <a:endParaRPr lang="en-US" sz="1680" dirty="0"/>
          </a:p>
        </p:txBody>
      </p:sp>
      <p:sp>
        <p:nvSpPr>
          <p:cNvPr id="47" name="Shape 44"/>
          <p:cNvSpPr/>
          <p:nvPr/>
        </p:nvSpPr>
        <p:spPr>
          <a:xfrm>
            <a:off x="7342632" y="4826203"/>
            <a:ext cx="2103120" cy="596189"/>
          </a:xfrm>
          <a:prstGeom prst="rect">
            <a:avLst/>
          </a:prstGeom>
          <a:solidFill>
            <a:srgbClr val="FFFFFF"/>
          </a:solidFill>
          <a:ln w="5715">
            <a:solidFill>
              <a:srgbClr val="FFFFFF"/>
            </a:solidFill>
            <a:prstDash val="solid"/>
          </a:ln>
        </p:spPr>
      </p:sp>
      <p:sp>
        <p:nvSpPr>
          <p:cNvPr id="48" name="Text 45"/>
          <p:cNvSpPr/>
          <p:nvPr/>
        </p:nvSpPr>
        <p:spPr>
          <a:xfrm>
            <a:off x="7461504" y="4894783"/>
            <a:ext cx="186537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C54.1</a:t>
            </a:r>
            <a:endParaRPr lang="en-US" sz="1680" dirty="0"/>
          </a:p>
        </p:txBody>
      </p:sp>
      <p:sp>
        <p:nvSpPr>
          <p:cNvPr id="49" name="Shape 46"/>
          <p:cNvSpPr/>
          <p:nvPr/>
        </p:nvSpPr>
        <p:spPr>
          <a:xfrm>
            <a:off x="9445752" y="4826203"/>
            <a:ext cx="2304288" cy="596189"/>
          </a:xfrm>
          <a:prstGeom prst="rect">
            <a:avLst/>
          </a:prstGeom>
          <a:solidFill>
            <a:srgbClr val="FFFFFF"/>
          </a:solidFill>
          <a:ln w="5715">
            <a:solidFill>
              <a:srgbClr val="FFFFFF"/>
            </a:solidFill>
            <a:prstDash val="solid"/>
          </a:ln>
        </p:spPr>
      </p:sp>
      <p:sp>
        <p:nvSpPr>
          <p:cNvPr id="50" name="Text 47"/>
          <p:cNvSpPr/>
          <p:nvPr/>
        </p:nvSpPr>
        <p:spPr>
          <a:xfrm>
            <a:off x="9564624" y="4894783"/>
            <a:ext cx="206654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C54.9</a:t>
            </a:r>
            <a:endParaRPr lang="en-US" sz="168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Histologie, Lokalisation und biologisches Verhalten prüfen; nicht alle Gliome oder Meningeome gleich umkodieren.</a:t>
            </a:r>
            <a:endParaRPr lang="en-US" sz="143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Alphabet: Hämatologie und seltene Immundefekte</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2024/2026: Defekt S. 188/190 und 190/193; CARMIL2 S. 162/163; Autoimmun-lymphoproliferativ S. 107/109; Neurolymphomatose S. 720/739.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61 / 140</a:t>
            </a:r>
            <a:endParaRPr lang="en-US" sz="900" dirty="0"/>
          </a:p>
        </p:txBody>
      </p:sp>
      <p:sp>
        <p:nvSpPr>
          <p:cNvPr id="15" name="Shape 12"/>
          <p:cNvSpPr/>
          <p:nvPr/>
        </p:nvSpPr>
        <p:spPr>
          <a:xfrm>
            <a:off x="438912" y="2048256"/>
            <a:ext cx="6400800" cy="393192"/>
          </a:xfrm>
          <a:prstGeom prst="rect">
            <a:avLst/>
          </a:prstGeom>
          <a:solidFill>
            <a:srgbClr val="303D43"/>
          </a:solidFill>
          <a:ln w="5715">
            <a:solidFill>
              <a:srgbClr val="303D43"/>
            </a:solidFill>
            <a:prstDash val="solid"/>
          </a:ln>
        </p:spPr>
      </p:sp>
      <p:sp>
        <p:nvSpPr>
          <p:cNvPr id="16" name="Text 13"/>
          <p:cNvSpPr/>
          <p:nvPr/>
        </p:nvSpPr>
        <p:spPr>
          <a:xfrm>
            <a:off x="548640" y="2135124"/>
            <a:ext cx="61813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Leitbegriff / präzise Variante</a:t>
            </a:r>
            <a:endParaRPr lang="en-US" sz="1220" dirty="0"/>
          </a:p>
        </p:txBody>
      </p:sp>
      <p:sp>
        <p:nvSpPr>
          <p:cNvPr id="17" name="Shape 14"/>
          <p:cNvSpPr/>
          <p:nvPr/>
        </p:nvSpPr>
        <p:spPr>
          <a:xfrm>
            <a:off x="6839712" y="2048256"/>
            <a:ext cx="2423160" cy="393192"/>
          </a:xfrm>
          <a:prstGeom prst="rect">
            <a:avLst/>
          </a:prstGeom>
          <a:solidFill>
            <a:srgbClr val="303D43"/>
          </a:solidFill>
          <a:ln w="5715">
            <a:solidFill>
              <a:srgbClr val="303D43"/>
            </a:solidFill>
            <a:prstDash val="solid"/>
          </a:ln>
        </p:spPr>
      </p:sp>
      <p:sp>
        <p:nvSpPr>
          <p:cNvPr id="18" name="Text 15"/>
          <p:cNvSpPr/>
          <p:nvPr/>
        </p:nvSpPr>
        <p:spPr>
          <a:xfrm>
            <a:off x="69494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262872" y="2048256"/>
            <a:ext cx="2487168" cy="393192"/>
          </a:xfrm>
          <a:prstGeom prst="rect">
            <a:avLst/>
          </a:prstGeom>
          <a:solidFill>
            <a:srgbClr val="303D43"/>
          </a:solidFill>
          <a:ln w="5715">
            <a:solidFill>
              <a:srgbClr val="303D43"/>
            </a:solidFill>
            <a:prstDash val="solid"/>
          </a:ln>
        </p:spPr>
      </p:sp>
      <p:sp>
        <p:nvSpPr>
          <p:cNvPr id="20" name="Text 17"/>
          <p:cNvSpPr/>
          <p:nvPr/>
        </p:nvSpPr>
        <p:spPr>
          <a:xfrm>
            <a:off x="9372600" y="2135124"/>
            <a:ext cx="22677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400800" cy="545836"/>
          </a:xfrm>
          <a:prstGeom prst="rect">
            <a:avLst/>
          </a:prstGeom>
          <a:solidFill>
            <a:srgbClr val="FFFFFF"/>
          </a:solidFill>
          <a:ln w="5715">
            <a:solidFill>
              <a:srgbClr val="FFFFFF"/>
            </a:solidFill>
            <a:prstDash val="solid"/>
          </a:ln>
        </p:spPr>
      </p:sp>
      <p:sp>
        <p:nvSpPr>
          <p:cNvPr id="22" name="Text 19"/>
          <p:cNvSpPr/>
          <p:nvPr/>
        </p:nvSpPr>
        <p:spPr>
          <a:xfrm>
            <a:off x="557784" y="2510028"/>
            <a:ext cx="616305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Thrombozytärer ADP-Rezeptor-P2Y12-Defekt</a:t>
            </a:r>
            <a:endParaRPr lang="en-US" sz="1680" dirty="0"/>
          </a:p>
        </p:txBody>
      </p:sp>
      <p:sp>
        <p:nvSpPr>
          <p:cNvPr id="23" name="Shape 20"/>
          <p:cNvSpPr/>
          <p:nvPr/>
        </p:nvSpPr>
        <p:spPr>
          <a:xfrm>
            <a:off x="6839712" y="2441448"/>
            <a:ext cx="2423160" cy="545836"/>
          </a:xfrm>
          <a:prstGeom prst="rect">
            <a:avLst/>
          </a:prstGeom>
          <a:solidFill>
            <a:srgbClr val="FFFFFF"/>
          </a:solidFill>
          <a:ln w="5715">
            <a:solidFill>
              <a:srgbClr val="FFFFFF"/>
            </a:solidFill>
            <a:prstDash val="solid"/>
          </a:ln>
        </p:spPr>
      </p:sp>
      <p:sp>
        <p:nvSpPr>
          <p:cNvPr id="24" name="Text 21"/>
          <p:cNvSpPr/>
          <p:nvPr/>
        </p:nvSpPr>
        <p:spPr>
          <a:xfrm>
            <a:off x="6958584" y="2510028"/>
            <a:ext cx="218541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D69.88</a:t>
            </a:r>
            <a:endParaRPr lang="en-US" sz="1680" dirty="0"/>
          </a:p>
        </p:txBody>
      </p:sp>
      <p:sp>
        <p:nvSpPr>
          <p:cNvPr id="25" name="Shape 22"/>
          <p:cNvSpPr/>
          <p:nvPr/>
        </p:nvSpPr>
        <p:spPr>
          <a:xfrm>
            <a:off x="9262872" y="2441448"/>
            <a:ext cx="2487168" cy="545836"/>
          </a:xfrm>
          <a:prstGeom prst="rect">
            <a:avLst/>
          </a:prstGeom>
          <a:solidFill>
            <a:srgbClr val="FFFFFF"/>
          </a:solidFill>
          <a:ln w="5715">
            <a:solidFill>
              <a:srgbClr val="FFFFFF"/>
            </a:solidFill>
            <a:prstDash val="solid"/>
          </a:ln>
        </p:spPr>
      </p:sp>
      <p:sp>
        <p:nvSpPr>
          <p:cNvPr id="26" name="Text 23"/>
          <p:cNvSpPr/>
          <p:nvPr/>
        </p:nvSpPr>
        <p:spPr>
          <a:xfrm>
            <a:off x="9381744" y="2510028"/>
            <a:ext cx="224942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D69.1</a:t>
            </a:r>
            <a:endParaRPr lang="en-US" sz="1680" dirty="0"/>
          </a:p>
        </p:txBody>
      </p:sp>
      <p:sp>
        <p:nvSpPr>
          <p:cNvPr id="27" name="Shape 24"/>
          <p:cNvSpPr/>
          <p:nvPr/>
        </p:nvSpPr>
        <p:spPr>
          <a:xfrm>
            <a:off x="438912" y="2987284"/>
            <a:ext cx="6400800" cy="797601"/>
          </a:xfrm>
          <a:prstGeom prst="rect">
            <a:avLst/>
          </a:prstGeom>
          <a:solidFill>
            <a:srgbClr val="F0EBE2"/>
          </a:solidFill>
          <a:ln w="5715">
            <a:solidFill>
              <a:srgbClr val="F0EBE2"/>
            </a:solidFill>
            <a:prstDash val="solid"/>
          </a:ln>
        </p:spPr>
      </p:sp>
      <p:sp>
        <p:nvSpPr>
          <p:cNvPr id="28" name="Text 25"/>
          <p:cNvSpPr/>
          <p:nvPr/>
        </p:nvSpPr>
        <p:spPr>
          <a:xfrm>
            <a:off x="557784" y="3055864"/>
            <a:ext cx="6163056" cy="678729"/>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CARMIL2- / RLTPR-Defekt mit schwerem kombiniertem Immundefekt</a:t>
            </a:r>
            <a:endParaRPr lang="en-US" sz="1680" dirty="0"/>
          </a:p>
        </p:txBody>
      </p:sp>
      <p:sp>
        <p:nvSpPr>
          <p:cNvPr id="29" name="Shape 26"/>
          <p:cNvSpPr/>
          <p:nvPr/>
        </p:nvSpPr>
        <p:spPr>
          <a:xfrm>
            <a:off x="6839712" y="2987284"/>
            <a:ext cx="2423160" cy="797601"/>
          </a:xfrm>
          <a:prstGeom prst="rect">
            <a:avLst/>
          </a:prstGeom>
          <a:solidFill>
            <a:srgbClr val="F0EBE2"/>
          </a:solidFill>
          <a:ln w="5715">
            <a:solidFill>
              <a:srgbClr val="F0EBE2"/>
            </a:solidFill>
            <a:prstDash val="solid"/>
          </a:ln>
        </p:spPr>
      </p:sp>
      <p:sp>
        <p:nvSpPr>
          <p:cNvPr id="30" name="Text 27"/>
          <p:cNvSpPr/>
          <p:nvPr/>
        </p:nvSpPr>
        <p:spPr>
          <a:xfrm>
            <a:off x="6958584" y="3055864"/>
            <a:ext cx="2185416" cy="6787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D82.3</a:t>
            </a:r>
            <a:endParaRPr lang="en-US" sz="1680" dirty="0"/>
          </a:p>
        </p:txBody>
      </p:sp>
      <p:sp>
        <p:nvSpPr>
          <p:cNvPr id="31" name="Shape 28"/>
          <p:cNvSpPr/>
          <p:nvPr/>
        </p:nvSpPr>
        <p:spPr>
          <a:xfrm>
            <a:off x="9262872" y="2987284"/>
            <a:ext cx="2487168" cy="797601"/>
          </a:xfrm>
          <a:prstGeom prst="rect">
            <a:avLst/>
          </a:prstGeom>
          <a:solidFill>
            <a:srgbClr val="F0EBE2"/>
          </a:solidFill>
          <a:ln w="5715">
            <a:solidFill>
              <a:srgbClr val="F0EBE2"/>
            </a:solidFill>
            <a:prstDash val="solid"/>
          </a:ln>
        </p:spPr>
      </p:sp>
      <p:sp>
        <p:nvSpPr>
          <p:cNvPr id="32" name="Text 29"/>
          <p:cNvSpPr/>
          <p:nvPr/>
        </p:nvSpPr>
        <p:spPr>
          <a:xfrm>
            <a:off x="9381744" y="3055864"/>
            <a:ext cx="2249424" cy="678729"/>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D81.2</a:t>
            </a:r>
            <a:endParaRPr lang="en-US" sz="1680" dirty="0"/>
          </a:p>
        </p:txBody>
      </p:sp>
      <p:sp>
        <p:nvSpPr>
          <p:cNvPr id="33" name="Shape 30"/>
          <p:cNvSpPr/>
          <p:nvPr/>
        </p:nvSpPr>
        <p:spPr>
          <a:xfrm>
            <a:off x="438912" y="3784884"/>
            <a:ext cx="6400800" cy="545836"/>
          </a:xfrm>
          <a:prstGeom prst="rect">
            <a:avLst/>
          </a:prstGeom>
          <a:solidFill>
            <a:srgbClr val="FFFFFF"/>
          </a:solidFill>
          <a:ln w="5715">
            <a:solidFill>
              <a:srgbClr val="FFFFFF"/>
            </a:solidFill>
            <a:prstDash val="solid"/>
          </a:ln>
        </p:spPr>
      </p:sp>
      <p:sp>
        <p:nvSpPr>
          <p:cNvPr id="34" name="Text 31"/>
          <p:cNvSpPr/>
          <p:nvPr/>
        </p:nvSpPr>
        <p:spPr>
          <a:xfrm>
            <a:off x="557784" y="3853464"/>
            <a:ext cx="616305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Winged-Helix-Nude-Defekt</a:t>
            </a:r>
            <a:endParaRPr lang="en-US" sz="1680" dirty="0"/>
          </a:p>
        </p:txBody>
      </p:sp>
      <p:sp>
        <p:nvSpPr>
          <p:cNvPr id="35" name="Shape 32"/>
          <p:cNvSpPr/>
          <p:nvPr/>
        </p:nvSpPr>
        <p:spPr>
          <a:xfrm>
            <a:off x="6839712" y="3784884"/>
            <a:ext cx="2423160" cy="545836"/>
          </a:xfrm>
          <a:prstGeom prst="rect">
            <a:avLst/>
          </a:prstGeom>
          <a:solidFill>
            <a:srgbClr val="FFFFFF"/>
          </a:solidFill>
          <a:ln w="5715">
            <a:solidFill>
              <a:srgbClr val="FFFFFF"/>
            </a:solidFill>
            <a:prstDash val="solid"/>
          </a:ln>
        </p:spPr>
      </p:sp>
      <p:sp>
        <p:nvSpPr>
          <p:cNvPr id="36" name="Text 33"/>
          <p:cNvSpPr/>
          <p:nvPr/>
        </p:nvSpPr>
        <p:spPr>
          <a:xfrm>
            <a:off x="6958584" y="3853464"/>
            <a:ext cx="218541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D82.8</a:t>
            </a:r>
            <a:endParaRPr lang="en-US" sz="1680" dirty="0"/>
          </a:p>
        </p:txBody>
      </p:sp>
      <p:sp>
        <p:nvSpPr>
          <p:cNvPr id="37" name="Shape 34"/>
          <p:cNvSpPr/>
          <p:nvPr/>
        </p:nvSpPr>
        <p:spPr>
          <a:xfrm>
            <a:off x="9262872" y="3784884"/>
            <a:ext cx="2487168" cy="545836"/>
          </a:xfrm>
          <a:prstGeom prst="rect">
            <a:avLst/>
          </a:prstGeom>
          <a:solidFill>
            <a:srgbClr val="FFFFFF"/>
          </a:solidFill>
          <a:ln w="5715">
            <a:solidFill>
              <a:srgbClr val="FFFFFF"/>
            </a:solidFill>
            <a:prstDash val="solid"/>
          </a:ln>
        </p:spPr>
      </p:sp>
      <p:sp>
        <p:nvSpPr>
          <p:cNvPr id="38" name="Text 35"/>
          <p:cNvSpPr/>
          <p:nvPr/>
        </p:nvSpPr>
        <p:spPr>
          <a:xfrm>
            <a:off x="9381744" y="3853464"/>
            <a:ext cx="224942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D81.2</a:t>
            </a:r>
            <a:endParaRPr lang="en-US" sz="1680" dirty="0"/>
          </a:p>
        </p:txBody>
      </p:sp>
      <p:sp>
        <p:nvSpPr>
          <p:cNvPr id="39" name="Shape 36"/>
          <p:cNvSpPr/>
          <p:nvPr/>
        </p:nvSpPr>
        <p:spPr>
          <a:xfrm>
            <a:off x="438912" y="4330720"/>
            <a:ext cx="6400800" cy="545836"/>
          </a:xfrm>
          <a:prstGeom prst="rect">
            <a:avLst/>
          </a:prstGeom>
          <a:solidFill>
            <a:srgbClr val="F0EBE2"/>
          </a:solidFill>
          <a:ln w="5715">
            <a:solidFill>
              <a:srgbClr val="F0EBE2"/>
            </a:solidFill>
            <a:prstDash val="solid"/>
          </a:ln>
        </p:spPr>
      </p:sp>
      <p:sp>
        <p:nvSpPr>
          <p:cNvPr id="40" name="Text 37"/>
          <p:cNvSpPr/>
          <p:nvPr/>
        </p:nvSpPr>
        <p:spPr>
          <a:xfrm>
            <a:off x="557784" y="4399300"/>
            <a:ext cx="616305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Dianzani-Krankheit, autoimmun-lymphoproliferativ</a:t>
            </a:r>
            <a:endParaRPr lang="en-US" sz="1680" dirty="0"/>
          </a:p>
        </p:txBody>
      </p:sp>
      <p:sp>
        <p:nvSpPr>
          <p:cNvPr id="41" name="Shape 38"/>
          <p:cNvSpPr/>
          <p:nvPr/>
        </p:nvSpPr>
        <p:spPr>
          <a:xfrm>
            <a:off x="6839712" y="4330720"/>
            <a:ext cx="2423160" cy="545836"/>
          </a:xfrm>
          <a:prstGeom prst="rect">
            <a:avLst/>
          </a:prstGeom>
          <a:solidFill>
            <a:srgbClr val="F0EBE2"/>
          </a:solidFill>
          <a:ln w="5715">
            <a:solidFill>
              <a:srgbClr val="F0EBE2"/>
            </a:solidFill>
            <a:prstDash val="solid"/>
          </a:ln>
        </p:spPr>
      </p:sp>
      <p:sp>
        <p:nvSpPr>
          <p:cNvPr id="42" name="Text 39"/>
          <p:cNvSpPr/>
          <p:nvPr/>
        </p:nvSpPr>
        <p:spPr>
          <a:xfrm>
            <a:off x="6958584" y="4399300"/>
            <a:ext cx="218541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D47.9</a:t>
            </a:r>
            <a:endParaRPr lang="en-US" sz="1680" dirty="0"/>
          </a:p>
        </p:txBody>
      </p:sp>
      <p:sp>
        <p:nvSpPr>
          <p:cNvPr id="43" name="Shape 40"/>
          <p:cNvSpPr/>
          <p:nvPr/>
        </p:nvSpPr>
        <p:spPr>
          <a:xfrm>
            <a:off x="9262872" y="4330720"/>
            <a:ext cx="2487168" cy="545836"/>
          </a:xfrm>
          <a:prstGeom prst="rect">
            <a:avLst/>
          </a:prstGeom>
          <a:solidFill>
            <a:srgbClr val="F0EBE2"/>
          </a:solidFill>
          <a:ln w="5715">
            <a:solidFill>
              <a:srgbClr val="F0EBE2"/>
            </a:solidFill>
            <a:prstDash val="solid"/>
          </a:ln>
        </p:spPr>
      </p:sp>
      <p:sp>
        <p:nvSpPr>
          <p:cNvPr id="44" name="Text 41"/>
          <p:cNvSpPr/>
          <p:nvPr/>
        </p:nvSpPr>
        <p:spPr>
          <a:xfrm>
            <a:off x="9381744" y="4399300"/>
            <a:ext cx="224942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D47.7</a:t>
            </a:r>
            <a:endParaRPr lang="en-US" sz="1680" dirty="0"/>
          </a:p>
        </p:txBody>
      </p:sp>
      <p:sp>
        <p:nvSpPr>
          <p:cNvPr id="45" name="Shape 42"/>
          <p:cNvSpPr/>
          <p:nvPr/>
        </p:nvSpPr>
        <p:spPr>
          <a:xfrm>
            <a:off x="438912" y="4876556"/>
            <a:ext cx="6400800" cy="545836"/>
          </a:xfrm>
          <a:prstGeom prst="rect">
            <a:avLst/>
          </a:prstGeom>
          <a:solidFill>
            <a:srgbClr val="FFFFFF"/>
          </a:solidFill>
          <a:ln w="5715">
            <a:solidFill>
              <a:srgbClr val="FFFFFF"/>
            </a:solidFill>
            <a:prstDash val="solid"/>
          </a:ln>
        </p:spPr>
      </p:sp>
      <p:sp>
        <p:nvSpPr>
          <p:cNvPr id="46" name="Text 43"/>
          <p:cNvSpPr/>
          <p:nvPr/>
        </p:nvSpPr>
        <p:spPr>
          <a:xfrm>
            <a:off x="557784" y="4945136"/>
            <a:ext cx="6163056" cy="426964"/>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Non-Hodgkin-Lymphom mit Neurolymphomatose</a:t>
            </a:r>
            <a:endParaRPr lang="en-US" sz="1680" dirty="0"/>
          </a:p>
        </p:txBody>
      </p:sp>
      <p:sp>
        <p:nvSpPr>
          <p:cNvPr id="47" name="Shape 44"/>
          <p:cNvSpPr/>
          <p:nvPr/>
        </p:nvSpPr>
        <p:spPr>
          <a:xfrm>
            <a:off x="6839712" y="4876556"/>
            <a:ext cx="2423160" cy="545836"/>
          </a:xfrm>
          <a:prstGeom prst="rect">
            <a:avLst/>
          </a:prstGeom>
          <a:solidFill>
            <a:srgbClr val="FFFFFF"/>
          </a:solidFill>
          <a:ln w="5715">
            <a:solidFill>
              <a:srgbClr val="FFFFFF"/>
            </a:solidFill>
            <a:prstDash val="solid"/>
          </a:ln>
        </p:spPr>
      </p:sp>
      <p:sp>
        <p:nvSpPr>
          <p:cNvPr id="48" name="Text 45"/>
          <p:cNvSpPr/>
          <p:nvPr/>
        </p:nvSpPr>
        <p:spPr>
          <a:xfrm>
            <a:off x="6958584" y="4945136"/>
            <a:ext cx="2185416"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C96.9† + G63.1*</a:t>
            </a:r>
            <a:endParaRPr lang="en-US" sz="1680" dirty="0"/>
          </a:p>
        </p:txBody>
      </p:sp>
      <p:sp>
        <p:nvSpPr>
          <p:cNvPr id="49" name="Shape 46"/>
          <p:cNvSpPr/>
          <p:nvPr/>
        </p:nvSpPr>
        <p:spPr>
          <a:xfrm>
            <a:off x="9262872" y="4876556"/>
            <a:ext cx="2487168" cy="545836"/>
          </a:xfrm>
          <a:prstGeom prst="rect">
            <a:avLst/>
          </a:prstGeom>
          <a:solidFill>
            <a:srgbClr val="FFFFFF"/>
          </a:solidFill>
          <a:ln w="5715">
            <a:solidFill>
              <a:srgbClr val="FFFFFF"/>
            </a:solidFill>
            <a:prstDash val="solid"/>
          </a:ln>
        </p:spPr>
      </p:sp>
      <p:sp>
        <p:nvSpPr>
          <p:cNvPr id="50" name="Text 47"/>
          <p:cNvSpPr/>
          <p:nvPr/>
        </p:nvSpPr>
        <p:spPr>
          <a:xfrm>
            <a:off x="9381744" y="4945136"/>
            <a:ext cx="2249424" cy="426964"/>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C85.9† + G63.1*</a:t>
            </a:r>
            <a:endParaRPr lang="en-US" sz="168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Umleitung gilt für den genannten Begriff, nicht für jeden unspezifischen Immundefekt.</a:t>
            </a:r>
            <a:endParaRPr lang="en-US" sz="143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750" b="1" dirty="0">
                <a:solidFill>
                  <a:srgbClr val="243239"/>
                </a:solidFill>
                <a:latin typeface="Georgia" pitchFamily="34" charset="0"/>
                <a:ea typeface="Georgia" pitchFamily="34" charset="-122"/>
                <a:cs typeface="Georgia" pitchFamily="34" charset="-120"/>
              </a:rPr>
              <a:t>Alphabet: weitere neurologische und ophthalmologische Wege</a:t>
            </a:r>
            <a:endParaRPr lang="en-US" sz="275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2024/2026: Brown-Vialetto S. 153/154; Quadriplegie S. 839/864; Makula S. 601/616; Chorioideopathie S. 173/175; Ödem S. 743/763.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62 / 140</a:t>
            </a:r>
            <a:endParaRPr lang="en-US" sz="900" dirty="0"/>
          </a:p>
        </p:txBody>
      </p:sp>
      <p:sp>
        <p:nvSpPr>
          <p:cNvPr id="15" name="Shape 12"/>
          <p:cNvSpPr/>
          <p:nvPr/>
        </p:nvSpPr>
        <p:spPr>
          <a:xfrm>
            <a:off x="438912" y="2048256"/>
            <a:ext cx="67665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547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7205472" y="2048256"/>
            <a:ext cx="2194560" cy="393192"/>
          </a:xfrm>
          <a:prstGeom prst="rect">
            <a:avLst/>
          </a:prstGeom>
          <a:solidFill>
            <a:srgbClr val="303D43"/>
          </a:solidFill>
          <a:ln w="5715">
            <a:solidFill>
              <a:srgbClr val="303D43"/>
            </a:solidFill>
            <a:prstDash val="solid"/>
          </a:ln>
        </p:spPr>
      </p:sp>
      <p:sp>
        <p:nvSpPr>
          <p:cNvPr id="18" name="Text 15"/>
          <p:cNvSpPr/>
          <p:nvPr/>
        </p:nvSpPr>
        <p:spPr>
          <a:xfrm>
            <a:off x="7315200" y="2135124"/>
            <a:ext cx="1975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400032" y="2048256"/>
            <a:ext cx="2350008" cy="393192"/>
          </a:xfrm>
          <a:prstGeom prst="rect">
            <a:avLst/>
          </a:prstGeom>
          <a:solidFill>
            <a:srgbClr val="303D43"/>
          </a:solidFill>
          <a:ln w="5715">
            <a:solidFill>
              <a:srgbClr val="303D43"/>
            </a:solidFill>
            <a:prstDash val="solid"/>
          </a:ln>
        </p:spPr>
      </p:sp>
      <p:sp>
        <p:nvSpPr>
          <p:cNvPr id="20" name="Text 17"/>
          <p:cNvSpPr/>
          <p:nvPr/>
        </p:nvSpPr>
        <p:spPr>
          <a:xfrm>
            <a:off x="9509760" y="2135124"/>
            <a:ext cx="21305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766560" cy="596189"/>
          </a:xfrm>
          <a:prstGeom prst="rect">
            <a:avLst/>
          </a:prstGeom>
          <a:solidFill>
            <a:srgbClr val="FFFFFF"/>
          </a:solidFill>
          <a:ln w="5715">
            <a:solidFill>
              <a:srgbClr val="FFFFFF"/>
            </a:solidFill>
            <a:prstDash val="solid"/>
          </a:ln>
        </p:spPr>
      </p:sp>
      <p:sp>
        <p:nvSpPr>
          <p:cNvPr id="22" name="Text 19"/>
          <p:cNvSpPr/>
          <p:nvPr/>
        </p:nvSpPr>
        <p:spPr>
          <a:xfrm>
            <a:off x="557784" y="2510028"/>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Brown-Vialetto-van-Laere-Syndrom</a:t>
            </a:r>
            <a:endParaRPr lang="en-US" sz="1680" dirty="0"/>
          </a:p>
        </p:txBody>
      </p:sp>
      <p:sp>
        <p:nvSpPr>
          <p:cNvPr id="23" name="Shape 20"/>
          <p:cNvSpPr/>
          <p:nvPr/>
        </p:nvSpPr>
        <p:spPr>
          <a:xfrm>
            <a:off x="7205472" y="2441448"/>
            <a:ext cx="2194560" cy="596189"/>
          </a:xfrm>
          <a:prstGeom prst="rect">
            <a:avLst/>
          </a:prstGeom>
          <a:solidFill>
            <a:srgbClr val="FFFFFF"/>
          </a:solidFill>
          <a:ln w="5715">
            <a:solidFill>
              <a:srgbClr val="FFFFFF"/>
            </a:solidFill>
            <a:prstDash val="solid"/>
          </a:ln>
        </p:spPr>
      </p:sp>
      <p:sp>
        <p:nvSpPr>
          <p:cNvPr id="24" name="Text 21"/>
          <p:cNvSpPr/>
          <p:nvPr/>
        </p:nvSpPr>
        <p:spPr>
          <a:xfrm>
            <a:off x="7324344" y="2510028"/>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G12.1</a:t>
            </a:r>
            <a:endParaRPr lang="en-US" sz="1680" dirty="0"/>
          </a:p>
        </p:txBody>
      </p:sp>
      <p:sp>
        <p:nvSpPr>
          <p:cNvPr id="25" name="Shape 22"/>
          <p:cNvSpPr/>
          <p:nvPr/>
        </p:nvSpPr>
        <p:spPr>
          <a:xfrm>
            <a:off x="9400032" y="2441448"/>
            <a:ext cx="2350008" cy="596189"/>
          </a:xfrm>
          <a:prstGeom prst="rect">
            <a:avLst/>
          </a:prstGeom>
          <a:solidFill>
            <a:srgbClr val="FFFFFF"/>
          </a:solidFill>
          <a:ln w="5715">
            <a:solidFill>
              <a:srgbClr val="FFFFFF"/>
            </a:solidFill>
            <a:prstDash val="solid"/>
          </a:ln>
        </p:spPr>
      </p:sp>
      <p:sp>
        <p:nvSpPr>
          <p:cNvPr id="26" name="Text 23"/>
          <p:cNvSpPr/>
          <p:nvPr/>
        </p:nvSpPr>
        <p:spPr>
          <a:xfrm>
            <a:off x="9518904" y="2510028"/>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G12.2</a:t>
            </a:r>
            <a:endParaRPr lang="en-US" sz="1680" dirty="0"/>
          </a:p>
        </p:txBody>
      </p:sp>
      <p:sp>
        <p:nvSpPr>
          <p:cNvPr id="27" name="Shape 24"/>
          <p:cNvSpPr/>
          <p:nvPr/>
        </p:nvSpPr>
        <p:spPr>
          <a:xfrm>
            <a:off x="438912" y="3037637"/>
            <a:ext cx="6766560" cy="596189"/>
          </a:xfrm>
          <a:prstGeom prst="rect">
            <a:avLst/>
          </a:prstGeom>
          <a:solidFill>
            <a:srgbClr val="F0EBE2"/>
          </a:solidFill>
          <a:ln w="5715">
            <a:solidFill>
              <a:srgbClr val="F0EBE2"/>
            </a:solidFill>
            <a:prstDash val="solid"/>
          </a:ln>
        </p:spPr>
      </p:sp>
      <p:sp>
        <p:nvSpPr>
          <p:cNvPr id="28" name="Text 25"/>
          <p:cNvSpPr/>
          <p:nvPr/>
        </p:nvSpPr>
        <p:spPr>
          <a:xfrm>
            <a:off x="557784" y="3106217"/>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Hereditäre spastische Quadriplegie</a:t>
            </a:r>
            <a:endParaRPr lang="en-US" sz="1680" dirty="0"/>
          </a:p>
        </p:txBody>
      </p:sp>
      <p:sp>
        <p:nvSpPr>
          <p:cNvPr id="29" name="Shape 26"/>
          <p:cNvSpPr/>
          <p:nvPr/>
        </p:nvSpPr>
        <p:spPr>
          <a:xfrm>
            <a:off x="7205472" y="3037637"/>
            <a:ext cx="2194560" cy="596189"/>
          </a:xfrm>
          <a:prstGeom prst="rect">
            <a:avLst/>
          </a:prstGeom>
          <a:solidFill>
            <a:srgbClr val="F0EBE2"/>
          </a:solidFill>
          <a:ln w="5715">
            <a:solidFill>
              <a:srgbClr val="F0EBE2"/>
            </a:solidFill>
            <a:prstDash val="solid"/>
          </a:ln>
        </p:spPr>
      </p:sp>
      <p:sp>
        <p:nvSpPr>
          <p:cNvPr id="30" name="Text 27"/>
          <p:cNvSpPr/>
          <p:nvPr/>
        </p:nvSpPr>
        <p:spPr>
          <a:xfrm>
            <a:off x="7324344" y="3106217"/>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G11.4</a:t>
            </a:r>
            <a:endParaRPr lang="en-US" sz="1680" dirty="0"/>
          </a:p>
        </p:txBody>
      </p:sp>
      <p:sp>
        <p:nvSpPr>
          <p:cNvPr id="31" name="Shape 28"/>
          <p:cNvSpPr/>
          <p:nvPr/>
        </p:nvSpPr>
        <p:spPr>
          <a:xfrm>
            <a:off x="9400032" y="3037637"/>
            <a:ext cx="2350008" cy="596189"/>
          </a:xfrm>
          <a:prstGeom prst="rect">
            <a:avLst/>
          </a:prstGeom>
          <a:solidFill>
            <a:srgbClr val="F0EBE2"/>
          </a:solidFill>
          <a:ln w="5715">
            <a:solidFill>
              <a:srgbClr val="F0EBE2"/>
            </a:solidFill>
            <a:prstDash val="solid"/>
          </a:ln>
        </p:spPr>
      </p:sp>
      <p:sp>
        <p:nvSpPr>
          <p:cNvPr id="32" name="Text 29"/>
          <p:cNvSpPr/>
          <p:nvPr/>
        </p:nvSpPr>
        <p:spPr>
          <a:xfrm>
            <a:off x="9518904" y="3106217"/>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G80.0</a:t>
            </a:r>
            <a:endParaRPr lang="en-US" sz="1680" dirty="0"/>
          </a:p>
        </p:txBody>
      </p:sp>
      <p:sp>
        <p:nvSpPr>
          <p:cNvPr id="33" name="Shape 30"/>
          <p:cNvSpPr/>
          <p:nvPr/>
        </p:nvSpPr>
        <p:spPr>
          <a:xfrm>
            <a:off x="438912" y="3633826"/>
            <a:ext cx="6766560" cy="596189"/>
          </a:xfrm>
          <a:prstGeom prst="rect">
            <a:avLst/>
          </a:prstGeom>
          <a:solidFill>
            <a:srgbClr val="FFFFFF"/>
          </a:solidFill>
          <a:ln w="5715">
            <a:solidFill>
              <a:srgbClr val="FFFFFF"/>
            </a:solidFill>
            <a:prstDash val="solid"/>
          </a:ln>
        </p:spPr>
      </p:sp>
      <p:sp>
        <p:nvSpPr>
          <p:cNvPr id="34" name="Text 31"/>
          <p:cNvSpPr/>
          <p:nvPr/>
        </p:nvSpPr>
        <p:spPr>
          <a:xfrm>
            <a:off x="557784" y="3702406"/>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Benigne konzentrische Makuladystrophie</a:t>
            </a:r>
            <a:endParaRPr lang="en-US" sz="1680" dirty="0"/>
          </a:p>
        </p:txBody>
      </p:sp>
      <p:sp>
        <p:nvSpPr>
          <p:cNvPr id="35" name="Shape 32"/>
          <p:cNvSpPr/>
          <p:nvPr/>
        </p:nvSpPr>
        <p:spPr>
          <a:xfrm>
            <a:off x="7205472" y="3633826"/>
            <a:ext cx="2194560" cy="596189"/>
          </a:xfrm>
          <a:prstGeom prst="rect">
            <a:avLst/>
          </a:prstGeom>
          <a:solidFill>
            <a:srgbClr val="FFFFFF"/>
          </a:solidFill>
          <a:ln w="5715">
            <a:solidFill>
              <a:srgbClr val="FFFFFF"/>
            </a:solidFill>
            <a:prstDash val="solid"/>
          </a:ln>
        </p:spPr>
      </p:sp>
      <p:sp>
        <p:nvSpPr>
          <p:cNvPr id="36" name="Text 33"/>
          <p:cNvSpPr/>
          <p:nvPr/>
        </p:nvSpPr>
        <p:spPr>
          <a:xfrm>
            <a:off x="7324344" y="3702406"/>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H31.2</a:t>
            </a:r>
            <a:endParaRPr lang="en-US" sz="1680" dirty="0"/>
          </a:p>
        </p:txBody>
      </p:sp>
      <p:sp>
        <p:nvSpPr>
          <p:cNvPr id="37" name="Shape 34"/>
          <p:cNvSpPr/>
          <p:nvPr/>
        </p:nvSpPr>
        <p:spPr>
          <a:xfrm>
            <a:off x="9400032" y="3633826"/>
            <a:ext cx="2350008" cy="596189"/>
          </a:xfrm>
          <a:prstGeom prst="rect">
            <a:avLst/>
          </a:prstGeom>
          <a:solidFill>
            <a:srgbClr val="FFFFFF"/>
          </a:solidFill>
          <a:ln w="5715">
            <a:solidFill>
              <a:srgbClr val="FFFFFF"/>
            </a:solidFill>
            <a:prstDash val="solid"/>
          </a:ln>
        </p:spPr>
      </p:sp>
      <p:sp>
        <p:nvSpPr>
          <p:cNvPr id="38" name="Text 35"/>
          <p:cNvSpPr/>
          <p:nvPr/>
        </p:nvSpPr>
        <p:spPr>
          <a:xfrm>
            <a:off x="9518904" y="3702406"/>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H35.5</a:t>
            </a:r>
            <a:endParaRPr lang="en-US" sz="1680" dirty="0"/>
          </a:p>
        </p:txBody>
      </p:sp>
      <p:sp>
        <p:nvSpPr>
          <p:cNvPr id="39" name="Shape 36"/>
          <p:cNvSpPr/>
          <p:nvPr/>
        </p:nvSpPr>
        <p:spPr>
          <a:xfrm>
            <a:off x="438912" y="4230014"/>
            <a:ext cx="6766560" cy="596189"/>
          </a:xfrm>
          <a:prstGeom prst="rect">
            <a:avLst/>
          </a:prstGeom>
          <a:solidFill>
            <a:srgbClr val="F0EBE2"/>
          </a:solidFill>
          <a:ln w="5715">
            <a:solidFill>
              <a:srgbClr val="F0EBE2"/>
            </a:solidFill>
            <a:prstDash val="solid"/>
          </a:ln>
        </p:spPr>
      </p:sp>
      <p:sp>
        <p:nvSpPr>
          <p:cNvPr id="40" name="Text 37"/>
          <p:cNvSpPr/>
          <p:nvPr/>
        </p:nvSpPr>
        <p:spPr>
          <a:xfrm>
            <a:off x="557784" y="4298594"/>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Serpiginöse Chorioideopathie</a:t>
            </a:r>
            <a:endParaRPr lang="en-US" sz="1680" dirty="0"/>
          </a:p>
        </p:txBody>
      </p:sp>
      <p:sp>
        <p:nvSpPr>
          <p:cNvPr id="41" name="Shape 38"/>
          <p:cNvSpPr/>
          <p:nvPr/>
        </p:nvSpPr>
        <p:spPr>
          <a:xfrm>
            <a:off x="7205472" y="4230014"/>
            <a:ext cx="2194560" cy="596189"/>
          </a:xfrm>
          <a:prstGeom prst="rect">
            <a:avLst/>
          </a:prstGeom>
          <a:solidFill>
            <a:srgbClr val="F0EBE2"/>
          </a:solidFill>
          <a:ln w="5715">
            <a:solidFill>
              <a:srgbClr val="F0EBE2"/>
            </a:solidFill>
            <a:prstDash val="solid"/>
          </a:ln>
        </p:spPr>
      </p:sp>
      <p:sp>
        <p:nvSpPr>
          <p:cNvPr id="42" name="Text 39"/>
          <p:cNvSpPr/>
          <p:nvPr/>
        </p:nvSpPr>
        <p:spPr>
          <a:xfrm>
            <a:off x="7324344" y="4298594"/>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H31.8</a:t>
            </a:r>
            <a:endParaRPr lang="en-US" sz="1680" dirty="0"/>
          </a:p>
        </p:txBody>
      </p:sp>
      <p:sp>
        <p:nvSpPr>
          <p:cNvPr id="43" name="Shape 40"/>
          <p:cNvSpPr/>
          <p:nvPr/>
        </p:nvSpPr>
        <p:spPr>
          <a:xfrm>
            <a:off x="9400032" y="4230014"/>
            <a:ext cx="2350008" cy="596189"/>
          </a:xfrm>
          <a:prstGeom prst="rect">
            <a:avLst/>
          </a:prstGeom>
          <a:solidFill>
            <a:srgbClr val="F0EBE2"/>
          </a:solidFill>
          <a:ln w="5715">
            <a:solidFill>
              <a:srgbClr val="F0EBE2"/>
            </a:solidFill>
            <a:prstDash val="solid"/>
          </a:ln>
        </p:spPr>
      </p:sp>
      <p:sp>
        <p:nvSpPr>
          <p:cNvPr id="44" name="Text 41"/>
          <p:cNvSpPr/>
          <p:nvPr/>
        </p:nvSpPr>
        <p:spPr>
          <a:xfrm>
            <a:off x="9518904" y="4298594"/>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H30.8</a:t>
            </a:r>
            <a:endParaRPr lang="en-US" sz="1680" dirty="0"/>
          </a:p>
        </p:txBody>
      </p:sp>
      <p:sp>
        <p:nvSpPr>
          <p:cNvPr id="45" name="Shape 42"/>
          <p:cNvSpPr/>
          <p:nvPr/>
        </p:nvSpPr>
        <p:spPr>
          <a:xfrm>
            <a:off x="438912" y="4826203"/>
            <a:ext cx="6766560" cy="596189"/>
          </a:xfrm>
          <a:prstGeom prst="rect">
            <a:avLst/>
          </a:prstGeom>
          <a:solidFill>
            <a:srgbClr val="FFFFFF"/>
          </a:solidFill>
          <a:ln w="5715">
            <a:solidFill>
              <a:srgbClr val="FFFFFF"/>
            </a:solidFill>
            <a:prstDash val="solid"/>
          </a:ln>
        </p:spPr>
      </p:sp>
      <p:sp>
        <p:nvSpPr>
          <p:cNvPr id="46" name="Text 43"/>
          <p:cNvSpPr/>
          <p:nvPr/>
        </p:nvSpPr>
        <p:spPr>
          <a:xfrm>
            <a:off x="557784" y="4894783"/>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Hereditäres dominantes zystoides Makulaödem</a:t>
            </a:r>
            <a:endParaRPr lang="en-US" sz="1680" dirty="0"/>
          </a:p>
        </p:txBody>
      </p:sp>
      <p:sp>
        <p:nvSpPr>
          <p:cNvPr id="47" name="Shape 44"/>
          <p:cNvSpPr/>
          <p:nvPr/>
        </p:nvSpPr>
        <p:spPr>
          <a:xfrm>
            <a:off x="7205472" y="4826203"/>
            <a:ext cx="2194560" cy="596189"/>
          </a:xfrm>
          <a:prstGeom prst="rect">
            <a:avLst/>
          </a:prstGeom>
          <a:solidFill>
            <a:srgbClr val="FFFFFF"/>
          </a:solidFill>
          <a:ln w="5715">
            <a:solidFill>
              <a:srgbClr val="FFFFFF"/>
            </a:solidFill>
            <a:prstDash val="solid"/>
          </a:ln>
        </p:spPr>
      </p:sp>
      <p:sp>
        <p:nvSpPr>
          <p:cNvPr id="48" name="Text 45"/>
          <p:cNvSpPr/>
          <p:nvPr/>
        </p:nvSpPr>
        <p:spPr>
          <a:xfrm>
            <a:off x="7324344" y="4894783"/>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H35.8</a:t>
            </a:r>
            <a:endParaRPr lang="en-US" sz="1680" dirty="0"/>
          </a:p>
        </p:txBody>
      </p:sp>
      <p:sp>
        <p:nvSpPr>
          <p:cNvPr id="49" name="Shape 46"/>
          <p:cNvSpPr/>
          <p:nvPr/>
        </p:nvSpPr>
        <p:spPr>
          <a:xfrm>
            <a:off x="9400032" y="4826203"/>
            <a:ext cx="2350008" cy="596189"/>
          </a:xfrm>
          <a:prstGeom prst="rect">
            <a:avLst/>
          </a:prstGeom>
          <a:solidFill>
            <a:srgbClr val="FFFFFF"/>
          </a:solidFill>
          <a:ln w="5715">
            <a:solidFill>
              <a:srgbClr val="FFFFFF"/>
            </a:solidFill>
            <a:prstDash val="solid"/>
          </a:ln>
        </p:spPr>
      </p:sp>
      <p:sp>
        <p:nvSpPr>
          <p:cNvPr id="50" name="Text 47"/>
          <p:cNvSpPr/>
          <p:nvPr/>
        </p:nvSpPr>
        <p:spPr>
          <a:xfrm>
            <a:off x="9518904" y="4894783"/>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H35.5</a:t>
            </a:r>
            <a:endParaRPr lang="en-US" sz="168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Seltene Krankheitsnamen sind ein Grund zur erneuten Indexprüfung - kein Anlass zur eigenständigen Neudiagnose.</a:t>
            </a:r>
            <a:endParaRPr lang="en-US" sz="143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Alphabet: Organzuordnung und Syndrome</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2024/2026: Bochdalek S. 147/147; Natrium-Diarrhoe S. 675/693; Caroli S. 162/163; Nebenniere S. 676/694; Schilddrüsenhormon S. 888/916.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63 / 140</a:t>
            </a:r>
            <a:endParaRPr lang="en-US" sz="900" dirty="0"/>
          </a:p>
        </p:txBody>
      </p:sp>
      <p:sp>
        <p:nvSpPr>
          <p:cNvPr id="15" name="Shape 12"/>
          <p:cNvSpPr/>
          <p:nvPr/>
        </p:nvSpPr>
        <p:spPr>
          <a:xfrm>
            <a:off x="438912" y="2048256"/>
            <a:ext cx="67665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547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7205472" y="2048256"/>
            <a:ext cx="2194560" cy="393192"/>
          </a:xfrm>
          <a:prstGeom prst="rect">
            <a:avLst/>
          </a:prstGeom>
          <a:solidFill>
            <a:srgbClr val="303D43"/>
          </a:solidFill>
          <a:ln w="5715">
            <a:solidFill>
              <a:srgbClr val="303D43"/>
            </a:solidFill>
            <a:prstDash val="solid"/>
          </a:ln>
        </p:spPr>
      </p:sp>
      <p:sp>
        <p:nvSpPr>
          <p:cNvPr id="18" name="Text 15"/>
          <p:cNvSpPr/>
          <p:nvPr/>
        </p:nvSpPr>
        <p:spPr>
          <a:xfrm>
            <a:off x="7315200" y="2135124"/>
            <a:ext cx="19751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9400032" y="2048256"/>
            <a:ext cx="2350008" cy="393192"/>
          </a:xfrm>
          <a:prstGeom prst="rect">
            <a:avLst/>
          </a:prstGeom>
          <a:solidFill>
            <a:srgbClr val="303D43"/>
          </a:solidFill>
          <a:ln w="5715">
            <a:solidFill>
              <a:srgbClr val="303D43"/>
            </a:solidFill>
            <a:prstDash val="solid"/>
          </a:ln>
        </p:spPr>
      </p:sp>
      <p:sp>
        <p:nvSpPr>
          <p:cNvPr id="20" name="Text 17"/>
          <p:cNvSpPr/>
          <p:nvPr/>
        </p:nvSpPr>
        <p:spPr>
          <a:xfrm>
            <a:off x="9509760" y="2135124"/>
            <a:ext cx="21305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438912" y="2441448"/>
            <a:ext cx="6766560" cy="596189"/>
          </a:xfrm>
          <a:prstGeom prst="rect">
            <a:avLst/>
          </a:prstGeom>
          <a:solidFill>
            <a:srgbClr val="FFFFFF"/>
          </a:solidFill>
          <a:ln w="5715">
            <a:solidFill>
              <a:srgbClr val="FFFFFF"/>
            </a:solidFill>
            <a:prstDash val="solid"/>
          </a:ln>
        </p:spPr>
      </p:sp>
      <p:sp>
        <p:nvSpPr>
          <p:cNvPr id="22" name="Text 19"/>
          <p:cNvSpPr/>
          <p:nvPr/>
        </p:nvSpPr>
        <p:spPr>
          <a:xfrm>
            <a:off x="557784" y="2510028"/>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Bochdalek- / Larrey-Hernie</a:t>
            </a:r>
            <a:endParaRPr lang="en-US" sz="1680" dirty="0"/>
          </a:p>
        </p:txBody>
      </p:sp>
      <p:sp>
        <p:nvSpPr>
          <p:cNvPr id="23" name="Shape 20"/>
          <p:cNvSpPr/>
          <p:nvPr/>
        </p:nvSpPr>
        <p:spPr>
          <a:xfrm>
            <a:off x="7205472" y="2441448"/>
            <a:ext cx="2194560" cy="596189"/>
          </a:xfrm>
          <a:prstGeom prst="rect">
            <a:avLst/>
          </a:prstGeom>
          <a:solidFill>
            <a:srgbClr val="FFFFFF"/>
          </a:solidFill>
          <a:ln w="5715">
            <a:solidFill>
              <a:srgbClr val="FFFFFF"/>
            </a:solidFill>
            <a:prstDash val="solid"/>
          </a:ln>
        </p:spPr>
      </p:sp>
      <p:sp>
        <p:nvSpPr>
          <p:cNvPr id="24" name="Text 21"/>
          <p:cNvSpPr/>
          <p:nvPr/>
        </p:nvSpPr>
        <p:spPr>
          <a:xfrm>
            <a:off x="7324344" y="2510028"/>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K44.9</a:t>
            </a:r>
            <a:endParaRPr lang="en-US" sz="1680" dirty="0"/>
          </a:p>
        </p:txBody>
      </p:sp>
      <p:sp>
        <p:nvSpPr>
          <p:cNvPr id="25" name="Shape 22"/>
          <p:cNvSpPr/>
          <p:nvPr/>
        </p:nvSpPr>
        <p:spPr>
          <a:xfrm>
            <a:off x="9400032" y="2441448"/>
            <a:ext cx="2350008" cy="596189"/>
          </a:xfrm>
          <a:prstGeom prst="rect">
            <a:avLst/>
          </a:prstGeom>
          <a:solidFill>
            <a:srgbClr val="FFFFFF"/>
          </a:solidFill>
          <a:ln w="5715">
            <a:solidFill>
              <a:srgbClr val="FFFFFF"/>
            </a:solidFill>
            <a:prstDash val="solid"/>
          </a:ln>
        </p:spPr>
      </p:sp>
      <p:sp>
        <p:nvSpPr>
          <p:cNvPr id="26" name="Text 23"/>
          <p:cNvSpPr/>
          <p:nvPr/>
        </p:nvSpPr>
        <p:spPr>
          <a:xfrm>
            <a:off x="9518904" y="2510028"/>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Q79.0</a:t>
            </a:r>
            <a:endParaRPr lang="en-US" sz="1680" dirty="0"/>
          </a:p>
        </p:txBody>
      </p:sp>
      <p:sp>
        <p:nvSpPr>
          <p:cNvPr id="27" name="Shape 24"/>
          <p:cNvSpPr/>
          <p:nvPr/>
        </p:nvSpPr>
        <p:spPr>
          <a:xfrm>
            <a:off x="438912" y="3037637"/>
            <a:ext cx="6766560" cy="596189"/>
          </a:xfrm>
          <a:prstGeom prst="rect">
            <a:avLst/>
          </a:prstGeom>
          <a:solidFill>
            <a:srgbClr val="F0EBE2"/>
          </a:solidFill>
          <a:ln w="5715">
            <a:solidFill>
              <a:srgbClr val="F0EBE2"/>
            </a:solidFill>
            <a:prstDash val="solid"/>
          </a:ln>
        </p:spPr>
      </p:sp>
      <p:sp>
        <p:nvSpPr>
          <p:cNvPr id="28" name="Text 25"/>
          <p:cNvSpPr/>
          <p:nvPr/>
        </p:nvSpPr>
        <p:spPr>
          <a:xfrm>
            <a:off x="557784" y="3106217"/>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Kongenitale Natrium-Diarrhoe</a:t>
            </a:r>
            <a:endParaRPr lang="en-US" sz="1680" dirty="0"/>
          </a:p>
        </p:txBody>
      </p:sp>
      <p:sp>
        <p:nvSpPr>
          <p:cNvPr id="29" name="Shape 26"/>
          <p:cNvSpPr/>
          <p:nvPr/>
        </p:nvSpPr>
        <p:spPr>
          <a:xfrm>
            <a:off x="7205472" y="3037637"/>
            <a:ext cx="2194560" cy="596189"/>
          </a:xfrm>
          <a:prstGeom prst="rect">
            <a:avLst/>
          </a:prstGeom>
          <a:solidFill>
            <a:srgbClr val="F0EBE2"/>
          </a:solidFill>
          <a:ln w="5715">
            <a:solidFill>
              <a:srgbClr val="F0EBE2"/>
            </a:solidFill>
            <a:prstDash val="solid"/>
          </a:ln>
        </p:spPr>
      </p:sp>
      <p:sp>
        <p:nvSpPr>
          <p:cNvPr id="30" name="Text 27"/>
          <p:cNvSpPr/>
          <p:nvPr/>
        </p:nvSpPr>
        <p:spPr>
          <a:xfrm>
            <a:off x="7324344" y="3106217"/>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P78.3</a:t>
            </a:r>
            <a:endParaRPr lang="en-US" sz="1680" dirty="0"/>
          </a:p>
        </p:txBody>
      </p:sp>
      <p:sp>
        <p:nvSpPr>
          <p:cNvPr id="31" name="Shape 28"/>
          <p:cNvSpPr/>
          <p:nvPr/>
        </p:nvSpPr>
        <p:spPr>
          <a:xfrm>
            <a:off x="9400032" y="3037637"/>
            <a:ext cx="2350008" cy="596189"/>
          </a:xfrm>
          <a:prstGeom prst="rect">
            <a:avLst/>
          </a:prstGeom>
          <a:solidFill>
            <a:srgbClr val="F0EBE2"/>
          </a:solidFill>
          <a:ln w="5715">
            <a:solidFill>
              <a:srgbClr val="F0EBE2"/>
            </a:solidFill>
            <a:prstDash val="solid"/>
          </a:ln>
        </p:spPr>
      </p:sp>
      <p:sp>
        <p:nvSpPr>
          <p:cNvPr id="32" name="Text 29"/>
          <p:cNvSpPr/>
          <p:nvPr/>
        </p:nvSpPr>
        <p:spPr>
          <a:xfrm>
            <a:off x="9518904" y="3106217"/>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K90.8</a:t>
            </a:r>
            <a:endParaRPr lang="en-US" sz="1680" dirty="0"/>
          </a:p>
        </p:txBody>
      </p:sp>
      <p:sp>
        <p:nvSpPr>
          <p:cNvPr id="33" name="Shape 30"/>
          <p:cNvSpPr/>
          <p:nvPr/>
        </p:nvSpPr>
        <p:spPr>
          <a:xfrm>
            <a:off x="438912" y="3633826"/>
            <a:ext cx="6766560" cy="596189"/>
          </a:xfrm>
          <a:prstGeom prst="rect">
            <a:avLst/>
          </a:prstGeom>
          <a:solidFill>
            <a:srgbClr val="FFFFFF"/>
          </a:solidFill>
          <a:ln w="5715">
            <a:solidFill>
              <a:srgbClr val="FFFFFF"/>
            </a:solidFill>
            <a:prstDash val="solid"/>
          </a:ln>
        </p:spPr>
      </p:sp>
      <p:sp>
        <p:nvSpPr>
          <p:cNvPr id="34" name="Text 31"/>
          <p:cNvSpPr/>
          <p:nvPr/>
        </p:nvSpPr>
        <p:spPr>
          <a:xfrm>
            <a:off x="557784" y="3702406"/>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Caroli-Syndrom</a:t>
            </a:r>
            <a:endParaRPr lang="en-US" sz="1680" dirty="0"/>
          </a:p>
        </p:txBody>
      </p:sp>
      <p:sp>
        <p:nvSpPr>
          <p:cNvPr id="35" name="Shape 32"/>
          <p:cNvSpPr/>
          <p:nvPr/>
        </p:nvSpPr>
        <p:spPr>
          <a:xfrm>
            <a:off x="7205472" y="3633826"/>
            <a:ext cx="2194560" cy="596189"/>
          </a:xfrm>
          <a:prstGeom prst="rect">
            <a:avLst/>
          </a:prstGeom>
          <a:solidFill>
            <a:srgbClr val="FFFFFF"/>
          </a:solidFill>
          <a:ln w="5715">
            <a:solidFill>
              <a:srgbClr val="FFFFFF"/>
            </a:solidFill>
            <a:prstDash val="solid"/>
          </a:ln>
        </p:spPr>
      </p:sp>
      <p:sp>
        <p:nvSpPr>
          <p:cNvPr id="36" name="Text 33"/>
          <p:cNvSpPr/>
          <p:nvPr/>
        </p:nvSpPr>
        <p:spPr>
          <a:xfrm>
            <a:off x="7324344" y="3702406"/>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Q44.5</a:t>
            </a:r>
            <a:endParaRPr lang="en-US" sz="1680" dirty="0"/>
          </a:p>
        </p:txBody>
      </p:sp>
      <p:sp>
        <p:nvSpPr>
          <p:cNvPr id="37" name="Shape 34"/>
          <p:cNvSpPr/>
          <p:nvPr/>
        </p:nvSpPr>
        <p:spPr>
          <a:xfrm>
            <a:off x="9400032" y="3633826"/>
            <a:ext cx="2350008" cy="596189"/>
          </a:xfrm>
          <a:prstGeom prst="rect">
            <a:avLst/>
          </a:prstGeom>
          <a:solidFill>
            <a:srgbClr val="FFFFFF"/>
          </a:solidFill>
          <a:ln w="5715">
            <a:solidFill>
              <a:srgbClr val="FFFFFF"/>
            </a:solidFill>
            <a:prstDash val="solid"/>
          </a:ln>
        </p:spPr>
      </p:sp>
      <p:sp>
        <p:nvSpPr>
          <p:cNvPr id="38" name="Text 35"/>
          <p:cNvSpPr/>
          <p:nvPr/>
        </p:nvSpPr>
        <p:spPr>
          <a:xfrm>
            <a:off x="9518904" y="3702406"/>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Q44.6</a:t>
            </a:r>
            <a:endParaRPr lang="en-US" sz="1680" dirty="0"/>
          </a:p>
        </p:txBody>
      </p:sp>
      <p:sp>
        <p:nvSpPr>
          <p:cNvPr id="39" name="Shape 36"/>
          <p:cNvSpPr/>
          <p:nvPr/>
        </p:nvSpPr>
        <p:spPr>
          <a:xfrm>
            <a:off x="438912" y="4230014"/>
            <a:ext cx="6766560" cy="596189"/>
          </a:xfrm>
          <a:prstGeom prst="rect">
            <a:avLst/>
          </a:prstGeom>
          <a:solidFill>
            <a:srgbClr val="F0EBE2"/>
          </a:solidFill>
          <a:ln w="5715">
            <a:solidFill>
              <a:srgbClr val="F0EBE2"/>
            </a:solidFill>
            <a:prstDash val="solid"/>
          </a:ln>
        </p:spPr>
      </p:sp>
      <p:sp>
        <p:nvSpPr>
          <p:cNvPr id="40" name="Text 37"/>
          <p:cNvSpPr/>
          <p:nvPr/>
        </p:nvSpPr>
        <p:spPr>
          <a:xfrm>
            <a:off x="557784" y="4298594"/>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Kongenitale zytomegale Nebennierenhypoplasie</a:t>
            </a:r>
            <a:endParaRPr lang="en-US" sz="1680" dirty="0"/>
          </a:p>
        </p:txBody>
      </p:sp>
      <p:sp>
        <p:nvSpPr>
          <p:cNvPr id="41" name="Shape 38"/>
          <p:cNvSpPr/>
          <p:nvPr/>
        </p:nvSpPr>
        <p:spPr>
          <a:xfrm>
            <a:off x="7205472" y="4230014"/>
            <a:ext cx="2194560" cy="596189"/>
          </a:xfrm>
          <a:prstGeom prst="rect">
            <a:avLst/>
          </a:prstGeom>
          <a:solidFill>
            <a:srgbClr val="F0EBE2"/>
          </a:solidFill>
          <a:ln w="5715">
            <a:solidFill>
              <a:srgbClr val="F0EBE2"/>
            </a:solidFill>
            <a:prstDash val="solid"/>
          </a:ln>
        </p:spPr>
      </p:sp>
      <p:sp>
        <p:nvSpPr>
          <p:cNvPr id="42" name="Text 39"/>
          <p:cNvSpPr/>
          <p:nvPr/>
        </p:nvSpPr>
        <p:spPr>
          <a:xfrm>
            <a:off x="7324344" y="4298594"/>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E27.1</a:t>
            </a:r>
            <a:endParaRPr lang="en-US" sz="1680" dirty="0"/>
          </a:p>
        </p:txBody>
      </p:sp>
      <p:sp>
        <p:nvSpPr>
          <p:cNvPr id="43" name="Shape 40"/>
          <p:cNvSpPr/>
          <p:nvPr/>
        </p:nvSpPr>
        <p:spPr>
          <a:xfrm>
            <a:off x="9400032" y="4230014"/>
            <a:ext cx="2350008" cy="596189"/>
          </a:xfrm>
          <a:prstGeom prst="rect">
            <a:avLst/>
          </a:prstGeom>
          <a:solidFill>
            <a:srgbClr val="F0EBE2"/>
          </a:solidFill>
          <a:ln w="5715">
            <a:solidFill>
              <a:srgbClr val="F0EBE2"/>
            </a:solidFill>
            <a:prstDash val="solid"/>
          </a:ln>
        </p:spPr>
      </p:sp>
      <p:sp>
        <p:nvSpPr>
          <p:cNvPr id="44" name="Text 41"/>
          <p:cNvSpPr/>
          <p:nvPr/>
        </p:nvSpPr>
        <p:spPr>
          <a:xfrm>
            <a:off x="9518904" y="4298594"/>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Q89.1</a:t>
            </a:r>
            <a:endParaRPr lang="en-US" sz="1680" dirty="0"/>
          </a:p>
        </p:txBody>
      </p:sp>
      <p:sp>
        <p:nvSpPr>
          <p:cNvPr id="45" name="Shape 42"/>
          <p:cNvSpPr/>
          <p:nvPr/>
        </p:nvSpPr>
        <p:spPr>
          <a:xfrm>
            <a:off x="438912" y="4826203"/>
            <a:ext cx="6766560" cy="596189"/>
          </a:xfrm>
          <a:prstGeom prst="rect">
            <a:avLst/>
          </a:prstGeom>
          <a:solidFill>
            <a:srgbClr val="FFFFFF"/>
          </a:solidFill>
          <a:ln w="5715">
            <a:solidFill>
              <a:srgbClr val="FFFFFF"/>
            </a:solidFill>
            <a:prstDash val="solid"/>
          </a:ln>
        </p:spPr>
      </p:sp>
      <p:sp>
        <p:nvSpPr>
          <p:cNvPr id="46" name="Text 43"/>
          <p:cNvSpPr/>
          <p:nvPr/>
        </p:nvSpPr>
        <p:spPr>
          <a:xfrm>
            <a:off x="557784" y="4894783"/>
            <a:ext cx="652881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Schilddrüsenhormonresistenz: Thyroidhormonrezeptor Alpha</a:t>
            </a:r>
            <a:endParaRPr lang="en-US" sz="1680" dirty="0"/>
          </a:p>
        </p:txBody>
      </p:sp>
      <p:sp>
        <p:nvSpPr>
          <p:cNvPr id="47" name="Shape 44"/>
          <p:cNvSpPr/>
          <p:nvPr/>
        </p:nvSpPr>
        <p:spPr>
          <a:xfrm>
            <a:off x="7205472" y="4826203"/>
            <a:ext cx="2194560" cy="596189"/>
          </a:xfrm>
          <a:prstGeom prst="rect">
            <a:avLst/>
          </a:prstGeom>
          <a:solidFill>
            <a:srgbClr val="FFFFFF"/>
          </a:solidFill>
          <a:ln w="5715">
            <a:solidFill>
              <a:srgbClr val="FFFFFF"/>
            </a:solidFill>
            <a:prstDash val="solid"/>
          </a:ln>
        </p:spPr>
      </p:sp>
      <p:sp>
        <p:nvSpPr>
          <p:cNvPr id="48" name="Text 45"/>
          <p:cNvSpPr/>
          <p:nvPr/>
        </p:nvSpPr>
        <p:spPr>
          <a:xfrm>
            <a:off x="7324344" y="4894783"/>
            <a:ext cx="1956816"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E05.8</a:t>
            </a:r>
            <a:endParaRPr lang="en-US" sz="1680" dirty="0"/>
          </a:p>
        </p:txBody>
      </p:sp>
      <p:sp>
        <p:nvSpPr>
          <p:cNvPr id="49" name="Shape 46"/>
          <p:cNvSpPr/>
          <p:nvPr/>
        </p:nvSpPr>
        <p:spPr>
          <a:xfrm>
            <a:off x="9400032" y="4826203"/>
            <a:ext cx="2350008" cy="596189"/>
          </a:xfrm>
          <a:prstGeom prst="rect">
            <a:avLst/>
          </a:prstGeom>
          <a:solidFill>
            <a:srgbClr val="FFFFFF"/>
          </a:solidFill>
          <a:ln w="5715">
            <a:solidFill>
              <a:srgbClr val="FFFFFF"/>
            </a:solidFill>
            <a:prstDash val="solid"/>
          </a:ln>
        </p:spPr>
      </p:sp>
      <p:sp>
        <p:nvSpPr>
          <p:cNvPr id="50" name="Text 47"/>
          <p:cNvSpPr/>
          <p:nvPr/>
        </p:nvSpPr>
        <p:spPr>
          <a:xfrm>
            <a:off x="9518904" y="4894783"/>
            <a:ext cx="21122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E03.8</a:t>
            </a:r>
            <a:endParaRPr lang="en-US" sz="168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Der Index unterscheidet genaue Syndrombezeichnungen; ähnlich klingende Diagnosen nicht gleichsetzen.</a:t>
            </a:r>
            <a:endParaRPr lang="en-US" sz="143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VERGLEICH 2024 → 2026</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AL-Amyloidose: Spezifizierung verhindert Fehlzuordnung</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 S. 48-49, 567; Alpha 2026: S. 38, 49-50, 579; ICD-Sys 2026: E85.- S. 159.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64 / 140</a:t>
            </a:r>
            <a:endParaRPr lang="en-US" sz="900" dirty="0"/>
          </a:p>
        </p:txBody>
      </p:sp>
      <p:sp>
        <p:nvSpPr>
          <p:cNvPr id="16" name="Shape 13"/>
          <p:cNvSpPr/>
          <p:nvPr/>
        </p:nvSpPr>
        <p:spPr>
          <a:xfrm>
            <a:off x="438912" y="2048256"/>
            <a:ext cx="5556504" cy="3383280"/>
          </a:xfrm>
          <a:prstGeom prst="rect">
            <a:avLst/>
          </a:prstGeom>
          <a:solidFill>
            <a:srgbClr val="FFFFFF"/>
          </a:solidFill>
          <a:ln w="5715">
            <a:solidFill>
              <a:srgbClr val="DDD7CE"/>
            </a:solidFill>
            <a:prstDash val="solid"/>
          </a:ln>
        </p:spPr>
      </p:sp>
      <p:sp>
        <p:nvSpPr>
          <p:cNvPr id="17" name="Shape 14"/>
          <p:cNvSpPr/>
          <p:nvPr/>
        </p:nvSpPr>
        <p:spPr>
          <a:xfrm>
            <a:off x="438912" y="2048256"/>
            <a:ext cx="5556504" cy="420624"/>
          </a:xfrm>
          <a:prstGeom prst="rect">
            <a:avLst/>
          </a:prstGeom>
          <a:solidFill>
            <a:srgbClr val="303D43"/>
          </a:solidFill>
          <a:ln w="5715">
            <a:solidFill>
              <a:srgbClr val="303D43"/>
            </a:solidFill>
            <a:prstDash val="solid"/>
          </a:ln>
        </p:spPr>
      </p:sp>
      <p:sp>
        <p:nvSpPr>
          <p:cNvPr id="18" name="Text 15"/>
          <p:cNvSpPr/>
          <p:nvPr/>
        </p:nvSpPr>
        <p:spPr>
          <a:xfrm>
            <a:off x="594360" y="2148840"/>
            <a:ext cx="5245608" cy="228600"/>
          </a:xfrm>
          <a:prstGeom prst="rect">
            <a:avLst/>
          </a:prstGeom>
          <a:noFill/>
          <a:ln/>
        </p:spPr>
        <p:txBody>
          <a:bodyPr wrap="square" lIns="0" tIns="0" rIns="0" bIns="0" rtlCol="0" anchor="t"/>
          <a:lstStyle/>
          <a:p>
            <a:pPr marL="0" indent="0">
              <a:buNone/>
            </a:pPr>
            <a:r>
              <a:rPr lang="en-US" sz="1410" b="1" dirty="0">
                <a:solidFill>
                  <a:srgbClr val="FFFFFF"/>
                </a:solidFill>
                <a:latin typeface="Arial" pitchFamily="34" charset="0"/>
                <a:ea typeface="Arial" pitchFamily="34" charset="-122"/>
                <a:cs typeface="Arial" pitchFamily="34" charset="-120"/>
              </a:rPr>
              <a:t>ICD-VERSION 2024</a:t>
            </a:r>
            <a:endParaRPr lang="en-US" sz="1410" dirty="0"/>
          </a:p>
        </p:txBody>
      </p:sp>
      <p:sp>
        <p:nvSpPr>
          <p:cNvPr id="19" name="Shape 16"/>
          <p:cNvSpPr/>
          <p:nvPr/>
        </p:nvSpPr>
        <p:spPr>
          <a:xfrm>
            <a:off x="603504" y="2715768"/>
            <a:ext cx="43891" cy="43891"/>
          </a:xfrm>
          <a:prstGeom prst="rect">
            <a:avLst/>
          </a:prstGeom>
          <a:solidFill>
            <a:srgbClr val="869867"/>
          </a:solidFill>
          <a:ln w="5715">
            <a:solidFill>
              <a:srgbClr val="869867"/>
            </a:solidFill>
            <a:prstDash val="solid"/>
          </a:ln>
        </p:spPr>
      </p:sp>
      <p:sp>
        <p:nvSpPr>
          <p:cNvPr id="20" name="Text 17"/>
          <p:cNvSpPr/>
          <p:nvPr/>
        </p:nvSpPr>
        <p:spPr>
          <a:xfrm>
            <a:off x="768096" y="2651760"/>
            <a:ext cx="5044440" cy="927354"/>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Alphabet: AL-Amyloidose / Leichtkettenamyloidose ohne weitere Angabe → E85.9.</a:t>
            </a:r>
            <a:endParaRPr lang="en-US" sz="1900" dirty="0"/>
          </a:p>
        </p:txBody>
      </p:sp>
      <p:sp>
        <p:nvSpPr>
          <p:cNvPr id="21" name="Shape 18"/>
          <p:cNvSpPr/>
          <p:nvPr/>
        </p:nvSpPr>
        <p:spPr>
          <a:xfrm>
            <a:off x="6196584" y="2048256"/>
            <a:ext cx="5556504" cy="3383280"/>
          </a:xfrm>
          <a:prstGeom prst="rect">
            <a:avLst/>
          </a:prstGeom>
          <a:solidFill>
            <a:srgbClr val="FFFFFF"/>
          </a:solidFill>
          <a:ln w="5715">
            <a:solidFill>
              <a:srgbClr val="DDD7CE"/>
            </a:solidFill>
            <a:prstDash val="solid"/>
          </a:ln>
        </p:spPr>
      </p:sp>
      <p:sp>
        <p:nvSpPr>
          <p:cNvPr id="22" name="Shape 19"/>
          <p:cNvSpPr/>
          <p:nvPr/>
        </p:nvSpPr>
        <p:spPr>
          <a:xfrm>
            <a:off x="6196584" y="2048256"/>
            <a:ext cx="5556504" cy="420624"/>
          </a:xfrm>
          <a:prstGeom prst="rect">
            <a:avLst/>
          </a:prstGeom>
          <a:solidFill>
            <a:srgbClr val="E5DCCB"/>
          </a:solidFill>
          <a:ln w="5715">
            <a:solidFill>
              <a:srgbClr val="E5DCCB"/>
            </a:solidFill>
            <a:prstDash val="solid"/>
          </a:ln>
        </p:spPr>
      </p:sp>
      <p:sp>
        <p:nvSpPr>
          <p:cNvPr id="23" name="Text 20"/>
          <p:cNvSpPr/>
          <p:nvPr/>
        </p:nvSpPr>
        <p:spPr>
          <a:xfrm>
            <a:off x="6352032" y="2148840"/>
            <a:ext cx="5245608" cy="228600"/>
          </a:xfrm>
          <a:prstGeom prst="rect">
            <a:avLst/>
          </a:prstGeom>
          <a:noFill/>
          <a:ln/>
        </p:spPr>
        <p:txBody>
          <a:bodyPr wrap="square" lIns="0" tIns="0" rIns="0" bIns="0" rtlCol="0" anchor="t"/>
          <a:lstStyle/>
          <a:p>
            <a:pPr marL="0" indent="0">
              <a:buNone/>
            </a:pPr>
            <a:r>
              <a:rPr lang="en-US" sz="1410" b="1" dirty="0">
                <a:solidFill>
                  <a:srgbClr val="243239"/>
                </a:solidFill>
                <a:latin typeface="Arial" pitchFamily="34" charset="0"/>
                <a:ea typeface="Arial" pitchFamily="34" charset="-122"/>
                <a:cs typeface="Arial" pitchFamily="34" charset="-120"/>
              </a:rPr>
              <a:t>ICD-VERSION 2026</a:t>
            </a:r>
            <a:endParaRPr lang="en-US" sz="1410" dirty="0"/>
          </a:p>
        </p:txBody>
      </p:sp>
      <p:sp>
        <p:nvSpPr>
          <p:cNvPr id="24" name="Shape 21"/>
          <p:cNvSpPr/>
          <p:nvPr/>
        </p:nvSpPr>
        <p:spPr>
          <a:xfrm>
            <a:off x="6361176" y="2715768"/>
            <a:ext cx="43891" cy="43891"/>
          </a:xfrm>
          <a:prstGeom prst="rect">
            <a:avLst/>
          </a:prstGeom>
          <a:solidFill>
            <a:srgbClr val="869867"/>
          </a:solidFill>
          <a:ln w="5715">
            <a:solidFill>
              <a:srgbClr val="869867"/>
            </a:solidFill>
            <a:prstDash val="solid"/>
          </a:ln>
        </p:spPr>
      </p:sp>
      <p:sp>
        <p:nvSpPr>
          <p:cNvPr id="25" name="Text 22"/>
          <p:cNvSpPr/>
          <p:nvPr/>
        </p:nvSpPr>
        <p:spPr>
          <a:xfrm>
            <a:off x="6525768" y="2651760"/>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Alphabet: AL-Amyloidose ohne weitere Angabe → E85.88.</a:t>
            </a:r>
            <a:endParaRPr lang="en-US" sz="1900" dirty="0"/>
          </a:p>
        </p:txBody>
      </p:sp>
      <p:sp>
        <p:nvSpPr>
          <p:cNvPr id="26" name="Shape 23"/>
          <p:cNvSpPr/>
          <p:nvPr/>
        </p:nvSpPr>
        <p:spPr>
          <a:xfrm>
            <a:off x="6361176" y="3431540"/>
            <a:ext cx="43891" cy="43891"/>
          </a:xfrm>
          <a:prstGeom prst="rect">
            <a:avLst/>
          </a:prstGeom>
          <a:solidFill>
            <a:srgbClr val="869867"/>
          </a:solidFill>
          <a:ln w="5715">
            <a:solidFill>
              <a:srgbClr val="869867"/>
            </a:solidFill>
            <a:prstDash val="solid"/>
          </a:ln>
        </p:spPr>
      </p:sp>
      <p:sp>
        <p:nvSpPr>
          <p:cNvPr id="27" name="Text 24"/>
          <p:cNvSpPr/>
          <p:nvPr/>
        </p:nvSpPr>
        <p:spPr>
          <a:xfrm>
            <a:off x="6525768" y="3367532"/>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Ausdrücklich systemische AL-Amyloidose → E85.30.</a:t>
            </a:r>
            <a:endParaRPr lang="en-US" sz="1900" dirty="0"/>
          </a:p>
        </p:txBody>
      </p:sp>
      <p:sp>
        <p:nvSpPr>
          <p:cNvPr id="28" name="Shape 25"/>
          <p:cNvSpPr/>
          <p:nvPr/>
        </p:nvSpPr>
        <p:spPr>
          <a:xfrm>
            <a:off x="6361176" y="4147312"/>
            <a:ext cx="43891" cy="43891"/>
          </a:xfrm>
          <a:prstGeom prst="rect">
            <a:avLst/>
          </a:prstGeom>
          <a:solidFill>
            <a:srgbClr val="869867"/>
          </a:solidFill>
          <a:ln w="5715">
            <a:solidFill>
              <a:srgbClr val="869867"/>
            </a:solidFill>
            <a:prstDash val="solid"/>
          </a:ln>
        </p:spPr>
      </p:sp>
      <p:sp>
        <p:nvSpPr>
          <p:cNvPr id="29" name="Text 26"/>
          <p:cNvSpPr/>
          <p:nvPr/>
        </p:nvSpPr>
        <p:spPr>
          <a:xfrm>
            <a:off x="6525768" y="4083304"/>
            <a:ext cx="5044440" cy="642620"/>
          </a:xfrm>
          <a:prstGeom prst="rect">
            <a:avLst/>
          </a:prstGeom>
          <a:noFill/>
          <a:ln/>
        </p:spPr>
        <p:txBody>
          <a:bodyPr wrap="square" lIns="0" tIns="0" rIns="0" bIns="0" rtlCol="0" anchor="t"/>
          <a:lstStyle/>
          <a:p>
            <a:pPr marL="0" indent="0">
              <a:buNone/>
            </a:pPr>
            <a:r>
              <a:rPr lang="en-US" sz="1900" dirty="0">
                <a:solidFill>
                  <a:srgbClr val="243239"/>
                </a:solidFill>
                <a:latin typeface="Arial" pitchFamily="34" charset="0"/>
                <a:ea typeface="Arial" pitchFamily="34" charset="-122"/>
                <a:cs typeface="Arial" pitchFamily="34" charset="-120"/>
              </a:rPr>
              <a:t>Lokalisierte (AL-)Amyloidose → E85.4 in der Systematik.</a:t>
            </a:r>
            <a:endParaRPr lang="en-US" sz="190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Das Wort AL allein darf nicht automatisch zur neuen systemischen Position E85.30 führen.</a:t>
            </a:r>
            <a:endParaRPr lang="en-US" sz="143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Indexbegriffe sind mehr als neue Nummern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Direkter Textvergleich der Alphabet-Referenzfassungen 2024 und 2026; Systematik-Abgleich 2024/2026.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65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Neue Verfahren / Scores</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Die U53-/U54-Tests sowie direkte MoCA-Stufen erhalten passende Suchzugänge.</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Ausdifferenzierte Diagnosen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Systemische AL-Amyloidose, neue Fatigue-Unterteilungen und konkrete Gerätekomplikationen werden im Alphabet nachvollzogen.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Seltene Erkrankungen</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Zusätzliche Syndrom-, Gen- und Tumorbezeichnungen verweisen oft auf bereits bestehende Kodes. Nicht jede Aufnahme ist eine neue Entität der Systematik.</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nachfolgenden Register bündeln Änderungsmuster statt Tausende redundante Synonymzeilen zu wiederholen.</a:t>
            </a:r>
            <a:endParaRPr lang="en-US" sz="143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05 | ALPHABETISCHES VERZEICHNIS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Indexeintrag ist kein Ersatz für die Fallprüfung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Alpha 2024/2026: Magersucht S. 600/614; Li-Fraumeni S. 574/585; Pneumonitis S. 808/832. ICD-Sys 2026, C97!; KHB 2027 G40/G54.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66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Magersucht</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Indexzuordnung wechselt von R63.0 zu F50.08. Das erfordert besondere Aufmerksamkeit für den tatsächlichen medizinischen Begriff.</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Li-Fraumeni-Syndrom</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Der Index ergänzt C97! zur bisherigen Zuordnung. Daraus nicht pauschal aktuelle multiple Primärmalignome bei jeder genetischen Prädisposition ableiten.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Kombinationskodes</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Neu ergänzte Manifestationskodes im Alphabet, etwa bei HIV oder Syndromen, weiterhin anhand des dokumentierten Falles und der Systematik prüfen.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Unklare oder klinisch unpassende Indexresultate mit der Dokumentation abgleichen, nicht unbemerkt übernehmen.</a:t>
            </a:r>
            <a:endParaRPr lang="en-US" sz="143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THEMENBLOCK</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ICD-10-GM 2024 → 2026</a:t>
            </a:r>
            <a:endParaRPr lang="en-US" sz="900" dirty="0"/>
          </a:p>
        </p:txBody>
      </p:sp>
      <p:sp>
        <p:nvSpPr>
          <p:cNvPr id="9" name="Shape 6"/>
          <p:cNvSpPr/>
          <p:nvPr/>
        </p:nvSpPr>
        <p:spPr>
          <a:xfrm>
            <a:off x="438912" y="6272784"/>
            <a:ext cx="11314176" cy="0"/>
          </a:xfrm>
          <a:prstGeom prst="line">
            <a:avLst/>
          </a:prstGeom>
          <a:noFill/>
          <a:ln w="7620">
            <a:solidFill>
              <a:srgbClr val="DDD7CE"/>
            </a:solidFill>
            <a:prstDash val="solid"/>
          </a:ln>
        </p:spPr>
      </p:sp>
      <p:sp>
        <p:nvSpPr>
          <p:cNvPr id="10" name="Text 7"/>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1" name="Text 8"/>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2" name="Text 9"/>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67 / 140</a:t>
            </a:r>
            <a:endParaRPr lang="en-US" sz="900" dirty="0"/>
          </a:p>
        </p:txBody>
      </p:sp>
      <p:sp>
        <p:nvSpPr>
          <p:cNvPr id="13" name="Text 10"/>
          <p:cNvSpPr/>
          <p:nvPr/>
        </p:nvSpPr>
        <p:spPr>
          <a:xfrm>
            <a:off x="438912" y="1719072"/>
            <a:ext cx="1828800" cy="914400"/>
          </a:xfrm>
          <a:prstGeom prst="rect">
            <a:avLst/>
          </a:prstGeom>
          <a:noFill/>
          <a:ln/>
        </p:spPr>
        <p:txBody>
          <a:bodyPr wrap="square" lIns="0" tIns="0" rIns="0" bIns="0" rtlCol="0" anchor="t"/>
          <a:lstStyle/>
          <a:p>
            <a:pPr marL="0" indent="0">
              <a:buNone/>
            </a:pPr>
            <a:r>
              <a:rPr lang="en-US" sz="7000" b="1" dirty="0">
                <a:solidFill>
                  <a:srgbClr val="E5DCCB"/>
                </a:solidFill>
                <a:latin typeface="Georgia" pitchFamily="34" charset="0"/>
                <a:ea typeface="Georgia" pitchFamily="34" charset="-122"/>
                <a:cs typeface="Georgia" pitchFamily="34" charset="-120"/>
              </a:rPr>
              <a:t>06</a:t>
            </a:r>
            <a:endParaRPr lang="en-US" sz="7000" dirty="0"/>
          </a:p>
        </p:txBody>
      </p:sp>
      <p:sp>
        <p:nvSpPr>
          <p:cNvPr id="14" name="Text 11"/>
          <p:cNvSpPr/>
          <p:nvPr/>
        </p:nvSpPr>
        <p:spPr>
          <a:xfrm>
            <a:off x="438912" y="2761488"/>
            <a:ext cx="10789920" cy="932688"/>
          </a:xfrm>
          <a:prstGeom prst="rect">
            <a:avLst/>
          </a:prstGeom>
          <a:noFill/>
          <a:ln/>
        </p:spPr>
        <p:txBody>
          <a:bodyPr wrap="square" lIns="0" tIns="0" rIns="0" bIns="0" rtlCol="0" anchor="t"/>
          <a:lstStyle/>
          <a:p>
            <a:pPr marL="0" indent="0">
              <a:buNone/>
            </a:pPr>
            <a:r>
              <a:rPr lang="en-US" sz="3400" b="1" dirty="0">
                <a:solidFill>
                  <a:srgbClr val="303D43"/>
                </a:solidFill>
                <a:latin typeface="Georgia" pitchFamily="34" charset="0"/>
                <a:ea typeface="Georgia" pitchFamily="34" charset="-122"/>
                <a:cs typeface="Georgia" pitchFamily="34" charset="-120"/>
              </a:rPr>
              <a:t>Vom Versionsvergleich zur sicheren Umsetzung</a:t>
            </a:r>
            <a:endParaRPr lang="en-US" sz="3400" dirty="0"/>
          </a:p>
        </p:txBody>
      </p:sp>
      <p:sp>
        <p:nvSpPr>
          <p:cNvPr id="15" name="Text 12"/>
          <p:cNvSpPr/>
          <p:nvPr/>
        </p:nvSpPr>
        <p:spPr>
          <a:xfrm>
            <a:off x="438912" y="3858768"/>
            <a:ext cx="10698480" cy="475488"/>
          </a:xfrm>
          <a:prstGeom prst="rect">
            <a:avLst/>
          </a:prstGeom>
          <a:noFill/>
          <a:ln/>
        </p:spPr>
        <p:txBody>
          <a:bodyPr wrap="square" lIns="0" tIns="0" rIns="0" bIns="0" rtlCol="0" anchor="t"/>
          <a:lstStyle/>
          <a:p>
            <a:pPr marL="0" indent="0">
              <a:buNone/>
            </a:pPr>
            <a:r>
              <a:rPr lang="en-US" sz="2140" dirty="0">
                <a:solidFill>
                  <a:srgbClr val="59666B"/>
                </a:solidFill>
                <a:latin typeface="Arial" pitchFamily="34" charset="0"/>
                <a:ea typeface="Arial" pitchFamily="34" charset="-122"/>
                <a:cs typeface="Arial" pitchFamily="34" charset="-120"/>
              </a:rPr>
              <a:t>Eigene Kurzfälle und Freigabecheck</a:t>
            </a:r>
            <a:endParaRPr lang="en-US" sz="2140" dirty="0"/>
          </a:p>
        </p:txBody>
      </p:sp>
      <p:sp>
        <p:nvSpPr>
          <p:cNvPr id="16" name="Shape 13"/>
          <p:cNvSpPr/>
          <p:nvPr/>
        </p:nvSpPr>
        <p:spPr>
          <a:xfrm>
            <a:off x="438912" y="4663440"/>
            <a:ext cx="41148" cy="512064"/>
          </a:xfrm>
          <a:prstGeom prst="rect">
            <a:avLst/>
          </a:prstGeom>
          <a:solidFill>
            <a:srgbClr val="284907"/>
          </a:solidFill>
          <a:ln w="5715">
            <a:solidFill>
              <a:srgbClr val="284907"/>
            </a:solidFill>
            <a:prstDash val="solid"/>
          </a:ln>
        </p:spPr>
      </p:sp>
      <p:sp>
        <p:nvSpPr>
          <p:cNvPr id="17" name="Text 14"/>
          <p:cNvSpPr/>
          <p:nvPr/>
        </p:nvSpPr>
        <p:spPr>
          <a:xfrm>
            <a:off x="59436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Kodeauswahl begründen</a:t>
            </a:r>
            <a:endParaRPr lang="en-US" sz="1670" dirty="0"/>
          </a:p>
        </p:txBody>
      </p:sp>
      <p:sp>
        <p:nvSpPr>
          <p:cNvPr id="18" name="Shape 15"/>
          <p:cNvSpPr/>
          <p:nvPr/>
        </p:nvSpPr>
        <p:spPr>
          <a:xfrm>
            <a:off x="4233672" y="4663440"/>
            <a:ext cx="41148" cy="512064"/>
          </a:xfrm>
          <a:prstGeom prst="rect">
            <a:avLst/>
          </a:prstGeom>
          <a:solidFill>
            <a:srgbClr val="284907"/>
          </a:solidFill>
          <a:ln w="5715">
            <a:solidFill>
              <a:srgbClr val="284907"/>
            </a:solidFill>
            <a:prstDash val="solid"/>
          </a:ln>
        </p:spPr>
      </p:sp>
      <p:sp>
        <p:nvSpPr>
          <p:cNvPr id="19" name="Text 16"/>
          <p:cNvSpPr/>
          <p:nvPr/>
        </p:nvSpPr>
        <p:spPr>
          <a:xfrm>
            <a:off x="438912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Schweizer Abweichungen beachten</a:t>
            </a:r>
            <a:endParaRPr lang="en-US" sz="1670" dirty="0"/>
          </a:p>
        </p:txBody>
      </p:sp>
      <p:sp>
        <p:nvSpPr>
          <p:cNvPr id="20" name="Shape 17"/>
          <p:cNvSpPr/>
          <p:nvPr/>
        </p:nvSpPr>
        <p:spPr>
          <a:xfrm>
            <a:off x="8028432" y="4663440"/>
            <a:ext cx="41148" cy="512064"/>
          </a:xfrm>
          <a:prstGeom prst="rect">
            <a:avLst/>
          </a:prstGeom>
          <a:solidFill>
            <a:srgbClr val="284907"/>
          </a:solidFill>
          <a:ln w="5715">
            <a:solidFill>
              <a:srgbClr val="284907"/>
            </a:solidFill>
            <a:prstDash val="solid"/>
          </a:ln>
        </p:spPr>
      </p:sp>
      <p:sp>
        <p:nvSpPr>
          <p:cNvPr id="21" name="Text 18"/>
          <p:cNvSpPr/>
          <p:nvPr/>
        </p:nvSpPr>
        <p:spPr>
          <a:xfrm>
            <a:off x="8183880" y="4695444"/>
            <a:ext cx="3355848" cy="548640"/>
          </a:xfrm>
          <a:prstGeom prst="rect">
            <a:avLst/>
          </a:prstGeom>
          <a:noFill/>
          <a:ln/>
        </p:spPr>
        <p:txBody>
          <a:bodyPr wrap="square" lIns="0" tIns="0" rIns="0" bIns="0" rtlCol="0" anchor="t"/>
          <a:lstStyle/>
          <a:p>
            <a:pPr marL="0" indent="0">
              <a:buNone/>
            </a:pPr>
            <a:r>
              <a:rPr lang="en-US" sz="1670" b="1" dirty="0">
                <a:solidFill>
                  <a:srgbClr val="243239"/>
                </a:solidFill>
                <a:latin typeface="Arial" pitchFamily="34" charset="0"/>
                <a:ea typeface="Arial" pitchFamily="34" charset="-122"/>
                <a:cs typeface="Arial" pitchFamily="34" charset="-120"/>
              </a:rPr>
              <a:t>Stammdaten und Dokumentation testen</a:t>
            </a:r>
            <a:endParaRPr lang="en-US" sz="1670" dirty="0"/>
          </a:p>
        </p:txBody>
      </p:sp>
      <p:pic>
        <p:nvPicPr>
          <p:cNvPr id="22" name="Image 1" descr="/mnt/data/icd_update_work/assets/template_image_0_34.png"/>
          <p:cNvPicPr>
            <a:picLocks noChangeAspect="1"/>
          </p:cNvPicPr>
          <p:nvPr/>
        </p:nvPicPr>
        <p:blipFill>
          <a:blip r:embed="rId4"/>
          <a:stretch>
            <a:fillRect/>
          </a:stretch>
        </p:blipFill>
        <p:spPr>
          <a:xfrm>
            <a:off x="0" y="5586984"/>
            <a:ext cx="12192000" cy="4572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Hypoalbuminämie mit dokumentiertem Aufwand</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157; ICD-Sys 2026: S. 160. KHB 2027: D00 und G54.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68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Ärztlich diagnostizierte Hypoalbuminämie, gezielt abgeklärt und behandelt. Die Kriterien für eine Nebendiagnose sind im Fall erfüllt.</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E88.0: Sammelposition für Plasmaprotein-Stoffwechselstörungen.</a:t>
            </a:r>
            <a:endParaRPr lang="en-US" sz="1730" dirty="0"/>
          </a:p>
        </p:txBody>
      </p:sp>
      <p:sp>
        <p:nvSpPr>
          <p:cNvPr id="24" name="Shape 21"/>
          <p:cNvSpPr/>
          <p:nvPr/>
        </p:nvSpPr>
        <p:spPr>
          <a:xfrm>
            <a:off x="7754112" y="2057400"/>
            <a:ext cx="3998976" cy="3383280"/>
          </a:xfrm>
          <a:prstGeom prst="rect">
            <a:avLst/>
          </a:prstGeom>
          <a:solidFill>
            <a:srgbClr val="FFFFFF"/>
          </a:solidFill>
          <a:ln w="5715">
            <a:solidFill>
              <a:srgbClr val="DDD7CE"/>
            </a:solidFill>
            <a:prstDash val="solid"/>
          </a:ln>
        </p:spPr>
      </p:sp>
      <p:sp>
        <p:nvSpPr>
          <p:cNvPr id="25" name="Shape 22"/>
          <p:cNvSpPr/>
          <p:nvPr/>
        </p:nvSpPr>
        <p:spPr>
          <a:xfrm>
            <a:off x="7754112" y="2057400"/>
            <a:ext cx="3998976" cy="420624"/>
          </a:xfrm>
          <a:prstGeom prst="rect">
            <a:avLst/>
          </a:prstGeom>
          <a:solidFill>
            <a:srgbClr val="E5DCCB"/>
          </a:solidFill>
          <a:ln w="5715">
            <a:solidFill>
              <a:srgbClr val="E5DCCB"/>
            </a:solidFill>
            <a:prstDash val="solid"/>
          </a:ln>
        </p:spPr>
      </p:sp>
      <p:sp>
        <p:nvSpPr>
          <p:cNvPr id="26" name="Text 23"/>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7" name="Shape 24"/>
          <p:cNvSpPr/>
          <p:nvPr/>
        </p:nvSpPr>
        <p:spPr>
          <a:xfrm>
            <a:off x="7900416" y="2743200"/>
            <a:ext cx="43891" cy="43891"/>
          </a:xfrm>
          <a:prstGeom prst="rect">
            <a:avLst/>
          </a:prstGeom>
          <a:solidFill>
            <a:srgbClr val="869867"/>
          </a:solidFill>
          <a:ln w="5715">
            <a:solidFill>
              <a:srgbClr val="869867"/>
            </a:solidFill>
            <a:prstDash val="solid"/>
          </a:ln>
        </p:spPr>
      </p:sp>
      <p:sp>
        <p:nvSpPr>
          <p:cNvPr id="28" name="Text 25"/>
          <p:cNvSpPr/>
          <p:nvPr/>
        </p:nvSpPr>
        <p:spPr>
          <a:xfrm>
            <a:off x="8065008" y="2679192"/>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E88.01: spezifischer Hypoalbuminämie-Kode.</a:t>
            </a:r>
            <a:endParaRPr lang="en-US" sz="1730" dirty="0"/>
          </a:p>
        </p:txBody>
      </p:sp>
      <p:sp>
        <p:nvSpPr>
          <p:cNvPr id="29" name="Shape 26"/>
          <p:cNvSpPr/>
          <p:nvPr/>
        </p:nvSpPr>
        <p:spPr>
          <a:xfrm>
            <a:off x="7900416" y="3408020"/>
            <a:ext cx="43891" cy="43891"/>
          </a:xfrm>
          <a:prstGeom prst="rect">
            <a:avLst/>
          </a:prstGeom>
          <a:solidFill>
            <a:srgbClr val="869867"/>
          </a:solidFill>
          <a:ln w="5715">
            <a:solidFill>
              <a:srgbClr val="869867"/>
            </a:solidFill>
            <a:prstDash val="solid"/>
          </a:ln>
        </p:spPr>
      </p:sp>
      <p:sp>
        <p:nvSpPr>
          <p:cNvPr id="30" name="Text 27"/>
          <p:cNvSpPr/>
          <p:nvPr/>
        </p:nvSpPr>
        <p:spPr>
          <a:xfrm>
            <a:off x="8065008" y="3344012"/>
            <a:ext cx="3523488" cy="1110183"/>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Ohne ärztliche Diagnose und erfüllte Schweizer Voraussetzungen nicht allein aus dem Labor übernehmen.</a:t>
            </a:r>
            <a:endParaRPr lang="en-US" sz="1730" dirty="0"/>
          </a:p>
        </p:txBody>
      </p:sp>
      <p:sp>
        <p:nvSpPr>
          <p:cNvPr id="31" name="Shape 28"/>
          <p:cNvSpPr/>
          <p:nvPr/>
        </p:nvSpPr>
        <p:spPr>
          <a:xfrm>
            <a:off x="438912" y="5577840"/>
            <a:ext cx="11314176" cy="566928"/>
          </a:xfrm>
          <a:prstGeom prst="rect">
            <a:avLst/>
          </a:prstGeom>
          <a:solidFill>
            <a:srgbClr val="EAEFDE"/>
          </a:solidFill>
          <a:ln w="5715">
            <a:solidFill>
              <a:srgbClr val="EAEFDE"/>
            </a:solidFill>
            <a:prstDash val="solid"/>
          </a:ln>
        </p:spPr>
      </p:sp>
      <p:sp>
        <p:nvSpPr>
          <p:cNvPr id="32" name="Shape 29"/>
          <p:cNvSpPr/>
          <p:nvPr/>
        </p:nvSpPr>
        <p:spPr>
          <a:xfrm>
            <a:off x="438912" y="5577840"/>
            <a:ext cx="40234" cy="566928"/>
          </a:xfrm>
          <a:prstGeom prst="rect">
            <a:avLst/>
          </a:prstGeom>
          <a:solidFill>
            <a:srgbClr val="284907"/>
          </a:solidFill>
          <a:ln w="5715">
            <a:solidFill>
              <a:srgbClr val="284907"/>
            </a:solidFill>
            <a:prstDash val="solid"/>
          </a:ln>
        </p:spPr>
      </p:sp>
      <p:sp>
        <p:nvSpPr>
          <p:cNvPr id="33" name="Text 3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Mehr Kodes ersetzen weder die Diagnose noch den Nachweis des kodierrelevanten Aufwands.</a:t>
            </a:r>
            <a:endParaRPr lang="en-US" sz="143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Tendinitis nach Fluorchinolon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423, 697; ICD-Sys 2026: S. 425, 701. KHB 2027: SD1909 / SD2000.</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69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Ärztlich diagnostizierte Tendinitis der Achillessehne, kausal als unerwünschte Wirkung eines korrekt therapeutisch angewendeten Fluorchinolons dokumentiert.</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M76.6 für die Tendinitis.</a:t>
            </a:r>
            <a:endParaRPr lang="en-US" sz="1730" dirty="0"/>
          </a:p>
        </p:txBody>
      </p:sp>
      <p:sp>
        <p:nvSpPr>
          <p:cNvPr id="24" name="Shape 21"/>
          <p:cNvSpPr/>
          <p:nvPr/>
        </p:nvSpPr>
        <p:spPr>
          <a:xfrm>
            <a:off x="3785616" y="3148762"/>
            <a:ext cx="43891" cy="43891"/>
          </a:xfrm>
          <a:prstGeom prst="rect">
            <a:avLst/>
          </a:prstGeom>
          <a:solidFill>
            <a:srgbClr val="869867"/>
          </a:solidFill>
          <a:ln w="5715">
            <a:solidFill>
              <a:srgbClr val="869867"/>
            </a:solidFill>
            <a:prstDash val="solid"/>
          </a:ln>
        </p:spPr>
      </p:sp>
      <p:sp>
        <p:nvSpPr>
          <p:cNvPr id="25" name="Text 22"/>
          <p:cNvSpPr/>
          <p:nvPr/>
        </p:nvSpPr>
        <p:spPr>
          <a:xfrm>
            <a:off x="3950208" y="3084754"/>
            <a:ext cx="3456432"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Y57.9! zur Arzneimittelursache, soweit nach Schweizer Regeln zutreffend.</a:t>
            </a:r>
            <a:endParaRPr lang="en-US" sz="1730" dirty="0"/>
          </a:p>
        </p:txBody>
      </p:sp>
      <p:sp>
        <p:nvSpPr>
          <p:cNvPr id="26" name="Shape 23"/>
          <p:cNvSpPr/>
          <p:nvPr/>
        </p:nvSpPr>
        <p:spPr>
          <a:xfrm>
            <a:off x="7754112" y="2057400"/>
            <a:ext cx="3998976" cy="3383280"/>
          </a:xfrm>
          <a:prstGeom prst="rect">
            <a:avLst/>
          </a:prstGeom>
          <a:solidFill>
            <a:srgbClr val="FFFFFF"/>
          </a:solidFill>
          <a:ln w="5715">
            <a:solidFill>
              <a:srgbClr val="DDD7CE"/>
            </a:solidFill>
            <a:prstDash val="solid"/>
          </a:ln>
        </p:spPr>
      </p:sp>
      <p:sp>
        <p:nvSpPr>
          <p:cNvPr id="27" name="Shape 24"/>
          <p:cNvSpPr/>
          <p:nvPr/>
        </p:nvSpPr>
        <p:spPr>
          <a:xfrm>
            <a:off x="7754112" y="2057400"/>
            <a:ext cx="3998976" cy="420624"/>
          </a:xfrm>
          <a:prstGeom prst="rect">
            <a:avLst/>
          </a:prstGeom>
          <a:solidFill>
            <a:srgbClr val="E5DCCB"/>
          </a:solidFill>
          <a:ln w="5715">
            <a:solidFill>
              <a:srgbClr val="E5DCCB"/>
            </a:solidFill>
            <a:prstDash val="solid"/>
          </a:ln>
        </p:spPr>
      </p:sp>
      <p:sp>
        <p:nvSpPr>
          <p:cNvPr id="28" name="Text 25"/>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9" name="Shape 26"/>
          <p:cNvSpPr/>
          <p:nvPr/>
        </p:nvSpPr>
        <p:spPr>
          <a:xfrm>
            <a:off x="7900416" y="2743200"/>
            <a:ext cx="43891" cy="43891"/>
          </a:xfrm>
          <a:prstGeom prst="rect">
            <a:avLst/>
          </a:prstGeom>
          <a:solidFill>
            <a:srgbClr val="869867"/>
          </a:solidFill>
          <a:ln w="5715">
            <a:solidFill>
              <a:srgbClr val="869867"/>
            </a:solidFill>
            <a:prstDash val="solid"/>
          </a:ln>
        </p:spPr>
      </p:sp>
      <p:sp>
        <p:nvSpPr>
          <p:cNvPr id="30" name="Text 27"/>
          <p:cNvSpPr/>
          <p:nvPr/>
        </p:nvSpPr>
        <p:spPr>
          <a:xfrm>
            <a:off x="8065008" y="2679192"/>
            <a:ext cx="3523488" cy="332410"/>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M76.6 bleibt.</a:t>
            </a:r>
            <a:endParaRPr lang="en-US" sz="1730" dirty="0"/>
          </a:p>
        </p:txBody>
      </p:sp>
      <p:sp>
        <p:nvSpPr>
          <p:cNvPr id="31" name="Shape 28"/>
          <p:cNvSpPr/>
          <p:nvPr/>
        </p:nvSpPr>
        <p:spPr>
          <a:xfrm>
            <a:off x="7900416" y="3148762"/>
            <a:ext cx="43891" cy="43891"/>
          </a:xfrm>
          <a:prstGeom prst="rect">
            <a:avLst/>
          </a:prstGeom>
          <a:solidFill>
            <a:srgbClr val="869867"/>
          </a:solidFill>
          <a:ln w="5715">
            <a:solidFill>
              <a:srgbClr val="869867"/>
            </a:solidFill>
            <a:prstDash val="solid"/>
          </a:ln>
        </p:spPr>
      </p:sp>
      <p:sp>
        <p:nvSpPr>
          <p:cNvPr id="32" name="Text 29"/>
          <p:cNvSpPr/>
          <p:nvPr/>
        </p:nvSpPr>
        <p:spPr>
          <a:xfrm>
            <a:off x="8065008" y="3084754"/>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Y57.90! spezifiziert die Fluorchinolonursache.</a:t>
            </a:r>
            <a:endParaRPr lang="en-US" sz="1730" dirty="0"/>
          </a:p>
        </p:txBody>
      </p:sp>
      <p:sp>
        <p:nvSpPr>
          <p:cNvPr id="33" name="Shape 30"/>
          <p:cNvSpPr/>
          <p:nvPr/>
        </p:nvSpPr>
        <p:spPr>
          <a:xfrm>
            <a:off x="7900416" y="3813581"/>
            <a:ext cx="43891" cy="43891"/>
          </a:xfrm>
          <a:prstGeom prst="rect">
            <a:avLst/>
          </a:prstGeom>
          <a:solidFill>
            <a:srgbClr val="869867"/>
          </a:solidFill>
          <a:ln w="5715">
            <a:solidFill>
              <a:srgbClr val="869867"/>
            </a:solidFill>
            <a:prstDash val="solid"/>
          </a:ln>
        </p:spPr>
      </p:sp>
      <p:sp>
        <p:nvSpPr>
          <p:cNvPr id="34" name="Text 31"/>
          <p:cNvSpPr/>
          <p:nvPr/>
        </p:nvSpPr>
        <p:spPr>
          <a:xfrm>
            <a:off x="8065008" y="3749573"/>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Kein Vergiftungskode allein wegen einer Nebenwirkung.</a:t>
            </a:r>
            <a:endParaRPr lang="en-US" sz="1730" dirty="0"/>
          </a:p>
        </p:txBody>
      </p:sp>
      <p:sp>
        <p:nvSpPr>
          <p:cNvPr id="35" name="Shape 32"/>
          <p:cNvSpPr/>
          <p:nvPr/>
        </p:nvSpPr>
        <p:spPr>
          <a:xfrm>
            <a:off x="438912" y="5577840"/>
            <a:ext cx="11314176" cy="566928"/>
          </a:xfrm>
          <a:prstGeom prst="rect">
            <a:avLst/>
          </a:prstGeom>
          <a:solidFill>
            <a:srgbClr val="EAEFDE"/>
          </a:solidFill>
          <a:ln w="5715">
            <a:solidFill>
              <a:srgbClr val="EAEFDE"/>
            </a:solidFill>
            <a:prstDash val="solid"/>
          </a:ln>
        </p:spPr>
      </p:sp>
      <p:sp>
        <p:nvSpPr>
          <p:cNvPr id="36" name="Shape 33"/>
          <p:cNvSpPr/>
          <p:nvPr/>
        </p:nvSpPr>
        <p:spPr>
          <a:xfrm>
            <a:off x="438912" y="5577840"/>
            <a:ext cx="40234" cy="566928"/>
          </a:xfrm>
          <a:prstGeom prst="rect">
            <a:avLst/>
          </a:prstGeom>
          <a:solidFill>
            <a:srgbClr val="284907"/>
          </a:solidFill>
          <a:ln w="5715">
            <a:solidFill>
              <a:srgbClr val="284907"/>
            </a:solidFill>
            <a:prstDash val="solid"/>
          </a:ln>
        </p:spPr>
      </p:sp>
      <p:sp>
        <p:nvSpPr>
          <p:cNvPr id="37" name="Text 3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neue Differenzierung betrifft den Zusatzkode; Diagnose und Ursachenzusammenhang müssen dokumentiert sein.</a:t>
            </a:r>
            <a:endParaRPr lang="en-US" sz="143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EIGENER DIDAKTISCHER KURZFALL</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Kurzfall: GDS-15 mit 8 Punkten</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70 / 140</a:t>
            </a:r>
            <a:endParaRPr lang="en-US" sz="900" dirty="0"/>
          </a:p>
        </p:txBody>
      </p:sp>
      <p:sp>
        <p:nvSpPr>
          <p:cNvPr id="16" name="Shape 13"/>
          <p:cNvSpPr/>
          <p:nvPr/>
        </p:nvSpPr>
        <p:spPr>
          <a:xfrm>
            <a:off x="438912" y="2057400"/>
            <a:ext cx="3017520" cy="3383280"/>
          </a:xfrm>
          <a:prstGeom prst="rect">
            <a:avLst/>
          </a:prstGeom>
          <a:solidFill>
            <a:srgbClr val="EFE9DE"/>
          </a:solidFill>
          <a:ln w="5715">
            <a:solidFill>
              <a:srgbClr val="EFE9DE"/>
            </a:solidFill>
            <a:prstDash val="solid"/>
          </a:ln>
        </p:spPr>
      </p:sp>
      <p:sp>
        <p:nvSpPr>
          <p:cNvPr id="17" name="Text 14"/>
          <p:cNvSpPr/>
          <p:nvPr/>
        </p:nvSpPr>
        <p:spPr>
          <a:xfrm>
            <a:off x="603504" y="2231136"/>
            <a:ext cx="2688336" cy="201168"/>
          </a:xfrm>
          <a:prstGeom prst="rect">
            <a:avLst/>
          </a:prstGeom>
          <a:noFill/>
          <a:ln/>
        </p:spPr>
        <p:txBody>
          <a:bodyPr wrap="square" lIns="0" tIns="0" rIns="0" bIns="0" rtlCol="0" anchor="t"/>
          <a:lstStyle/>
          <a:p>
            <a:pPr marL="0" indent="0">
              <a:buNone/>
            </a:pPr>
            <a:r>
              <a:rPr lang="en-US" sz="1040" b="1" kern="0" spc="40" dirty="0">
                <a:solidFill>
                  <a:srgbClr val="59666B"/>
                </a:solidFill>
                <a:latin typeface="Arial" pitchFamily="34" charset="0"/>
                <a:ea typeface="Arial" pitchFamily="34" charset="-122"/>
                <a:cs typeface="Arial" pitchFamily="34" charset="-120"/>
              </a:rPr>
              <a:t>SACHVERHALT</a:t>
            </a:r>
            <a:endParaRPr lang="en-US" sz="1040" dirty="0"/>
          </a:p>
        </p:txBody>
      </p:sp>
      <p:sp>
        <p:nvSpPr>
          <p:cNvPr id="18" name="Text 15"/>
          <p:cNvSpPr/>
          <p:nvPr/>
        </p:nvSpPr>
        <p:spPr>
          <a:xfrm>
            <a:off x="603504" y="2660904"/>
            <a:ext cx="2688336" cy="2660904"/>
          </a:xfrm>
          <a:prstGeom prst="rect">
            <a:avLst/>
          </a:prstGeom>
          <a:noFill/>
          <a:ln/>
        </p:spPr>
        <p:txBody>
          <a:bodyPr wrap="square" lIns="0" tIns="0" rIns="0" bIns="0" rtlCol="0" anchor="t"/>
          <a:lstStyle/>
          <a:p>
            <a:pPr marL="0" indent="0">
              <a:buNone/>
            </a:pPr>
            <a:r>
              <a:rPr lang="en-US" sz="1700" dirty="0">
                <a:solidFill>
                  <a:srgbClr val="243239"/>
                </a:solidFill>
                <a:latin typeface="Arial" pitchFamily="34" charset="0"/>
                <a:ea typeface="Arial" pitchFamily="34" charset="-122"/>
                <a:cs typeface="Arial" pitchFamily="34" charset="-120"/>
              </a:rPr>
              <a:t>Standardisiertes GDS-15 ergibt 8 Punkte im definierten Erfassungszeitraum. Eine depressive Episode wurde ärztlich nicht diagnostiziert.</a:t>
            </a:r>
            <a:endParaRPr lang="en-US" sz="1700" dirty="0"/>
          </a:p>
        </p:txBody>
      </p:sp>
      <p:sp>
        <p:nvSpPr>
          <p:cNvPr id="19" name="Shape 16"/>
          <p:cNvSpPr/>
          <p:nvPr/>
        </p:nvSpPr>
        <p:spPr>
          <a:xfrm>
            <a:off x="3639312" y="2057400"/>
            <a:ext cx="3931920" cy="3383280"/>
          </a:xfrm>
          <a:prstGeom prst="rect">
            <a:avLst/>
          </a:prstGeom>
          <a:solidFill>
            <a:srgbClr val="FFFFFF"/>
          </a:solidFill>
          <a:ln w="5715">
            <a:solidFill>
              <a:srgbClr val="DDD7CE"/>
            </a:solidFill>
            <a:prstDash val="solid"/>
          </a:ln>
        </p:spPr>
      </p:sp>
      <p:sp>
        <p:nvSpPr>
          <p:cNvPr id="20" name="Shape 17"/>
          <p:cNvSpPr/>
          <p:nvPr/>
        </p:nvSpPr>
        <p:spPr>
          <a:xfrm>
            <a:off x="3639312" y="2057400"/>
            <a:ext cx="3931920" cy="420624"/>
          </a:xfrm>
          <a:prstGeom prst="rect">
            <a:avLst/>
          </a:prstGeom>
          <a:solidFill>
            <a:srgbClr val="303D43"/>
          </a:solidFill>
          <a:ln w="5715">
            <a:solidFill>
              <a:srgbClr val="303D43"/>
            </a:solidFill>
            <a:prstDash val="solid"/>
          </a:ln>
        </p:spPr>
      </p:sp>
      <p:sp>
        <p:nvSpPr>
          <p:cNvPr id="21" name="Text 18"/>
          <p:cNvSpPr/>
          <p:nvPr/>
        </p:nvSpPr>
        <p:spPr>
          <a:xfrm>
            <a:off x="3776472" y="2157984"/>
            <a:ext cx="3657600" cy="228600"/>
          </a:xfrm>
          <a:prstGeom prst="rect">
            <a:avLst/>
          </a:prstGeom>
          <a:noFill/>
          <a:ln/>
        </p:spPr>
        <p:txBody>
          <a:bodyPr wrap="square" lIns="0" tIns="0" rIns="0" bIns="0" rtlCol="0" anchor="t"/>
          <a:lstStyle/>
          <a:p>
            <a:pPr marL="0" indent="0">
              <a:buNone/>
            </a:pPr>
            <a:r>
              <a:rPr lang="en-US" sz="1380" b="1" dirty="0">
                <a:solidFill>
                  <a:srgbClr val="FFFFFF"/>
                </a:solidFill>
                <a:latin typeface="Arial" pitchFamily="34" charset="0"/>
                <a:ea typeface="Arial" pitchFamily="34" charset="-122"/>
                <a:cs typeface="Arial" pitchFamily="34" charset="-120"/>
              </a:rPr>
              <a:t>ICD-VERSION 2024</a:t>
            </a:r>
            <a:endParaRPr lang="en-US" sz="1380" dirty="0"/>
          </a:p>
        </p:txBody>
      </p:sp>
      <p:sp>
        <p:nvSpPr>
          <p:cNvPr id="22" name="Shape 19"/>
          <p:cNvSpPr/>
          <p:nvPr/>
        </p:nvSpPr>
        <p:spPr>
          <a:xfrm>
            <a:off x="3785616" y="2743200"/>
            <a:ext cx="43891" cy="43891"/>
          </a:xfrm>
          <a:prstGeom prst="rect">
            <a:avLst/>
          </a:prstGeom>
          <a:solidFill>
            <a:srgbClr val="869867"/>
          </a:solidFill>
          <a:ln w="5715">
            <a:solidFill>
              <a:srgbClr val="869867"/>
            </a:solidFill>
            <a:prstDash val="solid"/>
          </a:ln>
        </p:spPr>
      </p:sp>
      <p:sp>
        <p:nvSpPr>
          <p:cNvPr id="23" name="Text 20"/>
          <p:cNvSpPr/>
          <p:nvPr/>
        </p:nvSpPr>
        <p:spPr>
          <a:xfrm>
            <a:off x="3950208" y="2679192"/>
            <a:ext cx="3456432"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Kein U54.12 in der Systematik vorhanden.</a:t>
            </a:r>
            <a:endParaRPr lang="en-US" sz="1730" dirty="0"/>
          </a:p>
        </p:txBody>
      </p:sp>
      <p:sp>
        <p:nvSpPr>
          <p:cNvPr id="24" name="Shape 21"/>
          <p:cNvSpPr/>
          <p:nvPr/>
        </p:nvSpPr>
        <p:spPr>
          <a:xfrm>
            <a:off x="7754112" y="2057400"/>
            <a:ext cx="3998976" cy="3383280"/>
          </a:xfrm>
          <a:prstGeom prst="rect">
            <a:avLst/>
          </a:prstGeom>
          <a:solidFill>
            <a:srgbClr val="FFFFFF"/>
          </a:solidFill>
          <a:ln w="5715">
            <a:solidFill>
              <a:srgbClr val="DDD7CE"/>
            </a:solidFill>
            <a:prstDash val="solid"/>
          </a:ln>
        </p:spPr>
      </p:sp>
      <p:sp>
        <p:nvSpPr>
          <p:cNvPr id="25" name="Shape 22"/>
          <p:cNvSpPr/>
          <p:nvPr/>
        </p:nvSpPr>
        <p:spPr>
          <a:xfrm>
            <a:off x="7754112" y="2057400"/>
            <a:ext cx="3998976" cy="420624"/>
          </a:xfrm>
          <a:prstGeom prst="rect">
            <a:avLst/>
          </a:prstGeom>
          <a:solidFill>
            <a:srgbClr val="E5DCCB"/>
          </a:solidFill>
          <a:ln w="5715">
            <a:solidFill>
              <a:srgbClr val="E5DCCB"/>
            </a:solidFill>
            <a:prstDash val="solid"/>
          </a:ln>
        </p:spPr>
      </p:sp>
      <p:sp>
        <p:nvSpPr>
          <p:cNvPr id="26" name="Text 23"/>
          <p:cNvSpPr/>
          <p:nvPr/>
        </p:nvSpPr>
        <p:spPr>
          <a:xfrm>
            <a:off x="7891272" y="2157984"/>
            <a:ext cx="3724656" cy="228600"/>
          </a:xfrm>
          <a:prstGeom prst="rect">
            <a:avLst/>
          </a:prstGeom>
          <a:noFill/>
          <a:ln/>
        </p:spPr>
        <p:txBody>
          <a:bodyPr wrap="square" lIns="0" tIns="0" rIns="0" bIns="0" rtlCol="0" anchor="t"/>
          <a:lstStyle/>
          <a:p>
            <a:pPr marL="0" indent="0">
              <a:buNone/>
            </a:pPr>
            <a:r>
              <a:rPr lang="en-US" sz="1380" b="1" dirty="0">
                <a:solidFill>
                  <a:srgbClr val="243239"/>
                </a:solidFill>
                <a:latin typeface="Arial" pitchFamily="34" charset="0"/>
                <a:ea typeface="Arial" pitchFamily="34" charset="-122"/>
                <a:cs typeface="Arial" pitchFamily="34" charset="-120"/>
              </a:rPr>
              <a:t>ICD-VERSION 2026</a:t>
            </a:r>
            <a:endParaRPr lang="en-US" sz="1380" dirty="0"/>
          </a:p>
        </p:txBody>
      </p:sp>
      <p:sp>
        <p:nvSpPr>
          <p:cNvPr id="27" name="Shape 24"/>
          <p:cNvSpPr/>
          <p:nvPr/>
        </p:nvSpPr>
        <p:spPr>
          <a:xfrm>
            <a:off x="7900416" y="2743200"/>
            <a:ext cx="43891" cy="43891"/>
          </a:xfrm>
          <a:prstGeom prst="rect">
            <a:avLst/>
          </a:prstGeom>
          <a:solidFill>
            <a:srgbClr val="869867"/>
          </a:solidFill>
          <a:ln w="5715">
            <a:solidFill>
              <a:srgbClr val="869867"/>
            </a:solidFill>
            <a:prstDash val="solid"/>
          </a:ln>
        </p:spPr>
      </p:sp>
      <p:sp>
        <p:nvSpPr>
          <p:cNvPr id="28" name="Text 25"/>
          <p:cNvSpPr/>
          <p:nvPr/>
        </p:nvSpPr>
        <p:spPr>
          <a:xfrm>
            <a:off x="8065008" y="2679192"/>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U54.12 bildet das Testergebnis als emotionale Funktionseinschränkung ab.</a:t>
            </a:r>
            <a:endParaRPr lang="en-US" sz="1730" dirty="0"/>
          </a:p>
        </p:txBody>
      </p:sp>
      <p:sp>
        <p:nvSpPr>
          <p:cNvPr id="29" name="Shape 26"/>
          <p:cNvSpPr/>
          <p:nvPr/>
        </p:nvSpPr>
        <p:spPr>
          <a:xfrm>
            <a:off x="7900416" y="3667277"/>
            <a:ext cx="43891" cy="43891"/>
          </a:xfrm>
          <a:prstGeom prst="rect">
            <a:avLst/>
          </a:prstGeom>
          <a:solidFill>
            <a:srgbClr val="869867"/>
          </a:solidFill>
          <a:ln w="5715">
            <a:solidFill>
              <a:srgbClr val="869867"/>
            </a:solidFill>
            <a:prstDash val="solid"/>
          </a:ln>
        </p:spPr>
      </p:sp>
      <p:sp>
        <p:nvSpPr>
          <p:cNvPr id="30" name="Text 27"/>
          <p:cNvSpPr/>
          <p:nvPr/>
        </p:nvSpPr>
        <p:spPr>
          <a:xfrm>
            <a:off x="8065008" y="3603269"/>
            <a:ext cx="3523488" cy="591668"/>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F32.- daraus nicht eigenständig ableiten.</a:t>
            </a:r>
            <a:endParaRPr lang="en-US" sz="1730" dirty="0"/>
          </a:p>
        </p:txBody>
      </p:sp>
      <p:sp>
        <p:nvSpPr>
          <p:cNvPr id="31" name="Shape 28"/>
          <p:cNvSpPr/>
          <p:nvPr/>
        </p:nvSpPr>
        <p:spPr>
          <a:xfrm>
            <a:off x="7900416" y="4332097"/>
            <a:ext cx="43891" cy="43891"/>
          </a:xfrm>
          <a:prstGeom prst="rect">
            <a:avLst/>
          </a:prstGeom>
          <a:solidFill>
            <a:srgbClr val="869867"/>
          </a:solidFill>
          <a:ln w="5715">
            <a:solidFill>
              <a:srgbClr val="869867"/>
            </a:solidFill>
            <a:prstDash val="solid"/>
          </a:ln>
        </p:spPr>
      </p:sp>
      <p:sp>
        <p:nvSpPr>
          <p:cNvPr id="32" name="Text 29"/>
          <p:cNvSpPr/>
          <p:nvPr/>
        </p:nvSpPr>
        <p:spPr>
          <a:xfrm>
            <a:off x="8065008" y="4268089"/>
            <a:ext cx="3523488" cy="850925"/>
          </a:xfrm>
          <a:prstGeom prst="rect">
            <a:avLst/>
          </a:prstGeom>
          <a:noFill/>
          <a:ln/>
        </p:spPr>
        <p:txBody>
          <a:bodyPr wrap="square" lIns="0" tIns="0" rIns="0" bIns="0" rtlCol="0" anchor="t"/>
          <a:lstStyle/>
          <a:p>
            <a:pPr marL="0" indent="0">
              <a:buNone/>
            </a:pPr>
            <a:r>
              <a:rPr lang="en-US" sz="1730" dirty="0">
                <a:solidFill>
                  <a:srgbClr val="243239"/>
                </a:solidFill>
                <a:latin typeface="Arial" pitchFamily="34" charset="0"/>
                <a:ea typeface="Arial" pitchFamily="34" charset="-122"/>
                <a:cs typeface="Arial" pitchFamily="34" charset="-120"/>
              </a:rPr>
              <a:t>Schweizer Erfassungsvoraussetzungen zusätzlich prüfen.</a:t>
            </a:r>
            <a:endParaRPr lang="en-US" sz="1730" dirty="0"/>
          </a:p>
        </p:txBody>
      </p:sp>
      <p:sp>
        <p:nvSpPr>
          <p:cNvPr id="33" name="Shape 30"/>
          <p:cNvSpPr/>
          <p:nvPr/>
        </p:nvSpPr>
        <p:spPr>
          <a:xfrm>
            <a:off x="438912" y="5577840"/>
            <a:ext cx="11314176" cy="566928"/>
          </a:xfrm>
          <a:prstGeom prst="rect">
            <a:avLst/>
          </a:prstGeom>
          <a:solidFill>
            <a:srgbClr val="EAEFDE"/>
          </a:solidFill>
          <a:ln w="5715">
            <a:solidFill>
              <a:srgbClr val="EAEFDE"/>
            </a:solidFill>
            <a:prstDash val="solid"/>
          </a:ln>
        </p:spPr>
      </p:sp>
      <p:sp>
        <p:nvSpPr>
          <p:cNvPr id="34" name="Shape 31"/>
          <p:cNvSpPr/>
          <p:nvPr/>
        </p:nvSpPr>
        <p:spPr>
          <a:xfrm>
            <a:off x="438912" y="5577840"/>
            <a:ext cx="40234" cy="566928"/>
          </a:xfrm>
          <a:prstGeom prst="rect">
            <a:avLst/>
          </a:prstGeom>
          <a:solidFill>
            <a:srgbClr val="284907"/>
          </a:solidFill>
          <a:ln w="5715">
            <a:solidFill>
              <a:srgbClr val="284907"/>
            </a:solidFill>
            <a:prstDash val="solid"/>
          </a:ln>
        </p:spPr>
      </p:sp>
      <p:sp>
        <p:nvSpPr>
          <p:cNvPr id="35" name="Text 3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Screeningbefund und psychiatrische Diagnose sind nicht identisch.</a:t>
            </a:r>
            <a:endParaRPr lang="en-US" sz="143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Wissenscheck: welche Entscheidung ist richtig?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Quellen der jeweiligen Themenfolien: A49.1-, G93.3-/R53.-, U69.9!, U51.-, Z45.1; KHB 2027 SD2200.</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71 / 140</a:t>
            </a:r>
            <a:endParaRPr lang="en-US" sz="900" dirty="0"/>
          </a:p>
        </p:txBody>
      </p:sp>
      <p:sp>
        <p:nvSpPr>
          <p:cNvPr id="15" name="Shape 12"/>
          <p:cNvSpPr/>
          <p:nvPr/>
        </p:nvSpPr>
        <p:spPr>
          <a:xfrm>
            <a:off x="438912" y="2048256"/>
            <a:ext cx="731520" cy="393192"/>
          </a:xfrm>
          <a:prstGeom prst="rect">
            <a:avLst/>
          </a:prstGeom>
          <a:solidFill>
            <a:srgbClr val="303D43"/>
          </a:solidFill>
          <a:ln w="5715">
            <a:solidFill>
              <a:srgbClr val="303D43"/>
            </a:solidFill>
            <a:prstDash val="solid"/>
          </a:ln>
        </p:spPr>
      </p:sp>
      <p:sp>
        <p:nvSpPr>
          <p:cNvPr id="16" name="Text 13"/>
          <p:cNvSpPr/>
          <p:nvPr/>
        </p:nvSpPr>
        <p:spPr>
          <a:xfrm>
            <a:off x="548640" y="2135124"/>
            <a:ext cx="5120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Nr.</a:t>
            </a:r>
            <a:endParaRPr lang="en-US" sz="1220" dirty="0"/>
          </a:p>
        </p:txBody>
      </p:sp>
      <p:sp>
        <p:nvSpPr>
          <p:cNvPr id="17" name="Shape 14"/>
          <p:cNvSpPr/>
          <p:nvPr/>
        </p:nvSpPr>
        <p:spPr>
          <a:xfrm>
            <a:off x="1170432" y="2048256"/>
            <a:ext cx="10579608" cy="393192"/>
          </a:xfrm>
          <a:prstGeom prst="rect">
            <a:avLst/>
          </a:prstGeom>
          <a:solidFill>
            <a:srgbClr val="303D43"/>
          </a:solidFill>
          <a:ln w="5715">
            <a:solidFill>
              <a:srgbClr val="303D43"/>
            </a:solidFill>
            <a:prstDash val="solid"/>
          </a:ln>
        </p:spPr>
      </p:sp>
      <p:sp>
        <p:nvSpPr>
          <p:cNvPr id="18" name="Text 15"/>
          <p:cNvSpPr/>
          <p:nvPr/>
        </p:nvSpPr>
        <p:spPr>
          <a:xfrm>
            <a:off x="1280160" y="2135124"/>
            <a:ext cx="103601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Frage</a:t>
            </a:r>
            <a:endParaRPr lang="en-US" sz="1220" dirty="0"/>
          </a:p>
        </p:txBody>
      </p:sp>
      <p:sp>
        <p:nvSpPr>
          <p:cNvPr id="19" name="Shape 16"/>
          <p:cNvSpPr/>
          <p:nvPr/>
        </p:nvSpPr>
        <p:spPr>
          <a:xfrm>
            <a:off x="438912" y="2441448"/>
            <a:ext cx="731520" cy="596189"/>
          </a:xfrm>
          <a:prstGeom prst="rect">
            <a:avLst/>
          </a:prstGeom>
          <a:solidFill>
            <a:srgbClr val="FFFFFF"/>
          </a:solidFill>
          <a:ln w="5715">
            <a:solidFill>
              <a:srgbClr val="FFFFFF"/>
            </a:solidFill>
            <a:prstDash val="solid"/>
          </a:ln>
        </p:spPr>
      </p:sp>
      <p:sp>
        <p:nvSpPr>
          <p:cNvPr id="20" name="Text 17"/>
          <p:cNvSpPr/>
          <p:nvPr/>
        </p:nvSpPr>
        <p:spPr>
          <a:xfrm>
            <a:off x="557784" y="2510028"/>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1</a:t>
            </a:r>
            <a:endParaRPr lang="en-US" sz="1680" dirty="0"/>
          </a:p>
        </p:txBody>
      </p:sp>
      <p:sp>
        <p:nvSpPr>
          <p:cNvPr id="21" name="Shape 18"/>
          <p:cNvSpPr/>
          <p:nvPr/>
        </p:nvSpPr>
        <p:spPr>
          <a:xfrm>
            <a:off x="1170432" y="2441448"/>
            <a:ext cx="10579608" cy="596189"/>
          </a:xfrm>
          <a:prstGeom prst="rect">
            <a:avLst/>
          </a:prstGeom>
          <a:solidFill>
            <a:srgbClr val="FFFFFF"/>
          </a:solidFill>
          <a:ln w="5715">
            <a:solidFill>
              <a:srgbClr val="FFFFFF"/>
            </a:solidFill>
            <a:prstDash val="solid"/>
          </a:ln>
        </p:spPr>
      </p:sp>
      <p:sp>
        <p:nvSpPr>
          <p:cNvPr id="22" name="Text 19"/>
          <p:cNvSpPr/>
          <p:nvPr/>
        </p:nvSpPr>
        <p:spPr>
          <a:xfrm>
            <a:off x="1289304" y="2510028"/>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Kann A49.1 nach dem Wechsel unverändert als Endkode bleiben?</a:t>
            </a:r>
            <a:endParaRPr lang="en-US" sz="1680" dirty="0"/>
          </a:p>
        </p:txBody>
      </p:sp>
      <p:sp>
        <p:nvSpPr>
          <p:cNvPr id="23" name="Shape 20"/>
          <p:cNvSpPr/>
          <p:nvPr/>
        </p:nvSpPr>
        <p:spPr>
          <a:xfrm>
            <a:off x="438912" y="3037637"/>
            <a:ext cx="731520" cy="596189"/>
          </a:xfrm>
          <a:prstGeom prst="rect">
            <a:avLst/>
          </a:prstGeom>
          <a:solidFill>
            <a:srgbClr val="F0EBE2"/>
          </a:solidFill>
          <a:ln w="5715">
            <a:solidFill>
              <a:srgbClr val="F0EBE2"/>
            </a:solidFill>
            <a:prstDash val="solid"/>
          </a:ln>
        </p:spPr>
      </p:sp>
      <p:sp>
        <p:nvSpPr>
          <p:cNvPr id="24" name="Text 21"/>
          <p:cNvSpPr/>
          <p:nvPr/>
        </p:nvSpPr>
        <p:spPr>
          <a:xfrm>
            <a:off x="557784" y="3106217"/>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2</a:t>
            </a:r>
            <a:endParaRPr lang="en-US" sz="1680" dirty="0"/>
          </a:p>
        </p:txBody>
      </p:sp>
      <p:sp>
        <p:nvSpPr>
          <p:cNvPr id="25" name="Shape 22"/>
          <p:cNvSpPr/>
          <p:nvPr/>
        </p:nvSpPr>
        <p:spPr>
          <a:xfrm>
            <a:off x="1170432" y="3037637"/>
            <a:ext cx="10579608" cy="596189"/>
          </a:xfrm>
          <a:prstGeom prst="rect">
            <a:avLst/>
          </a:prstGeom>
          <a:solidFill>
            <a:srgbClr val="F0EBE2"/>
          </a:solidFill>
          <a:ln w="5715">
            <a:solidFill>
              <a:srgbClr val="F0EBE2"/>
            </a:solidFill>
            <a:prstDash val="solid"/>
          </a:ln>
        </p:spPr>
      </p:sp>
      <p:sp>
        <p:nvSpPr>
          <p:cNvPr id="26" name="Text 23"/>
          <p:cNvSpPr/>
          <p:nvPr/>
        </p:nvSpPr>
        <p:spPr>
          <a:xfrm>
            <a:off x="1289304" y="3106217"/>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Ist chronische Fatigue mit PEM allein ausreichend für G93.30?</a:t>
            </a:r>
            <a:endParaRPr lang="en-US" sz="1680" dirty="0"/>
          </a:p>
        </p:txBody>
      </p:sp>
      <p:sp>
        <p:nvSpPr>
          <p:cNvPr id="27" name="Shape 24"/>
          <p:cNvSpPr/>
          <p:nvPr/>
        </p:nvSpPr>
        <p:spPr>
          <a:xfrm>
            <a:off x="438912" y="3633826"/>
            <a:ext cx="731520" cy="596189"/>
          </a:xfrm>
          <a:prstGeom prst="rect">
            <a:avLst/>
          </a:prstGeom>
          <a:solidFill>
            <a:srgbClr val="FFFFFF"/>
          </a:solidFill>
          <a:ln w="5715">
            <a:solidFill>
              <a:srgbClr val="FFFFFF"/>
            </a:solidFill>
            <a:prstDash val="solid"/>
          </a:ln>
        </p:spPr>
      </p:sp>
      <p:sp>
        <p:nvSpPr>
          <p:cNvPr id="28" name="Text 25"/>
          <p:cNvSpPr/>
          <p:nvPr/>
        </p:nvSpPr>
        <p:spPr>
          <a:xfrm>
            <a:off x="557784" y="3702406"/>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3</a:t>
            </a:r>
            <a:endParaRPr lang="en-US" sz="1680" dirty="0"/>
          </a:p>
        </p:txBody>
      </p:sp>
      <p:sp>
        <p:nvSpPr>
          <p:cNvPr id="29" name="Shape 26"/>
          <p:cNvSpPr/>
          <p:nvPr/>
        </p:nvSpPr>
        <p:spPr>
          <a:xfrm>
            <a:off x="1170432" y="3633826"/>
            <a:ext cx="10579608" cy="596189"/>
          </a:xfrm>
          <a:prstGeom prst="rect">
            <a:avLst/>
          </a:prstGeom>
          <a:solidFill>
            <a:srgbClr val="FFFFFF"/>
          </a:solidFill>
          <a:ln w="5715">
            <a:solidFill>
              <a:srgbClr val="FFFFFF"/>
            </a:solidFill>
            <a:prstDash val="solid"/>
          </a:ln>
        </p:spPr>
      </p:sp>
      <p:sp>
        <p:nvSpPr>
          <p:cNvPr id="30" name="Text 27"/>
          <p:cNvSpPr/>
          <p:nvPr/>
        </p:nvSpPr>
        <p:spPr>
          <a:xfrm>
            <a:off x="1289304" y="3702406"/>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Darf U69.9! im übernehmenden Spital für eine bereits vorhandene Verletzung erfasst werden?</a:t>
            </a:r>
            <a:endParaRPr lang="en-US" sz="1680" dirty="0"/>
          </a:p>
        </p:txBody>
      </p:sp>
      <p:sp>
        <p:nvSpPr>
          <p:cNvPr id="31" name="Shape 28"/>
          <p:cNvSpPr/>
          <p:nvPr/>
        </p:nvSpPr>
        <p:spPr>
          <a:xfrm>
            <a:off x="438912" y="4230014"/>
            <a:ext cx="731520" cy="596189"/>
          </a:xfrm>
          <a:prstGeom prst="rect">
            <a:avLst/>
          </a:prstGeom>
          <a:solidFill>
            <a:srgbClr val="F0EBE2"/>
          </a:solidFill>
          <a:ln w="5715">
            <a:solidFill>
              <a:srgbClr val="F0EBE2"/>
            </a:solidFill>
            <a:prstDash val="solid"/>
          </a:ln>
        </p:spPr>
      </p:sp>
      <p:sp>
        <p:nvSpPr>
          <p:cNvPr id="32" name="Text 29"/>
          <p:cNvSpPr/>
          <p:nvPr/>
        </p:nvSpPr>
        <p:spPr>
          <a:xfrm>
            <a:off x="557784" y="4298594"/>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4</a:t>
            </a:r>
            <a:endParaRPr lang="en-US" sz="1680" dirty="0"/>
          </a:p>
        </p:txBody>
      </p:sp>
      <p:sp>
        <p:nvSpPr>
          <p:cNvPr id="33" name="Shape 30"/>
          <p:cNvSpPr/>
          <p:nvPr/>
        </p:nvSpPr>
        <p:spPr>
          <a:xfrm>
            <a:off x="1170432" y="4230014"/>
            <a:ext cx="10579608" cy="596189"/>
          </a:xfrm>
          <a:prstGeom prst="rect">
            <a:avLst/>
          </a:prstGeom>
          <a:solidFill>
            <a:srgbClr val="F0EBE2"/>
          </a:solidFill>
          <a:ln w="5715">
            <a:solidFill>
              <a:srgbClr val="F0EBE2"/>
            </a:solidFill>
            <a:prstDash val="solid"/>
          </a:ln>
        </p:spPr>
      </p:sp>
      <p:sp>
        <p:nvSpPr>
          <p:cNvPr id="34" name="Text 31"/>
          <p:cNvSpPr/>
          <p:nvPr/>
        </p:nvSpPr>
        <p:spPr>
          <a:xfrm>
            <a:off x="1289304" y="4298594"/>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Ersetzt die direkte MoCA-Skala automatisch die Schweizer KHB-Überleitung?</a:t>
            </a:r>
            <a:endParaRPr lang="en-US" sz="1680" dirty="0"/>
          </a:p>
        </p:txBody>
      </p:sp>
      <p:sp>
        <p:nvSpPr>
          <p:cNvPr id="35" name="Shape 32"/>
          <p:cNvSpPr/>
          <p:nvPr/>
        </p:nvSpPr>
        <p:spPr>
          <a:xfrm>
            <a:off x="438912" y="4826203"/>
            <a:ext cx="731520" cy="596189"/>
          </a:xfrm>
          <a:prstGeom prst="rect">
            <a:avLst/>
          </a:prstGeom>
          <a:solidFill>
            <a:srgbClr val="FFFFFF"/>
          </a:solidFill>
          <a:ln w="5715">
            <a:solidFill>
              <a:srgbClr val="FFFFFF"/>
            </a:solidFill>
            <a:prstDash val="solid"/>
          </a:ln>
        </p:spPr>
      </p:sp>
      <p:sp>
        <p:nvSpPr>
          <p:cNvPr id="36" name="Text 33"/>
          <p:cNvSpPr/>
          <p:nvPr/>
        </p:nvSpPr>
        <p:spPr>
          <a:xfrm>
            <a:off x="557784" y="4894783"/>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5</a:t>
            </a:r>
            <a:endParaRPr lang="en-US" sz="1680" dirty="0"/>
          </a:p>
        </p:txBody>
      </p:sp>
      <p:sp>
        <p:nvSpPr>
          <p:cNvPr id="37" name="Shape 34"/>
          <p:cNvSpPr/>
          <p:nvPr/>
        </p:nvSpPr>
        <p:spPr>
          <a:xfrm>
            <a:off x="1170432" y="4826203"/>
            <a:ext cx="10579608" cy="596189"/>
          </a:xfrm>
          <a:prstGeom prst="rect">
            <a:avLst/>
          </a:prstGeom>
          <a:solidFill>
            <a:srgbClr val="FFFFFF"/>
          </a:solidFill>
          <a:ln w="5715">
            <a:solidFill>
              <a:srgbClr val="FFFFFF"/>
            </a:solidFill>
            <a:prstDash val="solid"/>
          </a:ln>
        </p:spPr>
      </p:sp>
      <p:sp>
        <p:nvSpPr>
          <p:cNvPr id="38" name="Text 35"/>
          <p:cNvSpPr/>
          <p:nvPr/>
        </p:nvSpPr>
        <p:spPr>
          <a:xfrm>
            <a:off x="1289304" y="4894783"/>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Was geschieht mit Z45.82?</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Erst selbst entscheiden, dann die Lösungsfolie aufrufen.</a:t>
            </a:r>
            <a:endParaRPr lang="en-US" sz="143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Wissenscheck: Lösungen und Begründung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A49.-, G93.3-/R53.-, U69.9!, Z45.1; KHB 2027 SD2200 S. 206.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72 / 140</a:t>
            </a:r>
            <a:endParaRPr lang="en-US" sz="900" dirty="0"/>
          </a:p>
        </p:txBody>
      </p:sp>
      <p:sp>
        <p:nvSpPr>
          <p:cNvPr id="15" name="Shape 12"/>
          <p:cNvSpPr/>
          <p:nvPr/>
        </p:nvSpPr>
        <p:spPr>
          <a:xfrm>
            <a:off x="438912" y="2048256"/>
            <a:ext cx="731520" cy="393192"/>
          </a:xfrm>
          <a:prstGeom prst="rect">
            <a:avLst/>
          </a:prstGeom>
          <a:solidFill>
            <a:srgbClr val="303D43"/>
          </a:solidFill>
          <a:ln w="5715">
            <a:solidFill>
              <a:srgbClr val="303D43"/>
            </a:solidFill>
            <a:prstDash val="solid"/>
          </a:ln>
        </p:spPr>
      </p:sp>
      <p:sp>
        <p:nvSpPr>
          <p:cNvPr id="16" name="Text 13"/>
          <p:cNvSpPr/>
          <p:nvPr/>
        </p:nvSpPr>
        <p:spPr>
          <a:xfrm>
            <a:off x="548640" y="2135124"/>
            <a:ext cx="5120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Nr.</a:t>
            </a:r>
            <a:endParaRPr lang="en-US" sz="1220" dirty="0"/>
          </a:p>
        </p:txBody>
      </p:sp>
      <p:sp>
        <p:nvSpPr>
          <p:cNvPr id="17" name="Shape 14"/>
          <p:cNvSpPr/>
          <p:nvPr/>
        </p:nvSpPr>
        <p:spPr>
          <a:xfrm>
            <a:off x="1170432" y="2048256"/>
            <a:ext cx="10579608" cy="393192"/>
          </a:xfrm>
          <a:prstGeom prst="rect">
            <a:avLst/>
          </a:prstGeom>
          <a:solidFill>
            <a:srgbClr val="303D43"/>
          </a:solidFill>
          <a:ln w="5715">
            <a:solidFill>
              <a:srgbClr val="303D43"/>
            </a:solidFill>
            <a:prstDash val="solid"/>
          </a:ln>
        </p:spPr>
      </p:sp>
      <p:sp>
        <p:nvSpPr>
          <p:cNvPr id="18" name="Text 15"/>
          <p:cNvSpPr/>
          <p:nvPr/>
        </p:nvSpPr>
        <p:spPr>
          <a:xfrm>
            <a:off x="1280160" y="2135124"/>
            <a:ext cx="1036015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Antwort</a:t>
            </a:r>
            <a:endParaRPr lang="en-US" sz="1220" dirty="0"/>
          </a:p>
        </p:txBody>
      </p:sp>
      <p:sp>
        <p:nvSpPr>
          <p:cNvPr id="19" name="Shape 16"/>
          <p:cNvSpPr/>
          <p:nvPr/>
        </p:nvSpPr>
        <p:spPr>
          <a:xfrm>
            <a:off x="438912" y="2441448"/>
            <a:ext cx="731520" cy="596189"/>
          </a:xfrm>
          <a:prstGeom prst="rect">
            <a:avLst/>
          </a:prstGeom>
          <a:solidFill>
            <a:srgbClr val="FFFFFF"/>
          </a:solidFill>
          <a:ln w="5715">
            <a:solidFill>
              <a:srgbClr val="FFFFFF"/>
            </a:solidFill>
            <a:prstDash val="solid"/>
          </a:ln>
        </p:spPr>
      </p:sp>
      <p:sp>
        <p:nvSpPr>
          <p:cNvPr id="20" name="Text 17"/>
          <p:cNvSpPr/>
          <p:nvPr/>
        </p:nvSpPr>
        <p:spPr>
          <a:xfrm>
            <a:off x="557784" y="2510028"/>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1</a:t>
            </a:r>
            <a:endParaRPr lang="en-US" sz="1680" dirty="0"/>
          </a:p>
        </p:txBody>
      </p:sp>
      <p:sp>
        <p:nvSpPr>
          <p:cNvPr id="21" name="Shape 18"/>
          <p:cNvSpPr/>
          <p:nvPr/>
        </p:nvSpPr>
        <p:spPr>
          <a:xfrm>
            <a:off x="1170432" y="2441448"/>
            <a:ext cx="10579608" cy="596189"/>
          </a:xfrm>
          <a:prstGeom prst="rect">
            <a:avLst/>
          </a:prstGeom>
          <a:solidFill>
            <a:srgbClr val="FFFFFF"/>
          </a:solidFill>
          <a:ln w="5715">
            <a:solidFill>
              <a:srgbClr val="FFFFFF"/>
            </a:solidFill>
            <a:prstDash val="solid"/>
          </a:ln>
        </p:spPr>
      </p:sp>
      <p:sp>
        <p:nvSpPr>
          <p:cNvPr id="22" name="Text 19"/>
          <p:cNvSpPr/>
          <p:nvPr/>
        </p:nvSpPr>
        <p:spPr>
          <a:xfrm>
            <a:off x="1289304" y="2510028"/>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Nein. Erregerbezogenen Endkode A49.10-.19 auswählen.</a:t>
            </a:r>
            <a:endParaRPr lang="en-US" sz="1680" dirty="0"/>
          </a:p>
        </p:txBody>
      </p:sp>
      <p:sp>
        <p:nvSpPr>
          <p:cNvPr id="23" name="Shape 20"/>
          <p:cNvSpPr/>
          <p:nvPr/>
        </p:nvSpPr>
        <p:spPr>
          <a:xfrm>
            <a:off x="438912" y="3037637"/>
            <a:ext cx="731520" cy="596189"/>
          </a:xfrm>
          <a:prstGeom prst="rect">
            <a:avLst/>
          </a:prstGeom>
          <a:solidFill>
            <a:srgbClr val="F0EBE2"/>
          </a:solidFill>
          <a:ln w="5715">
            <a:solidFill>
              <a:srgbClr val="F0EBE2"/>
            </a:solidFill>
            <a:prstDash val="solid"/>
          </a:ln>
        </p:spPr>
      </p:sp>
      <p:sp>
        <p:nvSpPr>
          <p:cNvPr id="24" name="Text 21"/>
          <p:cNvSpPr/>
          <p:nvPr/>
        </p:nvSpPr>
        <p:spPr>
          <a:xfrm>
            <a:off x="557784" y="3106217"/>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2</a:t>
            </a:r>
            <a:endParaRPr lang="en-US" sz="1680" dirty="0"/>
          </a:p>
        </p:txBody>
      </p:sp>
      <p:sp>
        <p:nvSpPr>
          <p:cNvPr id="25" name="Shape 22"/>
          <p:cNvSpPr/>
          <p:nvPr/>
        </p:nvSpPr>
        <p:spPr>
          <a:xfrm>
            <a:off x="1170432" y="3037637"/>
            <a:ext cx="10579608" cy="596189"/>
          </a:xfrm>
          <a:prstGeom prst="rect">
            <a:avLst/>
          </a:prstGeom>
          <a:solidFill>
            <a:srgbClr val="F0EBE2"/>
          </a:solidFill>
          <a:ln w="5715">
            <a:solidFill>
              <a:srgbClr val="F0EBE2"/>
            </a:solidFill>
            <a:prstDash val="solid"/>
          </a:ln>
        </p:spPr>
      </p:sp>
      <p:sp>
        <p:nvSpPr>
          <p:cNvPr id="26" name="Text 23"/>
          <p:cNvSpPr/>
          <p:nvPr/>
        </p:nvSpPr>
        <p:spPr>
          <a:xfrm>
            <a:off x="1289304" y="3106217"/>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Nein. Symptom R53.0 von dokumentiertem chronischem Fatigue-Syndrom unterscheiden.</a:t>
            </a:r>
            <a:endParaRPr lang="en-US" sz="1680" dirty="0"/>
          </a:p>
        </p:txBody>
      </p:sp>
      <p:sp>
        <p:nvSpPr>
          <p:cNvPr id="27" name="Shape 24"/>
          <p:cNvSpPr/>
          <p:nvPr/>
        </p:nvSpPr>
        <p:spPr>
          <a:xfrm>
            <a:off x="438912" y="3633826"/>
            <a:ext cx="731520" cy="596189"/>
          </a:xfrm>
          <a:prstGeom prst="rect">
            <a:avLst/>
          </a:prstGeom>
          <a:solidFill>
            <a:srgbClr val="FFFFFF"/>
          </a:solidFill>
          <a:ln w="5715">
            <a:solidFill>
              <a:srgbClr val="FFFFFF"/>
            </a:solidFill>
            <a:prstDash val="solid"/>
          </a:ln>
        </p:spPr>
      </p:sp>
      <p:sp>
        <p:nvSpPr>
          <p:cNvPr id="28" name="Text 25"/>
          <p:cNvSpPr/>
          <p:nvPr/>
        </p:nvSpPr>
        <p:spPr>
          <a:xfrm>
            <a:off x="557784" y="3702406"/>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3</a:t>
            </a:r>
            <a:endParaRPr lang="en-US" sz="1680" dirty="0"/>
          </a:p>
        </p:txBody>
      </p:sp>
      <p:sp>
        <p:nvSpPr>
          <p:cNvPr id="29" name="Shape 26"/>
          <p:cNvSpPr/>
          <p:nvPr/>
        </p:nvSpPr>
        <p:spPr>
          <a:xfrm>
            <a:off x="1170432" y="3633826"/>
            <a:ext cx="10579608" cy="596189"/>
          </a:xfrm>
          <a:prstGeom prst="rect">
            <a:avLst/>
          </a:prstGeom>
          <a:solidFill>
            <a:srgbClr val="FFFFFF"/>
          </a:solidFill>
          <a:ln w="5715">
            <a:solidFill>
              <a:srgbClr val="FFFFFF"/>
            </a:solidFill>
            <a:prstDash val="solid"/>
          </a:ln>
        </p:spPr>
      </p:sp>
      <p:sp>
        <p:nvSpPr>
          <p:cNvPr id="30" name="Text 27"/>
          <p:cNvSpPr/>
          <p:nvPr/>
        </p:nvSpPr>
        <p:spPr>
          <a:xfrm>
            <a:off x="1289304" y="3702406"/>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Nein. U69.9! ist an das kodierende Krankenhaus und das zeitliche Auftreten dort gebunden.</a:t>
            </a:r>
            <a:endParaRPr lang="en-US" sz="1680" dirty="0"/>
          </a:p>
        </p:txBody>
      </p:sp>
      <p:sp>
        <p:nvSpPr>
          <p:cNvPr id="31" name="Shape 28"/>
          <p:cNvSpPr/>
          <p:nvPr/>
        </p:nvSpPr>
        <p:spPr>
          <a:xfrm>
            <a:off x="438912" y="4230014"/>
            <a:ext cx="731520" cy="596189"/>
          </a:xfrm>
          <a:prstGeom prst="rect">
            <a:avLst/>
          </a:prstGeom>
          <a:solidFill>
            <a:srgbClr val="F0EBE2"/>
          </a:solidFill>
          <a:ln w="5715">
            <a:solidFill>
              <a:srgbClr val="F0EBE2"/>
            </a:solidFill>
            <a:prstDash val="solid"/>
          </a:ln>
        </p:spPr>
      </p:sp>
      <p:sp>
        <p:nvSpPr>
          <p:cNvPr id="32" name="Text 29"/>
          <p:cNvSpPr/>
          <p:nvPr/>
        </p:nvSpPr>
        <p:spPr>
          <a:xfrm>
            <a:off x="557784" y="4298594"/>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4</a:t>
            </a:r>
            <a:endParaRPr lang="en-US" sz="1680" dirty="0"/>
          </a:p>
        </p:txBody>
      </p:sp>
      <p:sp>
        <p:nvSpPr>
          <p:cNvPr id="33" name="Shape 30"/>
          <p:cNvSpPr/>
          <p:nvPr/>
        </p:nvSpPr>
        <p:spPr>
          <a:xfrm>
            <a:off x="1170432" y="4230014"/>
            <a:ext cx="10579608" cy="596189"/>
          </a:xfrm>
          <a:prstGeom prst="rect">
            <a:avLst/>
          </a:prstGeom>
          <a:solidFill>
            <a:srgbClr val="F0EBE2"/>
          </a:solidFill>
          <a:ln w="5715">
            <a:solidFill>
              <a:srgbClr val="F0EBE2"/>
            </a:solidFill>
            <a:prstDash val="solid"/>
          </a:ln>
        </p:spPr>
      </p:sp>
      <p:sp>
        <p:nvSpPr>
          <p:cNvPr id="34" name="Text 31"/>
          <p:cNvSpPr/>
          <p:nvPr/>
        </p:nvSpPr>
        <p:spPr>
          <a:xfrm>
            <a:off x="1289304" y="4298594"/>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Nein. Abweichende Schwellen und KHB-Vorrang verlangen eine ausdrückliche Schweizer Klärung.</a:t>
            </a:r>
            <a:endParaRPr lang="en-US" sz="1680" dirty="0"/>
          </a:p>
        </p:txBody>
      </p:sp>
      <p:sp>
        <p:nvSpPr>
          <p:cNvPr id="35" name="Shape 32"/>
          <p:cNvSpPr/>
          <p:nvPr/>
        </p:nvSpPr>
        <p:spPr>
          <a:xfrm>
            <a:off x="438912" y="4826203"/>
            <a:ext cx="731520" cy="596189"/>
          </a:xfrm>
          <a:prstGeom prst="rect">
            <a:avLst/>
          </a:prstGeom>
          <a:solidFill>
            <a:srgbClr val="FFFFFF"/>
          </a:solidFill>
          <a:ln w="5715">
            <a:solidFill>
              <a:srgbClr val="FFFFFF"/>
            </a:solidFill>
            <a:prstDash val="solid"/>
          </a:ln>
        </p:spPr>
      </p:sp>
      <p:sp>
        <p:nvSpPr>
          <p:cNvPr id="36" name="Text 33"/>
          <p:cNvSpPr/>
          <p:nvPr/>
        </p:nvSpPr>
        <p:spPr>
          <a:xfrm>
            <a:off x="557784" y="4894783"/>
            <a:ext cx="493776" cy="477317"/>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5</a:t>
            </a:r>
            <a:endParaRPr lang="en-US" sz="1680" dirty="0"/>
          </a:p>
        </p:txBody>
      </p:sp>
      <p:sp>
        <p:nvSpPr>
          <p:cNvPr id="37" name="Shape 34"/>
          <p:cNvSpPr/>
          <p:nvPr/>
        </p:nvSpPr>
        <p:spPr>
          <a:xfrm>
            <a:off x="1170432" y="4826203"/>
            <a:ext cx="10579608" cy="596189"/>
          </a:xfrm>
          <a:prstGeom prst="rect">
            <a:avLst/>
          </a:prstGeom>
          <a:solidFill>
            <a:srgbClr val="FFFFFF"/>
          </a:solidFill>
          <a:ln w="5715">
            <a:solidFill>
              <a:srgbClr val="FFFFFF"/>
            </a:solidFill>
            <a:prstDash val="solid"/>
          </a:ln>
        </p:spPr>
      </p:sp>
      <p:sp>
        <p:nvSpPr>
          <p:cNvPr id="38" name="Text 35"/>
          <p:cNvSpPr/>
          <p:nvPr/>
        </p:nvSpPr>
        <p:spPr>
          <a:xfrm>
            <a:off x="1289304" y="4894783"/>
            <a:ext cx="10341864" cy="477317"/>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Z45.82 entfällt; die Funktionsparameterüberprüfung wird unter Z45.1 eingeordnet.</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Richtig ist die belegbare, dokumentations- und regelkonforme Zuordnung - nicht die höchste Spezifität um jeden Preis.</a:t>
            </a:r>
            <a:endParaRPr lang="en-US" sz="143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Umsetzung: fünf Arbeitspakete für die Jahresumstellung</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Amtliche ICD-Referenzen; KHB 2027/BFS-Aktualisierungen; BfArM-Corrigenda 28.01.2026. Quellenstand: 21.10.2026.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73 / 140</a:t>
            </a:r>
            <a:endParaRPr lang="en-US" sz="900" dirty="0"/>
          </a:p>
        </p:txBody>
      </p:sp>
      <p:sp>
        <p:nvSpPr>
          <p:cNvPr id="15" name="Shape 12"/>
          <p:cNvSpPr/>
          <p:nvPr/>
        </p:nvSpPr>
        <p:spPr>
          <a:xfrm>
            <a:off x="438912" y="2048256"/>
            <a:ext cx="2971800" cy="393192"/>
          </a:xfrm>
          <a:prstGeom prst="rect">
            <a:avLst/>
          </a:prstGeom>
          <a:solidFill>
            <a:srgbClr val="303D43"/>
          </a:solidFill>
          <a:ln w="5715">
            <a:solidFill>
              <a:srgbClr val="303D43"/>
            </a:solidFill>
            <a:prstDash val="solid"/>
          </a:ln>
        </p:spPr>
      </p:sp>
      <p:sp>
        <p:nvSpPr>
          <p:cNvPr id="16" name="Text 13"/>
          <p:cNvSpPr/>
          <p:nvPr/>
        </p:nvSpPr>
        <p:spPr>
          <a:xfrm>
            <a:off x="548640" y="2135124"/>
            <a:ext cx="27523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Arbeitsbereich</a:t>
            </a:r>
            <a:endParaRPr lang="en-US" sz="1220" dirty="0"/>
          </a:p>
        </p:txBody>
      </p:sp>
      <p:sp>
        <p:nvSpPr>
          <p:cNvPr id="17" name="Shape 14"/>
          <p:cNvSpPr/>
          <p:nvPr/>
        </p:nvSpPr>
        <p:spPr>
          <a:xfrm>
            <a:off x="3410712" y="2048256"/>
            <a:ext cx="8339328" cy="393192"/>
          </a:xfrm>
          <a:prstGeom prst="rect">
            <a:avLst/>
          </a:prstGeom>
          <a:solidFill>
            <a:srgbClr val="303D43"/>
          </a:solidFill>
          <a:ln w="5715">
            <a:solidFill>
              <a:srgbClr val="303D43"/>
            </a:solidFill>
            <a:prstDash val="solid"/>
          </a:ln>
        </p:spPr>
      </p:sp>
      <p:sp>
        <p:nvSpPr>
          <p:cNvPr id="18" name="Text 15"/>
          <p:cNvSpPr/>
          <p:nvPr/>
        </p:nvSpPr>
        <p:spPr>
          <a:xfrm>
            <a:off x="3520440" y="2135124"/>
            <a:ext cx="81198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 Aufgabe</a:t>
            </a:r>
            <a:endParaRPr lang="en-US" sz="1220" dirty="0"/>
          </a:p>
        </p:txBody>
      </p:sp>
      <p:sp>
        <p:nvSpPr>
          <p:cNvPr id="19" name="Shape 16"/>
          <p:cNvSpPr/>
          <p:nvPr/>
        </p:nvSpPr>
        <p:spPr>
          <a:xfrm>
            <a:off x="438912" y="2441448"/>
            <a:ext cx="2971800" cy="646542"/>
          </a:xfrm>
          <a:prstGeom prst="rect">
            <a:avLst/>
          </a:prstGeom>
          <a:solidFill>
            <a:srgbClr val="FFFFFF"/>
          </a:solidFill>
          <a:ln w="5715">
            <a:solidFill>
              <a:srgbClr val="FFFFFF"/>
            </a:solidFill>
            <a:prstDash val="solid"/>
          </a:ln>
        </p:spPr>
      </p:sp>
      <p:sp>
        <p:nvSpPr>
          <p:cNvPr id="20" name="Text 17"/>
          <p:cNvSpPr/>
          <p:nvPr/>
        </p:nvSpPr>
        <p:spPr>
          <a:xfrm>
            <a:off x="557784" y="2510028"/>
            <a:ext cx="2734056" cy="52767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Katalog / Software</a:t>
            </a:r>
            <a:endParaRPr lang="en-US" sz="1680" dirty="0"/>
          </a:p>
        </p:txBody>
      </p:sp>
      <p:sp>
        <p:nvSpPr>
          <p:cNvPr id="21" name="Shape 18"/>
          <p:cNvSpPr/>
          <p:nvPr/>
        </p:nvSpPr>
        <p:spPr>
          <a:xfrm>
            <a:off x="3410712" y="2441448"/>
            <a:ext cx="8339328" cy="646542"/>
          </a:xfrm>
          <a:prstGeom prst="rect">
            <a:avLst/>
          </a:prstGeom>
          <a:solidFill>
            <a:srgbClr val="FFFFFF"/>
          </a:solidFill>
          <a:ln w="5715">
            <a:solidFill>
              <a:srgbClr val="FFFFFF"/>
            </a:solidFill>
            <a:prstDash val="solid"/>
          </a:ln>
        </p:spPr>
      </p:sp>
      <p:sp>
        <p:nvSpPr>
          <p:cNvPr id="22" name="Text 19"/>
          <p:cNvSpPr/>
          <p:nvPr/>
        </p:nvSpPr>
        <p:spPr>
          <a:xfrm>
            <a:off x="3529584" y="2510028"/>
            <a:ext cx="8101584" cy="52767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106 neue Endkodes, 23 Unterteilungen, 3 Streichungen; Altersmetadaten gemäss Corrigenda prüfen.</a:t>
            </a:r>
            <a:endParaRPr lang="en-US" sz="1680" dirty="0"/>
          </a:p>
        </p:txBody>
      </p:sp>
      <p:sp>
        <p:nvSpPr>
          <p:cNvPr id="23" name="Shape 20"/>
          <p:cNvSpPr/>
          <p:nvPr/>
        </p:nvSpPr>
        <p:spPr>
          <a:xfrm>
            <a:off x="438912" y="3087990"/>
            <a:ext cx="2971800" cy="646542"/>
          </a:xfrm>
          <a:prstGeom prst="rect">
            <a:avLst/>
          </a:prstGeom>
          <a:solidFill>
            <a:srgbClr val="F0EBE2"/>
          </a:solidFill>
          <a:ln w="5715">
            <a:solidFill>
              <a:srgbClr val="F0EBE2"/>
            </a:solidFill>
            <a:prstDash val="solid"/>
          </a:ln>
        </p:spPr>
      </p:sp>
      <p:sp>
        <p:nvSpPr>
          <p:cNvPr id="24" name="Text 21"/>
          <p:cNvSpPr/>
          <p:nvPr/>
        </p:nvSpPr>
        <p:spPr>
          <a:xfrm>
            <a:off x="557784" y="3156570"/>
            <a:ext cx="2734056" cy="52767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Suchlisten / Favoriten</a:t>
            </a:r>
            <a:endParaRPr lang="en-US" sz="1680" dirty="0"/>
          </a:p>
        </p:txBody>
      </p:sp>
      <p:sp>
        <p:nvSpPr>
          <p:cNvPr id="25" name="Shape 22"/>
          <p:cNvSpPr/>
          <p:nvPr/>
        </p:nvSpPr>
        <p:spPr>
          <a:xfrm>
            <a:off x="3410712" y="3087990"/>
            <a:ext cx="8339328" cy="646542"/>
          </a:xfrm>
          <a:prstGeom prst="rect">
            <a:avLst/>
          </a:prstGeom>
          <a:solidFill>
            <a:srgbClr val="F0EBE2"/>
          </a:solidFill>
          <a:ln w="5715">
            <a:solidFill>
              <a:srgbClr val="F0EBE2"/>
            </a:solidFill>
            <a:prstDash val="solid"/>
          </a:ln>
        </p:spPr>
      </p:sp>
      <p:sp>
        <p:nvSpPr>
          <p:cNvPr id="26" name="Text 23"/>
          <p:cNvSpPr/>
          <p:nvPr/>
        </p:nvSpPr>
        <p:spPr>
          <a:xfrm>
            <a:off x="3529584" y="3156570"/>
            <a:ext cx="8101584" cy="52767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Alte Indexpfade, Vorlagen und Standarddiagnosen mit den neuen Zuordnungen testen.</a:t>
            </a:r>
            <a:endParaRPr lang="en-US" sz="1680" dirty="0"/>
          </a:p>
        </p:txBody>
      </p:sp>
      <p:sp>
        <p:nvSpPr>
          <p:cNvPr id="27" name="Shape 24"/>
          <p:cNvSpPr/>
          <p:nvPr/>
        </p:nvSpPr>
        <p:spPr>
          <a:xfrm>
            <a:off x="438912" y="3734532"/>
            <a:ext cx="2971800" cy="646542"/>
          </a:xfrm>
          <a:prstGeom prst="rect">
            <a:avLst/>
          </a:prstGeom>
          <a:solidFill>
            <a:srgbClr val="FFFFFF"/>
          </a:solidFill>
          <a:ln w="5715">
            <a:solidFill>
              <a:srgbClr val="FFFFFF"/>
            </a:solidFill>
            <a:prstDash val="solid"/>
          </a:ln>
        </p:spPr>
      </p:sp>
      <p:sp>
        <p:nvSpPr>
          <p:cNvPr id="28" name="Text 25"/>
          <p:cNvSpPr/>
          <p:nvPr/>
        </p:nvSpPr>
        <p:spPr>
          <a:xfrm>
            <a:off x="557784" y="3803112"/>
            <a:ext cx="2734056" cy="52767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Dokumentation</a:t>
            </a:r>
            <a:endParaRPr lang="en-US" sz="1680" dirty="0"/>
          </a:p>
        </p:txBody>
      </p:sp>
      <p:sp>
        <p:nvSpPr>
          <p:cNvPr id="29" name="Shape 26"/>
          <p:cNvSpPr/>
          <p:nvPr/>
        </p:nvSpPr>
        <p:spPr>
          <a:xfrm>
            <a:off x="3410712" y="3734532"/>
            <a:ext cx="8339328" cy="646542"/>
          </a:xfrm>
          <a:prstGeom prst="rect">
            <a:avLst/>
          </a:prstGeom>
          <a:solidFill>
            <a:srgbClr val="FFFFFF"/>
          </a:solidFill>
          <a:ln w="5715">
            <a:solidFill>
              <a:srgbClr val="FFFFFF"/>
            </a:solidFill>
            <a:prstDash val="solid"/>
          </a:ln>
        </p:spPr>
      </p:sp>
      <p:sp>
        <p:nvSpPr>
          <p:cNvPr id="30" name="Text 27"/>
          <p:cNvSpPr/>
          <p:nvPr/>
        </p:nvSpPr>
        <p:spPr>
          <a:xfrm>
            <a:off x="3529584" y="3803112"/>
            <a:ext cx="8101584" cy="52767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Erreger, Gerätetyp, Fatigue-Spezifizierung, Testverfahren, Werte und Zeitbezug strukturiert erfassen.</a:t>
            </a:r>
            <a:endParaRPr lang="en-US" sz="1680" dirty="0"/>
          </a:p>
        </p:txBody>
      </p:sp>
      <p:sp>
        <p:nvSpPr>
          <p:cNvPr id="31" name="Shape 28"/>
          <p:cNvSpPr/>
          <p:nvPr/>
        </p:nvSpPr>
        <p:spPr>
          <a:xfrm>
            <a:off x="438912" y="4381073"/>
            <a:ext cx="2971800" cy="394777"/>
          </a:xfrm>
          <a:prstGeom prst="rect">
            <a:avLst/>
          </a:prstGeom>
          <a:solidFill>
            <a:srgbClr val="F0EBE2"/>
          </a:solidFill>
          <a:ln w="5715">
            <a:solidFill>
              <a:srgbClr val="F0EBE2"/>
            </a:solidFill>
            <a:prstDash val="solid"/>
          </a:ln>
        </p:spPr>
      </p:sp>
      <p:sp>
        <p:nvSpPr>
          <p:cNvPr id="32" name="Text 29"/>
          <p:cNvSpPr/>
          <p:nvPr/>
        </p:nvSpPr>
        <p:spPr>
          <a:xfrm>
            <a:off x="557784" y="4449653"/>
            <a:ext cx="2734056" cy="275905"/>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Schweizer Regeln</a:t>
            </a:r>
            <a:endParaRPr lang="en-US" sz="1680" dirty="0"/>
          </a:p>
        </p:txBody>
      </p:sp>
      <p:sp>
        <p:nvSpPr>
          <p:cNvPr id="33" name="Shape 30"/>
          <p:cNvSpPr/>
          <p:nvPr/>
        </p:nvSpPr>
        <p:spPr>
          <a:xfrm>
            <a:off x="3410712" y="4381073"/>
            <a:ext cx="8339328" cy="394777"/>
          </a:xfrm>
          <a:prstGeom prst="rect">
            <a:avLst/>
          </a:prstGeom>
          <a:solidFill>
            <a:srgbClr val="F0EBE2"/>
          </a:solidFill>
          <a:ln w="5715">
            <a:solidFill>
              <a:srgbClr val="F0EBE2"/>
            </a:solidFill>
            <a:prstDash val="solid"/>
          </a:ln>
        </p:spPr>
      </p:sp>
      <p:sp>
        <p:nvSpPr>
          <p:cNvPr id="34" name="Text 31"/>
          <p:cNvSpPr/>
          <p:nvPr/>
        </p:nvSpPr>
        <p:spPr>
          <a:xfrm>
            <a:off x="3529584" y="4449653"/>
            <a:ext cx="8101584" cy="275905"/>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MoCA, U69.11!/U69.12! und übrige nationale Abweichungen vor Freigabe prüfen.</a:t>
            </a:r>
            <a:endParaRPr lang="en-US" sz="1680" dirty="0"/>
          </a:p>
        </p:txBody>
      </p:sp>
      <p:sp>
        <p:nvSpPr>
          <p:cNvPr id="35" name="Shape 32"/>
          <p:cNvSpPr/>
          <p:nvPr/>
        </p:nvSpPr>
        <p:spPr>
          <a:xfrm>
            <a:off x="438912" y="4775850"/>
            <a:ext cx="2971800" cy="646542"/>
          </a:xfrm>
          <a:prstGeom prst="rect">
            <a:avLst/>
          </a:prstGeom>
          <a:solidFill>
            <a:srgbClr val="FFFFFF"/>
          </a:solidFill>
          <a:ln w="5715">
            <a:solidFill>
              <a:srgbClr val="FFFFFF"/>
            </a:solidFill>
            <a:prstDash val="solid"/>
          </a:ln>
        </p:spPr>
      </p:sp>
      <p:sp>
        <p:nvSpPr>
          <p:cNvPr id="36" name="Text 33"/>
          <p:cNvSpPr/>
          <p:nvPr/>
        </p:nvSpPr>
        <p:spPr>
          <a:xfrm>
            <a:off x="557784" y="4844430"/>
            <a:ext cx="2734056" cy="527670"/>
          </a:xfrm>
          <a:prstGeom prst="rect">
            <a:avLst/>
          </a:prstGeom>
          <a:noFill/>
          <a:ln/>
        </p:spPr>
        <p:txBody>
          <a:bodyPr wrap="square" lIns="0" tIns="0" rIns="0" bIns="0" rtlCol="0" anchor="t"/>
          <a:lstStyle/>
          <a:p>
            <a:pPr marL="0" indent="0">
              <a:buNone/>
            </a:pPr>
            <a:r>
              <a:rPr lang="en-US" sz="1680" b="1" dirty="0">
                <a:solidFill>
                  <a:srgbClr val="303D43"/>
                </a:solidFill>
                <a:latin typeface="Arial" pitchFamily="34" charset="0"/>
                <a:ea typeface="Arial" pitchFamily="34" charset="-122"/>
                <a:cs typeface="Arial" pitchFamily="34" charset="-120"/>
              </a:rPr>
              <a:t>Abnahme</a:t>
            </a:r>
            <a:endParaRPr lang="en-US" sz="1680" dirty="0"/>
          </a:p>
        </p:txBody>
      </p:sp>
      <p:sp>
        <p:nvSpPr>
          <p:cNvPr id="37" name="Shape 34"/>
          <p:cNvSpPr/>
          <p:nvPr/>
        </p:nvSpPr>
        <p:spPr>
          <a:xfrm>
            <a:off x="3410712" y="4775850"/>
            <a:ext cx="8339328" cy="646542"/>
          </a:xfrm>
          <a:prstGeom prst="rect">
            <a:avLst/>
          </a:prstGeom>
          <a:solidFill>
            <a:srgbClr val="FFFFFF"/>
          </a:solidFill>
          <a:ln w="5715">
            <a:solidFill>
              <a:srgbClr val="FFFFFF"/>
            </a:solidFill>
            <a:prstDash val="solid"/>
          </a:ln>
        </p:spPr>
      </p:sp>
      <p:sp>
        <p:nvSpPr>
          <p:cNvPr id="38" name="Text 35"/>
          <p:cNvSpPr/>
          <p:nvPr/>
        </p:nvSpPr>
        <p:spPr>
          <a:xfrm>
            <a:off x="3529584" y="4844430"/>
            <a:ext cx="8101584" cy="527670"/>
          </a:xfrm>
          <a:prstGeom prst="rect">
            <a:avLst/>
          </a:prstGeom>
          <a:noFill/>
          <a:ln/>
        </p:spPr>
        <p:txBody>
          <a:bodyPr wrap="square" lIns="0" tIns="0" rIns="0" bIns="0" rtlCol="0" anchor="t"/>
          <a:lstStyle/>
          <a:p>
            <a:pPr marL="0" indent="0">
              <a:buNone/>
            </a:pPr>
            <a:r>
              <a:rPr lang="en-US" sz="1680" dirty="0">
                <a:solidFill>
                  <a:srgbClr val="303D43"/>
                </a:solidFill>
                <a:latin typeface="Arial" pitchFamily="34" charset="0"/>
                <a:ea typeface="Arial" pitchFamily="34" charset="-122"/>
                <a:cs typeface="Arial" pitchFamily="34" charset="-120"/>
              </a:rPr>
              <a:t>Beispielfälle einschliesslich Grenzfällen durch Kodierung, Schnittstellen und Grouper laufen lassen.</a:t>
            </a:r>
            <a:endParaRPr lang="en-US" sz="16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Eigene Umsetzungsempfehlung. Dieses Modul ersetzt keine technische oder tarifliche Freigabe.</a:t>
            </a:r>
            <a:endParaRPr lang="en-US" sz="143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Was aus diesem Modul nicht abgeleitet werden darf</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74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Keine Erlöszusage</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Ein neuer Kode beweist weder eine höhere Gruppierung noch einen Mehrerlös. Es wurde kein Groupervergleich berechnet.</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Keine Diagnose-Automatik</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Laborwerte, Scores, Gentests und Symptome sind nicht beliebig zu ärztlichen Diagnosen hochzustufen.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Keine verdeckte Berichtigung</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Quellenabweichungen werden markiert. Die Unterlagen ersetzen keine BFS-Klarstellung oder amtliche Korrektur.</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Klassifikationswissen, Schweizer Regeln und Falldokumentation müssen zusammenpassen.</a:t>
            </a:r>
            <a:endParaRPr lang="en-US" sz="143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06 | ANWENDUNG UND QUALITÄT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Die wichtigsten Botschaften für 2027</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75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2024 → 2026</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Zwei Entwicklungsschritte sind enthalten. Auch Neuerungen aus 2025 gehören in die Schulung.</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Spezifität gezielt nutzen</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Erreger, Amyloidose, Fatigue, Gerätekomplikation und Funktionsmessung sind stärker differenziert.</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Sicher umstellen</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Systematik UND Alphabet prüfen; neue Endständigkeit beachten; Schweizer Konflikte vor Produktivsetzung klären.</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Im Anschluss: Endkoderegister, entfallene Positionen, Änderungsnachweise und Alpha-Umleitungen.</a:t>
            </a:r>
            <a:endParaRPr lang="en-US" sz="143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29.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76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A49.00</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Staphylococcus aureus nicht näher bezeichneter Lokalisation</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A49.08</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sonstige Staphylokokken nicht näher bezeichneter Lokalisation</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A49.09</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nicht näher bezeichnete Staphylokokken nicht näher bezeichneter Lokalisation</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A49.10</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Streptokokken, Gruppe A, nicht näher bezeichneter Lokalisation</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A49.11</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Streptokokken, Gruppe B, nicht näher bezeichneter Lokalisation</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A49.12</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Streptokokken, Gruppe C, nicht näher bezeichneter Lokalisation</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2/18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29.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77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62492"/>
          </a:xfrm>
          <a:prstGeom prst="rect">
            <a:avLst/>
          </a:prstGeom>
          <a:solidFill>
            <a:srgbClr val="FFFFFF"/>
          </a:solidFill>
          <a:ln w="5715">
            <a:solidFill>
              <a:srgbClr val="FFFFFF"/>
            </a:solidFill>
            <a:prstDash val="solid"/>
          </a:ln>
        </p:spPr>
      </p:sp>
      <p:sp>
        <p:nvSpPr>
          <p:cNvPr id="23" name="Text 20"/>
          <p:cNvSpPr/>
          <p:nvPr/>
        </p:nvSpPr>
        <p:spPr>
          <a:xfrm>
            <a:off x="557784" y="2510028"/>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A49.13</a:t>
            </a:r>
            <a:endParaRPr lang="en-US" sz="1450" dirty="0"/>
          </a:p>
        </p:txBody>
      </p:sp>
      <p:sp>
        <p:nvSpPr>
          <p:cNvPr id="24" name="Shape 21"/>
          <p:cNvSpPr/>
          <p:nvPr/>
        </p:nvSpPr>
        <p:spPr>
          <a:xfrm>
            <a:off x="1810512" y="2441448"/>
            <a:ext cx="9006840" cy="462492"/>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Streptokokken, Gruppe D, und Enterokokken nicht näher bezeichneter Lokalisation</a:t>
            </a:r>
            <a:endParaRPr lang="en-US" sz="1450" dirty="0"/>
          </a:p>
        </p:txBody>
      </p:sp>
      <p:sp>
        <p:nvSpPr>
          <p:cNvPr id="26" name="Shape 23"/>
          <p:cNvSpPr/>
          <p:nvPr/>
        </p:nvSpPr>
        <p:spPr>
          <a:xfrm>
            <a:off x="10817352" y="2441448"/>
            <a:ext cx="932688" cy="462492"/>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28" name="Shape 25"/>
          <p:cNvSpPr/>
          <p:nvPr/>
        </p:nvSpPr>
        <p:spPr>
          <a:xfrm>
            <a:off x="438912" y="2903940"/>
            <a:ext cx="1371600" cy="462492"/>
          </a:xfrm>
          <a:prstGeom prst="rect">
            <a:avLst/>
          </a:prstGeom>
          <a:solidFill>
            <a:srgbClr val="F0EBE2"/>
          </a:solidFill>
          <a:ln w="5715">
            <a:solidFill>
              <a:srgbClr val="F0EBE2"/>
            </a:solidFill>
            <a:prstDash val="solid"/>
          </a:ln>
        </p:spPr>
      </p:sp>
      <p:sp>
        <p:nvSpPr>
          <p:cNvPr id="29" name="Text 26"/>
          <p:cNvSpPr/>
          <p:nvPr/>
        </p:nvSpPr>
        <p:spPr>
          <a:xfrm>
            <a:off x="557784" y="2972520"/>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A49.14</a:t>
            </a:r>
            <a:endParaRPr lang="en-US" sz="1450" dirty="0"/>
          </a:p>
        </p:txBody>
      </p:sp>
      <p:sp>
        <p:nvSpPr>
          <p:cNvPr id="30" name="Shape 27"/>
          <p:cNvSpPr/>
          <p:nvPr/>
        </p:nvSpPr>
        <p:spPr>
          <a:xfrm>
            <a:off x="1810512" y="2903940"/>
            <a:ext cx="9006840" cy="462492"/>
          </a:xfrm>
          <a:prstGeom prst="rect">
            <a:avLst/>
          </a:prstGeom>
          <a:solidFill>
            <a:srgbClr val="F0EBE2"/>
          </a:solidFill>
          <a:ln w="5715">
            <a:solidFill>
              <a:srgbClr val="F0EBE2"/>
            </a:solidFill>
            <a:prstDash val="solid"/>
          </a:ln>
        </p:spPr>
      </p:sp>
      <p:sp>
        <p:nvSpPr>
          <p:cNvPr id="31" name="Text 28"/>
          <p:cNvSpPr/>
          <p:nvPr/>
        </p:nvSpPr>
        <p:spPr>
          <a:xfrm>
            <a:off x="1929384" y="2972520"/>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Streptokokken, Gruppe G, nicht näher bezeichneter Lokalisation</a:t>
            </a:r>
            <a:endParaRPr lang="en-US" sz="1450" dirty="0"/>
          </a:p>
        </p:txBody>
      </p:sp>
      <p:sp>
        <p:nvSpPr>
          <p:cNvPr id="32" name="Shape 29"/>
          <p:cNvSpPr/>
          <p:nvPr/>
        </p:nvSpPr>
        <p:spPr>
          <a:xfrm>
            <a:off x="10817352" y="2903940"/>
            <a:ext cx="932688" cy="462492"/>
          </a:xfrm>
          <a:prstGeom prst="rect">
            <a:avLst/>
          </a:prstGeom>
          <a:solidFill>
            <a:srgbClr val="F0EBE2"/>
          </a:solidFill>
          <a:ln w="5715">
            <a:solidFill>
              <a:srgbClr val="F0EBE2"/>
            </a:solidFill>
            <a:prstDash val="solid"/>
          </a:ln>
        </p:spPr>
      </p:sp>
      <p:sp>
        <p:nvSpPr>
          <p:cNvPr id="33" name="Text 30"/>
          <p:cNvSpPr/>
          <p:nvPr/>
        </p:nvSpPr>
        <p:spPr>
          <a:xfrm>
            <a:off x="10936224" y="2972520"/>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34" name="Shape 31"/>
          <p:cNvSpPr/>
          <p:nvPr/>
        </p:nvSpPr>
        <p:spPr>
          <a:xfrm>
            <a:off x="438912" y="3366431"/>
            <a:ext cx="1371600" cy="462492"/>
          </a:xfrm>
          <a:prstGeom prst="rect">
            <a:avLst/>
          </a:prstGeom>
          <a:solidFill>
            <a:srgbClr val="FFFFFF"/>
          </a:solidFill>
          <a:ln w="5715">
            <a:solidFill>
              <a:srgbClr val="FFFFFF"/>
            </a:solidFill>
            <a:prstDash val="solid"/>
          </a:ln>
        </p:spPr>
      </p:sp>
      <p:sp>
        <p:nvSpPr>
          <p:cNvPr id="35" name="Text 32"/>
          <p:cNvSpPr/>
          <p:nvPr/>
        </p:nvSpPr>
        <p:spPr>
          <a:xfrm>
            <a:off x="557784" y="3435011"/>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A49.15</a:t>
            </a:r>
            <a:endParaRPr lang="en-US" sz="1450" dirty="0"/>
          </a:p>
        </p:txBody>
      </p:sp>
      <p:sp>
        <p:nvSpPr>
          <p:cNvPr id="36" name="Shape 33"/>
          <p:cNvSpPr/>
          <p:nvPr/>
        </p:nvSpPr>
        <p:spPr>
          <a:xfrm>
            <a:off x="1810512" y="3366431"/>
            <a:ext cx="9006840" cy="462492"/>
          </a:xfrm>
          <a:prstGeom prst="rect">
            <a:avLst/>
          </a:prstGeom>
          <a:solidFill>
            <a:srgbClr val="FFFFFF"/>
          </a:solidFill>
          <a:ln w="5715">
            <a:solidFill>
              <a:srgbClr val="FFFFFF"/>
            </a:solidFill>
            <a:prstDash val="solid"/>
          </a:ln>
        </p:spPr>
      </p:sp>
      <p:sp>
        <p:nvSpPr>
          <p:cNvPr id="37" name="Text 34"/>
          <p:cNvSpPr/>
          <p:nvPr/>
        </p:nvSpPr>
        <p:spPr>
          <a:xfrm>
            <a:off x="1929384" y="3435011"/>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Streptococcus pneumoniae nicht näher bezeichneter Lokalisation</a:t>
            </a:r>
            <a:endParaRPr lang="en-US" sz="1450" dirty="0"/>
          </a:p>
        </p:txBody>
      </p:sp>
      <p:sp>
        <p:nvSpPr>
          <p:cNvPr id="38" name="Shape 35"/>
          <p:cNvSpPr/>
          <p:nvPr/>
        </p:nvSpPr>
        <p:spPr>
          <a:xfrm>
            <a:off x="10817352" y="3366431"/>
            <a:ext cx="932688" cy="462492"/>
          </a:xfrm>
          <a:prstGeom prst="rect">
            <a:avLst/>
          </a:prstGeom>
          <a:solidFill>
            <a:srgbClr val="FFFFFF"/>
          </a:solidFill>
          <a:ln w="5715">
            <a:solidFill>
              <a:srgbClr val="FFFFFF"/>
            </a:solidFill>
            <a:prstDash val="solid"/>
          </a:ln>
        </p:spPr>
      </p:sp>
      <p:sp>
        <p:nvSpPr>
          <p:cNvPr id="39" name="Text 36"/>
          <p:cNvSpPr/>
          <p:nvPr/>
        </p:nvSpPr>
        <p:spPr>
          <a:xfrm>
            <a:off x="10936224" y="3435011"/>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40" name="Shape 37"/>
          <p:cNvSpPr/>
          <p:nvPr/>
        </p:nvSpPr>
        <p:spPr>
          <a:xfrm>
            <a:off x="438912" y="3828923"/>
            <a:ext cx="1371600" cy="462492"/>
          </a:xfrm>
          <a:prstGeom prst="rect">
            <a:avLst/>
          </a:prstGeom>
          <a:solidFill>
            <a:srgbClr val="F0EBE2"/>
          </a:solidFill>
          <a:ln w="5715">
            <a:solidFill>
              <a:srgbClr val="F0EBE2"/>
            </a:solidFill>
            <a:prstDash val="solid"/>
          </a:ln>
        </p:spPr>
      </p:sp>
      <p:sp>
        <p:nvSpPr>
          <p:cNvPr id="41" name="Text 38"/>
          <p:cNvSpPr/>
          <p:nvPr/>
        </p:nvSpPr>
        <p:spPr>
          <a:xfrm>
            <a:off x="557784" y="3897503"/>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A49.18</a:t>
            </a:r>
            <a:endParaRPr lang="en-US" sz="1450" dirty="0"/>
          </a:p>
        </p:txBody>
      </p:sp>
      <p:sp>
        <p:nvSpPr>
          <p:cNvPr id="42" name="Shape 39"/>
          <p:cNvSpPr/>
          <p:nvPr/>
        </p:nvSpPr>
        <p:spPr>
          <a:xfrm>
            <a:off x="1810512" y="3828923"/>
            <a:ext cx="9006840" cy="462492"/>
          </a:xfrm>
          <a:prstGeom prst="rect">
            <a:avLst/>
          </a:prstGeom>
          <a:solidFill>
            <a:srgbClr val="F0EBE2"/>
          </a:solidFill>
          <a:ln w="5715">
            <a:solidFill>
              <a:srgbClr val="F0EBE2"/>
            </a:solidFill>
            <a:prstDash val="solid"/>
          </a:ln>
        </p:spPr>
      </p:sp>
      <p:sp>
        <p:nvSpPr>
          <p:cNvPr id="43" name="Text 40"/>
          <p:cNvSpPr/>
          <p:nvPr/>
        </p:nvSpPr>
        <p:spPr>
          <a:xfrm>
            <a:off x="1929384" y="3897503"/>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sonstige Streptokokken nicht näher bezeichneter Lokalisation</a:t>
            </a:r>
            <a:endParaRPr lang="en-US" sz="1450" dirty="0"/>
          </a:p>
        </p:txBody>
      </p:sp>
      <p:sp>
        <p:nvSpPr>
          <p:cNvPr id="44" name="Shape 41"/>
          <p:cNvSpPr/>
          <p:nvPr/>
        </p:nvSpPr>
        <p:spPr>
          <a:xfrm>
            <a:off x="10817352" y="3828923"/>
            <a:ext cx="932688" cy="462492"/>
          </a:xfrm>
          <a:prstGeom prst="rect">
            <a:avLst/>
          </a:prstGeom>
          <a:solidFill>
            <a:srgbClr val="F0EBE2"/>
          </a:solidFill>
          <a:ln w="5715">
            <a:solidFill>
              <a:srgbClr val="F0EBE2"/>
            </a:solidFill>
            <a:prstDash val="solid"/>
          </a:ln>
        </p:spPr>
      </p:sp>
      <p:sp>
        <p:nvSpPr>
          <p:cNvPr id="45" name="Text 42"/>
          <p:cNvSpPr/>
          <p:nvPr/>
        </p:nvSpPr>
        <p:spPr>
          <a:xfrm>
            <a:off x="10936224" y="3897503"/>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46" name="Shape 43"/>
          <p:cNvSpPr/>
          <p:nvPr/>
        </p:nvSpPr>
        <p:spPr>
          <a:xfrm>
            <a:off x="438912" y="4291415"/>
            <a:ext cx="1371600" cy="462492"/>
          </a:xfrm>
          <a:prstGeom prst="rect">
            <a:avLst/>
          </a:prstGeom>
          <a:solidFill>
            <a:srgbClr val="FFFFFF"/>
          </a:solidFill>
          <a:ln w="5715">
            <a:solidFill>
              <a:srgbClr val="FFFFFF"/>
            </a:solidFill>
            <a:prstDash val="solid"/>
          </a:ln>
        </p:spPr>
      </p:sp>
      <p:sp>
        <p:nvSpPr>
          <p:cNvPr id="47" name="Text 44"/>
          <p:cNvSpPr/>
          <p:nvPr/>
        </p:nvSpPr>
        <p:spPr>
          <a:xfrm>
            <a:off x="557784" y="4359995"/>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A49.19</a:t>
            </a:r>
            <a:endParaRPr lang="en-US" sz="1450" dirty="0"/>
          </a:p>
        </p:txBody>
      </p:sp>
      <p:sp>
        <p:nvSpPr>
          <p:cNvPr id="48" name="Shape 45"/>
          <p:cNvSpPr/>
          <p:nvPr/>
        </p:nvSpPr>
        <p:spPr>
          <a:xfrm>
            <a:off x="1810512" y="4291415"/>
            <a:ext cx="9006840" cy="462492"/>
          </a:xfrm>
          <a:prstGeom prst="rect">
            <a:avLst/>
          </a:prstGeom>
          <a:solidFill>
            <a:srgbClr val="FFFFFF"/>
          </a:solidFill>
          <a:ln w="5715">
            <a:solidFill>
              <a:srgbClr val="FFFFFF"/>
            </a:solidFill>
            <a:prstDash val="solid"/>
          </a:ln>
        </p:spPr>
      </p:sp>
      <p:sp>
        <p:nvSpPr>
          <p:cNvPr id="49" name="Text 46"/>
          <p:cNvSpPr/>
          <p:nvPr/>
        </p:nvSpPr>
        <p:spPr>
          <a:xfrm>
            <a:off x="1929384" y="4359995"/>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nicht näher bezeichnete Streptokokken nicht näher bezeichneter Lokalisation</a:t>
            </a:r>
            <a:endParaRPr lang="en-US" sz="1450" dirty="0"/>
          </a:p>
        </p:txBody>
      </p:sp>
      <p:sp>
        <p:nvSpPr>
          <p:cNvPr id="50" name="Shape 47"/>
          <p:cNvSpPr/>
          <p:nvPr/>
        </p:nvSpPr>
        <p:spPr>
          <a:xfrm>
            <a:off x="10817352" y="4291415"/>
            <a:ext cx="932688" cy="462492"/>
          </a:xfrm>
          <a:prstGeom prst="rect">
            <a:avLst/>
          </a:prstGeom>
          <a:solidFill>
            <a:srgbClr val="FFFFFF"/>
          </a:solidFill>
          <a:ln w="5715">
            <a:solidFill>
              <a:srgbClr val="FFFFFF"/>
            </a:solidFill>
            <a:prstDash val="solid"/>
          </a:ln>
        </p:spPr>
      </p:sp>
      <p:sp>
        <p:nvSpPr>
          <p:cNvPr id="51" name="Text 48"/>
          <p:cNvSpPr/>
          <p:nvPr/>
        </p:nvSpPr>
        <p:spPr>
          <a:xfrm>
            <a:off x="10936224" y="4359995"/>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52" name="Shape 49"/>
          <p:cNvSpPr/>
          <p:nvPr/>
        </p:nvSpPr>
        <p:spPr>
          <a:xfrm>
            <a:off x="438912" y="4753906"/>
            <a:ext cx="1371600" cy="668486"/>
          </a:xfrm>
          <a:prstGeom prst="rect">
            <a:avLst/>
          </a:prstGeom>
          <a:solidFill>
            <a:srgbClr val="F0EBE2"/>
          </a:solidFill>
          <a:ln w="5715">
            <a:solidFill>
              <a:srgbClr val="F0EBE2"/>
            </a:solidFill>
            <a:prstDash val="solid"/>
          </a:ln>
        </p:spPr>
      </p:sp>
      <p:sp>
        <p:nvSpPr>
          <p:cNvPr id="53" name="Text 50"/>
          <p:cNvSpPr/>
          <p:nvPr/>
        </p:nvSpPr>
        <p:spPr>
          <a:xfrm>
            <a:off x="557784" y="4822486"/>
            <a:ext cx="1133856" cy="54961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A49.80</a:t>
            </a:r>
            <a:endParaRPr lang="en-US" sz="1450" dirty="0"/>
          </a:p>
        </p:txBody>
      </p:sp>
      <p:sp>
        <p:nvSpPr>
          <p:cNvPr id="54" name="Shape 51"/>
          <p:cNvSpPr/>
          <p:nvPr/>
        </p:nvSpPr>
        <p:spPr>
          <a:xfrm>
            <a:off x="1810512" y="4753906"/>
            <a:ext cx="9006840" cy="668486"/>
          </a:xfrm>
          <a:prstGeom prst="rect">
            <a:avLst/>
          </a:prstGeom>
          <a:solidFill>
            <a:srgbClr val="F0EBE2"/>
          </a:solidFill>
          <a:ln w="5715">
            <a:solidFill>
              <a:srgbClr val="F0EBE2"/>
            </a:solidFill>
            <a:prstDash val="solid"/>
          </a:ln>
        </p:spPr>
      </p:sp>
      <p:sp>
        <p:nvSpPr>
          <p:cNvPr id="55" name="Text 52"/>
          <p:cNvSpPr/>
          <p:nvPr/>
        </p:nvSpPr>
        <p:spPr>
          <a:xfrm>
            <a:off x="1929384" y="4822486"/>
            <a:ext cx="8769096" cy="54961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Bacteroides fragilis [B. fragilis] und andere gramnegative Anaerobier nicht näher bezeichneter Lokalisation</a:t>
            </a:r>
            <a:endParaRPr lang="en-US" sz="1450" dirty="0"/>
          </a:p>
        </p:txBody>
      </p:sp>
      <p:sp>
        <p:nvSpPr>
          <p:cNvPr id="56" name="Shape 53"/>
          <p:cNvSpPr/>
          <p:nvPr/>
        </p:nvSpPr>
        <p:spPr>
          <a:xfrm>
            <a:off x="10817352" y="4753906"/>
            <a:ext cx="932688" cy="668486"/>
          </a:xfrm>
          <a:prstGeom prst="rect">
            <a:avLst/>
          </a:prstGeom>
          <a:solidFill>
            <a:srgbClr val="F0EBE2"/>
          </a:solidFill>
          <a:ln w="5715">
            <a:solidFill>
              <a:srgbClr val="F0EBE2"/>
            </a:solidFill>
            <a:prstDash val="solid"/>
          </a:ln>
        </p:spPr>
      </p:sp>
      <p:sp>
        <p:nvSpPr>
          <p:cNvPr id="57" name="Text 54"/>
          <p:cNvSpPr/>
          <p:nvPr/>
        </p:nvSpPr>
        <p:spPr>
          <a:xfrm>
            <a:off x="10936224" y="4822486"/>
            <a:ext cx="694944" cy="54961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3/18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29-30.</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78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393827"/>
          </a:xfrm>
          <a:prstGeom prst="rect">
            <a:avLst/>
          </a:prstGeom>
          <a:solidFill>
            <a:srgbClr val="FFFFFF"/>
          </a:solidFill>
          <a:ln w="5715">
            <a:solidFill>
              <a:srgbClr val="FFFFFF"/>
            </a:solidFill>
            <a:prstDash val="solid"/>
          </a:ln>
        </p:spPr>
      </p:sp>
      <p:sp>
        <p:nvSpPr>
          <p:cNvPr id="23" name="Text 20"/>
          <p:cNvSpPr/>
          <p:nvPr/>
        </p:nvSpPr>
        <p:spPr>
          <a:xfrm>
            <a:off x="557784" y="2510028"/>
            <a:ext cx="1133856" cy="274955"/>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A49.81</a:t>
            </a:r>
            <a:endParaRPr lang="en-US" sz="1450" dirty="0"/>
          </a:p>
        </p:txBody>
      </p:sp>
      <p:sp>
        <p:nvSpPr>
          <p:cNvPr id="24" name="Shape 21"/>
          <p:cNvSpPr/>
          <p:nvPr/>
        </p:nvSpPr>
        <p:spPr>
          <a:xfrm>
            <a:off x="1810512" y="2441448"/>
            <a:ext cx="9006840" cy="393827"/>
          </a:xfrm>
          <a:prstGeom prst="rect">
            <a:avLst/>
          </a:prstGeom>
          <a:solidFill>
            <a:srgbClr val="FFFFFF"/>
          </a:solidFill>
          <a:ln w="5715">
            <a:solidFill>
              <a:srgbClr val="FFFFFF"/>
            </a:solidFill>
            <a:prstDash val="solid"/>
          </a:ln>
        </p:spPr>
      </p:sp>
      <p:sp>
        <p:nvSpPr>
          <p:cNvPr id="25" name="Text 22"/>
          <p:cNvSpPr/>
          <p:nvPr/>
        </p:nvSpPr>
        <p:spPr>
          <a:xfrm>
            <a:off x="1929384" y="2510028"/>
            <a:ext cx="8769096"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Vibrio vulnificus nicht näher bezeichneter Lokalisation</a:t>
            </a:r>
            <a:endParaRPr lang="en-US" sz="1450" dirty="0"/>
          </a:p>
        </p:txBody>
      </p:sp>
      <p:sp>
        <p:nvSpPr>
          <p:cNvPr id="26" name="Shape 23"/>
          <p:cNvSpPr/>
          <p:nvPr/>
        </p:nvSpPr>
        <p:spPr>
          <a:xfrm>
            <a:off x="10817352" y="2441448"/>
            <a:ext cx="932688" cy="393827"/>
          </a:xfrm>
          <a:prstGeom prst="rect">
            <a:avLst/>
          </a:prstGeom>
          <a:solidFill>
            <a:srgbClr val="FFFFFF"/>
          </a:solidFill>
          <a:ln w="5715">
            <a:solidFill>
              <a:srgbClr val="FFFFFF"/>
            </a:solidFill>
            <a:prstDash val="solid"/>
          </a:ln>
        </p:spPr>
      </p:sp>
      <p:sp>
        <p:nvSpPr>
          <p:cNvPr id="27" name="Text 24"/>
          <p:cNvSpPr/>
          <p:nvPr/>
        </p:nvSpPr>
        <p:spPr>
          <a:xfrm>
            <a:off x="10936224" y="2510028"/>
            <a:ext cx="694944"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28" name="Shape 25"/>
          <p:cNvSpPr/>
          <p:nvPr/>
        </p:nvSpPr>
        <p:spPr>
          <a:xfrm>
            <a:off x="438912" y="2835275"/>
            <a:ext cx="1371600" cy="599821"/>
          </a:xfrm>
          <a:prstGeom prst="rect">
            <a:avLst/>
          </a:prstGeom>
          <a:solidFill>
            <a:srgbClr val="F0EBE2"/>
          </a:solidFill>
          <a:ln w="5715">
            <a:solidFill>
              <a:srgbClr val="F0EBE2"/>
            </a:solidFill>
            <a:prstDash val="solid"/>
          </a:ln>
        </p:spPr>
      </p:sp>
      <p:sp>
        <p:nvSpPr>
          <p:cNvPr id="29" name="Text 26"/>
          <p:cNvSpPr/>
          <p:nvPr/>
        </p:nvSpPr>
        <p:spPr>
          <a:xfrm>
            <a:off x="557784" y="2903855"/>
            <a:ext cx="1133856" cy="480949"/>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A49.82</a:t>
            </a:r>
            <a:endParaRPr lang="en-US" sz="1450" dirty="0"/>
          </a:p>
        </p:txBody>
      </p:sp>
      <p:sp>
        <p:nvSpPr>
          <p:cNvPr id="30" name="Shape 27"/>
          <p:cNvSpPr/>
          <p:nvPr/>
        </p:nvSpPr>
        <p:spPr>
          <a:xfrm>
            <a:off x="1810512" y="2835275"/>
            <a:ext cx="9006840" cy="599821"/>
          </a:xfrm>
          <a:prstGeom prst="rect">
            <a:avLst/>
          </a:prstGeom>
          <a:solidFill>
            <a:srgbClr val="F0EBE2"/>
          </a:solidFill>
          <a:ln w="5715">
            <a:solidFill>
              <a:srgbClr val="F0EBE2"/>
            </a:solidFill>
            <a:prstDash val="solid"/>
          </a:ln>
        </p:spPr>
      </p:sp>
      <p:sp>
        <p:nvSpPr>
          <p:cNvPr id="31" name="Text 28"/>
          <p:cNvSpPr/>
          <p:nvPr/>
        </p:nvSpPr>
        <p:spPr>
          <a:xfrm>
            <a:off x="1929384" y="2903855"/>
            <a:ext cx="8769096"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Escherichia coli [E. coli] und andere Enterobacterales nicht näher bezeichneter Lokalisation</a:t>
            </a:r>
            <a:endParaRPr lang="en-US" sz="1450" dirty="0"/>
          </a:p>
        </p:txBody>
      </p:sp>
      <p:sp>
        <p:nvSpPr>
          <p:cNvPr id="32" name="Shape 29"/>
          <p:cNvSpPr/>
          <p:nvPr/>
        </p:nvSpPr>
        <p:spPr>
          <a:xfrm>
            <a:off x="10817352" y="2835275"/>
            <a:ext cx="932688" cy="599821"/>
          </a:xfrm>
          <a:prstGeom prst="rect">
            <a:avLst/>
          </a:prstGeom>
          <a:solidFill>
            <a:srgbClr val="F0EBE2"/>
          </a:solidFill>
          <a:ln w="5715">
            <a:solidFill>
              <a:srgbClr val="F0EBE2"/>
            </a:solidFill>
            <a:prstDash val="solid"/>
          </a:ln>
        </p:spPr>
      </p:sp>
      <p:sp>
        <p:nvSpPr>
          <p:cNvPr id="33" name="Text 30"/>
          <p:cNvSpPr/>
          <p:nvPr/>
        </p:nvSpPr>
        <p:spPr>
          <a:xfrm>
            <a:off x="10936224" y="2903855"/>
            <a:ext cx="694944"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29</a:t>
            </a:r>
            <a:endParaRPr lang="en-US" sz="1450" dirty="0"/>
          </a:p>
        </p:txBody>
      </p:sp>
      <p:sp>
        <p:nvSpPr>
          <p:cNvPr id="34" name="Shape 31"/>
          <p:cNvSpPr/>
          <p:nvPr/>
        </p:nvSpPr>
        <p:spPr>
          <a:xfrm>
            <a:off x="438912" y="3435096"/>
            <a:ext cx="1371600" cy="393827"/>
          </a:xfrm>
          <a:prstGeom prst="rect">
            <a:avLst/>
          </a:prstGeom>
          <a:solidFill>
            <a:srgbClr val="FFFFFF"/>
          </a:solidFill>
          <a:ln w="5715">
            <a:solidFill>
              <a:srgbClr val="FFFFFF"/>
            </a:solidFill>
            <a:prstDash val="solid"/>
          </a:ln>
        </p:spPr>
      </p:sp>
      <p:sp>
        <p:nvSpPr>
          <p:cNvPr id="35" name="Text 32"/>
          <p:cNvSpPr/>
          <p:nvPr/>
        </p:nvSpPr>
        <p:spPr>
          <a:xfrm>
            <a:off x="557784" y="3503676"/>
            <a:ext cx="1133856" cy="274955"/>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A49.83</a:t>
            </a:r>
            <a:endParaRPr lang="en-US" sz="1450" dirty="0"/>
          </a:p>
        </p:txBody>
      </p:sp>
      <p:sp>
        <p:nvSpPr>
          <p:cNvPr id="36" name="Shape 33"/>
          <p:cNvSpPr/>
          <p:nvPr/>
        </p:nvSpPr>
        <p:spPr>
          <a:xfrm>
            <a:off x="1810512" y="3435096"/>
            <a:ext cx="9006840" cy="393827"/>
          </a:xfrm>
          <a:prstGeom prst="rect">
            <a:avLst/>
          </a:prstGeom>
          <a:solidFill>
            <a:srgbClr val="FFFFFF"/>
          </a:solidFill>
          <a:ln w="5715">
            <a:solidFill>
              <a:srgbClr val="FFFFFF"/>
            </a:solidFill>
            <a:prstDash val="solid"/>
          </a:ln>
        </p:spPr>
      </p:sp>
      <p:sp>
        <p:nvSpPr>
          <p:cNvPr id="37" name="Text 34"/>
          <p:cNvSpPr/>
          <p:nvPr/>
        </p:nvSpPr>
        <p:spPr>
          <a:xfrm>
            <a:off x="1929384" y="3503676"/>
            <a:ext cx="8769096"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Haemophilus und Moraxella nicht näher bezeichneter Lokalisation</a:t>
            </a:r>
            <a:endParaRPr lang="en-US" sz="1450" dirty="0"/>
          </a:p>
        </p:txBody>
      </p:sp>
      <p:sp>
        <p:nvSpPr>
          <p:cNvPr id="38" name="Shape 35"/>
          <p:cNvSpPr/>
          <p:nvPr/>
        </p:nvSpPr>
        <p:spPr>
          <a:xfrm>
            <a:off x="10817352" y="3435096"/>
            <a:ext cx="932688" cy="393827"/>
          </a:xfrm>
          <a:prstGeom prst="rect">
            <a:avLst/>
          </a:prstGeom>
          <a:solidFill>
            <a:srgbClr val="FFFFFF"/>
          </a:solidFill>
          <a:ln w="5715">
            <a:solidFill>
              <a:srgbClr val="FFFFFF"/>
            </a:solidFill>
            <a:prstDash val="solid"/>
          </a:ln>
        </p:spPr>
      </p:sp>
      <p:sp>
        <p:nvSpPr>
          <p:cNvPr id="39" name="Text 36"/>
          <p:cNvSpPr/>
          <p:nvPr/>
        </p:nvSpPr>
        <p:spPr>
          <a:xfrm>
            <a:off x="10936224" y="3503676"/>
            <a:ext cx="694944"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40" name="Shape 37"/>
          <p:cNvSpPr/>
          <p:nvPr/>
        </p:nvSpPr>
        <p:spPr>
          <a:xfrm>
            <a:off x="438912" y="3828923"/>
            <a:ext cx="1371600" cy="599821"/>
          </a:xfrm>
          <a:prstGeom prst="rect">
            <a:avLst/>
          </a:prstGeom>
          <a:solidFill>
            <a:srgbClr val="F0EBE2"/>
          </a:solidFill>
          <a:ln w="5715">
            <a:solidFill>
              <a:srgbClr val="F0EBE2"/>
            </a:solidFill>
            <a:prstDash val="solid"/>
          </a:ln>
        </p:spPr>
      </p:sp>
      <p:sp>
        <p:nvSpPr>
          <p:cNvPr id="41" name="Text 38"/>
          <p:cNvSpPr/>
          <p:nvPr/>
        </p:nvSpPr>
        <p:spPr>
          <a:xfrm>
            <a:off x="557784" y="3897503"/>
            <a:ext cx="1133856" cy="480949"/>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A49.84</a:t>
            </a:r>
            <a:endParaRPr lang="en-US" sz="1450" dirty="0"/>
          </a:p>
        </p:txBody>
      </p:sp>
      <p:sp>
        <p:nvSpPr>
          <p:cNvPr id="42" name="Shape 39"/>
          <p:cNvSpPr/>
          <p:nvPr/>
        </p:nvSpPr>
        <p:spPr>
          <a:xfrm>
            <a:off x="1810512" y="3828923"/>
            <a:ext cx="9006840" cy="599821"/>
          </a:xfrm>
          <a:prstGeom prst="rect">
            <a:avLst/>
          </a:prstGeom>
          <a:solidFill>
            <a:srgbClr val="F0EBE2"/>
          </a:solidFill>
          <a:ln w="5715">
            <a:solidFill>
              <a:srgbClr val="F0EBE2"/>
            </a:solidFill>
            <a:prstDash val="solid"/>
          </a:ln>
        </p:spPr>
      </p:sp>
      <p:sp>
        <p:nvSpPr>
          <p:cNvPr id="43" name="Text 40"/>
          <p:cNvSpPr/>
          <p:nvPr/>
        </p:nvSpPr>
        <p:spPr>
          <a:xfrm>
            <a:off x="1929384" y="3897503"/>
            <a:ext cx="8769096"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Clostridium perfringens [C. perfringens] und andere grampositive, sporenbildende Anaerobier nicht näher bezeichneter Lokalisation</a:t>
            </a:r>
            <a:endParaRPr lang="en-US" sz="1450" dirty="0"/>
          </a:p>
        </p:txBody>
      </p:sp>
      <p:sp>
        <p:nvSpPr>
          <p:cNvPr id="44" name="Shape 41"/>
          <p:cNvSpPr/>
          <p:nvPr/>
        </p:nvSpPr>
        <p:spPr>
          <a:xfrm>
            <a:off x="10817352" y="3828923"/>
            <a:ext cx="932688" cy="599821"/>
          </a:xfrm>
          <a:prstGeom prst="rect">
            <a:avLst/>
          </a:prstGeom>
          <a:solidFill>
            <a:srgbClr val="F0EBE2"/>
          </a:solidFill>
          <a:ln w="5715">
            <a:solidFill>
              <a:srgbClr val="F0EBE2"/>
            </a:solidFill>
            <a:prstDash val="solid"/>
          </a:ln>
        </p:spPr>
      </p:sp>
      <p:sp>
        <p:nvSpPr>
          <p:cNvPr id="45" name="Text 42"/>
          <p:cNvSpPr/>
          <p:nvPr/>
        </p:nvSpPr>
        <p:spPr>
          <a:xfrm>
            <a:off x="10936224" y="3897503"/>
            <a:ext cx="694944"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46" name="Shape 43"/>
          <p:cNvSpPr/>
          <p:nvPr/>
        </p:nvSpPr>
        <p:spPr>
          <a:xfrm>
            <a:off x="438912" y="4428744"/>
            <a:ext cx="1371600" cy="393827"/>
          </a:xfrm>
          <a:prstGeom prst="rect">
            <a:avLst/>
          </a:prstGeom>
          <a:solidFill>
            <a:srgbClr val="FFFFFF"/>
          </a:solidFill>
          <a:ln w="5715">
            <a:solidFill>
              <a:srgbClr val="FFFFFF"/>
            </a:solidFill>
            <a:prstDash val="solid"/>
          </a:ln>
        </p:spPr>
      </p:sp>
      <p:sp>
        <p:nvSpPr>
          <p:cNvPr id="47" name="Text 44"/>
          <p:cNvSpPr/>
          <p:nvPr/>
        </p:nvSpPr>
        <p:spPr>
          <a:xfrm>
            <a:off x="557784" y="4497324"/>
            <a:ext cx="1133856" cy="274955"/>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A49.85</a:t>
            </a:r>
            <a:endParaRPr lang="en-US" sz="1450" dirty="0"/>
          </a:p>
        </p:txBody>
      </p:sp>
      <p:sp>
        <p:nvSpPr>
          <p:cNvPr id="48" name="Shape 45"/>
          <p:cNvSpPr/>
          <p:nvPr/>
        </p:nvSpPr>
        <p:spPr>
          <a:xfrm>
            <a:off x="1810512" y="4428744"/>
            <a:ext cx="9006840" cy="393827"/>
          </a:xfrm>
          <a:prstGeom prst="rect">
            <a:avLst/>
          </a:prstGeom>
          <a:solidFill>
            <a:srgbClr val="FFFFFF"/>
          </a:solidFill>
          <a:ln w="5715">
            <a:solidFill>
              <a:srgbClr val="FFFFFF"/>
            </a:solidFill>
            <a:prstDash val="solid"/>
          </a:ln>
        </p:spPr>
      </p:sp>
      <p:sp>
        <p:nvSpPr>
          <p:cNvPr id="49" name="Text 46"/>
          <p:cNvSpPr/>
          <p:nvPr/>
        </p:nvSpPr>
        <p:spPr>
          <a:xfrm>
            <a:off x="1929384" y="4497324"/>
            <a:ext cx="8769096"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Pseudomonas und andere Nonfermenter nicht näher bezeichneter Lokalisation</a:t>
            </a:r>
            <a:endParaRPr lang="en-US" sz="1450" dirty="0"/>
          </a:p>
        </p:txBody>
      </p:sp>
      <p:sp>
        <p:nvSpPr>
          <p:cNvPr id="50" name="Shape 47"/>
          <p:cNvSpPr/>
          <p:nvPr/>
        </p:nvSpPr>
        <p:spPr>
          <a:xfrm>
            <a:off x="10817352" y="4428744"/>
            <a:ext cx="932688" cy="393827"/>
          </a:xfrm>
          <a:prstGeom prst="rect">
            <a:avLst/>
          </a:prstGeom>
          <a:solidFill>
            <a:srgbClr val="FFFFFF"/>
          </a:solidFill>
          <a:ln w="5715">
            <a:solidFill>
              <a:srgbClr val="FFFFFF"/>
            </a:solidFill>
            <a:prstDash val="solid"/>
          </a:ln>
        </p:spPr>
      </p:sp>
      <p:sp>
        <p:nvSpPr>
          <p:cNvPr id="51" name="Text 48"/>
          <p:cNvSpPr/>
          <p:nvPr/>
        </p:nvSpPr>
        <p:spPr>
          <a:xfrm>
            <a:off x="10936224" y="4497324"/>
            <a:ext cx="694944" cy="274955"/>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52" name="Shape 49"/>
          <p:cNvSpPr/>
          <p:nvPr/>
        </p:nvSpPr>
        <p:spPr>
          <a:xfrm>
            <a:off x="438912" y="4822571"/>
            <a:ext cx="1371600" cy="599821"/>
          </a:xfrm>
          <a:prstGeom prst="rect">
            <a:avLst/>
          </a:prstGeom>
          <a:solidFill>
            <a:srgbClr val="F0EBE2"/>
          </a:solidFill>
          <a:ln w="5715">
            <a:solidFill>
              <a:srgbClr val="F0EBE2"/>
            </a:solidFill>
            <a:prstDash val="solid"/>
          </a:ln>
        </p:spPr>
      </p:sp>
      <p:sp>
        <p:nvSpPr>
          <p:cNvPr id="53" name="Text 50"/>
          <p:cNvSpPr/>
          <p:nvPr/>
        </p:nvSpPr>
        <p:spPr>
          <a:xfrm>
            <a:off x="557784" y="4891151"/>
            <a:ext cx="1133856" cy="480949"/>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A49.86</a:t>
            </a:r>
            <a:endParaRPr lang="en-US" sz="1450" dirty="0"/>
          </a:p>
        </p:txBody>
      </p:sp>
      <p:sp>
        <p:nvSpPr>
          <p:cNvPr id="54" name="Shape 51"/>
          <p:cNvSpPr/>
          <p:nvPr/>
        </p:nvSpPr>
        <p:spPr>
          <a:xfrm>
            <a:off x="1810512" y="4822571"/>
            <a:ext cx="9006840" cy="599821"/>
          </a:xfrm>
          <a:prstGeom prst="rect">
            <a:avLst/>
          </a:prstGeom>
          <a:solidFill>
            <a:srgbClr val="F0EBE2"/>
          </a:solidFill>
          <a:ln w="5715">
            <a:solidFill>
              <a:srgbClr val="F0EBE2"/>
            </a:solidFill>
            <a:prstDash val="solid"/>
          </a:ln>
        </p:spPr>
      </p:sp>
      <p:sp>
        <p:nvSpPr>
          <p:cNvPr id="55" name="Text 52"/>
          <p:cNvSpPr/>
          <p:nvPr/>
        </p:nvSpPr>
        <p:spPr>
          <a:xfrm>
            <a:off x="1929384" y="4891151"/>
            <a:ext cx="8769096"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sonstige näher bezeichnete grampositive aerobe Erreger nicht näher bezeichneter Lokalisation</a:t>
            </a:r>
            <a:endParaRPr lang="en-US" sz="1450" dirty="0"/>
          </a:p>
        </p:txBody>
      </p:sp>
      <p:sp>
        <p:nvSpPr>
          <p:cNvPr id="56" name="Shape 53"/>
          <p:cNvSpPr/>
          <p:nvPr/>
        </p:nvSpPr>
        <p:spPr>
          <a:xfrm>
            <a:off x="10817352" y="4822571"/>
            <a:ext cx="932688" cy="599821"/>
          </a:xfrm>
          <a:prstGeom prst="rect">
            <a:avLst/>
          </a:prstGeom>
          <a:solidFill>
            <a:srgbClr val="F0EBE2"/>
          </a:solidFill>
          <a:ln w="5715">
            <a:solidFill>
              <a:srgbClr val="F0EBE2"/>
            </a:solidFill>
            <a:prstDash val="solid"/>
          </a:ln>
        </p:spPr>
      </p:sp>
      <p:sp>
        <p:nvSpPr>
          <p:cNvPr id="57" name="Text 54"/>
          <p:cNvSpPr/>
          <p:nvPr/>
        </p:nvSpPr>
        <p:spPr>
          <a:xfrm>
            <a:off x="10936224" y="4891151"/>
            <a:ext cx="694944" cy="480949"/>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4/18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30, 63, 80.</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79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668486"/>
          </a:xfrm>
          <a:prstGeom prst="rect">
            <a:avLst/>
          </a:prstGeom>
          <a:solidFill>
            <a:srgbClr val="FFFFFF"/>
          </a:solidFill>
          <a:ln w="5715">
            <a:solidFill>
              <a:srgbClr val="FFFFFF"/>
            </a:solidFill>
            <a:prstDash val="solid"/>
          </a:ln>
        </p:spPr>
      </p:sp>
      <p:sp>
        <p:nvSpPr>
          <p:cNvPr id="23" name="Text 20"/>
          <p:cNvSpPr/>
          <p:nvPr/>
        </p:nvSpPr>
        <p:spPr>
          <a:xfrm>
            <a:off x="557784" y="2510028"/>
            <a:ext cx="1133856" cy="54961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A49.87</a:t>
            </a:r>
            <a:endParaRPr lang="en-US" sz="1450" dirty="0"/>
          </a:p>
        </p:txBody>
      </p:sp>
      <p:sp>
        <p:nvSpPr>
          <p:cNvPr id="24" name="Shape 21"/>
          <p:cNvSpPr/>
          <p:nvPr/>
        </p:nvSpPr>
        <p:spPr>
          <a:xfrm>
            <a:off x="1810512" y="2441448"/>
            <a:ext cx="9006840" cy="668486"/>
          </a:xfrm>
          <a:prstGeom prst="rect">
            <a:avLst/>
          </a:prstGeom>
          <a:solidFill>
            <a:srgbClr val="FFFFFF"/>
          </a:solidFill>
          <a:ln w="5715">
            <a:solidFill>
              <a:srgbClr val="FFFFFF"/>
            </a:solidFill>
            <a:prstDash val="solid"/>
          </a:ln>
        </p:spPr>
      </p:sp>
      <p:sp>
        <p:nvSpPr>
          <p:cNvPr id="25" name="Text 22"/>
          <p:cNvSpPr/>
          <p:nvPr/>
        </p:nvSpPr>
        <p:spPr>
          <a:xfrm>
            <a:off x="1929384" y="2510028"/>
            <a:ext cx="8769096" cy="54961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sonstige näher bezeichnete grampositive anaerobe, nicht sporenbildende Erreger nicht näher bezeichneter Lokalisation</a:t>
            </a:r>
            <a:endParaRPr lang="en-US" sz="1450" dirty="0"/>
          </a:p>
        </p:txBody>
      </p:sp>
      <p:sp>
        <p:nvSpPr>
          <p:cNvPr id="26" name="Shape 23"/>
          <p:cNvSpPr/>
          <p:nvPr/>
        </p:nvSpPr>
        <p:spPr>
          <a:xfrm>
            <a:off x="10817352" y="2441448"/>
            <a:ext cx="932688" cy="668486"/>
          </a:xfrm>
          <a:prstGeom prst="rect">
            <a:avLst/>
          </a:prstGeom>
          <a:solidFill>
            <a:srgbClr val="FFFFFF"/>
          </a:solidFill>
          <a:ln w="5715">
            <a:solidFill>
              <a:srgbClr val="FFFFFF"/>
            </a:solidFill>
            <a:prstDash val="solid"/>
          </a:ln>
        </p:spPr>
      </p:sp>
      <p:sp>
        <p:nvSpPr>
          <p:cNvPr id="27" name="Text 24"/>
          <p:cNvSpPr/>
          <p:nvPr/>
        </p:nvSpPr>
        <p:spPr>
          <a:xfrm>
            <a:off x="10936224" y="2510028"/>
            <a:ext cx="694944" cy="54961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28" name="Shape 25"/>
          <p:cNvSpPr/>
          <p:nvPr/>
        </p:nvSpPr>
        <p:spPr>
          <a:xfrm>
            <a:off x="438912" y="3109934"/>
            <a:ext cx="1371600" cy="462492"/>
          </a:xfrm>
          <a:prstGeom prst="rect">
            <a:avLst/>
          </a:prstGeom>
          <a:solidFill>
            <a:srgbClr val="F0EBE2"/>
          </a:solidFill>
          <a:ln w="5715">
            <a:solidFill>
              <a:srgbClr val="F0EBE2"/>
            </a:solidFill>
            <a:prstDash val="solid"/>
          </a:ln>
        </p:spPr>
      </p:sp>
      <p:sp>
        <p:nvSpPr>
          <p:cNvPr id="29" name="Text 26"/>
          <p:cNvSpPr/>
          <p:nvPr/>
        </p:nvSpPr>
        <p:spPr>
          <a:xfrm>
            <a:off x="557784" y="3178514"/>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A49.88</a:t>
            </a:r>
            <a:endParaRPr lang="en-US" sz="1450" dirty="0"/>
          </a:p>
        </p:txBody>
      </p:sp>
      <p:sp>
        <p:nvSpPr>
          <p:cNvPr id="30" name="Shape 27"/>
          <p:cNvSpPr/>
          <p:nvPr/>
        </p:nvSpPr>
        <p:spPr>
          <a:xfrm>
            <a:off x="1810512" y="3109934"/>
            <a:ext cx="9006840" cy="462492"/>
          </a:xfrm>
          <a:prstGeom prst="rect">
            <a:avLst/>
          </a:prstGeom>
          <a:solidFill>
            <a:srgbClr val="F0EBE2"/>
          </a:solidFill>
          <a:ln w="5715">
            <a:solidFill>
              <a:srgbClr val="F0EBE2"/>
            </a:solidFill>
            <a:prstDash val="solid"/>
          </a:ln>
        </p:spPr>
      </p:sp>
      <p:sp>
        <p:nvSpPr>
          <p:cNvPr id="31" name="Text 28"/>
          <p:cNvSpPr/>
          <p:nvPr/>
        </p:nvSpPr>
        <p:spPr>
          <a:xfrm>
            <a:off x="1929384" y="3178514"/>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durch sonstige Bakterien nicht näher bezeichneter Lokalisation</a:t>
            </a:r>
            <a:endParaRPr lang="en-US" sz="1450" dirty="0"/>
          </a:p>
        </p:txBody>
      </p:sp>
      <p:sp>
        <p:nvSpPr>
          <p:cNvPr id="32" name="Shape 29"/>
          <p:cNvSpPr/>
          <p:nvPr/>
        </p:nvSpPr>
        <p:spPr>
          <a:xfrm>
            <a:off x="10817352" y="3109934"/>
            <a:ext cx="932688" cy="462492"/>
          </a:xfrm>
          <a:prstGeom prst="rect">
            <a:avLst/>
          </a:prstGeom>
          <a:solidFill>
            <a:srgbClr val="F0EBE2"/>
          </a:solidFill>
          <a:ln w="5715">
            <a:solidFill>
              <a:srgbClr val="F0EBE2"/>
            </a:solidFill>
            <a:prstDash val="solid"/>
          </a:ln>
        </p:spPr>
      </p:sp>
      <p:sp>
        <p:nvSpPr>
          <p:cNvPr id="33" name="Text 30"/>
          <p:cNvSpPr/>
          <p:nvPr/>
        </p:nvSpPr>
        <p:spPr>
          <a:xfrm>
            <a:off x="10936224" y="3178514"/>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30</a:t>
            </a:r>
            <a:endParaRPr lang="en-US" sz="1450" dirty="0"/>
          </a:p>
        </p:txBody>
      </p:sp>
      <p:sp>
        <p:nvSpPr>
          <p:cNvPr id="34" name="Shape 31"/>
          <p:cNvSpPr/>
          <p:nvPr/>
        </p:nvSpPr>
        <p:spPr>
          <a:xfrm>
            <a:off x="438912" y="3572425"/>
            <a:ext cx="1371600" cy="462492"/>
          </a:xfrm>
          <a:prstGeom prst="rect">
            <a:avLst/>
          </a:prstGeom>
          <a:solidFill>
            <a:srgbClr val="FFFFFF"/>
          </a:solidFill>
          <a:ln w="5715">
            <a:solidFill>
              <a:srgbClr val="FFFFFF"/>
            </a:solidFill>
            <a:prstDash val="solid"/>
          </a:ln>
        </p:spPr>
      </p:sp>
      <p:sp>
        <p:nvSpPr>
          <p:cNvPr id="35" name="Text 32"/>
          <p:cNvSpPr/>
          <p:nvPr/>
        </p:nvSpPr>
        <p:spPr>
          <a:xfrm>
            <a:off x="557784" y="3641005"/>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B94.80</a:t>
            </a:r>
            <a:endParaRPr lang="en-US" sz="1450" dirty="0"/>
          </a:p>
        </p:txBody>
      </p:sp>
      <p:sp>
        <p:nvSpPr>
          <p:cNvPr id="36" name="Shape 33"/>
          <p:cNvSpPr/>
          <p:nvPr/>
        </p:nvSpPr>
        <p:spPr>
          <a:xfrm>
            <a:off x="1810512" y="3572425"/>
            <a:ext cx="9006840" cy="462492"/>
          </a:xfrm>
          <a:prstGeom prst="rect">
            <a:avLst/>
          </a:prstGeom>
          <a:solidFill>
            <a:srgbClr val="FFFFFF"/>
          </a:solidFill>
          <a:ln w="5715">
            <a:solidFill>
              <a:srgbClr val="FFFFFF"/>
            </a:solidFill>
            <a:prstDash val="solid"/>
          </a:ln>
        </p:spPr>
      </p:sp>
      <p:sp>
        <p:nvSpPr>
          <p:cNvPr id="37" name="Text 34"/>
          <p:cNvSpPr/>
          <p:nvPr/>
        </p:nvSpPr>
        <p:spPr>
          <a:xfrm>
            <a:off x="1929384" y="3641005"/>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Folgezustände der Influenza</a:t>
            </a:r>
            <a:endParaRPr lang="en-US" sz="1450" dirty="0"/>
          </a:p>
        </p:txBody>
      </p:sp>
      <p:sp>
        <p:nvSpPr>
          <p:cNvPr id="38" name="Shape 35"/>
          <p:cNvSpPr/>
          <p:nvPr/>
        </p:nvSpPr>
        <p:spPr>
          <a:xfrm>
            <a:off x="10817352" y="3572425"/>
            <a:ext cx="932688" cy="462492"/>
          </a:xfrm>
          <a:prstGeom prst="rect">
            <a:avLst/>
          </a:prstGeom>
          <a:solidFill>
            <a:srgbClr val="FFFFFF"/>
          </a:solidFill>
          <a:ln w="5715">
            <a:solidFill>
              <a:srgbClr val="FFFFFF"/>
            </a:solidFill>
            <a:prstDash val="solid"/>
          </a:ln>
        </p:spPr>
      </p:sp>
      <p:sp>
        <p:nvSpPr>
          <p:cNvPr id="39" name="Text 36"/>
          <p:cNvSpPr/>
          <p:nvPr/>
        </p:nvSpPr>
        <p:spPr>
          <a:xfrm>
            <a:off x="10936224" y="3641005"/>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63</a:t>
            </a:r>
            <a:endParaRPr lang="en-US" sz="1450" dirty="0"/>
          </a:p>
        </p:txBody>
      </p:sp>
      <p:sp>
        <p:nvSpPr>
          <p:cNvPr id="40" name="Shape 37"/>
          <p:cNvSpPr/>
          <p:nvPr/>
        </p:nvSpPr>
        <p:spPr>
          <a:xfrm>
            <a:off x="438912" y="4034917"/>
            <a:ext cx="1371600" cy="462492"/>
          </a:xfrm>
          <a:prstGeom prst="rect">
            <a:avLst/>
          </a:prstGeom>
          <a:solidFill>
            <a:srgbClr val="F0EBE2"/>
          </a:solidFill>
          <a:ln w="5715">
            <a:solidFill>
              <a:srgbClr val="F0EBE2"/>
            </a:solidFill>
            <a:prstDash val="solid"/>
          </a:ln>
        </p:spPr>
      </p:sp>
      <p:sp>
        <p:nvSpPr>
          <p:cNvPr id="41" name="Text 38"/>
          <p:cNvSpPr/>
          <p:nvPr/>
        </p:nvSpPr>
        <p:spPr>
          <a:xfrm>
            <a:off x="557784" y="4103497"/>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B94.81</a:t>
            </a:r>
            <a:endParaRPr lang="en-US" sz="1450" dirty="0"/>
          </a:p>
        </p:txBody>
      </p:sp>
      <p:sp>
        <p:nvSpPr>
          <p:cNvPr id="42" name="Shape 39"/>
          <p:cNvSpPr/>
          <p:nvPr/>
        </p:nvSpPr>
        <p:spPr>
          <a:xfrm>
            <a:off x="1810512" y="4034917"/>
            <a:ext cx="9006840" cy="462492"/>
          </a:xfrm>
          <a:prstGeom prst="rect">
            <a:avLst/>
          </a:prstGeom>
          <a:solidFill>
            <a:srgbClr val="F0EBE2"/>
          </a:solidFill>
          <a:ln w="5715">
            <a:solidFill>
              <a:srgbClr val="F0EBE2"/>
            </a:solidFill>
            <a:prstDash val="solid"/>
          </a:ln>
        </p:spPr>
      </p:sp>
      <p:sp>
        <p:nvSpPr>
          <p:cNvPr id="43" name="Text 40"/>
          <p:cNvSpPr/>
          <p:nvPr/>
        </p:nvSpPr>
        <p:spPr>
          <a:xfrm>
            <a:off x="1929384" y="4103497"/>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Folgezustände der (infektiösen) Mononukleose durch Gamma-Herpesviren</a:t>
            </a:r>
            <a:endParaRPr lang="en-US" sz="1450" dirty="0"/>
          </a:p>
        </p:txBody>
      </p:sp>
      <p:sp>
        <p:nvSpPr>
          <p:cNvPr id="44" name="Shape 41"/>
          <p:cNvSpPr/>
          <p:nvPr/>
        </p:nvSpPr>
        <p:spPr>
          <a:xfrm>
            <a:off x="10817352" y="4034917"/>
            <a:ext cx="932688" cy="462492"/>
          </a:xfrm>
          <a:prstGeom prst="rect">
            <a:avLst/>
          </a:prstGeom>
          <a:solidFill>
            <a:srgbClr val="F0EBE2"/>
          </a:solidFill>
          <a:ln w="5715">
            <a:solidFill>
              <a:srgbClr val="F0EBE2"/>
            </a:solidFill>
            <a:prstDash val="solid"/>
          </a:ln>
        </p:spPr>
      </p:sp>
      <p:sp>
        <p:nvSpPr>
          <p:cNvPr id="45" name="Text 42"/>
          <p:cNvSpPr/>
          <p:nvPr/>
        </p:nvSpPr>
        <p:spPr>
          <a:xfrm>
            <a:off x="10936224" y="4103497"/>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63</a:t>
            </a:r>
            <a:endParaRPr lang="en-US" sz="1450" dirty="0"/>
          </a:p>
        </p:txBody>
      </p:sp>
      <p:sp>
        <p:nvSpPr>
          <p:cNvPr id="46" name="Shape 43"/>
          <p:cNvSpPr/>
          <p:nvPr/>
        </p:nvSpPr>
        <p:spPr>
          <a:xfrm>
            <a:off x="438912" y="4497409"/>
            <a:ext cx="1371600" cy="462492"/>
          </a:xfrm>
          <a:prstGeom prst="rect">
            <a:avLst/>
          </a:prstGeom>
          <a:solidFill>
            <a:srgbClr val="FFFFFF"/>
          </a:solidFill>
          <a:ln w="5715">
            <a:solidFill>
              <a:srgbClr val="FFFFFF"/>
            </a:solidFill>
            <a:prstDash val="solid"/>
          </a:ln>
        </p:spPr>
      </p:sp>
      <p:sp>
        <p:nvSpPr>
          <p:cNvPr id="47" name="Text 44"/>
          <p:cNvSpPr/>
          <p:nvPr/>
        </p:nvSpPr>
        <p:spPr>
          <a:xfrm>
            <a:off x="557784" y="4565989"/>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B94.88</a:t>
            </a:r>
            <a:endParaRPr lang="en-US" sz="1450" dirty="0"/>
          </a:p>
        </p:txBody>
      </p:sp>
      <p:sp>
        <p:nvSpPr>
          <p:cNvPr id="48" name="Shape 45"/>
          <p:cNvSpPr/>
          <p:nvPr/>
        </p:nvSpPr>
        <p:spPr>
          <a:xfrm>
            <a:off x="1810512" y="4497409"/>
            <a:ext cx="9006840" cy="462492"/>
          </a:xfrm>
          <a:prstGeom prst="rect">
            <a:avLst/>
          </a:prstGeom>
          <a:solidFill>
            <a:srgbClr val="FFFFFF"/>
          </a:solidFill>
          <a:ln w="5715">
            <a:solidFill>
              <a:srgbClr val="FFFFFF"/>
            </a:solidFill>
            <a:prstDash val="solid"/>
          </a:ln>
        </p:spPr>
      </p:sp>
      <p:sp>
        <p:nvSpPr>
          <p:cNvPr id="49" name="Text 46"/>
          <p:cNvSpPr/>
          <p:nvPr/>
        </p:nvSpPr>
        <p:spPr>
          <a:xfrm>
            <a:off x="1929384" y="4565989"/>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Folgezustände sonstiger näher bezeichneter infektiöser und parasitärer Krankheiten</a:t>
            </a:r>
            <a:endParaRPr lang="en-US" sz="1450" dirty="0"/>
          </a:p>
        </p:txBody>
      </p:sp>
      <p:sp>
        <p:nvSpPr>
          <p:cNvPr id="50" name="Shape 47"/>
          <p:cNvSpPr/>
          <p:nvPr/>
        </p:nvSpPr>
        <p:spPr>
          <a:xfrm>
            <a:off x="10817352" y="4497409"/>
            <a:ext cx="932688" cy="462492"/>
          </a:xfrm>
          <a:prstGeom prst="rect">
            <a:avLst/>
          </a:prstGeom>
          <a:solidFill>
            <a:srgbClr val="FFFFFF"/>
          </a:solidFill>
          <a:ln w="5715">
            <a:solidFill>
              <a:srgbClr val="FFFFFF"/>
            </a:solidFill>
            <a:prstDash val="solid"/>
          </a:ln>
        </p:spPr>
      </p:sp>
      <p:sp>
        <p:nvSpPr>
          <p:cNvPr id="51" name="Text 48"/>
          <p:cNvSpPr/>
          <p:nvPr/>
        </p:nvSpPr>
        <p:spPr>
          <a:xfrm>
            <a:off x="10936224" y="4565989"/>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63</a:t>
            </a:r>
            <a:endParaRPr lang="en-US" sz="1450" dirty="0"/>
          </a:p>
        </p:txBody>
      </p:sp>
      <p:sp>
        <p:nvSpPr>
          <p:cNvPr id="52" name="Shape 49"/>
          <p:cNvSpPr/>
          <p:nvPr/>
        </p:nvSpPr>
        <p:spPr>
          <a:xfrm>
            <a:off x="438912" y="4959900"/>
            <a:ext cx="1371600" cy="462492"/>
          </a:xfrm>
          <a:prstGeom prst="rect">
            <a:avLst/>
          </a:prstGeom>
          <a:solidFill>
            <a:srgbClr val="F0EBE2"/>
          </a:solidFill>
          <a:ln w="5715">
            <a:solidFill>
              <a:srgbClr val="F0EBE2"/>
            </a:solidFill>
            <a:prstDash val="solid"/>
          </a:ln>
        </p:spPr>
      </p:sp>
      <p:sp>
        <p:nvSpPr>
          <p:cNvPr id="53" name="Text 50"/>
          <p:cNvSpPr/>
          <p:nvPr/>
        </p:nvSpPr>
        <p:spPr>
          <a:xfrm>
            <a:off x="557784" y="5028480"/>
            <a:ext cx="1133856" cy="343620"/>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C43.50</a:t>
            </a:r>
            <a:endParaRPr lang="en-US" sz="1450" dirty="0"/>
          </a:p>
        </p:txBody>
      </p:sp>
      <p:sp>
        <p:nvSpPr>
          <p:cNvPr id="54" name="Shape 51"/>
          <p:cNvSpPr/>
          <p:nvPr/>
        </p:nvSpPr>
        <p:spPr>
          <a:xfrm>
            <a:off x="1810512" y="4959900"/>
            <a:ext cx="9006840" cy="462492"/>
          </a:xfrm>
          <a:prstGeom prst="rect">
            <a:avLst/>
          </a:prstGeom>
          <a:solidFill>
            <a:srgbClr val="F0EBE2"/>
          </a:solidFill>
          <a:ln w="5715">
            <a:solidFill>
              <a:srgbClr val="F0EBE2"/>
            </a:solidFill>
            <a:prstDash val="solid"/>
          </a:ln>
        </p:spPr>
      </p:sp>
      <p:sp>
        <p:nvSpPr>
          <p:cNvPr id="55" name="Text 52"/>
          <p:cNvSpPr/>
          <p:nvPr/>
        </p:nvSpPr>
        <p:spPr>
          <a:xfrm>
            <a:off x="1929384" y="5028480"/>
            <a:ext cx="8769096"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Bösartiges Melanom der Perianalhaut</a:t>
            </a:r>
            <a:endParaRPr lang="en-US" sz="1450" dirty="0"/>
          </a:p>
        </p:txBody>
      </p:sp>
      <p:sp>
        <p:nvSpPr>
          <p:cNvPr id="56" name="Shape 53"/>
          <p:cNvSpPr/>
          <p:nvPr/>
        </p:nvSpPr>
        <p:spPr>
          <a:xfrm>
            <a:off x="10817352" y="4959900"/>
            <a:ext cx="932688" cy="462492"/>
          </a:xfrm>
          <a:prstGeom prst="rect">
            <a:avLst/>
          </a:prstGeom>
          <a:solidFill>
            <a:srgbClr val="F0EBE2"/>
          </a:solidFill>
          <a:ln w="5715">
            <a:solidFill>
              <a:srgbClr val="F0EBE2"/>
            </a:solidFill>
            <a:prstDash val="solid"/>
          </a:ln>
        </p:spPr>
      </p:sp>
      <p:sp>
        <p:nvSpPr>
          <p:cNvPr id="57" name="Text 54"/>
          <p:cNvSpPr/>
          <p:nvPr/>
        </p:nvSpPr>
        <p:spPr>
          <a:xfrm>
            <a:off x="10936224" y="5028480"/>
            <a:ext cx="694944" cy="343620"/>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80</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5/18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80, 124, 159.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80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C43.59</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Bösartiges Melanom sonstiger und nicht näher bezeichneter Teile des Rumpfes</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80</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D65.00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Erworbene Afibrinogenämie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124</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D65.01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Erworbene Hypofibrinogenämie</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124</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E85.30</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Systemische AL-Amyloidose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159</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E85.38</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sekundäre systemische Amyloidose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159</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E85.80</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Wildtyp-ATTR-Amyloidose [wtATTR]</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159</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6/18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159-160, 232-233.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81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E85.88</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Amyloidose</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159</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E88.00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Alpha-1-Antitrypsinmangel</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160</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E88.01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Hypoalbuminämie</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160</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E88.08</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Störungen des Plasmaprotein-Stoffwechsels, anderenorts nicht klassifiziert</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160</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G71.00</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Muskeldystrophie, maligne [Typ Duchenne]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232</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G71.08</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Muskeldystrophien</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233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7/18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238, 251, 255.</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82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G93.30</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Chronisches Fatigue-Syndrom, postinfektiös</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238</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G93.31</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Chronisches Fatigue-Syndrom, nicht postinfektiös</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238</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G93.39</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Chronisches Fatigue-Syndrom, nicht näher bezeichnet</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238</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H26.80</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Katarakt bei Pseudoexfoliationssyndrom</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251</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H26.88</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näher bezeichnete Kataraktformen</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251</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H40.10</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Pseudoexfoliationsglaukom</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255</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8/18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255, 327.</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83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H40.18</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Formen des primären Weitwinkelglaukoms</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255</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Blutung des Tracheostomas</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des Tracheostomas</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J95.02</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Obstruktion des durch Tracheotomie geschaffenen Luftweges</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J95.03</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Tracheo-Ösophagealfistel nach Tracheotomie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J95.08</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Funktionsstörung eines Tracheostomas</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9/18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327, 572-573, 577.</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84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J95.09</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Funktionsstörung eines Tracheostomas, nicht näher bezeichnet</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327</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R53.0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Chronische Fatigue mit Angabe einer post-exertionellen Malaise [PEM]</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572</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R53.1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Chronische Fatigue ohne Angabe einer post-exertionellen Malaise [PEM]</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572</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R53.9</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und nicht näher bezeichnete Malaise und Fatigue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573</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R73.00</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Diabetes mellitus Typ 1, präsymptomatisch, Stadium 2</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577</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R73.08</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Abnormer Glukosetoleranztest und sonstige Formen des Prädiabetes</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577</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10/18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578, 682-683.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85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R76.80</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Nachweis von mindestens zwei Inselzellautoantikörpern</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578</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R76.88</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näher bezeichnete abnorme immunologische Serumbefunde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578</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T82.70</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ein kardiales elektronisches Gerät</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682</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T82.71</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Implantat und Transplantat im Herzen</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682</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T82.72</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Herzunterstützungssystem und künstliches Herz</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683</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T82.73</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Gefäßimplantat und Gefäßtransplantat</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11/18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683, 738, 752.</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86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T82.74</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zentralen Gefäßkatheter und Dialysekatheter</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683</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T82.75</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Infektion und entzündliche Reaktion durch Port</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683</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U10.90</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Multisystemisches Entzündungssyndrom bei Kindern und Jugendlichen in Verbindung mit COVID-19</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738</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U10.91</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Multisystemisches Entzündungssyndrom bei Erwachsenen in Verbindung mit COVID-19</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738</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U51.03</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oder leichte kognitive Funktionseinschränkung / MoCA: 17 oder mehr Punkte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752</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U51.13</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Mittlere kognitive Funktionseinschränkung / MoCA: 9-16 Punkte</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752</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12/18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752-753.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87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U51.23</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Schwere kognitive Funktionseinschränkung / MoCA: 0-8 Punkte</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752</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U53.00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oder geringe Mobilitätseinschränkung / Charité Mobility Index [CHARMI]: 9-10 Punkte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U53.01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oder geringe Mobilitätseinschränkung / De Morton Mobility Index [DEMMI]: 57-100 Punkte</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U53.02</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oder geringe Mobilitätseinschränkung / Short Physical Performance Battery [SPPB]: 7-12 Punkte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U53.03</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oder geringe Mobilitätseinschränkung / Timed Up and Go [TUG]: &lt;18 Sekunden</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U53.10</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Leichte Mobilitätseinschränkung / Charité Mobility Index [CHARMI]: 6-8 Punkte</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13/18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88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U53.11</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Leichte Mobilitätseinschränkung / De Morton Mobility Index [DEMMI]: 39-53 Punkte</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U53.12</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Leichte Mobilitätseinschränkung / Short Physical Performance Battery [SPPB]: 3-6 Punkte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U53.13</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Leichte Mobilitätseinschränkung / Timed Up and Go [TUG]: 18-33 Sekunden</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U53.20</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Mittelschwere Mobilitätseinschränkung / Charité Mobility Index [CHARMI]: 5 Punkte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U53.21</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Mittelschwere Mobilitätseinschränkung / De Morton Mobility Index [DEMMI]: 33-36 Punkte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U53.22</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Mittelschwere Mobilitätseinschränkung / Short Physical Performance Battery [SPPB]: 1-2 Punkt(e)</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14/18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89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U53.23</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Mittelschwere Mobilitätseinschränkung / Timed Up and Go [TUG]: &gt;33 Sekunden</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U53.30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Schwere Mobilitätseinschränkung / Charité Mobility Index [CHARMI]: 0-4 Punkte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U53.31</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Schwere Mobilitätseinschränkung / De Morton Mobility Index [DEMMI]: 0-30 Punkte</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U53.32</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Schwere Mobilitätseinschränkung / Short Physical Performance Battery [SPPB]: 0 Punkte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U53.33</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Schwere Mobilitätseinschränkung / Timed Up and Go [TUG]: Durchführung nicht möglich</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U54.01</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emotionale Funktionseinschränkung / Depression im Alter-Skala [DIA-S]: 0-3 Punkte</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15/18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90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U54.02</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emotionale Funktionseinschränkung / Geriatrische Depressionsskala [GDS-15]: 0-5 Punkte</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U54.03</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emotionale Funktionseinschränkung / Geriatrische Depressionsskala [GDS-5]: 0-1 Punkt(e)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U54.04</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Keine emotionale Funktionseinschränkung / 2-Fragen Test nach Whooley: 0 Punkte</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U54.11</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Emotionale Funktionseinschränkung / Depression im Alter-Skala [DIA-S]: 4 oder mehr Punkte</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U54.12</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Emotionale Funktionseinschränkung / Geriatrische Depressionsskala [GDS-15]: 6 oder mehr Punkte</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U54.13</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Emotionale Funktionseinschränkung / Geriatrische Depressionsskala [GDS-5]: 2 oder mehr Punkte</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16/18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 756, 758-759.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91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U54.14</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Emotionale Funktionseinschränkung / 2-Fragen Test nach Whooley: 1 oder mehr Punkt(e)</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753</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U69.22!</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Porcines Influenza-Virus, nachgewiesen</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756</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U69.23!</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Aviäres Influenza-Virus, nachgewiesen</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756</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U69.24!</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Sonstiges Influenza-Virus, nachgewiesen</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756</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U69.9!</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Im Krankenhaus erworbene Verletzung</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758</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U70.0!</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Zustand nach intensivmedizinischer Behandlung</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759</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17/18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701, 708-709, 759.</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92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496824"/>
          </a:xfrm>
          <a:prstGeom prst="rect">
            <a:avLst/>
          </a:prstGeom>
          <a:solidFill>
            <a:srgbClr val="FFFFFF"/>
          </a:solidFill>
          <a:ln w="5715">
            <a:solidFill>
              <a:srgbClr val="FFFFFF"/>
            </a:solidFill>
            <a:prstDash val="solid"/>
          </a:ln>
        </p:spPr>
      </p:sp>
      <p:sp>
        <p:nvSpPr>
          <p:cNvPr id="23" name="Text 20"/>
          <p:cNvSpPr/>
          <p:nvPr/>
        </p:nvSpPr>
        <p:spPr>
          <a:xfrm>
            <a:off x="557784" y="251002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U70.1!</a:t>
            </a:r>
            <a:endParaRPr lang="en-US" sz="1450" dirty="0"/>
          </a:p>
        </p:txBody>
      </p:sp>
      <p:sp>
        <p:nvSpPr>
          <p:cNvPr id="24" name="Shape 21"/>
          <p:cNvSpPr/>
          <p:nvPr/>
        </p:nvSpPr>
        <p:spPr>
          <a:xfrm>
            <a:off x="1810512" y="2441448"/>
            <a:ext cx="9006840" cy="496824"/>
          </a:xfrm>
          <a:prstGeom prst="rect">
            <a:avLst/>
          </a:prstGeom>
          <a:solidFill>
            <a:srgbClr val="FFFFFF"/>
          </a:solidFill>
          <a:ln w="5715">
            <a:solidFill>
              <a:srgbClr val="FFFFFF"/>
            </a:solidFill>
            <a:prstDash val="solid"/>
          </a:ln>
        </p:spPr>
      </p:sp>
      <p:sp>
        <p:nvSpPr>
          <p:cNvPr id="25" name="Text 22"/>
          <p:cNvSpPr/>
          <p:nvPr/>
        </p:nvSpPr>
        <p:spPr>
          <a:xfrm>
            <a:off x="1929384" y="251002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Zustand nach Sepsis</a:t>
            </a:r>
            <a:endParaRPr lang="en-US" sz="1450" dirty="0"/>
          </a:p>
        </p:txBody>
      </p:sp>
      <p:sp>
        <p:nvSpPr>
          <p:cNvPr id="26" name="Shape 23"/>
          <p:cNvSpPr/>
          <p:nvPr/>
        </p:nvSpPr>
        <p:spPr>
          <a:xfrm>
            <a:off x="10817352" y="2441448"/>
            <a:ext cx="932688" cy="496824"/>
          </a:xfrm>
          <a:prstGeom prst="rect">
            <a:avLst/>
          </a:prstGeom>
          <a:solidFill>
            <a:srgbClr val="FFFFFF"/>
          </a:solidFill>
          <a:ln w="5715">
            <a:solidFill>
              <a:srgbClr val="FFFFFF"/>
            </a:solidFill>
            <a:prstDash val="solid"/>
          </a:ln>
        </p:spPr>
      </p:sp>
      <p:sp>
        <p:nvSpPr>
          <p:cNvPr id="27" name="Text 24"/>
          <p:cNvSpPr/>
          <p:nvPr/>
        </p:nvSpPr>
        <p:spPr>
          <a:xfrm>
            <a:off x="10936224" y="251002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759</a:t>
            </a:r>
            <a:endParaRPr lang="en-US" sz="1450" dirty="0"/>
          </a:p>
        </p:txBody>
      </p:sp>
      <p:sp>
        <p:nvSpPr>
          <p:cNvPr id="28" name="Shape 25"/>
          <p:cNvSpPr/>
          <p:nvPr/>
        </p:nvSpPr>
        <p:spPr>
          <a:xfrm>
            <a:off x="438912" y="2938272"/>
            <a:ext cx="1371600" cy="496824"/>
          </a:xfrm>
          <a:prstGeom prst="rect">
            <a:avLst/>
          </a:prstGeom>
          <a:solidFill>
            <a:srgbClr val="F0EBE2"/>
          </a:solidFill>
          <a:ln w="5715">
            <a:solidFill>
              <a:srgbClr val="F0EBE2"/>
            </a:solidFill>
            <a:prstDash val="solid"/>
          </a:ln>
        </p:spPr>
      </p:sp>
      <p:sp>
        <p:nvSpPr>
          <p:cNvPr id="29" name="Text 26"/>
          <p:cNvSpPr/>
          <p:nvPr/>
        </p:nvSpPr>
        <p:spPr>
          <a:xfrm>
            <a:off x="557784" y="3006852"/>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Y57.90!</a:t>
            </a:r>
            <a:endParaRPr lang="en-US" sz="1450" dirty="0"/>
          </a:p>
        </p:txBody>
      </p:sp>
      <p:sp>
        <p:nvSpPr>
          <p:cNvPr id="30" name="Shape 27"/>
          <p:cNvSpPr/>
          <p:nvPr/>
        </p:nvSpPr>
        <p:spPr>
          <a:xfrm>
            <a:off x="1810512" y="2938272"/>
            <a:ext cx="9006840" cy="496824"/>
          </a:xfrm>
          <a:prstGeom prst="rect">
            <a:avLst/>
          </a:prstGeom>
          <a:solidFill>
            <a:srgbClr val="F0EBE2"/>
          </a:solidFill>
          <a:ln w="5715">
            <a:solidFill>
              <a:srgbClr val="F0EBE2"/>
            </a:solidFill>
            <a:prstDash val="solid"/>
          </a:ln>
        </p:spPr>
      </p:sp>
      <p:sp>
        <p:nvSpPr>
          <p:cNvPr id="31" name="Text 28"/>
          <p:cNvSpPr/>
          <p:nvPr/>
        </p:nvSpPr>
        <p:spPr>
          <a:xfrm>
            <a:off x="1929384" y="3006852"/>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Komplikationen durch Fluorchinolone</a:t>
            </a:r>
            <a:endParaRPr lang="en-US" sz="1450" dirty="0"/>
          </a:p>
        </p:txBody>
      </p:sp>
      <p:sp>
        <p:nvSpPr>
          <p:cNvPr id="32" name="Shape 29"/>
          <p:cNvSpPr/>
          <p:nvPr/>
        </p:nvSpPr>
        <p:spPr>
          <a:xfrm>
            <a:off x="10817352" y="2938272"/>
            <a:ext cx="932688" cy="496824"/>
          </a:xfrm>
          <a:prstGeom prst="rect">
            <a:avLst/>
          </a:prstGeom>
          <a:solidFill>
            <a:srgbClr val="F0EBE2"/>
          </a:solidFill>
          <a:ln w="5715">
            <a:solidFill>
              <a:srgbClr val="F0EBE2"/>
            </a:solidFill>
            <a:prstDash val="solid"/>
          </a:ln>
        </p:spPr>
      </p:sp>
      <p:sp>
        <p:nvSpPr>
          <p:cNvPr id="33" name="Text 30"/>
          <p:cNvSpPr/>
          <p:nvPr/>
        </p:nvSpPr>
        <p:spPr>
          <a:xfrm>
            <a:off x="10936224" y="3006852"/>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701</a:t>
            </a:r>
            <a:endParaRPr lang="en-US" sz="1450" dirty="0"/>
          </a:p>
        </p:txBody>
      </p:sp>
      <p:sp>
        <p:nvSpPr>
          <p:cNvPr id="34" name="Shape 31"/>
          <p:cNvSpPr/>
          <p:nvPr/>
        </p:nvSpPr>
        <p:spPr>
          <a:xfrm>
            <a:off x="438912" y="3435096"/>
            <a:ext cx="1371600" cy="496824"/>
          </a:xfrm>
          <a:prstGeom prst="rect">
            <a:avLst/>
          </a:prstGeom>
          <a:solidFill>
            <a:srgbClr val="FFFFFF"/>
          </a:solidFill>
          <a:ln w="5715">
            <a:solidFill>
              <a:srgbClr val="FFFFFF"/>
            </a:solidFill>
            <a:prstDash val="solid"/>
          </a:ln>
        </p:spPr>
      </p:sp>
      <p:sp>
        <p:nvSpPr>
          <p:cNvPr id="35" name="Text 32"/>
          <p:cNvSpPr/>
          <p:nvPr/>
        </p:nvSpPr>
        <p:spPr>
          <a:xfrm>
            <a:off x="557784" y="3503676"/>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Y57.98!</a:t>
            </a:r>
            <a:endParaRPr lang="en-US" sz="1450" dirty="0"/>
          </a:p>
        </p:txBody>
      </p:sp>
      <p:sp>
        <p:nvSpPr>
          <p:cNvPr id="36" name="Shape 33"/>
          <p:cNvSpPr/>
          <p:nvPr/>
        </p:nvSpPr>
        <p:spPr>
          <a:xfrm>
            <a:off x="1810512" y="3435096"/>
            <a:ext cx="9006840" cy="496824"/>
          </a:xfrm>
          <a:prstGeom prst="rect">
            <a:avLst/>
          </a:prstGeom>
          <a:solidFill>
            <a:srgbClr val="FFFFFF"/>
          </a:solidFill>
          <a:ln w="5715">
            <a:solidFill>
              <a:srgbClr val="FFFFFF"/>
            </a:solidFill>
            <a:prstDash val="solid"/>
          </a:ln>
        </p:spPr>
      </p:sp>
      <p:sp>
        <p:nvSpPr>
          <p:cNvPr id="37" name="Text 34"/>
          <p:cNvSpPr/>
          <p:nvPr/>
        </p:nvSpPr>
        <p:spPr>
          <a:xfrm>
            <a:off x="1929384" y="3503676"/>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Komplikationen durch sonstige Arzneimittel oder Drogen</a:t>
            </a:r>
            <a:endParaRPr lang="en-US" sz="1450" dirty="0"/>
          </a:p>
        </p:txBody>
      </p:sp>
      <p:sp>
        <p:nvSpPr>
          <p:cNvPr id="38" name="Shape 35"/>
          <p:cNvSpPr/>
          <p:nvPr/>
        </p:nvSpPr>
        <p:spPr>
          <a:xfrm>
            <a:off x="10817352" y="3435096"/>
            <a:ext cx="932688" cy="496824"/>
          </a:xfrm>
          <a:prstGeom prst="rect">
            <a:avLst/>
          </a:prstGeom>
          <a:solidFill>
            <a:srgbClr val="FFFFFF"/>
          </a:solidFill>
          <a:ln w="5715">
            <a:solidFill>
              <a:srgbClr val="FFFFFF"/>
            </a:solidFill>
            <a:prstDash val="solid"/>
          </a:ln>
        </p:spPr>
      </p:sp>
      <p:sp>
        <p:nvSpPr>
          <p:cNvPr id="39" name="Text 36"/>
          <p:cNvSpPr/>
          <p:nvPr/>
        </p:nvSpPr>
        <p:spPr>
          <a:xfrm>
            <a:off x="10936224" y="3503676"/>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701</a:t>
            </a:r>
            <a:endParaRPr lang="en-US" sz="1450" dirty="0"/>
          </a:p>
        </p:txBody>
      </p:sp>
      <p:sp>
        <p:nvSpPr>
          <p:cNvPr id="40" name="Shape 37"/>
          <p:cNvSpPr/>
          <p:nvPr/>
        </p:nvSpPr>
        <p:spPr>
          <a:xfrm>
            <a:off x="438912" y="3931920"/>
            <a:ext cx="1371600" cy="496824"/>
          </a:xfrm>
          <a:prstGeom prst="rect">
            <a:avLst/>
          </a:prstGeom>
          <a:solidFill>
            <a:srgbClr val="F0EBE2"/>
          </a:solidFill>
          <a:ln w="5715">
            <a:solidFill>
              <a:srgbClr val="F0EBE2"/>
            </a:solidFill>
            <a:prstDash val="solid"/>
          </a:ln>
        </p:spPr>
      </p:sp>
      <p:sp>
        <p:nvSpPr>
          <p:cNvPr id="41" name="Text 38"/>
          <p:cNvSpPr/>
          <p:nvPr/>
        </p:nvSpPr>
        <p:spPr>
          <a:xfrm>
            <a:off x="557784" y="4000500"/>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Z09.81</a:t>
            </a:r>
            <a:endParaRPr lang="en-US" sz="1450" dirty="0"/>
          </a:p>
        </p:txBody>
      </p:sp>
      <p:sp>
        <p:nvSpPr>
          <p:cNvPr id="42" name="Shape 39"/>
          <p:cNvSpPr/>
          <p:nvPr/>
        </p:nvSpPr>
        <p:spPr>
          <a:xfrm>
            <a:off x="1810512" y="3931920"/>
            <a:ext cx="9006840" cy="496824"/>
          </a:xfrm>
          <a:prstGeom prst="rect">
            <a:avLst/>
          </a:prstGeom>
          <a:solidFill>
            <a:srgbClr val="F0EBE2"/>
          </a:solidFill>
          <a:ln w="5715">
            <a:solidFill>
              <a:srgbClr val="F0EBE2"/>
            </a:solidFill>
            <a:prstDash val="solid"/>
          </a:ln>
        </p:spPr>
      </p:sp>
      <p:sp>
        <p:nvSpPr>
          <p:cNvPr id="43" name="Text 40"/>
          <p:cNvSpPr/>
          <p:nvPr/>
        </p:nvSpPr>
        <p:spPr>
          <a:xfrm>
            <a:off x="1929384" y="4000500"/>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Nachuntersuchung nach Korrektur und Palliation eines angeborenen Herzfehlers</a:t>
            </a:r>
            <a:endParaRPr lang="en-US" sz="1450" dirty="0"/>
          </a:p>
        </p:txBody>
      </p:sp>
      <p:sp>
        <p:nvSpPr>
          <p:cNvPr id="44" name="Shape 41"/>
          <p:cNvSpPr/>
          <p:nvPr/>
        </p:nvSpPr>
        <p:spPr>
          <a:xfrm>
            <a:off x="10817352" y="3931920"/>
            <a:ext cx="932688" cy="496824"/>
          </a:xfrm>
          <a:prstGeom prst="rect">
            <a:avLst/>
          </a:prstGeom>
          <a:solidFill>
            <a:srgbClr val="F0EBE2"/>
          </a:solidFill>
          <a:ln w="5715">
            <a:solidFill>
              <a:srgbClr val="F0EBE2"/>
            </a:solidFill>
            <a:prstDash val="solid"/>
          </a:ln>
        </p:spPr>
      </p:sp>
      <p:sp>
        <p:nvSpPr>
          <p:cNvPr id="45" name="Text 42"/>
          <p:cNvSpPr/>
          <p:nvPr/>
        </p:nvSpPr>
        <p:spPr>
          <a:xfrm>
            <a:off x="10936224" y="4000500"/>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708</a:t>
            </a:r>
            <a:endParaRPr lang="en-US" sz="1450" dirty="0"/>
          </a:p>
        </p:txBody>
      </p:sp>
      <p:sp>
        <p:nvSpPr>
          <p:cNvPr id="46" name="Shape 43"/>
          <p:cNvSpPr/>
          <p:nvPr/>
        </p:nvSpPr>
        <p:spPr>
          <a:xfrm>
            <a:off x="438912" y="4428744"/>
            <a:ext cx="1371600" cy="496824"/>
          </a:xfrm>
          <a:prstGeom prst="rect">
            <a:avLst/>
          </a:prstGeom>
          <a:solidFill>
            <a:srgbClr val="FFFFFF"/>
          </a:solidFill>
          <a:ln w="5715">
            <a:solidFill>
              <a:srgbClr val="FFFFFF"/>
            </a:solidFill>
            <a:prstDash val="solid"/>
          </a:ln>
        </p:spPr>
      </p:sp>
      <p:sp>
        <p:nvSpPr>
          <p:cNvPr id="47" name="Text 44"/>
          <p:cNvSpPr/>
          <p:nvPr/>
        </p:nvSpPr>
        <p:spPr>
          <a:xfrm>
            <a:off x="557784" y="4497324"/>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Z13.10</a:t>
            </a:r>
            <a:endParaRPr lang="en-US" sz="1450" dirty="0"/>
          </a:p>
        </p:txBody>
      </p:sp>
      <p:sp>
        <p:nvSpPr>
          <p:cNvPr id="48" name="Shape 45"/>
          <p:cNvSpPr/>
          <p:nvPr/>
        </p:nvSpPr>
        <p:spPr>
          <a:xfrm>
            <a:off x="1810512" y="4428744"/>
            <a:ext cx="9006840" cy="496824"/>
          </a:xfrm>
          <a:prstGeom prst="rect">
            <a:avLst/>
          </a:prstGeom>
          <a:solidFill>
            <a:srgbClr val="FFFFFF"/>
          </a:solidFill>
          <a:ln w="5715">
            <a:solidFill>
              <a:srgbClr val="FFFFFF"/>
            </a:solidFill>
            <a:prstDash val="solid"/>
          </a:ln>
        </p:spPr>
      </p:sp>
      <p:sp>
        <p:nvSpPr>
          <p:cNvPr id="49" name="Text 46"/>
          <p:cNvSpPr/>
          <p:nvPr/>
        </p:nvSpPr>
        <p:spPr>
          <a:xfrm>
            <a:off x="1929384" y="4497324"/>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Spezielle Verfahren zur Untersuchung auf Inselzellautoantikörper</a:t>
            </a:r>
            <a:endParaRPr lang="en-US" sz="1450" dirty="0"/>
          </a:p>
        </p:txBody>
      </p:sp>
      <p:sp>
        <p:nvSpPr>
          <p:cNvPr id="50" name="Shape 47"/>
          <p:cNvSpPr/>
          <p:nvPr/>
        </p:nvSpPr>
        <p:spPr>
          <a:xfrm>
            <a:off x="10817352" y="4428744"/>
            <a:ext cx="932688" cy="496824"/>
          </a:xfrm>
          <a:prstGeom prst="rect">
            <a:avLst/>
          </a:prstGeom>
          <a:solidFill>
            <a:srgbClr val="FFFFFF"/>
          </a:solidFill>
          <a:ln w="5715">
            <a:solidFill>
              <a:srgbClr val="FFFFFF"/>
            </a:solidFill>
            <a:prstDash val="solid"/>
          </a:ln>
        </p:spPr>
      </p:sp>
      <p:sp>
        <p:nvSpPr>
          <p:cNvPr id="51" name="Text 48"/>
          <p:cNvSpPr/>
          <p:nvPr/>
        </p:nvSpPr>
        <p:spPr>
          <a:xfrm>
            <a:off x="10936224" y="4497324"/>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709</a:t>
            </a:r>
            <a:endParaRPr lang="en-US" sz="1450" dirty="0"/>
          </a:p>
        </p:txBody>
      </p:sp>
      <p:sp>
        <p:nvSpPr>
          <p:cNvPr id="52" name="Shape 49"/>
          <p:cNvSpPr/>
          <p:nvPr/>
        </p:nvSpPr>
        <p:spPr>
          <a:xfrm>
            <a:off x="438912" y="4925568"/>
            <a:ext cx="1371600" cy="496824"/>
          </a:xfrm>
          <a:prstGeom prst="rect">
            <a:avLst/>
          </a:prstGeom>
          <a:solidFill>
            <a:srgbClr val="F0EBE2"/>
          </a:solidFill>
          <a:ln w="5715">
            <a:solidFill>
              <a:srgbClr val="F0EBE2"/>
            </a:solidFill>
            <a:prstDash val="solid"/>
          </a:ln>
        </p:spPr>
      </p:sp>
      <p:sp>
        <p:nvSpPr>
          <p:cNvPr id="53" name="Text 50"/>
          <p:cNvSpPr/>
          <p:nvPr/>
        </p:nvSpPr>
        <p:spPr>
          <a:xfrm>
            <a:off x="557784" y="4994148"/>
            <a:ext cx="1133856" cy="377952"/>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Z13.18</a:t>
            </a:r>
            <a:endParaRPr lang="en-US" sz="1450" dirty="0"/>
          </a:p>
        </p:txBody>
      </p:sp>
      <p:sp>
        <p:nvSpPr>
          <p:cNvPr id="54" name="Shape 51"/>
          <p:cNvSpPr/>
          <p:nvPr/>
        </p:nvSpPr>
        <p:spPr>
          <a:xfrm>
            <a:off x="1810512" y="4925568"/>
            <a:ext cx="9006840" cy="496824"/>
          </a:xfrm>
          <a:prstGeom prst="rect">
            <a:avLst/>
          </a:prstGeom>
          <a:solidFill>
            <a:srgbClr val="F0EBE2"/>
          </a:solidFill>
          <a:ln w="5715">
            <a:solidFill>
              <a:srgbClr val="F0EBE2"/>
            </a:solidFill>
            <a:prstDash val="solid"/>
          </a:ln>
        </p:spPr>
      </p:sp>
      <p:sp>
        <p:nvSpPr>
          <p:cNvPr id="55" name="Text 52"/>
          <p:cNvSpPr/>
          <p:nvPr/>
        </p:nvSpPr>
        <p:spPr>
          <a:xfrm>
            <a:off x="1929384" y="4994148"/>
            <a:ext cx="8769096"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spezielle Verfahren zur Untersuchung auf Diabetes mellitus</a:t>
            </a:r>
            <a:endParaRPr lang="en-US" sz="1450" dirty="0"/>
          </a:p>
        </p:txBody>
      </p:sp>
      <p:sp>
        <p:nvSpPr>
          <p:cNvPr id="56" name="Shape 53"/>
          <p:cNvSpPr/>
          <p:nvPr/>
        </p:nvSpPr>
        <p:spPr>
          <a:xfrm>
            <a:off x="10817352" y="4925568"/>
            <a:ext cx="932688" cy="496824"/>
          </a:xfrm>
          <a:prstGeom prst="rect">
            <a:avLst/>
          </a:prstGeom>
          <a:solidFill>
            <a:srgbClr val="F0EBE2"/>
          </a:solidFill>
          <a:ln w="5715">
            <a:solidFill>
              <a:srgbClr val="F0EBE2"/>
            </a:solidFill>
            <a:prstDash val="solid"/>
          </a:ln>
        </p:spPr>
      </p:sp>
      <p:sp>
        <p:nvSpPr>
          <p:cNvPr id="57" name="Text 54"/>
          <p:cNvSpPr/>
          <p:nvPr/>
        </p:nvSpPr>
        <p:spPr>
          <a:xfrm>
            <a:off x="10936224" y="4994148"/>
            <a:ext cx="694944" cy="377952"/>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709</a:t>
            </a:r>
            <a:endParaRPr lang="en-US" sz="1450" dirty="0"/>
          </a:p>
        </p:txBody>
      </p:sp>
      <p:sp>
        <p:nvSpPr>
          <p:cNvPr id="58" name="Shape 55"/>
          <p:cNvSpPr/>
          <p:nvPr/>
        </p:nvSpPr>
        <p:spPr>
          <a:xfrm>
            <a:off x="438912" y="5577840"/>
            <a:ext cx="11314176" cy="566928"/>
          </a:xfrm>
          <a:prstGeom prst="rect">
            <a:avLst/>
          </a:prstGeom>
          <a:solidFill>
            <a:srgbClr val="EAEFDE"/>
          </a:solidFill>
          <a:ln w="5715">
            <a:solidFill>
              <a:srgbClr val="EAEFDE"/>
            </a:solidFill>
            <a:prstDash val="solid"/>
          </a:ln>
        </p:spPr>
      </p:sp>
      <p:sp>
        <p:nvSpPr>
          <p:cNvPr id="59" name="Shape 56"/>
          <p:cNvSpPr/>
          <p:nvPr/>
        </p:nvSpPr>
        <p:spPr>
          <a:xfrm>
            <a:off x="438912" y="5577840"/>
            <a:ext cx="40234" cy="566928"/>
          </a:xfrm>
          <a:prstGeom prst="rect">
            <a:avLst/>
          </a:prstGeom>
          <a:solidFill>
            <a:srgbClr val="284907"/>
          </a:solidFill>
          <a:ln w="5715">
            <a:solidFill>
              <a:srgbClr val="284907"/>
            </a:solidFill>
            <a:prstDash val="solid"/>
          </a:ln>
        </p:spPr>
      </p:sp>
      <p:sp>
        <p:nvSpPr>
          <p:cNvPr id="60" name="Text 57"/>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NEUE ENDKODES</a:t>
            </a:r>
            <a:endParaRPr lang="en-US" sz="1010" dirty="0"/>
          </a:p>
        </p:txBody>
      </p:sp>
      <p:sp>
        <p:nvSpPr>
          <p:cNvPr id="8" name="Text 5"/>
          <p:cNvSpPr/>
          <p:nvPr/>
        </p:nvSpPr>
        <p:spPr>
          <a:xfrm>
            <a:off x="7680960" y="914400"/>
            <a:ext cx="4069080" cy="201168"/>
          </a:xfrm>
          <a:prstGeom prst="rect">
            <a:avLst/>
          </a:prstGeom>
          <a:noFill/>
          <a:ln/>
        </p:spPr>
        <p:txBody>
          <a:bodyPr wrap="square" lIns="0" tIns="0" rIns="0" bIns="0" rtlCol="0" anchor="t"/>
          <a:lstStyle/>
          <a:p>
            <a:pPr marL="0" indent="0" algn="r">
              <a:buNone/>
            </a:pPr>
            <a:r>
              <a:rPr lang="en-US" sz="900" b="1" dirty="0">
                <a:solidFill>
                  <a:srgbClr val="284907"/>
                </a:solidFill>
                <a:latin typeface="Arial" pitchFamily="34" charset="0"/>
                <a:ea typeface="Arial" pitchFamily="34" charset="-122"/>
                <a:cs typeface="Arial" pitchFamily="34" charset="-120"/>
              </a:rPr>
              <a:t>106 NEUE ENDKODES</a:t>
            </a:r>
            <a:endParaRPr lang="en-US" sz="900" dirty="0"/>
          </a:p>
        </p:txBody>
      </p:sp>
      <p:sp>
        <p:nvSpPr>
          <p:cNvPr id="9" name="Text 6"/>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Endkodes 18/18</a:t>
            </a:r>
            <a:endParaRPr lang="en-US" sz="2800" dirty="0"/>
          </a:p>
        </p:txBody>
      </p:sp>
      <p:sp>
        <p:nvSpPr>
          <p:cNvPr id="10" name="Shape 7"/>
          <p:cNvSpPr/>
          <p:nvPr/>
        </p:nvSpPr>
        <p:spPr>
          <a:xfrm>
            <a:off x="438912" y="1837944"/>
            <a:ext cx="521208" cy="0"/>
          </a:xfrm>
          <a:prstGeom prst="line">
            <a:avLst/>
          </a:prstGeom>
          <a:noFill/>
          <a:ln w="22860">
            <a:solidFill>
              <a:srgbClr val="284907"/>
            </a:solidFill>
            <a:prstDash val="solid"/>
          </a:ln>
        </p:spPr>
      </p:sp>
      <p:sp>
        <p:nvSpPr>
          <p:cNvPr id="11" name="Shape 8"/>
          <p:cNvSpPr/>
          <p:nvPr/>
        </p:nvSpPr>
        <p:spPr>
          <a:xfrm>
            <a:off x="960120" y="1837944"/>
            <a:ext cx="411480" cy="0"/>
          </a:xfrm>
          <a:prstGeom prst="line">
            <a:avLst/>
          </a:prstGeom>
          <a:noFill/>
          <a:ln w="22860">
            <a:solidFill>
              <a:srgbClr val="E5DCCB"/>
            </a:solidFill>
            <a:prstDash val="solid"/>
          </a:ln>
        </p:spPr>
      </p:sp>
      <p:sp>
        <p:nvSpPr>
          <p:cNvPr id="12" name="Shape 9"/>
          <p:cNvSpPr/>
          <p:nvPr/>
        </p:nvSpPr>
        <p:spPr>
          <a:xfrm>
            <a:off x="438912" y="6272784"/>
            <a:ext cx="11314176" cy="0"/>
          </a:xfrm>
          <a:prstGeom prst="line">
            <a:avLst/>
          </a:prstGeom>
          <a:noFill/>
          <a:ln w="7620">
            <a:solidFill>
              <a:srgbClr val="DDD7CE"/>
            </a:solidFill>
            <a:prstDash val="solid"/>
          </a:ln>
        </p:spPr>
      </p:sp>
      <p:sp>
        <p:nvSpPr>
          <p:cNvPr id="13" name="Text 10"/>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731, 734.</a:t>
            </a:r>
            <a:endParaRPr lang="en-US" sz="860" dirty="0"/>
          </a:p>
        </p:txBody>
      </p:sp>
      <p:sp>
        <p:nvSpPr>
          <p:cNvPr id="14" name="Text 11"/>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93 / 140</a:t>
            </a:r>
            <a:endParaRPr lang="en-US" sz="900" dirty="0"/>
          </a:p>
        </p:txBody>
      </p:sp>
      <p:sp>
        <p:nvSpPr>
          <p:cNvPr id="16" name="Shape 13"/>
          <p:cNvSpPr/>
          <p:nvPr/>
        </p:nvSpPr>
        <p:spPr>
          <a:xfrm>
            <a:off x="438912" y="2048256"/>
            <a:ext cx="1371600" cy="393192"/>
          </a:xfrm>
          <a:prstGeom prst="rect">
            <a:avLst/>
          </a:prstGeom>
          <a:solidFill>
            <a:srgbClr val="303D43"/>
          </a:solidFill>
          <a:ln w="5715">
            <a:solidFill>
              <a:srgbClr val="303D43"/>
            </a:solidFill>
            <a:prstDash val="solid"/>
          </a:ln>
        </p:spPr>
      </p:sp>
      <p:sp>
        <p:nvSpPr>
          <p:cNvPr id="17" name="Text 14"/>
          <p:cNvSpPr/>
          <p:nvPr/>
        </p:nvSpPr>
        <p:spPr>
          <a:xfrm>
            <a:off x="548640" y="2135124"/>
            <a:ext cx="115214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Kode 2026</a:t>
            </a:r>
            <a:endParaRPr lang="en-US" sz="1220" dirty="0"/>
          </a:p>
        </p:txBody>
      </p:sp>
      <p:sp>
        <p:nvSpPr>
          <p:cNvPr id="18" name="Shape 15"/>
          <p:cNvSpPr/>
          <p:nvPr/>
        </p:nvSpPr>
        <p:spPr>
          <a:xfrm>
            <a:off x="1810512" y="2048256"/>
            <a:ext cx="9006840" cy="393192"/>
          </a:xfrm>
          <a:prstGeom prst="rect">
            <a:avLst/>
          </a:prstGeom>
          <a:solidFill>
            <a:srgbClr val="303D43"/>
          </a:solidFill>
          <a:ln w="5715">
            <a:solidFill>
              <a:srgbClr val="303D43"/>
            </a:solidFill>
            <a:prstDash val="solid"/>
          </a:ln>
        </p:spPr>
      </p:sp>
      <p:sp>
        <p:nvSpPr>
          <p:cNvPr id="19" name="Text 16"/>
          <p:cNvSpPr/>
          <p:nvPr/>
        </p:nvSpPr>
        <p:spPr>
          <a:xfrm>
            <a:off x="1920240" y="2135124"/>
            <a:ext cx="87873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Offizieller Titel / Kontext</a:t>
            </a:r>
            <a:endParaRPr lang="en-US" sz="1220" dirty="0"/>
          </a:p>
        </p:txBody>
      </p:sp>
      <p:sp>
        <p:nvSpPr>
          <p:cNvPr id="20" name="Shape 17"/>
          <p:cNvSpPr/>
          <p:nvPr/>
        </p:nvSpPr>
        <p:spPr>
          <a:xfrm>
            <a:off x="10817352" y="2048256"/>
            <a:ext cx="932688" cy="393192"/>
          </a:xfrm>
          <a:prstGeom prst="rect">
            <a:avLst/>
          </a:prstGeom>
          <a:solidFill>
            <a:srgbClr val="303D43"/>
          </a:solidFill>
          <a:ln w="5715">
            <a:solidFill>
              <a:srgbClr val="303D43"/>
            </a:solidFill>
            <a:prstDash val="solid"/>
          </a:ln>
        </p:spPr>
      </p:sp>
      <p:sp>
        <p:nvSpPr>
          <p:cNvPr id="21" name="Text 18"/>
          <p:cNvSpPr/>
          <p:nvPr/>
        </p:nvSpPr>
        <p:spPr>
          <a:xfrm>
            <a:off x="10927080" y="2135124"/>
            <a:ext cx="7132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2" name="Shape 19"/>
          <p:cNvSpPr/>
          <p:nvPr/>
        </p:nvSpPr>
        <p:spPr>
          <a:xfrm>
            <a:off x="438912" y="2441448"/>
            <a:ext cx="1371600" cy="745236"/>
          </a:xfrm>
          <a:prstGeom prst="rect">
            <a:avLst/>
          </a:prstGeom>
          <a:solidFill>
            <a:srgbClr val="FFFFFF"/>
          </a:solidFill>
          <a:ln w="5715">
            <a:solidFill>
              <a:srgbClr val="FFFFFF"/>
            </a:solidFill>
            <a:prstDash val="solid"/>
          </a:ln>
        </p:spPr>
      </p:sp>
      <p:sp>
        <p:nvSpPr>
          <p:cNvPr id="23" name="Text 20"/>
          <p:cNvSpPr/>
          <p:nvPr/>
        </p:nvSpPr>
        <p:spPr>
          <a:xfrm>
            <a:off x="557784" y="2510028"/>
            <a:ext cx="1133856" cy="62636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Z92.80</a:t>
            </a:r>
            <a:endParaRPr lang="en-US" sz="1450" dirty="0"/>
          </a:p>
        </p:txBody>
      </p:sp>
      <p:sp>
        <p:nvSpPr>
          <p:cNvPr id="24" name="Shape 21"/>
          <p:cNvSpPr/>
          <p:nvPr/>
        </p:nvSpPr>
        <p:spPr>
          <a:xfrm>
            <a:off x="1810512" y="2441448"/>
            <a:ext cx="9006840" cy="745236"/>
          </a:xfrm>
          <a:prstGeom prst="rect">
            <a:avLst/>
          </a:prstGeom>
          <a:solidFill>
            <a:srgbClr val="FFFFFF"/>
          </a:solidFill>
          <a:ln w="5715">
            <a:solidFill>
              <a:srgbClr val="FFFFFF"/>
            </a:solidFill>
            <a:prstDash val="solid"/>
          </a:ln>
        </p:spPr>
      </p:sp>
      <p:sp>
        <p:nvSpPr>
          <p:cNvPr id="25" name="Text 22"/>
          <p:cNvSpPr/>
          <p:nvPr/>
        </p:nvSpPr>
        <p:spPr>
          <a:xfrm>
            <a:off x="1929384" y="2510028"/>
            <a:ext cx="8769096"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Interventionelle Korrektur und Palliation eines angeborenen Herzfehlers in der Eigenanamnese</a:t>
            </a:r>
            <a:endParaRPr lang="en-US" sz="1450" dirty="0"/>
          </a:p>
        </p:txBody>
      </p:sp>
      <p:sp>
        <p:nvSpPr>
          <p:cNvPr id="26" name="Shape 23"/>
          <p:cNvSpPr/>
          <p:nvPr/>
        </p:nvSpPr>
        <p:spPr>
          <a:xfrm>
            <a:off x="10817352" y="2441448"/>
            <a:ext cx="932688" cy="745236"/>
          </a:xfrm>
          <a:prstGeom prst="rect">
            <a:avLst/>
          </a:prstGeom>
          <a:solidFill>
            <a:srgbClr val="FFFFFF"/>
          </a:solidFill>
          <a:ln w="5715">
            <a:solidFill>
              <a:srgbClr val="FFFFFF"/>
            </a:solidFill>
            <a:prstDash val="solid"/>
          </a:ln>
        </p:spPr>
      </p:sp>
      <p:sp>
        <p:nvSpPr>
          <p:cNvPr id="27" name="Text 24"/>
          <p:cNvSpPr/>
          <p:nvPr/>
        </p:nvSpPr>
        <p:spPr>
          <a:xfrm>
            <a:off x="10936224" y="2510028"/>
            <a:ext cx="694944"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731</a:t>
            </a:r>
            <a:endParaRPr lang="en-US" sz="1450" dirty="0"/>
          </a:p>
        </p:txBody>
      </p:sp>
      <p:sp>
        <p:nvSpPr>
          <p:cNvPr id="28" name="Shape 25"/>
          <p:cNvSpPr/>
          <p:nvPr/>
        </p:nvSpPr>
        <p:spPr>
          <a:xfrm>
            <a:off x="438912" y="3186684"/>
            <a:ext cx="1371600" cy="745236"/>
          </a:xfrm>
          <a:prstGeom prst="rect">
            <a:avLst/>
          </a:prstGeom>
          <a:solidFill>
            <a:srgbClr val="F0EBE2"/>
          </a:solidFill>
          <a:ln w="5715">
            <a:solidFill>
              <a:srgbClr val="F0EBE2"/>
            </a:solidFill>
            <a:prstDash val="solid"/>
          </a:ln>
        </p:spPr>
      </p:sp>
      <p:sp>
        <p:nvSpPr>
          <p:cNvPr id="29" name="Text 26"/>
          <p:cNvSpPr/>
          <p:nvPr/>
        </p:nvSpPr>
        <p:spPr>
          <a:xfrm>
            <a:off x="557784" y="3255264"/>
            <a:ext cx="1133856" cy="62636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Z92.88</a:t>
            </a:r>
            <a:endParaRPr lang="en-US" sz="1450" dirty="0"/>
          </a:p>
        </p:txBody>
      </p:sp>
      <p:sp>
        <p:nvSpPr>
          <p:cNvPr id="30" name="Shape 27"/>
          <p:cNvSpPr/>
          <p:nvPr/>
        </p:nvSpPr>
        <p:spPr>
          <a:xfrm>
            <a:off x="1810512" y="3186684"/>
            <a:ext cx="9006840" cy="745236"/>
          </a:xfrm>
          <a:prstGeom prst="rect">
            <a:avLst/>
          </a:prstGeom>
          <a:solidFill>
            <a:srgbClr val="F0EBE2"/>
          </a:solidFill>
          <a:ln w="5715">
            <a:solidFill>
              <a:srgbClr val="F0EBE2"/>
            </a:solidFill>
            <a:prstDash val="solid"/>
          </a:ln>
        </p:spPr>
      </p:sp>
      <p:sp>
        <p:nvSpPr>
          <p:cNvPr id="31" name="Text 28"/>
          <p:cNvSpPr/>
          <p:nvPr/>
        </p:nvSpPr>
        <p:spPr>
          <a:xfrm>
            <a:off x="1929384" y="3255264"/>
            <a:ext cx="8769096"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medizinische Behandlung in der Eigenanamnese</a:t>
            </a:r>
            <a:endParaRPr lang="en-US" sz="1450" dirty="0"/>
          </a:p>
        </p:txBody>
      </p:sp>
      <p:sp>
        <p:nvSpPr>
          <p:cNvPr id="32" name="Shape 29"/>
          <p:cNvSpPr/>
          <p:nvPr/>
        </p:nvSpPr>
        <p:spPr>
          <a:xfrm>
            <a:off x="10817352" y="3186684"/>
            <a:ext cx="932688" cy="745236"/>
          </a:xfrm>
          <a:prstGeom prst="rect">
            <a:avLst/>
          </a:prstGeom>
          <a:solidFill>
            <a:srgbClr val="F0EBE2"/>
          </a:solidFill>
          <a:ln w="5715">
            <a:solidFill>
              <a:srgbClr val="F0EBE2"/>
            </a:solidFill>
            <a:prstDash val="solid"/>
          </a:ln>
        </p:spPr>
      </p:sp>
      <p:sp>
        <p:nvSpPr>
          <p:cNvPr id="33" name="Text 30"/>
          <p:cNvSpPr/>
          <p:nvPr/>
        </p:nvSpPr>
        <p:spPr>
          <a:xfrm>
            <a:off x="10936224" y="3255264"/>
            <a:ext cx="694944"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731</a:t>
            </a:r>
            <a:endParaRPr lang="en-US" sz="1450" dirty="0"/>
          </a:p>
        </p:txBody>
      </p:sp>
      <p:sp>
        <p:nvSpPr>
          <p:cNvPr id="34" name="Shape 31"/>
          <p:cNvSpPr/>
          <p:nvPr/>
        </p:nvSpPr>
        <p:spPr>
          <a:xfrm>
            <a:off x="438912" y="3931920"/>
            <a:ext cx="1371600" cy="745236"/>
          </a:xfrm>
          <a:prstGeom prst="rect">
            <a:avLst/>
          </a:prstGeom>
          <a:solidFill>
            <a:srgbClr val="FFFFFF"/>
          </a:solidFill>
          <a:ln w="5715">
            <a:solidFill>
              <a:srgbClr val="FFFFFF"/>
            </a:solidFill>
            <a:prstDash val="solid"/>
          </a:ln>
        </p:spPr>
      </p:sp>
      <p:sp>
        <p:nvSpPr>
          <p:cNvPr id="35" name="Text 32"/>
          <p:cNvSpPr/>
          <p:nvPr/>
        </p:nvSpPr>
        <p:spPr>
          <a:xfrm>
            <a:off x="557784" y="4000500"/>
            <a:ext cx="1133856" cy="62636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Z98.80</a:t>
            </a:r>
            <a:endParaRPr lang="en-US" sz="1450" dirty="0"/>
          </a:p>
        </p:txBody>
      </p:sp>
      <p:sp>
        <p:nvSpPr>
          <p:cNvPr id="36" name="Shape 33"/>
          <p:cNvSpPr/>
          <p:nvPr/>
        </p:nvSpPr>
        <p:spPr>
          <a:xfrm>
            <a:off x="1810512" y="3931920"/>
            <a:ext cx="9006840" cy="745236"/>
          </a:xfrm>
          <a:prstGeom prst="rect">
            <a:avLst/>
          </a:prstGeom>
          <a:solidFill>
            <a:srgbClr val="FFFFFF"/>
          </a:solidFill>
          <a:ln w="5715">
            <a:solidFill>
              <a:srgbClr val="FFFFFF"/>
            </a:solidFill>
            <a:prstDash val="solid"/>
          </a:ln>
        </p:spPr>
      </p:sp>
      <p:sp>
        <p:nvSpPr>
          <p:cNvPr id="37" name="Text 34"/>
          <p:cNvSpPr/>
          <p:nvPr/>
        </p:nvSpPr>
        <p:spPr>
          <a:xfrm>
            <a:off x="1929384" y="4000500"/>
            <a:ext cx="8769096"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Zustand nach herzchirurgischem Eingriff zur Korrektur und Palliation eines angeborenen Herzfehlers</a:t>
            </a:r>
            <a:endParaRPr lang="en-US" sz="1450" dirty="0"/>
          </a:p>
        </p:txBody>
      </p:sp>
      <p:sp>
        <p:nvSpPr>
          <p:cNvPr id="38" name="Shape 35"/>
          <p:cNvSpPr/>
          <p:nvPr/>
        </p:nvSpPr>
        <p:spPr>
          <a:xfrm>
            <a:off x="10817352" y="3931920"/>
            <a:ext cx="932688" cy="745236"/>
          </a:xfrm>
          <a:prstGeom prst="rect">
            <a:avLst/>
          </a:prstGeom>
          <a:solidFill>
            <a:srgbClr val="FFFFFF"/>
          </a:solidFill>
          <a:ln w="5715">
            <a:solidFill>
              <a:srgbClr val="FFFFFF"/>
            </a:solidFill>
            <a:prstDash val="solid"/>
          </a:ln>
        </p:spPr>
      </p:sp>
      <p:sp>
        <p:nvSpPr>
          <p:cNvPr id="39" name="Text 36"/>
          <p:cNvSpPr/>
          <p:nvPr/>
        </p:nvSpPr>
        <p:spPr>
          <a:xfrm>
            <a:off x="10936224" y="4000500"/>
            <a:ext cx="694944"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734</a:t>
            </a:r>
            <a:endParaRPr lang="en-US" sz="1450" dirty="0"/>
          </a:p>
        </p:txBody>
      </p:sp>
      <p:sp>
        <p:nvSpPr>
          <p:cNvPr id="40" name="Shape 37"/>
          <p:cNvSpPr/>
          <p:nvPr/>
        </p:nvSpPr>
        <p:spPr>
          <a:xfrm>
            <a:off x="438912" y="4677156"/>
            <a:ext cx="1371600" cy="745236"/>
          </a:xfrm>
          <a:prstGeom prst="rect">
            <a:avLst/>
          </a:prstGeom>
          <a:solidFill>
            <a:srgbClr val="F0EBE2"/>
          </a:solidFill>
          <a:ln w="5715">
            <a:solidFill>
              <a:srgbClr val="F0EBE2"/>
            </a:solidFill>
            <a:prstDash val="solid"/>
          </a:ln>
        </p:spPr>
      </p:sp>
      <p:sp>
        <p:nvSpPr>
          <p:cNvPr id="41" name="Text 38"/>
          <p:cNvSpPr/>
          <p:nvPr/>
        </p:nvSpPr>
        <p:spPr>
          <a:xfrm>
            <a:off x="557784" y="4745736"/>
            <a:ext cx="1133856" cy="626364"/>
          </a:xfrm>
          <a:prstGeom prst="rect">
            <a:avLst/>
          </a:prstGeom>
          <a:noFill/>
          <a:ln/>
        </p:spPr>
        <p:txBody>
          <a:bodyPr wrap="square" lIns="0" tIns="0" rIns="0" bIns="0" rtlCol="0" anchor="t"/>
          <a:lstStyle/>
          <a:p>
            <a:pPr marL="0" indent="0">
              <a:buNone/>
            </a:pPr>
            <a:r>
              <a:rPr lang="en-US" sz="1450" b="1" dirty="0">
                <a:solidFill>
                  <a:srgbClr val="303D43"/>
                </a:solidFill>
                <a:latin typeface="Arial" pitchFamily="34" charset="0"/>
                <a:ea typeface="Arial" pitchFamily="34" charset="-122"/>
                <a:cs typeface="Arial" pitchFamily="34" charset="-120"/>
              </a:rPr>
              <a:t>Z98.88</a:t>
            </a:r>
            <a:endParaRPr lang="en-US" sz="1450" dirty="0"/>
          </a:p>
        </p:txBody>
      </p:sp>
      <p:sp>
        <p:nvSpPr>
          <p:cNvPr id="42" name="Shape 39"/>
          <p:cNvSpPr/>
          <p:nvPr/>
        </p:nvSpPr>
        <p:spPr>
          <a:xfrm>
            <a:off x="1810512" y="4677156"/>
            <a:ext cx="9006840" cy="745236"/>
          </a:xfrm>
          <a:prstGeom prst="rect">
            <a:avLst/>
          </a:prstGeom>
          <a:solidFill>
            <a:srgbClr val="F0EBE2"/>
          </a:solidFill>
          <a:ln w="5715">
            <a:solidFill>
              <a:srgbClr val="F0EBE2"/>
            </a:solidFill>
            <a:prstDash val="solid"/>
          </a:ln>
        </p:spPr>
      </p:sp>
      <p:sp>
        <p:nvSpPr>
          <p:cNvPr id="43" name="Text 40"/>
          <p:cNvSpPr/>
          <p:nvPr/>
        </p:nvSpPr>
        <p:spPr>
          <a:xfrm>
            <a:off x="1929384" y="4745736"/>
            <a:ext cx="8769096"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Sonstige näher bezeichnete Zustände nach chirurgischen Eingriffen</a:t>
            </a:r>
            <a:endParaRPr lang="en-US" sz="1450" dirty="0"/>
          </a:p>
        </p:txBody>
      </p:sp>
      <p:sp>
        <p:nvSpPr>
          <p:cNvPr id="44" name="Shape 41"/>
          <p:cNvSpPr/>
          <p:nvPr/>
        </p:nvSpPr>
        <p:spPr>
          <a:xfrm>
            <a:off x="10817352" y="4677156"/>
            <a:ext cx="932688" cy="745236"/>
          </a:xfrm>
          <a:prstGeom prst="rect">
            <a:avLst/>
          </a:prstGeom>
          <a:solidFill>
            <a:srgbClr val="F0EBE2"/>
          </a:solidFill>
          <a:ln w="5715">
            <a:solidFill>
              <a:srgbClr val="F0EBE2"/>
            </a:solidFill>
            <a:prstDash val="solid"/>
          </a:ln>
        </p:spPr>
      </p:sp>
      <p:sp>
        <p:nvSpPr>
          <p:cNvPr id="45" name="Text 42"/>
          <p:cNvSpPr/>
          <p:nvPr/>
        </p:nvSpPr>
        <p:spPr>
          <a:xfrm>
            <a:off x="10936224" y="4745736"/>
            <a:ext cx="694944" cy="626364"/>
          </a:xfrm>
          <a:prstGeom prst="rect">
            <a:avLst/>
          </a:prstGeom>
          <a:noFill/>
          <a:ln/>
        </p:spPr>
        <p:txBody>
          <a:bodyPr wrap="square" lIns="0" tIns="0" rIns="0" bIns="0" rtlCol="0" anchor="t"/>
          <a:lstStyle/>
          <a:p>
            <a:pPr marL="0" indent="0">
              <a:buNone/>
            </a:pPr>
            <a:r>
              <a:rPr lang="en-US" sz="1450" dirty="0">
                <a:solidFill>
                  <a:srgbClr val="303D43"/>
                </a:solidFill>
                <a:latin typeface="Arial" pitchFamily="34" charset="0"/>
                <a:ea typeface="Arial" pitchFamily="34" charset="-122"/>
                <a:cs typeface="Arial" pitchFamily="34" charset="-120"/>
              </a:rPr>
              <a:t>734</a:t>
            </a:r>
            <a:endParaRPr lang="en-US" sz="1450" dirty="0"/>
          </a:p>
        </p:txBody>
      </p:sp>
      <p:sp>
        <p:nvSpPr>
          <p:cNvPr id="46" name="Shape 43"/>
          <p:cNvSpPr/>
          <p:nvPr/>
        </p:nvSpPr>
        <p:spPr>
          <a:xfrm>
            <a:off x="438912" y="5577840"/>
            <a:ext cx="11314176" cy="566928"/>
          </a:xfrm>
          <a:prstGeom prst="rect">
            <a:avLst/>
          </a:prstGeom>
          <a:solidFill>
            <a:srgbClr val="EAEFDE"/>
          </a:solidFill>
          <a:ln w="5715">
            <a:solidFill>
              <a:srgbClr val="EAEFDE"/>
            </a:solidFill>
            <a:prstDash val="solid"/>
          </a:ln>
        </p:spPr>
      </p:sp>
      <p:sp>
        <p:nvSpPr>
          <p:cNvPr id="47" name="Shape 44"/>
          <p:cNvSpPr/>
          <p:nvPr/>
        </p:nvSpPr>
        <p:spPr>
          <a:xfrm>
            <a:off x="438912" y="5577840"/>
            <a:ext cx="40234" cy="566928"/>
          </a:xfrm>
          <a:prstGeom prst="rect">
            <a:avLst/>
          </a:prstGeom>
          <a:solidFill>
            <a:srgbClr val="284907"/>
          </a:solidFill>
          <a:ln w="5715">
            <a:solidFill>
              <a:srgbClr val="284907"/>
            </a:solidFill>
            <a:prstDash val="solid"/>
          </a:ln>
        </p:spPr>
      </p:sp>
      <p:sp>
        <p:nvSpPr>
          <p:cNvPr id="48" name="Text 45"/>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Neu gegenüber dem Zielvergleich 2024; vollständige Hinweise und Schweizer Regeln zusätzlich beachten.</a:t>
            </a:r>
            <a:endParaRPr lang="en-US" sz="143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HIERARCHIE</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nicht endständige Positionen 1/2</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94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86968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6502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Titel</a:t>
            </a:r>
            <a:endParaRPr lang="en-US" sz="1220" dirty="0"/>
          </a:p>
        </p:txBody>
      </p:sp>
      <p:sp>
        <p:nvSpPr>
          <p:cNvPr id="19" name="Shape 16"/>
          <p:cNvSpPr/>
          <p:nvPr/>
        </p:nvSpPr>
        <p:spPr>
          <a:xfrm>
            <a:off x="10725912" y="2048256"/>
            <a:ext cx="1024128" cy="393192"/>
          </a:xfrm>
          <a:prstGeom prst="rect">
            <a:avLst/>
          </a:prstGeom>
          <a:solidFill>
            <a:srgbClr val="303D43"/>
          </a:solidFill>
          <a:ln w="5715">
            <a:solidFill>
              <a:srgbClr val="303D43"/>
            </a:solidFill>
            <a:prstDash val="solid"/>
          </a:ln>
        </p:spPr>
      </p:sp>
      <p:sp>
        <p:nvSpPr>
          <p:cNvPr id="20" name="Text 17"/>
          <p:cNvSpPr/>
          <p:nvPr/>
        </p:nvSpPr>
        <p:spPr>
          <a:xfrm>
            <a:off x="10835640" y="2135124"/>
            <a:ext cx="8046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1" name="Shape 18"/>
          <p:cNvSpPr/>
          <p:nvPr/>
        </p:nvSpPr>
        <p:spPr>
          <a:xfrm>
            <a:off x="438912" y="2441448"/>
            <a:ext cx="1417320" cy="596189"/>
          </a:xfrm>
          <a:prstGeom prst="rect">
            <a:avLst/>
          </a:prstGeom>
          <a:solidFill>
            <a:srgbClr val="FFFFFF"/>
          </a:solidFill>
          <a:ln w="5715">
            <a:solidFill>
              <a:srgbClr val="FFFFFF"/>
            </a:solidFill>
            <a:prstDash val="solid"/>
          </a:ln>
        </p:spPr>
      </p:sp>
      <p:sp>
        <p:nvSpPr>
          <p:cNvPr id="22" name="Text 19"/>
          <p:cNvSpPr/>
          <p:nvPr/>
        </p:nvSpPr>
        <p:spPr>
          <a:xfrm>
            <a:off x="557784" y="2510028"/>
            <a:ext cx="1179576" cy="477317"/>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U53.-</a:t>
            </a:r>
            <a:endParaRPr lang="en-US" sz="1550" dirty="0"/>
          </a:p>
        </p:txBody>
      </p:sp>
      <p:sp>
        <p:nvSpPr>
          <p:cNvPr id="23" name="Shape 20"/>
          <p:cNvSpPr/>
          <p:nvPr/>
        </p:nvSpPr>
        <p:spPr>
          <a:xfrm>
            <a:off x="1856232" y="2441448"/>
            <a:ext cx="8869680" cy="596189"/>
          </a:xfrm>
          <a:prstGeom prst="rect">
            <a:avLst/>
          </a:prstGeom>
          <a:solidFill>
            <a:srgbClr val="FFFFFF"/>
          </a:solidFill>
          <a:ln w="5715">
            <a:solidFill>
              <a:srgbClr val="FFFFFF"/>
            </a:solidFill>
            <a:prstDash val="solid"/>
          </a:ln>
        </p:spPr>
      </p:sp>
      <p:sp>
        <p:nvSpPr>
          <p:cNvPr id="24" name="Text 21"/>
          <p:cNvSpPr/>
          <p:nvPr/>
        </p:nvSpPr>
        <p:spPr>
          <a:xfrm>
            <a:off x="1975104" y="2510028"/>
            <a:ext cx="8631936"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Mobilitätseinschränkung</a:t>
            </a:r>
            <a:endParaRPr lang="en-US" sz="1550" dirty="0"/>
          </a:p>
        </p:txBody>
      </p:sp>
      <p:sp>
        <p:nvSpPr>
          <p:cNvPr id="25" name="Shape 22"/>
          <p:cNvSpPr/>
          <p:nvPr/>
        </p:nvSpPr>
        <p:spPr>
          <a:xfrm>
            <a:off x="10725912" y="2441448"/>
            <a:ext cx="1024128" cy="596189"/>
          </a:xfrm>
          <a:prstGeom prst="rect">
            <a:avLst/>
          </a:prstGeom>
          <a:solidFill>
            <a:srgbClr val="FFFFFF"/>
          </a:solidFill>
          <a:ln w="5715">
            <a:solidFill>
              <a:srgbClr val="FFFFFF"/>
            </a:solidFill>
            <a:prstDash val="solid"/>
          </a:ln>
        </p:spPr>
      </p:sp>
      <p:sp>
        <p:nvSpPr>
          <p:cNvPr id="26" name="Text 23"/>
          <p:cNvSpPr/>
          <p:nvPr/>
        </p:nvSpPr>
        <p:spPr>
          <a:xfrm>
            <a:off x="10844784" y="2510028"/>
            <a:ext cx="786384"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27" name="Shape 24"/>
          <p:cNvSpPr/>
          <p:nvPr/>
        </p:nvSpPr>
        <p:spPr>
          <a:xfrm>
            <a:off x="438912" y="3037637"/>
            <a:ext cx="1417320" cy="596189"/>
          </a:xfrm>
          <a:prstGeom prst="rect">
            <a:avLst/>
          </a:prstGeom>
          <a:solidFill>
            <a:srgbClr val="F0EBE2"/>
          </a:solidFill>
          <a:ln w="5715">
            <a:solidFill>
              <a:srgbClr val="F0EBE2"/>
            </a:solidFill>
            <a:prstDash val="solid"/>
          </a:ln>
        </p:spPr>
      </p:sp>
      <p:sp>
        <p:nvSpPr>
          <p:cNvPr id="28" name="Text 25"/>
          <p:cNvSpPr/>
          <p:nvPr/>
        </p:nvSpPr>
        <p:spPr>
          <a:xfrm>
            <a:off x="557784" y="3106217"/>
            <a:ext cx="1179576" cy="477317"/>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U53.0-</a:t>
            </a:r>
            <a:endParaRPr lang="en-US" sz="1550" dirty="0"/>
          </a:p>
        </p:txBody>
      </p:sp>
      <p:sp>
        <p:nvSpPr>
          <p:cNvPr id="29" name="Shape 26"/>
          <p:cNvSpPr/>
          <p:nvPr/>
        </p:nvSpPr>
        <p:spPr>
          <a:xfrm>
            <a:off x="1856232" y="3037637"/>
            <a:ext cx="8869680" cy="596189"/>
          </a:xfrm>
          <a:prstGeom prst="rect">
            <a:avLst/>
          </a:prstGeom>
          <a:solidFill>
            <a:srgbClr val="F0EBE2"/>
          </a:solidFill>
          <a:ln w="5715">
            <a:solidFill>
              <a:srgbClr val="F0EBE2"/>
            </a:solidFill>
            <a:prstDash val="solid"/>
          </a:ln>
        </p:spPr>
      </p:sp>
      <p:sp>
        <p:nvSpPr>
          <p:cNvPr id="30" name="Text 27"/>
          <p:cNvSpPr/>
          <p:nvPr/>
        </p:nvSpPr>
        <p:spPr>
          <a:xfrm>
            <a:off x="1975104" y="3106217"/>
            <a:ext cx="8631936"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Keine oder geringe Mobilitätseinschränkung</a:t>
            </a:r>
            <a:endParaRPr lang="en-US" sz="1550" dirty="0"/>
          </a:p>
        </p:txBody>
      </p:sp>
      <p:sp>
        <p:nvSpPr>
          <p:cNvPr id="31" name="Shape 28"/>
          <p:cNvSpPr/>
          <p:nvPr/>
        </p:nvSpPr>
        <p:spPr>
          <a:xfrm>
            <a:off x="10725912" y="3037637"/>
            <a:ext cx="1024128" cy="596189"/>
          </a:xfrm>
          <a:prstGeom prst="rect">
            <a:avLst/>
          </a:prstGeom>
          <a:solidFill>
            <a:srgbClr val="F0EBE2"/>
          </a:solidFill>
          <a:ln w="5715">
            <a:solidFill>
              <a:srgbClr val="F0EBE2"/>
            </a:solidFill>
            <a:prstDash val="solid"/>
          </a:ln>
        </p:spPr>
      </p:sp>
      <p:sp>
        <p:nvSpPr>
          <p:cNvPr id="32" name="Text 29"/>
          <p:cNvSpPr/>
          <p:nvPr/>
        </p:nvSpPr>
        <p:spPr>
          <a:xfrm>
            <a:off x="10844784" y="3106217"/>
            <a:ext cx="786384"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33" name="Shape 30"/>
          <p:cNvSpPr/>
          <p:nvPr/>
        </p:nvSpPr>
        <p:spPr>
          <a:xfrm>
            <a:off x="438912" y="3633826"/>
            <a:ext cx="1417320" cy="596189"/>
          </a:xfrm>
          <a:prstGeom prst="rect">
            <a:avLst/>
          </a:prstGeom>
          <a:solidFill>
            <a:srgbClr val="FFFFFF"/>
          </a:solidFill>
          <a:ln w="5715">
            <a:solidFill>
              <a:srgbClr val="FFFFFF"/>
            </a:solidFill>
            <a:prstDash val="solid"/>
          </a:ln>
        </p:spPr>
      </p:sp>
      <p:sp>
        <p:nvSpPr>
          <p:cNvPr id="34" name="Text 31"/>
          <p:cNvSpPr/>
          <p:nvPr/>
        </p:nvSpPr>
        <p:spPr>
          <a:xfrm>
            <a:off x="557784" y="3702406"/>
            <a:ext cx="1179576" cy="477317"/>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U53.1-</a:t>
            </a:r>
            <a:endParaRPr lang="en-US" sz="1550" dirty="0"/>
          </a:p>
        </p:txBody>
      </p:sp>
      <p:sp>
        <p:nvSpPr>
          <p:cNvPr id="35" name="Shape 32"/>
          <p:cNvSpPr/>
          <p:nvPr/>
        </p:nvSpPr>
        <p:spPr>
          <a:xfrm>
            <a:off x="1856232" y="3633826"/>
            <a:ext cx="8869680" cy="596189"/>
          </a:xfrm>
          <a:prstGeom prst="rect">
            <a:avLst/>
          </a:prstGeom>
          <a:solidFill>
            <a:srgbClr val="FFFFFF"/>
          </a:solidFill>
          <a:ln w="5715">
            <a:solidFill>
              <a:srgbClr val="FFFFFF"/>
            </a:solidFill>
            <a:prstDash val="solid"/>
          </a:ln>
        </p:spPr>
      </p:sp>
      <p:sp>
        <p:nvSpPr>
          <p:cNvPr id="36" name="Text 33"/>
          <p:cNvSpPr/>
          <p:nvPr/>
        </p:nvSpPr>
        <p:spPr>
          <a:xfrm>
            <a:off x="1975104" y="3702406"/>
            <a:ext cx="8631936"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Leichte Mobilitätseinschränkung</a:t>
            </a:r>
            <a:endParaRPr lang="en-US" sz="1550" dirty="0"/>
          </a:p>
        </p:txBody>
      </p:sp>
      <p:sp>
        <p:nvSpPr>
          <p:cNvPr id="37" name="Shape 34"/>
          <p:cNvSpPr/>
          <p:nvPr/>
        </p:nvSpPr>
        <p:spPr>
          <a:xfrm>
            <a:off x="10725912" y="3633826"/>
            <a:ext cx="1024128" cy="596189"/>
          </a:xfrm>
          <a:prstGeom prst="rect">
            <a:avLst/>
          </a:prstGeom>
          <a:solidFill>
            <a:srgbClr val="FFFFFF"/>
          </a:solidFill>
          <a:ln w="5715">
            <a:solidFill>
              <a:srgbClr val="FFFFFF"/>
            </a:solidFill>
            <a:prstDash val="solid"/>
          </a:ln>
        </p:spPr>
      </p:sp>
      <p:sp>
        <p:nvSpPr>
          <p:cNvPr id="38" name="Text 35"/>
          <p:cNvSpPr/>
          <p:nvPr/>
        </p:nvSpPr>
        <p:spPr>
          <a:xfrm>
            <a:off x="10844784" y="3702406"/>
            <a:ext cx="786384"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39" name="Shape 36"/>
          <p:cNvSpPr/>
          <p:nvPr/>
        </p:nvSpPr>
        <p:spPr>
          <a:xfrm>
            <a:off x="438912" y="4230014"/>
            <a:ext cx="1417320" cy="596189"/>
          </a:xfrm>
          <a:prstGeom prst="rect">
            <a:avLst/>
          </a:prstGeom>
          <a:solidFill>
            <a:srgbClr val="F0EBE2"/>
          </a:solidFill>
          <a:ln w="5715">
            <a:solidFill>
              <a:srgbClr val="F0EBE2"/>
            </a:solidFill>
            <a:prstDash val="solid"/>
          </a:ln>
        </p:spPr>
      </p:sp>
      <p:sp>
        <p:nvSpPr>
          <p:cNvPr id="40" name="Text 37"/>
          <p:cNvSpPr/>
          <p:nvPr/>
        </p:nvSpPr>
        <p:spPr>
          <a:xfrm>
            <a:off x="557784" y="4298594"/>
            <a:ext cx="1179576" cy="477317"/>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U53.2-</a:t>
            </a:r>
            <a:endParaRPr lang="en-US" sz="1550" dirty="0"/>
          </a:p>
        </p:txBody>
      </p:sp>
      <p:sp>
        <p:nvSpPr>
          <p:cNvPr id="41" name="Shape 38"/>
          <p:cNvSpPr/>
          <p:nvPr/>
        </p:nvSpPr>
        <p:spPr>
          <a:xfrm>
            <a:off x="1856232" y="4230014"/>
            <a:ext cx="8869680" cy="596189"/>
          </a:xfrm>
          <a:prstGeom prst="rect">
            <a:avLst/>
          </a:prstGeom>
          <a:solidFill>
            <a:srgbClr val="F0EBE2"/>
          </a:solidFill>
          <a:ln w="5715">
            <a:solidFill>
              <a:srgbClr val="F0EBE2"/>
            </a:solidFill>
            <a:prstDash val="solid"/>
          </a:ln>
        </p:spPr>
      </p:sp>
      <p:sp>
        <p:nvSpPr>
          <p:cNvPr id="42" name="Text 39"/>
          <p:cNvSpPr/>
          <p:nvPr/>
        </p:nvSpPr>
        <p:spPr>
          <a:xfrm>
            <a:off x="1975104" y="4298594"/>
            <a:ext cx="8631936"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Mittelschwere Mobilitätseinschränkung</a:t>
            </a:r>
            <a:endParaRPr lang="en-US" sz="1550" dirty="0"/>
          </a:p>
        </p:txBody>
      </p:sp>
      <p:sp>
        <p:nvSpPr>
          <p:cNvPr id="43" name="Shape 40"/>
          <p:cNvSpPr/>
          <p:nvPr/>
        </p:nvSpPr>
        <p:spPr>
          <a:xfrm>
            <a:off x="10725912" y="4230014"/>
            <a:ext cx="1024128" cy="596189"/>
          </a:xfrm>
          <a:prstGeom prst="rect">
            <a:avLst/>
          </a:prstGeom>
          <a:solidFill>
            <a:srgbClr val="F0EBE2"/>
          </a:solidFill>
          <a:ln w="5715">
            <a:solidFill>
              <a:srgbClr val="F0EBE2"/>
            </a:solidFill>
            <a:prstDash val="solid"/>
          </a:ln>
        </p:spPr>
      </p:sp>
      <p:sp>
        <p:nvSpPr>
          <p:cNvPr id="44" name="Text 41"/>
          <p:cNvSpPr/>
          <p:nvPr/>
        </p:nvSpPr>
        <p:spPr>
          <a:xfrm>
            <a:off x="10844784" y="4298594"/>
            <a:ext cx="786384"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45" name="Shape 42"/>
          <p:cNvSpPr/>
          <p:nvPr/>
        </p:nvSpPr>
        <p:spPr>
          <a:xfrm>
            <a:off x="438912" y="4826203"/>
            <a:ext cx="1417320" cy="596189"/>
          </a:xfrm>
          <a:prstGeom prst="rect">
            <a:avLst/>
          </a:prstGeom>
          <a:solidFill>
            <a:srgbClr val="FFFFFF"/>
          </a:solidFill>
          <a:ln w="5715">
            <a:solidFill>
              <a:srgbClr val="FFFFFF"/>
            </a:solidFill>
            <a:prstDash val="solid"/>
          </a:ln>
        </p:spPr>
      </p:sp>
      <p:sp>
        <p:nvSpPr>
          <p:cNvPr id="46" name="Text 43"/>
          <p:cNvSpPr/>
          <p:nvPr/>
        </p:nvSpPr>
        <p:spPr>
          <a:xfrm>
            <a:off x="557784" y="4894783"/>
            <a:ext cx="1179576" cy="477317"/>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U53.3-</a:t>
            </a:r>
            <a:endParaRPr lang="en-US" sz="1550" dirty="0"/>
          </a:p>
        </p:txBody>
      </p:sp>
      <p:sp>
        <p:nvSpPr>
          <p:cNvPr id="47" name="Shape 44"/>
          <p:cNvSpPr/>
          <p:nvPr/>
        </p:nvSpPr>
        <p:spPr>
          <a:xfrm>
            <a:off x="1856232" y="4826203"/>
            <a:ext cx="8869680" cy="596189"/>
          </a:xfrm>
          <a:prstGeom prst="rect">
            <a:avLst/>
          </a:prstGeom>
          <a:solidFill>
            <a:srgbClr val="FFFFFF"/>
          </a:solidFill>
          <a:ln w="5715">
            <a:solidFill>
              <a:srgbClr val="FFFFFF"/>
            </a:solidFill>
            <a:prstDash val="solid"/>
          </a:ln>
        </p:spPr>
      </p:sp>
      <p:sp>
        <p:nvSpPr>
          <p:cNvPr id="48" name="Text 45"/>
          <p:cNvSpPr/>
          <p:nvPr/>
        </p:nvSpPr>
        <p:spPr>
          <a:xfrm>
            <a:off x="1975104" y="4894783"/>
            <a:ext cx="8631936"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Schwere Mobilitätseinschränkung</a:t>
            </a:r>
            <a:endParaRPr lang="en-US" sz="1550" dirty="0"/>
          </a:p>
        </p:txBody>
      </p:sp>
      <p:sp>
        <p:nvSpPr>
          <p:cNvPr id="49" name="Shape 46"/>
          <p:cNvSpPr/>
          <p:nvPr/>
        </p:nvSpPr>
        <p:spPr>
          <a:xfrm>
            <a:off x="10725912" y="4826203"/>
            <a:ext cx="1024128" cy="596189"/>
          </a:xfrm>
          <a:prstGeom prst="rect">
            <a:avLst/>
          </a:prstGeom>
          <a:solidFill>
            <a:srgbClr val="FFFFFF"/>
          </a:solidFill>
          <a:ln w="5715">
            <a:solidFill>
              <a:srgbClr val="FFFFFF"/>
            </a:solidFill>
            <a:prstDash val="solid"/>
          </a:ln>
        </p:spPr>
      </p:sp>
      <p:sp>
        <p:nvSpPr>
          <p:cNvPr id="50" name="Text 47"/>
          <p:cNvSpPr/>
          <p:nvPr/>
        </p:nvSpPr>
        <p:spPr>
          <a:xfrm>
            <a:off x="10844784" y="4894783"/>
            <a:ext cx="786384" cy="477317"/>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Diese Positionen strukturieren die Klassifikation. Den zutreffenden untergeordneten Endkode auswählen.</a:t>
            </a:r>
            <a:endParaRPr lang="en-US" sz="143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HIERARCHIE</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Neue nicht endständige Positionen 2/2</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2026: S. 753, 759.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95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86968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6502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Titel</a:t>
            </a:r>
            <a:endParaRPr lang="en-US" sz="1220" dirty="0"/>
          </a:p>
        </p:txBody>
      </p:sp>
      <p:sp>
        <p:nvSpPr>
          <p:cNvPr id="19" name="Shape 16"/>
          <p:cNvSpPr/>
          <p:nvPr/>
        </p:nvSpPr>
        <p:spPr>
          <a:xfrm>
            <a:off x="10725912" y="2048256"/>
            <a:ext cx="1024128" cy="393192"/>
          </a:xfrm>
          <a:prstGeom prst="rect">
            <a:avLst/>
          </a:prstGeom>
          <a:solidFill>
            <a:srgbClr val="303D43"/>
          </a:solidFill>
          <a:ln w="5715">
            <a:solidFill>
              <a:srgbClr val="303D43"/>
            </a:solidFill>
            <a:prstDash val="solid"/>
          </a:ln>
        </p:spPr>
      </p:sp>
      <p:sp>
        <p:nvSpPr>
          <p:cNvPr id="20" name="Text 17"/>
          <p:cNvSpPr/>
          <p:nvPr/>
        </p:nvSpPr>
        <p:spPr>
          <a:xfrm>
            <a:off x="10835640" y="2135124"/>
            <a:ext cx="80467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2026</a:t>
            </a:r>
            <a:endParaRPr lang="en-US" sz="1220" dirty="0"/>
          </a:p>
        </p:txBody>
      </p:sp>
      <p:sp>
        <p:nvSpPr>
          <p:cNvPr id="21" name="Shape 18"/>
          <p:cNvSpPr/>
          <p:nvPr/>
        </p:nvSpPr>
        <p:spPr>
          <a:xfrm>
            <a:off x="438912" y="2441448"/>
            <a:ext cx="1417320" cy="745236"/>
          </a:xfrm>
          <a:prstGeom prst="rect">
            <a:avLst/>
          </a:prstGeom>
          <a:solidFill>
            <a:srgbClr val="FFFFFF"/>
          </a:solidFill>
          <a:ln w="5715">
            <a:solidFill>
              <a:srgbClr val="FFFFFF"/>
            </a:solidFill>
            <a:prstDash val="solid"/>
          </a:ln>
        </p:spPr>
      </p:sp>
      <p:sp>
        <p:nvSpPr>
          <p:cNvPr id="22" name="Text 19"/>
          <p:cNvSpPr/>
          <p:nvPr/>
        </p:nvSpPr>
        <p:spPr>
          <a:xfrm>
            <a:off x="557784" y="2510028"/>
            <a:ext cx="1179576" cy="626364"/>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U54.-</a:t>
            </a:r>
            <a:endParaRPr lang="en-US" sz="1550" dirty="0"/>
          </a:p>
        </p:txBody>
      </p:sp>
      <p:sp>
        <p:nvSpPr>
          <p:cNvPr id="23" name="Shape 20"/>
          <p:cNvSpPr/>
          <p:nvPr/>
        </p:nvSpPr>
        <p:spPr>
          <a:xfrm>
            <a:off x="1856232" y="2441448"/>
            <a:ext cx="8869680" cy="745236"/>
          </a:xfrm>
          <a:prstGeom prst="rect">
            <a:avLst/>
          </a:prstGeom>
          <a:solidFill>
            <a:srgbClr val="FFFFFF"/>
          </a:solidFill>
          <a:ln w="5715">
            <a:solidFill>
              <a:srgbClr val="FFFFFF"/>
            </a:solidFill>
            <a:prstDash val="solid"/>
          </a:ln>
        </p:spPr>
      </p:sp>
      <p:sp>
        <p:nvSpPr>
          <p:cNvPr id="24" name="Text 21"/>
          <p:cNvSpPr/>
          <p:nvPr/>
        </p:nvSpPr>
        <p:spPr>
          <a:xfrm>
            <a:off x="1975104" y="2510028"/>
            <a:ext cx="8631936"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Emotionale Funktionseinschränkung</a:t>
            </a:r>
            <a:endParaRPr lang="en-US" sz="1550" dirty="0"/>
          </a:p>
        </p:txBody>
      </p:sp>
      <p:sp>
        <p:nvSpPr>
          <p:cNvPr id="25" name="Shape 22"/>
          <p:cNvSpPr/>
          <p:nvPr/>
        </p:nvSpPr>
        <p:spPr>
          <a:xfrm>
            <a:off x="10725912" y="2441448"/>
            <a:ext cx="1024128" cy="745236"/>
          </a:xfrm>
          <a:prstGeom prst="rect">
            <a:avLst/>
          </a:prstGeom>
          <a:solidFill>
            <a:srgbClr val="FFFFFF"/>
          </a:solidFill>
          <a:ln w="5715">
            <a:solidFill>
              <a:srgbClr val="FFFFFF"/>
            </a:solidFill>
            <a:prstDash val="solid"/>
          </a:ln>
        </p:spPr>
      </p:sp>
      <p:sp>
        <p:nvSpPr>
          <p:cNvPr id="26" name="Text 23"/>
          <p:cNvSpPr/>
          <p:nvPr/>
        </p:nvSpPr>
        <p:spPr>
          <a:xfrm>
            <a:off x="10844784" y="2510028"/>
            <a:ext cx="786384"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27" name="Shape 24"/>
          <p:cNvSpPr/>
          <p:nvPr/>
        </p:nvSpPr>
        <p:spPr>
          <a:xfrm>
            <a:off x="438912" y="3186684"/>
            <a:ext cx="1417320" cy="745236"/>
          </a:xfrm>
          <a:prstGeom prst="rect">
            <a:avLst/>
          </a:prstGeom>
          <a:solidFill>
            <a:srgbClr val="F0EBE2"/>
          </a:solidFill>
          <a:ln w="5715">
            <a:solidFill>
              <a:srgbClr val="F0EBE2"/>
            </a:solidFill>
            <a:prstDash val="solid"/>
          </a:ln>
        </p:spPr>
      </p:sp>
      <p:sp>
        <p:nvSpPr>
          <p:cNvPr id="28" name="Text 25"/>
          <p:cNvSpPr/>
          <p:nvPr/>
        </p:nvSpPr>
        <p:spPr>
          <a:xfrm>
            <a:off x="557784" y="3255264"/>
            <a:ext cx="1179576" cy="626364"/>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U54.0-</a:t>
            </a:r>
            <a:endParaRPr lang="en-US" sz="1550" dirty="0"/>
          </a:p>
        </p:txBody>
      </p:sp>
      <p:sp>
        <p:nvSpPr>
          <p:cNvPr id="29" name="Shape 26"/>
          <p:cNvSpPr/>
          <p:nvPr/>
        </p:nvSpPr>
        <p:spPr>
          <a:xfrm>
            <a:off x="1856232" y="3186684"/>
            <a:ext cx="8869680" cy="745236"/>
          </a:xfrm>
          <a:prstGeom prst="rect">
            <a:avLst/>
          </a:prstGeom>
          <a:solidFill>
            <a:srgbClr val="F0EBE2"/>
          </a:solidFill>
          <a:ln w="5715">
            <a:solidFill>
              <a:srgbClr val="F0EBE2"/>
            </a:solidFill>
            <a:prstDash val="solid"/>
          </a:ln>
        </p:spPr>
      </p:sp>
      <p:sp>
        <p:nvSpPr>
          <p:cNvPr id="30" name="Text 27"/>
          <p:cNvSpPr/>
          <p:nvPr/>
        </p:nvSpPr>
        <p:spPr>
          <a:xfrm>
            <a:off x="1975104" y="3255264"/>
            <a:ext cx="8631936"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Keine emotionale Funktionseinschränkung</a:t>
            </a:r>
            <a:endParaRPr lang="en-US" sz="1550" dirty="0"/>
          </a:p>
        </p:txBody>
      </p:sp>
      <p:sp>
        <p:nvSpPr>
          <p:cNvPr id="31" name="Shape 28"/>
          <p:cNvSpPr/>
          <p:nvPr/>
        </p:nvSpPr>
        <p:spPr>
          <a:xfrm>
            <a:off x="10725912" y="3186684"/>
            <a:ext cx="1024128" cy="745236"/>
          </a:xfrm>
          <a:prstGeom prst="rect">
            <a:avLst/>
          </a:prstGeom>
          <a:solidFill>
            <a:srgbClr val="F0EBE2"/>
          </a:solidFill>
          <a:ln w="5715">
            <a:solidFill>
              <a:srgbClr val="F0EBE2"/>
            </a:solidFill>
            <a:prstDash val="solid"/>
          </a:ln>
        </p:spPr>
      </p:sp>
      <p:sp>
        <p:nvSpPr>
          <p:cNvPr id="32" name="Text 29"/>
          <p:cNvSpPr/>
          <p:nvPr/>
        </p:nvSpPr>
        <p:spPr>
          <a:xfrm>
            <a:off x="10844784" y="3255264"/>
            <a:ext cx="786384"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33" name="Shape 30"/>
          <p:cNvSpPr/>
          <p:nvPr/>
        </p:nvSpPr>
        <p:spPr>
          <a:xfrm>
            <a:off x="438912" y="3931920"/>
            <a:ext cx="1417320" cy="745236"/>
          </a:xfrm>
          <a:prstGeom prst="rect">
            <a:avLst/>
          </a:prstGeom>
          <a:solidFill>
            <a:srgbClr val="FFFFFF"/>
          </a:solidFill>
          <a:ln w="5715">
            <a:solidFill>
              <a:srgbClr val="FFFFFF"/>
            </a:solidFill>
            <a:prstDash val="solid"/>
          </a:ln>
        </p:spPr>
      </p:sp>
      <p:sp>
        <p:nvSpPr>
          <p:cNvPr id="34" name="Text 31"/>
          <p:cNvSpPr/>
          <p:nvPr/>
        </p:nvSpPr>
        <p:spPr>
          <a:xfrm>
            <a:off x="557784" y="4000500"/>
            <a:ext cx="1179576" cy="626364"/>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U54.1-</a:t>
            </a:r>
            <a:endParaRPr lang="en-US" sz="1550" dirty="0"/>
          </a:p>
        </p:txBody>
      </p:sp>
      <p:sp>
        <p:nvSpPr>
          <p:cNvPr id="35" name="Shape 32"/>
          <p:cNvSpPr/>
          <p:nvPr/>
        </p:nvSpPr>
        <p:spPr>
          <a:xfrm>
            <a:off x="1856232" y="3931920"/>
            <a:ext cx="8869680" cy="745236"/>
          </a:xfrm>
          <a:prstGeom prst="rect">
            <a:avLst/>
          </a:prstGeom>
          <a:solidFill>
            <a:srgbClr val="FFFFFF"/>
          </a:solidFill>
          <a:ln w="5715">
            <a:solidFill>
              <a:srgbClr val="FFFFFF"/>
            </a:solidFill>
            <a:prstDash val="solid"/>
          </a:ln>
        </p:spPr>
      </p:sp>
      <p:sp>
        <p:nvSpPr>
          <p:cNvPr id="36" name="Text 33"/>
          <p:cNvSpPr/>
          <p:nvPr/>
        </p:nvSpPr>
        <p:spPr>
          <a:xfrm>
            <a:off x="1975104" y="4000500"/>
            <a:ext cx="8631936"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Emotionale Funktionseinschränkung</a:t>
            </a:r>
            <a:endParaRPr lang="en-US" sz="1550" dirty="0"/>
          </a:p>
        </p:txBody>
      </p:sp>
      <p:sp>
        <p:nvSpPr>
          <p:cNvPr id="37" name="Shape 34"/>
          <p:cNvSpPr/>
          <p:nvPr/>
        </p:nvSpPr>
        <p:spPr>
          <a:xfrm>
            <a:off x="10725912" y="3931920"/>
            <a:ext cx="1024128" cy="745236"/>
          </a:xfrm>
          <a:prstGeom prst="rect">
            <a:avLst/>
          </a:prstGeom>
          <a:solidFill>
            <a:srgbClr val="FFFFFF"/>
          </a:solidFill>
          <a:ln w="5715">
            <a:solidFill>
              <a:srgbClr val="FFFFFF"/>
            </a:solidFill>
            <a:prstDash val="solid"/>
          </a:ln>
        </p:spPr>
      </p:sp>
      <p:sp>
        <p:nvSpPr>
          <p:cNvPr id="38" name="Text 35"/>
          <p:cNvSpPr/>
          <p:nvPr/>
        </p:nvSpPr>
        <p:spPr>
          <a:xfrm>
            <a:off x="10844784" y="4000500"/>
            <a:ext cx="786384"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753</a:t>
            </a:r>
            <a:endParaRPr lang="en-US" sz="1550" dirty="0"/>
          </a:p>
        </p:txBody>
      </p:sp>
      <p:sp>
        <p:nvSpPr>
          <p:cNvPr id="39" name="Shape 36"/>
          <p:cNvSpPr/>
          <p:nvPr/>
        </p:nvSpPr>
        <p:spPr>
          <a:xfrm>
            <a:off x="438912" y="4677156"/>
            <a:ext cx="1417320" cy="745236"/>
          </a:xfrm>
          <a:prstGeom prst="rect">
            <a:avLst/>
          </a:prstGeom>
          <a:solidFill>
            <a:srgbClr val="F0EBE2"/>
          </a:solidFill>
          <a:ln w="5715">
            <a:solidFill>
              <a:srgbClr val="F0EBE2"/>
            </a:solidFill>
            <a:prstDash val="solid"/>
          </a:ln>
        </p:spPr>
      </p:sp>
      <p:sp>
        <p:nvSpPr>
          <p:cNvPr id="40" name="Text 37"/>
          <p:cNvSpPr/>
          <p:nvPr/>
        </p:nvSpPr>
        <p:spPr>
          <a:xfrm>
            <a:off x="557784" y="4745736"/>
            <a:ext cx="1179576" cy="626364"/>
          </a:xfrm>
          <a:prstGeom prst="rect">
            <a:avLst/>
          </a:prstGeom>
          <a:noFill/>
          <a:ln/>
        </p:spPr>
        <p:txBody>
          <a:bodyPr wrap="square" lIns="0" tIns="0" rIns="0" bIns="0" rtlCol="0" anchor="t"/>
          <a:lstStyle/>
          <a:p>
            <a:pPr marL="0" indent="0">
              <a:buNone/>
            </a:pPr>
            <a:r>
              <a:rPr lang="en-US" sz="1550" b="1" dirty="0">
                <a:solidFill>
                  <a:srgbClr val="303D43"/>
                </a:solidFill>
                <a:latin typeface="Arial" pitchFamily="34" charset="0"/>
                <a:ea typeface="Arial" pitchFamily="34" charset="-122"/>
                <a:cs typeface="Arial" pitchFamily="34" charset="-120"/>
              </a:rPr>
              <a:t>U70.-!</a:t>
            </a:r>
            <a:endParaRPr lang="en-US" sz="1550" dirty="0"/>
          </a:p>
        </p:txBody>
      </p:sp>
      <p:sp>
        <p:nvSpPr>
          <p:cNvPr id="41" name="Shape 38"/>
          <p:cNvSpPr/>
          <p:nvPr/>
        </p:nvSpPr>
        <p:spPr>
          <a:xfrm>
            <a:off x="1856232" y="4677156"/>
            <a:ext cx="8869680" cy="745236"/>
          </a:xfrm>
          <a:prstGeom prst="rect">
            <a:avLst/>
          </a:prstGeom>
          <a:solidFill>
            <a:srgbClr val="F0EBE2"/>
          </a:solidFill>
          <a:ln w="5715">
            <a:solidFill>
              <a:srgbClr val="F0EBE2"/>
            </a:solidFill>
            <a:prstDash val="solid"/>
          </a:ln>
        </p:spPr>
      </p:sp>
      <p:sp>
        <p:nvSpPr>
          <p:cNvPr id="42" name="Text 39"/>
          <p:cNvSpPr/>
          <p:nvPr/>
        </p:nvSpPr>
        <p:spPr>
          <a:xfrm>
            <a:off x="1975104" y="4745736"/>
            <a:ext cx="8631936"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Sekundäre Schlüsselnummern für Zustände nach spezifischer Behandlung und Krankheit</a:t>
            </a:r>
            <a:endParaRPr lang="en-US" sz="1550" dirty="0"/>
          </a:p>
        </p:txBody>
      </p:sp>
      <p:sp>
        <p:nvSpPr>
          <p:cNvPr id="43" name="Shape 40"/>
          <p:cNvSpPr/>
          <p:nvPr/>
        </p:nvSpPr>
        <p:spPr>
          <a:xfrm>
            <a:off x="10725912" y="4677156"/>
            <a:ext cx="1024128" cy="745236"/>
          </a:xfrm>
          <a:prstGeom prst="rect">
            <a:avLst/>
          </a:prstGeom>
          <a:solidFill>
            <a:srgbClr val="F0EBE2"/>
          </a:solidFill>
          <a:ln w="5715">
            <a:solidFill>
              <a:srgbClr val="F0EBE2"/>
            </a:solidFill>
            <a:prstDash val="solid"/>
          </a:ln>
        </p:spPr>
      </p:sp>
      <p:sp>
        <p:nvSpPr>
          <p:cNvPr id="44" name="Text 41"/>
          <p:cNvSpPr/>
          <p:nvPr/>
        </p:nvSpPr>
        <p:spPr>
          <a:xfrm>
            <a:off x="10844784" y="4745736"/>
            <a:ext cx="786384" cy="626364"/>
          </a:xfrm>
          <a:prstGeom prst="rect">
            <a:avLst/>
          </a:prstGeom>
          <a:noFill/>
          <a:ln/>
        </p:spPr>
        <p:txBody>
          <a:bodyPr wrap="square" lIns="0" tIns="0" rIns="0" bIns="0" rtlCol="0" anchor="t"/>
          <a:lstStyle/>
          <a:p>
            <a:pPr marL="0" indent="0">
              <a:buNone/>
            </a:pPr>
            <a:r>
              <a:rPr lang="en-US" sz="1550" dirty="0">
                <a:solidFill>
                  <a:srgbClr val="303D43"/>
                </a:solidFill>
                <a:latin typeface="Arial" pitchFamily="34" charset="0"/>
                <a:ea typeface="Arial" pitchFamily="34" charset="-122"/>
                <a:cs typeface="Arial" pitchFamily="34" charset="-120"/>
              </a:rPr>
              <a:t>759</a:t>
            </a:r>
            <a:endParaRPr lang="en-US" sz="155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Diese Positionen strukturieren die Klassifikation. Den zutreffenden untergeordneten Endkode auswählen.</a:t>
            </a:r>
            <a:endParaRPr lang="en-US" sz="143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ENDSTÄNDIGKEIT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Altpositionen mit neuer Unterteilung 1/5</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61, 78; ICD-Sys 2026: S. 29, 63, 80.</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96 / 140</a:t>
            </a:r>
            <a:endParaRPr lang="en-US" sz="900" dirty="0"/>
          </a:p>
        </p:txBody>
      </p:sp>
      <p:sp>
        <p:nvSpPr>
          <p:cNvPr id="15" name="Shape 12"/>
          <p:cNvSpPr/>
          <p:nvPr/>
        </p:nvSpPr>
        <p:spPr>
          <a:xfrm>
            <a:off x="438912" y="2048256"/>
            <a:ext cx="2423160" cy="393192"/>
          </a:xfrm>
          <a:prstGeom prst="rect">
            <a:avLst/>
          </a:prstGeom>
          <a:solidFill>
            <a:srgbClr val="303D43"/>
          </a:solidFill>
          <a:ln w="5715">
            <a:solidFill>
              <a:srgbClr val="303D43"/>
            </a:solidFill>
            <a:prstDash val="solid"/>
          </a:ln>
        </p:spPr>
      </p:sp>
      <p:sp>
        <p:nvSpPr>
          <p:cNvPr id="16" name="Text 13"/>
          <p:cNvSpPr/>
          <p:nvPr/>
        </p:nvSpPr>
        <p:spPr>
          <a:xfrm>
            <a:off x="5486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 noch endständig</a:t>
            </a:r>
            <a:endParaRPr lang="en-US" sz="1220" dirty="0"/>
          </a:p>
        </p:txBody>
      </p:sp>
      <p:sp>
        <p:nvSpPr>
          <p:cNvPr id="17" name="Shape 14"/>
          <p:cNvSpPr/>
          <p:nvPr/>
        </p:nvSpPr>
        <p:spPr>
          <a:xfrm>
            <a:off x="2862072" y="2048256"/>
            <a:ext cx="7498080" cy="393192"/>
          </a:xfrm>
          <a:prstGeom prst="rect">
            <a:avLst/>
          </a:prstGeom>
          <a:solidFill>
            <a:srgbClr val="303D43"/>
          </a:solidFill>
          <a:ln w="5715">
            <a:solidFill>
              <a:srgbClr val="303D43"/>
            </a:solidFill>
            <a:prstDash val="solid"/>
          </a:ln>
        </p:spPr>
      </p:sp>
      <p:sp>
        <p:nvSpPr>
          <p:cNvPr id="18" name="Text 15"/>
          <p:cNvSpPr/>
          <p:nvPr/>
        </p:nvSpPr>
        <p:spPr>
          <a:xfrm>
            <a:off x="2971800" y="2135124"/>
            <a:ext cx="7278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neu auszuwählende Endkodes</a:t>
            </a:r>
            <a:endParaRPr lang="en-US" sz="1220" dirty="0"/>
          </a:p>
        </p:txBody>
      </p:sp>
      <p:sp>
        <p:nvSpPr>
          <p:cNvPr id="19" name="Shape 16"/>
          <p:cNvSpPr/>
          <p:nvPr/>
        </p:nvSpPr>
        <p:spPr>
          <a:xfrm>
            <a:off x="10360152" y="2048256"/>
            <a:ext cx="1389888" cy="393192"/>
          </a:xfrm>
          <a:prstGeom prst="rect">
            <a:avLst/>
          </a:prstGeom>
          <a:solidFill>
            <a:srgbClr val="303D43"/>
          </a:solidFill>
          <a:ln w="5715">
            <a:solidFill>
              <a:srgbClr val="303D43"/>
            </a:solidFill>
            <a:prstDash val="solid"/>
          </a:ln>
        </p:spPr>
      </p:sp>
      <p:sp>
        <p:nvSpPr>
          <p:cNvPr id="20" name="Text 17"/>
          <p:cNvSpPr/>
          <p:nvPr/>
        </p:nvSpPr>
        <p:spPr>
          <a:xfrm>
            <a:off x="10469880" y="2135124"/>
            <a:ext cx="1170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2423160" cy="596189"/>
          </a:xfrm>
          <a:prstGeom prst="rect">
            <a:avLst/>
          </a:prstGeom>
          <a:solidFill>
            <a:srgbClr val="FFFFFF"/>
          </a:solidFill>
          <a:ln w="5715">
            <a:solidFill>
              <a:srgbClr val="FFFFFF"/>
            </a:solidFill>
            <a:prstDash val="solid"/>
          </a:ln>
        </p:spPr>
      </p:sp>
      <p:sp>
        <p:nvSpPr>
          <p:cNvPr id="22" name="Text 19"/>
          <p:cNvSpPr/>
          <p:nvPr/>
        </p:nvSpPr>
        <p:spPr>
          <a:xfrm>
            <a:off x="557784" y="2510028"/>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A49.0</a:t>
            </a:r>
            <a:endParaRPr lang="en-US" sz="1470" dirty="0"/>
          </a:p>
        </p:txBody>
      </p:sp>
      <p:sp>
        <p:nvSpPr>
          <p:cNvPr id="23" name="Shape 20"/>
          <p:cNvSpPr/>
          <p:nvPr/>
        </p:nvSpPr>
        <p:spPr>
          <a:xfrm>
            <a:off x="2862072" y="2441448"/>
            <a:ext cx="7498080" cy="596189"/>
          </a:xfrm>
          <a:prstGeom prst="rect">
            <a:avLst/>
          </a:prstGeom>
          <a:solidFill>
            <a:srgbClr val="FFFFFF"/>
          </a:solidFill>
          <a:ln w="5715">
            <a:solidFill>
              <a:srgbClr val="FFFFFF"/>
            </a:solidFill>
            <a:prstDash val="solid"/>
          </a:ln>
        </p:spPr>
      </p:sp>
      <p:sp>
        <p:nvSpPr>
          <p:cNvPr id="24" name="Text 21"/>
          <p:cNvSpPr/>
          <p:nvPr/>
        </p:nvSpPr>
        <p:spPr>
          <a:xfrm>
            <a:off x="2980944" y="2510028"/>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A49.00, A49.08, A49.09</a:t>
            </a:r>
            <a:endParaRPr lang="en-US" sz="1470" dirty="0"/>
          </a:p>
        </p:txBody>
      </p:sp>
      <p:sp>
        <p:nvSpPr>
          <p:cNvPr id="25" name="Shape 22"/>
          <p:cNvSpPr/>
          <p:nvPr/>
        </p:nvSpPr>
        <p:spPr>
          <a:xfrm>
            <a:off x="10360152" y="2441448"/>
            <a:ext cx="1389888" cy="596189"/>
          </a:xfrm>
          <a:prstGeom prst="rect">
            <a:avLst/>
          </a:prstGeom>
          <a:solidFill>
            <a:srgbClr val="FFFFFF"/>
          </a:solidFill>
          <a:ln w="5715">
            <a:solidFill>
              <a:srgbClr val="FFFFFF"/>
            </a:solidFill>
            <a:prstDash val="solid"/>
          </a:ln>
        </p:spPr>
      </p:sp>
      <p:sp>
        <p:nvSpPr>
          <p:cNvPr id="26" name="Text 23"/>
          <p:cNvSpPr/>
          <p:nvPr/>
        </p:nvSpPr>
        <p:spPr>
          <a:xfrm>
            <a:off x="10479024" y="2510028"/>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28 / 29</a:t>
            </a:r>
            <a:endParaRPr lang="en-US" sz="1470" dirty="0"/>
          </a:p>
        </p:txBody>
      </p:sp>
      <p:sp>
        <p:nvSpPr>
          <p:cNvPr id="27" name="Shape 24"/>
          <p:cNvSpPr/>
          <p:nvPr/>
        </p:nvSpPr>
        <p:spPr>
          <a:xfrm>
            <a:off x="438912" y="3037637"/>
            <a:ext cx="2423160" cy="596189"/>
          </a:xfrm>
          <a:prstGeom prst="rect">
            <a:avLst/>
          </a:prstGeom>
          <a:solidFill>
            <a:srgbClr val="F0EBE2"/>
          </a:solidFill>
          <a:ln w="5715">
            <a:solidFill>
              <a:srgbClr val="F0EBE2"/>
            </a:solidFill>
            <a:prstDash val="solid"/>
          </a:ln>
        </p:spPr>
      </p:sp>
      <p:sp>
        <p:nvSpPr>
          <p:cNvPr id="28" name="Text 25"/>
          <p:cNvSpPr/>
          <p:nvPr/>
        </p:nvSpPr>
        <p:spPr>
          <a:xfrm>
            <a:off x="557784" y="3106217"/>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A49.1</a:t>
            </a:r>
            <a:endParaRPr lang="en-US" sz="1470" dirty="0"/>
          </a:p>
        </p:txBody>
      </p:sp>
      <p:sp>
        <p:nvSpPr>
          <p:cNvPr id="29" name="Shape 26"/>
          <p:cNvSpPr/>
          <p:nvPr/>
        </p:nvSpPr>
        <p:spPr>
          <a:xfrm>
            <a:off x="2862072" y="3037637"/>
            <a:ext cx="7498080" cy="596189"/>
          </a:xfrm>
          <a:prstGeom prst="rect">
            <a:avLst/>
          </a:prstGeom>
          <a:solidFill>
            <a:srgbClr val="F0EBE2"/>
          </a:solidFill>
          <a:ln w="5715">
            <a:solidFill>
              <a:srgbClr val="F0EBE2"/>
            </a:solidFill>
            <a:prstDash val="solid"/>
          </a:ln>
        </p:spPr>
      </p:sp>
      <p:sp>
        <p:nvSpPr>
          <p:cNvPr id="30" name="Text 27"/>
          <p:cNvSpPr/>
          <p:nvPr/>
        </p:nvSpPr>
        <p:spPr>
          <a:xfrm>
            <a:off x="2980944" y="3106217"/>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A49.10, A49.11, A49.12, A49.13, A49.14, A49.15, A49.18, A49.19</a:t>
            </a:r>
            <a:endParaRPr lang="en-US" sz="1470" dirty="0"/>
          </a:p>
        </p:txBody>
      </p:sp>
      <p:sp>
        <p:nvSpPr>
          <p:cNvPr id="31" name="Shape 28"/>
          <p:cNvSpPr/>
          <p:nvPr/>
        </p:nvSpPr>
        <p:spPr>
          <a:xfrm>
            <a:off x="10360152" y="3037637"/>
            <a:ext cx="1389888" cy="596189"/>
          </a:xfrm>
          <a:prstGeom prst="rect">
            <a:avLst/>
          </a:prstGeom>
          <a:solidFill>
            <a:srgbClr val="F0EBE2"/>
          </a:solidFill>
          <a:ln w="5715">
            <a:solidFill>
              <a:srgbClr val="F0EBE2"/>
            </a:solidFill>
            <a:prstDash val="solid"/>
          </a:ln>
        </p:spPr>
      </p:sp>
      <p:sp>
        <p:nvSpPr>
          <p:cNvPr id="32" name="Text 29"/>
          <p:cNvSpPr/>
          <p:nvPr/>
        </p:nvSpPr>
        <p:spPr>
          <a:xfrm>
            <a:off x="10479024" y="3106217"/>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28 / 29</a:t>
            </a:r>
            <a:endParaRPr lang="en-US" sz="1470" dirty="0"/>
          </a:p>
        </p:txBody>
      </p:sp>
      <p:sp>
        <p:nvSpPr>
          <p:cNvPr id="33" name="Shape 30"/>
          <p:cNvSpPr/>
          <p:nvPr/>
        </p:nvSpPr>
        <p:spPr>
          <a:xfrm>
            <a:off x="438912" y="3633826"/>
            <a:ext cx="2423160" cy="596189"/>
          </a:xfrm>
          <a:prstGeom prst="rect">
            <a:avLst/>
          </a:prstGeom>
          <a:solidFill>
            <a:srgbClr val="FFFFFF"/>
          </a:solidFill>
          <a:ln w="5715">
            <a:solidFill>
              <a:srgbClr val="FFFFFF"/>
            </a:solidFill>
            <a:prstDash val="solid"/>
          </a:ln>
        </p:spPr>
      </p:sp>
      <p:sp>
        <p:nvSpPr>
          <p:cNvPr id="34" name="Text 31"/>
          <p:cNvSpPr/>
          <p:nvPr/>
        </p:nvSpPr>
        <p:spPr>
          <a:xfrm>
            <a:off x="557784" y="3702406"/>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A49.8</a:t>
            </a:r>
            <a:endParaRPr lang="en-US" sz="1470" dirty="0"/>
          </a:p>
        </p:txBody>
      </p:sp>
      <p:sp>
        <p:nvSpPr>
          <p:cNvPr id="35" name="Shape 32"/>
          <p:cNvSpPr/>
          <p:nvPr/>
        </p:nvSpPr>
        <p:spPr>
          <a:xfrm>
            <a:off x="2862072" y="3633826"/>
            <a:ext cx="7498080" cy="596189"/>
          </a:xfrm>
          <a:prstGeom prst="rect">
            <a:avLst/>
          </a:prstGeom>
          <a:solidFill>
            <a:srgbClr val="FFFFFF"/>
          </a:solidFill>
          <a:ln w="5715">
            <a:solidFill>
              <a:srgbClr val="FFFFFF"/>
            </a:solidFill>
            <a:prstDash val="solid"/>
          </a:ln>
        </p:spPr>
      </p:sp>
      <p:sp>
        <p:nvSpPr>
          <p:cNvPr id="36" name="Text 33"/>
          <p:cNvSpPr/>
          <p:nvPr/>
        </p:nvSpPr>
        <p:spPr>
          <a:xfrm>
            <a:off x="2980944" y="3702406"/>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A49.80, A49.81, A49.82, A49.83, A49.84, A49.85, A49.86, A49.87, A49.88</a:t>
            </a:r>
            <a:endParaRPr lang="en-US" sz="1470" dirty="0"/>
          </a:p>
        </p:txBody>
      </p:sp>
      <p:sp>
        <p:nvSpPr>
          <p:cNvPr id="37" name="Shape 34"/>
          <p:cNvSpPr/>
          <p:nvPr/>
        </p:nvSpPr>
        <p:spPr>
          <a:xfrm>
            <a:off x="10360152" y="3633826"/>
            <a:ext cx="1389888" cy="596189"/>
          </a:xfrm>
          <a:prstGeom prst="rect">
            <a:avLst/>
          </a:prstGeom>
          <a:solidFill>
            <a:srgbClr val="FFFFFF"/>
          </a:solidFill>
          <a:ln w="5715">
            <a:solidFill>
              <a:srgbClr val="FFFFFF"/>
            </a:solidFill>
            <a:prstDash val="solid"/>
          </a:ln>
        </p:spPr>
      </p:sp>
      <p:sp>
        <p:nvSpPr>
          <p:cNvPr id="38" name="Text 35"/>
          <p:cNvSpPr/>
          <p:nvPr/>
        </p:nvSpPr>
        <p:spPr>
          <a:xfrm>
            <a:off x="10479024" y="3702406"/>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28 / 29</a:t>
            </a:r>
            <a:endParaRPr lang="en-US" sz="1470" dirty="0"/>
          </a:p>
        </p:txBody>
      </p:sp>
      <p:sp>
        <p:nvSpPr>
          <p:cNvPr id="39" name="Shape 36"/>
          <p:cNvSpPr/>
          <p:nvPr/>
        </p:nvSpPr>
        <p:spPr>
          <a:xfrm>
            <a:off x="438912" y="4230014"/>
            <a:ext cx="2423160" cy="596189"/>
          </a:xfrm>
          <a:prstGeom prst="rect">
            <a:avLst/>
          </a:prstGeom>
          <a:solidFill>
            <a:srgbClr val="F0EBE2"/>
          </a:solidFill>
          <a:ln w="5715">
            <a:solidFill>
              <a:srgbClr val="F0EBE2"/>
            </a:solidFill>
            <a:prstDash val="solid"/>
          </a:ln>
        </p:spPr>
      </p:sp>
      <p:sp>
        <p:nvSpPr>
          <p:cNvPr id="40" name="Text 37"/>
          <p:cNvSpPr/>
          <p:nvPr/>
        </p:nvSpPr>
        <p:spPr>
          <a:xfrm>
            <a:off x="557784" y="4298594"/>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B94.8</a:t>
            </a:r>
            <a:endParaRPr lang="en-US" sz="1470" dirty="0"/>
          </a:p>
        </p:txBody>
      </p:sp>
      <p:sp>
        <p:nvSpPr>
          <p:cNvPr id="41" name="Shape 38"/>
          <p:cNvSpPr/>
          <p:nvPr/>
        </p:nvSpPr>
        <p:spPr>
          <a:xfrm>
            <a:off x="2862072" y="4230014"/>
            <a:ext cx="7498080" cy="596189"/>
          </a:xfrm>
          <a:prstGeom prst="rect">
            <a:avLst/>
          </a:prstGeom>
          <a:solidFill>
            <a:srgbClr val="F0EBE2"/>
          </a:solidFill>
          <a:ln w="5715">
            <a:solidFill>
              <a:srgbClr val="F0EBE2"/>
            </a:solidFill>
            <a:prstDash val="solid"/>
          </a:ln>
        </p:spPr>
      </p:sp>
      <p:sp>
        <p:nvSpPr>
          <p:cNvPr id="42" name="Text 39"/>
          <p:cNvSpPr/>
          <p:nvPr/>
        </p:nvSpPr>
        <p:spPr>
          <a:xfrm>
            <a:off x="2980944" y="4298594"/>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B94.80, B94.81, B94.88</a:t>
            </a:r>
            <a:endParaRPr lang="en-US" sz="1470" dirty="0"/>
          </a:p>
        </p:txBody>
      </p:sp>
      <p:sp>
        <p:nvSpPr>
          <p:cNvPr id="43" name="Shape 40"/>
          <p:cNvSpPr/>
          <p:nvPr/>
        </p:nvSpPr>
        <p:spPr>
          <a:xfrm>
            <a:off x="10360152" y="4230014"/>
            <a:ext cx="1389888" cy="596189"/>
          </a:xfrm>
          <a:prstGeom prst="rect">
            <a:avLst/>
          </a:prstGeom>
          <a:solidFill>
            <a:srgbClr val="F0EBE2"/>
          </a:solidFill>
          <a:ln w="5715">
            <a:solidFill>
              <a:srgbClr val="F0EBE2"/>
            </a:solidFill>
            <a:prstDash val="solid"/>
          </a:ln>
        </p:spPr>
      </p:sp>
      <p:sp>
        <p:nvSpPr>
          <p:cNvPr id="44" name="Text 41"/>
          <p:cNvSpPr/>
          <p:nvPr/>
        </p:nvSpPr>
        <p:spPr>
          <a:xfrm>
            <a:off x="10479024" y="4298594"/>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61 / 63</a:t>
            </a:r>
            <a:endParaRPr lang="en-US" sz="1470" dirty="0"/>
          </a:p>
        </p:txBody>
      </p:sp>
      <p:sp>
        <p:nvSpPr>
          <p:cNvPr id="45" name="Shape 42"/>
          <p:cNvSpPr/>
          <p:nvPr/>
        </p:nvSpPr>
        <p:spPr>
          <a:xfrm>
            <a:off x="438912" y="4826203"/>
            <a:ext cx="2423160" cy="596189"/>
          </a:xfrm>
          <a:prstGeom prst="rect">
            <a:avLst/>
          </a:prstGeom>
          <a:solidFill>
            <a:srgbClr val="FFFFFF"/>
          </a:solidFill>
          <a:ln w="5715">
            <a:solidFill>
              <a:srgbClr val="FFFFFF"/>
            </a:solidFill>
            <a:prstDash val="solid"/>
          </a:ln>
        </p:spPr>
      </p:sp>
      <p:sp>
        <p:nvSpPr>
          <p:cNvPr id="46" name="Text 43"/>
          <p:cNvSpPr/>
          <p:nvPr/>
        </p:nvSpPr>
        <p:spPr>
          <a:xfrm>
            <a:off x="557784" y="4894783"/>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C43.5</a:t>
            </a:r>
            <a:endParaRPr lang="en-US" sz="1470" dirty="0"/>
          </a:p>
        </p:txBody>
      </p:sp>
      <p:sp>
        <p:nvSpPr>
          <p:cNvPr id="47" name="Shape 44"/>
          <p:cNvSpPr/>
          <p:nvPr/>
        </p:nvSpPr>
        <p:spPr>
          <a:xfrm>
            <a:off x="2862072" y="4826203"/>
            <a:ext cx="7498080" cy="596189"/>
          </a:xfrm>
          <a:prstGeom prst="rect">
            <a:avLst/>
          </a:prstGeom>
          <a:solidFill>
            <a:srgbClr val="FFFFFF"/>
          </a:solidFill>
          <a:ln w="5715">
            <a:solidFill>
              <a:srgbClr val="FFFFFF"/>
            </a:solidFill>
            <a:prstDash val="solid"/>
          </a:ln>
        </p:spPr>
      </p:sp>
      <p:sp>
        <p:nvSpPr>
          <p:cNvPr id="48" name="Text 45"/>
          <p:cNvSpPr/>
          <p:nvPr/>
        </p:nvSpPr>
        <p:spPr>
          <a:xfrm>
            <a:off x="2980944" y="4894783"/>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C43.50, C43.59</a:t>
            </a:r>
            <a:endParaRPr lang="en-US" sz="1470" dirty="0"/>
          </a:p>
        </p:txBody>
      </p:sp>
      <p:sp>
        <p:nvSpPr>
          <p:cNvPr id="49" name="Shape 46"/>
          <p:cNvSpPr/>
          <p:nvPr/>
        </p:nvSpPr>
        <p:spPr>
          <a:xfrm>
            <a:off x="10360152" y="4826203"/>
            <a:ext cx="1389888" cy="596189"/>
          </a:xfrm>
          <a:prstGeom prst="rect">
            <a:avLst/>
          </a:prstGeom>
          <a:solidFill>
            <a:srgbClr val="FFFFFF"/>
          </a:solidFill>
          <a:ln w="5715">
            <a:solidFill>
              <a:srgbClr val="FFFFFF"/>
            </a:solidFill>
            <a:prstDash val="solid"/>
          </a:ln>
        </p:spPr>
      </p:sp>
      <p:sp>
        <p:nvSpPr>
          <p:cNvPr id="50" name="Text 47"/>
          <p:cNvSpPr/>
          <p:nvPr/>
        </p:nvSpPr>
        <p:spPr>
          <a:xfrm>
            <a:off x="10479024" y="4894783"/>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78 / 80</a:t>
            </a:r>
            <a:endParaRPr lang="en-US" sz="147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Altposition ist nicht gelöscht, darf aber nicht mehr als verkürzter Endkode übermittelt werden.</a:t>
            </a:r>
            <a:endParaRPr lang="en-US" sz="143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ENDSTÄNDIGKEIT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Altpositionen mit neuer Unterteilung 2/5</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121, 156-157, 230; ICD-Sys 2026: S. 124, 159-160, 232.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97 / 140</a:t>
            </a:r>
            <a:endParaRPr lang="en-US" sz="900" dirty="0"/>
          </a:p>
        </p:txBody>
      </p:sp>
      <p:sp>
        <p:nvSpPr>
          <p:cNvPr id="15" name="Shape 12"/>
          <p:cNvSpPr/>
          <p:nvPr/>
        </p:nvSpPr>
        <p:spPr>
          <a:xfrm>
            <a:off x="438912" y="2048256"/>
            <a:ext cx="2423160" cy="393192"/>
          </a:xfrm>
          <a:prstGeom prst="rect">
            <a:avLst/>
          </a:prstGeom>
          <a:solidFill>
            <a:srgbClr val="303D43"/>
          </a:solidFill>
          <a:ln w="5715">
            <a:solidFill>
              <a:srgbClr val="303D43"/>
            </a:solidFill>
            <a:prstDash val="solid"/>
          </a:ln>
        </p:spPr>
      </p:sp>
      <p:sp>
        <p:nvSpPr>
          <p:cNvPr id="16" name="Text 13"/>
          <p:cNvSpPr/>
          <p:nvPr/>
        </p:nvSpPr>
        <p:spPr>
          <a:xfrm>
            <a:off x="5486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 noch endständig</a:t>
            </a:r>
            <a:endParaRPr lang="en-US" sz="1220" dirty="0"/>
          </a:p>
        </p:txBody>
      </p:sp>
      <p:sp>
        <p:nvSpPr>
          <p:cNvPr id="17" name="Shape 14"/>
          <p:cNvSpPr/>
          <p:nvPr/>
        </p:nvSpPr>
        <p:spPr>
          <a:xfrm>
            <a:off x="2862072" y="2048256"/>
            <a:ext cx="7498080" cy="393192"/>
          </a:xfrm>
          <a:prstGeom prst="rect">
            <a:avLst/>
          </a:prstGeom>
          <a:solidFill>
            <a:srgbClr val="303D43"/>
          </a:solidFill>
          <a:ln w="5715">
            <a:solidFill>
              <a:srgbClr val="303D43"/>
            </a:solidFill>
            <a:prstDash val="solid"/>
          </a:ln>
        </p:spPr>
      </p:sp>
      <p:sp>
        <p:nvSpPr>
          <p:cNvPr id="18" name="Text 15"/>
          <p:cNvSpPr/>
          <p:nvPr/>
        </p:nvSpPr>
        <p:spPr>
          <a:xfrm>
            <a:off x="2971800" y="2135124"/>
            <a:ext cx="7278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neu auszuwählende Endkodes</a:t>
            </a:r>
            <a:endParaRPr lang="en-US" sz="1220" dirty="0"/>
          </a:p>
        </p:txBody>
      </p:sp>
      <p:sp>
        <p:nvSpPr>
          <p:cNvPr id="19" name="Shape 16"/>
          <p:cNvSpPr/>
          <p:nvPr/>
        </p:nvSpPr>
        <p:spPr>
          <a:xfrm>
            <a:off x="10360152" y="2048256"/>
            <a:ext cx="1389888" cy="393192"/>
          </a:xfrm>
          <a:prstGeom prst="rect">
            <a:avLst/>
          </a:prstGeom>
          <a:solidFill>
            <a:srgbClr val="303D43"/>
          </a:solidFill>
          <a:ln w="5715">
            <a:solidFill>
              <a:srgbClr val="303D43"/>
            </a:solidFill>
            <a:prstDash val="solid"/>
          </a:ln>
        </p:spPr>
      </p:sp>
      <p:sp>
        <p:nvSpPr>
          <p:cNvPr id="20" name="Text 17"/>
          <p:cNvSpPr/>
          <p:nvPr/>
        </p:nvSpPr>
        <p:spPr>
          <a:xfrm>
            <a:off x="10469880" y="2135124"/>
            <a:ext cx="1170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2423160" cy="596189"/>
          </a:xfrm>
          <a:prstGeom prst="rect">
            <a:avLst/>
          </a:prstGeom>
          <a:solidFill>
            <a:srgbClr val="FFFFFF"/>
          </a:solidFill>
          <a:ln w="5715">
            <a:solidFill>
              <a:srgbClr val="FFFFFF"/>
            </a:solidFill>
            <a:prstDash val="solid"/>
          </a:ln>
        </p:spPr>
      </p:sp>
      <p:sp>
        <p:nvSpPr>
          <p:cNvPr id="22" name="Text 19"/>
          <p:cNvSpPr/>
          <p:nvPr/>
        </p:nvSpPr>
        <p:spPr>
          <a:xfrm>
            <a:off x="557784" y="2510028"/>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D65.0</a:t>
            </a:r>
            <a:endParaRPr lang="en-US" sz="1470" dirty="0"/>
          </a:p>
        </p:txBody>
      </p:sp>
      <p:sp>
        <p:nvSpPr>
          <p:cNvPr id="23" name="Shape 20"/>
          <p:cNvSpPr/>
          <p:nvPr/>
        </p:nvSpPr>
        <p:spPr>
          <a:xfrm>
            <a:off x="2862072" y="2441448"/>
            <a:ext cx="7498080" cy="596189"/>
          </a:xfrm>
          <a:prstGeom prst="rect">
            <a:avLst/>
          </a:prstGeom>
          <a:solidFill>
            <a:srgbClr val="FFFFFF"/>
          </a:solidFill>
          <a:ln w="5715">
            <a:solidFill>
              <a:srgbClr val="FFFFFF"/>
            </a:solidFill>
            <a:prstDash val="solid"/>
          </a:ln>
        </p:spPr>
      </p:sp>
      <p:sp>
        <p:nvSpPr>
          <p:cNvPr id="24" name="Text 21"/>
          <p:cNvSpPr/>
          <p:nvPr/>
        </p:nvSpPr>
        <p:spPr>
          <a:xfrm>
            <a:off x="2980944" y="2510028"/>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D65.00, D65.01</a:t>
            </a:r>
            <a:endParaRPr lang="en-US" sz="1470" dirty="0"/>
          </a:p>
        </p:txBody>
      </p:sp>
      <p:sp>
        <p:nvSpPr>
          <p:cNvPr id="25" name="Shape 22"/>
          <p:cNvSpPr/>
          <p:nvPr/>
        </p:nvSpPr>
        <p:spPr>
          <a:xfrm>
            <a:off x="10360152" y="2441448"/>
            <a:ext cx="1389888" cy="596189"/>
          </a:xfrm>
          <a:prstGeom prst="rect">
            <a:avLst/>
          </a:prstGeom>
          <a:solidFill>
            <a:srgbClr val="FFFFFF"/>
          </a:solidFill>
          <a:ln w="5715">
            <a:solidFill>
              <a:srgbClr val="FFFFFF"/>
            </a:solidFill>
            <a:prstDash val="solid"/>
          </a:ln>
        </p:spPr>
      </p:sp>
      <p:sp>
        <p:nvSpPr>
          <p:cNvPr id="26" name="Text 23"/>
          <p:cNvSpPr/>
          <p:nvPr/>
        </p:nvSpPr>
        <p:spPr>
          <a:xfrm>
            <a:off x="10479024" y="2510028"/>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121 / 124</a:t>
            </a:r>
            <a:endParaRPr lang="en-US" sz="1470" dirty="0"/>
          </a:p>
        </p:txBody>
      </p:sp>
      <p:sp>
        <p:nvSpPr>
          <p:cNvPr id="27" name="Shape 24"/>
          <p:cNvSpPr/>
          <p:nvPr/>
        </p:nvSpPr>
        <p:spPr>
          <a:xfrm>
            <a:off x="438912" y="3037637"/>
            <a:ext cx="2423160" cy="596189"/>
          </a:xfrm>
          <a:prstGeom prst="rect">
            <a:avLst/>
          </a:prstGeom>
          <a:solidFill>
            <a:srgbClr val="F0EBE2"/>
          </a:solidFill>
          <a:ln w="5715">
            <a:solidFill>
              <a:srgbClr val="F0EBE2"/>
            </a:solidFill>
            <a:prstDash val="solid"/>
          </a:ln>
        </p:spPr>
      </p:sp>
      <p:sp>
        <p:nvSpPr>
          <p:cNvPr id="28" name="Text 25"/>
          <p:cNvSpPr/>
          <p:nvPr/>
        </p:nvSpPr>
        <p:spPr>
          <a:xfrm>
            <a:off x="557784" y="3106217"/>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E85.3</a:t>
            </a:r>
            <a:endParaRPr lang="en-US" sz="1470" dirty="0"/>
          </a:p>
        </p:txBody>
      </p:sp>
      <p:sp>
        <p:nvSpPr>
          <p:cNvPr id="29" name="Shape 26"/>
          <p:cNvSpPr/>
          <p:nvPr/>
        </p:nvSpPr>
        <p:spPr>
          <a:xfrm>
            <a:off x="2862072" y="3037637"/>
            <a:ext cx="7498080" cy="596189"/>
          </a:xfrm>
          <a:prstGeom prst="rect">
            <a:avLst/>
          </a:prstGeom>
          <a:solidFill>
            <a:srgbClr val="F0EBE2"/>
          </a:solidFill>
          <a:ln w="5715">
            <a:solidFill>
              <a:srgbClr val="F0EBE2"/>
            </a:solidFill>
            <a:prstDash val="solid"/>
          </a:ln>
        </p:spPr>
      </p:sp>
      <p:sp>
        <p:nvSpPr>
          <p:cNvPr id="30" name="Text 27"/>
          <p:cNvSpPr/>
          <p:nvPr/>
        </p:nvSpPr>
        <p:spPr>
          <a:xfrm>
            <a:off x="2980944" y="3106217"/>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E85.30, E85.38</a:t>
            </a:r>
            <a:endParaRPr lang="en-US" sz="1470" dirty="0"/>
          </a:p>
        </p:txBody>
      </p:sp>
      <p:sp>
        <p:nvSpPr>
          <p:cNvPr id="31" name="Shape 28"/>
          <p:cNvSpPr/>
          <p:nvPr/>
        </p:nvSpPr>
        <p:spPr>
          <a:xfrm>
            <a:off x="10360152" y="3037637"/>
            <a:ext cx="1389888" cy="596189"/>
          </a:xfrm>
          <a:prstGeom prst="rect">
            <a:avLst/>
          </a:prstGeom>
          <a:solidFill>
            <a:srgbClr val="F0EBE2"/>
          </a:solidFill>
          <a:ln w="5715">
            <a:solidFill>
              <a:srgbClr val="F0EBE2"/>
            </a:solidFill>
            <a:prstDash val="solid"/>
          </a:ln>
        </p:spPr>
      </p:sp>
      <p:sp>
        <p:nvSpPr>
          <p:cNvPr id="32" name="Text 29"/>
          <p:cNvSpPr/>
          <p:nvPr/>
        </p:nvSpPr>
        <p:spPr>
          <a:xfrm>
            <a:off x="10479024" y="3106217"/>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156 / 159</a:t>
            </a:r>
            <a:endParaRPr lang="en-US" sz="1470" dirty="0"/>
          </a:p>
        </p:txBody>
      </p:sp>
      <p:sp>
        <p:nvSpPr>
          <p:cNvPr id="33" name="Shape 30"/>
          <p:cNvSpPr/>
          <p:nvPr/>
        </p:nvSpPr>
        <p:spPr>
          <a:xfrm>
            <a:off x="438912" y="3633826"/>
            <a:ext cx="2423160" cy="596189"/>
          </a:xfrm>
          <a:prstGeom prst="rect">
            <a:avLst/>
          </a:prstGeom>
          <a:solidFill>
            <a:srgbClr val="FFFFFF"/>
          </a:solidFill>
          <a:ln w="5715">
            <a:solidFill>
              <a:srgbClr val="FFFFFF"/>
            </a:solidFill>
            <a:prstDash val="solid"/>
          </a:ln>
        </p:spPr>
      </p:sp>
      <p:sp>
        <p:nvSpPr>
          <p:cNvPr id="34" name="Text 31"/>
          <p:cNvSpPr/>
          <p:nvPr/>
        </p:nvSpPr>
        <p:spPr>
          <a:xfrm>
            <a:off x="557784" y="3702406"/>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E85.8</a:t>
            </a:r>
            <a:endParaRPr lang="en-US" sz="1470" dirty="0"/>
          </a:p>
        </p:txBody>
      </p:sp>
      <p:sp>
        <p:nvSpPr>
          <p:cNvPr id="35" name="Shape 32"/>
          <p:cNvSpPr/>
          <p:nvPr/>
        </p:nvSpPr>
        <p:spPr>
          <a:xfrm>
            <a:off x="2862072" y="3633826"/>
            <a:ext cx="7498080" cy="596189"/>
          </a:xfrm>
          <a:prstGeom prst="rect">
            <a:avLst/>
          </a:prstGeom>
          <a:solidFill>
            <a:srgbClr val="FFFFFF"/>
          </a:solidFill>
          <a:ln w="5715">
            <a:solidFill>
              <a:srgbClr val="FFFFFF"/>
            </a:solidFill>
            <a:prstDash val="solid"/>
          </a:ln>
        </p:spPr>
      </p:sp>
      <p:sp>
        <p:nvSpPr>
          <p:cNvPr id="36" name="Text 33"/>
          <p:cNvSpPr/>
          <p:nvPr/>
        </p:nvSpPr>
        <p:spPr>
          <a:xfrm>
            <a:off x="2980944" y="3702406"/>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E85.80, E85.88</a:t>
            </a:r>
            <a:endParaRPr lang="en-US" sz="1470" dirty="0"/>
          </a:p>
        </p:txBody>
      </p:sp>
      <p:sp>
        <p:nvSpPr>
          <p:cNvPr id="37" name="Shape 34"/>
          <p:cNvSpPr/>
          <p:nvPr/>
        </p:nvSpPr>
        <p:spPr>
          <a:xfrm>
            <a:off x="10360152" y="3633826"/>
            <a:ext cx="1389888" cy="596189"/>
          </a:xfrm>
          <a:prstGeom prst="rect">
            <a:avLst/>
          </a:prstGeom>
          <a:solidFill>
            <a:srgbClr val="FFFFFF"/>
          </a:solidFill>
          <a:ln w="5715">
            <a:solidFill>
              <a:srgbClr val="FFFFFF"/>
            </a:solidFill>
            <a:prstDash val="solid"/>
          </a:ln>
        </p:spPr>
      </p:sp>
      <p:sp>
        <p:nvSpPr>
          <p:cNvPr id="38" name="Text 35"/>
          <p:cNvSpPr/>
          <p:nvPr/>
        </p:nvSpPr>
        <p:spPr>
          <a:xfrm>
            <a:off x="10479024" y="3702406"/>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156 / 159</a:t>
            </a:r>
            <a:endParaRPr lang="en-US" sz="1470" dirty="0"/>
          </a:p>
        </p:txBody>
      </p:sp>
      <p:sp>
        <p:nvSpPr>
          <p:cNvPr id="39" name="Shape 36"/>
          <p:cNvSpPr/>
          <p:nvPr/>
        </p:nvSpPr>
        <p:spPr>
          <a:xfrm>
            <a:off x="438912" y="4230014"/>
            <a:ext cx="2423160" cy="596189"/>
          </a:xfrm>
          <a:prstGeom prst="rect">
            <a:avLst/>
          </a:prstGeom>
          <a:solidFill>
            <a:srgbClr val="F0EBE2"/>
          </a:solidFill>
          <a:ln w="5715">
            <a:solidFill>
              <a:srgbClr val="F0EBE2"/>
            </a:solidFill>
            <a:prstDash val="solid"/>
          </a:ln>
        </p:spPr>
      </p:sp>
      <p:sp>
        <p:nvSpPr>
          <p:cNvPr id="40" name="Text 37"/>
          <p:cNvSpPr/>
          <p:nvPr/>
        </p:nvSpPr>
        <p:spPr>
          <a:xfrm>
            <a:off x="557784" y="4298594"/>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E88.0</a:t>
            </a:r>
            <a:endParaRPr lang="en-US" sz="1470" dirty="0"/>
          </a:p>
        </p:txBody>
      </p:sp>
      <p:sp>
        <p:nvSpPr>
          <p:cNvPr id="41" name="Shape 38"/>
          <p:cNvSpPr/>
          <p:nvPr/>
        </p:nvSpPr>
        <p:spPr>
          <a:xfrm>
            <a:off x="2862072" y="4230014"/>
            <a:ext cx="7498080" cy="596189"/>
          </a:xfrm>
          <a:prstGeom prst="rect">
            <a:avLst/>
          </a:prstGeom>
          <a:solidFill>
            <a:srgbClr val="F0EBE2"/>
          </a:solidFill>
          <a:ln w="5715">
            <a:solidFill>
              <a:srgbClr val="F0EBE2"/>
            </a:solidFill>
            <a:prstDash val="solid"/>
          </a:ln>
        </p:spPr>
      </p:sp>
      <p:sp>
        <p:nvSpPr>
          <p:cNvPr id="42" name="Text 39"/>
          <p:cNvSpPr/>
          <p:nvPr/>
        </p:nvSpPr>
        <p:spPr>
          <a:xfrm>
            <a:off x="2980944" y="4298594"/>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E88.00, E88.01, E88.08</a:t>
            </a:r>
            <a:endParaRPr lang="en-US" sz="1470" dirty="0"/>
          </a:p>
        </p:txBody>
      </p:sp>
      <p:sp>
        <p:nvSpPr>
          <p:cNvPr id="43" name="Shape 40"/>
          <p:cNvSpPr/>
          <p:nvPr/>
        </p:nvSpPr>
        <p:spPr>
          <a:xfrm>
            <a:off x="10360152" y="4230014"/>
            <a:ext cx="1389888" cy="596189"/>
          </a:xfrm>
          <a:prstGeom prst="rect">
            <a:avLst/>
          </a:prstGeom>
          <a:solidFill>
            <a:srgbClr val="F0EBE2"/>
          </a:solidFill>
          <a:ln w="5715">
            <a:solidFill>
              <a:srgbClr val="F0EBE2"/>
            </a:solidFill>
            <a:prstDash val="solid"/>
          </a:ln>
        </p:spPr>
      </p:sp>
      <p:sp>
        <p:nvSpPr>
          <p:cNvPr id="44" name="Text 41"/>
          <p:cNvSpPr/>
          <p:nvPr/>
        </p:nvSpPr>
        <p:spPr>
          <a:xfrm>
            <a:off x="10479024" y="4298594"/>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157 / 160</a:t>
            </a:r>
            <a:endParaRPr lang="en-US" sz="1470" dirty="0"/>
          </a:p>
        </p:txBody>
      </p:sp>
      <p:sp>
        <p:nvSpPr>
          <p:cNvPr id="45" name="Shape 42"/>
          <p:cNvSpPr/>
          <p:nvPr/>
        </p:nvSpPr>
        <p:spPr>
          <a:xfrm>
            <a:off x="438912" y="4826203"/>
            <a:ext cx="2423160" cy="596189"/>
          </a:xfrm>
          <a:prstGeom prst="rect">
            <a:avLst/>
          </a:prstGeom>
          <a:solidFill>
            <a:srgbClr val="FFFFFF"/>
          </a:solidFill>
          <a:ln w="5715">
            <a:solidFill>
              <a:srgbClr val="FFFFFF"/>
            </a:solidFill>
            <a:prstDash val="solid"/>
          </a:ln>
        </p:spPr>
      </p:sp>
      <p:sp>
        <p:nvSpPr>
          <p:cNvPr id="46" name="Text 43"/>
          <p:cNvSpPr/>
          <p:nvPr/>
        </p:nvSpPr>
        <p:spPr>
          <a:xfrm>
            <a:off x="557784" y="4894783"/>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G71.0</a:t>
            </a:r>
            <a:endParaRPr lang="en-US" sz="1470" dirty="0"/>
          </a:p>
        </p:txBody>
      </p:sp>
      <p:sp>
        <p:nvSpPr>
          <p:cNvPr id="47" name="Shape 44"/>
          <p:cNvSpPr/>
          <p:nvPr/>
        </p:nvSpPr>
        <p:spPr>
          <a:xfrm>
            <a:off x="2862072" y="4826203"/>
            <a:ext cx="7498080" cy="596189"/>
          </a:xfrm>
          <a:prstGeom prst="rect">
            <a:avLst/>
          </a:prstGeom>
          <a:solidFill>
            <a:srgbClr val="FFFFFF"/>
          </a:solidFill>
          <a:ln w="5715">
            <a:solidFill>
              <a:srgbClr val="FFFFFF"/>
            </a:solidFill>
            <a:prstDash val="solid"/>
          </a:ln>
        </p:spPr>
      </p:sp>
      <p:sp>
        <p:nvSpPr>
          <p:cNvPr id="48" name="Text 45"/>
          <p:cNvSpPr/>
          <p:nvPr/>
        </p:nvSpPr>
        <p:spPr>
          <a:xfrm>
            <a:off x="2980944" y="4894783"/>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G71.00, G71.08</a:t>
            </a:r>
            <a:endParaRPr lang="en-US" sz="1470" dirty="0"/>
          </a:p>
        </p:txBody>
      </p:sp>
      <p:sp>
        <p:nvSpPr>
          <p:cNvPr id="49" name="Shape 46"/>
          <p:cNvSpPr/>
          <p:nvPr/>
        </p:nvSpPr>
        <p:spPr>
          <a:xfrm>
            <a:off x="10360152" y="4826203"/>
            <a:ext cx="1389888" cy="596189"/>
          </a:xfrm>
          <a:prstGeom prst="rect">
            <a:avLst/>
          </a:prstGeom>
          <a:solidFill>
            <a:srgbClr val="FFFFFF"/>
          </a:solidFill>
          <a:ln w="5715">
            <a:solidFill>
              <a:srgbClr val="FFFFFF"/>
            </a:solidFill>
            <a:prstDash val="solid"/>
          </a:ln>
        </p:spPr>
      </p:sp>
      <p:sp>
        <p:nvSpPr>
          <p:cNvPr id="50" name="Text 47"/>
          <p:cNvSpPr/>
          <p:nvPr/>
        </p:nvSpPr>
        <p:spPr>
          <a:xfrm>
            <a:off x="10479024" y="4894783"/>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230 / 232</a:t>
            </a:r>
            <a:endParaRPr lang="en-US" sz="147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Altposition ist nicht gelöscht, darf aber nicht mehr als verkürzter Endkode übermittelt werden.</a:t>
            </a:r>
            <a:endParaRPr lang="en-US" sz="143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ENDSTÄNDIGKEIT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Altpositionen mit neuer Unterteilung 3/5</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236, 248, 252, 325, 570; ICD-Sys 2026: S. 238, 251, 255, 327, 572.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98 / 140</a:t>
            </a:r>
            <a:endParaRPr lang="en-US" sz="900" dirty="0"/>
          </a:p>
        </p:txBody>
      </p:sp>
      <p:sp>
        <p:nvSpPr>
          <p:cNvPr id="15" name="Shape 12"/>
          <p:cNvSpPr/>
          <p:nvPr/>
        </p:nvSpPr>
        <p:spPr>
          <a:xfrm>
            <a:off x="438912" y="2048256"/>
            <a:ext cx="2423160" cy="393192"/>
          </a:xfrm>
          <a:prstGeom prst="rect">
            <a:avLst/>
          </a:prstGeom>
          <a:solidFill>
            <a:srgbClr val="303D43"/>
          </a:solidFill>
          <a:ln w="5715">
            <a:solidFill>
              <a:srgbClr val="303D43"/>
            </a:solidFill>
            <a:prstDash val="solid"/>
          </a:ln>
        </p:spPr>
      </p:sp>
      <p:sp>
        <p:nvSpPr>
          <p:cNvPr id="16" name="Text 13"/>
          <p:cNvSpPr/>
          <p:nvPr/>
        </p:nvSpPr>
        <p:spPr>
          <a:xfrm>
            <a:off x="5486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 noch endständig</a:t>
            </a:r>
            <a:endParaRPr lang="en-US" sz="1220" dirty="0"/>
          </a:p>
        </p:txBody>
      </p:sp>
      <p:sp>
        <p:nvSpPr>
          <p:cNvPr id="17" name="Shape 14"/>
          <p:cNvSpPr/>
          <p:nvPr/>
        </p:nvSpPr>
        <p:spPr>
          <a:xfrm>
            <a:off x="2862072" y="2048256"/>
            <a:ext cx="7498080" cy="393192"/>
          </a:xfrm>
          <a:prstGeom prst="rect">
            <a:avLst/>
          </a:prstGeom>
          <a:solidFill>
            <a:srgbClr val="303D43"/>
          </a:solidFill>
          <a:ln w="5715">
            <a:solidFill>
              <a:srgbClr val="303D43"/>
            </a:solidFill>
            <a:prstDash val="solid"/>
          </a:ln>
        </p:spPr>
      </p:sp>
      <p:sp>
        <p:nvSpPr>
          <p:cNvPr id="18" name="Text 15"/>
          <p:cNvSpPr/>
          <p:nvPr/>
        </p:nvSpPr>
        <p:spPr>
          <a:xfrm>
            <a:off x="2971800" y="2135124"/>
            <a:ext cx="7278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neu auszuwählende Endkodes</a:t>
            </a:r>
            <a:endParaRPr lang="en-US" sz="1220" dirty="0"/>
          </a:p>
        </p:txBody>
      </p:sp>
      <p:sp>
        <p:nvSpPr>
          <p:cNvPr id="19" name="Shape 16"/>
          <p:cNvSpPr/>
          <p:nvPr/>
        </p:nvSpPr>
        <p:spPr>
          <a:xfrm>
            <a:off x="10360152" y="2048256"/>
            <a:ext cx="1389888" cy="393192"/>
          </a:xfrm>
          <a:prstGeom prst="rect">
            <a:avLst/>
          </a:prstGeom>
          <a:solidFill>
            <a:srgbClr val="303D43"/>
          </a:solidFill>
          <a:ln w="5715">
            <a:solidFill>
              <a:srgbClr val="303D43"/>
            </a:solidFill>
            <a:prstDash val="solid"/>
          </a:ln>
        </p:spPr>
      </p:sp>
      <p:sp>
        <p:nvSpPr>
          <p:cNvPr id="20" name="Text 17"/>
          <p:cNvSpPr/>
          <p:nvPr/>
        </p:nvSpPr>
        <p:spPr>
          <a:xfrm>
            <a:off x="10469880" y="2135124"/>
            <a:ext cx="1170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2423160" cy="596189"/>
          </a:xfrm>
          <a:prstGeom prst="rect">
            <a:avLst/>
          </a:prstGeom>
          <a:solidFill>
            <a:srgbClr val="FFFFFF"/>
          </a:solidFill>
          <a:ln w="5715">
            <a:solidFill>
              <a:srgbClr val="FFFFFF"/>
            </a:solidFill>
            <a:prstDash val="solid"/>
          </a:ln>
        </p:spPr>
      </p:sp>
      <p:sp>
        <p:nvSpPr>
          <p:cNvPr id="22" name="Text 19"/>
          <p:cNvSpPr/>
          <p:nvPr/>
        </p:nvSpPr>
        <p:spPr>
          <a:xfrm>
            <a:off x="557784" y="2510028"/>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G93.3</a:t>
            </a:r>
            <a:endParaRPr lang="en-US" sz="1470" dirty="0"/>
          </a:p>
        </p:txBody>
      </p:sp>
      <p:sp>
        <p:nvSpPr>
          <p:cNvPr id="23" name="Shape 20"/>
          <p:cNvSpPr/>
          <p:nvPr/>
        </p:nvSpPr>
        <p:spPr>
          <a:xfrm>
            <a:off x="2862072" y="2441448"/>
            <a:ext cx="7498080" cy="596189"/>
          </a:xfrm>
          <a:prstGeom prst="rect">
            <a:avLst/>
          </a:prstGeom>
          <a:solidFill>
            <a:srgbClr val="FFFFFF"/>
          </a:solidFill>
          <a:ln w="5715">
            <a:solidFill>
              <a:srgbClr val="FFFFFF"/>
            </a:solidFill>
            <a:prstDash val="solid"/>
          </a:ln>
        </p:spPr>
      </p:sp>
      <p:sp>
        <p:nvSpPr>
          <p:cNvPr id="24" name="Text 21"/>
          <p:cNvSpPr/>
          <p:nvPr/>
        </p:nvSpPr>
        <p:spPr>
          <a:xfrm>
            <a:off x="2980944" y="2510028"/>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G93.30, G93.31, G93.39</a:t>
            </a:r>
            <a:endParaRPr lang="en-US" sz="1470" dirty="0"/>
          </a:p>
        </p:txBody>
      </p:sp>
      <p:sp>
        <p:nvSpPr>
          <p:cNvPr id="25" name="Shape 22"/>
          <p:cNvSpPr/>
          <p:nvPr/>
        </p:nvSpPr>
        <p:spPr>
          <a:xfrm>
            <a:off x="10360152" y="2441448"/>
            <a:ext cx="1389888" cy="596189"/>
          </a:xfrm>
          <a:prstGeom prst="rect">
            <a:avLst/>
          </a:prstGeom>
          <a:solidFill>
            <a:srgbClr val="FFFFFF"/>
          </a:solidFill>
          <a:ln w="5715">
            <a:solidFill>
              <a:srgbClr val="FFFFFF"/>
            </a:solidFill>
            <a:prstDash val="solid"/>
          </a:ln>
        </p:spPr>
      </p:sp>
      <p:sp>
        <p:nvSpPr>
          <p:cNvPr id="26" name="Text 23"/>
          <p:cNvSpPr/>
          <p:nvPr/>
        </p:nvSpPr>
        <p:spPr>
          <a:xfrm>
            <a:off x="10479024" y="2510028"/>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236 / 238</a:t>
            </a:r>
            <a:endParaRPr lang="en-US" sz="1470" dirty="0"/>
          </a:p>
        </p:txBody>
      </p:sp>
      <p:sp>
        <p:nvSpPr>
          <p:cNvPr id="27" name="Shape 24"/>
          <p:cNvSpPr/>
          <p:nvPr/>
        </p:nvSpPr>
        <p:spPr>
          <a:xfrm>
            <a:off x="438912" y="3037637"/>
            <a:ext cx="2423160" cy="596189"/>
          </a:xfrm>
          <a:prstGeom prst="rect">
            <a:avLst/>
          </a:prstGeom>
          <a:solidFill>
            <a:srgbClr val="F0EBE2"/>
          </a:solidFill>
          <a:ln w="5715">
            <a:solidFill>
              <a:srgbClr val="F0EBE2"/>
            </a:solidFill>
            <a:prstDash val="solid"/>
          </a:ln>
        </p:spPr>
      </p:sp>
      <p:sp>
        <p:nvSpPr>
          <p:cNvPr id="28" name="Text 25"/>
          <p:cNvSpPr/>
          <p:nvPr/>
        </p:nvSpPr>
        <p:spPr>
          <a:xfrm>
            <a:off x="557784" y="3106217"/>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H26.8</a:t>
            </a:r>
            <a:endParaRPr lang="en-US" sz="1470" dirty="0"/>
          </a:p>
        </p:txBody>
      </p:sp>
      <p:sp>
        <p:nvSpPr>
          <p:cNvPr id="29" name="Shape 26"/>
          <p:cNvSpPr/>
          <p:nvPr/>
        </p:nvSpPr>
        <p:spPr>
          <a:xfrm>
            <a:off x="2862072" y="3037637"/>
            <a:ext cx="7498080" cy="596189"/>
          </a:xfrm>
          <a:prstGeom prst="rect">
            <a:avLst/>
          </a:prstGeom>
          <a:solidFill>
            <a:srgbClr val="F0EBE2"/>
          </a:solidFill>
          <a:ln w="5715">
            <a:solidFill>
              <a:srgbClr val="F0EBE2"/>
            </a:solidFill>
            <a:prstDash val="solid"/>
          </a:ln>
        </p:spPr>
      </p:sp>
      <p:sp>
        <p:nvSpPr>
          <p:cNvPr id="30" name="Text 27"/>
          <p:cNvSpPr/>
          <p:nvPr/>
        </p:nvSpPr>
        <p:spPr>
          <a:xfrm>
            <a:off x="2980944" y="3106217"/>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H26.80, H26.88</a:t>
            </a:r>
            <a:endParaRPr lang="en-US" sz="1470" dirty="0"/>
          </a:p>
        </p:txBody>
      </p:sp>
      <p:sp>
        <p:nvSpPr>
          <p:cNvPr id="31" name="Shape 28"/>
          <p:cNvSpPr/>
          <p:nvPr/>
        </p:nvSpPr>
        <p:spPr>
          <a:xfrm>
            <a:off x="10360152" y="3037637"/>
            <a:ext cx="1389888" cy="596189"/>
          </a:xfrm>
          <a:prstGeom prst="rect">
            <a:avLst/>
          </a:prstGeom>
          <a:solidFill>
            <a:srgbClr val="F0EBE2"/>
          </a:solidFill>
          <a:ln w="5715">
            <a:solidFill>
              <a:srgbClr val="F0EBE2"/>
            </a:solidFill>
            <a:prstDash val="solid"/>
          </a:ln>
        </p:spPr>
      </p:sp>
      <p:sp>
        <p:nvSpPr>
          <p:cNvPr id="32" name="Text 29"/>
          <p:cNvSpPr/>
          <p:nvPr/>
        </p:nvSpPr>
        <p:spPr>
          <a:xfrm>
            <a:off x="10479024" y="3106217"/>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248 / 251</a:t>
            </a:r>
            <a:endParaRPr lang="en-US" sz="1470" dirty="0"/>
          </a:p>
        </p:txBody>
      </p:sp>
      <p:sp>
        <p:nvSpPr>
          <p:cNvPr id="33" name="Shape 30"/>
          <p:cNvSpPr/>
          <p:nvPr/>
        </p:nvSpPr>
        <p:spPr>
          <a:xfrm>
            <a:off x="438912" y="3633826"/>
            <a:ext cx="2423160" cy="596189"/>
          </a:xfrm>
          <a:prstGeom prst="rect">
            <a:avLst/>
          </a:prstGeom>
          <a:solidFill>
            <a:srgbClr val="FFFFFF"/>
          </a:solidFill>
          <a:ln w="5715">
            <a:solidFill>
              <a:srgbClr val="FFFFFF"/>
            </a:solidFill>
            <a:prstDash val="solid"/>
          </a:ln>
        </p:spPr>
      </p:sp>
      <p:sp>
        <p:nvSpPr>
          <p:cNvPr id="34" name="Text 31"/>
          <p:cNvSpPr/>
          <p:nvPr/>
        </p:nvSpPr>
        <p:spPr>
          <a:xfrm>
            <a:off x="557784" y="3702406"/>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H40.1</a:t>
            </a:r>
            <a:endParaRPr lang="en-US" sz="1470" dirty="0"/>
          </a:p>
        </p:txBody>
      </p:sp>
      <p:sp>
        <p:nvSpPr>
          <p:cNvPr id="35" name="Shape 32"/>
          <p:cNvSpPr/>
          <p:nvPr/>
        </p:nvSpPr>
        <p:spPr>
          <a:xfrm>
            <a:off x="2862072" y="3633826"/>
            <a:ext cx="7498080" cy="596189"/>
          </a:xfrm>
          <a:prstGeom prst="rect">
            <a:avLst/>
          </a:prstGeom>
          <a:solidFill>
            <a:srgbClr val="FFFFFF"/>
          </a:solidFill>
          <a:ln w="5715">
            <a:solidFill>
              <a:srgbClr val="FFFFFF"/>
            </a:solidFill>
            <a:prstDash val="solid"/>
          </a:ln>
        </p:spPr>
      </p:sp>
      <p:sp>
        <p:nvSpPr>
          <p:cNvPr id="36" name="Text 33"/>
          <p:cNvSpPr/>
          <p:nvPr/>
        </p:nvSpPr>
        <p:spPr>
          <a:xfrm>
            <a:off x="2980944" y="3702406"/>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H40.10, H40.18</a:t>
            </a:r>
            <a:endParaRPr lang="en-US" sz="1470" dirty="0"/>
          </a:p>
        </p:txBody>
      </p:sp>
      <p:sp>
        <p:nvSpPr>
          <p:cNvPr id="37" name="Shape 34"/>
          <p:cNvSpPr/>
          <p:nvPr/>
        </p:nvSpPr>
        <p:spPr>
          <a:xfrm>
            <a:off x="10360152" y="3633826"/>
            <a:ext cx="1389888" cy="596189"/>
          </a:xfrm>
          <a:prstGeom prst="rect">
            <a:avLst/>
          </a:prstGeom>
          <a:solidFill>
            <a:srgbClr val="FFFFFF"/>
          </a:solidFill>
          <a:ln w="5715">
            <a:solidFill>
              <a:srgbClr val="FFFFFF"/>
            </a:solidFill>
            <a:prstDash val="solid"/>
          </a:ln>
        </p:spPr>
      </p:sp>
      <p:sp>
        <p:nvSpPr>
          <p:cNvPr id="38" name="Text 35"/>
          <p:cNvSpPr/>
          <p:nvPr/>
        </p:nvSpPr>
        <p:spPr>
          <a:xfrm>
            <a:off x="10479024" y="3702406"/>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252 / 255</a:t>
            </a:r>
            <a:endParaRPr lang="en-US" sz="1470" dirty="0"/>
          </a:p>
        </p:txBody>
      </p:sp>
      <p:sp>
        <p:nvSpPr>
          <p:cNvPr id="39" name="Shape 36"/>
          <p:cNvSpPr/>
          <p:nvPr/>
        </p:nvSpPr>
        <p:spPr>
          <a:xfrm>
            <a:off x="438912" y="4230014"/>
            <a:ext cx="2423160" cy="596189"/>
          </a:xfrm>
          <a:prstGeom prst="rect">
            <a:avLst/>
          </a:prstGeom>
          <a:solidFill>
            <a:srgbClr val="F0EBE2"/>
          </a:solidFill>
          <a:ln w="5715">
            <a:solidFill>
              <a:srgbClr val="F0EBE2"/>
            </a:solidFill>
            <a:prstDash val="solid"/>
          </a:ln>
        </p:spPr>
      </p:sp>
      <p:sp>
        <p:nvSpPr>
          <p:cNvPr id="40" name="Text 37"/>
          <p:cNvSpPr/>
          <p:nvPr/>
        </p:nvSpPr>
        <p:spPr>
          <a:xfrm>
            <a:off x="557784" y="4298594"/>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J95.0</a:t>
            </a:r>
            <a:endParaRPr lang="en-US" sz="1470" dirty="0"/>
          </a:p>
        </p:txBody>
      </p:sp>
      <p:sp>
        <p:nvSpPr>
          <p:cNvPr id="41" name="Shape 38"/>
          <p:cNvSpPr/>
          <p:nvPr/>
        </p:nvSpPr>
        <p:spPr>
          <a:xfrm>
            <a:off x="2862072" y="4230014"/>
            <a:ext cx="7498080" cy="596189"/>
          </a:xfrm>
          <a:prstGeom prst="rect">
            <a:avLst/>
          </a:prstGeom>
          <a:solidFill>
            <a:srgbClr val="F0EBE2"/>
          </a:solidFill>
          <a:ln w="5715">
            <a:solidFill>
              <a:srgbClr val="F0EBE2"/>
            </a:solidFill>
            <a:prstDash val="solid"/>
          </a:ln>
        </p:spPr>
      </p:sp>
      <p:sp>
        <p:nvSpPr>
          <p:cNvPr id="42" name="Text 39"/>
          <p:cNvSpPr/>
          <p:nvPr/>
        </p:nvSpPr>
        <p:spPr>
          <a:xfrm>
            <a:off x="2980944" y="4298594"/>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J95.00, J95.01, J95.02, J95.03, J95.08, J95.09</a:t>
            </a:r>
            <a:endParaRPr lang="en-US" sz="1470" dirty="0"/>
          </a:p>
        </p:txBody>
      </p:sp>
      <p:sp>
        <p:nvSpPr>
          <p:cNvPr id="43" name="Shape 40"/>
          <p:cNvSpPr/>
          <p:nvPr/>
        </p:nvSpPr>
        <p:spPr>
          <a:xfrm>
            <a:off x="10360152" y="4230014"/>
            <a:ext cx="1389888" cy="596189"/>
          </a:xfrm>
          <a:prstGeom prst="rect">
            <a:avLst/>
          </a:prstGeom>
          <a:solidFill>
            <a:srgbClr val="F0EBE2"/>
          </a:solidFill>
          <a:ln w="5715">
            <a:solidFill>
              <a:srgbClr val="F0EBE2"/>
            </a:solidFill>
            <a:prstDash val="solid"/>
          </a:ln>
        </p:spPr>
      </p:sp>
      <p:sp>
        <p:nvSpPr>
          <p:cNvPr id="44" name="Text 41"/>
          <p:cNvSpPr/>
          <p:nvPr/>
        </p:nvSpPr>
        <p:spPr>
          <a:xfrm>
            <a:off x="10479024" y="4298594"/>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325 / 327</a:t>
            </a:r>
            <a:endParaRPr lang="en-US" sz="1470" dirty="0"/>
          </a:p>
        </p:txBody>
      </p:sp>
      <p:sp>
        <p:nvSpPr>
          <p:cNvPr id="45" name="Shape 42"/>
          <p:cNvSpPr/>
          <p:nvPr/>
        </p:nvSpPr>
        <p:spPr>
          <a:xfrm>
            <a:off x="438912" y="4826203"/>
            <a:ext cx="2423160" cy="596189"/>
          </a:xfrm>
          <a:prstGeom prst="rect">
            <a:avLst/>
          </a:prstGeom>
          <a:solidFill>
            <a:srgbClr val="FFFFFF"/>
          </a:solidFill>
          <a:ln w="5715">
            <a:solidFill>
              <a:srgbClr val="FFFFFF"/>
            </a:solidFill>
            <a:prstDash val="solid"/>
          </a:ln>
        </p:spPr>
      </p:sp>
      <p:sp>
        <p:nvSpPr>
          <p:cNvPr id="46" name="Text 43"/>
          <p:cNvSpPr/>
          <p:nvPr/>
        </p:nvSpPr>
        <p:spPr>
          <a:xfrm>
            <a:off x="557784" y="4894783"/>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R53</a:t>
            </a:r>
            <a:endParaRPr lang="en-US" sz="1470" dirty="0"/>
          </a:p>
        </p:txBody>
      </p:sp>
      <p:sp>
        <p:nvSpPr>
          <p:cNvPr id="47" name="Shape 44"/>
          <p:cNvSpPr/>
          <p:nvPr/>
        </p:nvSpPr>
        <p:spPr>
          <a:xfrm>
            <a:off x="2862072" y="4826203"/>
            <a:ext cx="7498080" cy="596189"/>
          </a:xfrm>
          <a:prstGeom prst="rect">
            <a:avLst/>
          </a:prstGeom>
          <a:solidFill>
            <a:srgbClr val="FFFFFF"/>
          </a:solidFill>
          <a:ln w="5715">
            <a:solidFill>
              <a:srgbClr val="FFFFFF"/>
            </a:solidFill>
            <a:prstDash val="solid"/>
          </a:ln>
        </p:spPr>
      </p:sp>
      <p:sp>
        <p:nvSpPr>
          <p:cNvPr id="48" name="Text 45"/>
          <p:cNvSpPr/>
          <p:nvPr/>
        </p:nvSpPr>
        <p:spPr>
          <a:xfrm>
            <a:off x="2980944" y="4894783"/>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R53.0, R53.1, R53.9</a:t>
            </a:r>
            <a:endParaRPr lang="en-US" sz="1470" dirty="0"/>
          </a:p>
        </p:txBody>
      </p:sp>
      <p:sp>
        <p:nvSpPr>
          <p:cNvPr id="49" name="Shape 46"/>
          <p:cNvSpPr/>
          <p:nvPr/>
        </p:nvSpPr>
        <p:spPr>
          <a:xfrm>
            <a:off x="10360152" y="4826203"/>
            <a:ext cx="1389888" cy="596189"/>
          </a:xfrm>
          <a:prstGeom prst="rect">
            <a:avLst/>
          </a:prstGeom>
          <a:solidFill>
            <a:srgbClr val="FFFFFF"/>
          </a:solidFill>
          <a:ln w="5715">
            <a:solidFill>
              <a:srgbClr val="FFFFFF"/>
            </a:solidFill>
            <a:prstDash val="solid"/>
          </a:ln>
        </p:spPr>
      </p:sp>
      <p:sp>
        <p:nvSpPr>
          <p:cNvPr id="50" name="Text 47"/>
          <p:cNvSpPr/>
          <p:nvPr/>
        </p:nvSpPr>
        <p:spPr>
          <a:xfrm>
            <a:off x="10479024" y="4894783"/>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570 / 572</a:t>
            </a:r>
            <a:endParaRPr lang="en-US" sz="147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Altposition ist nicht gelöscht, darf aber nicht mehr als verkürzter Endkode übermittelt werden.</a:t>
            </a:r>
            <a:endParaRPr lang="en-US" sz="143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ENDSTÄNDIGKEIT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Altpositionen mit neuer Unterteilung 4/5</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575, 678, 697, 734; ICD-Sys 2026: S. 577-578, 682, 701, 738.</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99 / 140</a:t>
            </a:r>
            <a:endParaRPr lang="en-US" sz="900" dirty="0"/>
          </a:p>
        </p:txBody>
      </p:sp>
      <p:sp>
        <p:nvSpPr>
          <p:cNvPr id="15" name="Shape 12"/>
          <p:cNvSpPr/>
          <p:nvPr/>
        </p:nvSpPr>
        <p:spPr>
          <a:xfrm>
            <a:off x="438912" y="2048256"/>
            <a:ext cx="2423160" cy="393192"/>
          </a:xfrm>
          <a:prstGeom prst="rect">
            <a:avLst/>
          </a:prstGeom>
          <a:solidFill>
            <a:srgbClr val="303D43"/>
          </a:solidFill>
          <a:ln w="5715">
            <a:solidFill>
              <a:srgbClr val="303D43"/>
            </a:solidFill>
            <a:prstDash val="solid"/>
          </a:ln>
        </p:spPr>
      </p:sp>
      <p:sp>
        <p:nvSpPr>
          <p:cNvPr id="16" name="Text 13"/>
          <p:cNvSpPr/>
          <p:nvPr/>
        </p:nvSpPr>
        <p:spPr>
          <a:xfrm>
            <a:off x="5486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 noch endständig</a:t>
            </a:r>
            <a:endParaRPr lang="en-US" sz="1220" dirty="0"/>
          </a:p>
        </p:txBody>
      </p:sp>
      <p:sp>
        <p:nvSpPr>
          <p:cNvPr id="17" name="Shape 14"/>
          <p:cNvSpPr/>
          <p:nvPr/>
        </p:nvSpPr>
        <p:spPr>
          <a:xfrm>
            <a:off x="2862072" y="2048256"/>
            <a:ext cx="7498080" cy="393192"/>
          </a:xfrm>
          <a:prstGeom prst="rect">
            <a:avLst/>
          </a:prstGeom>
          <a:solidFill>
            <a:srgbClr val="303D43"/>
          </a:solidFill>
          <a:ln w="5715">
            <a:solidFill>
              <a:srgbClr val="303D43"/>
            </a:solidFill>
            <a:prstDash val="solid"/>
          </a:ln>
        </p:spPr>
      </p:sp>
      <p:sp>
        <p:nvSpPr>
          <p:cNvPr id="18" name="Text 15"/>
          <p:cNvSpPr/>
          <p:nvPr/>
        </p:nvSpPr>
        <p:spPr>
          <a:xfrm>
            <a:off x="2971800" y="2135124"/>
            <a:ext cx="7278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neu auszuwählende Endkodes</a:t>
            </a:r>
            <a:endParaRPr lang="en-US" sz="1220" dirty="0"/>
          </a:p>
        </p:txBody>
      </p:sp>
      <p:sp>
        <p:nvSpPr>
          <p:cNvPr id="19" name="Shape 16"/>
          <p:cNvSpPr/>
          <p:nvPr/>
        </p:nvSpPr>
        <p:spPr>
          <a:xfrm>
            <a:off x="10360152" y="2048256"/>
            <a:ext cx="1389888" cy="393192"/>
          </a:xfrm>
          <a:prstGeom prst="rect">
            <a:avLst/>
          </a:prstGeom>
          <a:solidFill>
            <a:srgbClr val="303D43"/>
          </a:solidFill>
          <a:ln w="5715">
            <a:solidFill>
              <a:srgbClr val="303D43"/>
            </a:solidFill>
            <a:prstDash val="solid"/>
          </a:ln>
        </p:spPr>
      </p:sp>
      <p:sp>
        <p:nvSpPr>
          <p:cNvPr id="20" name="Text 17"/>
          <p:cNvSpPr/>
          <p:nvPr/>
        </p:nvSpPr>
        <p:spPr>
          <a:xfrm>
            <a:off x="10469880" y="2135124"/>
            <a:ext cx="1170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2423160" cy="596189"/>
          </a:xfrm>
          <a:prstGeom prst="rect">
            <a:avLst/>
          </a:prstGeom>
          <a:solidFill>
            <a:srgbClr val="FFFFFF"/>
          </a:solidFill>
          <a:ln w="5715">
            <a:solidFill>
              <a:srgbClr val="FFFFFF"/>
            </a:solidFill>
            <a:prstDash val="solid"/>
          </a:ln>
        </p:spPr>
      </p:sp>
      <p:sp>
        <p:nvSpPr>
          <p:cNvPr id="22" name="Text 19"/>
          <p:cNvSpPr/>
          <p:nvPr/>
        </p:nvSpPr>
        <p:spPr>
          <a:xfrm>
            <a:off x="557784" y="2510028"/>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R73.0</a:t>
            </a:r>
            <a:endParaRPr lang="en-US" sz="1470" dirty="0"/>
          </a:p>
        </p:txBody>
      </p:sp>
      <p:sp>
        <p:nvSpPr>
          <p:cNvPr id="23" name="Shape 20"/>
          <p:cNvSpPr/>
          <p:nvPr/>
        </p:nvSpPr>
        <p:spPr>
          <a:xfrm>
            <a:off x="2862072" y="2441448"/>
            <a:ext cx="7498080" cy="596189"/>
          </a:xfrm>
          <a:prstGeom prst="rect">
            <a:avLst/>
          </a:prstGeom>
          <a:solidFill>
            <a:srgbClr val="FFFFFF"/>
          </a:solidFill>
          <a:ln w="5715">
            <a:solidFill>
              <a:srgbClr val="FFFFFF"/>
            </a:solidFill>
            <a:prstDash val="solid"/>
          </a:ln>
        </p:spPr>
      </p:sp>
      <p:sp>
        <p:nvSpPr>
          <p:cNvPr id="24" name="Text 21"/>
          <p:cNvSpPr/>
          <p:nvPr/>
        </p:nvSpPr>
        <p:spPr>
          <a:xfrm>
            <a:off x="2980944" y="2510028"/>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R73.00, R73.08</a:t>
            </a:r>
            <a:endParaRPr lang="en-US" sz="1470" dirty="0"/>
          </a:p>
        </p:txBody>
      </p:sp>
      <p:sp>
        <p:nvSpPr>
          <p:cNvPr id="25" name="Shape 22"/>
          <p:cNvSpPr/>
          <p:nvPr/>
        </p:nvSpPr>
        <p:spPr>
          <a:xfrm>
            <a:off x="10360152" y="2441448"/>
            <a:ext cx="1389888" cy="596189"/>
          </a:xfrm>
          <a:prstGeom prst="rect">
            <a:avLst/>
          </a:prstGeom>
          <a:solidFill>
            <a:srgbClr val="FFFFFF"/>
          </a:solidFill>
          <a:ln w="5715">
            <a:solidFill>
              <a:srgbClr val="FFFFFF"/>
            </a:solidFill>
            <a:prstDash val="solid"/>
          </a:ln>
        </p:spPr>
      </p:sp>
      <p:sp>
        <p:nvSpPr>
          <p:cNvPr id="26" name="Text 23"/>
          <p:cNvSpPr/>
          <p:nvPr/>
        </p:nvSpPr>
        <p:spPr>
          <a:xfrm>
            <a:off x="10479024" y="2510028"/>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575 / 577</a:t>
            </a:r>
            <a:endParaRPr lang="en-US" sz="1470" dirty="0"/>
          </a:p>
        </p:txBody>
      </p:sp>
      <p:sp>
        <p:nvSpPr>
          <p:cNvPr id="27" name="Shape 24"/>
          <p:cNvSpPr/>
          <p:nvPr/>
        </p:nvSpPr>
        <p:spPr>
          <a:xfrm>
            <a:off x="438912" y="3037637"/>
            <a:ext cx="2423160" cy="596189"/>
          </a:xfrm>
          <a:prstGeom prst="rect">
            <a:avLst/>
          </a:prstGeom>
          <a:solidFill>
            <a:srgbClr val="F0EBE2"/>
          </a:solidFill>
          <a:ln w="5715">
            <a:solidFill>
              <a:srgbClr val="F0EBE2"/>
            </a:solidFill>
            <a:prstDash val="solid"/>
          </a:ln>
        </p:spPr>
      </p:sp>
      <p:sp>
        <p:nvSpPr>
          <p:cNvPr id="28" name="Text 25"/>
          <p:cNvSpPr/>
          <p:nvPr/>
        </p:nvSpPr>
        <p:spPr>
          <a:xfrm>
            <a:off x="557784" y="3106217"/>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R76.8</a:t>
            </a:r>
            <a:endParaRPr lang="en-US" sz="1470" dirty="0"/>
          </a:p>
        </p:txBody>
      </p:sp>
      <p:sp>
        <p:nvSpPr>
          <p:cNvPr id="29" name="Shape 26"/>
          <p:cNvSpPr/>
          <p:nvPr/>
        </p:nvSpPr>
        <p:spPr>
          <a:xfrm>
            <a:off x="2862072" y="3037637"/>
            <a:ext cx="7498080" cy="596189"/>
          </a:xfrm>
          <a:prstGeom prst="rect">
            <a:avLst/>
          </a:prstGeom>
          <a:solidFill>
            <a:srgbClr val="F0EBE2"/>
          </a:solidFill>
          <a:ln w="5715">
            <a:solidFill>
              <a:srgbClr val="F0EBE2"/>
            </a:solidFill>
            <a:prstDash val="solid"/>
          </a:ln>
        </p:spPr>
      </p:sp>
      <p:sp>
        <p:nvSpPr>
          <p:cNvPr id="30" name="Text 27"/>
          <p:cNvSpPr/>
          <p:nvPr/>
        </p:nvSpPr>
        <p:spPr>
          <a:xfrm>
            <a:off x="2980944" y="3106217"/>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R76.80, R76.88</a:t>
            </a:r>
            <a:endParaRPr lang="en-US" sz="1470" dirty="0"/>
          </a:p>
        </p:txBody>
      </p:sp>
      <p:sp>
        <p:nvSpPr>
          <p:cNvPr id="31" name="Shape 28"/>
          <p:cNvSpPr/>
          <p:nvPr/>
        </p:nvSpPr>
        <p:spPr>
          <a:xfrm>
            <a:off x="10360152" y="3037637"/>
            <a:ext cx="1389888" cy="596189"/>
          </a:xfrm>
          <a:prstGeom prst="rect">
            <a:avLst/>
          </a:prstGeom>
          <a:solidFill>
            <a:srgbClr val="F0EBE2"/>
          </a:solidFill>
          <a:ln w="5715">
            <a:solidFill>
              <a:srgbClr val="F0EBE2"/>
            </a:solidFill>
            <a:prstDash val="solid"/>
          </a:ln>
        </p:spPr>
      </p:sp>
      <p:sp>
        <p:nvSpPr>
          <p:cNvPr id="32" name="Text 29"/>
          <p:cNvSpPr/>
          <p:nvPr/>
        </p:nvSpPr>
        <p:spPr>
          <a:xfrm>
            <a:off x="10479024" y="3106217"/>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575 / 578</a:t>
            </a:r>
            <a:endParaRPr lang="en-US" sz="1470" dirty="0"/>
          </a:p>
        </p:txBody>
      </p:sp>
      <p:sp>
        <p:nvSpPr>
          <p:cNvPr id="33" name="Shape 30"/>
          <p:cNvSpPr/>
          <p:nvPr/>
        </p:nvSpPr>
        <p:spPr>
          <a:xfrm>
            <a:off x="438912" y="3633826"/>
            <a:ext cx="2423160" cy="596189"/>
          </a:xfrm>
          <a:prstGeom prst="rect">
            <a:avLst/>
          </a:prstGeom>
          <a:solidFill>
            <a:srgbClr val="FFFFFF"/>
          </a:solidFill>
          <a:ln w="5715">
            <a:solidFill>
              <a:srgbClr val="FFFFFF"/>
            </a:solidFill>
            <a:prstDash val="solid"/>
          </a:ln>
        </p:spPr>
      </p:sp>
      <p:sp>
        <p:nvSpPr>
          <p:cNvPr id="34" name="Text 31"/>
          <p:cNvSpPr/>
          <p:nvPr/>
        </p:nvSpPr>
        <p:spPr>
          <a:xfrm>
            <a:off x="557784" y="3702406"/>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T82.7</a:t>
            </a:r>
            <a:endParaRPr lang="en-US" sz="1470" dirty="0"/>
          </a:p>
        </p:txBody>
      </p:sp>
      <p:sp>
        <p:nvSpPr>
          <p:cNvPr id="35" name="Shape 32"/>
          <p:cNvSpPr/>
          <p:nvPr/>
        </p:nvSpPr>
        <p:spPr>
          <a:xfrm>
            <a:off x="2862072" y="3633826"/>
            <a:ext cx="7498080" cy="596189"/>
          </a:xfrm>
          <a:prstGeom prst="rect">
            <a:avLst/>
          </a:prstGeom>
          <a:solidFill>
            <a:srgbClr val="FFFFFF"/>
          </a:solidFill>
          <a:ln w="5715">
            <a:solidFill>
              <a:srgbClr val="FFFFFF"/>
            </a:solidFill>
            <a:prstDash val="solid"/>
          </a:ln>
        </p:spPr>
      </p:sp>
      <p:sp>
        <p:nvSpPr>
          <p:cNvPr id="36" name="Text 33"/>
          <p:cNvSpPr/>
          <p:nvPr/>
        </p:nvSpPr>
        <p:spPr>
          <a:xfrm>
            <a:off x="2980944" y="3702406"/>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T82.70, T82.71, T82.72, T82.73, T82.74, T82.75</a:t>
            </a:r>
            <a:endParaRPr lang="en-US" sz="1470" dirty="0"/>
          </a:p>
        </p:txBody>
      </p:sp>
      <p:sp>
        <p:nvSpPr>
          <p:cNvPr id="37" name="Shape 34"/>
          <p:cNvSpPr/>
          <p:nvPr/>
        </p:nvSpPr>
        <p:spPr>
          <a:xfrm>
            <a:off x="10360152" y="3633826"/>
            <a:ext cx="1389888" cy="596189"/>
          </a:xfrm>
          <a:prstGeom prst="rect">
            <a:avLst/>
          </a:prstGeom>
          <a:solidFill>
            <a:srgbClr val="FFFFFF"/>
          </a:solidFill>
          <a:ln w="5715">
            <a:solidFill>
              <a:srgbClr val="FFFFFF"/>
            </a:solidFill>
            <a:prstDash val="solid"/>
          </a:ln>
        </p:spPr>
      </p:sp>
      <p:sp>
        <p:nvSpPr>
          <p:cNvPr id="38" name="Text 35"/>
          <p:cNvSpPr/>
          <p:nvPr/>
        </p:nvSpPr>
        <p:spPr>
          <a:xfrm>
            <a:off x="10479024" y="3702406"/>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678 / 682</a:t>
            </a:r>
            <a:endParaRPr lang="en-US" sz="1470" dirty="0"/>
          </a:p>
        </p:txBody>
      </p:sp>
      <p:sp>
        <p:nvSpPr>
          <p:cNvPr id="39" name="Shape 36"/>
          <p:cNvSpPr/>
          <p:nvPr/>
        </p:nvSpPr>
        <p:spPr>
          <a:xfrm>
            <a:off x="438912" y="4230014"/>
            <a:ext cx="2423160" cy="596189"/>
          </a:xfrm>
          <a:prstGeom prst="rect">
            <a:avLst/>
          </a:prstGeom>
          <a:solidFill>
            <a:srgbClr val="F0EBE2"/>
          </a:solidFill>
          <a:ln w="5715">
            <a:solidFill>
              <a:srgbClr val="F0EBE2"/>
            </a:solidFill>
            <a:prstDash val="solid"/>
          </a:ln>
        </p:spPr>
      </p:sp>
      <p:sp>
        <p:nvSpPr>
          <p:cNvPr id="40" name="Text 37"/>
          <p:cNvSpPr/>
          <p:nvPr/>
        </p:nvSpPr>
        <p:spPr>
          <a:xfrm>
            <a:off x="557784" y="4298594"/>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U10.9</a:t>
            </a:r>
            <a:endParaRPr lang="en-US" sz="1470" dirty="0"/>
          </a:p>
        </p:txBody>
      </p:sp>
      <p:sp>
        <p:nvSpPr>
          <p:cNvPr id="41" name="Shape 38"/>
          <p:cNvSpPr/>
          <p:nvPr/>
        </p:nvSpPr>
        <p:spPr>
          <a:xfrm>
            <a:off x="2862072" y="4230014"/>
            <a:ext cx="7498080" cy="596189"/>
          </a:xfrm>
          <a:prstGeom prst="rect">
            <a:avLst/>
          </a:prstGeom>
          <a:solidFill>
            <a:srgbClr val="F0EBE2"/>
          </a:solidFill>
          <a:ln w="5715">
            <a:solidFill>
              <a:srgbClr val="F0EBE2"/>
            </a:solidFill>
            <a:prstDash val="solid"/>
          </a:ln>
        </p:spPr>
      </p:sp>
      <p:sp>
        <p:nvSpPr>
          <p:cNvPr id="42" name="Text 39"/>
          <p:cNvSpPr/>
          <p:nvPr/>
        </p:nvSpPr>
        <p:spPr>
          <a:xfrm>
            <a:off x="2980944" y="4298594"/>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U10.90, U10.91</a:t>
            </a:r>
            <a:endParaRPr lang="en-US" sz="1470" dirty="0"/>
          </a:p>
        </p:txBody>
      </p:sp>
      <p:sp>
        <p:nvSpPr>
          <p:cNvPr id="43" name="Shape 40"/>
          <p:cNvSpPr/>
          <p:nvPr/>
        </p:nvSpPr>
        <p:spPr>
          <a:xfrm>
            <a:off x="10360152" y="4230014"/>
            <a:ext cx="1389888" cy="596189"/>
          </a:xfrm>
          <a:prstGeom prst="rect">
            <a:avLst/>
          </a:prstGeom>
          <a:solidFill>
            <a:srgbClr val="F0EBE2"/>
          </a:solidFill>
          <a:ln w="5715">
            <a:solidFill>
              <a:srgbClr val="F0EBE2"/>
            </a:solidFill>
            <a:prstDash val="solid"/>
          </a:ln>
        </p:spPr>
      </p:sp>
      <p:sp>
        <p:nvSpPr>
          <p:cNvPr id="44" name="Text 41"/>
          <p:cNvSpPr/>
          <p:nvPr/>
        </p:nvSpPr>
        <p:spPr>
          <a:xfrm>
            <a:off x="10479024" y="4298594"/>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734 / 738</a:t>
            </a:r>
            <a:endParaRPr lang="en-US" sz="1470" dirty="0"/>
          </a:p>
        </p:txBody>
      </p:sp>
      <p:sp>
        <p:nvSpPr>
          <p:cNvPr id="45" name="Shape 42"/>
          <p:cNvSpPr/>
          <p:nvPr/>
        </p:nvSpPr>
        <p:spPr>
          <a:xfrm>
            <a:off x="438912" y="4826203"/>
            <a:ext cx="2423160" cy="596189"/>
          </a:xfrm>
          <a:prstGeom prst="rect">
            <a:avLst/>
          </a:prstGeom>
          <a:solidFill>
            <a:srgbClr val="FFFFFF"/>
          </a:solidFill>
          <a:ln w="5715">
            <a:solidFill>
              <a:srgbClr val="FFFFFF"/>
            </a:solidFill>
            <a:prstDash val="solid"/>
          </a:ln>
        </p:spPr>
      </p:sp>
      <p:sp>
        <p:nvSpPr>
          <p:cNvPr id="46" name="Text 43"/>
          <p:cNvSpPr/>
          <p:nvPr/>
        </p:nvSpPr>
        <p:spPr>
          <a:xfrm>
            <a:off x="557784" y="4894783"/>
            <a:ext cx="2185416" cy="477317"/>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Y57.9!</a:t>
            </a:r>
            <a:endParaRPr lang="en-US" sz="1470" dirty="0"/>
          </a:p>
        </p:txBody>
      </p:sp>
      <p:sp>
        <p:nvSpPr>
          <p:cNvPr id="47" name="Shape 44"/>
          <p:cNvSpPr/>
          <p:nvPr/>
        </p:nvSpPr>
        <p:spPr>
          <a:xfrm>
            <a:off x="2862072" y="4826203"/>
            <a:ext cx="7498080" cy="596189"/>
          </a:xfrm>
          <a:prstGeom prst="rect">
            <a:avLst/>
          </a:prstGeom>
          <a:solidFill>
            <a:srgbClr val="FFFFFF"/>
          </a:solidFill>
          <a:ln w="5715">
            <a:solidFill>
              <a:srgbClr val="FFFFFF"/>
            </a:solidFill>
            <a:prstDash val="solid"/>
          </a:ln>
        </p:spPr>
      </p:sp>
      <p:sp>
        <p:nvSpPr>
          <p:cNvPr id="48" name="Text 45"/>
          <p:cNvSpPr/>
          <p:nvPr/>
        </p:nvSpPr>
        <p:spPr>
          <a:xfrm>
            <a:off x="2980944" y="4894783"/>
            <a:ext cx="7260336"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Y57.90!, Y57.98!</a:t>
            </a:r>
            <a:endParaRPr lang="en-US" sz="1470" dirty="0"/>
          </a:p>
        </p:txBody>
      </p:sp>
      <p:sp>
        <p:nvSpPr>
          <p:cNvPr id="49" name="Shape 46"/>
          <p:cNvSpPr/>
          <p:nvPr/>
        </p:nvSpPr>
        <p:spPr>
          <a:xfrm>
            <a:off x="10360152" y="4826203"/>
            <a:ext cx="1389888" cy="596189"/>
          </a:xfrm>
          <a:prstGeom prst="rect">
            <a:avLst/>
          </a:prstGeom>
          <a:solidFill>
            <a:srgbClr val="FFFFFF"/>
          </a:solidFill>
          <a:ln w="5715">
            <a:solidFill>
              <a:srgbClr val="FFFFFF"/>
            </a:solidFill>
            <a:prstDash val="solid"/>
          </a:ln>
        </p:spPr>
      </p:sp>
      <p:sp>
        <p:nvSpPr>
          <p:cNvPr id="50" name="Text 47"/>
          <p:cNvSpPr/>
          <p:nvPr/>
        </p:nvSpPr>
        <p:spPr>
          <a:xfrm>
            <a:off x="10479024" y="4894783"/>
            <a:ext cx="1152144" cy="477317"/>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697 / 701</a:t>
            </a:r>
            <a:endParaRPr lang="en-US" sz="1470" dirty="0"/>
          </a:p>
        </p:txBody>
      </p:sp>
      <p:sp>
        <p:nvSpPr>
          <p:cNvPr id="51" name="Shape 48"/>
          <p:cNvSpPr/>
          <p:nvPr/>
        </p:nvSpPr>
        <p:spPr>
          <a:xfrm>
            <a:off x="438912" y="5577840"/>
            <a:ext cx="11314176" cy="566928"/>
          </a:xfrm>
          <a:prstGeom prst="rect">
            <a:avLst/>
          </a:prstGeom>
          <a:solidFill>
            <a:srgbClr val="EAEFDE"/>
          </a:solidFill>
          <a:ln w="5715">
            <a:solidFill>
              <a:srgbClr val="EAEFDE"/>
            </a:solidFill>
            <a:prstDash val="solid"/>
          </a:ln>
        </p:spPr>
      </p:sp>
      <p:sp>
        <p:nvSpPr>
          <p:cNvPr id="52" name="Shape 49"/>
          <p:cNvSpPr/>
          <p:nvPr/>
        </p:nvSpPr>
        <p:spPr>
          <a:xfrm>
            <a:off x="438912" y="5577840"/>
            <a:ext cx="40234" cy="566928"/>
          </a:xfrm>
          <a:prstGeom prst="rect">
            <a:avLst/>
          </a:prstGeom>
          <a:solidFill>
            <a:srgbClr val="284907"/>
          </a:solidFill>
          <a:ln w="5715">
            <a:solidFill>
              <a:srgbClr val="284907"/>
            </a:solidFill>
            <a:prstDash val="solid"/>
          </a:ln>
        </p:spPr>
      </p:sp>
      <p:sp>
        <p:nvSpPr>
          <p:cNvPr id="53" name="Text 50"/>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Altposition ist nicht gelöscht, darf aber nicht mehr als verkürzter Endkode übermittelt werden.</a:t>
            </a:r>
            <a:endParaRPr lang="en-US" sz="143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ENDSTÄNDIGKEIT</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Altpositionen mit neuer Unterteilung 5/5</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704, 726, 729; ICD-Sys 2026: S. 709, 731, 734.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100 / 140</a:t>
            </a:r>
            <a:endParaRPr lang="en-US" sz="900" dirty="0"/>
          </a:p>
        </p:txBody>
      </p:sp>
      <p:sp>
        <p:nvSpPr>
          <p:cNvPr id="15" name="Shape 12"/>
          <p:cNvSpPr/>
          <p:nvPr/>
        </p:nvSpPr>
        <p:spPr>
          <a:xfrm>
            <a:off x="438912" y="2048256"/>
            <a:ext cx="2423160" cy="393192"/>
          </a:xfrm>
          <a:prstGeom prst="rect">
            <a:avLst/>
          </a:prstGeom>
          <a:solidFill>
            <a:srgbClr val="303D43"/>
          </a:solidFill>
          <a:ln w="5715">
            <a:solidFill>
              <a:srgbClr val="303D43"/>
            </a:solidFill>
            <a:prstDash val="solid"/>
          </a:ln>
        </p:spPr>
      </p:sp>
      <p:sp>
        <p:nvSpPr>
          <p:cNvPr id="16" name="Text 13"/>
          <p:cNvSpPr/>
          <p:nvPr/>
        </p:nvSpPr>
        <p:spPr>
          <a:xfrm>
            <a:off x="548640" y="2135124"/>
            <a:ext cx="22037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 noch endständig</a:t>
            </a:r>
            <a:endParaRPr lang="en-US" sz="1220" dirty="0"/>
          </a:p>
        </p:txBody>
      </p:sp>
      <p:sp>
        <p:nvSpPr>
          <p:cNvPr id="17" name="Shape 14"/>
          <p:cNvSpPr/>
          <p:nvPr/>
        </p:nvSpPr>
        <p:spPr>
          <a:xfrm>
            <a:off x="2862072" y="2048256"/>
            <a:ext cx="7498080" cy="393192"/>
          </a:xfrm>
          <a:prstGeom prst="rect">
            <a:avLst/>
          </a:prstGeom>
          <a:solidFill>
            <a:srgbClr val="303D43"/>
          </a:solidFill>
          <a:ln w="5715">
            <a:solidFill>
              <a:srgbClr val="303D43"/>
            </a:solidFill>
            <a:prstDash val="solid"/>
          </a:ln>
        </p:spPr>
      </p:sp>
      <p:sp>
        <p:nvSpPr>
          <p:cNvPr id="18" name="Text 15"/>
          <p:cNvSpPr/>
          <p:nvPr/>
        </p:nvSpPr>
        <p:spPr>
          <a:xfrm>
            <a:off x="2971800" y="2135124"/>
            <a:ext cx="7278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 neu auszuwählende Endkodes</a:t>
            </a:r>
            <a:endParaRPr lang="en-US" sz="1220" dirty="0"/>
          </a:p>
        </p:txBody>
      </p:sp>
      <p:sp>
        <p:nvSpPr>
          <p:cNvPr id="19" name="Shape 16"/>
          <p:cNvSpPr/>
          <p:nvPr/>
        </p:nvSpPr>
        <p:spPr>
          <a:xfrm>
            <a:off x="10360152" y="2048256"/>
            <a:ext cx="1389888" cy="393192"/>
          </a:xfrm>
          <a:prstGeom prst="rect">
            <a:avLst/>
          </a:prstGeom>
          <a:solidFill>
            <a:srgbClr val="303D43"/>
          </a:solidFill>
          <a:ln w="5715">
            <a:solidFill>
              <a:srgbClr val="303D43"/>
            </a:solidFill>
            <a:prstDash val="solid"/>
          </a:ln>
        </p:spPr>
      </p:sp>
      <p:sp>
        <p:nvSpPr>
          <p:cNvPr id="20" name="Text 17"/>
          <p:cNvSpPr/>
          <p:nvPr/>
        </p:nvSpPr>
        <p:spPr>
          <a:xfrm>
            <a:off x="10469880" y="2135124"/>
            <a:ext cx="1170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2423160" cy="993648"/>
          </a:xfrm>
          <a:prstGeom prst="rect">
            <a:avLst/>
          </a:prstGeom>
          <a:solidFill>
            <a:srgbClr val="FFFFFF"/>
          </a:solidFill>
          <a:ln w="5715">
            <a:solidFill>
              <a:srgbClr val="FFFFFF"/>
            </a:solidFill>
            <a:prstDash val="solid"/>
          </a:ln>
        </p:spPr>
      </p:sp>
      <p:sp>
        <p:nvSpPr>
          <p:cNvPr id="22" name="Text 19"/>
          <p:cNvSpPr/>
          <p:nvPr/>
        </p:nvSpPr>
        <p:spPr>
          <a:xfrm>
            <a:off x="557784" y="2510028"/>
            <a:ext cx="2185416" cy="874776"/>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Z13.1</a:t>
            </a:r>
            <a:endParaRPr lang="en-US" sz="1470" dirty="0"/>
          </a:p>
        </p:txBody>
      </p:sp>
      <p:sp>
        <p:nvSpPr>
          <p:cNvPr id="23" name="Shape 20"/>
          <p:cNvSpPr/>
          <p:nvPr/>
        </p:nvSpPr>
        <p:spPr>
          <a:xfrm>
            <a:off x="2862072" y="2441448"/>
            <a:ext cx="7498080" cy="993648"/>
          </a:xfrm>
          <a:prstGeom prst="rect">
            <a:avLst/>
          </a:prstGeom>
          <a:solidFill>
            <a:srgbClr val="FFFFFF"/>
          </a:solidFill>
          <a:ln w="5715">
            <a:solidFill>
              <a:srgbClr val="FFFFFF"/>
            </a:solidFill>
            <a:prstDash val="solid"/>
          </a:ln>
        </p:spPr>
      </p:sp>
      <p:sp>
        <p:nvSpPr>
          <p:cNvPr id="24" name="Text 21"/>
          <p:cNvSpPr/>
          <p:nvPr/>
        </p:nvSpPr>
        <p:spPr>
          <a:xfrm>
            <a:off x="2980944" y="2510028"/>
            <a:ext cx="7260336"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Z13.10, Z13.18</a:t>
            </a:r>
            <a:endParaRPr lang="en-US" sz="1470" dirty="0"/>
          </a:p>
        </p:txBody>
      </p:sp>
      <p:sp>
        <p:nvSpPr>
          <p:cNvPr id="25" name="Shape 22"/>
          <p:cNvSpPr/>
          <p:nvPr/>
        </p:nvSpPr>
        <p:spPr>
          <a:xfrm>
            <a:off x="10360152" y="2441448"/>
            <a:ext cx="1389888" cy="993648"/>
          </a:xfrm>
          <a:prstGeom prst="rect">
            <a:avLst/>
          </a:prstGeom>
          <a:solidFill>
            <a:srgbClr val="FFFFFF"/>
          </a:solidFill>
          <a:ln w="5715">
            <a:solidFill>
              <a:srgbClr val="FFFFFF"/>
            </a:solidFill>
            <a:prstDash val="solid"/>
          </a:ln>
        </p:spPr>
      </p:sp>
      <p:sp>
        <p:nvSpPr>
          <p:cNvPr id="26" name="Text 23"/>
          <p:cNvSpPr/>
          <p:nvPr/>
        </p:nvSpPr>
        <p:spPr>
          <a:xfrm>
            <a:off x="10479024" y="2510028"/>
            <a:ext cx="1152144"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704 / 709</a:t>
            </a:r>
            <a:endParaRPr lang="en-US" sz="1470" dirty="0"/>
          </a:p>
        </p:txBody>
      </p:sp>
      <p:sp>
        <p:nvSpPr>
          <p:cNvPr id="27" name="Shape 24"/>
          <p:cNvSpPr/>
          <p:nvPr/>
        </p:nvSpPr>
        <p:spPr>
          <a:xfrm>
            <a:off x="438912" y="3435096"/>
            <a:ext cx="2423160" cy="993648"/>
          </a:xfrm>
          <a:prstGeom prst="rect">
            <a:avLst/>
          </a:prstGeom>
          <a:solidFill>
            <a:srgbClr val="F0EBE2"/>
          </a:solidFill>
          <a:ln w="5715">
            <a:solidFill>
              <a:srgbClr val="F0EBE2"/>
            </a:solidFill>
            <a:prstDash val="solid"/>
          </a:ln>
        </p:spPr>
      </p:sp>
      <p:sp>
        <p:nvSpPr>
          <p:cNvPr id="28" name="Text 25"/>
          <p:cNvSpPr/>
          <p:nvPr/>
        </p:nvSpPr>
        <p:spPr>
          <a:xfrm>
            <a:off x="557784" y="3503676"/>
            <a:ext cx="2185416" cy="874776"/>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Z92.8</a:t>
            </a:r>
            <a:endParaRPr lang="en-US" sz="1470" dirty="0"/>
          </a:p>
        </p:txBody>
      </p:sp>
      <p:sp>
        <p:nvSpPr>
          <p:cNvPr id="29" name="Shape 26"/>
          <p:cNvSpPr/>
          <p:nvPr/>
        </p:nvSpPr>
        <p:spPr>
          <a:xfrm>
            <a:off x="2862072" y="3435096"/>
            <a:ext cx="7498080" cy="993648"/>
          </a:xfrm>
          <a:prstGeom prst="rect">
            <a:avLst/>
          </a:prstGeom>
          <a:solidFill>
            <a:srgbClr val="F0EBE2"/>
          </a:solidFill>
          <a:ln w="5715">
            <a:solidFill>
              <a:srgbClr val="F0EBE2"/>
            </a:solidFill>
            <a:prstDash val="solid"/>
          </a:ln>
        </p:spPr>
      </p:sp>
      <p:sp>
        <p:nvSpPr>
          <p:cNvPr id="30" name="Text 27"/>
          <p:cNvSpPr/>
          <p:nvPr/>
        </p:nvSpPr>
        <p:spPr>
          <a:xfrm>
            <a:off x="2980944" y="3503676"/>
            <a:ext cx="7260336"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Z92.80, Z92.88</a:t>
            </a:r>
            <a:endParaRPr lang="en-US" sz="1470" dirty="0"/>
          </a:p>
        </p:txBody>
      </p:sp>
      <p:sp>
        <p:nvSpPr>
          <p:cNvPr id="31" name="Shape 28"/>
          <p:cNvSpPr/>
          <p:nvPr/>
        </p:nvSpPr>
        <p:spPr>
          <a:xfrm>
            <a:off x="10360152" y="3435096"/>
            <a:ext cx="1389888" cy="993648"/>
          </a:xfrm>
          <a:prstGeom prst="rect">
            <a:avLst/>
          </a:prstGeom>
          <a:solidFill>
            <a:srgbClr val="F0EBE2"/>
          </a:solidFill>
          <a:ln w="5715">
            <a:solidFill>
              <a:srgbClr val="F0EBE2"/>
            </a:solidFill>
            <a:prstDash val="solid"/>
          </a:ln>
        </p:spPr>
      </p:sp>
      <p:sp>
        <p:nvSpPr>
          <p:cNvPr id="32" name="Text 29"/>
          <p:cNvSpPr/>
          <p:nvPr/>
        </p:nvSpPr>
        <p:spPr>
          <a:xfrm>
            <a:off x="10479024" y="3503676"/>
            <a:ext cx="1152144"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726 / 731</a:t>
            </a:r>
            <a:endParaRPr lang="en-US" sz="1470" dirty="0"/>
          </a:p>
        </p:txBody>
      </p:sp>
      <p:sp>
        <p:nvSpPr>
          <p:cNvPr id="33" name="Shape 30"/>
          <p:cNvSpPr/>
          <p:nvPr/>
        </p:nvSpPr>
        <p:spPr>
          <a:xfrm>
            <a:off x="438912" y="4428744"/>
            <a:ext cx="2423160" cy="993648"/>
          </a:xfrm>
          <a:prstGeom prst="rect">
            <a:avLst/>
          </a:prstGeom>
          <a:solidFill>
            <a:srgbClr val="FFFFFF"/>
          </a:solidFill>
          <a:ln w="5715">
            <a:solidFill>
              <a:srgbClr val="FFFFFF"/>
            </a:solidFill>
            <a:prstDash val="solid"/>
          </a:ln>
        </p:spPr>
      </p:sp>
      <p:sp>
        <p:nvSpPr>
          <p:cNvPr id="34" name="Text 31"/>
          <p:cNvSpPr/>
          <p:nvPr/>
        </p:nvSpPr>
        <p:spPr>
          <a:xfrm>
            <a:off x="557784" y="4497324"/>
            <a:ext cx="2185416" cy="874776"/>
          </a:xfrm>
          <a:prstGeom prst="rect">
            <a:avLst/>
          </a:prstGeom>
          <a:noFill/>
          <a:ln/>
        </p:spPr>
        <p:txBody>
          <a:bodyPr wrap="square" lIns="0" tIns="0" rIns="0" bIns="0" rtlCol="0" anchor="t"/>
          <a:lstStyle/>
          <a:p>
            <a:pPr marL="0" indent="0">
              <a:buNone/>
            </a:pPr>
            <a:r>
              <a:rPr lang="en-US" sz="1470" b="1" dirty="0">
                <a:solidFill>
                  <a:srgbClr val="303D43"/>
                </a:solidFill>
                <a:latin typeface="Arial" pitchFamily="34" charset="0"/>
                <a:ea typeface="Arial" pitchFamily="34" charset="-122"/>
                <a:cs typeface="Arial" pitchFamily="34" charset="-120"/>
              </a:rPr>
              <a:t>Z98.8</a:t>
            </a:r>
            <a:endParaRPr lang="en-US" sz="1470" dirty="0"/>
          </a:p>
        </p:txBody>
      </p:sp>
      <p:sp>
        <p:nvSpPr>
          <p:cNvPr id="35" name="Shape 32"/>
          <p:cNvSpPr/>
          <p:nvPr/>
        </p:nvSpPr>
        <p:spPr>
          <a:xfrm>
            <a:off x="2862072" y="4428744"/>
            <a:ext cx="7498080" cy="993648"/>
          </a:xfrm>
          <a:prstGeom prst="rect">
            <a:avLst/>
          </a:prstGeom>
          <a:solidFill>
            <a:srgbClr val="FFFFFF"/>
          </a:solidFill>
          <a:ln w="5715">
            <a:solidFill>
              <a:srgbClr val="FFFFFF"/>
            </a:solidFill>
            <a:prstDash val="solid"/>
          </a:ln>
        </p:spPr>
      </p:sp>
      <p:sp>
        <p:nvSpPr>
          <p:cNvPr id="36" name="Text 33"/>
          <p:cNvSpPr/>
          <p:nvPr/>
        </p:nvSpPr>
        <p:spPr>
          <a:xfrm>
            <a:off x="2980944" y="4497324"/>
            <a:ext cx="7260336"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Z98.80, Z98.88</a:t>
            </a:r>
            <a:endParaRPr lang="en-US" sz="1470" dirty="0"/>
          </a:p>
        </p:txBody>
      </p:sp>
      <p:sp>
        <p:nvSpPr>
          <p:cNvPr id="37" name="Shape 34"/>
          <p:cNvSpPr/>
          <p:nvPr/>
        </p:nvSpPr>
        <p:spPr>
          <a:xfrm>
            <a:off x="10360152" y="4428744"/>
            <a:ext cx="1389888" cy="993648"/>
          </a:xfrm>
          <a:prstGeom prst="rect">
            <a:avLst/>
          </a:prstGeom>
          <a:solidFill>
            <a:srgbClr val="FFFFFF"/>
          </a:solidFill>
          <a:ln w="5715">
            <a:solidFill>
              <a:srgbClr val="FFFFFF"/>
            </a:solidFill>
            <a:prstDash val="solid"/>
          </a:ln>
        </p:spPr>
      </p:sp>
      <p:sp>
        <p:nvSpPr>
          <p:cNvPr id="38" name="Text 35"/>
          <p:cNvSpPr/>
          <p:nvPr/>
        </p:nvSpPr>
        <p:spPr>
          <a:xfrm>
            <a:off x="10479024" y="4497324"/>
            <a:ext cx="1152144" cy="874776"/>
          </a:xfrm>
          <a:prstGeom prst="rect">
            <a:avLst/>
          </a:prstGeom>
          <a:noFill/>
          <a:ln/>
        </p:spPr>
        <p:txBody>
          <a:bodyPr wrap="square" lIns="0" tIns="0" rIns="0" bIns="0" rtlCol="0" anchor="t"/>
          <a:lstStyle/>
          <a:p>
            <a:pPr marL="0" indent="0">
              <a:buNone/>
            </a:pPr>
            <a:r>
              <a:rPr lang="en-US" sz="1470" dirty="0">
                <a:solidFill>
                  <a:srgbClr val="303D43"/>
                </a:solidFill>
                <a:latin typeface="Arial" pitchFamily="34" charset="0"/>
                <a:ea typeface="Arial" pitchFamily="34" charset="-122"/>
                <a:cs typeface="Arial" pitchFamily="34" charset="-120"/>
              </a:rPr>
              <a:t>729 / 734</a:t>
            </a:r>
            <a:endParaRPr lang="en-US" sz="147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Die Altposition ist nicht gelöscht, darf aber nicht mehr als verkürzter Endkode übermittelt werden.</a:t>
            </a:r>
            <a:endParaRPr lang="en-US" sz="143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STREICHUNGEN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Drei entfernte Positionen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712, 751; ICD-Sys 2026: S. 717, 756.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101 / 140</a:t>
            </a:r>
            <a:endParaRPr lang="en-US" sz="900" dirty="0"/>
          </a:p>
        </p:txBody>
      </p:sp>
      <p:sp>
        <p:nvSpPr>
          <p:cNvPr id="15" name="Shape 12"/>
          <p:cNvSpPr/>
          <p:nvPr/>
        </p:nvSpPr>
        <p:spPr>
          <a:xfrm>
            <a:off x="438912" y="2048256"/>
            <a:ext cx="1554480" cy="393192"/>
          </a:xfrm>
          <a:prstGeom prst="rect">
            <a:avLst/>
          </a:prstGeom>
          <a:solidFill>
            <a:srgbClr val="303D43"/>
          </a:solidFill>
          <a:ln w="5715">
            <a:solidFill>
              <a:srgbClr val="303D43"/>
            </a:solidFill>
            <a:prstDash val="solid"/>
          </a:ln>
        </p:spPr>
      </p:sp>
      <p:sp>
        <p:nvSpPr>
          <p:cNvPr id="16" name="Text 13"/>
          <p:cNvSpPr/>
          <p:nvPr/>
        </p:nvSpPr>
        <p:spPr>
          <a:xfrm>
            <a:off x="548640" y="2135124"/>
            <a:ext cx="13350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Entfallen</a:t>
            </a:r>
            <a:endParaRPr lang="en-US" sz="1220" dirty="0"/>
          </a:p>
        </p:txBody>
      </p:sp>
      <p:sp>
        <p:nvSpPr>
          <p:cNvPr id="17" name="Shape 14"/>
          <p:cNvSpPr/>
          <p:nvPr/>
        </p:nvSpPr>
        <p:spPr>
          <a:xfrm>
            <a:off x="1993392" y="2048256"/>
            <a:ext cx="4937760" cy="393192"/>
          </a:xfrm>
          <a:prstGeom prst="rect">
            <a:avLst/>
          </a:prstGeom>
          <a:solidFill>
            <a:srgbClr val="303D43"/>
          </a:solidFill>
          <a:ln w="5715">
            <a:solidFill>
              <a:srgbClr val="303D43"/>
            </a:solidFill>
            <a:prstDash val="solid"/>
          </a:ln>
        </p:spPr>
      </p:sp>
      <p:sp>
        <p:nvSpPr>
          <p:cNvPr id="18" name="Text 15"/>
          <p:cNvSpPr/>
          <p:nvPr/>
        </p:nvSpPr>
        <p:spPr>
          <a:xfrm>
            <a:off x="2103120" y="2135124"/>
            <a:ext cx="4718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Titel 2024</a:t>
            </a:r>
            <a:endParaRPr lang="en-US" sz="1220" dirty="0"/>
          </a:p>
        </p:txBody>
      </p:sp>
      <p:sp>
        <p:nvSpPr>
          <p:cNvPr id="19" name="Shape 16"/>
          <p:cNvSpPr/>
          <p:nvPr/>
        </p:nvSpPr>
        <p:spPr>
          <a:xfrm>
            <a:off x="6931152" y="2048256"/>
            <a:ext cx="4818888" cy="393192"/>
          </a:xfrm>
          <a:prstGeom prst="rect">
            <a:avLst/>
          </a:prstGeom>
          <a:solidFill>
            <a:srgbClr val="303D43"/>
          </a:solidFill>
          <a:ln w="5715">
            <a:solidFill>
              <a:srgbClr val="303D43"/>
            </a:solidFill>
            <a:prstDash val="solid"/>
          </a:ln>
        </p:spPr>
      </p:sp>
      <p:sp>
        <p:nvSpPr>
          <p:cNvPr id="20" name="Text 17"/>
          <p:cNvSpPr/>
          <p:nvPr/>
        </p:nvSpPr>
        <p:spPr>
          <a:xfrm>
            <a:off x="7040880" y="2135124"/>
            <a:ext cx="45994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Umgang im Zielstand</a:t>
            </a:r>
            <a:endParaRPr lang="en-US" sz="1220" dirty="0"/>
          </a:p>
        </p:txBody>
      </p:sp>
      <p:sp>
        <p:nvSpPr>
          <p:cNvPr id="21" name="Shape 18"/>
          <p:cNvSpPr/>
          <p:nvPr/>
        </p:nvSpPr>
        <p:spPr>
          <a:xfrm>
            <a:off x="438912" y="2441448"/>
            <a:ext cx="1554480" cy="1072574"/>
          </a:xfrm>
          <a:prstGeom prst="rect">
            <a:avLst/>
          </a:prstGeom>
          <a:solidFill>
            <a:srgbClr val="FFFFFF"/>
          </a:solidFill>
          <a:ln w="5715">
            <a:solidFill>
              <a:srgbClr val="FFFFFF"/>
            </a:solidFill>
            <a:prstDash val="solid"/>
          </a:ln>
        </p:spPr>
      </p:sp>
      <p:sp>
        <p:nvSpPr>
          <p:cNvPr id="22" name="Text 19"/>
          <p:cNvSpPr/>
          <p:nvPr/>
        </p:nvSpPr>
        <p:spPr>
          <a:xfrm>
            <a:off x="557784" y="2510028"/>
            <a:ext cx="1316736" cy="953702"/>
          </a:xfrm>
          <a:prstGeom prst="rect">
            <a:avLst/>
          </a:prstGeom>
          <a:noFill/>
          <a:ln/>
        </p:spPr>
        <p:txBody>
          <a:bodyPr wrap="square" lIns="0" tIns="0" rIns="0" bIns="0" rtlCol="0" anchor="t"/>
          <a:lstStyle/>
          <a:p>
            <a:pPr marL="0" indent="0">
              <a:buNone/>
            </a:pPr>
            <a:r>
              <a:rPr lang="en-US" sz="1580" b="1" dirty="0">
                <a:solidFill>
                  <a:srgbClr val="303D43"/>
                </a:solidFill>
                <a:latin typeface="Arial" pitchFamily="34" charset="0"/>
                <a:ea typeface="Arial" pitchFamily="34" charset="-122"/>
                <a:cs typeface="Arial" pitchFamily="34" charset="-120"/>
              </a:rPr>
              <a:t>U69.20!</a:t>
            </a:r>
            <a:endParaRPr lang="en-US" sz="1580" dirty="0"/>
          </a:p>
        </p:txBody>
      </p:sp>
      <p:sp>
        <p:nvSpPr>
          <p:cNvPr id="23" name="Shape 20"/>
          <p:cNvSpPr/>
          <p:nvPr/>
        </p:nvSpPr>
        <p:spPr>
          <a:xfrm>
            <a:off x="1993392" y="2441448"/>
            <a:ext cx="4937760" cy="1072574"/>
          </a:xfrm>
          <a:prstGeom prst="rect">
            <a:avLst/>
          </a:prstGeom>
          <a:solidFill>
            <a:srgbClr val="FFFFFF"/>
          </a:solidFill>
          <a:ln w="5715">
            <a:solidFill>
              <a:srgbClr val="FFFFFF"/>
            </a:solidFill>
            <a:prstDash val="solid"/>
          </a:ln>
        </p:spPr>
      </p:sp>
      <p:sp>
        <p:nvSpPr>
          <p:cNvPr id="24" name="Text 21"/>
          <p:cNvSpPr/>
          <p:nvPr/>
        </p:nvSpPr>
        <p:spPr>
          <a:xfrm>
            <a:off x="2112264" y="2510028"/>
            <a:ext cx="4700016" cy="953702"/>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Influenza A/H1N1 Pandemie 2009</a:t>
            </a:r>
            <a:endParaRPr lang="en-US" sz="1580" dirty="0"/>
          </a:p>
        </p:txBody>
      </p:sp>
      <p:sp>
        <p:nvSpPr>
          <p:cNvPr id="25" name="Shape 22"/>
          <p:cNvSpPr/>
          <p:nvPr/>
        </p:nvSpPr>
        <p:spPr>
          <a:xfrm>
            <a:off x="6931152" y="2441448"/>
            <a:ext cx="4818888" cy="1072574"/>
          </a:xfrm>
          <a:prstGeom prst="rect">
            <a:avLst/>
          </a:prstGeom>
          <a:solidFill>
            <a:srgbClr val="FFFFFF"/>
          </a:solidFill>
          <a:ln w="5715">
            <a:solidFill>
              <a:srgbClr val="FFFFFF"/>
            </a:solidFill>
            <a:prstDash val="solid"/>
          </a:ln>
        </p:spPr>
      </p:sp>
      <p:sp>
        <p:nvSpPr>
          <p:cNvPr id="26" name="Text 23"/>
          <p:cNvSpPr/>
          <p:nvPr/>
        </p:nvSpPr>
        <p:spPr>
          <a:xfrm>
            <a:off x="7050024" y="2510028"/>
            <a:ext cx="4581144" cy="953702"/>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U69.22!-.24! nach Erregerursprung und J09-Hinweis prüfen</a:t>
            </a:r>
            <a:endParaRPr lang="en-US" sz="1580" dirty="0"/>
          </a:p>
        </p:txBody>
      </p:sp>
      <p:sp>
        <p:nvSpPr>
          <p:cNvPr id="27" name="Shape 24"/>
          <p:cNvSpPr/>
          <p:nvPr/>
        </p:nvSpPr>
        <p:spPr>
          <a:xfrm>
            <a:off x="438912" y="3514022"/>
            <a:ext cx="1554480" cy="835795"/>
          </a:xfrm>
          <a:prstGeom prst="rect">
            <a:avLst/>
          </a:prstGeom>
          <a:solidFill>
            <a:srgbClr val="F0EBE2"/>
          </a:solidFill>
          <a:ln w="5715">
            <a:solidFill>
              <a:srgbClr val="F0EBE2"/>
            </a:solidFill>
            <a:prstDash val="solid"/>
          </a:ln>
        </p:spPr>
      </p:sp>
      <p:sp>
        <p:nvSpPr>
          <p:cNvPr id="28" name="Text 25"/>
          <p:cNvSpPr/>
          <p:nvPr/>
        </p:nvSpPr>
        <p:spPr>
          <a:xfrm>
            <a:off x="557784" y="3582602"/>
            <a:ext cx="1316736" cy="716923"/>
          </a:xfrm>
          <a:prstGeom prst="rect">
            <a:avLst/>
          </a:prstGeom>
          <a:noFill/>
          <a:ln/>
        </p:spPr>
        <p:txBody>
          <a:bodyPr wrap="square" lIns="0" tIns="0" rIns="0" bIns="0" rtlCol="0" anchor="t"/>
          <a:lstStyle/>
          <a:p>
            <a:pPr marL="0" indent="0">
              <a:buNone/>
            </a:pPr>
            <a:r>
              <a:rPr lang="en-US" sz="1580" b="1" dirty="0">
                <a:solidFill>
                  <a:srgbClr val="303D43"/>
                </a:solidFill>
                <a:latin typeface="Arial" pitchFamily="34" charset="0"/>
                <a:ea typeface="Arial" pitchFamily="34" charset="-122"/>
                <a:cs typeface="Arial" pitchFamily="34" charset="-120"/>
              </a:rPr>
              <a:t>U69.21!</a:t>
            </a:r>
            <a:endParaRPr lang="en-US" sz="1580" dirty="0"/>
          </a:p>
        </p:txBody>
      </p:sp>
      <p:sp>
        <p:nvSpPr>
          <p:cNvPr id="29" name="Shape 26"/>
          <p:cNvSpPr/>
          <p:nvPr/>
        </p:nvSpPr>
        <p:spPr>
          <a:xfrm>
            <a:off x="1993392" y="3514022"/>
            <a:ext cx="4937760" cy="835795"/>
          </a:xfrm>
          <a:prstGeom prst="rect">
            <a:avLst/>
          </a:prstGeom>
          <a:solidFill>
            <a:srgbClr val="F0EBE2"/>
          </a:solidFill>
          <a:ln w="5715">
            <a:solidFill>
              <a:srgbClr val="F0EBE2"/>
            </a:solidFill>
            <a:prstDash val="solid"/>
          </a:ln>
        </p:spPr>
      </p:sp>
      <p:sp>
        <p:nvSpPr>
          <p:cNvPr id="30" name="Text 27"/>
          <p:cNvSpPr/>
          <p:nvPr/>
        </p:nvSpPr>
        <p:spPr>
          <a:xfrm>
            <a:off x="2112264" y="3582602"/>
            <a:ext cx="4700016" cy="716923"/>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Influenza A/H5N1 Epidemie</a:t>
            </a:r>
            <a:endParaRPr lang="en-US" sz="1580" dirty="0"/>
          </a:p>
        </p:txBody>
      </p:sp>
      <p:sp>
        <p:nvSpPr>
          <p:cNvPr id="31" name="Shape 28"/>
          <p:cNvSpPr/>
          <p:nvPr/>
        </p:nvSpPr>
        <p:spPr>
          <a:xfrm>
            <a:off x="6931152" y="3514022"/>
            <a:ext cx="4818888" cy="835795"/>
          </a:xfrm>
          <a:prstGeom prst="rect">
            <a:avLst/>
          </a:prstGeom>
          <a:solidFill>
            <a:srgbClr val="F0EBE2"/>
          </a:solidFill>
          <a:ln w="5715">
            <a:solidFill>
              <a:srgbClr val="F0EBE2"/>
            </a:solidFill>
            <a:prstDash val="solid"/>
          </a:ln>
        </p:spPr>
      </p:sp>
      <p:sp>
        <p:nvSpPr>
          <p:cNvPr id="32" name="Text 29"/>
          <p:cNvSpPr/>
          <p:nvPr/>
        </p:nvSpPr>
        <p:spPr>
          <a:xfrm>
            <a:off x="7050024" y="3582602"/>
            <a:ext cx="4581144" cy="716923"/>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U69.23! bei passender aviärer Konstellation</a:t>
            </a:r>
            <a:endParaRPr lang="en-US" sz="1580" dirty="0"/>
          </a:p>
        </p:txBody>
      </p:sp>
      <p:sp>
        <p:nvSpPr>
          <p:cNvPr id="33" name="Shape 30"/>
          <p:cNvSpPr/>
          <p:nvPr/>
        </p:nvSpPr>
        <p:spPr>
          <a:xfrm>
            <a:off x="438912" y="4349818"/>
            <a:ext cx="1554480" cy="1072574"/>
          </a:xfrm>
          <a:prstGeom prst="rect">
            <a:avLst/>
          </a:prstGeom>
          <a:solidFill>
            <a:srgbClr val="FFFFFF"/>
          </a:solidFill>
          <a:ln w="5715">
            <a:solidFill>
              <a:srgbClr val="FFFFFF"/>
            </a:solidFill>
            <a:prstDash val="solid"/>
          </a:ln>
        </p:spPr>
      </p:sp>
      <p:sp>
        <p:nvSpPr>
          <p:cNvPr id="34" name="Text 31"/>
          <p:cNvSpPr/>
          <p:nvPr/>
        </p:nvSpPr>
        <p:spPr>
          <a:xfrm>
            <a:off x="557784" y="4418398"/>
            <a:ext cx="1316736" cy="953702"/>
          </a:xfrm>
          <a:prstGeom prst="rect">
            <a:avLst/>
          </a:prstGeom>
          <a:noFill/>
          <a:ln/>
        </p:spPr>
        <p:txBody>
          <a:bodyPr wrap="square" lIns="0" tIns="0" rIns="0" bIns="0" rtlCol="0" anchor="t"/>
          <a:lstStyle/>
          <a:p>
            <a:pPr marL="0" indent="0">
              <a:buNone/>
            </a:pPr>
            <a:r>
              <a:rPr lang="en-US" sz="1580" b="1" dirty="0">
                <a:solidFill>
                  <a:srgbClr val="303D43"/>
                </a:solidFill>
                <a:latin typeface="Arial" pitchFamily="34" charset="0"/>
                <a:ea typeface="Arial" pitchFamily="34" charset="-122"/>
                <a:cs typeface="Arial" pitchFamily="34" charset="-120"/>
              </a:rPr>
              <a:t>Z45.82</a:t>
            </a:r>
            <a:endParaRPr lang="en-US" sz="1580" dirty="0"/>
          </a:p>
        </p:txBody>
      </p:sp>
      <p:sp>
        <p:nvSpPr>
          <p:cNvPr id="35" name="Shape 32"/>
          <p:cNvSpPr/>
          <p:nvPr/>
        </p:nvSpPr>
        <p:spPr>
          <a:xfrm>
            <a:off x="1993392" y="4349818"/>
            <a:ext cx="4937760" cy="1072574"/>
          </a:xfrm>
          <a:prstGeom prst="rect">
            <a:avLst/>
          </a:prstGeom>
          <a:solidFill>
            <a:srgbClr val="FFFFFF"/>
          </a:solidFill>
          <a:ln w="5715">
            <a:solidFill>
              <a:srgbClr val="FFFFFF"/>
            </a:solidFill>
            <a:prstDash val="solid"/>
          </a:ln>
        </p:spPr>
      </p:sp>
      <p:sp>
        <p:nvSpPr>
          <p:cNvPr id="36" name="Text 33"/>
          <p:cNvSpPr/>
          <p:nvPr/>
        </p:nvSpPr>
        <p:spPr>
          <a:xfrm>
            <a:off x="2112264" y="4418398"/>
            <a:ext cx="4700016" cy="953702"/>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Überprüfung der Funktionsparameter einer Medikamentenpumpe</a:t>
            </a:r>
            <a:endParaRPr lang="en-US" sz="1580" dirty="0"/>
          </a:p>
        </p:txBody>
      </p:sp>
      <p:sp>
        <p:nvSpPr>
          <p:cNvPr id="37" name="Shape 34"/>
          <p:cNvSpPr/>
          <p:nvPr/>
        </p:nvSpPr>
        <p:spPr>
          <a:xfrm>
            <a:off x="6931152" y="4349818"/>
            <a:ext cx="4818888" cy="1072574"/>
          </a:xfrm>
          <a:prstGeom prst="rect">
            <a:avLst/>
          </a:prstGeom>
          <a:solidFill>
            <a:srgbClr val="FFFFFF"/>
          </a:solidFill>
          <a:ln w="5715">
            <a:solidFill>
              <a:srgbClr val="FFFFFF"/>
            </a:solidFill>
            <a:prstDash val="solid"/>
          </a:ln>
        </p:spPr>
      </p:sp>
      <p:sp>
        <p:nvSpPr>
          <p:cNvPr id="38" name="Text 35"/>
          <p:cNvSpPr/>
          <p:nvPr/>
        </p:nvSpPr>
        <p:spPr>
          <a:xfrm>
            <a:off x="7050024" y="4418398"/>
            <a:ext cx="4581144" cy="953702"/>
          </a:xfrm>
          <a:prstGeom prst="rect">
            <a:avLst/>
          </a:prstGeom>
          <a:noFill/>
          <a:ln/>
        </p:spPr>
        <p:txBody>
          <a:bodyPr wrap="square" lIns="0" tIns="0" rIns="0" bIns="0" rtlCol="0" anchor="t"/>
          <a:lstStyle/>
          <a:p>
            <a:pPr marL="0" indent="0">
              <a:buNone/>
            </a:pPr>
            <a:r>
              <a:rPr lang="en-US" sz="1580" dirty="0">
                <a:solidFill>
                  <a:srgbClr val="303D43"/>
                </a:solidFill>
                <a:latin typeface="Arial" pitchFamily="34" charset="0"/>
                <a:ea typeface="Arial" pitchFamily="34" charset="-122"/>
                <a:cs typeface="Arial" pitchFamily="34" charset="-120"/>
              </a:rPr>
              <a:t>Z45.1 enthält diese Handhabung</a:t>
            </a:r>
            <a:endParaRPr lang="en-US" sz="1580" dirty="0"/>
          </a:p>
        </p:txBody>
      </p:sp>
      <p:sp>
        <p:nvSpPr>
          <p:cNvPr id="39" name="Shape 36"/>
          <p:cNvSpPr/>
          <p:nvPr/>
        </p:nvSpPr>
        <p:spPr>
          <a:xfrm>
            <a:off x="438912" y="5577840"/>
            <a:ext cx="11314176" cy="566928"/>
          </a:xfrm>
          <a:prstGeom prst="rect">
            <a:avLst/>
          </a:prstGeom>
          <a:solidFill>
            <a:srgbClr val="EAEFDE"/>
          </a:solidFill>
          <a:ln w="5715">
            <a:solidFill>
              <a:srgbClr val="EAEFDE"/>
            </a:solidFill>
            <a:prstDash val="solid"/>
          </a:ln>
        </p:spPr>
      </p:sp>
      <p:sp>
        <p:nvSpPr>
          <p:cNvPr id="40" name="Shape 37"/>
          <p:cNvSpPr/>
          <p:nvPr/>
        </p:nvSpPr>
        <p:spPr>
          <a:xfrm>
            <a:off x="438912" y="5577840"/>
            <a:ext cx="40234" cy="566928"/>
          </a:xfrm>
          <a:prstGeom prst="rect">
            <a:avLst/>
          </a:prstGeom>
          <a:solidFill>
            <a:srgbClr val="284907"/>
          </a:solidFill>
          <a:ln w="5715">
            <a:solidFill>
              <a:srgbClr val="284907"/>
            </a:solidFill>
            <a:prstDash val="solid"/>
          </a:ln>
        </p:spPr>
      </p:sp>
      <p:sp>
        <p:nvSpPr>
          <p:cNvPr id="41" name="Text 38"/>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Kein ungeprüfter 1:1-Massenersatz: klinischer Begriff und aktuelle Anwendungsbedingungen zählen.</a:t>
            </a:r>
            <a:endParaRPr lang="en-US" sz="143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28, 37; ICD-Sys 2026: S. 29, 39.</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102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Zusätzliche Exklusiva / Verweise</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A49.0</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Unterteilung + Bakteriämie-Inklusivum</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A49.1</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Unterteilung + Bakteriämie-Inklusivum</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A49.2</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Bakteriämie-Inklusivum</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A49.3</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Bakteriämie-Inklusivum</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A49.8</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Neue Unterteilung</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 / 29</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A85</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G93.39-Verweis</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37 / 39</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2/14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61, 73, 78, 81, 87-88, 96; ICD-Sys 2026: S. 63, 75, 80, 84, 90, 98.</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103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B94.8</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Neue Unterteilung</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61 / 63</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C21.0</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Perianalhaut-Verweis C43.50</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73 / 75</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C43.5</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Neue Unterteilung</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78 / 80</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C50</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Haut-Verweis C43.59</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81 / 84</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C78.2</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Pleurakarzinose ergänzt</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87 / 90</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C78.6</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Peritonealkarzinose ergänzt</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88 / 90</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C97!</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Bösartige Primärtumore / Hinweis präzisiert</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96 / 98</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3/14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120-121, 136-138; ICD-Sys 2026: S. 122, 124, 139-141.</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104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D61.10</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Zytostatische Knochenmarkschädigung beschrieben</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120 / 122</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D65.0</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Unterteilung Afibrino-/Hypofibrinogenämie</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121 / 124</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E10</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Prädiabetes / Stadium 1 und 2 abgegrenzt</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136 / 139</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E11</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Prädiabetes-Verweis aktualisiert</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137 / 140</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E12</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Prädiabetes / Stadium 1 und 2 abgegrenzt</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137 / 140</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E13</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Prädiabetes / Stadium 1 und 2 abgegrenzt</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137 / 140</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E14</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Ausschlüsse aktualisiert / umsortiert</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138 / 141</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4/14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156-157, 185, 205, 213; ICD-Sys 2026: S. 159-160, 188, 208, 216.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105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E85.3</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Systemische AL separat</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156 / 159</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E85.4</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Lokalisierte AL ergänzt</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156 / 159</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E85.8</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wtATTR separat</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156 / 159</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E88.0</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Plasmaproteine unterteilt</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157 / 160</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F48.0</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Fatigue-/ME-CFS-Verweise</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185 / 188</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F91.2</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Redaktionell: Dieses → Diese Störung</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205 / 208</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G04</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G93.39-Verweis</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213 / 216</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5/14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214, 220-221, 230, 236, 247-248; ICD-Sys 2026: S. 217, 223-224, 232, 238, 250-251.</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106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G04.8</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Anti-NMDA-Rezeptor-Enzephalitis ergänzt</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214 / 217</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G31.81</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Kearns-Sayre ergänzt</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220 / 223</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G36</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Anti-NMDA-Abgrenzung</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221 / 224</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G71.0</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Duchenne separat</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230 / 232</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G93.3</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Unterteilung / Symptom-Abgrenzung</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236 / 238</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H25</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H40.10-Verweis</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247 / 250</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H26.8</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Pseudoexfoliation separat</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248 / 251</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6/14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252, 255, 285, 289; ICD-Sys 2026: S. 255, 258, 288, 292.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107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H40.1</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Pseudoexfoliationsglaukom separat</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252 / 255</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H49.8</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Kearns-Sayre-Abgrenzung</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255 / 258</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I48.0</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Brady-/Tachyarrhythmia absoluta</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285 / 288</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I48.1</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Brady-/Tachyarrhythmia absoluta</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285 / 288</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I48.2</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Brady-/Tachyarrhythmia absoluta</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285 / 288</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I48.9</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Brady-/Tachyarrhythmia absoluta</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285 / 288</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I65.8</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Truncus brachiocephalicus</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289 / 292</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7/14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294, 301, 305, 307, 313-314, 322; ICD-Sys 2026: S. 297, 304, 308-309, 316, 324.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108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I74</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Zerebrale / präzerebrale Ausschlüsse</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294 / 297</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I97.89</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Steal nach Dialyseshunt</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301 / 304</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J03</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Akute rezidivierende Episode</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305 / 308</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J10</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Saisonales Influenza A ergänzt</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307 / 309</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J35.0</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Akut / chronisch abgegrenzt</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313 / 316</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J36</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Akute Tonsillitis-Abgrenzung</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314 / 316</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J80</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Neugeborene im P22.0-Ausschluss ergänzt</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322 / 324</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8/14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324-325, 366, 395, 413, 432; ICD-Sys 2026: S. 326-327, 368, 397, 415, 434.</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109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25849"/>
          </a:xfrm>
          <a:prstGeom prst="rect">
            <a:avLst/>
          </a:prstGeom>
          <a:solidFill>
            <a:srgbClr val="FFFFFF"/>
          </a:solidFill>
          <a:ln w="5715">
            <a:solidFill>
              <a:srgbClr val="FFFFFF"/>
            </a:solidFill>
            <a:prstDash val="solid"/>
          </a:ln>
        </p:spPr>
      </p:sp>
      <p:sp>
        <p:nvSpPr>
          <p:cNvPr id="22" name="Text 19"/>
          <p:cNvSpPr/>
          <p:nvPr/>
        </p:nvSpPr>
        <p:spPr>
          <a:xfrm>
            <a:off x="557784" y="2510028"/>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J86.03</a:t>
            </a:r>
            <a:endParaRPr lang="en-US" sz="1410" dirty="0"/>
          </a:p>
        </p:txBody>
      </p:sp>
      <p:sp>
        <p:nvSpPr>
          <p:cNvPr id="23" name="Shape 20"/>
          <p:cNvSpPr/>
          <p:nvPr/>
        </p:nvSpPr>
        <p:spPr>
          <a:xfrm>
            <a:off x="1856232" y="2441448"/>
            <a:ext cx="8366760" cy="425849"/>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J95.03-Verweis</a:t>
            </a:r>
            <a:endParaRPr lang="en-US" sz="1410" dirty="0"/>
          </a:p>
        </p:txBody>
      </p:sp>
      <p:sp>
        <p:nvSpPr>
          <p:cNvPr id="25" name="Shape 22"/>
          <p:cNvSpPr/>
          <p:nvPr/>
        </p:nvSpPr>
        <p:spPr>
          <a:xfrm>
            <a:off x="10222992" y="2441448"/>
            <a:ext cx="1527048" cy="425849"/>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324 / 326</a:t>
            </a:r>
            <a:endParaRPr lang="en-US" sz="1410" dirty="0"/>
          </a:p>
        </p:txBody>
      </p:sp>
      <p:sp>
        <p:nvSpPr>
          <p:cNvPr id="27" name="Shape 24"/>
          <p:cNvSpPr/>
          <p:nvPr/>
        </p:nvSpPr>
        <p:spPr>
          <a:xfrm>
            <a:off x="438912" y="2867297"/>
            <a:ext cx="1417320" cy="425849"/>
          </a:xfrm>
          <a:prstGeom prst="rect">
            <a:avLst/>
          </a:prstGeom>
          <a:solidFill>
            <a:srgbClr val="F0EBE2"/>
          </a:solidFill>
          <a:ln w="5715">
            <a:solidFill>
              <a:srgbClr val="F0EBE2"/>
            </a:solidFill>
            <a:prstDash val="solid"/>
          </a:ln>
        </p:spPr>
      </p:sp>
      <p:sp>
        <p:nvSpPr>
          <p:cNvPr id="28" name="Text 25"/>
          <p:cNvSpPr/>
          <p:nvPr/>
        </p:nvSpPr>
        <p:spPr>
          <a:xfrm>
            <a:off x="557784" y="2935877"/>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J95.0</a:t>
            </a:r>
            <a:endParaRPr lang="en-US" sz="1410" dirty="0"/>
          </a:p>
        </p:txBody>
      </p:sp>
      <p:sp>
        <p:nvSpPr>
          <p:cNvPr id="29" name="Shape 26"/>
          <p:cNvSpPr/>
          <p:nvPr/>
        </p:nvSpPr>
        <p:spPr>
          <a:xfrm>
            <a:off x="1856232" y="2867297"/>
            <a:ext cx="8366760" cy="425849"/>
          </a:xfrm>
          <a:prstGeom prst="rect">
            <a:avLst/>
          </a:prstGeom>
          <a:solidFill>
            <a:srgbClr val="F0EBE2"/>
          </a:solidFill>
          <a:ln w="5715">
            <a:solidFill>
              <a:srgbClr val="F0EBE2"/>
            </a:solidFill>
            <a:prstDash val="solid"/>
          </a:ln>
        </p:spPr>
      </p:sp>
      <p:sp>
        <p:nvSpPr>
          <p:cNvPr id="30" name="Text 27"/>
          <p:cNvSpPr/>
          <p:nvPr/>
        </p:nvSpPr>
        <p:spPr>
          <a:xfrm>
            <a:off x="1975104" y="2935877"/>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Komplikationsarten unterteilt</a:t>
            </a:r>
            <a:endParaRPr lang="en-US" sz="1410" dirty="0"/>
          </a:p>
        </p:txBody>
      </p:sp>
      <p:sp>
        <p:nvSpPr>
          <p:cNvPr id="31" name="Shape 28"/>
          <p:cNvSpPr/>
          <p:nvPr/>
        </p:nvSpPr>
        <p:spPr>
          <a:xfrm>
            <a:off x="10222992" y="2867297"/>
            <a:ext cx="1527048" cy="425849"/>
          </a:xfrm>
          <a:prstGeom prst="rect">
            <a:avLst/>
          </a:prstGeom>
          <a:solidFill>
            <a:srgbClr val="F0EBE2"/>
          </a:solidFill>
          <a:ln w="5715">
            <a:solidFill>
              <a:srgbClr val="F0EBE2"/>
            </a:solidFill>
            <a:prstDash val="solid"/>
          </a:ln>
        </p:spPr>
      </p:sp>
      <p:sp>
        <p:nvSpPr>
          <p:cNvPr id="32" name="Text 29"/>
          <p:cNvSpPr/>
          <p:nvPr/>
        </p:nvSpPr>
        <p:spPr>
          <a:xfrm>
            <a:off x="10341864" y="2935877"/>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325 / 327</a:t>
            </a:r>
            <a:endParaRPr lang="en-US" sz="1410" dirty="0"/>
          </a:p>
        </p:txBody>
      </p:sp>
      <p:sp>
        <p:nvSpPr>
          <p:cNvPr id="33" name="Shape 30"/>
          <p:cNvSpPr/>
          <p:nvPr/>
        </p:nvSpPr>
        <p:spPr>
          <a:xfrm>
            <a:off x="438912" y="3293146"/>
            <a:ext cx="1417320" cy="425849"/>
          </a:xfrm>
          <a:prstGeom prst="rect">
            <a:avLst/>
          </a:prstGeom>
          <a:solidFill>
            <a:srgbClr val="FFFFFF"/>
          </a:solidFill>
          <a:ln w="5715">
            <a:solidFill>
              <a:srgbClr val="FFFFFF"/>
            </a:solidFill>
            <a:prstDash val="solid"/>
          </a:ln>
        </p:spPr>
      </p:sp>
      <p:sp>
        <p:nvSpPr>
          <p:cNvPr id="34" name="Text 31"/>
          <p:cNvSpPr/>
          <p:nvPr/>
        </p:nvSpPr>
        <p:spPr>
          <a:xfrm>
            <a:off x="557784" y="3361726"/>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K91.88</a:t>
            </a:r>
            <a:endParaRPr lang="en-US" sz="1410" dirty="0"/>
          </a:p>
        </p:txBody>
      </p:sp>
      <p:sp>
        <p:nvSpPr>
          <p:cNvPr id="35" name="Shape 32"/>
          <p:cNvSpPr/>
          <p:nvPr/>
        </p:nvSpPr>
        <p:spPr>
          <a:xfrm>
            <a:off x="1856232" y="3293146"/>
            <a:ext cx="8366760" cy="425849"/>
          </a:xfrm>
          <a:prstGeom prst="rect">
            <a:avLst/>
          </a:prstGeom>
          <a:solidFill>
            <a:srgbClr val="FFFFFF"/>
          </a:solidFill>
          <a:ln w="5715">
            <a:solidFill>
              <a:srgbClr val="FFFFFF"/>
            </a:solidFill>
            <a:prstDash val="solid"/>
          </a:ln>
        </p:spPr>
      </p:sp>
      <p:sp>
        <p:nvSpPr>
          <p:cNvPr id="36" name="Text 33"/>
          <p:cNvSpPr/>
          <p:nvPr/>
        </p:nvSpPr>
        <p:spPr>
          <a:xfrm>
            <a:off x="1975104" y="3361726"/>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Intestinale Anastomositis / Ausschlüsse</a:t>
            </a:r>
            <a:endParaRPr lang="en-US" sz="1410" dirty="0"/>
          </a:p>
        </p:txBody>
      </p:sp>
      <p:sp>
        <p:nvSpPr>
          <p:cNvPr id="37" name="Shape 34"/>
          <p:cNvSpPr/>
          <p:nvPr/>
        </p:nvSpPr>
        <p:spPr>
          <a:xfrm>
            <a:off x="10222992" y="3293146"/>
            <a:ext cx="1527048" cy="425849"/>
          </a:xfrm>
          <a:prstGeom prst="rect">
            <a:avLst/>
          </a:prstGeom>
          <a:solidFill>
            <a:srgbClr val="FFFFFF"/>
          </a:solidFill>
          <a:ln w="5715">
            <a:solidFill>
              <a:srgbClr val="FFFFFF"/>
            </a:solidFill>
            <a:prstDash val="solid"/>
          </a:ln>
        </p:spPr>
      </p:sp>
      <p:sp>
        <p:nvSpPr>
          <p:cNvPr id="38" name="Text 35"/>
          <p:cNvSpPr/>
          <p:nvPr/>
        </p:nvSpPr>
        <p:spPr>
          <a:xfrm>
            <a:off x="10341864" y="3361726"/>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366 / 368</a:t>
            </a:r>
            <a:endParaRPr lang="en-US" sz="1410" dirty="0"/>
          </a:p>
        </p:txBody>
      </p:sp>
      <p:sp>
        <p:nvSpPr>
          <p:cNvPr id="39" name="Shape 36"/>
          <p:cNvSpPr/>
          <p:nvPr/>
        </p:nvSpPr>
        <p:spPr>
          <a:xfrm>
            <a:off x="438912" y="3718995"/>
            <a:ext cx="1417320" cy="425849"/>
          </a:xfrm>
          <a:prstGeom prst="rect">
            <a:avLst/>
          </a:prstGeom>
          <a:solidFill>
            <a:srgbClr val="F0EBE2"/>
          </a:solidFill>
          <a:ln w="5715">
            <a:solidFill>
              <a:srgbClr val="F0EBE2"/>
            </a:solidFill>
            <a:prstDash val="solid"/>
          </a:ln>
        </p:spPr>
      </p:sp>
      <p:sp>
        <p:nvSpPr>
          <p:cNvPr id="40" name="Text 37"/>
          <p:cNvSpPr/>
          <p:nvPr/>
        </p:nvSpPr>
        <p:spPr>
          <a:xfrm>
            <a:off x="557784" y="378757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M02.3</a:t>
            </a:r>
            <a:endParaRPr lang="en-US" sz="1410" dirty="0"/>
          </a:p>
        </p:txBody>
      </p:sp>
      <p:sp>
        <p:nvSpPr>
          <p:cNvPr id="41" name="Shape 38"/>
          <p:cNvSpPr/>
          <p:nvPr/>
        </p:nvSpPr>
        <p:spPr>
          <a:xfrm>
            <a:off x="1856232" y="3718995"/>
            <a:ext cx="8366760" cy="425849"/>
          </a:xfrm>
          <a:prstGeom prst="rect">
            <a:avLst/>
          </a:prstGeom>
          <a:solidFill>
            <a:srgbClr val="F0EBE2"/>
          </a:solidFill>
          <a:ln w="5715">
            <a:solidFill>
              <a:srgbClr val="F0EBE2"/>
            </a:solidFill>
            <a:prstDash val="solid"/>
          </a:ln>
        </p:spPr>
      </p:sp>
      <p:sp>
        <p:nvSpPr>
          <p:cNvPr id="42" name="Text 39"/>
          <p:cNvSpPr/>
          <p:nvPr/>
        </p:nvSpPr>
        <p:spPr>
          <a:xfrm>
            <a:off x="1975104" y="378757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Arthritis nach Urogenitalinfekt: Terminologie</a:t>
            </a:r>
            <a:endParaRPr lang="en-US" sz="1410" dirty="0"/>
          </a:p>
        </p:txBody>
      </p:sp>
      <p:sp>
        <p:nvSpPr>
          <p:cNvPr id="43" name="Shape 40"/>
          <p:cNvSpPr/>
          <p:nvPr/>
        </p:nvSpPr>
        <p:spPr>
          <a:xfrm>
            <a:off x="10222992" y="3718995"/>
            <a:ext cx="1527048" cy="425849"/>
          </a:xfrm>
          <a:prstGeom prst="rect">
            <a:avLst/>
          </a:prstGeom>
          <a:solidFill>
            <a:srgbClr val="F0EBE2"/>
          </a:solidFill>
          <a:ln w="5715">
            <a:solidFill>
              <a:srgbClr val="F0EBE2"/>
            </a:solidFill>
            <a:prstDash val="solid"/>
          </a:ln>
        </p:spPr>
      </p:sp>
      <p:sp>
        <p:nvSpPr>
          <p:cNvPr id="44" name="Text 41"/>
          <p:cNvSpPr/>
          <p:nvPr/>
        </p:nvSpPr>
        <p:spPr>
          <a:xfrm>
            <a:off x="10341864" y="378757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395 / 397</a:t>
            </a:r>
            <a:endParaRPr lang="en-US" sz="1410" dirty="0"/>
          </a:p>
        </p:txBody>
      </p:sp>
      <p:sp>
        <p:nvSpPr>
          <p:cNvPr id="45" name="Shape 42"/>
          <p:cNvSpPr/>
          <p:nvPr/>
        </p:nvSpPr>
        <p:spPr>
          <a:xfrm>
            <a:off x="438912" y="4144845"/>
            <a:ext cx="1417320" cy="425849"/>
          </a:xfrm>
          <a:prstGeom prst="rect">
            <a:avLst/>
          </a:prstGeom>
          <a:solidFill>
            <a:srgbClr val="FFFFFF"/>
          </a:solidFill>
          <a:ln w="5715">
            <a:solidFill>
              <a:srgbClr val="FFFFFF"/>
            </a:solidFill>
            <a:prstDash val="solid"/>
          </a:ln>
        </p:spPr>
      </p:sp>
      <p:sp>
        <p:nvSpPr>
          <p:cNvPr id="46" name="Text 43"/>
          <p:cNvSpPr/>
          <p:nvPr/>
        </p:nvSpPr>
        <p:spPr>
          <a:xfrm>
            <a:off x="557784" y="4213425"/>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M45</a:t>
            </a:r>
            <a:endParaRPr lang="en-US" sz="1410" dirty="0"/>
          </a:p>
        </p:txBody>
      </p:sp>
      <p:sp>
        <p:nvSpPr>
          <p:cNvPr id="47" name="Shape 44"/>
          <p:cNvSpPr/>
          <p:nvPr/>
        </p:nvSpPr>
        <p:spPr>
          <a:xfrm>
            <a:off x="1856232" y="4144845"/>
            <a:ext cx="8366760" cy="425849"/>
          </a:xfrm>
          <a:prstGeom prst="rect">
            <a:avLst/>
          </a:prstGeom>
          <a:solidFill>
            <a:srgbClr val="FFFFFF"/>
          </a:solidFill>
          <a:ln w="5715">
            <a:solidFill>
              <a:srgbClr val="FFFFFF"/>
            </a:solidFill>
            <a:prstDash val="solid"/>
          </a:ln>
        </p:spPr>
      </p:sp>
      <p:sp>
        <p:nvSpPr>
          <p:cNvPr id="48" name="Text 45"/>
          <p:cNvSpPr/>
          <p:nvPr/>
        </p:nvSpPr>
        <p:spPr>
          <a:xfrm>
            <a:off x="1975104" y="4213425"/>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Terminologischer Folge-Verweis M02.3-</a:t>
            </a:r>
            <a:endParaRPr lang="en-US" sz="1410" dirty="0"/>
          </a:p>
        </p:txBody>
      </p:sp>
      <p:sp>
        <p:nvSpPr>
          <p:cNvPr id="49" name="Shape 46"/>
          <p:cNvSpPr/>
          <p:nvPr/>
        </p:nvSpPr>
        <p:spPr>
          <a:xfrm>
            <a:off x="10222992" y="4144845"/>
            <a:ext cx="1527048" cy="425849"/>
          </a:xfrm>
          <a:prstGeom prst="rect">
            <a:avLst/>
          </a:prstGeom>
          <a:solidFill>
            <a:srgbClr val="FFFFFF"/>
          </a:solidFill>
          <a:ln w="5715">
            <a:solidFill>
              <a:srgbClr val="FFFFFF"/>
            </a:solidFill>
            <a:prstDash val="solid"/>
          </a:ln>
        </p:spPr>
      </p:sp>
      <p:sp>
        <p:nvSpPr>
          <p:cNvPr id="50" name="Text 47"/>
          <p:cNvSpPr/>
          <p:nvPr/>
        </p:nvSpPr>
        <p:spPr>
          <a:xfrm>
            <a:off x="10341864" y="4213425"/>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413 / 415</a:t>
            </a:r>
            <a:endParaRPr lang="en-US" sz="1410" dirty="0"/>
          </a:p>
        </p:txBody>
      </p:sp>
      <p:sp>
        <p:nvSpPr>
          <p:cNvPr id="51" name="Shape 48"/>
          <p:cNvSpPr/>
          <p:nvPr/>
        </p:nvSpPr>
        <p:spPr>
          <a:xfrm>
            <a:off x="438912" y="4570694"/>
            <a:ext cx="1417320" cy="425849"/>
          </a:xfrm>
          <a:prstGeom prst="rect">
            <a:avLst/>
          </a:prstGeom>
          <a:solidFill>
            <a:srgbClr val="F0EBE2"/>
          </a:solidFill>
          <a:ln w="5715">
            <a:solidFill>
              <a:srgbClr val="F0EBE2"/>
            </a:solidFill>
            <a:prstDash val="solid"/>
          </a:ln>
        </p:spPr>
      </p:sp>
      <p:sp>
        <p:nvSpPr>
          <p:cNvPr id="52" name="Text 49"/>
          <p:cNvSpPr/>
          <p:nvPr/>
        </p:nvSpPr>
        <p:spPr>
          <a:xfrm>
            <a:off x="557784" y="4639274"/>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M46</a:t>
            </a:r>
            <a:endParaRPr lang="en-US" sz="1410" dirty="0"/>
          </a:p>
        </p:txBody>
      </p:sp>
      <p:sp>
        <p:nvSpPr>
          <p:cNvPr id="53" name="Shape 50"/>
          <p:cNvSpPr/>
          <p:nvPr/>
        </p:nvSpPr>
        <p:spPr>
          <a:xfrm>
            <a:off x="1856232" y="4570694"/>
            <a:ext cx="8366760" cy="425849"/>
          </a:xfrm>
          <a:prstGeom prst="rect">
            <a:avLst/>
          </a:prstGeom>
          <a:solidFill>
            <a:srgbClr val="F0EBE2"/>
          </a:solidFill>
          <a:ln w="5715">
            <a:solidFill>
              <a:srgbClr val="F0EBE2"/>
            </a:solidFill>
            <a:prstDash val="solid"/>
          </a:ln>
        </p:spPr>
      </p:sp>
      <p:sp>
        <p:nvSpPr>
          <p:cNvPr id="54" name="Text 51"/>
          <p:cNvSpPr/>
          <p:nvPr/>
        </p:nvSpPr>
        <p:spPr>
          <a:xfrm>
            <a:off x="1975104" y="4639274"/>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T84.5-.7 Zusatzhinweise</a:t>
            </a:r>
            <a:endParaRPr lang="en-US" sz="1410" dirty="0"/>
          </a:p>
        </p:txBody>
      </p:sp>
      <p:sp>
        <p:nvSpPr>
          <p:cNvPr id="55" name="Shape 52"/>
          <p:cNvSpPr/>
          <p:nvPr/>
        </p:nvSpPr>
        <p:spPr>
          <a:xfrm>
            <a:off x="10222992" y="4570694"/>
            <a:ext cx="1527048" cy="425849"/>
          </a:xfrm>
          <a:prstGeom prst="rect">
            <a:avLst/>
          </a:prstGeom>
          <a:solidFill>
            <a:srgbClr val="F0EBE2"/>
          </a:solidFill>
          <a:ln w="5715">
            <a:solidFill>
              <a:srgbClr val="F0EBE2"/>
            </a:solidFill>
            <a:prstDash val="solid"/>
          </a:ln>
        </p:spPr>
      </p:sp>
      <p:sp>
        <p:nvSpPr>
          <p:cNvPr id="56" name="Text 53"/>
          <p:cNvSpPr/>
          <p:nvPr/>
        </p:nvSpPr>
        <p:spPr>
          <a:xfrm>
            <a:off x="10341864" y="4639274"/>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413 / 415</a:t>
            </a:r>
            <a:endParaRPr lang="en-US" sz="1410" dirty="0"/>
          </a:p>
        </p:txBody>
      </p:sp>
      <p:sp>
        <p:nvSpPr>
          <p:cNvPr id="57" name="Shape 54"/>
          <p:cNvSpPr/>
          <p:nvPr/>
        </p:nvSpPr>
        <p:spPr>
          <a:xfrm>
            <a:off x="438912" y="4996543"/>
            <a:ext cx="1417320" cy="425849"/>
          </a:xfrm>
          <a:prstGeom prst="rect">
            <a:avLst/>
          </a:prstGeom>
          <a:solidFill>
            <a:srgbClr val="FFFFFF"/>
          </a:solidFill>
          <a:ln w="5715">
            <a:solidFill>
              <a:srgbClr val="FFFFFF"/>
            </a:solidFill>
            <a:prstDash val="solid"/>
          </a:ln>
        </p:spPr>
      </p:sp>
      <p:sp>
        <p:nvSpPr>
          <p:cNvPr id="58" name="Text 55"/>
          <p:cNvSpPr/>
          <p:nvPr/>
        </p:nvSpPr>
        <p:spPr>
          <a:xfrm>
            <a:off x="557784" y="5065123"/>
            <a:ext cx="1179576" cy="306977"/>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M96.6</a:t>
            </a:r>
            <a:endParaRPr lang="en-US" sz="1410" dirty="0"/>
          </a:p>
        </p:txBody>
      </p:sp>
      <p:sp>
        <p:nvSpPr>
          <p:cNvPr id="59" name="Shape 56"/>
          <p:cNvSpPr/>
          <p:nvPr/>
        </p:nvSpPr>
        <p:spPr>
          <a:xfrm>
            <a:off x="1856232" y="4996543"/>
            <a:ext cx="8366760" cy="425849"/>
          </a:xfrm>
          <a:prstGeom prst="rect">
            <a:avLst/>
          </a:prstGeom>
          <a:solidFill>
            <a:srgbClr val="FFFFFF"/>
          </a:solidFill>
          <a:ln w="5715">
            <a:solidFill>
              <a:srgbClr val="FFFFFF"/>
            </a:solidFill>
            <a:prstDash val="solid"/>
          </a:ln>
        </p:spPr>
      </p:sp>
      <p:sp>
        <p:nvSpPr>
          <p:cNvPr id="60" name="Text 57"/>
          <p:cNvSpPr/>
          <p:nvPr/>
        </p:nvSpPr>
        <p:spPr>
          <a:xfrm>
            <a:off x="1975104" y="5065123"/>
            <a:ext cx="8129016"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Einsetzen oder Entfernen im Hinweis</a:t>
            </a:r>
            <a:endParaRPr lang="en-US" sz="1410" dirty="0"/>
          </a:p>
        </p:txBody>
      </p:sp>
      <p:sp>
        <p:nvSpPr>
          <p:cNvPr id="61" name="Shape 58"/>
          <p:cNvSpPr/>
          <p:nvPr/>
        </p:nvSpPr>
        <p:spPr>
          <a:xfrm>
            <a:off x="10222992" y="4996543"/>
            <a:ext cx="1527048" cy="425849"/>
          </a:xfrm>
          <a:prstGeom prst="rect">
            <a:avLst/>
          </a:prstGeom>
          <a:solidFill>
            <a:srgbClr val="FFFFFF"/>
          </a:solidFill>
          <a:ln w="5715">
            <a:solidFill>
              <a:srgbClr val="FFFFFF"/>
            </a:solidFill>
            <a:prstDash val="solid"/>
          </a:ln>
        </p:spPr>
      </p:sp>
      <p:sp>
        <p:nvSpPr>
          <p:cNvPr id="62" name="Text 59"/>
          <p:cNvSpPr/>
          <p:nvPr/>
        </p:nvSpPr>
        <p:spPr>
          <a:xfrm>
            <a:off x="10341864" y="5065123"/>
            <a:ext cx="1289304" cy="306977"/>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432 / 434</a:t>
            </a:r>
            <a:endParaRPr lang="en-US" sz="141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9/14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449, 504, 570, 575-576; ICD-Sys 2026: S. 451, 507, 572, 577-578.</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110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N34</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Terminologischer Folge-Verweis M02.3-</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449 / 451</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P22.0</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Surfactant / Inaktivierung beschrieben</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504 / 507</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R53</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Symptom-Fatigue unterteilt</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570 / 572</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R73.0</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Präsymptomatischer Typ 1, Stadium 2</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575 / 577</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R76.8</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Inselzellautoantikörper separat</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575 / 578</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R77</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E88.0- Folge-Verweis</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576 / 578</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10/14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580, 597, 602, 608, 615, 620; ICD-Sys 2026: S. 583, 600, 605, 611, 619, 623.</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111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R94.7</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Prädiabetes-Verweise</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580 / 583</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S12</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597 / 600</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S22</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602 / 605</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S32</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608 / 611</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S42</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615 / 619</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S52</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620 / 623</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11/14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624, 629, 632, 637, 678; ICD-Sys 2026: S. 628, 632, 636, 641, 682.</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112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S62</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624 / 628</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S72</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629 / 632</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S82</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632 / 636</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S92</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M96.6-Verweis: Einsetzen oder Entfernen</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637 / 641</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T82.6</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Herzklappentransplantate ergänzt</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678 / 682</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T82.7</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Geräte-/Implantatarten unterteilt</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678 / 682</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12/14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679-680, 694, 697; ICD-Sys 2026: S. 684-685, 698, 701.</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113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T84</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Implantatentfernung: M96.6-Verweis</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679 / 684</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T84.5</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M46.- Zusatzhinweis</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680 / 685</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T84.6</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M46.- Zusatzhinweis</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680 / 685</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T84.7</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M46.- Zusatzhinweis</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680 / 685</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X49.9!</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Y57.9-! Verweis</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694 / 698</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Y57.9!</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Fluorchinolone separat</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697 / 701</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13/14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703-705, 711-712, 726; ICD-Sys 2026: S. 708-709, 716-717, 731.</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114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Z09.0</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Neue Nachuntersuchung Z09.81</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703 / 708</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Z13.1</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Inselzellautoantikörper-Screening separat</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704 / 709</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Z13.8</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Z13.1- Folge-Verweis</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705 / 709</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Z43</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J95.0- Folge-Verweis</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711 / 716</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Z45.1</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Medikamentenpumpe / Funktionsparameter</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712 / 717</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Z92.4</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Z98.80-Verweis</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726 / 731</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ÄNDERUNGSNACHWEIS</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Geänderte Altpositionen 14/14</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 S. 726, 729, 734, 748, 751; ICD-Sys 2026: S. 731, 734, 738, 752, 756.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115 / 140</a:t>
            </a:r>
            <a:endParaRPr lang="en-US" sz="900" dirty="0"/>
          </a:p>
        </p:txBody>
      </p:sp>
      <p:sp>
        <p:nvSpPr>
          <p:cNvPr id="15" name="Shape 12"/>
          <p:cNvSpPr/>
          <p:nvPr/>
        </p:nvSpPr>
        <p:spPr>
          <a:xfrm>
            <a:off x="438912" y="2048256"/>
            <a:ext cx="1417320" cy="393192"/>
          </a:xfrm>
          <a:prstGeom prst="rect">
            <a:avLst/>
          </a:prstGeom>
          <a:solidFill>
            <a:srgbClr val="303D43"/>
          </a:solidFill>
          <a:ln w="5715">
            <a:solidFill>
              <a:srgbClr val="303D43"/>
            </a:solidFill>
            <a:prstDash val="solid"/>
          </a:ln>
        </p:spPr>
      </p:sp>
      <p:sp>
        <p:nvSpPr>
          <p:cNvPr id="16" name="Text 13"/>
          <p:cNvSpPr/>
          <p:nvPr/>
        </p:nvSpPr>
        <p:spPr>
          <a:xfrm>
            <a:off x="548640" y="2135124"/>
            <a:ext cx="119786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Position</a:t>
            </a:r>
            <a:endParaRPr lang="en-US" sz="1220" dirty="0"/>
          </a:p>
        </p:txBody>
      </p:sp>
      <p:sp>
        <p:nvSpPr>
          <p:cNvPr id="17" name="Shape 14"/>
          <p:cNvSpPr/>
          <p:nvPr/>
        </p:nvSpPr>
        <p:spPr>
          <a:xfrm>
            <a:off x="1856232" y="2048256"/>
            <a:ext cx="8366760" cy="393192"/>
          </a:xfrm>
          <a:prstGeom prst="rect">
            <a:avLst/>
          </a:prstGeom>
          <a:solidFill>
            <a:srgbClr val="303D43"/>
          </a:solidFill>
          <a:ln w="5715">
            <a:solidFill>
              <a:srgbClr val="303D43"/>
            </a:solidFill>
            <a:prstDash val="solid"/>
          </a:ln>
        </p:spPr>
      </p:sp>
      <p:sp>
        <p:nvSpPr>
          <p:cNvPr id="18" name="Text 15"/>
          <p:cNvSpPr/>
          <p:nvPr/>
        </p:nvSpPr>
        <p:spPr>
          <a:xfrm>
            <a:off x="1965960" y="2135124"/>
            <a:ext cx="8147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Gegenstand der Änderung</a:t>
            </a:r>
            <a:endParaRPr lang="en-US" sz="1220" dirty="0"/>
          </a:p>
        </p:txBody>
      </p:sp>
      <p:sp>
        <p:nvSpPr>
          <p:cNvPr id="19" name="Shape 16"/>
          <p:cNvSpPr/>
          <p:nvPr/>
        </p:nvSpPr>
        <p:spPr>
          <a:xfrm>
            <a:off x="10222992" y="2048256"/>
            <a:ext cx="1527048" cy="393192"/>
          </a:xfrm>
          <a:prstGeom prst="rect">
            <a:avLst/>
          </a:prstGeom>
          <a:solidFill>
            <a:srgbClr val="303D43"/>
          </a:solidFill>
          <a:ln w="5715">
            <a:solidFill>
              <a:srgbClr val="303D43"/>
            </a:solidFill>
            <a:prstDash val="solid"/>
          </a:ln>
        </p:spPr>
      </p:sp>
      <p:sp>
        <p:nvSpPr>
          <p:cNvPr id="20" name="Text 17"/>
          <p:cNvSpPr/>
          <p:nvPr/>
        </p:nvSpPr>
        <p:spPr>
          <a:xfrm>
            <a:off x="10332720" y="2135124"/>
            <a:ext cx="1307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S. 2024 / 2026</a:t>
            </a:r>
            <a:endParaRPr lang="en-US" sz="1220" dirty="0"/>
          </a:p>
        </p:txBody>
      </p:sp>
      <p:sp>
        <p:nvSpPr>
          <p:cNvPr id="21" name="Shape 18"/>
          <p:cNvSpPr/>
          <p:nvPr/>
        </p:nvSpPr>
        <p:spPr>
          <a:xfrm>
            <a:off x="438912" y="2441448"/>
            <a:ext cx="1417320" cy="496824"/>
          </a:xfrm>
          <a:prstGeom prst="rect">
            <a:avLst/>
          </a:prstGeom>
          <a:solidFill>
            <a:srgbClr val="FFFFFF"/>
          </a:solidFill>
          <a:ln w="5715">
            <a:solidFill>
              <a:srgbClr val="FFFFFF"/>
            </a:solidFill>
            <a:prstDash val="solid"/>
          </a:ln>
        </p:spPr>
      </p:sp>
      <p:sp>
        <p:nvSpPr>
          <p:cNvPr id="22" name="Text 19"/>
          <p:cNvSpPr/>
          <p:nvPr/>
        </p:nvSpPr>
        <p:spPr>
          <a:xfrm>
            <a:off x="557784" y="251002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Z92.8</a:t>
            </a:r>
            <a:endParaRPr lang="en-US" sz="1410" dirty="0"/>
          </a:p>
        </p:txBody>
      </p:sp>
      <p:sp>
        <p:nvSpPr>
          <p:cNvPr id="23" name="Shape 20"/>
          <p:cNvSpPr/>
          <p:nvPr/>
        </p:nvSpPr>
        <p:spPr>
          <a:xfrm>
            <a:off x="1856232" y="2441448"/>
            <a:ext cx="8366760" cy="496824"/>
          </a:xfrm>
          <a:prstGeom prst="rect">
            <a:avLst/>
          </a:prstGeom>
          <a:solidFill>
            <a:srgbClr val="FFFFFF"/>
          </a:solidFill>
          <a:ln w="5715">
            <a:solidFill>
              <a:srgbClr val="FFFFFF"/>
            </a:solidFill>
            <a:prstDash val="solid"/>
          </a:ln>
        </p:spPr>
      </p:sp>
      <p:sp>
        <p:nvSpPr>
          <p:cNvPr id="24" name="Text 21"/>
          <p:cNvSpPr/>
          <p:nvPr/>
        </p:nvSpPr>
        <p:spPr>
          <a:xfrm>
            <a:off x="1975104" y="251002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Interventioneller Herzfehler-Status</a:t>
            </a:r>
            <a:endParaRPr lang="en-US" sz="1410" dirty="0"/>
          </a:p>
        </p:txBody>
      </p:sp>
      <p:sp>
        <p:nvSpPr>
          <p:cNvPr id="25" name="Shape 22"/>
          <p:cNvSpPr/>
          <p:nvPr/>
        </p:nvSpPr>
        <p:spPr>
          <a:xfrm>
            <a:off x="10222992" y="2441448"/>
            <a:ext cx="1527048" cy="496824"/>
          </a:xfrm>
          <a:prstGeom prst="rect">
            <a:avLst/>
          </a:prstGeom>
          <a:solidFill>
            <a:srgbClr val="FFFFFF"/>
          </a:solidFill>
          <a:ln w="5715">
            <a:solidFill>
              <a:srgbClr val="FFFFFF"/>
            </a:solidFill>
            <a:prstDash val="solid"/>
          </a:ln>
        </p:spPr>
      </p:sp>
      <p:sp>
        <p:nvSpPr>
          <p:cNvPr id="26" name="Text 23"/>
          <p:cNvSpPr/>
          <p:nvPr/>
        </p:nvSpPr>
        <p:spPr>
          <a:xfrm>
            <a:off x="10341864" y="251002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726 / 731</a:t>
            </a:r>
            <a:endParaRPr lang="en-US" sz="1410" dirty="0"/>
          </a:p>
        </p:txBody>
      </p:sp>
      <p:sp>
        <p:nvSpPr>
          <p:cNvPr id="27" name="Shape 24"/>
          <p:cNvSpPr/>
          <p:nvPr/>
        </p:nvSpPr>
        <p:spPr>
          <a:xfrm>
            <a:off x="438912" y="2938272"/>
            <a:ext cx="1417320" cy="496824"/>
          </a:xfrm>
          <a:prstGeom prst="rect">
            <a:avLst/>
          </a:prstGeom>
          <a:solidFill>
            <a:srgbClr val="F0EBE2"/>
          </a:solidFill>
          <a:ln w="5715">
            <a:solidFill>
              <a:srgbClr val="F0EBE2"/>
            </a:solidFill>
            <a:prstDash val="solid"/>
          </a:ln>
        </p:spPr>
      </p:sp>
      <p:sp>
        <p:nvSpPr>
          <p:cNvPr id="28" name="Text 25"/>
          <p:cNvSpPr/>
          <p:nvPr/>
        </p:nvSpPr>
        <p:spPr>
          <a:xfrm>
            <a:off x="557784" y="3006852"/>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Z93</a:t>
            </a:r>
            <a:endParaRPr lang="en-US" sz="1410" dirty="0"/>
          </a:p>
        </p:txBody>
      </p:sp>
      <p:sp>
        <p:nvSpPr>
          <p:cNvPr id="29" name="Shape 26"/>
          <p:cNvSpPr/>
          <p:nvPr/>
        </p:nvSpPr>
        <p:spPr>
          <a:xfrm>
            <a:off x="1856232" y="2938272"/>
            <a:ext cx="8366760" cy="496824"/>
          </a:xfrm>
          <a:prstGeom prst="rect">
            <a:avLst/>
          </a:prstGeom>
          <a:solidFill>
            <a:srgbClr val="F0EBE2"/>
          </a:solidFill>
          <a:ln w="5715">
            <a:solidFill>
              <a:srgbClr val="F0EBE2"/>
            </a:solidFill>
            <a:prstDash val="solid"/>
          </a:ln>
        </p:spPr>
      </p:sp>
      <p:sp>
        <p:nvSpPr>
          <p:cNvPr id="30" name="Text 27"/>
          <p:cNvSpPr/>
          <p:nvPr/>
        </p:nvSpPr>
        <p:spPr>
          <a:xfrm>
            <a:off x="1975104" y="3006852"/>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J95.0- Folge-Verweis</a:t>
            </a:r>
            <a:endParaRPr lang="en-US" sz="1410" dirty="0"/>
          </a:p>
        </p:txBody>
      </p:sp>
      <p:sp>
        <p:nvSpPr>
          <p:cNvPr id="31" name="Shape 28"/>
          <p:cNvSpPr/>
          <p:nvPr/>
        </p:nvSpPr>
        <p:spPr>
          <a:xfrm>
            <a:off x="10222992" y="2938272"/>
            <a:ext cx="1527048" cy="496824"/>
          </a:xfrm>
          <a:prstGeom prst="rect">
            <a:avLst/>
          </a:prstGeom>
          <a:solidFill>
            <a:srgbClr val="F0EBE2"/>
          </a:solidFill>
          <a:ln w="5715">
            <a:solidFill>
              <a:srgbClr val="F0EBE2"/>
            </a:solidFill>
            <a:prstDash val="solid"/>
          </a:ln>
        </p:spPr>
      </p:sp>
      <p:sp>
        <p:nvSpPr>
          <p:cNvPr id="32" name="Text 29"/>
          <p:cNvSpPr/>
          <p:nvPr/>
        </p:nvSpPr>
        <p:spPr>
          <a:xfrm>
            <a:off x="10341864" y="3006852"/>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726 / 731</a:t>
            </a:r>
            <a:endParaRPr lang="en-US" sz="1410" dirty="0"/>
          </a:p>
        </p:txBody>
      </p:sp>
      <p:sp>
        <p:nvSpPr>
          <p:cNvPr id="33" name="Shape 30"/>
          <p:cNvSpPr/>
          <p:nvPr/>
        </p:nvSpPr>
        <p:spPr>
          <a:xfrm>
            <a:off x="438912" y="3435096"/>
            <a:ext cx="1417320" cy="496824"/>
          </a:xfrm>
          <a:prstGeom prst="rect">
            <a:avLst/>
          </a:prstGeom>
          <a:solidFill>
            <a:srgbClr val="FFFFFF"/>
          </a:solidFill>
          <a:ln w="5715">
            <a:solidFill>
              <a:srgbClr val="FFFFFF"/>
            </a:solidFill>
            <a:prstDash val="solid"/>
          </a:ln>
        </p:spPr>
      </p:sp>
      <p:sp>
        <p:nvSpPr>
          <p:cNvPr id="34" name="Text 31"/>
          <p:cNvSpPr/>
          <p:nvPr/>
        </p:nvSpPr>
        <p:spPr>
          <a:xfrm>
            <a:off x="557784" y="3503676"/>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Z98.8</a:t>
            </a:r>
            <a:endParaRPr lang="en-US" sz="1410" dirty="0"/>
          </a:p>
        </p:txBody>
      </p:sp>
      <p:sp>
        <p:nvSpPr>
          <p:cNvPr id="35" name="Shape 32"/>
          <p:cNvSpPr/>
          <p:nvPr/>
        </p:nvSpPr>
        <p:spPr>
          <a:xfrm>
            <a:off x="1856232" y="3435096"/>
            <a:ext cx="8366760" cy="496824"/>
          </a:xfrm>
          <a:prstGeom prst="rect">
            <a:avLst/>
          </a:prstGeom>
          <a:solidFill>
            <a:srgbClr val="FFFFFF"/>
          </a:solidFill>
          <a:ln w="5715">
            <a:solidFill>
              <a:srgbClr val="FFFFFF"/>
            </a:solidFill>
            <a:prstDash val="solid"/>
          </a:ln>
        </p:spPr>
      </p:sp>
      <p:sp>
        <p:nvSpPr>
          <p:cNvPr id="36" name="Text 33"/>
          <p:cNvSpPr/>
          <p:nvPr/>
        </p:nvSpPr>
        <p:spPr>
          <a:xfrm>
            <a:off x="1975104" y="3503676"/>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Herzchirurgischer Herzfehler-Status</a:t>
            </a:r>
            <a:endParaRPr lang="en-US" sz="1410" dirty="0"/>
          </a:p>
        </p:txBody>
      </p:sp>
      <p:sp>
        <p:nvSpPr>
          <p:cNvPr id="37" name="Shape 34"/>
          <p:cNvSpPr/>
          <p:nvPr/>
        </p:nvSpPr>
        <p:spPr>
          <a:xfrm>
            <a:off x="10222992" y="3435096"/>
            <a:ext cx="1527048" cy="496824"/>
          </a:xfrm>
          <a:prstGeom prst="rect">
            <a:avLst/>
          </a:prstGeom>
          <a:solidFill>
            <a:srgbClr val="FFFFFF"/>
          </a:solidFill>
          <a:ln w="5715">
            <a:solidFill>
              <a:srgbClr val="FFFFFF"/>
            </a:solidFill>
            <a:prstDash val="solid"/>
          </a:ln>
        </p:spPr>
      </p:sp>
      <p:sp>
        <p:nvSpPr>
          <p:cNvPr id="38" name="Text 35"/>
          <p:cNvSpPr/>
          <p:nvPr/>
        </p:nvSpPr>
        <p:spPr>
          <a:xfrm>
            <a:off x="10341864" y="3503676"/>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729 / 734</a:t>
            </a:r>
            <a:endParaRPr lang="en-US" sz="1410" dirty="0"/>
          </a:p>
        </p:txBody>
      </p:sp>
      <p:sp>
        <p:nvSpPr>
          <p:cNvPr id="39" name="Shape 36"/>
          <p:cNvSpPr/>
          <p:nvPr/>
        </p:nvSpPr>
        <p:spPr>
          <a:xfrm>
            <a:off x="438912" y="3931920"/>
            <a:ext cx="1417320" cy="496824"/>
          </a:xfrm>
          <a:prstGeom prst="rect">
            <a:avLst/>
          </a:prstGeom>
          <a:solidFill>
            <a:srgbClr val="F0EBE2"/>
          </a:solidFill>
          <a:ln w="5715">
            <a:solidFill>
              <a:srgbClr val="F0EBE2"/>
            </a:solidFill>
            <a:prstDash val="solid"/>
          </a:ln>
        </p:spPr>
      </p:sp>
      <p:sp>
        <p:nvSpPr>
          <p:cNvPr id="40" name="Text 37"/>
          <p:cNvSpPr/>
          <p:nvPr/>
        </p:nvSpPr>
        <p:spPr>
          <a:xfrm>
            <a:off x="557784" y="4000500"/>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U10.9</a:t>
            </a:r>
            <a:endParaRPr lang="en-US" sz="1410" dirty="0"/>
          </a:p>
        </p:txBody>
      </p:sp>
      <p:sp>
        <p:nvSpPr>
          <p:cNvPr id="41" name="Shape 38"/>
          <p:cNvSpPr/>
          <p:nvPr/>
        </p:nvSpPr>
        <p:spPr>
          <a:xfrm>
            <a:off x="1856232" y="3931920"/>
            <a:ext cx="8366760" cy="496824"/>
          </a:xfrm>
          <a:prstGeom prst="rect">
            <a:avLst/>
          </a:prstGeom>
          <a:solidFill>
            <a:srgbClr val="F0EBE2"/>
          </a:solidFill>
          <a:ln w="5715">
            <a:solidFill>
              <a:srgbClr val="F0EBE2"/>
            </a:solidFill>
            <a:prstDash val="solid"/>
          </a:ln>
        </p:spPr>
      </p:sp>
      <p:sp>
        <p:nvSpPr>
          <p:cNvPr id="42" name="Text 39"/>
          <p:cNvSpPr/>
          <p:nvPr/>
        </p:nvSpPr>
        <p:spPr>
          <a:xfrm>
            <a:off x="1975104" y="4000500"/>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MIS-C / MIS-A Altersgruppen</a:t>
            </a:r>
            <a:endParaRPr lang="en-US" sz="1410" dirty="0"/>
          </a:p>
        </p:txBody>
      </p:sp>
      <p:sp>
        <p:nvSpPr>
          <p:cNvPr id="43" name="Shape 40"/>
          <p:cNvSpPr/>
          <p:nvPr/>
        </p:nvSpPr>
        <p:spPr>
          <a:xfrm>
            <a:off x="10222992" y="3931920"/>
            <a:ext cx="1527048" cy="496824"/>
          </a:xfrm>
          <a:prstGeom prst="rect">
            <a:avLst/>
          </a:prstGeom>
          <a:solidFill>
            <a:srgbClr val="F0EBE2"/>
          </a:solidFill>
          <a:ln w="5715">
            <a:solidFill>
              <a:srgbClr val="F0EBE2"/>
            </a:solidFill>
            <a:prstDash val="solid"/>
          </a:ln>
        </p:spPr>
      </p:sp>
      <p:sp>
        <p:nvSpPr>
          <p:cNvPr id="44" name="Text 41"/>
          <p:cNvSpPr/>
          <p:nvPr/>
        </p:nvSpPr>
        <p:spPr>
          <a:xfrm>
            <a:off x="10341864" y="4000500"/>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734 / 738</a:t>
            </a:r>
            <a:endParaRPr lang="en-US" sz="1410" dirty="0"/>
          </a:p>
        </p:txBody>
      </p:sp>
      <p:sp>
        <p:nvSpPr>
          <p:cNvPr id="45" name="Shape 42"/>
          <p:cNvSpPr/>
          <p:nvPr/>
        </p:nvSpPr>
        <p:spPr>
          <a:xfrm>
            <a:off x="438912" y="4428744"/>
            <a:ext cx="1417320" cy="496824"/>
          </a:xfrm>
          <a:prstGeom prst="rect">
            <a:avLst/>
          </a:prstGeom>
          <a:solidFill>
            <a:srgbClr val="FFFFFF"/>
          </a:solidFill>
          <a:ln w="5715">
            <a:solidFill>
              <a:srgbClr val="FFFFFF"/>
            </a:solidFill>
            <a:prstDash val="solid"/>
          </a:ln>
        </p:spPr>
      </p:sp>
      <p:sp>
        <p:nvSpPr>
          <p:cNvPr id="46" name="Text 43"/>
          <p:cNvSpPr/>
          <p:nvPr/>
        </p:nvSpPr>
        <p:spPr>
          <a:xfrm>
            <a:off x="557784" y="4497324"/>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U51</a:t>
            </a:r>
            <a:endParaRPr lang="en-US" sz="1410" dirty="0"/>
          </a:p>
        </p:txBody>
      </p:sp>
      <p:sp>
        <p:nvSpPr>
          <p:cNvPr id="47" name="Shape 44"/>
          <p:cNvSpPr/>
          <p:nvPr/>
        </p:nvSpPr>
        <p:spPr>
          <a:xfrm>
            <a:off x="1856232" y="4428744"/>
            <a:ext cx="8366760" cy="496824"/>
          </a:xfrm>
          <a:prstGeom prst="rect">
            <a:avLst/>
          </a:prstGeom>
          <a:solidFill>
            <a:srgbClr val="FFFFFF"/>
          </a:solidFill>
          <a:ln w="5715">
            <a:solidFill>
              <a:srgbClr val="FFFFFF"/>
            </a:solidFill>
            <a:prstDash val="solid"/>
          </a:ln>
        </p:spPr>
      </p:sp>
      <p:sp>
        <p:nvSpPr>
          <p:cNvPr id="48" name="Text 45"/>
          <p:cNvSpPr/>
          <p:nvPr/>
        </p:nvSpPr>
        <p:spPr>
          <a:xfrm>
            <a:off x="1975104" y="4497324"/>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MoCA in Testliste + drei Endkodes</a:t>
            </a:r>
            <a:endParaRPr lang="en-US" sz="1410" dirty="0"/>
          </a:p>
        </p:txBody>
      </p:sp>
      <p:sp>
        <p:nvSpPr>
          <p:cNvPr id="49" name="Shape 46"/>
          <p:cNvSpPr/>
          <p:nvPr/>
        </p:nvSpPr>
        <p:spPr>
          <a:xfrm>
            <a:off x="10222992" y="4428744"/>
            <a:ext cx="1527048" cy="496824"/>
          </a:xfrm>
          <a:prstGeom prst="rect">
            <a:avLst/>
          </a:prstGeom>
          <a:solidFill>
            <a:srgbClr val="FFFFFF"/>
          </a:solidFill>
          <a:ln w="5715">
            <a:solidFill>
              <a:srgbClr val="FFFFFF"/>
            </a:solidFill>
            <a:prstDash val="solid"/>
          </a:ln>
        </p:spPr>
      </p:sp>
      <p:sp>
        <p:nvSpPr>
          <p:cNvPr id="50" name="Text 47"/>
          <p:cNvSpPr/>
          <p:nvPr/>
        </p:nvSpPr>
        <p:spPr>
          <a:xfrm>
            <a:off x="10341864" y="4497324"/>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748 / 752</a:t>
            </a:r>
            <a:endParaRPr lang="en-US" sz="1410" dirty="0"/>
          </a:p>
        </p:txBody>
      </p:sp>
      <p:sp>
        <p:nvSpPr>
          <p:cNvPr id="51" name="Shape 48"/>
          <p:cNvSpPr/>
          <p:nvPr/>
        </p:nvSpPr>
        <p:spPr>
          <a:xfrm>
            <a:off x="438912" y="4925568"/>
            <a:ext cx="1417320" cy="496824"/>
          </a:xfrm>
          <a:prstGeom prst="rect">
            <a:avLst/>
          </a:prstGeom>
          <a:solidFill>
            <a:srgbClr val="F0EBE2"/>
          </a:solidFill>
          <a:ln w="5715">
            <a:solidFill>
              <a:srgbClr val="F0EBE2"/>
            </a:solidFill>
            <a:prstDash val="solid"/>
          </a:ln>
        </p:spPr>
      </p:sp>
      <p:sp>
        <p:nvSpPr>
          <p:cNvPr id="52" name="Text 49"/>
          <p:cNvSpPr/>
          <p:nvPr/>
        </p:nvSpPr>
        <p:spPr>
          <a:xfrm>
            <a:off x="557784" y="4994148"/>
            <a:ext cx="1179576" cy="377952"/>
          </a:xfrm>
          <a:prstGeom prst="rect">
            <a:avLst/>
          </a:prstGeom>
          <a:noFill/>
          <a:ln/>
        </p:spPr>
        <p:txBody>
          <a:bodyPr wrap="square" lIns="0" tIns="0" rIns="0" bIns="0" rtlCol="0" anchor="t"/>
          <a:lstStyle/>
          <a:p>
            <a:pPr marL="0" indent="0">
              <a:buNone/>
            </a:pPr>
            <a:r>
              <a:rPr lang="en-US" sz="1410" b="1" dirty="0">
                <a:solidFill>
                  <a:srgbClr val="303D43"/>
                </a:solidFill>
                <a:latin typeface="Arial" pitchFamily="34" charset="0"/>
                <a:ea typeface="Arial" pitchFamily="34" charset="-122"/>
                <a:cs typeface="Arial" pitchFamily="34" charset="-120"/>
              </a:rPr>
              <a:t>U69.2!</a:t>
            </a:r>
            <a:endParaRPr lang="en-US" sz="1410" dirty="0"/>
          </a:p>
        </p:txBody>
      </p:sp>
      <p:sp>
        <p:nvSpPr>
          <p:cNvPr id="53" name="Shape 50"/>
          <p:cNvSpPr/>
          <p:nvPr/>
        </p:nvSpPr>
        <p:spPr>
          <a:xfrm>
            <a:off x="1856232" y="4925568"/>
            <a:ext cx="8366760" cy="496824"/>
          </a:xfrm>
          <a:prstGeom prst="rect">
            <a:avLst/>
          </a:prstGeom>
          <a:solidFill>
            <a:srgbClr val="F0EBE2"/>
          </a:solidFill>
          <a:ln w="5715">
            <a:solidFill>
              <a:srgbClr val="F0EBE2"/>
            </a:solidFill>
            <a:prstDash val="solid"/>
          </a:ln>
        </p:spPr>
      </p:sp>
      <p:sp>
        <p:nvSpPr>
          <p:cNvPr id="54" name="Text 51"/>
          <p:cNvSpPr/>
          <p:nvPr/>
        </p:nvSpPr>
        <p:spPr>
          <a:xfrm>
            <a:off x="1975104" y="4994148"/>
            <a:ext cx="8129016"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Tierursprung bei Influenza</a:t>
            </a:r>
            <a:endParaRPr lang="en-US" sz="1410" dirty="0"/>
          </a:p>
        </p:txBody>
      </p:sp>
      <p:sp>
        <p:nvSpPr>
          <p:cNvPr id="55" name="Shape 52"/>
          <p:cNvSpPr/>
          <p:nvPr/>
        </p:nvSpPr>
        <p:spPr>
          <a:xfrm>
            <a:off x="10222992" y="4925568"/>
            <a:ext cx="1527048" cy="496824"/>
          </a:xfrm>
          <a:prstGeom prst="rect">
            <a:avLst/>
          </a:prstGeom>
          <a:solidFill>
            <a:srgbClr val="F0EBE2"/>
          </a:solidFill>
          <a:ln w="5715">
            <a:solidFill>
              <a:srgbClr val="F0EBE2"/>
            </a:solidFill>
            <a:prstDash val="solid"/>
          </a:ln>
        </p:spPr>
      </p:sp>
      <p:sp>
        <p:nvSpPr>
          <p:cNvPr id="56" name="Text 53"/>
          <p:cNvSpPr/>
          <p:nvPr/>
        </p:nvSpPr>
        <p:spPr>
          <a:xfrm>
            <a:off x="10341864" y="4994148"/>
            <a:ext cx="1289304" cy="377952"/>
          </a:xfrm>
          <a:prstGeom prst="rect">
            <a:avLst/>
          </a:prstGeom>
          <a:noFill/>
          <a:ln/>
        </p:spPr>
        <p:txBody>
          <a:bodyPr wrap="square" lIns="0" tIns="0" rIns="0" bIns="0" rtlCol="0" anchor="t"/>
          <a:lstStyle/>
          <a:p>
            <a:pPr marL="0" indent="0">
              <a:buNone/>
            </a:pPr>
            <a:r>
              <a:rPr lang="en-US" sz="1410" dirty="0">
                <a:solidFill>
                  <a:srgbClr val="303D43"/>
                </a:solidFill>
                <a:latin typeface="Arial" pitchFamily="34" charset="0"/>
                <a:ea typeface="Arial" pitchFamily="34" charset="-122"/>
                <a:cs typeface="Arial" pitchFamily="34" charset="-120"/>
              </a:rPr>
              <a:t>751 / 756</a:t>
            </a:r>
            <a:endParaRPr lang="en-US" sz="1410" dirty="0"/>
          </a:p>
        </p:txBody>
      </p:sp>
      <p:sp>
        <p:nvSpPr>
          <p:cNvPr id="57" name="Shape 54"/>
          <p:cNvSpPr/>
          <p:nvPr/>
        </p:nvSpPr>
        <p:spPr>
          <a:xfrm>
            <a:off x="438912" y="5577840"/>
            <a:ext cx="11314176" cy="566928"/>
          </a:xfrm>
          <a:prstGeom prst="rect">
            <a:avLst/>
          </a:prstGeom>
          <a:solidFill>
            <a:srgbClr val="EAEFDE"/>
          </a:solidFill>
          <a:ln w="5715">
            <a:solidFill>
              <a:srgbClr val="EAEFDE"/>
            </a:solidFill>
            <a:prstDash val="solid"/>
          </a:ln>
        </p:spPr>
      </p:sp>
      <p:sp>
        <p:nvSpPr>
          <p:cNvPr id="58" name="Shape 55"/>
          <p:cNvSpPr/>
          <p:nvPr/>
        </p:nvSpPr>
        <p:spPr>
          <a:xfrm>
            <a:off x="438912" y="5577840"/>
            <a:ext cx="40234" cy="566928"/>
          </a:xfrm>
          <a:prstGeom prst="rect">
            <a:avLst/>
          </a:prstGeom>
          <a:solidFill>
            <a:srgbClr val="284907"/>
          </a:solidFill>
          <a:ln w="5715">
            <a:solidFill>
              <a:srgbClr val="284907"/>
            </a:solidFill>
            <a:prstDash val="solid"/>
          </a:ln>
        </p:spPr>
      </p:sp>
      <p:sp>
        <p:nvSpPr>
          <p:cNvPr id="59" name="Text 5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Beinhaltet auch Umstrukturierungen, Folge-Verweise und Redaktionelles; kein Gleichsetzen mit neuen materiellen Regeln.</a:t>
            </a:r>
            <a:endParaRPr lang="en-US" sz="143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ÜBERGEORDNETE HINWEISE</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Änderungen oberhalb der einzelnen Kodes</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ICD-Sys 2024/2026: Kapitel-/Gruppenüberschriften; vollständiger Abschnittsabgleich.</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116 / 140</a:t>
            </a:r>
            <a:endParaRPr lang="en-US" sz="900" dirty="0"/>
          </a:p>
        </p:txBody>
      </p:sp>
      <p:sp>
        <p:nvSpPr>
          <p:cNvPr id="15" name="Shape 12"/>
          <p:cNvSpPr/>
          <p:nvPr/>
        </p:nvSpPr>
        <p:spPr>
          <a:xfrm>
            <a:off x="438912" y="2048256"/>
            <a:ext cx="2926080" cy="393192"/>
          </a:xfrm>
          <a:prstGeom prst="rect">
            <a:avLst/>
          </a:prstGeom>
          <a:solidFill>
            <a:srgbClr val="303D43"/>
          </a:solidFill>
          <a:ln w="5715">
            <a:solidFill>
              <a:srgbClr val="303D43"/>
            </a:solidFill>
            <a:prstDash val="solid"/>
          </a:ln>
        </p:spPr>
      </p:sp>
      <p:sp>
        <p:nvSpPr>
          <p:cNvPr id="16" name="Text 13"/>
          <p:cNvSpPr/>
          <p:nvPr/>
        </p:nvSpPr>
        <p:spPr>
          <a:xfrm>
            <a:off x="548640" y="2135124"/>
            <a:ext cx="2706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Bereich</a:t>
            </a:r>
            <a:endParaRPr lang="en-US" sz="1220" dirty="0"/>
          </a:p>
        </p:txBody>
      </p:sp>
      <p:sp>
        <p:nvSpPr>
          <p:cNvPr id="17" name="Shape 14"/>
          <p:cNvSpPr/>
          <p:nvPr/>
        </p:nvSpPr>
        <p:spPr>
          <a:xfrm>
            <a:off x="3364992" y="2048256"/>
            <a:ext cx="6126480" cy="393192"/>
          </a:xfrm>
          <a:prstGeom prst="rect">
            <a:avLst/>
          </a:prstGeom>
          <a:solidFill>
            <a:srgbClr val="303D43"/>
          </a:solidFill>
          <a:ln w="5715">
            <a:solidFill>
              <a:srgbClr val="303D43"/>
            </a:solidFill>
            <a:prstDash val="solid"/>
          </a:ln>
        </p:spPr>
      </p:sp>
      <p:sp>
        <p:nvSpPr>
          <p:cNvPr id="18" name="Text 15"/>
          <p:cNvSpPr/>
          <p:nvPr/>
        </p:nvSpPr>
        <p:spPr>
          <a:xfrm>
            <a:off x="3474720" y="2135124"/>
            <a:ext cx="59070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Änderung</a:t>
            </a:r>
            <a:endParaRPr lang="en-US" sz="1220" dirty="0"/>
          </a:p>
        </p:txBody>
      </p:sp>
      <p:sp>
        <p:nvSpPr>
          <p:cNvPr id="19" name="Shape 16"/>
          <p:cNvSpPr/>
          <p:nvPr/>
        </p:nvSpPr>
        <p:spPr>
          <a:xfrm>
            <a:off x="9491472" y="2048256"/>
            <a:ext cx="2258568" cy="393192"/>
          </a:xfrm>
          <a:prstGeom prst="rect">
            <a:avLst/>
          </a:prstGeom>
          <a:solidFill>
            <a:srgbClr val="303D43"/>
          </a:solidFill>
          <a:ln w="5715">
            <a:solidFill>
              <a:srgbClr val="303D43"/>
            </a:solidFill>
            <a:prstDash val="solid"/>
          </a:ln>
        </p:spPr>
      </p:sp>
      <p:sp>
        <p:nvSpPr>
          <p:cNvPr id="20" name="Text 17"/>
          <p:cNvSpPr/>
          <p:nvPr/>
        </p:nvSpPr>
        <p:spPr>
          <a:xfrm>
            <a:off x="9601200" y="2135124"/>
            <a:ext cx="20391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Fundstellen 2026</a:t>
            </a:r>
            <a:endParaRPr lang="en-US" sz="1220" dirty="0"/>
          </a:p>
        </p:txBody>
      </p:sp>
      <p:sp>
        <p:nvSpPr>
          <p:cNvPr id="21" name="Shape 18"/>
          <p:cNvSpPr/>
          <p:nvPr/>
        </p:nvSpPr>
        <p:spPr>
          <a:xfrm>
            <a:off x="438912" y="2441448"/>
            <a:ext cx="2926080" cy="745236"/>
          </a:xfrm>
          <a:prstGeom prst="rect">
            <a:avLst/>
          </a:prstGeom>
          <a:solidFill>
            <a:srgbClr val="FFFFFF"/>
          </a:solidFill>
          <a:ln w="5715">
            <a:solidFill>
              <a:srgbClr val="FFFFFF"/>
            </a:solidFill>
            <a:prstDash val="solid"/>
          </a:ln>
        </p:spPr>
      </p:sp>
      <p:sp>
        <p:nvSpPr>
          <p:cNvPr id="22" name="Text 19"/>
          <p:cNvSpPr/>
          <p:nvPr/>
        </p:nvSpPr>
        <p:spPr>
          <a:xfrm>
            <a:off x="557784" y="2510028"/>
            <a:ext cx="2688336" cy="626364"/>
          </a:xfrm>
          <a:prstGeom prst="rect">
            <a:avLst/>
          </a:prstGeom>
          <a:noFill/>
          <a:ln/>
        </p:spPr>
        <p:txBody>
          <a:bodyPr wrap="square" lIns="0" tIns="0" rIns="0" bIns="0" rtlCol="0" anchor="t"/>
          <a:lstStyle/>
          <a:p>
            <a:pPr marL="0" indent="0">
              <a:buNone/>
            </a:pPr>
            <a:r>
              <a:rPr lang="en-US" sz="1510" b="1" dirty="0">
                <a:solidFill>
                  <a:srgbClr val="303D43"/>
                </a:solidFill>
                <a:latin typeface="Arial" pitchFamily="34" charset="0"/>
                <a:ea typeface="Arial" pitchFamily="34" charset="-122"/>
                <a:cs typeface="Arial" pitchFamily="34" charset="-120"/>
              </a:rPr>
              <a:t>A50-A64</a:t>
            </a:r>
            <a:endParaRPr lang="en-US" sz="1510" dirty="0"/>
          </a:p>
        </p:txBody>
      </p:sp>
      <p:sp>
        <p:nvSpPr>
          <p:cNvPr id="23" name="Shape 20"/>
          <p:cNvSpPr/>
          <p:nvPr/>
        </p:nvSpPr>
        <p:spPr>
          <a:xfrm>
            <a:off x="3364992" y="2441448"/>
            <a:ext cx="6126480" cy="745236"/>
          </a:xfrm>
          <a:prstGeom prst="rect">
            <a:avLst/>
          </a:prstGeom>
          <a:solidFill>
            <a:srgbClr val="FFFFFF"/>
          </a:solidFill>
          <a:ln w="5715">
            <a:solidFill>
              <a:srgbClr val="FFFFFF"/>
            </a:solidFill>
            <a:prstDash val="solid"/>
          </a:ln>
        </p:spPr>
      </p:sp>
      <p:sp>
        <p:nvSpPr>
          <p:cNvPr id="24" name="Text 21"/>
          <p:cNvSpPr/>
          <p:nvPr/>
        </p:nvSpPr>
        <p:spPr>
          <a:xfrm>
            <a:off x="3483864" y="2510028"/>
            <a:ext cx="5888736"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M02.3- mit neuer Bezeichnung im Ausschluss</a:t>
            </a:r>
            <a:endParaRPr lang="en-US" sz="1510" dirty="0"/>
          </a:p>
        </p:txBody>
      </p:sp>
      <p:sp>
        <p:nvSpPr>
          <p:cNvPr id="25" name="Shape 22"/>
          <p:cNvSpPr/>
          <p:nvPr/>
        </p:nvSpPr>
        <p:spPr>
          <a:xfrm>
            <a:off x="9491472" y="2441448"/>
            <a:ext cx="2258568" cy="745236"/>
          </a:xfrm>
          <a:prstGeom prst="rect">
            <a:avLst/>
          </a:prstGeom>
          <a:solidFill>
            <a:srgbClr val="FFFFFF"/>
          </a:solidFill>
          <a:ln w="5715">
            <a:solidFill>
              <a:srgbClr val="FFFFFF"/>
            </a:solidFill>
            <a:prstDash val="solid"/>
          </a:ln>
        </p:spPr>
      </p:sp>
      <p:sp>
        <p:nvSpPr>
          <p:cNvPr id="26" name="Text 23"/>
          <p:cNvSpPr/>
          <p:nvPr/>
        </p:nvSpPr>
        <p:spPr>
          <a:xfrm>
            <a:off x="9610344" y="2510028"/>
            <a:ext cx="2020824"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S. 30</a:t>
            </a:r>
            <a:endParaRPr lang="en-US" sz="1510" dirty="0"/>
          </a:p>
        </p:txBody>
      </p:sp>
      <p:sp>
        <p:nvSpPr>
          <p:cNvPr id="27" name="Shape 24"/>
          <p:cNvSpPr/>
          <p:nvPr/>
        </p:nvSpPr>
        <p:spPr>
          <a:xfrm>
            <a:off x="438912" y="3186684"/>
            <a:ext cx="2926080" cy="745236"/>
          </a:xfrm>
          <a:prstGeom prst="rect">
            <a:avLst/>
          </a:prstGeom>
          <a:solidFill>
            <a:srgbClr val="F0EBE2"/>
          </a:solidFill>
          <a:ln w="5715">
            <a:solidFill>
              <a:srgbClr val="F0EBE2"/>
            </a:solidFill>
            <a:prstDash val="solid"/>
          </a:ln>
        </p:spPr>
      </p:sp>
      <p:sp>
        <p:nvSpPr>
          <p:cNvPr id="28" name="Text 25"/>
          <p:cNvSpPr/>
          <p:nvPr/>
        </p:nvSpPr>
        <p:spPr>
          <a:xfrm>
            <a:off x="557784" y="3255264"/>
            <a:ext cx="2688336" cy="626364"/>
          </a:xfrm>
          <a:prstGeom prst="rect">
            <a:avLst/>
          </a:prstGeom>
          <a:noFill/>
          <a:ln/>
        </p:spPr>
        <p:txBody>
          <a:bodyPr wrap="square" lIns="0" tIns="0" rIns="0" bIns="0" rtlCol="0" anchor="t"/>
          <a:lstStyle/>
          <a:p>
            <a:pPr marL="0" indent="0">
              <a:buNone/>
            </a:pPr>
            <a:r>
              <a:rPr lang="en-US" sz="1510" b="1" dirty="0">
                <a:solidFill>
                  <a:srgbClr val="303D43"/>
                </a:solidFill>
                <a:latin typeface="Arial" pitchFamily="34" charset="0"/>
                <a:ea typeface="Arial" pitchFamily="34" charset="-122"/>
                <a:cs typeface="Arial" pitchFamily="34" charset="-120"/>
              </a:rPr>
              <a:t>Kapitel II / C97-Gruppe</a:t>
            </a:r>
            <a:endParaRPr lang="en-US" sz="1510" dirty="0"/>
          </a:p>
        </p:txBody>
      </p:sp>
      <p:sp>
        <p:nvSpPr>
          <p:cNvPr id="29" name="Shape 26"/>
          <p:cNvSpPr/>
          <p:nvPr/>
        </p:nvSpPr>
        <p:spPr>
          <a:xfrm>
            <a:off x="3364992" y="3186684"/>
            <a:ext cx="6126480" cy="745236"/>
          </a:xfrm>
          <a:prstGeom prst="rect">
            <a:avLst/>
          </a:prstGeom>
          <a:solidFill>
            <a:srgbClr val="F0EBE2"/>
          </a:solidFill>
          <a:ln w="5715">
            <a:solidFill>
              <a:srgbClr val="F0EBE2"/>
            </a:solidFill>
            <a:prstDash val="solid"/>
          </a:ln>
        </p:spPr>
      </p:sp>
      <p:sp>
        <p:nvSpPr>
          <p:cNvPr id="30" name="Text 27"/>
          <p:cNvSpPr/>
          <p:nvPr/>
        </p:nvSpPr>
        <p:spPr>
          <a:xfrm>
            <a:off x="3483864" y="3255264"/>
            <a:ext cx="5888736"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Primärtumore: Terminologie synchronisiert</a:t>
            </a:r>
            <a:endParaRPr lang="en-US" sz="1510" dirty="0"/>
          </a:p>
        </p:txBody>
      </p:sp>
      <p:sp>
        <p:nvSpPr>
          <p:cNvPr id="31" name="Shape 28"/>
          <p:cNvSpPr/>
          <p:nvPr/>
        </p:nvSpPr>
        <p:spPr>
          <a:xfrm>
            <a:off x="9491472" y="3186684"/>
            <a:ext cx="2258568" cy="745236"/>
          </a:xfrm>
          <a:prstGeom prst="rect">
            <a:avLst/>
          </a:prstGeom>
          <a:solidFill>
            <a:srgbClr val="F0EBE2"/>
          </a:solidFill>
          <a:ln w="5715">
            <a:solidFill>
              <a:srgbClr val="F0EBE2"/>
            </a:solidFill>
            <a:prstDash val="solid"/>
          </a:ln>
        </p:spPr>
      </p:sp>
      <p:sp>
        <p:nvSpPr>
          <p:cNvPr id="32" name="Text 29"/>
          <p:cNvSpPr/>
          <p:nvPr/>
        </p:nvSpPr>
        <p:spPr>
          <a:xfrm>
            <a:off x="9610344" y="3255264"/>
            <a:ext cx="2020824"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S. 66, 98</a:t>
            </a:r>
            <a:endParaRPr lang="en-US" sz="1510" dirty="0"/>
          </a:p>
        </p:txBody>
      </p:sp>
      <p:sp>
        <p:nvSpPr>
          <p:cNvPr id="33" name="Shape 30"/>
          <p:cNvSpPr/>
          <p:nvPr/>
        </p:nvSpPr>
        <p:spPr>
          <a:xfrm>
            <a:off x="438912" y="3931920"/>
            <a:ext cx="2926080" cy="745236"/>
          </a:xfrm>
          <a:prstGeom prst="rect">
            <a:avLst/>
          </a:prstGeom>
          <a:solidFill>
            <a:srgbClr val="FFFFFF"/>
          </a:solidFill>
          <a:ln w="5715">
            <a:solidFill>
              <a:srgbClr val="FFFFFF"/>
            </a:solidFill>
            <a:prstDash val="solid"/>
          </a:ln>
        </p:spPr>
      </p:sp>
      <p:sp>
        <p:nvSpPr>
          <p:cNvPr id="34" name="Text 31"/>
          <p:cNvSpPr/>
          <p:nvPr/>
        </p:nvSpPr>
        <p:spPr>
          <a:xfrm>
            <a:off x="557784" y="4000500"/>
            <a:ext cx="2688336" cy="626364"/>
          </a:xfrm>
          <a:prstGeom prst="rect">
            <a:avLst/>
          </a:prstGeom>
          <a:noFill/>
          <a:ln/>
        </p:spPr>
        <p:txBody>
          <a:bodyPr wrap="square" lIns="0" tIns="0" rIns="0" bIns="0" rtlCol="0" anchor="t"/>
          <a:lstStyle/>
          <a:p>
            <a:pPr marL="0" indent="0">
              <a:buNone/>
            </a:pPr>
            <a:r>
              <a:rPr lang="en-US" sz="1510" b="1" dirty="0">
                <a:solidFill>
                  <a:srgbClr val="303D43"/>
                </a:solidFill>
                <a:latin typeface="Arial" pitchFamily="34" charset="0"/>
                <a:ea typeface="Arial" pitchFamily="34" charset="-122"/>
                <a:cs typeface="Arial" pitchFamily="34" charset="-120"/>
              </a:rPr>
              <a:t>S00-S99, T00-T07, T08-T14</a:t>
            </a:r>
            <a:endParaRPr lang="en-US" sz="1510" dirty="0"/>
          </a:p>
        </p:txBody>
      </p:sp>
      <p:sp>
        <p:nvSpPr>
          <p:cNvPr id="35" name="Shape 32"/>
          <p:cNvSpPr/>
          <p:nvPr/>
        </p:nvSpPr>
        <p:spPr>
          <a:xfrm>
            <a:off x="3364992" y="3931920"/>
            <a:ext cx="6126480" cy="745236"/>
          </a:xfrm>
          <a:prstGeom prst="rect">
            <a:avLst/>
          </a:prstGeom>
          <a:solidFill>
            <a:srgbClr val="FFFFFF"/>
          </a:solidFill>
          <a:ln w="5715">
            <a:solidFill>
              <a:srgbClr val="FFFFFF"/>
            </a:solidFill>
            <a:prstDash val="solid"/>
          </a:ln>
        </p:spPr>
      </p:sp>
      <p:sp>
        <p:nvSpPr>
          <p:cNvPr id="36" name="Text 33"/>
          <p:cNvSpPr/>
          <p:nvPr/>
        </p:nvSpPr>
        <p:spPr>
          <a:xfrm>
            <a:off x="3483864" y="4000500"/>
            <a:ext cx="5888736"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Zusatzhinweis U69.9! in allen betroffenen Verletzungsblöcken</a:t>
            </a:r>
            <a:endParaRPr lang="en-US" sz="1510" dirty="0"/>
          </a:p>
        </p:txBody>
      </p:sp>
      <p:sp>
        <p:nvSpPr>
          <p:cNvPr id="37" name="Shape 34"/>
          <p:cNvSpPr/>
          <p:nvPr/>
        </p:nvSpPr>
        <p:spPr>
          <a:xfrm>
            <a:off x="9491472" y="3931920"/>
            <a:ext cx="2258568" cy="745236"/>
          </a:xfrm>
          <a:prstGeom prst="rect">
            <a:avLst/>
          </a:prstGeom>
          <a:solidFill>
            <a:srgbClr val="FFFFFF"/>
          </a:solidFill>
          <a:ln w="5715">
            <a:solidFill>
              <a:srgbClr val="FFFFFF"/>
            </a:solidFill>
            <a:prstDash val="solid"/>
          </a:ln>
        </p:spPr>
      </p:sp>
      <p:sp>
        <p:nvSpPr>
          <p:cNvPr id="38" name="Text 35"/>
          <p:cNvSpPr/>
          <p:nvPr/>
        </p:nvSpPr>
        <p:spPr>
          <a:xfrm>
            <a:off x="9610344" y="4000500"/>
            <a:ext cx="2020824"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S. 585-649</a:t>
            </a:r>
            <a:endParaRPr lang="en-US" sz="1510" dirty="0"/>
          </a:p>
        </p:txBody>
      </p:sp>
      <p:sp>
        <p:nvSpPr>
          <p:cNvPr id="39" name="Shape 36"/>
          <p:cNvSpPr/>
          <p:nvPr/>
        </p:nvSpPr>
        <p:spPr>
          <a:xfrm>
            <a:off x="438912" y="4677156"/>
            <a:ext cx="2926080" cy="745236"/>
          </a:xfrm>
          <a:prstGeom prst="rect">
            <a:avLst/>
          </a:prstGeom>
          <a:solidFill>
            <a:srgbClr val="F0EBE2"/>
          </a:solidFill>
          <a:ln w="5715">
            <a:solidFill>
              <a:srgbClr val="F0EBE2"/>
            </a:solidFill>
            <a:prstDash val="solid"/>
          </a:ln>
        </p:spPr>
      </p:sp>
      <p:sp>
        <p:nvSpPr>
          <p:cNvPr id="40" name="Text 37"/>
          <p:cNvSpPr/>
          <p:nvPr/>
        </p:nvSpPr>
        <p:spPr>
          <a:xfrm>
            <a:off x="557784" y="4745736"/>
            <a:ext cx="2688336" cy="626364"/>
          </a:xfrm>
          <a:prstGeom prst="rect">
            <a:avLst/>
          </a:prstGeom>
          <a:noFill/>
          <a:ln/>
        </p:spPr>
        <p:txBody>
          <a:bodyPr wrap="square" lIns="0" tIns="0" rIns="0" bIns="0" rtlCol="0" anchor="t"/>
          <a:lstStyle/>
          <a:p>
            <a:pPr marL="0" indent="0">
              <a:buNone/>
            </a:pPr>
            <a:r>
              <a:rPr lang="en-US" sz="1510" b="1" dirty="0">
                <a:solidFill>
                  <a:srgbClr val="303D43"/>
                </a:solidFill>
                <a:latin typeface="Arial" pitchFamily="34" charset="0"/>
                <a:ea typeface="Arial" pitchFamily="34" charset="-122"/>
                <a:cs typeface="Arial" pitchFamily="34" charset="-120"/>
              </a:rPr>
              <a:t>Kapitel XXII</a:t>
            </a:r>
            <a:endParaRPr lang="en-US" sz="1510" dirty="0"/>
          </a:p>
        </p:txBody>
      </p:sp>
      <p:sp>
        <p:nvSpPr>
          <p:cNvPr id="41" name="Shape 38"/>
          <p:cNvSpPr/>
          <p:nvPr/>
        </p:nvSpPr>
        <p:spPr>
          <a:xfrm>
            <a:off x="3364992" y="4677156"/>
            <a:ext cx="6126480" cy="745236"/>
          </a:xfrm>
          <a:prstGeom prst="rect">
            <a:avLst/>
          </a:prstGeom>
          <a:solidFill>
            <a:srgbClr val="F0EBE2"/>
          </a:solidFill>
          <a:ln w="5715">
            <a:solidFill>
              <a:srgbClr val="F0EBE2"/>
            </a:solidFill>
            <a:prstDash val="solid"/>
          </a:ln>
        </p:spPr>
      </p:sp>
      <p:sp>
        <p:nvSpPr>
          <p:cNvPr id="42" name="Text 39"/>
          <p:cNvSpPr/>
          <p:nvPr/>
        </p:nvSpPr>
        <p:spPr>
          <a:xfrm>
            <a:off x="3483864" y="4745736"/>
            <a:ext cx="5888736"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Gruppen U50-U54 und U69-U70; neue U70.-! in der Übersicht</a:t>
            </a:r>
            <a:endParaRPr lang="en-US" sz="1510" dirty="0"/>
          </a:p>
        </p:txBody>
      </p:sp>
      <p:sp>
        <p:nvSpPr>
          <p:cNvPr id="43" name="Shape 40"/>
          <p:cNvSpPr/>
          <p:nvPr/>
        </p:nvSpPr>
        <p:spPr>
          <a:xfrm>
            <a:off x="9491472" y="4677156"/>
            <a:ext cx="2258568" cy="745236"/>
          </a:xfrm>
          <a:prstGeom prst="rect">
            <a:avLst/>
          </a:prstGeom>
          <a:solidFill>
            <a:srgbClr val="F0EBE2"/>
          </a:solidFill>
          <a:ln w="5715">
            <a:solidFill>
              <a:srgbClr val="F0EBE2"/>
            </a:solidFill>
            <a:prstDash val="solid"/>
          </a:ln>
        </p:spPr>
      </p:sp>
      <p:sp>
        <p:nvSpPr>
          <p:cNvPr id="44" name="Text 41"/>
          <p:cNvSpPr/>
          <p:nvPr/>
        </p:nvSpPr>
        <p:spPr>
          <a:xfrm>
            <a:off x="9610344" y="4745736"/>
            <a:ext cx="2020824" cy="626364"/>
          </a:xfrm>
          <a:prstGeom prst="rect">
            <a:avLst/>
          </a:prstGeom>
          <a:noFill/>
          <a:ln/>
        </p:spPr>
        <p:txBody>
          <a:bodyPr wrap="square" lIns="0" tIns="0" rIns="0" bIns="0" rtlCol="0" anchor="t"/>
          <a:lstStyle/>
          <a:p>
            <a:pPr marL="0" indent="0">
              <a:buNone/>
            </a:pPr>
            <a:r>
              <a:rPr lang="en-US" sz="1510" dirty="0">
                <a:solidFill>
                  <a:srgbClr val="303D43"/>
                </a:solidFill>
                <a:latin typeface="Arial" pitchFamily="34" charset="0"/>
                <a:ea typeface="Arial" pitchFamily="34" charset="-122"/>
                <a:cs typeface="Arial" pitchFamily="34" charset="-120"/>
              </a:rPr>
              <a:t>S. 735, 751, 756</a:t>
            </a:r>
            <a:endParaRPr lang="en-US" sz="1510" dirty="0"/>
          </a:p>
        </p:txBody>
      </p:sp>
      <p:sp>
        <p:nvSpPr>
          <p:cNvPr id="45" name="Shape 42"/>
          <p:cNvSpPr/>
          <p:nvPr/>
        </p:nvSpPr>
        <p:spPr>
          <a:xfrm>
            <a:off x="438912" y="5577840"/>
            <a:ext cx="11314176" cy="566928"/>
          </a:xfrm>
          <a:prstGeom prst="rect">
            <a:avLst/>
          </a:prstGeom>
          <a:solidFill>
            <a:srgbClr val="EAEFDE"/>
          </a:solidFill>
          <a:ln w="5715">
            <a:solidFill>
              <a:srgbClr val="EAEFDE"/>
            </a:solidFill>
            <a:prstDash val="solid"/>
          </a:ln>
        </p:spPr>
      </p:sp>
      <p:sp>
        <p:nvSpPr>
          <p:cNvPr id="46" name="Shape 43"/>
          <p:cNvSpPr/>
          <p:nvPr/>
        </p:nvSpPr>
        <p:spPr>
          <a:xfrm>
            <a:off x="438912" y="5577840"/>
            <a:ext cx="40234" cy="566928"/>
          </a:xfrm>
          <a:prstGeom prst="rect">
            <a:avLst/>
          </a:prstGeom>
          <a:solidFill>
            <a:srgbClr val="284907"/>
          </a:solidFill>
          <a:ln w="5715">
            <a:solidFill>
              <a:srgbClr val="284907"/>
            </a:solidFill>
            <a:prstDash val="solid"/>
          </a:ln>
        </p:spPr>
      </p:sp>
      <p:sp>
        <p:nvSpPr>
          <p:cNvPr id="47" name="Text 44"/>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Nicht nur den Einzelkode vergleichen: vererbte Hinweise können das gesamte Kapitel betreffen.</a:t>
            </a:r>
            <a:endParaRPr lang="en-US" sz="143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117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Staphylokokken &gt; Bakteriämie</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A49.0</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A49.09</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935 / 964</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MRSA &gt; Infektion</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A49.0 U80.00!</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A49.00 U80.00!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648 / 665</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Enterokokken &gt; Infektion a.n.k.</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A49.13</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261 / 265</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Pneumokokken &gt; Bakteriämie</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A49.15</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804 / 828</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Streptokokken &gt; Bakteriämie</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A49.19</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956 / 985</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2/21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118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703600"/>
          </a:xfrm>
          <a:prstGeom prst="rect">
            <a:avLst/>
          </a:prstGeom>
          <a:solidFill>
            <a:srgbClr val="FFFFFF"/>
          </a:solidFill>
          <a:ln w="5715">
            <a:solidFill>
              <a:srgbClr val="FFFFFF"/>
            </a:solidFill>
            <a:prstDash val="solid"/>
          </a:ln>
        </p:spPr>
      </p:sp>
      <p:sp>
        <p:nvSpPr>
          <p:cNvPr id="24" name="Text 21"/>
          <p:cNvSpPr/>
          <p:nvPr/>
        </p:nvSpPr>
        <p:spPr>
          <a:xfrm>
            <a:off x="557784" y="2510028"/>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Enterokoccus &gt; faecalis, Infektion, invasiv, mit Resistenz, gegen Vancomycin</a:t>
            </a:r>
            <a:endParaRPr lang="en-US" sz="1360" dirty="0"/>
          </a:p>
        </p:txBody>
      </p:sp>
      <p:sp>
        <p:nvSpPr>
          <p:cNvPr id="25" name="Shape 22"/>
          <p:cNvSpPr/>
          <p:nvPr/>
        </p:nvSpPr>
        <p:spPr>
          <a:xfrm>
            <a:off x="6748272" y="2441448"/>
            <a:ext cx="1691640" cy="703600"/>
          </a:xfrm>
          <a:prstGeom prst="rect">
            <a:avLst/>
          </a:prstGeom>
          <a:solidFill>
            <a:srgbClr val="FFFFFF"/>
          </a:solidFill>
          <a:ln w="5715">
            <a:solidFill>
              <a:srgbClr val="FFFFFF"/>
            </a:solidFill>
            <a:prstDash val="solid"/>
          </a:ln>
        </p:spPr>
      </p:sp>
      <p:sp>
        <p:nvSpPr>
          <p:cNvPr id="26" name="Text 23"/>
          <p:cNvSpPr/>
          <p:nvPr/>
        </p:nvSpPr>
        <p:spPr>
          <a:xfrm>
            <a:off x="6867144" y="2510028"/>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 U80.20!</a:t>
            </a:r>
            <a:endParaRPr lang="en-US" sz="1360" dirty="0"/>
          </a:p>
        </p:txBody>
      </p:sp>
      <p:sp>
        <p:nvSpPr>
          <p:cNvPr id="27" name="Shape 24"/>
          <p:cNvSpPr/>
          <p:nvPr/>
        </p:nvSpPr>
        <p:spPr>
          <a:xfrm>
            <a:off x="8439912" y="2441448"/>
            <a:ext cx="1691640" cy="703600"/>
          </a:xfrm>
          <a:prstGeom prst="rect">
            <a:avLst/>
          </a:prstGeom>
          <a:solidFill>
            <a:srgbClr val="FFFFFF"/>
          </a:solidFill>
          <a:ln w="5715">
            <a:solidFill>
              <a:srgbClr val="FFFFFF"/>
            </a:solidFill>
            <a:prstDash val="solid"/>
          </a:ln>
        </p:spPr>
      </p:sp>
      <p:sp>
        <p:nvSpPr>
          <p:cNvPr id="28" name="Text 25"/>
          <p:cNvSpPr/>
          <p:nvPr/>
        </p:nvSpPr>
        <p:spPr>
          <a:xfrm>
            <a:off x="8558784" y="2510028"/>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A49.13 U80.20!</a:t>
            </a:r>
            <a:endParaRPr lang="en-US" sz="1360" dirty="0"/>
          </a:p>
        </p:txBody>
      </p:sp>
      <p:sp>
        <p:nvSpPr>
          <p:cNvPr id="29" name="Shape 26"/>
          <p:cNvSpPr/>
          <p:nvPr/>
        </p:nvSpPr>
        <p:spPr>
          <a:xfrm>
            <a:off x="10131552" y="2441448"/>
            <a:ext cx="1618488" cy="703600"/>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261 / 265</a:t>
            </a:r>
            <a:endParaRPr lang="en-US" sz="1360" dirty="0"/>
          </a:p>
        </p:txBody>
      </p:sp>
      <p:sp>
        <p:nvSpPr>
          <p:cNvPr id="31" name="Shape 28"/>
          <p:cNvSpPr/>
          <p:nvPr/>
        </p:nvSpPr>
        <p:spPr>
          <a:xfrm>
            <a:off x="438912" y="3145048"/>
            <a:ext cx="6309360" cy="703600"/>
          </a:xfrm>
          <a:prstGeom prst="rect">
            <a:avLst/>
          </a:prstGeom>
          <a:solidFill>
            <a:srgbClr val="F0EBE2"/>
          </a:solidFill>
          <a:ln w="5715">
            <a:solidFill>
              <a:srgbClr val="F0EBE2"/>
            </a:solidFill>
            <a:prstDash val="solid"/>
          </a:ln>
        </p:spPr>
      </p:sp>
      <p:sp>
        <p:nvSpPr>
          <p:cNvPr id="32" name="Text 29"/>
          <p:cNvSpPr/>
          <p:nvPr/>
        </p:nvSpPr>
        <p:spPr>
          <a:xfrm>
            <a:off x="557784" y="3213628"/>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Enterokoccus &gt; faecium, Infektion, invasiv, mit Resistenz, gegen Vancomycin</a:t>
            </a:r>
            <a:endParaRPr lang="en-US" sz="1360" dirty="0"/>
          </a:p>
        </p:txBody>
      </p:sp>
      <p:sp>
        <p:nvSpPr>
          <p:cNvPr id="33" name="Shape 30"/>
          <p:cNvSpPr/>
          <p:nvPr/>
        </p:nvSpPr>
        <p:spPr>
          <a:xfrm>
            <a:off x="6748272" y="3145048"/>
            <a:ext cx="1691640" cy="703600"/>
          </a:xfrm>
          <a:prstGeom prst="rect">
            <a:avLst/>
          </a:prstGeom>
          <a:solidFill>
            <a:srgbClr val="F0EBE2"/>
          </a:solidFill>
          <a:ln w="5715">
            <a:solidFill>
              <a:srgbClr val="F0EBE2"/>
            </a:solidFill>
            <a:prstDash val="solid"/>
          </a:ln>
        </p:spPr>
      </p:sp>
      <p:sp>
        <p:nvSpPr>
          <p:cNvPr id="34" name="Text 31"/>
          <p:cNvSpPr/>
          <p:nvPr/>
        </p:nvSpPr>
        <p:spPr>
          <a:xfrm>
            <a:off x="6867144" y="3213628"/>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 U80.30!</a:t>
            </a:r>
            <a:endParaRPr lang="en-US" sz="1360" dirty="0"/>
          </a:p>
        </p:txBody>
      </p:sp>
      <p:sp>
        <p:nvSpPr>
          <p:cNvPr id="35" name="Shape 32"/>
          <p:cNvSpPr/>
          <p:nvPr/>
        </p:nvSpPr>
        <p:spPr>
          <a:xfrm>
            <a:off x="8439912" y="3145048"/>
            <a:ext cx="1691640" cy="703600"/>
          </a:xfrm>
          <a:prstGeom prst="rect">
            <a:avLst/>
          </a:prstGeom>
          <a:solidFill>
            <a:srgbClr val="F0EBE2"/>
          </a:solidFill>
          <a:ln w="5715">
            <a:solidFill>
              <a:srgbClr val="F0EBE2"/>
            </a:solidFill>
            <a:prstDash val="solid"/>
          </a:ln>
        </p:spPr>
      </p:sp>
      <p:sp>
        <p:nvSpPr>
          <p:cNvPr id="36" name="Text 33"/>
          <p:cNvSpPr/>
          <p:nvPr/>
        </p:nvSpPr>
        <p:spPr>
          <a:xfrm>
            <a:off x="8558784" y="3213628"/>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A49.13 U80.30!</a:t>
            </a:r>
            <a:endParaRPr lang="en-US" sz="1360" dirty="0"/>
          </a:p>
        </p:txBody>
      </p:sp>
      <p:sp>
        <p:nvSpPr>
          <p:cNvPr id="37" name="Shape 34"/>
          <p:cNvSpPr/>
          <p:nvPr/>
        </p:nvSpPr>
        <p:spPr>
          <a:xfrm>
            <a:off x="10131552" y="3145048"/>
            <a:ext cx="1618488" cy="703600"/>
          </a:xfrm>
          <a:prstGeom prst="rect">
            <a:avLst/>
          </a:prstGeom>
          <a:solidFill>
            <a:srgbClr val="F0EBE2"/>
          </a:solidFill>
          <a:ln w="5715">
            <a:solidFill>
              <a:srgbClr val="F0EBE2"/>
            </a:solidFill>
            <a:prstDash val="solid"/>
          </a:ln>
        </p:spPr>
      </p:sp>
      <p:sp>
        <p:nvSpPr>
          <p:cNvPr id="38" name="Text 35"/>
          <p:cNvSpPr/>
          <p:nvPr/>
        </p:nvSpPr>
        <p:spPr>
          <a:xfrm>
            <a:off x="10250424" y="3213628"/>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261 / 265</a:t>
            </a:r>
            <a:endParaRPr lang="en-US" sz="1360" dirty="0"/>
          </a:p>
        </p:txBody>
      </p:sp>
      <p:sp>
        <p:nvSpPr>
          <p:cNvPr id="39" name="Shape 36"/>
          <p:cNvSpPr/>
          <p:nvPr/>
        </p:nvSpPr>
        <p:spPr>
          <a:xfrm>
            <a:off x="438912" y="3848649"/>
            <a:ext cx="6309360" cy="524581"/>
          </a:xfrm>
          <a:prstGeom prst="rect">
            <a:avLst/>
          </a:prstGeom>
          <a:solidFill>
            <a:srgbClr val="FFFFFF"/>
          </a:solidFill>
          <a:ln w="5715">
            <a:solidFill>
              <a:srgbClr val="FFFFFF"/>
            </a:solidFill>
            <a:prstDash val="solid"/>
          </a:ln>
        </p:spPr>
      </p:sp>
      <p:sp>
        <p:nvSpPr>
          <p:cNvPr id="40" name="Text 37"/>
          <p:cNvSpPr/>
          <p:nvPr/>
        </p:nvSpPr>
        <p:spPr>
          <a:xfrm>
            <a:off x="557784" y="3917229"/>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Bacteroides &gt; Infektion a.n.k.</a:t>
            </a:r>
            <a:endParaRPr lang="en-US" sz="1360" dirty="0"/>
          </a:p>
        </p:txBody>
      </p:sp>
      <p:sp>
        <p:nvSpPr>
          <p:cNvPr id="41" name="Shape 38"/>
          <p:cNvSpPr/>
          <p:nvPr/>
        </p:nvSpPr>
        <p:spPr>
          <a:xfrm>
            <a:off x="6748272" y="3848649"/>
            <a:ext cx="1691640" cy="524581"/>
          </a:xfrm>
          <a:prstGeom prst="rect">
            <a:avLst/>
          </a:prstGeom>
          <a:solidFill>
            <a:srgbClr val="FFFFFF"/>
          </a:solidFill>
          <a:ln w="5715">
            <a:solidFill>
              <a:srgbClr val="FFFFFF"/>
            </a:solidFill>
            <a:prstDash val="solid"/>
          </a:ln>
        </p:spPr>
      </p:sp>
      <p:sp>
        <p:nvSpPr>
          <p:cNvPr id="42" name="Text 39"/>
          <p:cNvSpPr/>
          <p:nvPr/>
        </p:nvSpPr>
        <p:spPr>
          <a:xfrm>
            <a:off x="6867144" y="3917229"/>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a:t>
            </a:r>
            <a:endParaRPr lang="en-US" sz="1360" dirty="0"/>
          </a:p>
        </p:txBody>
      </p:sp>
      <p:sp>
        <p:nvSpPr>
          <p:cNvPr id="43" name="Shape 40"/>
          <p:cNvSpPr/>
          <p:nvPr/>
        </p:nvSpPr>
        <p:spPr>
          <a:xfrm>
            <a:off x="8439912" y="3848649"/>
            <a:ext cx="1691640" cy="524581"/>
          </a:xfrm>
          <a:prstGeom prst="rect">
            <a:avLst/>
          </a:prstGeom>
          <a:solidFill>
            <a:srgbClr val="FFFFFF"/>
          </a:solidFill>
          <a:ln w="5715">
            <a:solidFill>
              <a:srgbClr val="FFFFFF"/>
            </a:solidFill>
            <a:prstDash val="solid"/>
          </a:ln>
        </p:spPr>
      </p:sp>
      <p:sp>
        <p:nvSpPr>
          <p:cNvPr id="44" name="Text 41"/>
          <p:cNvSpPr/>
          <p:nvPr/>
        </p:nvSpPr>
        <p:spPr>
          <a:xfrm>
            <a:off x="8558784" y="3917229"/>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A49.80</a:t>
            </a:r>
            <a:endParaRPr lang="en-US" sz="1360" dirty="0"/>
          </a:p>
        </p:txBody>
      </p:sp>
      <p:sp>
        <p:nvSpPr>
          <p:cNvPr id="45" name="Shape 42"/>
          <p:cNvSpPr/>
          <p:nvPr/>
        </p:nvSpPr>
        <p:spPr>
          <a:xfrm>
            <a:off x="10131552" y="3848649"/>
            <a:ext cx="1618488" cy="524581"/>
          </a:xfrm>
          <a:prstGeom prst="rect">
            <a:avLst/>
          </a:prstGeom>
          <a:solidFill>
            <a:srgbClr val="FFFFFF"/>
          </a:solidFill>
          <a:ln w="5715">
            <a:solidFill>
              <a:srgbClr val="FFFFFF"/>
            </a:solidFill>
            <a:prstDash val="solid"/>
          </a:ln>
        </p:spPr>
      </p:sp>
      <p:sp>
        <p:nvSpPr>
          <p:cNvPr id="46" name="Text 43"/>
          <p:cNvSpPr/>
          <p:nvPr/>
        </p:nvSpPr>
        <p:spPr>
          <a:xfrm>
            <a:off x="10250424" y="3917229"/>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113 / 113</a:t>
            </a:r>
            <a:endParaRPr lang="en-US" sz="1360" dirty="0"/>
          </a:p>
        </p:txBody>
      </p:sp>
      <p:sp>
        <p:nvSpPr>
          <p:cNvPr id="47" name="Shape 44"/>
          <p:cNvSpPr/>
          <p:nvPr/>
        </p:nvSpPr>
        <p:spPr>
          <a:xfrm>
            <a:off x="438912" y="4373230"/>
            <a:ext cx="6309360" cy="524581"/>
          </a:xfrm>
          <a:prstGeom prst="rect">
            <a:avLst/>
          </a:prstGeom>
          <a:solidFill>
            <a:srgbClr val="F0EBE2"/>
          </a:solidFill>
          <a:ln w="5715">
            <a:solidFill>
              <a:srgbClr val="F0EBE2"/>
            </a:solidFill>
            <a:prstDash val="solid"/>
          </a:ln>
        </p:spPr>
      </p:sp>
      <p:sp>
        <p:nvSpPr>
          <p:cNvPr id="48" name="Text 45"/>
          <p:cNvSpPr/>
          <p:nvPr/>
        </p:nvSpPr>
        <p:spPr>
          <a:xfrm>
            <a:off x="557784" y="4441810"/>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Kolibazillose</a:t>
            </a:r>
            <a:endParaRPr lang="en-US" sz="1360" dirty="0"/>
          </a:p>
        </p:txBody>
      </p:sp>
      <p:sp>
        <p:nvSpPr>
          <p:cNvPr id="49" name="Shape 46"/>
          <p:cNvSpPr/>
          <p:nvPr/>
        </p:nvSpPr>
        <p:spPr>
          <a:xfrm>
            <a:off x="6748272" y="4373230"/>
            <a:ext cx="1691640" cy="524581"/>
          </a:xfrm>
          <a:prstGeom prst="rect">
            <a:avLst/>
          </a:prstGeom>
          <a:solidFill>
            <a:srgbClr val="F0EBE2"/>
          </a:solidFill>
          <a:ln w="5715">
            <a:solidFill>
              <a:srgbClr val="F0EBE2"/>
            </a:solidFill>
            <a:prstDash val="solid"/>
          </a:ln>
        </p:spPr>
      </p:sp>
      <p:sp>
        <p:nvSpPr>
          <p:cNvPr id="50" name="Text 47"/>
          <p:cNvSpPr/>
          <p:nvPr/>
        </p:nvSpPr>
        <p:spPr>
          <a:xfrm>
            <a:off x="6867144" y="4441810"/>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a:t>
            </a:r>
            <a:endParaRPr lang="en-US" sz="1360" dirty="0"/>
          </a:p>
        </p:txBody>
      </p:sp>
      <p:sp>
        <p:nvSpPr>
          <p:cNvPr id="51" name="Shape 48"/>
          <p:cNvSpPr/>
          <p:nvPr/>
        </p:nvSpPr>
        <p:spPr>
          <a:xfrm>
            <a:off x="8439912" y="4373230"/>
            <a:ext cx="1691640" cy="524581"/>
          </a:xfrm>
          <a:prstGeom prst="rect">
            <a:avLst/>
          </a:prstGeom>
          <a:solidFill>
            <a:srgbClr val="F0EBE2"/>
          </a:solidFill>
          <a:ln w="5715">
            <a:solidFill>
              <a:srgbClr val="F0EBE2"/>
            </a:solidFill>
            <a:prstDash val="solid"/>
          </a:ln>
        </p:spPr>
      </p:sp>
      <p:sp>
        <p:nvSpPr>
          <p:cNvPr id="52" name="Text 49"/>
          <p:cNvSpPr/>
          <p:nvPr/>
        </p:nvSpPr>
        <p:spPr>
          <a:xfrm>
            <a:off x="8558784" y="4441810"/>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A49.82</a:t>
            </a:r>
            <a:endParaRPr lang="en-US" sz="1360" dirty="0"/>
          </a:p>
        </p:txBody>
      </p:sp>
      <p:sp>
        <p:nvSpPr>
          <p:cNvPr id="53" name="Shape 50"/>
          <p:cNvSpPr/>
          <p:nvPr/>
        </p:nvSpPr>
        <p:spPr>
          <a:xfrm>
            <a:off x="10131552" y="4373230"/>
            <a:ext cx="1618488" cy="524581"/>
          </a:xfrm>
          <a:prstGeom prst="rect">
            <a:avLst/>
          </a:prstGeom>
          <a:solidFill>
            <a:srgbClr val="F0EBE2"/>
          </a:solidFill>
          <a:ln w="5715">
            <a:solidFill>
              <a:srgbClr val="F0EBE2"/>
            </a:solidFill>
            <a:prstDash val="solid"/>
          </a:ln>
        </p:spPr>
      </p:sp>
      <p:sp>
        <p:nvSpPr>
          <p:cNvPr id="54" name="Text 51"/>
          <p:cNvSpPr/>
          <p:nvPr/>
        </p:nvSpPr>
        <p:spPr>
          <a:xfrm>
            <a:off x="10250424" y="4441810"/>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519 / 530</a:t>
            </a:r>
            <a:endParaRPr lang="en-US" sz="1360" dirty="0"/>
          </a:p>
        </p:txBody>
      </p:sp>
      <p:sp>
        <p:nvSpPr>
          <p:cNvPr id="55" name="Shape 52"/>
          <p:cNvSpPr/>
          <p:nvPr/>
        </p:nvSpPr>
        <p:spPr>
          <a:xfrm>
            <a:off x="438912" y="4897811"/>
            <a:ext cx="6309360" cy="524581"/>
          </a:xfrm>
          <a:prstGeom prst="rect">
            <a:avLst/>
          </a:prstGeom>
          <a:solidFill>
            <a:srgbClr val="FFFFFF"/>
          </a:solidFill>
          <a:ln w="5715">
            <a:solidFill>
              <a:srgbClr val="FFFFFF"/>
            </a:solidFill>
            <a:prstDash val="solid"/>
          </a:ln>
        </p:spPr>
      </p:sp>
      <p:sp>
        <p:nvSpPr>
          <p:cNvPr id="56" name="Text 53"/>
          <p:cNvSpPr/>
          <p:nvPr/>
        </p:nvSpPr>
        <p:spPr>
          <a:xfrm>
            <a:off x="557784" y="4966391"/>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Pseudomonas &gt; Infektion</a:t>
            </a:r>
            <a:endParaRPr lang="en-US" sz="1360" dirty="0"/>
          </a:p>
        </p:txBody>
      </p:sp>
      <p:sp>
        <p:nvSpPr>
          <p:cNvPr id="57" name="Shape 54"/>
          <p:cNvSpPr/>
          <p:nvPr/>
        </p:nvSpPr>
        <p:spPr>
          <a:xfrm>
            <a:off x="6748272" y="4897811"/>
            <a:ext cx="1691640" cy="524581"/>
          </a:xfrm>
          <a:prstGeom prst="rect">
            <a:avLst/>
          </a:prstGeom>
          <a:solidFill>
            <a:srgbClr val="FFFFFF"/>
          </a:solidFill>
          <a:ln w="5715">
            <a:solidFill>
              <a:srgbClr val="FFFFFF"/>
            </a:solidFill>
            <a:prstDash val="solid"/>
          </a:ln>
        </p:spPr>
      </p:sp>
      <p:sp>
        <p:nvSpPr>
          <p:cNvPr id="58" name="Text 55"/>
          <p:cNvSpPr/>
          <p:nvPr/>
        </p:nvSpPr>
        <p:spPr>
          <a:xfrm>
            <a:off x="6867144" y="49663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a:t>
            </a:r>
            <a:endParaRPr lang="en-US" sz="1360" dirty="0"/>
          </a:p>
        </p:txBody>
      </p:sp>
      <p:sp>
        <p:nvSpPr>
          <p:cNvPr id="59" name="Shape 56"/>
          <p:cNvSpPr/>
          <p:nvPr/>
        </p:nvSpPr>
        <p:spPr>
          <a:xfrm>
            <a:off x="8439912" y="4897811"/>
            <a:ext cx="1691640" cy="524581"/>
          </a:xfrm>
          <a:prstGeom prst="rect">
            <a:avLst/>
          </a:prstGeom>
          <a:solidFill>
            <a:srgbClr val="FFFFFF"/>
          </a:solidFill>
          <a:ln w="5715">
            <a:solidFill>
              <a:srgbClr val="FFFFFF"/>
            </a:solidFill>
            <a:prstDash val="solid"/>
          </a:ln>
        </p:spPr>
      </p:sp>
      <p:sp>
        <p:nvSpPr>
          <p:cNvPr id="60" name="Text 57"/>
          <p:cNvSpPr/>
          <p:nvPr/>
        </p:nvSpPr>
        <p:spPr>
          <a:xfrm>
            <a:off x="8558784" y="49663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A49.85</a:t>
            </a:r>
            <a:endParaRPr lang="en-US" sz="1360" dirty="0"/>
          </a:p>
        </p:txBody>
      </p:sp>
      <p:sp>
        <p:nvSpPr>
          <p:cNvPr id="61" name="Shape 58"/>
          <p:cNvSpPr/>
          <p:nvPr/>
        </p:nvSpPr>
        <p:spPr>
          <a:xfrm>
            <a:off x="10131552" y="4897811"/>
            <a:ext cx="1618488" cy="524581"/>
          </a:xfrm>
          <a:prstGeom prst="rect">
            <a:avLst/>
          </a:prstGeom>
          <a:solidFill>
            <a:srgbClr val="FFFFFF"/>
          </a:solidFill>
          <a:ln w="5715">
            <a:solidFill>
              <a:srgbClr val="FFFFFF"/>
            </a:solidFill>
            <a:prstDash val="solid"/>
          </a:ln>
        </p:spPr>
      </p:sp>
      <p:sp>
        <p:nvSpPr>
          <p:cNvPr id="62" name="Text 59"/>
          <p:cNvSpPr/>
          <p:nvPr/>
        </p:nvSpPr>
        <p:spPr>
          <a:xfrm>
            <a:off x="10250424" y="4966391"/>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828 / 853</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3/21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119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Helicobacter &gt; Infektion</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A49.88</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404 / 412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Anaerobier &gt; Infektion</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A49.9</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A49.88</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49 / 50</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Pneumonitis &gt; lymphoid, interstitiell, bei Krankheit, durch HIV</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B22</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B22 J84.90</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808 / 832</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HIV &gt; Krankheit &gt; mit &gt; Abgeschlagenheit</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B23.8 R53</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B23.8 R53.9</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422 / 431</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Postgonorrhoisch &gt; Syndrom</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B94.8</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B94.88</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815 / 839</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4/21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120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ITPN [Intraduktale tubulopapilläre Neoplasie], Pankreas</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C25.9</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C25.3</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490 / 500</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Analhaut &gt; Melanom, maligne</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C43.5</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C43.50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53 / 54</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Nates, Melanom, maligne</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C43.5</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C43.59</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675 / 693</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Corpus uteri &gt; Transitionalzellkarzinom</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C54.1</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C54.9</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180 / 182</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Angiozentrisch &gt; Gliom</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C71.9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D33.9</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59 / 61</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5/21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121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Li-Fraumeni-Syndrom</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C80.9</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C80.9 C97!</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574 / 585</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Non-Hodgkin-Lmphom, mit Neurolymphomatose</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C96.9† G63.1*</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C85.9† G63.1*</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734 / 754</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Hämangioendotheliom &gt; zusammengesetzt</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D18.00</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D48.1</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387 / 394</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Atypisch &gt; Meningeom</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D32.9</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D42.9</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100 / 103</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Autoimmun-lymphoproliferativ &gt; Krankheit, Typ Dianzani</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D47.9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D47.7</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107 / 109</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6/21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122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Methotrexat-assoziiert, Krankheit, lymphoproliferativ</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D47.9 Y57.9!</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D47.9 Y57.98!</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632 / 648</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Afibrinogenämie &gt; erworben</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D65.0</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D65.00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33 / 33</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Faktor I, Mangel &gt; erworben</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D65.0</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D65.01</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294 / 299</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Defekt &gt; ADP [Adenosindiphosphat]-Rezeptor P2Y12, thrombozytär</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D69.88</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D69.1</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188 / 190</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RLTPR-Defekt, mit Immundefekt, kombiniert, schwer</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D82.3</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D81.2</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865 / 891</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7/21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123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24581"/>
          </a:xfrm>
          <a:prstGeom prst="rect">
            <a:avLst/>
          </a:prstGeom>
          <a:solidFill>
            <a:srgbClr val="FFFFFF"/>
          </a:solidFill>
          <a:ln w="5715">
            <a:solidFill>
              <a:srgbClr val="FFFFFF"/>
            </a:solidFill>
            <a:prstDash val="solid"/>
          </a:ln>
        </p:spPr>
      </p:sp>
      <p:sp>
        <p:nvSpPr>
          <p:cNvPr id="24" name="Text 21"/>
          <p:cNvSpPr/>
          <p:nvPr/>
        </p:nvSpPr>
        <p:spPr>
          <a:xfrm>
            <a:off x="557784" y="2510028"/>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Winged-Helix-Nude-Defekt</a:t>
            </a:r>
            <a:endParaRPr lang="en-US" sz="1360" dirty="0"/>
          </a:p>
        </p:txBody>
      </p:sp>
      <p:sp>
        <p:nvSpPr>
          <p:cNvPr id="25" name="Shape 22"/>
          <p:cNvSpPr/>
          <p:nvPr/>
        </p:nvSpPr>
        <p:spPr>
          <a:xfrm>
            <a:off x="6748272" y="2441448"/>
            <a:ext cx="1691640" cy="524581"/>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D82.8</a:t>
            </a:r>
            <a:endParaRPr lang="en-US" sz="1360" dirty="0"/>
          </a:p>
        </p:txBody>
      </p:sp>
      <p:sp>
        <p:nvSpPr>
          <p:cNvPr id="27" name="Shape 24"/>
          <p:cNvSpPr/>
          <p:nvPr/>
        </p:nvSpPr>
        <p:spPr>
          <a:xfrm>
            <a:off x="8439912" y="2441448"/>
            <a:ext cx="1691640" cy="524581"/>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D81.2</a:t>
            </a:r>
            <a:endParaRPr lang="en-US" sz="1360" dirty="0"/>
          </a:p>
        </p:txBody>
      </p:sp>
      <p:sp>
        <p:nvSpPr>
          <p:cNvPr id="29" name="Shape 26"/>
          <p:cNvSpPr/>
          <p:nvPr/>
        </p:nvSpPr>
        <p:spPr>
          <a:xfrm>
            <a:off x="10131552" y="2441448"/>
            <a:ext cx="1618488" cy="524581"/>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1108 / 1140</a:t>
            </a:r>
            <a:endParaRPr lang="en-US" sz="1360" dirty="0"/>
          </a:p>
        </p:txBody>
      </p:sp>
      <p:sp>
        <p:nvSpPr>
          <p:cNvPr id="31" name="Shape 28"/>
          <p:cNvSpPr/>
          <p:nvPr/>
        </p:nvSpPr>
        <p:spPr>
          <a:xfrm>
            <a:off x="438912" y="2966029"/>
            <a:ext cx="6309360" cy="703600"/>
          </a:xfrm>
          <a:prstGeom prst="rect">
            <a:avLst/>
          </a:prstGeom>
          <a:solidFill>
            <a:srgbClr val="F0EBE2"/>
          </a:solidFill>
          <a:ln w="5715">
            <a:solidFill>
              <a:srgbClr val="F0EBE2"/>
            </a:solidFill>
            <a:prstDash val="solid"/>
          </a:ln>
        </p:spPr>
      </p:sp>
      <p:sp>
        <p:nvSpPr>
          <p:cNvPr id="32" name="Text 29"/>
          <p:cNvSpPr/>
          <p:nvPr/>
        </p:nvSpPr>
        <p:spPr>
          <a:xfrm>
            <a:off x="557784" y="3034609"/>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Neisseria &gt; Infektion, rezidivierend, durch Mangel, Komplementfaktor-D</a:t>
            </a:r>
            <a:endParaRPr lang="en-US" sz="1360" dirty="0"/>
          </a:p>
        </p:txBody>
      </p:sp>
      <p:sp>
        <p:nvSpPr>
          <p:cNvPr id="33" name="Shape 30"/>
          <p:cNvSpPr/>
          <p:nvPr/>
        </p:nvSpPr>
        <p:spPr>
          <a:xfrm>
            <a:off x="6748272" y="2966029"/>
            <a:ext cx="1691640" cy="703600"/>
          </a:xfrm>
          <a:prstGeom prst="rect">
            <a:avLst/>
          </a:prstGeom>
          <a:solidFill>
            <a:srgbClr val="F0EBE2"/>
          </a:solidFill>
          <a:ln w="5715">
            <a:solidFill>
              <a:srgbClr val="F0EBE2"/>
            </a:solidFill>
            <a:prstDash val="solid"/>
          </a:ln>
        </p:spPr>
      </p:sp>
      <p:sp>
        <p:nvSpPr>
          <p:cNvPr id="34" name="Text 31"/>
          <p:cNvSpPr/>
          <p:nvPr/>
        </p:nvSpPr>
        <p:spPr>
          <a:xfrm>
            <a:off x="6867144" y="30346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D84.1 A49.8</a:t>
            </a:r>
            <a:endParaRPr lang="en-US" sz="1360" dirty="0"/>
          </a:p>
        </p:txBody>
      </p:sp>
      <p:sp>
        <p:nvSpPr>
          <p:cNvPr id="35" name="Shape 32"/>
          <p:cNvSpPr/>
          <p:nvPr/>
        </p:nvSpPr>
        <p:spPr>
          <a:xfrm>
            <a:off x="8439912" y="2966029"/>
            <a:ext cx="1691640" cy="703600"/>
          </a:xfrm>
          <a:prstGeom prst="rect">
            <a:avLst/>
          </a:prstGeom>
          <a:solidFill>
            <a:srgbClr val="F0EBE2"/>
          </a:solidFill>
          <a:ln w="5715">
            <a:solidFill>
              <a:srgbClr val="F0EBE2"/>
            </a:solidFill>
            <a:prstDash val="solid"/>
          </a:ln>
        </p:spPr>
      </p:sp>
      <p:sp>
        <p:nvSpPr>
          <p:cNvPr id="36" name="Text 33"/>
          <p:cNvSpPr/>
          <p:nvPr/>
        </p:nvSpPr>
        <p:spPr>
          <a:xfrm>
            <a:off x="8558784" y="30346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D84.1 A49.88</a:t>
            </a:r>
            <a:endParaRPr lang="en-US" sz="1360" dirty="0"/>
          </a:p>
        </p:txBody>
      </p:sp>
      <p:sp>
        <p:nvSpPr>
          <p:cNvPr id="37" name="Shape 34"/>
          <p:cNvSpPr/>
          <p:nvPr/>
        </p:nvSpPr>
        <p:spPr>
          <a:xfrm>
            <a:off x="10131552" y="2966029"/>
            <a:ext cx="1618488" cy="703600"/>
          </a:xfrm>
          <a:prstGeom prst="rect">
            <a:avLst/>
          </a:prstGeom>
          <a:solidFill>
            <a:srgbClr val="F0EBE2"/>
          </a:solidFill>
          <a:ln w="5715">
            <a:solidFill>
              <a:srgbClr val="F0EBE2"/>
            </a:solidFill>
            <a:prstDash val="solid"/>
          </a:ln>
        </p:spPr>
      </p:sp>
      <p:sp>
        <p:nvSpPr>
          <p:cNvPr id="38" name="Text 35"/>
          <p:cNvSpPr/>
          <p:nvPr/>
        </p:nvSpPr>
        <p:spPr>
          <a:xfrm>
            <a:off x="10250424" y="3034609"/>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677 / 695</a:t>
            </a:r>
            <a:endParaRPr lang="en-US" sz="1360" dirty="0"/>
          </a:p>
        </p:txBody>
      </p:sp>
      <p:sp>
        <p:nvSpPr>
          <p:cNvPr id="39" name="Shape 36"/>
          <p:cNvSpPr/>
          <p:nvPr/>
        </p:nvSpPr>
        <p:spPr>
          <a:xfrm>
            <a:off x="438912" y="3669629"/>
            <a:ext cx="6309360" cy="703600"/>
          </a:xfrm>
          <a:prstGeom prst="rect">
            <a:avLst/>
          </a:prstGeom>
          <a:solidFill>
            <a:srgbClr val="FFFFFF"/>
          </a:solidFill>
          <a:ln w="5715">
            <a:solidFill>
              <a:srgbClr val="FFFFFF"/>
            </a:solidFill>
            <a:prstDash val="solid"/>
          </a:ln>
        </p:spPr>
      </p:sp>
      <p:sp>
        <p:nvSpPr>
          <p:cNvPr id="40" name="Text 37"/>
          <p:cNvSpPr/>
          <p:nvPr/>
        </p:nvSpPr>
        <p:spPr>
          <a:xfrm>
            <a:off x="557784" y="3738209"/>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Schilddrüsenhormon &gt; Resistenz, durch Mutation, im Thyroidhormonrezeptor &gt; Alpha</a:t>
            </a:r>
            <a:endParaRPr lang="en-US" sz="1360" dirty="0"/>
          </a:p>
        </p:txBody>
      </p:sp>
      <p:sp>
        <p:nvSpPr>
          <p:cNvPr id="41" name="Shape 38"/>
          <p:cNvSpPr/>
          <p:nvPr/>
        </p:nvSpPr>
        <p:spPr>
          <a:xfrm>
            <a:off x="6748272" y="3669629"/>
            <a:ext cx="1691640" cy="703600"/>
          </a:xfrm>
          <a:prstGeom prst="rect">
            <a:avLst/>
          </a:prstGeom>
          <a:solidFill>
            <a:srgbClr val="FFFFFF"/>
          </a:solidFill>
          <a:ln w="5715">
            <a:solidFill>
              <a:srgbClr val="FFFFFF"/>
            </a:solidFill>
            <a:prstDash val="solid"/>
          </a:ln>
        </p:spPr>
      </p:sp>
      <p:sp>
        <p:nvSpPr>
          <p:cNvPr id="42" name="Text 39"/>
          <p:cNvSpPr/>
          <p:nvPr/>
        </p:nvSpPr>
        <p:spPr>
          <a:xfrm>
            <a:off x="6867144" y="37382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E05.8</a:t>
            </a:r>
            <a:endParaRPr lang="en-US" sz="1360" dirty="0"/>
          </a:p>
        </p:txBody>
      </p:sp>
      <p:sp>
        <p:nvSpPr>
          <p:cNvPr id="43" name="Shape 40"/>
          <p:cNvSpPr/>
          <p:nvPr/>
        </p:nvSpPr>
        <p:spPr>
          <a:xfrm>
            <a:off x="8439912" y="3669629"/>
            <a:ext cx="1691640" cy="703600"/>
          </a:xfrm>
          <a:prstGeom prst="rect">
            <a:avLst/>
          </a:prstGeom>
          <a:solidFill>
            <a:srgbClr val="FFFFFF"/>
          </a:solidFill>
          <a:ln w="5715">
            <a:solidFill>
              <a:srgbClr val="FFFFFF"/>
            </a:solidFill>
            <a:prstDash val="solid"/>
          </a:ln>
        </p:spPr>
      </p:sp>
      <p:sp>
        <p:nvSpPr>
          <p:cNvPr id="44" name="Text 41"/>
          <p:cNvSpPr/>
          <p:nvPr/>
        </p:nvSpPr>
        <p:spPr>
          <a:xfrm>
            <a:off x="8558784" y="37382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E03.8</a:t>
            </a:r>
            <a:endParaRPr lang="en-US" sz="1360" dirty="0"/>
          </a:p>
        </p:txBody>
      </p:sp>
      <p:sp>
        <p:nvSpPr>
          <p:cNvPr id="45" name="Shape 42"/>
          <p:cNvSpPr/>
          <p:nvPr/>
        </p:nvSpPr>
        <p:spPr>
          <a:xfrm>
            <a:off x="10131552" y="3669629"/>
            <a:ext cx="1618488" cy="703600"/>
          </a:xfrm>
          <a:prstGeom prst="rect">
            <a:avLst/>
          </a:prstGeom>
          <a:solidFill>
            <a:srgbClr val="FFFFFF"/>
          </a:solidFill>
          <a:ln w="5715">
            <a:solidFill>
              <a:srgbClr val="FFFFFF"/>
            </a:solidFill>
            <a:prstDash val="solid"/>
          </a:ln>
        </p:spPr>
      </p:sp>
      <p:sp>
        <p:nvSpPr>
          <p:cNvPr id="46" name="Text 43"/>
          <p:cNvSpPr/>
          <p:nvPr/>
        </p:nvSpPr>
        <p:spPr>
          <a:xfrm>
            <a:off x="10250424" y="3738209"/>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888 / 916</a:t>
            </a:r>
            <a:endParaRPr lang="en-US" sz="1360" dirty="0"/>
          </a:p>
        </p:txBody>
      </p:sp>
      <p:sp>
        <p:nvSpPr>
          <p:cNvPr id="47" name="Shape 44"/>
          <p:cNvSpPr/>
          <p:nvPr/>
        </p:nvSpPr>
        <p:spPr>
          <a:xfrm>
            <a:off x="438912" y="4373230"/>
            <a:ext cx="6309360" cy="524581"/>
          </a:xfrm>
          <a:prstGeom prst="rect">
            <a:avLst/>
          </a:prstGeom>
          <a:solidFill>
            <a:srgbClr val="F0EBE2"/>
          </a:solidFill>
          <a:ln w="5715">
            <a:solidFill>
              <a:srgbClr val="F0EBE2"/>
            </a:solidFill>
            <a:prstDash val="solid"/>
          </a:ln>
        </p:spPr>
      </p:sp>
      <p:sp>
        <p:nvSpPr>
          <p:cNvPr id="48" name="Text 45"/>
          <p:cNvSpPr/>
          <p:nvPr/>
        </p:nvSpPr>
        <p:spPr>
          <a:xfrm>
            <a:off x="557784" y="4441810"/>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Hypoplasie &gt; Nebenniere &gt; kongenital, zytomegaler Typ</a:t>
            </a:r>
            <a:endParaRPr lang="en-US" sz="1360" dirty="0"/>
          </a:p>
        </p:txBody>
      </p:sp>
      <p:sp>
        <p:nvSpPr>
          <p:cNvPr id="49" name="Shape 46"/>
          <p:cNvSpPr/>
          <p:nvPr/>
        </p:nvSpPr>
        <p:spPr>
          <a:xfrm>
            <a:off x="6748272" y="4373230"/>
            <a:ext cx="1691640" cy="524581"/>
          </a:xfrm>
          <a:prstGeom prst="rect">
            <a:avLst/>
          </a:prstGeom>
          <a:solidFill>
            <a:srgbClr val="F0EBE2"/>
          </a:solidFill>
          <a:ln w="5715">
            <a:solidFill>
              <a:srgbClr val="F0EBE2"/>
            </a:solidFill>
            <a:prstDash val="solid"/>
          </a:ln>
        </p:spPr>
      </p:sp>
      <p:sp>
        <p:nvSpPr>
          <p:cNvPr id="50" name="Text 47"/>
          <p:cNvSpPr/>
          <p:nvPr/>
        </p:nvSpPr>
        <p:spPr>
          <a:xfrm>
            <a:off x="6867144" y="4441810"/>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E27.1</a:t>
            </a:r>
            <a:endParaRPr lang="en-US" sz="1360" dirty="0"/>
          </a:p>
        </p:txBody>
      </p:sp>
      <p:sp>
        <p:nvSpPr>
          <p:cNvPr id="51" name="Shape 48"/>
          <p:cNvSpPr/>
          <p:nvPr/>
        </p:nvSpPr>
        <p:spPr>
          <a:xfrm>
            <a:off x="8439912" y="4373230"/>
            <a:ext cx="1691640" cy="524581"/>
          </a:xfrm>
          <a:prstGeom prst="rect">
            <a:avLst/>
          </a:prstGeom>
          <a:solidFill>
            <a:srgbClr val="F0EBE2"/>
          </a:solidFill>
          <a:ln w="5715">
            <a:solidFill>
              <a:srgbClr val="F0EBE2"/>
            </a:solidFill>
            <a:prstDash val="solid"/>
          </a:ln>
        </p:spPr>
      </p:sp>
      <p:sp>
        <p:nvSpPr>
          <p:cNvPr id="52" name="Text 49"/>
          <p:cNvSpPr/>
          <p:nvPr/>
        </p:nvSpPr>
        <p:spPr>
          <a:xfrm>
            <a:off x="8558784" y="4441810"/>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Q89.1</a:t>
            </a:r>
            <a:endParaRPr lang="en-US" sz="1360" dirty="0"/>
          </a:p>
        </p:txBody>
      </p:sp>
      <p:sp>
        <p:nvSpPr>
          <p:cNvPr id="53" name="Shape 50"/>
          <p:cNvSpPr/>
          <p:nvPr/>
        </p:nvSpPr>
        <p:spPr>
          <a:xfrm>
            <a:off x="10131552" y="4373230"/>
            <a:ext cx="1618488" cy="524581"/>
          </a:xfrm>
          <a:prstGeom prst="rect">
            <a:avLst/>
          </a:prstGeom>
          <a:solidFill>
            <a:srgbClr val="F0EBE2"/>
          </a:solidFill>
          <a:ln w="5715">
            <a:solidFill>
              <a:srgbClr val="F0EBE2"/>
            </a:solidFill>
            <a:prstDash val="solid"/>
          </a:ln>
        </p:spPr>
      </p:sp>
      <p:sp>
        <p:nvSpPr>
          <p:cNvPr id="54" name="Text 51"/>
          <p:cNvSpPr/>
          <p:nvPr/>
        </p:nvSpPr>
        <p:spPr>
          <a:xfrm>
            <a:off x="10250424" y="4441810"/>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449 / 458</a:t>
            </a:r>
            <a:endParaRPr lang="en-US" sz="1360" dirty="0"/>
          </a:p>
        </p:txBody>
      </p:sp>
      <p:sp>
        <p:nvSpPr>
          <p:cNvPr id="55" name="Shape 52"/>
          <p:cNvSpPr/>
          <p:nvPr/>
        </p:nvSpPr>
        <p:spPr>
          <a:xfrm>
            <a:off x="438912" y="4897811"/>
            <a:ext cx="6309360" cy="524581"/>
          </a:xfrm>
          <a:prstGeom prst="rect">
            <a:avLst/>
          </a:prstGeom>
          <a:solidFill>
            <a:srgbClr val="FFFFFF"/>
          </a:solidFill>
          <a:ln w="5715">
            <a:solidFill>
              <a:srgbClr val="FFFFFF"/>
            </a:solidFill>
            <a:prstDash val="solid"/>
          </a:ln>
        </p:spPr>
      </p:sp>
      <p:sp>
        <p:nvSpPr>
          <p:cNvPr id="56" name="Text 53"/>
          <p:cNvSpPr/>
          <p:nvPr/>
        </p:nvSpPr>
        <p:spPr>
          <a:xfrm>
            <a:off x="557784" y="4966391"/>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Pseudoencephalitis &gt; haemorrhagica superior</a:t>
            </a:r>
            <a:endParaRPr lang="en-US" sz="1360" dirty="0"/>
          </a:p>
        </p:txBody>
      </p:sp>
      <p:sp>
        <p:nvSpPr>
          <p:cNvPr id="57" name="Shape 54"/>
          <p:cNvSpPr/>
          <p:nvPr/>
        </p:nvSpPr>
        <p:spPr>
          <a:xfrm>
            <a:off x="6748272" y="4897811"/>
            <a:ext cx="1691640" cy="524581"/>
          </a:xfrm>
          <a:prstGeom prst="rect">
            <a:avLst/>
          </a:prstGeom>
          <a:solidFill>
            <a:srgbClr val="FFFFFF"/>
          </a:solidFill>
          <a:ln w="5715">
            <a:solidFill>
              <a:srgbClr val="FFFFFF"/>
            </a:solidFill>
            <a:prstDash val="solid"/>
          </a:ln>
        </p:spPr>
      </p:sp>
      <p:sp>
        <p:nvSpPr>
          <p:cNvPr id="58" name="Text 55"/>
          <p:cNvSpPr/>
          <p:nvPr/>
        </p:nvSpPr>
        <p:spPr>
          <a:xfrm>
            <a:off x="6867144" y="49663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E51.2</a:t>
            </a:r>
            <a:endParaRPr lang="en-US" sz="1360" dirty="0"/>
          </a:p>
        </p:txBody>
      </p:sp>
      <p:sp>
        <p:nvSpPr>
          <p:cNvPr id="59" name="Shape 56"/>
          <p:cNvSpPr/>
          <p:nvPr/>
        </p:nvSpPr>
        <p:spPr>
          <a:xfrm>
            <a:off x="8439912" y="4897811"/>
            <a:ext cx="1691640" cy="524581"/>
          </a:xfrm>
          <a:prstGeom prst="rect">
            <a:avLst/>
          </a:prstGeom>
          <a:solidFill>
            <a:srgbClr val="FFFFFF"/>
          </a:solidFill>
          <a:ln w="5715">
            <a:solidFill>
              <a:srgbClr val="FFFFFF"/>
            </a:solidFill>
            <a:prstDash val="solid"/>
          </a:ln>
        </p:spPr>
      </p:sp>
      <p:sp>
        <p:nvSpPr>
          <p:cNvPr id="60" name="Text 57"/>
          <p:cNvSpPr/>
          <p:nvPr/>
        </p:nvSpPr>
        <p:spPr>
          <a:xfrm>
            <a:off x="8558784" y="49663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E51.2† G32.8*</a:t>
            </a:r>
            <a:endParaRPr lang="en-US" sz="1360" dirty="0"/>
          </a:p>
        </p:txBody>
      </p:sp>
      <p:sp>
        <p:nvSpPr>
          <p:cNvPr id="61" name="Shape 58"/>
          <p:cNvSpPr/>
          <p:nvPr/>
        </p:nvSpPr>
        <p:spPr>
          <a:xfrm>
            <a:off x="10131552" y="4897811"/>
            <a:ext cx="1618488" cy="524581"/>
          </a:xfrm>
          <a:prstGeom prst="rect">
            <a:avLst/>
          </a:prstGeom>
          <a:solidFill>
            <a:srgbClr val="FFFFFF"/>
          </a:solidFill>
          <a:ln w="5715">
            <a:solidFill>
              <a:srgbClr val="FFFFFF"/>
            </a:solidFill>
            <a:prstDash val="solid"/>
          </a:ln>
        </p:spPr>
      </p:sp>
      <p:sp>
        <p:nvSpPr>
          <p:cNvPr id="62" name="Text 59"/>
          <p:cNvSpPr/>
          <p:nvPr/>
        </p:nvSpPr>
        <p:spPr>
          <a:xfrm>
            <a:off x="10250424" y="4966391"/>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828 / 852</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8/21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124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AA-Amyloidose</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E85.3</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E85.38</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 / 10</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Altersamyloidose</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43 / 44</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Paraamyloidose</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E85.88</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769 / 792</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Amyloid &gt; Degeneration &gt; kapillär</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 I79.8*</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E85.88† I79.8*</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48 / 49</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AL-Amyloidose</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E85.88</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37 / 38</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9/21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125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Laurell-Eriksson-Syndrom</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E88.00</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563 / 574</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Hypoalbuminämie</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E88.01</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444 / 453</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Analbuminämie</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E88.08</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52 / 53</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Alpha-1-Antitrypsin-Pittsburgh-Mutation, Krankheit, hämorrhagisch</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 D77*</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E88.08† D77*</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43 / 44</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Quadriplegie - s.a. Tetraplegie &gt; spastisch &gt; hereditär</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G11.4</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G80.0</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839 / 864</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10/21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126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Brown-Vialetto-van-Laere-Syndrom</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G12.1</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G12.2</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153 / 154</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Duchenne-Muskeldystrophie</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G71.0</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G71.00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225 / 227</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Erb-Syndrom</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G71.0</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G71.08</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278 / 283</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Akureyri-Syndrom</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G93.3</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G93.30</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37 / 38</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Neuromyasthenie</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G93.3</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G93.39</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720 / 740</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11/21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127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Pseudoexfoliatio lentis</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H26.8</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H26.80</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828 / 852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Feuerstar</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H26.8</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H26.88</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306 / 311</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Dystrophie &gt; Makula &gt; konzentrisch, benigne</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H31.2</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H35.5</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238 / 240</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Chorioideopathie, serpiginös</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H31.8</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H30.8</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173 / 175</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Dominant &gt; Ödem, Makula, hereditär, zystoid</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H35.8</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H35.5</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221 / 223</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12/21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128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Exfoliationsglaukom, Pseudo-</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H40.1</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H40.10</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287 / 292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Pigmentglaukom</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H40.1</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H40.18</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798 / 821</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Kearns-Sayre-Syndrom [Ophthalmoplegia plus]</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H49.8</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G31.81</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504 / 515</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Stoma &gt; Striktur, nach &gt; Tracheotomie</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J95.02</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954 / 983</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Fistel &gt; ösophagotracheal &gt; nach Tracheotomie</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J95.03</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317 / 322</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13/21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129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Fistel &gt; nach &gt; Tracheotomie</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J95.08</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317 / 322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Dysfunktion &gt; Tracheostoma</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J95.09</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231 / 233</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Arzneimittelinduziert &gt; Ulkus, Magen</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K25.9 Y57.9!</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K25.9 Y57.98!</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87 / 89</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Ulcus duodeni &gt; arzneimittelinduziert</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K26.9 Y57.9!</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K26.9 Y57.98!</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1030 / 1061</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Arzneimittelinduziert &gt; Ulcus pepticum</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K27.9 Y57.9!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K27.9 Y57.98!</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87 / 89</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14/21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130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Larrey-Hernie</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K44.9</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Q79.0</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561 / 572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Drogen &gt; Versagen, Leber</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K71.1 Y57.9!</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K71.1 Y57.98!</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224 / 226</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Anti-NMDA [N-Methyl-D-Aspartat]-Rezeptor-Enzephalitis</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M35.8† G13.8*</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G04.8</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66 / 67</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Steril &gt; Osteomyelitis, multifokal, mit Periostitis, und Pustulose</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M86.39</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M86.30</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942 / 970</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Majeed-Syndrom</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M86.39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M86.39 D64.4</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600 / 615</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15/21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131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739404"/>
          </a:xfrm>
          <a:prstGeom prst="rect">
            <a:avLst/>
          </a:prstGeom>
          <a:solidFill>
            <a:srgbClr val="FFFFFF"/>
          </a:solidFill>
          <a:ln w="5715">
            <a:solidFill>
              <a:srgbClr val="FFFFFF"/>
            </a:solidFill>
            <a:prstDash val="solid"/>
          </a:ln>
        </p:spPr>
      </p:sp>
      <p:sp>
        <p:nvSpPr>
          <p:cNvPr id="24" name="Text 21"/>
          <p:cNvSpPr/>
          <p:nvPr/>
        </p:nvSpPr>
        <p:spPr>
          <a:xfrm>
            <a:off x="557784" y="2510028"/>
            <a:ext cx="6071616" cy="620532"/>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Hyperaktivität &gt; Uterus &gt; durch Überstimulierung mit wehenauslösenden Medikamenten</a:t>
            </a:r>
            <a:endParaRPr lang="en-US" sz="1360" dirty="0"/>
          </a:p>
        </p:txBody>
      </p:sp>
      <p:sp>
        <p:nvSpPr>
          <p:cNvPr id="25" name="Shape 22"/>
          <p:cNvSpPr/>
          <p:nvPr/>
        </p:nvSpPr>
        <p:spPr>
          <a:xfrm>
            <a:off x="6748272" y="2441448"/>
            <a:ext cx="1691640" cy="739404"/>
          </a:xfrm>
          <a:prstGeom prst="rect">
            <a:avLst/>
          </a:prstGeom>
          <a:solidFill>
            <a:srgbClr val="FFFFFF"/>
          </a:solidFill>
          <a:ln w="5715">
            <a:solidFill>
              <a:srgbClr val="FFFFFF"/>
            </a:solidFill>
            <a:prstDash val="solid"/>
          </a:ln>
        </p:spPr>
      </p:sp>
      <p:sp>
        <p:nvSpPr>
          <p:cNvPr id="26" name="Text 23"/>
          <p:cNvSpPr/>
          <p:nvPr/>
        </p:nvSpPr>
        <p:spPr>
          <a:xfrm>
            <a:off x="6867144" y="2510028"/>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O62.8 Y57.9!</a:t>
            </a:r>
            <a:endParaRPr lang="en-US" sz="1360" dirty="0"/>
          </a:p>
        </p:txBody>
      </p:sp>
      <p:sp>
        <p:nvSpPr>
          <p:cNvPr id="27" name="Shape 24"/>
          <p:cNvSpPr/>
          <p:nvPr/>
        </p:nvSpPr>
        <p:spPr>
          <a:xfrm>
            <a:off x="8439912" y="2441448"/>
            <a:ext cx="1691640" cy="739404"/>
          </a:xfrm>
          <a:prstGeom prst="rect">
            <a:avLst/>
          </a:prstGeom>
          <a:solidFill>
            <a:srgbClr val="FFFFFF"/>
          </a:solidFill>
          <a:ln w="5715">
            <a:solidFill>
              <a:srgbClr val="FFFFFF"/>
            </a:solidFill>
            <a:prstDash val="solid"/>
          </a:ln>
        </p:spPr>
      </p:sp>
      <p:sp>
        <p:nvSpPr>
          <p:cNvPr id="28" name="Text 25"/>
          <p:cNvSpPr/>
          <p:nvPr/>
        </p:nvSpPr>
        <p:spPr>
          <a:xfrm>
            <a:off x="8558784" y="2510028"/>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O62.8 Y57.98!</a:t>
            </a:r>
            <a:endParaRPr lang="en-US" sz="1360" dirty="0"/>
          </a:p>
        </p:txBody>
      </p:sp>
      <p:sp>
        <p:nvSpPr>
          <p:cNvPr id="29" name="Shape 26"/>
          <p:cNvSpPr/>
          <p:nvPr/>
        </p:nvSpPr>
        <p:spPr>
          <a:xfrm>
            <a:off x="10131552" y="2441448"/>
            <a:ext cx="1618488" cy="739404"/>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435 / 443</a:t>
            </a:r>
            <a:endParaRPr lang="en-US" sz="1360" dirty="0"/>
          </a:p>
        </p:txBody>
      </p:sp>
      <p:sp>
        <p:nvSpPr>
          <p:cNvPr id="31" name="Shape 28"/>
          <p:cNvSpPr/>
          <p:nvPr/>
        </p:nvSpPr>
        <p:spPr>
          <a:xfrm>
            <a:off x="438912" y="3180852"/>
            <a:ext cx="6309360" cy="560385"/>
          </a:xfrm>
          <a:prstGeom prst="rect">
            <a:avLst/>
          </a:prstGeom>
          <a:solidFill>
            <a:srgbClr val="F0EBE2"/>
          </a:solidFill>
          <a:ln w="5715">
            <a:solidFill>
              <a:srgbClr val="F0EBE2"/>
            </a:solidFill>
            <a:prstDash val="solid"/>
          </a:ln>
        </p:spPr>
      </p:sp>
      <p:sp>
        <p:nvSpPr>
          <p:cNvPr id="32" name="Text 29"/>
          <p:cNvSpPr/>
          <p:nvPr/>
        </p:nvSpPr>
        <p:spPr>
          <a:xfrm>
            <a:off x="557784" y="3249432"/>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Surfactantprotein-B, Mangel, mit Atemnot, neonatal, akut</a:t>
            </a:r>
            <a:endParaRPr lang="en-US" sz="1360" dirty="0"/>
          </a:p>
        </p:txBody>
      </p:sp>
      <p:sp>
        <p:nvSpPr>
          <p:cNvPr id="33" name="Shape 30"/>
          <p:cNvSpPr/>
          <p:nvPr/>
        </p:nvSpPr>
        <p:spPr>
          <a:xfrm>
            <a:off x="6748272" y="3180852"/>
            <a:ext cx="1691640" cy="560385"/>
          </a:xfrm>
          <a:prstGeom prst="rect">
            <a:avLst/>
          </a:prstGeom>
          <a:solidFill>
            <a:srgbClr val="F0EBE2"/>
          </a:solidFill>
          <a:ln w="5715">
            <a:solidFill>
              <a:srgbClr val="F0EBE2"/>
            </a:solidFill>
            <a:prstDash val="solid"/>
          </a:ln>
        </p:spPr>
      </p:sp>
      <p:sp>
        <p:nvSpPr>
          <p:cNvPr id="34" name="Text 31"/>
          <p:cNvSpPr/>
          <p:nvPr/>
        </p:nvSpPr>
        <p:spPr>
          <a:xfrm>
            <a:off x="6867144" y="324943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P28.0</a:t>
            </a:r>
            <a:endParaRPr lang="en-US" sz="1360" dirty="0"/>
          </a:p>
        </p:txBody>
      </p:sp>
      <p:sp>
        <p:nvSpPr>
          <p:cNvPr id="35" name="Shape 32"/>
          <p:cNvSpPr/>
          <p:nvPr/>
        </p:nvSpPr>
        <p:spPr>
          <a:xfrm>
            <a:off x="8439912" y="3180852"/>
            <a:ext cx="1691640" cy="560385"/>
          </a:xfrm>
          <a:prstGeom prst="rect">
            <a:avLst/>
          </a:prstGeom>
          <a:solidFill>
            <a:srgbClr val="F0EBE2"/>
          </a:solidFill>
          <a:ln w="5715">
            <a:solidFill>
              <a:srgbClr val="F0EBE2"/>
            </a:solidFill>
            <a:prstDash val="solid"/>
          </a:ln>
        </p:spPr>
      </p:sp>
      <p:sp>
        <p:nvSpPr>
          <p:cNvPr id="36" name="Text 33"/>
          <p:cNvSpPr/>
          <p:nvPr/>
        </p:nvSpPr>
        <p:spPr>
          <a:xfrm>
            <a:off x="8558784" y="324943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P22.0</a:t>
            </a:r>
            <a:endParaRPr lang="en-US" sz="1360" dirty="0"/>
          </a:p>
        </p:txBody>
      </p:sp>
      <p:sp>
        <p:nvSpPr>
          <p:cNvPr id="37" name="Shape 34"/>
          <p:cNvSpPr/>
          <p:nvPr/>
        </p:nvSpPr>
        <p:spPr>
          <a:xfrm>
            <a:off x="10131552" y="3180852"/>
            <a:ext cx="1618488" cy="560385"/>
          </a:xfrm>
          <a:prstGeom prst="rect">
            <a:avLst/>
          </a:prstGeom>
          <a:solidFill>
            <a:srgbClr val="F0EBE2"/>
          </a:solidFill>
          <a:ln w="5715">
            <a:solidFill>
              <a:srgbClr val="F0EBE2"/>
            </a:solidFill>
            <a:prstDash val="solid"/>
          </a:ln>
        </p:spPr>
      </p:sp>
      <p:sp>
        <p:nvSpPr>
          <p:cNvPr id="38" name="Text 35"/>
          <p:cNvSpPr/>
          <p:nvPr/>
        </p:nvSpPr>
        <p:spPr>
          <a:xfrm>
            <a:off x="10250424" y="3249432"/>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966 / 994</a:t>
            </a:r>
            <a:endParaRPr lang="en-US" sz="1360" dirty="0"/>
          </a:p>
        </p:txBody>
      </p:sp>
      <p:sp>
        <p:nvSpPr>
          <p:cNvPr id="39" name="Shape 36"/>
          <p:cNvSpPr/>
          <p:nvPr/>
        </p:nvSpPr>
        <p:spPr>
          <a:xfrm>
            <a:off x="438912" y="3741237"/>
            <a:ext cx="6309360" cy="560385"/>
          </a:xfrm>
          <a:prstGeom prst="rect">
            <a:avLst/>
          </a:prstGeom>
          <a:solidFill>
            <a:srgbClr val="FFFFFF"/>
          </a:solidFill>
          <a:ln w="5715">
            <a:solidFill>
              <a:srgbClr val="FFFFFF"/>
            </a:solidFill>
            <a:prstDash val="solid"/>
          </a:ln>
        </p:spPr>
      </p:sp>
      <p:sp>
        <p:nvSpPr>
          <p:cNvPr id="40" name="Text 37"/>
          <p:cNvSpPr/>
          <p:nvPr/>
        </p:nvSpPr>
        <p:spPr>
          <a:xfrm>
            <a:off x="557784" y="3809817"/>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Natrium-Diarrhoe, kongenital</a:t>
            </a:r>
            <a:endParaRPr lang="en-US" sz="1360" dirty="0"/>
          </a:p>
        </p:txBody>
      </p:sp>
      <p:sp>
        <p:nvSpPr>
          <p:cNvPr id="41" name="Shape 38"/>
          <p:cNvSpPr/>
          <p:nvPr/>
        </p:nvSpPr>
        <p:spPr>
          <a:xfrm>
            <a:off x="6748272" y="3741237"/>
            <a:ext cx="1691640" cy="560385"/>
          </a:xfrm>
          <a:prstGeom prst="rect">
            <a:avLst/>
          </a:prstGeom>
          <a:solidFill>
            <a:srgbClr val="FFFFFF"/>
          </a:solidFill>
          <a:ln w="5715">
            <a:solidFill>
              <a:srgbClr val="FFFFFF"/>
            </a:solidFill>
            <a:prstDash val="solid"/>
          </a:ln>
        </p:spPr>
      </p:sp>
      <p:sp>
        <p:nvSpPr>
          <p:cNvPr id="42" name="Text 39"/>
          <p:cNvSpPr/>
          <p:nvPr/>
        </p:nvSpPr>
        <p:spPr>
          <a:xfrm>
            <a:off x="6867144" y="380981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P78.3</a:t>
            </a:r>
            <a:endParaRPr lang="en-US" sz="1360" dirty="0"/>
          </a:p>
        </p:txBody>
      </p:sp>
      <p:sp>
        <p:nvSpPr>
          <p:cNvPr id="43" name="Shape 40"/>
          <p:cNvSpPr/>
          <p:nvPr/>
        </p:nvSpPr>
        <p:spPr>
          <a:xfrm>
            <a:off x="8439912" y="3741237"/>
            <a:ext cx="1691640" cy="560385"/>
          </a:xfrm>
          <a:prstGeom prst="rect">
            <a:avLst/>
          </a:prstGeom>
          <a:solidFill>
            <a:srgbClr val="FFFFFF"/>
          </a:solidFill>
          <a:ln w="5715">
            <a:solidFill>
              <a:srgbClr val="FFFFFF"/>
            </a:solidFill>
            <a:prstDash val="solid"/>
          </a:ln>
        </p:spPr>
      </p:sp>
      <p:sp>
        <p:nvSpPr>
          <p:cNvPr id="44" name="Text 41"/>
          <p:cNvSpPr/>
          <p:nvPr/>
        </p:nvSpPr>
        <p:spPr>
          <a:xfrm>
            <a:off x="8558784" y="380981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K90.8</a:t>
            </a:r>
            <a:endParaRPr lang="en-US" sz="1360" dirty="0"/>
          </a:p>
        </p:txBody>
      </p:sp>
      <p:sp>
        <p:nvSpPr>
          <p:cNvPr id="45" name="Shape 42"/>
          <p:cNvSpPr/>
          <p:nvPr/>
        </p:nvSpPr>
        <p:spPr>
          <a:xfrm>
            <a:off x="10131552" y="3741237"/>
            <a:ext cx="1618488" cy="560385"/>
          </a:xfrm>
          <a:prstGeom prst="rect">
            <a:avLst/>
          </a:prstGeom>
          <a:solidFill>
            <a:srgbClr val="FFFFFF"/>
          </a:solidFill>
          <a:ln w="5715">
            <a:solidFill>
              <a:srgbClr val="FFFFFF"/>
            </a:solidFill>
            <a:prstDash val="solid"/>
          </a:ln>
        </p:spPr>
      </p:sp>
      <p:sp>
        <p:nvSpPr>
          <p:cNvPr id="46" name="Text 43"/>
          <p:cNvSpPr/>
          <p:nvPr/>
        </p:nvSpPr>
        <p:spPr>
          <a:xfrm>
            <a:off x="10250424" y="3809817"/>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675 / 693</a:t>
            </a:r>
            <a:endParaRPr lang="en-US" sz="1360" dirty="0"/>
          </a:p>
        </p:txBody>
      </p:sp>
      <p:sp>
        <p:nvSpPr>
          <p:cNvPr id="47" name="Shape 44"/>
          <p:cNvSpPr/>
          <p:nvPr/>
        </p:nvSpPr>
        <p:spPr>
          <a:xfrm>
            <a:off x="438912" y="4301622"/>
            <a:ext cx="6309360" cy="560385"/>
          </a:xfrm>
          <a:prstGeom prst="rect">
            <a:avLst/>
          </a:prstGeom>
          <a:solidFill>
            <a:srgbClr val="F0EBE2"/>
          </a:solidFill>
          <a:ln w="5715">
            <a:solidFill>
              <a:srgbClr val="F0EBE2"/>
            </a:solidFill>
            <a:prstDash val="solid"/>
          </a:ln>
        </p:spPr>
      </p:sp>
      <p:sp>
        <p:nvSpPr>
          <p:cNvPr id="48" name="Text 45"/>
          <p:cNvSpPr/>
          <p:nvPr/>
        </p:nvSpPr>
        <p:spPr>
          <a:xfrm>
            <a:off x="557784" y="4370202"/>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Arteriovenös &gt; Kommunikation, retinal, kongenital</a:t>
            </a:r>
            <a:endParaRPr lang="en-US" sz="1360" dirty="0"/>
          </a:p>
        </p:txBody>
      </p:sp>
      <p:sp>
        <p:nvSpPr>
          <p:cNvPr id="49" name="Shape 46"/>
          <p:cNvSpPr/>
          <p:nvPr/>
        </p:nvSpPr>
        <p:spPr>
          <a:xfrm>
            <a:off x="6748272" y="4301622"/>
            <a:ext cx="1691640" cy="560385"/>
          </a:xfrm>
          <a:prstGeom prst="rect">
            <a:avLst/>
          </a:prstGeom>
          <a:solidFill>
            <a:srgbClr val="F0EBE2"/>
          </a:solidFill>
          <a:ln w="5715">
            <a:solidFill>
              <a:srgbClr val="F0EBE2"/>
            </a:solidFill>
            <a:prstDash val="solid"/>
          </a:ln>
        </p:spPr>
      </p:sp>
      <p:sp>
        <p:nvSpPr>
          <p:cNvPr id="50" name="Text 47"/>
          <p:cNvSpPr/>
          <p:nvPr/>
        </p:nvSpPr>
        <p:spPr>
          <a:xfrm>
            <a:off x="6867144" y="437020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Q14.8</a:t>
            </a:r>
            <a:endParaRPr lang="en-US" sz="1360" dirty="0"/>
          </a:p>
        </p:txBody>
      </p:sp>
      <p:sp>
        <p:nvSpPr>
          <p:cNvPr id="51" name="Shape 48"/>
          <p:cNvSpPr/>
          <p:nvPr/>
        </p:nvSpPr>
        <p:spPr>
          <a:xfrm>
            <a:off x="8439912" y="4301622"/>
            <a:ext cx="1691640" cy="560385"/>
          </a:xfrm>
          <a:prstGeom prst="rect">
            <a:avLst/>
          </a:prstGeom>
          <a:solidFill>
            <a:srgbClr val="F0EBE2"/>
          </a:solidFill>
          <a:ln w="5715">
            <a:solidFill>
              <a:srgbClr val="F0EBE2"/>
            </a:solidFill>
            <a:prstDash val="solid"/>
          </a:ln>
        </p:spPr>
      </p:sp>
      <p:sp>
        <p:nvSpPr>
          <p:cNvPr id="52" name="Text 49"/>
          <p:cNvSpPr/>
          <p:nvPr/>
        </p:nvSpPr>
        <p:spPr>
          <a:xfrm>
            <a:off x="8558784" y="437020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Q14.1</a:t>
            </a:r>
            <a:endParaRPr lang="en-US" sz="1360" dirty="0"/>
          </a:p>
        </p:txBody>
      </p:sp>
      <p:sp>
        <p:nvSpPr>
          <p:cNvPr id="53" name="Shape 50"/>
          <p:cNvSpPr/>
          <p:nvPr/>
        </p:nvSpPr>
        <p:spPr>
          <a:xfrm>
            <a:off x="10131552" y="4301622"/>
            <a:ext cx="1618488" cy="560385"/>
          </a:xfrm>
          <a:prstGeom prst="rect">
            <a:avLst/>
          </a:prstGeom>
          <a:solidFill>
            <a:srgbClr val="F0EBE2"/>
          </a:solidFill>
          <a:ln w="5715">
            <a:solidFill>
              <a:srgbClr val="F0EBE2"/>
            </a:solidFill>
            <a:prstDash val="solid"/>
          </a:ln>
        </p:spPr>
      </p:sp>
      <p:sp>
        <p:nvSpPr>
          <p:cNvPr id="54" name="Text 51"/>
          <p:cNvSpPr/>
          <p:nvPr/>
        </p:nvSpPr>
        <p:spPr>
          <a:xfrm>
            <a:off x="10250424" y="4370202"/>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82 / 84</a:t>
            </a:r>
            <a:endParaRPr lang="en-US" sz="1360" dirty="0"/>
          </a:p>
        </p:txBody>
      </p:sp>
      <p:sp>
        <p:nvSpPr>
          <p:cNvPr id="55" name="Shape 52"/>
          <p:cNvSpPr/>
          <p:nvPr/>
        </p:nvSpPr>
        <p:spPr>
          <a:xfrm>
            <a:off x="438912" y="4862007"/>
            <a:ext cx="6309360" cy="560385"/>
          </a:xfrm>
          <a:prstGeom prst="rect">
            <a:avLst/>
          </a:prstGeom>
          <a:solidFill>
            <a:srgbClr val="FFFFFF"/>
          </a:solidFill>
          <a:ln w="5715">
            <a:solidFill>
              <a:srgbClr val="FFFFFF"/>
            </a:solidFill>
            <a:prstDash val="solid"/>
          </a:ln>
        </p:spPr>
      </p:sp>
      <p:sp>
        <p:nvSpPr>
          <p:cNvPr id="56" name="Text 53"/>
          <p:cNvSpPr/>
          <p:nvPr/>
        </p:nvSpPr>
        <p:spPr>
          <a:xfrm>
            <a:off x="557784" y="4930587"/>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Caroli-Syndrom</a:t>
            </a:r>
            <a:endParaRPr lang="en-US" sz="1360" dirty="0"/>
          </a:p>
        </p:txBody>
      </p:sp>
      <p:sp>
        <p:nvSpPr>
          <p:cNvPr id="57" name="Shape 54"/>
          <p:cNvSpPr/>
          <p:nvPr/>
        </p:nvSpPr>
        <p:spPr>
          <a:xfrm>
            <a:off x="6748272" y="4862007"/>
            <a:ext cx="1691640" cy="560385"/>
          </a:xfrm>
          <a:prstGeom prst="rect">
            <a:avLst/>
          </a:prstGeom>
          <a:solidFill>
            <a:srgbClr val="FFFFFF"/>
          </a:solidFill>
          <a:ln w="5715">
            <a:solidFill>
              <a:srgbClr val="FFFFFF"/>
            </a:solidFill>
            <a:prstDash val="solid"/>
          </a:ln>
        </p:spPr>
      </p:sp>
      <p:sp>
        <p:nvSpPr>
          <p:cNvPr id="58" name="Text 55"/>
          <p:cNvSpPr/>
          <p:nvPr/>
        </p:nvSpPr>
        <p:spPr>
          <a:xfrm>
            <a:off x="686714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Q44.5</a:t>
            </a:r>
            <a:endParaRPr lang="en-US" sz="1360" dirty="0"/>
          </a:p>
        </p:txBody>
      </p:sp>
      <p:sp>
        <p:nvSpPr>
          <p:cNvPr id="59" name="Shape 56"/>
          <p:cNvSpPr/>
          <p:nvPr/>
        </p:nvSpPr>
        <p:spPr>
          <a:xfrm>
            <a:off x="8439912" y="4862007"/>
            <a:ext cx="1691640" cy="560385"/>
          </a:xfrm>
          <a:prstGeom prst="rect">
            <a:avLst/>
          </a:prstGeom>
          <a:solidFill>
            <a:srgbClr val="FFFFFF"/>
          </a:solidFill>
          <a:ln w="5715">
            <a:solidFill>
              <a:srgbClr val="FFFFFF"/>
            </a:solidFill>
            <a:prstDash val="solid"/>
          </a:ln>
        </p:spPr>
      </p:sp>
      <p:sp>
        <p:nvSpPr>
          <p:cNvPr id="60" name="Text 57"/>
          <p:cNvSpPr/>
          <p:nvPr/>
        </p:nvSpPr>
        <p:spPr>
          <a:xfrm>
            <a:off x="855878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Q44.6</a:t>
            </a:r>
            <a:endParaRPr lang="en-US" sz="1360" dirty="0"/>
          </a:p>
        </p:txBody>
      </p:sp>
      <p:sp>
        <p:nvSpPr>
          <p:cNvPr id="61" name="Shape 58"/>
          <p:cNvSpPr/>
          <p:nvPr/>
        </p:nvSpPr>
        <p:spPr>
          <a:xfrm>
            <a:off x="10131552" y="4862007"/>
            <a:ext cx="1618488" cy="560385"/>
          </a:xfrm>
          <a:prstGeom prst="rect">
            <a:avLst/>
          </a:prstGeom>
          <a:solidFill>
            <a:srgbClr val="FFFFFF"/>
          </a:solidFill>
          <a:ln w="5715">
            <a:solidFill>
              <a:srgbClr val="FFFFFF"/>
            </a:solidFill>
            <a:prstDash val="solid"/>
          </a:ln>
        </p:spPr>
      </p:sp>
      <p:sp>
        <p:nvSpPr>
          <p:cNvPr id="62" name="Text 59"/>
          <p:cNvSpPr/>
          <p:nvPr/>
        </p:nvSpPr>
        <p:spPr>
          <a:xfrm>
            <a:off x="10250424" y="4930587"/>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162 / 163</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16/21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132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24581"/>
          </a:xfrm>
          <a:prstGeom prst="rect">
            <a:avLst/>
          </a:prstGeom>
          <a:solidFill>
            <a:srgbClr val="FFFFFF"/>
          </a:solidFill>
          <a:ln w="5715">
            <a:solidFill>
              <a:srgbClr val="FFFFFF"/>
            </a:solidFill>
            <a:prstDash val="solid"/>
          </a:ln>
        </p:spPr>
      </p:sp>
      <p:sp>
        <p:nvSpPr>
          <p:cNvPr id="24" name="Text 21"/>
          <p:cNvSpPr/>
          <p:nvPr/>
        </p:nvSpPr>
        <p:spPr>
          <a:xfrm>
            <a:off x="557784" y="2510028"/>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Greig-Zephalopolysyndaktylie-Syndrom</a:t>
            </a:r>
            <a:endParaRPr lang="en-US" sz="1360" dirty="0"/>
          </a:p>
        </p:txBody>
      </p:sp>
      <p:sp>
        <p:nvSpPr>
          <p:cNvPr id="25" name="Shape 22"/>
          <p:cNvSpPr/>
          <p:nvPr/>
        </p:nvSpPr>
        <p:spPr>
          <a:xfrm>
            <a:off x="6748272" y="2441448"/>
            <a:ext cx="1691640" cy="524581"/>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Q75.2</a:t>
            </a:r>
            <a:endParaRPr lang="en-US" sz="1360" dirty="0"/>
          </a:p>
        </p:txBody>
      </p:sp>
      <p:sp>
        <p:nvSpPr>
          <p:cNvPr id="27" name="Shape 24"/>
          <p:cNvSpPr/>
          <p:nvPr/>
        </p:nvSpPr>
        <p:spPr>
          <a:xfrm>
            <a:off x="8439912" y="2441448"/>
            <a:ext cx="1691640" cy="524581"/>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Q87.0</a:t>
            </a:r>
            <a:endParaRPr lang="en-US" sz="1360" dirty="0"/>
          </a:p>
        </p:txBody>
      </p:sp>
      <p:sp>
        <p:nvSpPr>
          <p:cNvPr id="29" name="Shape 26"/>
          <p:cNvSpPr/>
          <p:nvPr/>
        </p:nvSpPr>
        <p:spPr>
          <a:xfrm>
            <a:off x="10131552" y="2441448"/>
            <a:ext cx="1618488" cy="524581"/>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381 / 388</a:t>
            </a:r>
            <a:endParaRPr lang="en-US" sz="1360" dirty="0"/>
          </a:p>
        </p:txBody>
      </p:sp>
      <p:sp>
        <p:nvSpPr>
          <p:cNvPr id="31" name="Shape 28"/>
          <p:cNvSpPr/>
          <p:nvPr/>
        </p:nvSpPr>
        <p:spPr>
          <a:xfrm>
            <a:off x="438912" y="2966029"/>
            <a:ext cx="6309360" cy="703600"/>
          </a:xfrm>
          <a:prstGeom prst="rect">
            <a:avLst/>
          </a:prstGeom>
          <a:solidFill>
            <a:srgbClr val="F0EBE2"/>
          </a:solidFill>
          <a:ln w="5715">
            <a:solidFill>
              <a:srgbClr val="F0EBE2"/>
            </a:solidFill>
            <a:prstDash val="solid"/>
          </a:ln>
        </p:spPr>
      </p:sp>
      <p:sp>
        <p:nvSpPr>
          <p:cNvPr id="32" name="Text 29"/>
          <p:cNvSpPr/>
          <p:nvPr/>
        </p:nvSpPr>
        <p:spPr>
          <a:xfrm>
            <a:off x="557784" y="3034609"/>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Osteoarthrose &gt; früh beginnend, mit Dysplasie, spondyloepiphysär, mild, durch COL2A1-Genmutation</a:t>
            </a:r>
            <a:endParaRPr lang="en-US" sz="1360" dirty="0"/>
          </a:p>
        </p:txBody>
      </p:sp>
      <p:sp>
        <p:nvSpPr>
          <p:cNvPr id="33" name="Shape 30"/>
          <p:cNvSpPr/>
          <p:nvPr/>
        </p:nvSpPr>
        <p:spPr>
          <a:xfrm>
            <a:off x="6748272" y="2966029"/>
            <a:ext cx="1691640" cy="703600"/>
          </a:xfrm>
          <a:prstGeom prst="rect">
            <a:avLst/>
          </a:prstGeom>
          <a:solidFill>
            <a:srgbClr val="F0EBE2"/>
          </a:solidFill>
          <a:ln w="5715">
            <a:solidFill>
              <a:srgbClr val="F0EBE2"/>
            </a:solidFill>
            <a:prstDash val="solid"/>
          </a:ln>
        </p:spPr>
      </p:sp>
      <p:sp>
        <p:nvSpPr>
          <p:cNvPr id="34" name="Text 31"/>
          <p:cNvSpPr/>
          <p:nvPr/>
        </p:nvSpPr>
        <p:spPr>
          <a:xfrm>
            <a:off x="6867144" y="30346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Q77.7 M19.90</a:t>
            </a:r>
            <a:endParaRPr lang="en-US" sz="1360" dirty="0"/>
          </a:p>
        </p:txBody>
      </p:sp>
      <p:sp>
        <p:nvSpPr>
          <p:cNvPr id="35" name="Shape 32"/>
          <p:cNvSpPr/>
          <p:nvPr/>
        </p:nvSpPr>
        <p:spPr>
          <a:xfrm>
            <a:off x="8439912" y="2966029"/>
            <a:ext cx="1691640" cy="703600"/>
          </a:xfrm>
          <a:prstGeom prst="rect">
            <a:avLst/>
          </a:prstGeom>
          <a:solidFill>
            <a:srgbClr val="F0EBE2"/>
          </a:solidFill>
          <a:ln w="5715">
            <a:solidFill>
              <a:srgbClr val="F0EBE2"/>
            </a:solidFill>
            <a:prstDash val="solid"/>
          </a:ln>
        </p:spPr>
      </p:sp>
      <p:sp>
        <p:nvSpPr>
          <p:cNvPr id="36" name="Text 33"/>
          <p:cNvSpPr/>
          <p:nvPr/>
        </p:nvSpPr>
        <p:spPr>
          <a:xfrm>
            <a:off x="8558784" y="3034609"/>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Q77.7 M19.99</a:t>
            </a:r>
            <a:endParaRPr lang="en-US" sz="1360" dirty="0"/>
          </a:p>
        </p:txBody>
      </p:sp>
      <p:sp>
        <p:nvSpPr>
          <p:cNvPr id="37" name="Shape 34"/>
          <p:cNvSpPr/>
          <p:nvPr/>
        </p:nvSpPr>
        <p:spPr>
          <a:xfrm>
            <a:off x="10131552" y="2966029"/>
            <a:ext cx="1618488" cy="703600"/>
          </a:xfrm>
          <a:prstGeom prst="rect">
            <a:avLst/>
          </a:prstGeom>
          <a:solidFill>
            <a:srgbClr val="F0EBE2"/>
          </a:solidFill>
          <a:ln w="5715">
            <a:solidFill>
              <a:srgbClr val="F0EBE2"/>
            </a:solidFill>
            <a:prstDash val="solid"/>
          </a:ln>
        </p:spPr>
      </p:sp>
      <p:sp>
        <p:nvSpPr>
          <p:cNvPr id="38" name="Text 35"/>
          <p:cNvSpPr/>
          <p:nvPr/>
        </p:nvSpPr>
        <p:spPr>
          <a:xfrm>
            <a:off x="10250424" y="3034609"/>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755 / 776</a:t>
            </a:r>
            <a:endParaRPr lang="en-US" sz="1360" dirty="0"/>
          </a:p>
        </p:txBody>
      </p:sp>
      <p:sp>
        <p:nvSpPr>
          <p:cNvPr id="39" name="Shape 36"/>
          <p:cNvSpPr/>
          <p:nvPr/>
        </p:nvSpPr>
        <p:spPr>
          <a:xfrm>
            <a:off x="438912" y="3669629"/>
            <a:ext cx="6309360" cy="524581"/>
          </a:xfrm>
          <a:prstGeom prst="rect">
            <a:avLst/>
          </a:prstGeom>
          <a:solidFill>
            <a:srgbClr val="FFFFFF"/>
          </a:solidFill>
          <a:ln w="5715">
            <a:solidFill>
              <a:srgbClr val="FFFFFF"/>
            </a:solidFill>
            <a:prstDash val="solid"/>
          </a:ln>
        </p:spPr>
      </p:sp>
      <p:sp>
        <p:nvSpPr>
          <p:cNvPr id="40" name="Text 37"/>
          <p:cNvSpPr/>
          <p:nvPr/>
        </p:nvSpPr>
        <p:spPr>
          <a:xfrm>
            <a:off x="557784" y="3738209"/>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Cronkhite-Canada-Syndrom</a:t>
            </a:r>
            <a:endParaRPr lang="en-US" sz="1360" dirty="0"/>
          </a:p>
        </p:txBody>
      </p:sp>
      <p:sp>
        <p:nvSpPr>
          <p:cNvPr id="41" name="Shape 38"/>
          <p:cNvSpPr/>
          <p:nvPr/>
        </p:nvSpPr>
        <p:spPr>
          <a:xfrm>
            <a:off x="6748272" y="3669629"/>
            <a:ext cx="1691640" cy="524581"/>
          </a:xfrm>
          <a:prstGeom prst="rect">
            <a:avLst/>
          </a:prstGeom>
          <a:solidFill>
            <a:srgbClr val="FFFFFF"/>
          </a:solidFill>
          <a:ln w="5715">
            <a:solidFill>
              <a:srgbClr val="FFFFFF"/>
            </a:solidFill>
            <a:prstDash val="solid"/>
          </a:ln>
        </p:spPr>
      </p:sp>
      <p:sp>
        <p:nvSpPr>
          <p:cNvPr id="42" name="Text 39"/>
          <p:cNvSpPr/>
          <p:nvPr/>
        </p:nvSpPr>
        <p:spPr>
          <a:xfrm>
            <a:off x="6867144" y="3738209"/>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Q82.8</a:t>
            </a:r>
            <a:endParaRPr lang="en-US" sz="1360" dirty="0"/>
          </a:p>
        </p:txBody>
      </p:sp>
      <p:sp>
        <p:nvSpPr>
          <p:cNvPr id="43" name="Shape 40"/>
          <p:cNvSpPr/>
          <p:nvPr/>
        </p:nvSpPr>
        <p:spPr>
          <a:xfrm>
            <a:off x="8439912" y="3669629"/>
            <a:ext cx="1691640" cy="524581"/>
          </a:xfrm>
          <a:prstGeom prst="rect">
            <a:avLst/>
          </a:prstGeom>
          <a:solidFill>
            <a:srgbClr val="FFFFFF"/>
          </a:solidFill>
          <a:ln w="5715">
            <a:solidFill>
              <a:srgbClr val="FFFFFF"/>
            </a:solidFill>
            <a:prstDash val="solid"/>
          </a:ln>
        </p:spPr>
      </p:sp>
      <p:sp>
        <p:nvSpPr>
          <p:cNvPr id="44" name="Text 41"/>
          <p:cNvSpPr/>
          <p:nvPr/>
        </p:nvSpPr>
        <p:spPr>
          <a:xfrm>
            <a:off x="8558784" y="3738209"/>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D12.6 Q82.8</a:t>
            </a:r>
            <a:endParaRPr lang="en-US" sz="1360" dirty="0"/>
          </a:p>
        </p:txBody>
      </p:sp>
      <p:sp>
        <p:nvSpPr>
          <p:cNvPr id="45" name="Shape 42"/>
          <p:cNvSpPr/>
          <p:nvPr/>
        </p:nvSpPr>
        <p:spPr>
          <a:xfrm>
            <a:off x="10131552" y="3669629"/>
            <a:ext cx="1618488" cy="524581"/>
          </a:xfrm>
          <a:prstGeom prst="rect">
            <a:avLst/>
          </a:prstGeom>
          <a:solidFill>
            <a:srgbClr val="FFFFFF"/>
          </a:solidFill>
          <a:ln w="5715">
            <a:solidFill>
              <a:srgbClr val="FFFFFF"/>
            </a:solidFill>
            <a:prstDash val="solid"/>
          </a:ln>
        </p:spPr>
      </p:sp>
      <p:sp>
        <p:nvSpPr>
          <p:cNvPr id="46" name="Text 43"/>
          <p:cNvSpPr/>
          <p:nvPr/>
        </p:nvSpPr>
        <p:spPr>
          <a:xfrm>
            <a:off x="10250424" y="3738209"/>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181 / 183</a:t>
            </a:r>
            <a:endParaRPr lang="en-US" sz="1360" dirty="0"/>
          </a:p>
        </p:txBody>
      </p:sp>
      <p:sp>
        <p:nvSpPr>
          <p:cNvPr id="47" name="Shape 44"/>
          <p:cNvSpPr/>
          <p:nvPr/>
        </p:nvSpPr>
        <p:spPr>
          <a:xfrm>
            <a:off x="438912" y="4194211"/>
            <a:ext cx="6309360" cy="524581"/>
          </a:xfrm>
          <a:prstGeom prst="rect">
            <a:avLst/>
          </a:prstGeom>
          <a:solidFill>
            <a:srgbClr val="F0EBE2"/>
          </a:solidFill>
          <a:ln w="5715">
            <a:solidFill>
              <a:srgbClr val="F0EBE2"/>
            </a:solidFill>
            <a:prstDash val="solid"/>
          </a:ln>
        </p:spPr>
      </p:sp>
      <p:sp>
        <p:nvSpPr>
          <p:cNvPr id="48" name="Text 45"/>
          <p:cNvSpPr/>
          <p:nvPr/>
        </p:nvSpPr>
        <p:spPr>
          <a:xfrm>
            <a:off x="557784" y="4262791"/>
            <a:ext cx="6071616" cy="405709"/>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Kraushaar-Ankyloblepharon-Nageldysplasie-Syndrom</a:t>
            </a:r>
            <a:endParaRPr lang="en-US" sz="1360" dirty="0"/>
          </a:p>
        </p:txBody>
      </p:sp>
      <p:sp>
        <p:nvSpPr>
          <p:cNvPr id="49" name="Shape 46"/>
          <p:cNvSpPr/>
          <p:nvPr/>
        </p:nvSpPr>
        <p:spPr>
          <a:xfrm>
            <a:off x="6748272" y="4194211"/>
            <a:ext cx="1691640" cy="524581"/>
          </a:xfrm>
          <a:prstGeom prst="rect">
            <a:avLst/>
          </a:prstGeom>
          <a:solidFill>
            <a:srgbClr val="F0EBE2"/>
          </a:solidFill>
          <a:ln w="5715">
            <a:solidFill>
              <a:srgbClr val="F0EBE2"/>
            </a:solidFill>
            <a:prstDash val="solid"/>
          </a:ln>
        </p:spPr>
      </p:sp>
      <p:sp>
        <p:nvSpPr>
          <p:cNvPr id="50" name="Text 47"/>
          <p:cNvSpPr/>
          <p:nvPr/>
        </p:nvSpPr>
        <p:spPr>
          <a:xfrm>
            <a:off x="6867144" y="42627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Q82.8</a:t>
            </a:r>
            <a:endParaRPr lang="en-US" sz="1360" dirty="0"/>
          </a:p>
        </p:txBody>
      </p:sp>
      <p:sp>
        <p:nvSpPr>
          <p:cNvPr id="51" name="Shape 48"/>
          <p:cNvSpPr/>
          <p:nvPr/>
        </p:nvSpPr>
        <p:spPr>
          <a:xfrm>
            <a:off x="8439912" y="4194211"/>
            <a:ext cx="1691640" cy="524581"/>
          </a:xfrm>
          <a:prstGeom prst="rect">
            <a:avLst/>
          </a:prstGeom>
          <a:solidFill>
            <a:srgbClr val="F0EBE2"/>
          </a:solidFill>
          <a:ln w="5715">
            <a:solidFill>
              <a:srgbClr val="F0EBE2"/>
            </a:solidFill>
            <a:prstDash val="solid"/>
          </a:ln>
        </p:spPr>
      </p:sp>
      <p:sp>
        <p:nvSpPr>
          <p:cNvPr id="52" name="Text 49"/>
          <p:cNvSpPr/>
          <p:nvPr/>
        </p:nvSpPr>
        <p:spPr>
          <a:xfrm>
            <a:off x="8558784" y="4262791"/>
            <a:ext cx="1453896"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Q82.4</a:t>
            </a:r>
            <a:endParaRPr lang="en-US" sz="1360" dirty="0"/>
          </a:p>
        </p:txBody>
      </p:sp>
      <p:sp>
        <p:nvSpPr>
          <p:cNvPr id="53" name="Shape 50"/>
          <p:cNvSpPr/>
          <p:nvPr/>
        </p:nvSpPr>
        <p:spPr>
          <a:xfrm>
            <a:off x="10131552" y="4194211"/>
            <a:ext cx="1618488" cy="524581"/>
          </a:xfrm>
          <a:prstGeom prst="rect">
            <a:avLst/>
          </a:prstGeom>
          <a:solidFill>
            <a:srgbClr val="F0EBE2"/>
          </a:solidFill>
          <a:ln w="5715">
            <a:solidFill>
              <a:srgbClr val="F0EBE2"/>
            </a:solidFill>
            <a:prstDash val="solid"/>
          </a:ln>
        </p:spPr>
      </p:sp>
      <p:sp>
        <p:nvSpPr>
          <p:cNvPr id="54" name="Text 51"/>
          <p:cNvSpPr/>
          <p:nvPr/>
        </p:nvSpPr>
        <p:spPr>
          <a:xfrm>
            <a:off x="10250424" y="4262791"/>
            <a:ext cx="1380744" cy="405709"/>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550 / 561</a:t>
            </a:r>
            <a:endParaRPr lang="en-US" sz="1360" dirty="0"/>
          </a:p>
        </p:txBody>
      </p:sp>
      <p:sp>
        <p:nvSpPr>
          <p:cNvPr id="55" name="Shape 52"/>
          <p:cNvSpPr/>
          <p:nvPr/>
        </p:nvSpPr>
        <p:spPr>
          <a:xfrm>
            <a:off x="438912" y="4718792"/>
            <a:ext cx="6309360" cy="703600"/>
          </a:xfrm>
          <a:prstGeom prst="rect">
            <a:avLst/>
          </a:prstGeom>
          <a:solidFill>
            <a:srgbClr val="FFFFFF"/>
          </a:solidFill>
          <a:ln w="5715">
            <a:solidFill>
              <a:srgbClr val="FFFFFF"/>
            </a:solidFill>
            <a:prstDash val="solid"/>
          </a:ln>
        </p:spPr>
      </p:sp>
      <p:sp>
        <p:nvSpPr>
          <p:cNvPr id="56" name="Text 53"/>
          <p:cNvSpPr/>
          <p:nvPr/>
        </p:nvSpPr>
        <p:spPr>
          <a:xfrm>
            <a:off x="557784" y="4787372"/>
            <a:ext cx="6071616" cy="584728"/>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Syndrom &gt; der &gt; spastischen Paraplegie, mit &gt; Nephritis, und Schwerhörigkeit</a:t>
            </a:r>
            <a:endParaRPr lang="en-US" sz="1360" dirty="0"/>
          </a:p>
        </p:txBody>
      </p:sp>
      <p:sp>
        <p:nvSpPr>
          <p:cNvPr id="57" name="Shape 54"/>
          <p:cNvSpPr/>
          <p:nvPr/>
        </p:nvSpPr>
        <p:spPr>
          <a:xfrm>
            <a:off x="6748272" y="4718792"/>
            <a:ext cx="1691640" cy="703600"/>
          </a:xfrm>
          <a:prstGeom prst="rect">
            <a:avLst/>
          </a:prstGeom>
          <a:solidFill>
            <a:srgbClr val="FFFFFF"/>
          </a:solidFill>
          <a:ln w="5715">
            <a:solidFill>
              <a:srgbClr val="FFFFFF"/>
            </a:solidFill>
            <a:prstDash val="solid"/>
          </a:ln>
        </p:spPr>
      </p:sp>
      <p:sp>
        <p:nvSpPr>
          <p:cNvPr id="58" name="Text 55"/>
          <p:cNvSpPr/>
          <p:nvPr/>
        </p:nvSpPr>
        <p:spPr>
          <a:xfrm>
            <a:off x="6867144" y="4787372"/>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Q87.8</a:t>
            </a:r>
            <a:endParaRPr lang="en-US" sz="1360" dirty="0"/>
          </a:p>
        </p:txBody>
      </p:sp>
      <p:sp>
        <p:nvSpPr>
          <p:cNvPr id="59" name="Shape 56"/>
          <p:cNvSpPr/>
          <p:nvPr/>
        </p:nvSpPr>
        <p:spPr>
          <a:xfrm>
            <a:off x="8439912" y="4718792"/>
            <a:ext cx="1691640" cy="703600"/>
          </a:xfrm>
          <a:prstGeom prst="rect">
            <a:avLst/>
          </a:prstGeom>
          <a:solidFill>
            <a:srgbClr val="FFFFFF"/>
          </a:solidFill>
          <a:ln w="5715">
            <a:solidFill>
              <a:srgbClr val="FFFFFF"/>
            </a:solidFill>
            <a:prstDash val="solid"/>
          </a:ln>
        </p:spPr>
      </p:sp>
      <p:sp>
        <p:nvSpPr>
          <p:cNvPr id="60" name="Text 57"/>
          <p:cNvSpPr/>
          <p:nvPr/>
        </p:nvSpPr>
        <p:spPr>
          <a:xfrm>
            <a:off x="8558784" y="4787372"/>
            <a:ext cx="1453896"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G11.4</a:t>
            </a:r>
            <a:endParaRPr lang="en-US" sz="1360" dirty="0"/>
          </a:p>
        </p:txBody>
      </p:sp>
      <p:sp>
        <p:nvSpPr>
          <p:cNvPr id="61" name="Shape 58"/>
          <p:cNvSpPr/>
          <p:nvPr/>
        </p:nvSpPr>
        <p:spPr>
          <a:xfrm>
            <a:off x="10131552" y="4718792"/>
            <a:ext cx="1618488" cy="703600"/>
          </a:xfrm>
          <a:prstGeom prst="rect">
            <a:avLst/>
          </a:prstGeom>
          <a:solidFill>
            <a:srgbClr val="FFFFFF"/>
          </a:solidFill>
          <a:ln w="5715">
            <a:solidFill>
              <a:srgbClr val="FFFFFF"/>
            </a:solidFill>
            <a:prstDash val="solid"/>
          </a:ln>
        </p:spPr>
      </p:sp>
      <p:sp>
        <p:nvSpPr>
          <p:cNvPr id="62" name="Text 59"/>
          <p:cNvSpPr/>
          <p:nvPr/>
        </p:nvSpPr>
        <p:spPr>
          <a:xfrm>
            <a:off x="10250424" y="4787372"/>
            <a:ext cx="1380744" cy="584728"/>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972 / 1000</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17/21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133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Lelis-Syndrom</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Q87.8</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Q82.4</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569 / 580</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Menke-Hennekam-Syndrom</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Q87.8</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Q87.0</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628 / 643</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Oliver-McFarlane-Syndrom</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Q87.8</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Q87.1</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749 / 769</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Syndrom &gt; der &gt; Blindheit, mit Skoliose, und Arachnodaktylie</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Q87.8</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Q87.5</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970 / 998</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Übelkeit &gt; bei &gt; Chemotherapie</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R11 Y57.9!</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R11 Y57.98!</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1026 / 1057</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18/21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134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739404"/>
          </a:xfrm>
          <a:prstGeom prst="rect">
            <a:avLst/>
          </a:prstGeom>
          <a:solidFill>
            <a:srgbClr val="FFFFFF"/>
          </a:solidFill>
          <a:ln w="5715">
            <a:solidFill>
              <a:srgbClr val="FFFFFF"/>
            </a:solidFill>
            <a:prstDash val="solid"/>
          </a:ln>
        </p:spPr>
      </p:sp>
      <p:sp>
        <p:nvSpPr>
          <p:cNvPr id="24" name="Text 21"/>
          <p:cNvSpPr/>
          <p:nvPr/>
        </p:nvSpPr>
        <p:spPr>
          <a:xfrm>
            <a:off x="557784" y="2510028"/>
            <a:ext cx="6071616" cy="620532"/>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Sulfonamide &gt; Anurie, bei Einsatz als indikationsgerechtes Arzneimittel und ordnungsgemäßer Verabreichung</a:t>
            </a:r>
            <a:endParaRPr lang="en-US" sz="1360" dirty="0"/>
          </a:p>
        </p:txBody>
      </p:sp>
      <p:sp>
        <p:nvSpPr>
          <p:cNvPr id="25" name="Shape 22"/>
          <p:cNvSpPr/>
          <p:nvPr/>
        </p:nvSpPr>
        <p:spPr>
          <a:xfrm>
            <a:off x="6748272" y="2441448"/>
            <a:ext cx="1691640" cy="739404"/>
          </a:xfrm>
          <a:prstGeom prst="rect">
            <a:avLst/>
          </a:prstGeom>
          <a:solidFill>
            <a:srgbClr val="FFFFFF"/>
          </a:solidFill>
          <a:ln w="5715">
            <a:solidFill>
              <a:srgbClr val="FFFFFF"/>
            </a:solidFill>
            <a:prstDash val="solid"/>
          </a:ln>
        </p:spPr>
      </p:sp>
      <p:sp>
        <p:nvSpPr>
          <p:cNvPr id="26" name="Text 23"/>
          <p:cNvSpPr/>
          <p:nvPr/>
        </p:nvSpPr>
        <p:spPr>
          <a:xfrm>
            <a:off x="6867144" y="2510028"/>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R34 Y57.9!</a:t>
            </a:r>
            <a:endParaRPr lang="en-US" sz="1360" dirty="0"/>
          </a:p>
        </p:txBody>
      </p:sp>
      <p:sp>
        <p:nvSpPr>
          <p:cNvPr id="27" name="Shape 24"/>
          <p:cNvSpPr/>
          <p:nvPr/>
        </p:nvSpPr>
        <p:spPr>
          <a:xfrm>
            <a:off x="8439912" y="2441448"/>
            <a:ext cx="1691640" cy="739404"/>
          </a:xfrm>
          <a:prstGeom prst="rect">
            <a:avLst/>
          </a:prstGeom>
          <a:solidFill>
            <a:srgbClr val="FFFFFF"/>
          </a:solidFill>
          <a:ln w="5715">
            <a:solidFill>
              <a:srgbClr val="FFFFFF"/>
            </a:solidFill>
            <a:prstDash val="solid"/>
          </a:ln>
        </p:spPr>
      </p:sp>
      <p:sp>
        <p:nvSpPr>
          <p:cNvPr id="28" name="Text 25"/>
          <p:cNvSpPr/>
          <p:nvPr/>
        </p:nvSpPr>
        <p:spPr>
          <a:xfrm>
            <a:off x="8558784" y="2510028"/>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R34 Y57.98!</a:t>
            </a:r>
            <a:endParaRPr lang="en-US" sz="1360" dirty="0"/>
          </a:p>
        </p:txBody>
      </p:sp>
      <p:sp>
        <p:nvSpPr>
          <p:cNvPr id="29" name="Shape 26"/>
          <p:cNvSpPr/>
          <p:nvPr/>
        </p:nvSpPr>
        <p:spPr>
          <a:xfrm>
            <a:off x="10131552" y="2441448"/>
            <a:ext cx="1618488" cy="739404"/>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965 / 993</a:t>
            </a:r>
            <a:endParaRPr lang="en-US" sz="1360" dirty="0"/>
          </a:p>
        </p:txBody>
      </p:sp>
      <p:sp>
        <p:nvSpPr>
          <p:cNvPr id="31" name="Shape 28"/>
          <p:cNvSpPr/>
          <p:nvPr/>
        </p:nvSpPr>
        <p:spPr>
          <a:xfrm>
            <a:off x="438912" y="3180852"/>
            <a:ext cx="6309360" cy="560385"/>
          </a:xfrm>
          <a:prstGeom prst="rect">
            <a:avLst/>
          </a:prstGeom>
          <a:solidFill>
            <a:srgbClr val="F0EBE2"/>
          </a:solidFill>
          <a:ln w="5715">
            <a:solidFill>
              <a:srgbClr val="F0EBE2"/>
            </a:solidFill>
            <a:prstDash val="solid"/>
          </a:ln>
        </p:spPr>
      </p:sp>
      <p:sp>
        <p:nvSpPr>
          <p:cNvPr id="32" name="Text 29"/>
          <p:cNvSpPr/>
          <p:nvPr/>
        </p:nvSpPr>
        <p:spPr>
          <a:xfrm>
            <a:off x="557784" y="3249432"/>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Malaise</a:t>
            </a:r>
            <a:endParaRPr lang="en-US" sz="1360" dirty="0"/>
          </a:p>
        </p:txBody>
      </p:sp>
      <p:sp>
        <p:nvSpPr>
          <p:cNvPr id="33" name="Shape 30"/>
          <p:cNvSpPr/>
          <p:nvPr/>
        </p:nvSpPr>
        <p:spPr>
          <a:xfrm>
            <a:off x="6748272" y="3180852"/>
            <a:ext cx="1691640" cy="560385"/>
          </a:xfrm>
          <a:prstGeom prst="rect">
            <a:avLst/>
          </a:prstGeom>
          <a:solidFill>
            <a:srgbClr val="F0EBE2"/>
          </a:solidFill>
          <a:ln w="5715">
            <a:solidFill>
              <a:srgbClr val="F0EBE2"/>
            </a:solidFill>
            <a:prstDash val="solid"/>
          </a:ln>
        </p:spPr>
      </p:sp>
      <p:sp>
        <p:nvSpPr>
          <p:cNvPr id="34" name="Text 31"/>
          <p:cNvSpPr/>
          <p:nvPr/>
        </p:nvSpPr>
        <p:spPr>
          <a:xfrm>
            <a:off x="6867144" y="324943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R53</a:t>
            </a:r>
            <a:endParaRPr lang="en-US" sz="1360" dirty="0"/>
          </a:p>
        </p:txBody>
      </p:sp>
      <p:sp>
        <p:nvSpPr>
          <p:cNvPr id="35" name="Shape 32"/>
          <p:cNvSpPr/>
          <p:nvPr/>
        </p:nvSpPr>
        <p:spPr>
          <a:xfrm>
            <a:off x="8439912" y="3180852"/>
            <a:ext cx="1691640" cy="560385"/>
          </a:xfrm>
          <a:prstGeom prst="rect">
            <a:avLst/>
          </a:prstGeom>
          <a:solidFill>
            <a:srgbClr val="F0EBE2"/>
          </a:solidFill>
          <a:ln w="5715">
            <a:solidFill>
              <a:srgbClr val="F0EBE2"/>
            </a:solidFill>
            <a:prstDash val="solid"/>
          </a:ln>
        </p:spPr>
      </p:sp>
      <p:sp>
        <p:nvSpPr>
          <p:cNvPr id="36" name="Text 33"/>
          <p:cNvSpPr/>
          <p:nvPr/>
        </p:nvSpPr>
        <p:spPr>
          <a:xfrm>
            <a:off x="8558784" y="324943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R53.9</a:t>
            </a:r>
            <a:endParaRPr lang="en-US" sz="1360" dirty="0"/>
          </a:p>
        </p:txBody>
      </p:sp>
      <p:sp>
        <p:nvSpPr>
          <p:cNvPr id="37" name="Shape 34"/>
          <p:cNvSpPr/>
          <p:nvPr/>
        </p:nvSpPr>
        <p:spPr>
          <a:xfrm>
            <a:off x="10131552" y="3180852"/>
            <a:ext cx="1618488" cy="560385"/>
          </a:xfrm>
          <a:prstGeom prst="rect">
            <a:avLst/>
          </a:prstGeom>
          <a:solidFill>
            <a:srgbClr val="F0EBE2"/>
          </a:solidFill>
          <a:ln w="5715">
            <a:solidFill>
              <a:srgbClr val="F0EBE2"/>
            </a:solidFill>
            <a:prstDash val="solid"/>
          </a:ln>
        </p:spPr>
      </p:sp>
      <p:sp>
        <p:nvSpPr>
          <p:cNvPr id="38" name="Text 35"/>
          <p:cNvSpPr/>
          <p:nvPr/>
        </p:nvSpPr>
        <p:spPr>
          <a:xfrm>
            <a:off x="10250424" y="3249432"/>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602 / 616</a:t>
            </a:r>
            <a:endParaRPr lang="en-US" sz="1360" dirty="0"/>
          </a:p>
        </p:txBody>
      </p:sp>
      <p:sp>
        <p:nvSpPr>
          <p:cNvPr id="39" name="Shape 36"/>
          <p:cNvSpPr/>
          <p:nvPr/>
        </p:nvSpPr>
        <p:spPr>
          <a:xfrm>
            <a:off x="438912" y="3741237"/>
            <a:ext cx="6309360" cy="560385"/>
          </a:xfrm>
          <a:prstGeom prst="rect">
            <a:avLst/>
          </a:prstGeom>
          <a:solidFill>
            <a:srgbClr val="FFFFFF"/>
          </a:solidFill>
          <a:ln w="5715">
            <a:solidFill>
              <a:srgbClr val="FFFFFF"/>
            </a:solidFill>
            <a:prstDash val="solid"/>
          </a:ln>
        </p:spPr>
      </p:sp>
      <p:sp>
        <p:nvSpPr>
          <p:cNvPr id="40" name="Text 37"/>
          <p:cNvSpPr/>
          <p:nvPr/>
        </p:nvSpPr>
        <p:spPr>
          <a:xfrm>
            <a:off x="557784" y="3809817"/>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Magersucht</a:t>
            </a:r>
            <a:endParaRPr lang="en-US" sz="1360" dirty="0"/>
          </a:p>
        </p:txBody>
      </p:sp>
      <p:sp>
        <p:nvSpPr>
          <p:cNvPr id="41" name="Shape 38"/>
          <p:cNvSpPr/>
          <p:nvPr/>
        </p:nvSpPr>
        <p:spPr>
          <a:xfrm>
            <a:off x="6748272" y="3741237"/>
            <a:ext cx="1691640" cy="560385"/>
          </a:xfrm>
          <a:prstGeom prst="rect">
            <a:avLst/>
          </a:prstGeom>
          <a:solidFill>
            <a:srgbClr val="FFFFFF"/>
          </a:solidFill>
          <a:ln w="5715">
            <a:solidFill>
              <a:srgbClr val="FFFFFF"/>
            </a:solidFill>
            <a:prstDash val="solid"/>
          </a:ln>
        </p:spPr>
      </p:sp>
      <p:sp>
        <p:nvSpPr>
          <p:cNvPr id="42" name="Text 39"/>
          <p:cNvSpPr/>
          <p:nvPr/>
        </p:nvSpPr>
        <p:spPr>
          <a:xfrm>
            <a:off x="6867144" y="380981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R63.0</a:t>
            </a:r>
            <a:endParaRPr lang="en-US" sz="1360" dirty="0"/>
          </a:p>
        </p:txBody>
      </p:sp>
      <p:sp>
        <p:nvSpPr>
          <p:cNvPr id="43" name="Shape 40"/>
          <p:cNvSpPr/>
          <p:nvPr/>
        </p:nvSpPr>
        <p:spPr>
          <a:xfrm>
            <a:off x="8439912" y="3741237"/>
            <a:ext cx="1691640" cy="560385"/>
          </a:xfrm>
          <a:prstGeom prst="rect">
            <a:avLst/>
          </a:prstGeom>
          <a:solidFill>
            <a:srgbClr val="FFFFFF"/>
          </a:solidFill>
          <a:ln w="5715">
            <a:solidFill>
              <a:srgbClr val="FFFFFF"/>
            </a:solidFill>
            <a:prstDash val="solid"/>
          </a:ln>
        </p:spPr>
      </p:sp>
      <p:sp>
        <p:nvSpPr>
          <p:cNvPr id="44" name="Text 41"/>
          <p:cNvSpPr/>
          <p:nvPr/>
        </p:nvSpPr>
        <p:spPr>
          <a:xfrm>
            <a:off x="8558784" y="380981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F50.08</a:t>
            </a:r>
            <a:endParaRPr lang="en-US" sz="1360" dirty="0"/>
          </a:p>
        </p:txBody>
      </p:sp>
      <p:sp>
        <p:nvSpPr>
          <p:cNvPr id="45" name="Shape 42"/>
          <p:cNvSpPr/>
          <p:nvPr/>
        </p:nvSpPr>
        <p:spPr>
          <a:xfrm>
            <a:off x="10131552" y="3741237"/>
            <a:ext cx="1618488" cy="560385"/>
          </a:xfrm>
          <a:prstGeom prst="rect">
            <a:avLst/>
          </a:prstGeom>
          <a:solidFill>
            <a:srgbClr val="FFFFFF"/>
          </a:solidFill>
          <a:ln w="5715">
            <a:solidFill>
              <a:srgbClr val="FFFFFF"/>
            </a:solidFill>
            <a:prstDash val="solid"/>
          </a:ln>
        </p:spPr>
      </p:sp>
      <p:sp>
        <p:nvSpPr>
          <p:cNvPr id="46" name="Text 43"/>
          <p:cNvSpPr/>
          <p:nvPr/>
        </p:nvSpPr>
        <p:spPr>
          <a:xfrm>
            <a:off x="10250424" y="3809817"/>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600 / 614</a:t>
            </a:r>
            <a:endParaRPr lang="en-US" sz="1360" dirty="0"/>
          </a:p>
        </p:txBody>
      </p:sp>
      <p:sp>
        <p:nvSpPr>
          <p:cNvPr id="47" name="Shape 44"/>
          <p:cNvSpPr/>
          <p:nvPr/>
        </p:nvSpPr>
        <p:spPr>
          <a:xfrm>
            <a:off x="438912" y="4301622"/>
            <a:ext cx="6309360" cy="560385"/>
          </a:xfrm>
          <a:prstGeom prst="rect">
            <a:avLst/>
          </a:prstGeom>
          <a:solidFill>
            <a:srgbClr val="F0EBE2"/>
          </a:solidFill>
          <a:ln w="5715">
            <a:solidFill>
              <a:srgbClr val="F0EBE2"/>
            </a:solidFill>
            <a:prstDash val="solid"/>
          </a:ln>
        </p:spPr>
      </p:sp>
      <p:sp>
        <p:nvSpPr>
          <p:cNvPr id="48" name="Text 45"/>
          <p:cNvSpPr/>
          <p:nvPr/>
        </p:nvSpPr>
        <p:spPr>
          <a:xfrm>
            <a:off x="557784" y="4370202"/>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Prädiabetes</a:t>
            </a:r>
            <a:endParaRPr lang="en-US" sz="1360" dirty="0"/>
          </a:p>
        </p:txBody>
      </p:sp>
      <p:sp>
        <p:nvSpPr>
          <p:cNvPr id="49" name="Shape 46"/>
          <p:cNvSpPr/>
          <p:nvPr/>
        </p:nvSpPr>
        <p:spPr>
          <a:xfrm>
            <a:off x="6748272" y="4301622"/>
            <a:ext cx="1691640" cy="560385"/>
          </a:xfrm>
          <a:prstGeom prst="rect">
            <a:avLst/>
          </a:prstGeom>
          <a:solidFill>
            <a:srgbClr val="F0EBE2"/>
          </a:solidFill>
          <a:ln w="5715">
            <a:solidFill>
              <a:srgbClr val="F0EBE2"/>
            </a:solidFill>
            <a:prstDash val="solid"/>
          </a:ln>
        </p:spPr>
      </p:sp>
      <p:sp>
        <p:nvSpPr>
          <p:cNvPr id="50" name="Text 47"/>
          <p:cNvSpPr/>
          <p:nvPr/>
        </p:nvSpPr>
        <p:spPr>
          <a:xfrm>
            <a:off x="6867144" y="437020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R73.0</a:t>
            </a:r>
            <a:endParaRPr lang="en-US" sz="1360" dirty="0"/>
          </a:p>
        </p:txBody>
      </p:sp>
      <p:sp>
        <p:nvSpPr>
          <p:cNvPr id="51" name="Shape 48"/>
          <p:cNvSpPr/>
          <p:nvPr/>
        </p:nvSpPr>
        <p:spPr>
          <a:xfrm>
            <a:off x="8439912" y="4301622"/>
            <a:ext cx="1691640" cy="560385"/>
          </a:xfrm>
          <a:prstGeom prst="rect">
            <a:avLst/>
          </a:prstGeom>
          <a:solidFill>
            <a:srgbClr val="F0EBE2"/>
          </a:solidFill>
          <a:ln w="5715">
            <a:solidFill>
              <a:srgbClr val="F0EBE2"/>
            </a:solidFill>
            <a:prstDash val="solid"/>
          </a:ln>
        </p:spPr>
      </p:sp>
      <p:sp>
        <p:nvSpPr>
          <p:cNvPr id="52" name="Text 49"/>
          <p:cNvSpPr/>
          <p:nvPr/>
        </p:nvSpPr>
        <p:spPr>
          <a:xfrm>
            <a:off x="8558784" y="4370202"/>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R73.08</a:t>
            </a:r>
            <a:endParaRPr lang="en-US" sz="1360" dirty="0"/>
          </a:p>
        </p:txBody>
      </p:sp>
      <p:sp>
        <p:nvSpPr>
          <p:cNvPr id="53" name="Shape 50"/>
          <p:cNvSpPr/>
          <p:nvPr/>
        </p:nvSpPr>
        <p:spPr>
          <a:xfrm>
            <a:off x="10131552" y="4301622"/>
            <a:ext cx="1618488" cy="560385"/>
          </a:xfrm>
          <a:prstGeom prst="rect">
            <a:avLst/>
          </a:prstGeom>
          <a:solidFill>
            <a:srgbClr val="F0EBE2"/>
          </a:solidFill>
          <a:ln w="5715">
            <a:solidFill>
              <a:srgbClr val="F0EBE2"/>
            </a:solidFill>
            <a:prstDash val="solid"/>
          </a:ln>
        </p:spPr>
      </p:sp>
      <p:sp>
        <p:nvSpPr>
          <p:cNvPr id="54" name="Text 51"/>
          <p:cNvSpPr/>
          <p:nvPr/>
        </p:nvSpPr>
        <p:spPr>
          <a:xfrm>
            <a:off x="10250424" y="4370202"/>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817 / 841</a:t>
            </a:r>
            <a:endParaRPr lang="en-US" sz="1360" dirty="0"/>
          </a:p>
        </p:txBody>
      </p:sp>
      <p:sp>
        <p:nvSpPr>
          <p:cNvPr id="55" name="Shape 52"/>
          <p:cNvSpPr/>
          <p:nvPr/>
        </p:nvSpPr>
        <p:spPr>
          <a:xfrm>
            <a:off x="438912" y="4862007"/>
            <a:ext cx="6309360" cy="560385"/>
          </a:xfrm>
          <a:prstGeom prst="rect">
            <a:avLst/>
          </a:prstGeom>
          <a:solidFill>
            <a:srgbClr val="FFFFFF"/>
          </a:solidFill>
          <a:ln w="5715">
            <a:solidFill>
              <a:srgbClr val="FFFFFF"/>
            </a:solidFill>
            <a:prstDash val="solid"/>
          </a:ln>
        </p:spPr>
      </p:sp>
      <p:sp>
        <p:nvSpPr>
          <p:cNvPr id="56" name="Text 53"/>
          <p:cNvSpPr/>
          <p:nvPr/>
        </p:nvSpPr>
        <p:spPr>
          <a:xfrm>
            <a:off x="557784" y="4930587"/>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Coombs-Test, positiv</a:t>
            </a:r>
            <a:endParaRPr lang="en-US" sz="1360" dirty="0"/>
          </a:p>
        </p:txBody>
      </p:sp>
      <p:sp>
        <p:nvSpPr>
          <p:cNvPr id="57" name="Shape 54"/>
          <p:cNvSpPr/>
          <p:nvPr/>
        </p:nvSpPr>
        <p:spPr>
          <a:xfrm>
            <a:off x="6748272" y="4862007"/>
            <a:ext cx="1691640" cy="560385"/>
          </a:xfrm>
          <a:prstGeom prst="rect">
            <a:avLst/>
          </a:prstGeom>
          <a:solidFill>
            <a:srgbClr val="FFFFFF"/>
          </a:solidFill>
          <a:ln w="5715">
            <a:solidFill>
              <a:srgbClr val="FFFFFF"/>
            </a:solidFill>
            <a:prstDash val="solid"/>
          </a:ln>
        </p:spPr>
      </p:sp>
      <p:sp>
        <p:nvSpPr>
          <p:cNvPr id="58" name="Text 55"/>
          <p:cNvSpPr/>
          <p:nvPr/>
        </p:nvSpPr>
        <p:spPr>
          <a:xfrm>
            <a:off x="686714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R76.8</a:t>
            </a:r>
            <a:endParaRPr lang="en-US" sz="1360" dirty="0"/>
          </a:p>
        </p:txBody>
      </p:sp>
      <p:sp>
        <p:nvSpPr>
          <p:cNvPr id="59" name="Shape 56"/>
          <p:cNvSpPr/>
          <p:nvPr/>
        </p:nvSpPr>
        <p:spPr>
          <a:xfrm>
            <a:off x="8439912" y="4862007"/>
            <a:ext cx="1691640" cy="560385"/>
          </a:xfrm>
          <a:prstGeom prst="rect">
            <a:avLst/>
          </a:prstGeom>
          <a:solidFill>
            <a:srgbClr val="FFFFFF"/>
          </a:solidFill>
          <a:ln w="5715">
            <a:solidFill>
              <a:srgbClr val="FFFFFF"/>
            </a:solidFill>
            <a:prstDash val="solid"/>
          </a:ln>
        </p:spPr>
      </p:sp>
      <p:sp>
        <p:nvSpPr>
          <p:cNvPr id="60" name="Text 57"/>
          <p:cNvSpPr/>
          <p:nvPr/>
        </p:nvSpPr>
        <p:spPr>
          <a:xfrm>
            <a:off x="855878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R76.88</a:t>
            </a:r>
            <a:endParaRPr lang="en-US" sz="1360" dirty="0"/>
          </a:p>
        </p:txBody>
      </p:sp>
      <p:sp>
        <p:nvSpPr>
          <p:cNvPr id="61" name="Shape 58"/>
          <p:cNvSpPr/>
          <p:nvPr/>
        </p:nvSpPr>
        <p:spPr>
          <a:xfrm>
            <a:off x="10131552" y="4862007"/>
            <a:ext cx="1618488" cy="560385"/>
          </a:xfrm>
          <a:prstGeom prst="rect">
            <a:avLst/>
          </a:prstGeom>
          <a:solidFill>
            <a:srgbClr val="FFFFFF"/>
          </a:solidFill>
          <a:ln w="5715">
            <a:solidFill>
              <a:srgbClr val="FFFFFF"/>
            </a:solidFill>
            <a:prstDash val="solid"/>
          </a:ln>
        </p:spPr>
      </p:sp>
      <p:sp>
        <p:nvSpPr>
          <p:cNvPr id="62" name="Text 59"/>
          <p:cNvSpPr/>
          <p:nvPr/>
        </p:nvSpPr>
        <p:spPr>
          <a:xfrm>
            <a:off x="10250424" y="4930587"/>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179 / 180</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19/21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135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96189"/>
          </a:xfrm>
          <a:prstGeom prst="rect">
            <a:avLst/>
          </a:prstGeom>
          <a:solidFill>
            <a:srgbClr val="FFFFFF"/>
          </a:solidFill>
          <a:ln w="5715">
            <a:solidFill>
              <a:srgbClr val="FFFFFF"/>
            </a:solidFill>
            <a:prstDash val="solid"/>
          </a:ln>
        </p:spPr>
      </p:sp>
      <p:sp>
        <p:nvSpPr>
          <p:cNvPr id="24" name="Text 21"/>
          <p:cNvSpPr/>
          <p:nvPr/>
        </p:nvSpPr>
        <p:spPr>
          <a:xfrm>
            <a:off x="557784" y="2510028"/>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Infusionskatheter &gt; Entzündung</a:t>
            </a:r>
            <a:endParaRPr lang="en-US" sz="1360" dirty="0"/>
          </a:p>
        </p:txBody>
      </p:sp>
      <p:sp>
        <p:nvSpPr>
          <p:cNvPr id="25" name="Shape 22"/>
          <p:cNvSpPr/>
          <p:nvPr/>
        </p:nvSpPr>
        <p:spPr>
          <a:xfrm>
            <a:off x="6748272" y="2441448"/>
            <a:ext cx="1691640" cy="596189"/>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27" name="Shape 24"/>
          <p:cNvSpPr/>
          <p:nvPr/>
        </p:nvSpPr>
        <p:spPr>
          <a:xfrm>
            <a:off x="8439912" y="2441448"/>
            <a:ext cx="1691640" cy="596189"/>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T80.1</a:t>
            </a:r>
            <a:endParaRPr lang="en-US" sz="1360" dirty="0"/>
          </a:p>
        </p:txBody>
      </p:sp>
      <p:sp>
        <p:nvSpPr>
          <p:cNvPr id="29" name="Shape 26"/>
          <p:cNvSpPr/>
          <p:nvPr/>
        </p:nvSpPr>
        <p:spPr>
          <a:xfrm>
            <a:off x="10131552" y="2441448"/>
            <a:ext cx="1618488" cy="596189"/>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472 / 482</a:t>
            </a:r>
            <a:endParaRPr lang="en-US" sz="1360" dirty="0"/>
          </a:p>
        </p:txBody>
      </p:sp>
      <p:sp>
        <p:nvSpPr>
          <p:cNvPr id="31" name="Shape 28"/>
          <p:cNvSpPr/>
          <p:nvPr/>
        </p:nvSpPr>
        <p:spPr>
          <a:xfrm>
            <a:off x="438912" y="3037637"/>
            <a:ext cx="6309360" cy="596189"/>
          </a:xfrm>
          <a:prstGeom prst="rect">
            <a:avLst/>
          </a:prstGeom>
          <a:solidFill>
            <a:srgbClr val="F0EBE2"/>
          </a:solidFill>
          <a:ln w="5715">
            <a:solidFill>
              <a:srgbClr val="F0EBE2"/>
            </a:solidFill>
            <a:prstDash val="solid"/>
          </a:ln>
        </p:spPr>
      </p:sp>
      <p:sp>
        <p:nvSpPr>
          <p:cNvPr id="32" name="Text 29"/>
          <p:cNvSpPr/>
          <p:nvPr/>
        </p:nvSpPr>
        <p:spPr>
          <a:xfrm>
            <a:off x="557784" y="3106217"/>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Infektion &gt; Gefäßkatheter</a:t>
            </a:r>
            <a:endParaRPr lang="en-US" sz="1360" dirty="0"/>
          </a:p>
        </p:txBody>
      </p:sp>
      <p:sp>
        <p:nvSpPr>
          <p:cNvPr id="33" name="Shape 30"/>
          <p:cNvSpPr/>
          <p:nvPr/>
        </p:nvSpPr>
        <p:spPr>
          <a:xfrm>
            <a:off x="6748272" y="3037637"/>
            <a:ext cx="1691640" cy="596189"/>
          </a:xfrm>
          <a:prstGeom prst="rect">
            <a:avLst/>
          </a:prstGeom>
          <a:solidFill>
            <a:srgbClr val="F0EBE2"/>
          </a:solidFill>
          <a:ln w="5715">
            <a:solidFill>
              <a:srgbClr val="F0EBE2"/>
            </a:solidFill>
            <a:prstDash val="solid"/>
          </a:ln>
        </p:spPr>
      </p:sp>
      <p:sp>
        <p:nvSpPr>
          <p:cNvPr id="34" name="Text 31"/>
          <p:cNvSpPr/>
          <p:nvPr/>
        </p:nvSpPr>
        <p:spPr>
          <a:xfrm>
            <a:off x="686714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35" name="Shape 32"/>
          <p:cNvSpPr/>
          <p:nvPr/>
        </p:nvSpPr>
        <p:spPr>
          <a:xfrm>
            <a:off x="8439912" y="3037637"/>
            <a:ext cx="1691640" cy="596189"/>
          </a:xfrm>
          <a:prstGeom prst="rect">
            <a:avLst/>
          </a:prstGeom>
          <a:solidFill>
            <a:srgbClr val="F0EBE2"/>
          </a:solidFill>
          <a:ln w="5715">
            <a:solidFill>
              <a:srgbClr val="F0EBE2"/>
            </a:solidFill>
            <a:prstDash val="solid"/>
          </a:ln>
        </p:spPr>
      </p:sp>
      <p:sp>
        <p:nvSpPr>
          <p:cNvPr id="36" name="Text 33"/>
          <p:cNvSpPr/>
          <p:nvPr/>
        </p:nvSpPr>
        <p:spPr>
          <a:xfrm>
            <a:off x="8558784" y="3106217"/>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T80.2</a:t>
            </a:r>
            <a:endParaRPr lang="en-US" sz="1360" dirty="0"/>
          </a:p>
        </p:txBody>
      </p:sp>
      <p:sp>
        <p:nvSpPr>
          <p:cNvPr id="37" name="Shape 34"/>
          <p:cNvSpPr/>
          <p:nvPr/>
        </p:nvSpPr>
        <p:spPr>
          <a:xfrm>
            <a:off x="10131552" y="3037637"/>
            <a:ext cx="1618488" cy="596189"/>
          </a:xfrm>
          <a:prstGeom prst="rect">
            <a:avLst/>
          </a:prstGeom>
          <a:solidFill>
            <a:srgbClr val="F0EBE2"/>
          </a:solidFill>
          <a:ln w="5715">
            <a:solidFill>
              <a:srgbClr val="F0EBE2"/>
            </a:solidFill>
            <a:prstDash val="solid"/>
          </a:ln>
        </p:spPr>
      </p:sp>
      <p:sp>
        <p:nvSpPr>
          <p:cNvPr id="38" name="Text 35"/>
          <p:cNvSpPr/>
          <p:nvPr/>
        </p:nvSpPr>
        <p:spPr>
          <a:xfrm>
            <a:off x="10250424" y="3106217"/>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467 / 477</a:t>
            </a:r>
            <a:endParaRPr lang="en-US" sz="1360" dirty="0"/>
          </a:p>
        </p:txBody>
      </p:sp>
      <p:sp>
        <p:nvSpPr>
          <p:cNvPr id="39" name="Shape 36"/>
          <p:cNvSpPr/>
          <p:nvPr/>
        </p:nvSpPr>
        <p:spPr>
          <a:xfrm>
            <a:off x="438912" y="3633826"/>
            <a:ext cx="6309360" cy="596189"/>
          </a:xfrm>
          <a:prstGeom prst="rect">
            <a:avLst/>
          </a:prstGeom>
          <a:solidFill>
            <a:srgbClr val="FFFFFF"/>
          </a:solidFill>
          <a:ln w="5715">
            <a:solidFill>
              <a:srgbClr val="FFFFFF"/>
            </a:solidFill>
            <a:prstDash val="solid"/>
          </a:ln>
        </p:spPr>
      </p:sp>
      <p:sp>
        <p:nvSpPr>
          <p:cNvPr id="40" name="Text 37"/>
          <p:cNvSpPr/>
          <p:nvPr/>
        </p:nvSpPr>
        <p:spPr>
          <a:xfrm>
            <a:off x="557784" y="3702406"/>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Sepsis &gt; durch &gt; Herzklappentransplantat</a:t>
            </a:r>
            <a:endParaRPr lang="en-US" sz="1360" dirty="0"/>
          </a:p>
        </p:txBody>
      </p:sp>
      <p:sp>
        <p:nvSpPr>
          <p:cNvPr id="41" name="Shape 38"/>
          <p:cNvSpPr/>
          <p:nvPr/>
        </p:nvSpPr>
        <p:spPr>
          <a:xfrm>
            <a:off x="6748272" y="3633826"/>
            <a:ext cx="1691640" cy="596189"/>
          </a:xfrm>
          <a:prstGeom prst="rect">
            <a:avLst/>
          </a:prstGeom>
          <a:solidFill>
            <a:srgbClr val="FFFFFF"/>
          </a:solidFill>
          <a:ln w="5715">
            <a:solidFill>
              <a:srgbClr val="FFFFFF"/>
            </a:solidFill>
            <a:prstDash val="solid"/>
          </a:ln>
        </p:spPr>
      </p:sp>
      <p:sp>
        <p:nvSpPr>
          <p:cNvPr id="42" name="Text 39"/>
          <p:cNvSpPr/>
          <p:nvPr/>
        </p:nvSpPr>
        <p:spPr>
          <a:xfrm>
            <a:off x="686714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43" name="Shape 40"/>
          <p:cNvSpPr/>
          <p:nvPr/>
        </p:nvSpPr>
        <p:spPr>
          <a:xfrm>
            <a:off x="8439912" y="3633826"/>
            <a:ext cx="1691640" cy="596189"/>
          </a:xfrm>
          <a:prstGeom prst="rect">
            <a:avLst/>
          </a:prstGeom>
          <a:solidFill>
            <a:srgbClr val="FFFFFF"/>
          </a:solidFill>
          <a:ln w="5715">
            <a:solidFill>
              <a:srgbClr val="FFFFFF"/>
            </a:solidFill>
            <a:prstDash val="solid"/>
          </a:ln>
        </p:spPr>
      </p:sp>
      <p:sp>
        <p:nvSpPr>
          <p:cNvPr id="44" name="Text 41"/>
          <p:cNvSpPr/>
          <p:nvPr/>
        </p:nvSpPr>
        <p:spPr>
          <a:xfrm>
            <a:off x="8558784" y="3702406"/>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T82.6</a:t>
            </a:r>
            <a:endParaRPr lang="en-US" sz="1360" dirty="0"/>
          </a:p>
        </p:txBody>
      </p:sp>
      <p:sp>
        <p:nvSpPr>
          <p:cNvPr id="45" name="Shape 42"/>
          <p:cNvSpPr/>
          <p:nvPr/>
        </p:nvSpPr>
        <p:spPr>
          <a:xfrm>
            <a:off x="10131552" y="3633826"/>
            <a:ext cx="1618488" cy="596189"/>
          </a:xfrm>
          <a:prstGeom prst="rect">
            <a:avLst/>
          </a:prstGeom>
          <a:solidFill>
            <a:srgbClr val="FFFFFF"/>
          </a:solidFill>
          <a:ln w="5715">
            <a:solidFill>
              <a:srgbClr val="FFFFFF"/>
            </a:solidFill>
            <a:prstDash val="solid"/>
          </a:ln>
        </p:spPr>
      </p:sp>
      <p:sp>
        <p:nvSpPr>
          <p:cNvPr id="46" name="Text 43"/>
          <p:cNvSpPr/>
          <p:nvPr/>
        </p:nvSpPr>
        <p:spPr>
          <a:xfrm>
            <a:off x="10250424" y="3702406"/>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910 / 938</a:t>
            </a:r>
            <a:endParaRPr lang="en-US" sz="1360" dirty="0"/>
          </a:p>
        </p:txBody>
      </p:sp>
      <p:sp>
        <p:nvSpPr>
          <p:cNvPr id="47" name="Shape 44"/>
          <p:cNvSpPr/>
          <p:nvPr/>
        </p:nvSpPr>
        <p:spPr>
          <a:xfrm>
            <a:off x="438912" y="4230014"/>
            <a:ext cx="6309360" cy="596189"/>
          </a:xfrm>
          <a:prstGeom prst="rect">
            <a:avLst/>
          </a:prstGeom>
          <a:solidFill>
            <a:srgbClr val="F0EBE2"/>
          </a:solidFill>
          <a:ln w="5715">
            <a:solidFill>
              <a:srgbClr val="F0EBE2"/>
            </a:solidFill>
            <a:prstDash val="solid"/>
          </a:ln>
        </p:spPr>
      </p:sp>
      <p:sp>
        <p:nvSpPr>
          <p:cNvPr id="48" name="Text 45"/>
          <p:cNvSpPr/>
          <p:nvPr/>
        </p:nvSpPr>
        <p:spPr>
          <a:xfrm>
            <a:off x="557784" y="4298594"/>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Infektion &gt; durch &gt; Herzschrittmacher</a:t>
            </a:r>
            <a:endParaRPr lang="en-US" sz="1360" dirty="0"/>
          </a:p>
        </p:txBody>
      </p:sp>
      <p:sp>
        <p:nvSpPr>
          <p:cNvPr id="49" name="Shape 46"/>
          <p:cNvSpPr/>
          <p:nvPr/>
        </p:nvSpPr>
        <p:spPr>
          <a:xfrm>
            <a:off x="6748272" y="4230014"/>
            <a:ext cx="1691640" cy="596189"/>
          </a:xfrm>
          <a:prstGeom prst="rect">
            <a:avLst/>
          </a:prstGeom>
          <a:solidFill>
            <a:srgbClr val="F0EBE2"/>
          </a:solidFill>
          <a:ln w="5715">
            <a:solidFill>
              <a:srgbClr val="F0EBE2"/>
            </a:solidFill>
            <a:prstDash val="solid"/>
          </a:ln>
        </p:spPr>
      </p:sp>
      <p:sp>
        <p:nvSpPr>
          <p:cNvPr id="50" name="Text 47"/>
          <p:cNvSpPr/>
          <p:nvPr/>
        </p:nvSpPr>
        <p:spPr>
          <a:xfrm>
            <a:off x="686714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51" name="Shape 48"/>
          <p:cNvSpPr/>
          <p:nvPr/>
        </p:nvSpPr>
        <p:spPr>
          <a:xfrm>
            <a:off x="8439912" y="4230014"/>
            <a:ext cx="1691640" cy="596189"/>
          </a:xfrm>
          <a:prstGeom prst="rect">
            <a:avLst/>
          </a:prstGeom>
          <a:solidFill>
            <a:srgbClr val="F0EBE2"/>
          </a:solidFill>
          <a:ln w="5715">
            <a:solidFill>
              <a:srgbClr val="F0EBE2"/>
            </a:solidFill>
            <a:prstDash val="solid"/>
          </a:ln>
        </p:spPr>
      </p:sp>
      <p:sp>
        <p:nvSpPr>
          <p:cNvPr id="52" name="Text 49"/>
          <p:cNvSpPr/>
          <p:nvPr/>
        </p:nvSpPr>
        <p:spPr>
          <a:xfrm>
            <a:off x="8558784" y="4298594"/>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T82.70</a:t>
            </a:r>
            <a:endParaRPr lang="en-US" sz="1360" dirty="0"/>
          </a:p>
        </p:txBody>
      </p:sp>
      <p:sp>
        <p:nvSpPr>
          <p:cNvPr id="53" name="Shape 50"/>
          <p:cNvSpPr/>
          <p:nvPr/>
        </p:nvSpPr>
        <p:spPr>
          <a:xfrm>
            <a:off x="10131552" y="4230014"/>
            <a:ext cx="1618488" cy="596189"/>
          </a:xfrm>
          <a:prstGeom prst="rect">
            <a:avLst/>
          </a:prstGeom>
          <a:solidFill>
            <a:srgbClr val="F0EBE2"/>
          </a:solidFill>
          <a:ln w="5715">
            <a:solidFill>
              <a:srgbClr val="F0EBE2"/>
            </a:solidFill>
            <a:prstDash val="solid"/>
          </a:ln>
        </p:spPr>
      </p:sp>
      <p:sp>
        <p:nvSpPr>
          <p:cNvPr id="54" name="Text 51"/>
          <p:cNvSpPr/>
          <p:nvPr/>
        </p:nvSpPr>
        <p:spPr>
          <a:xfrm>
            <a:off x="10250424" y="4298594"/>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465 / 475</a:t>
            </a:r>
            <a:endParaRPr lang="en-US" sz="1360" dirty="0"/>
          </a:p>
        </p:txBody>
      </p:sp>
      <p:sp>
        <p:nvSpPr>
          <p:cNvPr id="55" name="Shape 52"/>
          <p:cNvSpPr/>
          <p:nvPr/>
        </p:nvSpPr>
        <p:spPr>
          <a:xfrm>
            <a:off x="438912" y="4826203"/>
            <a:ext cx="6309360" cy="596189"/>
          </a:xfrm>
          <a:prstGeom prst="rect">
            <a:avLst/>
          </a:prstGeom>
          <a:solidFill>
            <a:srgbClr val="FFFFFF"/>
          </a:solidFill>
          <a:ln w="5715">
            <a:solidFill>
              <a:srgbClr val="FFFFFF"/>
            </a:solidFill>
            <a:prstDash val="solid"/>
          </a:ln>
        </p:spPr>
      </p:sp>
      <p:sp>
        <p:nvSpPr>
          <p:cNvPr id="56" name="Text 53"/>
          <p:cNvSpPr/>
          <p:nvPr/>
        </p:nvSpPr>
        <p:spPr>
          <a:xfrm>
            <a:off x="557784" y="4894783"/>
            <a:ext cx="6071616" cy="477317"/>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Infektion &gt; durch &gt; Koronararterienbypass</a:t>
            </a:r>
            <a:endParaRPr lang="en-US" sz="1360" dirty="0"/>
          </a:p>
        </p:txBody>
      </p:sp>
      <p:sp>
        <p:nvSpPr>
          <p:cNvPr id="57" name="Shape 54"/>
          <p:cNvSpPr/>
          <p:nvPr/>
        </p:nvSpPr>
        <p:spPr>
          <a:xfrm>
            <a:off x="6748272" y="4826203"/>
            <a:ext cx="1691640" cy="596189"/>
          </a:xfrm>
          <a:prstGeom prst="rect">
            <a:avLst/>
          </a:prstGeom>
          <a:solidFill>
            <a:srgbClr val="FFFFFF"/>
          </a:solidFill>
          <a:ln w="5715">
            <a:solidFill>
              <a:srgbClr val="FFFFFF"/>
            </a:solidFill>
            <a:prstDash val="solid"/>
          </a:ln>
        </p:spPr>
      </p:sp>
      <p:sp>
        <p:nvSpPr>
          <p:cNvPr id="58" name="Text 55"/>
          <p:cNvSpPr/>
          <p:nvPr/>
        </p:nvSpPr>
        <p:spPr>
          <a:xfrm>
            <a:off x="686714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59" name="Shape 56"/>
          <p:cNvSpPr/>
          <p:nvPr/>
        </p:nvSpPr>
        <p:spPr>
          <a:xfrm>
            <a:off x="8439912" y="4826203"/>
            <a:ext cx="1691640" cy="596189"/>
          </a:xfrm>
          <a:prstGeom prst="rect">
            <a:avLst/>
          </a:prstGeom>
          <a:solidFill>
            <a:srgbClr val="FFFFFF"/>
          </a:solidFill>
          <a:ln w="5715">
            <a:solidFill>
              <a:srgbClr val="FFFFFF"/>
            </a:solidFill>
            <a:prstDash val="solid"/>
          </a:ln>
        </p:spPr>
      </p:sp>
      <p:sp>
        <p:nvSpPr>
          <p:cNvPr id="60" name="Text 57"/>
          <p:cNvSpPr/>
          <p:nvPr/>
        </p:nvSpPr>
        <p:spPr>
          <a:xfrm>
            <a:off x="8558784" y="4894783"/>
            <a:ext cx="1453896"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T82.71</a:t>
            </a:r>
            <a:endParaRPr lang="en-US" sz="1360" dirty="0"/>
          </a:p>
        </p:txBody>
      </p:sp>
      <p:sp>
        <p:nvSpPr>
          <p:cNvPr id="61" name="Shape 58"/>
          <p:cNvSpPr/>
          <p:nvPr/>
        </p:nvSpPr>
        <p:spPr>
          <a:xfrm>
            <a:off x="10131552" y="4826203"/>
            <a:ext cx="1618488" cy="596189"/>
          </a:xfrm>
          <a:prstGeom prst="rect">
            <a:avLst/>
          </a:prstGeom>
          <a:solidFill>
            <a:srgbClr val="FFFFFF"/>
          </a:solidFill>
          <a:ln w="5715">
            <a:solidFill>
              <a:srgbClr val="FFFFFF"/>
            </a:solidFill>
            <a:prstDash val="solid"/>
          </a:ln>
        </p:spPr>
      </p:sp>
      <p:sp>
        <p:nvSpPr>
          <p:cNvPr id="62" name="Text 59"/>
          <p:cNvSpPr/>
          <p:nvPr/>
        </p:nvSpPr>
        <p:spPr>
          <a:xfrm>
            <a:off x="10250424" y="4894783"/>
            <a:ext cx="1380744" cy="477317"/>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465 / 475</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20/21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136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560385"/>
          </a:xfrm>
          <a:prstGeom prst="rect">
            <a:avLst/>
          </a:prstGeom>
          <a:solidFill>
            <a:srgbClr val="FFFFFF"/>
          </a:solidFill>
          <a:ln w="5715">
            <a:solidFill>
              <a:srgbClr val="FFFFFF"/>
            </a:solidFill>
            <a:prstDash val="solid"/>
          </a:ln>
        </p:spPr>
      </p:sp>
      <p:sp>
        <p:nvSpPr>
          <p:cNvPr id="24" name="Text 21"/>
          <p:cNvSpPr/>
          <p:nvPr/>
        </p:nvSpPr>
        <p:spPr>
          <a:xfrm>
            <a:off x="557784" y="2510028"/>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Herz &gt; künstlich &gt; Infektion</a:t>
            </a:r>
            <a:endParaRPr lang="en-US" sz="1360" dirty="0"/>
          </a:p>
        </p:txBody>
      </p:sp>
      <p:sp>
        <p:nvSpPr>
          <p:cNvPr id="25" name="Shape 22"/>
          <p:cNvSpPr/>
          <p:nvPr/>
        </p:nvSpPr>
        <p:spPr>
          <a:xfrm>
            <a:off x="6748272" y="2441448"/>
            <a:ext cx="1691640" cy="560385"/>
          </a:xfrm>
          <a:prstGeom prst="rect">
            <a:avLst/>
          </a:prstGeom>
          <a:solidFill>
            <a:srgbClr val="FFFFFF"/>
          </a:solidFill>
          <a:ln w="5715">
            <a:solidFill>
              <a:srgbClr val="FFFFFF"/>
            </a:solidFill>
            <a:prstDash val="solid"/>
          </a:ln>
        </p:spPr>
      </p:sp>
      <p:sp>
        <p:nvSpPr>
          <p:cNvPr id="26" name="Text 23"/>
          <p:cNvSpPr/>
          <p:nvPr/>
        </p:nvSpPr>
        <p:spPr>
          <a:xfrm>
            <a:off x="6867144" y="2510028"/>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27" name="Shape 24"/>
          <p:cNvSpPr/>
          <p:nvPr/>
        </p:nvSpPr>
        <p:spPr>
          <a:xfrm>
            <a:off x="8439912" y="2441448"/>
            <a:ext cx="1691640" cy="560385"/>
          </a:xfrm>
          <a:prstGeom prst="rect">
            <a:avLst/>
          </a:prstGeom>
          <a:solidFill>
            <a:srgbClr val="FFFFFF"/>
          </a:solidFill>
          <a:ln w="5715">
            <a:solidFill>
              <a:srgbClr val="FFFFFF"/>
            </a:solidFill>
            <a:prstDash val="solid"/>
          </a:ln>
        </p:spPr>
      </p:sp>
      <p:sp>
        <p:nvSpPr>
          <p:cNvPr id="28" name="Text 25"/>
          <p:cNvSpPr/>
          <p:nvPr/>
        </p:nvSpPr>
        <p:spPr>
          <a:xfrm>
            <a:off x="8558784" y="2510028"/>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T82.72</a:t>
            </a:r>
            <a:endParaRPr lang="en-US" sz="1360" dirty="0"/>
          </a:p>
        </p:txBody>
      </p:sp>
      <p:sp>
        <p:nvSpPr>
          <p:cNvPr id="29" name="Shape 26"/>
          <p:cNvSpPr/>
          <p:nvPr/>
        </p:nvSpPr>
        <p:spPr>
          <a:xfrm>
            <a:off x="10131552" y="2441448"/>
            <a:ext cx="1618488" cy="560385"/>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414 / 422</a:t>
            </a:r>
            <a:endParaRPr lang="en-US" sz="1360" dirty="0"/>
          </a:p>
        </p:txBody>
      </p:sp>
      <p:sp>
        <p:nvSpPr>
          <p:cNvPr id="31" name="Shape 28"/>
          <p:cNvSpPr/>
          <p:nvPr/>
        </p:nvSpPr>
        <p:spPr>
          <a:xfrm>
            <a:off x="438912" y="3001833"/>
            <a:ext cx="6309360" cy="560385"/>
          </a:xfrm>
          <a:prstGeom prst="rect">
            <a:avLst/>
          </a:prstGeom>
          <a:solidFill>
            <a:srgbClr val="F0EBE2"/>
          </a:solidFill>
          <a:ln w="5715">
            <a:solidFill>
              <a:srgbClr val="F0EBE2"/>
            </a:solidFill>
            <a:prstDash val="solid"/>
          </a:ln>
        </p:spPr>
      </p:sp>
      <p:sp>
        <p:nvSpPr>
          <p:cNvPr id="32" name="Text 29"/>
          <p:cNvSpPr/>
          <p:nvPr/>
        </p:nvSpPr>
        <p:spPr>
          <a:xfrm>
            <a:off x="557784" y="3070413"/>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Gefäßshunt &gt; Infektion</a:t>
            </a:r>
            <a:endParaRPr lang="en-US" sz="1360" dirty="0"/>
          </a:p>
        </p:txBody>
      </p:sp>
      <p:sp>
        <p:nvSpPr>
          <p:cNvPr id="33" name="Shape 30"/>
          <p:cNvSpPr/>
          <p:nvPr/>
        </p:nvSpPr>
        <p:spPr>
          <a:xfrm>
            <a:off x="6748272" y="3001833"/>
            <a:ext cx="1691640" cy="560385"/>
          </a:xfrm>
          <a:prstGeom prst="rect">
            <a:avLst/>
          </a:prstGeom>
          <a:solidFill>
            <a:srgbClr val="F0EBE2"/>
          </a:solidFill>
          <a:ln w="5715">
            <a:solidFill>
              <a:srgbClr val="F0EBE2"/>
            </a:solidFill>
            <a:prstDash val="solid"/>
          </a:ln>
        </p:spPr>
      </p:sp>
      <p:sp>
        <p:nvSpPr>
          <p:cNvPr id="34" name="Text 31"/>
          <p:cNvSpPr/>
          <p:nvPr/>
        </p:nvSpPr>
        <p:spPr>
          <a:xfrm>
            <a:off x="6867144" y="3070413"/>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35" name="Shape 32"/>
          <p:cNvSpPr/>
          <p:nvPr/>
        </p:nvSpPr>
        <p:spPr>
          <a:xfrm>
            <a:off x="8439912" y="3001833"/>
            <a:ext cx="1691640" cy="560385"/>
          </a:xfrm>
          <a:prstGeom prst="rect">
            <a:avLst/>
          </a:prstGeom>
          <a:solidFill>
            <a:srgbClr val="F0EBE2"/>
          </a:solidFill>
          <a:ln w="5715">
            <a:solidFill>
              <a:srgbClr val="F0EBE2"/>
            </a:solidFill>
            <a:prstDash val="solid"/>
          </a:ln>
        </p:spPr>
      </p:sp>
      <p:sp>
        <p:nvSpPr>
          <p:cNvPr id="36" name="Text 33"/>
          <p:cNvSpPr/>
          <p:nvPr/>
        </p:nvSpPr>
        <p:spPr>
          <a:xfrm>
            <a:off x="8558784" y="3070413"/>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T82.73</a:t>
            </a:r>
            <a:endParaRPr lang="en-US" sz="1360" dirty="0"/>
          </a:p>
        </p:txBody>
      </p:sp>
      <p:sp>
        <p:nvSpPr>
          <p:cNvPr id="37" name="Shape 34"/>
          <p:cNvSpPr/>
          <p:nvPr/>
        </p:nvSpPr>
        <p:spPr>
          <a:xfrm>
            <a:off x="10131552" y="3001833"/>
            <a:ext cx="1618488" cy="560385"/>
          </a:xfrm>
          <a:prstGeom prst="rect">
            <a:avLst/>
          </a:prstGeom>
          <a:solidFill>
            <a:srgbClr val="F0EBE2"/>
          </a:solidFill>
          <a:ln w="5715">
            <a:solidFill>
              <a:srgbClr val="F0EBE2"/>
            </a:solidFill>
            <a:prstDash val="solid"/>
          </a:ln>
        </p:spPr>
      </p:sp>
      <p:sp>
        <p:nvSpPr>
          <p:cNvPr id="38" name="Text 35"/>
          <p:cNvSpPr/>
          <p:nvPr/>
        </p:nvSpPr>
        <p:spPr>
          <a:xfrm>
            <a:off x="10250424" y="3070413"/>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353 / 359</a:t>
            </a:r>
            <a:endParaRPr lang="en-US" sz="1360" dirty="0"/>
          </a:p>
        </p:txBody>
      </p:sp>
      <p:sp>
        <p:nvSpPr>
          <p:cNvPr id="39" name="Shape 36"/>
          <p:cNvSpPr/>
          <p:nvPr/>
        </p:nvSpPr>
        <p:spPr>
          <a:xfrm>
            <a:off x="438912" y="3562218"/>
            <a:ext cx="6309360" cy="560385"/>
          </a:xfrm>
          <a:prstGeom prst="rect">
            <a:avLst/>
          </a:prstGeom>
          <a:solidFill>
            <a:srgbClr val="FFFFFF"/>
          </a:solidFill>
          <a:ln w="5715">
            <a:solidFill>
              <a:srgbClr val="FFFFFF"/>
            </a:solidFill>
            <a:prstDash val="solid"/>
          </a:ln>
        </p:spPr>
      </p:sp>
      <p:sp>
        <p:nvSpPr>
          <p:cNvPr id="40" name="Text 37"/>
          <p:cNvSpPr/>
          <p:nvPr/>
        </p:nvSpPr>
        <p:spPr>
          <a:xfrm>
            <a:off x="557784" y="3630798"/>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Dialysekatheter &gt; Infektion</a:t>
            </a:r>
            <a:endParaRPr lang="en-US" sz="1360" dirty="0"/>
          </a:p>
        </p:txBody>
      </p:sp>
      <p:sp>
        <p:nvSpPr>
          <p:cNvPr id="41" name="Shape 38"/>
          <p:cNvSpPr/>
          <p:nvPr/>
        </p:nvSpPr>
        <p:spPr>
          <a:xfrm>
            <a:off x="6748272" y="3562218"/>
            <a:ext cx="1691640" cy="560385"/>
          </a:xfrm>
          <a:prstGeom prst="rect">
            <a:avLst/>
          </a:prstGeom>
          <a:solidFill>
            <a:srgbClr val="FFFFFF"/>
          </a:solidFill>
          <a:ln w="5715">
            <a:solidFill>
              <a:srgbClr val="FFFFFF"/>
            </a:solidFill>
            <a:prstDash val="solid"/>
          </a:ln>
        </p:spPr>
      </p:sp>
      <p:sp>
        <p:nvSpPr>
          <p:cNvPr id="42" name="Text 39"/>
          <p:cNvSpPr/>
          <p:nvPr/>
        </p:nvSpPr>
        <p:spPr>
          <a:xfrm>
            <a:off x="6867144" y="3630798"/>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a:t>
            </a:r>
            <a:endParaRPr lang="en-US" sz="1360" dirty="0"/>
          </a:p>
        </p:txBody>
      </p:sp>
      <p:sp>
        <p:nvSpPr>
          <p:cNvPr id="43" name="Shape 40"/>
          <p:cNvSpPr/>
          <p:nvPr/>
        </p:nvSpPr>
        <p:spPr>
          <a:xfrm>
            <a:off x="8439912" y="3562218"/>
            <a:ext cx="1691640" cy="560385"/>
          </a:xfrm>
          <a:prstGeom prst="rect">
            <a:avLst/>
          </a:prstGeom>
          <a:solidFill>
            <a:srgbClr val="FFFFFF"/>
          </a:solidFill>
          <a:ln w="5715">
            <a:solidFill>
              <a:srgbClr val="FFFFFF"/>
            </a:solidFill>
            <a:prstDash val="solid"/>
          </a:ln>
        </p:spPr>
      </p:sp>
      <p:sp>
        <p:nvSpPr>
          <p:cNvPr id="44" name="Text 41"/>
          <p:cNvSpPr/>
          <p:nvPr/>
        </p:nvSpPr>
        <p:spPr>
          <a:xfrm>
            <a:off x="8558784" y="3630798"/>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T82.74</a:t>
            </a:r>
            <a:endParaRPr lang="en-US" sz="1360" dirty="0"/>
          </a:p>
        </p:txBody>
      </p:sp>
      <p:sp>
        <p:nvSpPr>
          <p:cNvPr id="45" name="Shape 42"/>
          <p:cNvSpPr/>
          <p:nvPr/>
        </p:nvSpPr>
        <p:spPr>
          <a:xfrm>
            <a:off x="10131552" y="3562218"/>
            <a:ext cx="1618488" cy="560385"/>
          </a:xfrm>
          <a:prstGeom prst="rect">
            <a:avLst/>
          </a:prstGeom>
          <a:solidFill>
            <a:srgbClr val="FFFFFF"/>
          </a:solidFill>
          <a:ln w="5715">
            <a:solidFill>
              <a:srgbClr val="FFFFFF"/>
            </a:solidFill>
            <a:prstDash val="solid"/>
          </a:ln>
        </p:spPr>
      </p:sp>
      <p:sp>
        <p:nvSpPr>
          <p:cNvPr id="46" name="Text 43"/>
          <p:cNvSpPr/>
          <p:nvPr/>
        </p:nvSpPr>
        <p:spPr>
          <a:xfrm>
            <a:off x="10250424" y="3630798"/>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211 / 213</a:t>
            </a:r>
            <a:endParaRPr lang="en-US" sz="1360" dirty="0"/>
          </a:p>
        </p:txBody>
      </p:sp>
      <p:sp>
        <p:nvSpPr>
          <p:cNvPr id="47" name="Shape 44"/>
          <p:cNvSpPr/>
          <p:nvPr/>
        </p:nvSpPr>
        <p:spPr>
          <a:xfrm>
            <a:off x="438912" y="4122603"/>
            <a:ext cx="6309360" cy="739404"/>
          </a:xfrm>
          <a:prstGeom prst="rect">
            <a:avLst/>
          </a:prstGeom>
          <a:solidFill>
            <a:srgbClr val="F0EBE2"/>
          </a:solidFill>
          <a:ln w="5715">
            <a:solidFill>
              <a:srgbClr val="F0EBE2"/>
            </a:solidFill>
            <a:prstDash val="solid"/>
          </a:ln>
        </p:spPr>
      </p:sp>
      <p:sp>
        <p:nvSpPr>
          <p:cNvPr id="48" name="Text 45"/>
          <p:cNvSpPr/>
          <p:nvPr/>
        </p:nvSpPr>
        <p:spPr>
          <a:xfrm>
            <a:off x="557784" y="4191183"/>
            <a:ext cx="6071616" cy="620532"/>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Paediatric Inflammatory Multisystem Syndrome, zeitlich assoziiert mit COVID-19</a:t>
            </a:r>
            <a:endParaRPr lang="en-US" sz="1360" dirty="0"/>
          </a:p>
        </p:txBody>
      </p:sp>
      <p:sp>
        <p:nvSpPr>
          <p:cNvPr id="49" name="Shape 46"/>
          <p:cNvSpPr/>
          <p:nvPr/>
        </p:nvSpPr>
        <p:spPr>
          <a:xfrm>
            <a:off x="6748272" y="4122603"/>
            <a:ext cx="1691640" cy="739404"/>
          </a:xfrm>
          <a:prstGeom prst="rect">
            <a:avLst/>
          </a:prstGeom>
          <a:solidFill>
            <a:srgbClr val="F0EBE2"/>
          </a:solidFill>
          <a:ln w="5715">
            <a:solidFill>
              <a:srgbClr val="F0EBE2"/>
            </a:solidFill>
            <a:prstDash val="solid"/>
          </a:ln>
        </p:spPr>
      </p:sp>
      <p:sp>
        <p:nvSpPr>
          <p:cNvPr id="50" name="Text 47"/>
          <p:cNvSpPr/>
          <p:nvPr/>
        </p:nvSpPr>
        <p:spPr>
          <a:xfrm>
            <a:off x="6867144" y="4191183"/>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U10.9</a:t>
            </a:r>
            <a:endParaRPr lang="en-US" sz="1360" dirty="0"/>
          </a:p>
        </p:txBody>
      </p:sp>
      <p:sp>
        <p:nvSpPr>
          <p:cNvPr id="51" name="Shape 48"/>
          <p:cNvSpPr/>
          <p:nvPr/>
        </p:nvSpPr>
        <p:spPr>
          <a:xfrm>
            <a:off x="8439912" y="4122603"/>
            <a:ext cx="1691640" cy="739404"/>
          </a:xfrm>
          <a:prstGeom prst="rect">
            <a:avLst/>
          </a:prstGeom>
          <a:solidFill>
            <a:srgbClr val="F0EBE2"/>
          </a:solidFill>
          <a:ln w="5715">
            <a:solidFill>
              <a:srgbClr val="F0EBE2"/>
            </a:solidFill>
            <a:prstDash val="solid"/>
          </a:ln>
        </p:spPr>
      </p:sp>
      <p:sp>
        <p:nvSpPr>
          <p:cNvPr id="52" name="Text 49"/>
          <p:cNvSpPr/>
          <p:nvPr/>
        </p:nvSpPr>
        <p:spPr>
          <a:xfrm>
            <a:off x="8558784" y="4191183"/>
            <a:ext cx="1453896"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U10.90</a:t>
            </a:r>
            <a:endParaRPr lang="en-US" sz="1360" dirty="0"/>
          </a:p>
        </p:txBody>
      </p:sp>
      <p:sp>
        <p:nvSpPr>
          <p:cNvPr id="53" name="Shape 50"/>
          <p:cNvSpPr/>
          <p:nvPr/>
        </p:nvSpPr>
        <p:spPr>
          <a:xfrm>
            <a:off x="10131552" y="4122603"/>
            <a:ext cx="1618488" cy="739404"/>
          </a:xfrm>
          <a:prstGeom prst="rect">
            <a:avLst/>
          </a:prstGeom>
          <a:solidFill>
            <a:srgbClr val="F0EBE2"/>
          </a:solidFill>
          <a:ln w="5715">
            <a:solidFill>
              <a:srgbClr val="F0EBE2"/>
            </a:solidFill>
            <a:prstDash val="solid"/>
          </a:ln>
        </p:spPr>
      </p:sp>
      <p:sp>
        <p:nvSpPr>
          <p:cNvPr id="54" name="Text 51"/>
          <p:cNvSpPr/>
          <p:nvPr/>
        </p:nvSpPr>
        <p:spPr>
          <a:xfrm>
            <a:off x="10250424" y="4191183"/>
            <a:ext cx="1380744" cy="620532"/>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764 / 786</a:t>
            </a:r>
            <a:endParaRPr lang="en-US" sz="1360" dirty="0"/>
          </a:p>
        </p:txBody>
      </p:sp>
      <p:sp>
        <p:nvSpPr>
          <p:cNvPr id="55" name="Shape 52"/>
          <p:cNvSpPr/>
          <p:nvPr/>
        </p:nvSpPr>
        <p:spPr>
          <a:xfrm>
            <a:off x="438912" y="4862007"/>
            <a:ext cx="6309360" cy="560385"/>
          </a:xfrm>
          <a:prstGeom prst="rect">
            <a:avLst/>
          </a:prstGeom>
          <a:solidFill>
            <a:srgbClr val="FFFFFF"/>
          </a:solidFill>
          <a:ln w="5715">
            <a:solidFill>
              <a:srgbClr val="FFFFFF"/>
            </a:solidFill>
            <a:prstDash val="solid"/>
          </a:ln>
        </p:spPr>
      </p:sp>
      <p:sp>
        <p:nvSpPr>
          <p:cNvPr id="56" name="Text 53"/>
          <p:cNvSpPr/>
          <p:nvPr/>
        </p:nvSpPr>
        <p:spPr>
          <a:xfrm>
            <a:off x="557784" y="4930587"/>
            <a:ext cx="6071616" cy="441513"/>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Untersuchung &gt; speziell &gt; auf &gt; Diabetes mellitus</a:t>
            </a:r>
            <a:endParaRPr lang="en-US" sz="1360" dirty="0"/>
          </a:p>
        </p:txBody>
      </p:sp>
      <p:sp>
        <p:nvSpPr>
          <p:cNvPr id="57" name="Shape 54"/>
          <p:cNvSpPr/>
          <p:nvPr/>
        </p:nvSpPr>
        <p:spPr>
          <a:xfrm>
            <a:off x="6748272" y="4862007"/>
            <a:ext cx="1691640" cy="560385"/>
          </a:xfrm>
          <a:prstGeom prst="rect">
            <a:avLst/>
          </a:prstGeom>
          <a:solidFill>
            <a:srgbClr val="FFFFFF"/>
          </a:solidFill>
          <a:ln w="5715">
            <a:solidFill>
              <a:srgbClr val="FFFFFF"/>
            </a:solidFill>
            <a:prstDash val="solid"/>
          </a:ln>
        </p:spPr>
      </p:sp>
      <p:sp>
        <p:nvSpPr>
          <p:cNvPr id="58" name="Text 55"/>
          <p:cNvSpPr/>
          <p:nvPr/>
        </p:nvSpPr>
        <p:spPr>
          <a:xfrm>
            <a:off x="686714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Z13.1</a:t>
            </a:r>
            <a:endParaRPr lang="en-US" sz="1360" dirty="0"/>
          </a:p>
        </p:txBody>
      </p:sp>
      <p:sp>
        <p:nvSpPr>
          <p:cNvPr id="59" name="Shape 56"/>
          <p:cNvSpPr/>
          <p:nvPr/>
        </p:nvSpPr>
        <p:spPr>
          <a:xfrm>
            <a:off x="8439912" y="4862007"/>
            <a:ext cx="1691640" cy="560385"/>
          </a:xfrm>
          <a:prstGeom prst="rect">
            <a:avLst/>
          </a:prstGeom>
          <a:solidFill>
            <a:srgbClr val="FFFFFF"/>
          </a:solidFill>
          <a:ln w="5715">
            <a:solidFill>
              <a:srgbClr val="FFFFFF"/>
            </a:solidFill>
            <a:prstDash val="solid"/>
          </a:ln>
        </p:spPr>
      </p:sp>
      <p:sp>
        <p:nvSpPr>
          <p:cNvPr id="60" name="Text 57"/>
          <p:cNvSpPr/>
          <p:nvPr/>
        </p:nvSpPr>
        <p:spPr>
          <a:xfrm>
            <a:off x="8558784" y="4930587"/>
            <a:ext cx="1453896"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Z13.18</a:t>
            </a:r>
            <a:endParaRPr lang="en-US" sz="1360" dirty="0"/>
          </a:p>
        </p:txBody>
      </p:sp>
      <p:sp>
        <p:nvSpPr>
          <p:cNvPr id="61" name="Shape 58"/>
          <p:cNvSpPr/>
          <p:nvPr/>
        </p:nvSpPr>
        <p:spPr>
          <a:xfrm>
            <a:off x="10131552" y="4862007"/>
            <a:ext cx="1618488" cy="560385"/>
          </a:xfrm>
          <a:prstGeom prst="rect">
            <a:avLst/>
          </a:prstGeom>
          <a:solidFill>
            <a:srgbClr val="FFFFFF"/>
          </a:solidFill>
          <a:ln w="5715">
            <a:solidFill>
              <a:srgbClr val="FFFFFF"/>
            </a:solidFill>
            <a:prstDash val="solid"/>
          </a:ln>
        </p:spPr>
      </p:sp>
      <p:sp>
        <p:nvSpPr>
          <p:cNvPr id="62" name="Text 59"/>
          <p:cNvSpPr/>
          <p:nvPr/>
        </p:nvSpPr>
        <p:spPr>
          <a:xfrm>
            <a:off x="10250424" y="4930587"/>
            <a:ext cx="1380744" cy="441513"/>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1040 / 1071</a:t>
            </a:r>
            <a:endParaRPr lang="en-US" sz="1360" dirty="0"/>
          </a:p>
        </p:txBody>
      </p:sp>
      <p:sp>
        <p:nvSpPr>
          <p:cNvPr id="63" name="Shape 60"/>
          <p:cNvSpPr/>
          <p:nvPr/>
        </p:nvSpPr>
        <p:spPr>
          <a:xfrm>
            <a:off x="438912" y="5577840"/>
            <a:ext cx="11314176" cy="566928"/>
          </a:xfrm>
          <a:prstGeom prst="rect">
            <a:avLst/>
          </a:prstGeom>
          <a:solidFill>
            <a:srgbClr val="EAEFDE"/>
          </a:solidFill>
          <a:ln w="5715">
            <a:solidFill>
              <a:srgbClr val="EAEFDE"/>
            </a:solidFill>
            <a:prstDash val="solid"/>
          </a:ln>
        </p:spPr>
      </p:sp>
      <p:sp>
        <p:nvSpPr>
          <p:cNvPr id="64" name="Shape 61"/>
          <p:cNvSpPr/>
          <p:nvPr/>
        </p:nvSpPr>
        <p:spPr>
          <a:xfrm>
            <a:off x="438912" y="5577840"/>
            <a:ext cx="40234" cy="566928"/>
          </a:xfrm>
          <a:prstGeom prst="rect">
            <a:avLst/>
          </a:prstGeom>
          <a:solidFill>
            <a:srgbClr val="284907"/>
          </a:solidFill>
          <a:ln w="5715">
            <a:solidFill>
              <a:srgbClr val="284907"/>
            </a:solidFill>
            <a:prstDash val="solid"/>
          </a:ln>
        </p:spPr>
      </p:sp>
      <p:sp>
        <p:nvSpPr>
          <p:cNvPr id="65" name="Text 6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ALPHABET-UMLEITUNGEN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Begriffsbezogene Zuordnungen 21/21</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BfArM: Alphabetische Referenzverzeichnisse 2024/2026; Seitenangaben je Zeile.</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137 / 140</a:t>
            </a:r>
            <a:endParaRPr lang="en-US" sz="900" dirty="0"/>
          </a:p>
        </p:txBody>
      </p:sp>
      <p:sp>
        <p:nvSpPr>
          <p:cNvPr id="15" name="Shape 12"/>
          <p:cNvSpPr/>
          <p:nvPr/>
        </p:nvSpPr>
        <p:spPr>
          <a:xfrm>
            <a:off x="438912" y="2048256"/>
            <a:ext cx="6309360" cy="393192"/>
          </a:xfrm>
          <a:prstGeom prst="rect">
            <a:avLst/>
          </a:prstGeom>
          <a:solidFill>
            <a:srgbClr val="303D43"/>
          </a:solidFill>
          <a:ln w="5715">
            <a:solidFill>
              <a:srgbClr val="303D43"/>
            </a:solidFill>
            <a:prstDash val="solid"/>
          </a:ln>
        </p:spPr>
      </p:sp>
      <p:sp>
        <p:nvSpPr>
          <p:cNvPr id="16" name="Text 13"/>
          <p:cNvSpPr/>
          <p:nvPr/>
        </p:nvSpPr>
        <p:spPr>
          <a:xfrm>
            <a:off x="548640" y="2135124"/>
            <a:ext cx="60899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Konkreter Indexbegriff</a:t>
            </a:r>
            <a:endParaRPr lang="en-US" sz="1220" dirty="0"/>
          </a:p>
        </p:txBody>
      </p:sp>
      <p:sp>
        <p:nvSpPr>
          <p:cNvPr id="17" name="Shape 14"/>
          <p:cNvSpPr/>
          <p:nvPr/>
        </p:nvSpPr>
        <p:spPr>
          <a:xfrm>
            <a:off x="6748272" y="2048256"/>
            <a:ext cx="1691640" cy="393192"/>
          </a:xfrm>
          <a:prstGeom prst="rect">
            <a:avLst/>
          </a:prstGeom>
          <a:solidFill>
            <a:srgbClr val="303D43"/>
          </a:solidFill>
          <a:ln w="5715">
            <a:solidFill>
              <a:srgbClr val="303D43"/>
            </a:solidFill>
            <a:prstDash val="solid"/>
          </a:ln>
        </p:spPr>
      </p:sp>
      <p:sp>
        <p:nvSpPr>
          <p:cNvPr id="18" name="Text 15"/>
          <p:cNvSpPr/>
          <p:nvPr/>
        </p:nvSpPr>
        <p:spPr>
          <a:xfrm>
            <a:off x="685800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2024</a:t>
            </a:r>
            <a:endParaRPr lang="en-US" sz="1220" dirty="0"/>
          </a:p>
        </p:txBody>
      </p:sp>
      <p:sp>
        <p:nvSpPr>
          <p:cNvPr id="19" name="Shape 16"/>
          <p:cNvSpPr/>
          <p:nvPr/>
        </p:nvSpPr>
        <p:spPr>
          <a:xfrm>
            <a:off x="8439912" y="2048256"/>
            <a:ext cx="1691640" cy="393192"/>
          </a:xfrm>
          <a:prstGeom prst="rect">
            <a:avLst/>
          </a:prstGeom>
          <a:solidFill>
            <a:srgbClr val="303D43"/>
          </a:solidFill>
          <a:ln w="5715">
            <a:solidFill>
              <a:srgbClr val="303D43"/>
            </a:solidFill>
            <a:prstDash val="solid"/>
          </a:ln>
        </p:spPr>
      </p:sp>
      <p:sp>
        <p:nvSpPr>
          <p:cNvPr id="20" name="Text 17"/>
          <p:cNvSpPr/>
          <p:nvPr/>
        </p:nvSpPr>
        <p:spPr>
          <a:xfrm>
            <a:off x="8549640" y="2135124"/>
            <a:ext cx="147218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2026</a:t>
            </a:r>
            <a:endParaRPr lang="en-US" sz="1220" dirty="0"/>
          </a:p>
        </p:txBody>
      </p:sp>
      <p:sp>
        <p:nvSpPr>
          <p:cNvPr id="21" name="Shape 18"/>
          <p:cNvSpPr/>
          <p:nvPr/>
        </p:nvSpPr>
        <p:spPr>
          <a:xfrm>
            <a:off x="10131552" y="2048256"/>
            <a:ext cx="1618488" cy="393192"/>
          </a:xfrm>
          <a:prstGeom prst="rect">
            <a:avLst/>
          </a:prstGeom>
          <a:solidFill>
            <a:srgbClr val="303D43"/>
          </a:solidFill>
          <a:ln w="5715">
            <a:solidFill>
              <a:srgbClr val="303D43"/>
            </a:solidFill>
            <a:prstDash val="solid"/>
          </a:ln>
        </p:spPr>
      </p:sp>
      <p:sp>
        <p:nvSpPr>
          <p:cNvPr id="22" name="Text 19"/>
          <p:cNvSpPr/>
          <p:nvPr/>
        </p:nvSpPr>
        <p:spPr>
          <a:xfrm>
            <a:off x="10241280" y="2135124"/>
            <a:ext cx="139903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Alpha-S. 24 / 26</a:t>
            </a:r>
            <a:endParaRPr lang="en-US" sz="1220" dirty="0"/>
          </a:p>
        </p:txBody>
      </p:sp>
      <p:sp>
        <p:nvSpPr>
          <p:cNvPr id="23" name="Shape 20"/>
          <p:cNvSpPr/>
          <p:nvPr/>
        </p:nvSpPr>
        <p:spPr>
          <a:xfrm>
            <a:off x="438912" y="2441448"/>
            <a:ext cx="6309360" cy="993648"/>
          </a:xfrm>
          <a:prstGeom prst="rect">
            <a:avLst/>
          </a:prstGeom>
          <a:solidFill>
            <a:srgbClr val="FFFFFF"/>
          </a:solidFill>
          <a:ln w="5715">
            <a:solidFill>
              <a:srgbClr val="FFFFFF"/>
            </a:solidFill>
            <a:prstDash val="solid"/>
          </a:ln>
        </p:spPr>
      </p:sp>
      <p:sp>
        <p:nvSpPr>
          <p:cNvPr id="24" name="Text 21"/>
          <p:cNvSpPr/>
          <p:nvPr/>
        </p:nvSpPr>
        <p:spPr>
          <a:xfrm>
            <a:off x="557784" y="2510028"/>
            <a:ext cx="6071616" cy="874776"/>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Überprüfung, Funktionsparameter &gt; Medikamentenpumpe</a:t>
            </a:r>
            <a:endParaRPr lang="en-US" sz="1360" dirty="0"/>
          </a:p>
        </p:txBody>
      </p:sp>
      <p:sp>
        <p:nvSpPr>
          <p:cNvPr id="25" name="Shape 22"/>
          <p:cNvSpPr/>
          <p:nvPr/>
        </p:nvSpPr>
        <p:spPr>
          <a:xfrm>
            <a:off x="6748272" y="2441448"/>
            <a:ext cx="1691640" cy="993648"/>
          </a:xfrm>
          <a:prstGeom prst="rect">
            <a:avLst/>
          </a:prstGeom>
          <a:solidFill>
            <a:srgbClr val="FFFFFF"/>
          </a:solidFill>
          <a:ln w="5715">
            <a:solidFill>
              <a:srgbClr val="FFFFFF"/>
            </a:solidFill>
            <a:prstDash val="solid"/>
          </a:ln>
        </p:spPr>
      </p:sp>
      <p:sp>
        <p:nvSpPr>
          <p:cNvPr id="26" name="Text 23"/>
          <p:cNvSpPr/>
          <p:nvPr/>
        </p:nvSpPr>
        <p:spPr>
          <a:xfrm>
            <a:off x="6867144" y="2510028"/>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Z45.82</a:t>
            </a:r>
            <a:endParaRPr lang="en-US" sz="1360" dirty="0"/>
          </a:p>
        </p:txBody>
      </p:sp>
      <p:sp>
        <p:nvSpPr>
          <p:cNvPr id="27" name="Shape 24"/>
          <p:cNvSpPr/>
          <p:nvPr/>
        </p:nvSpPr>
        <p:spPr>
          <a:xfrm>
            <a:off x="8439912" y="2441448"/>
            <a:ext cx="1691640" cy="993648"/>
          </a:xfrm>
          <a:prstGeom prst="rect">
            <a:avLst/>
          </a:prstGeom>
          <a:solidFill>
            <a:srgbClr val="FFFFFF"/>
          </a:solidFill>
          <a:ln w="5715">
            <a:solidFill>
              <a:srgbClr val="FFFFFF"/>
            </a:solidFill>
            <a:prstDash val="solid"/>
          </a:ln>
        </p:spPr>
      </p:sp>
      <p:sp>
        <p:nvSpPr>
          <p:cNvPr id="28" name="Text 25"/>
          <p:cNvSpPr/>
          <p:nvPr/>
        </p:nvSpPr>
        <p:spPr>
          <a:xfrm>
            <a:off x="8558784" y="2510028"/>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Z45.1</a:t>
            </a:r>
            <a:endParaRPr lang="en-US" sz="1360" dirty="0"/>
          </a:p>
        </p:txBody>
      </p:sp>
      <p:sp>
        <p:nvSpPr>
          <p:cNvPr id="29" name="Shape 26"/>
          <p:cNvSpPr/>
          <p:nvPr/>
        </p:nvSpPr>
        <p:spPr>
          <a:xfrm>
            <a:off x="10131552" y="2441448"/>
            <a:ext cx="1618488" cy="993648"/>
          </a:xfrm>
          <a:prstGeom prst="rect">
            <a:avLst/>
          </a:prstGeom>
          <a:solidFill>
            <a:srgbClr val="FFFFFF"/>
          </a:solidFill>
          <a:ln w="5715">
            <a:solidFill>
              <a:srgbClr val="FFFFFF"/>
            </a:solidFill>
            <a:prstDash val="solid"/>
          </a:ln>
        </p:spPr>
      </p:sp>
      <p:sp>
        <p:nvSpPr>
          <p:cNvPr id="30" name="Text 27"/>
          <p:cNvSpPr/>
          <p:nvPr/>
        </p:nvSpPr>
        <p:spPr>
          <a:xfrm>
            <a:off x="10250424" y="2510028"/>
            <a:ext cx="1380744"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1029 / 1060</a:t>
            </a:r>
            <a:endParaRPr lang="en-US" sz="1360" dirty="0"/>
          </a:p>
        </p:txBody>
      </p:sp>
      <p:sp>
        <p:nvSpPr>
          <p:cNvPr id="31" name="Shape 28"/>
          <p:cNvSpPr/>
          <p:nvPr/>
        </p:nvSpPr>
        <p:spPr>
          <a:xfrm>
            <a:off x="438912" y="3435096"/>
            <a:ext cx="6309360" cy="993648"/>
          </a:xfrm>
          <a:prstGeom prst="rect">
            <a:avLst/>
          </a:prstGeom>
          <a:solidFill>
            <a:srgbClr val="F0EBE2"/>
          </a:solidFill>
          <a:ln w="5715">
            <a:solidFill>
              <a:srgbClr val="F0EBE2"/>
            </a:solidFill>
            <a:prstDash val="solid"/>
          </a:ln>
        </p:spPr>
      </p:sp>
      <p:sp>
        <p:nvSpPr>
          <p:cNvPr id="32" name="Text 29"/>
          <p:cNvSpPr/>
          <p:nvPr/>
        </p:nvSpPr>
        <p:spPr>
          <a:xfrm>
            <a:off x="557784" y="3503676"/>
            <a:ext cx="6071616" cy="874776"/>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Kontrazeption &gt; in der Eigenanamnese</a:t>
            </a:r>
            <a:endParaRPr lang="en-US" sz="1360" dirty="0"/>
          </a:p>
        </p:txBody>
      </p:sp>
      <p:sp>
        <p:nvSpPr>
          <p:cNvPr id="33" name="Shape 30"/>
          <p:cNvSpPr/>
          <p:nvPr/>
        </p:nvSpPr>
        <p:spPr>
          <a:xfrm>
            <a:off x="6748272" y="3435096"/>
            <a:ext cx="1691640" cy="993648"/>
          </a:xfrm>
          <a:prstGeom prst="rect">
            <a:avLst/>
          </a:prstGeom>
          <a:solidFill>
            <a:srgbClr val="F0EBE2"/>
          </a:solidFill>
          <a:ln w="5715">
            <a:solidFill>
              <a:srgbClr val="F0EBE2"/>
            </a:solidFill>
            <a:prstDash val="solid"/>
          </a:ln>
        </p:spPr>
      </p:sp>
      <p:sp>
        <p:nvSpPr>
          <p:cNvPr id="34" name="Text 31"/>
          <p:cNvSpPr/>
          <p:nvPr/>
        </p:nvSpPr>
        <p:spPr>
          <a:xfrm>
            <a:off x="6867144" y="3503676"/>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Z92.8</a:t>
            </a:r>
            <a:endParaRPr lang="en-US" sz="1360" dirty="0"/>
          </a:p>
        </p:txBody>
      </p:sp>
      <p:sp>
        <p:nvSpPr>
          <p:cNvPr id="35" name="Shape 32"/>
          <p:cNvSpPr/>
          <p:nvPr/>
        </p:nvSpPr>
        <p:spPr>
          <a:xfrm>
            <a:off x="8439912" y="3435096"/>
            <a:ext cx="1691640" cy="993648"/>
          </a:xfrm>
          <a:prstGeom prst="rect">
            <a:avLst/>
          </a:prstGeom>
          <a:solidFill>
            <a:srgbClr val="F0EBE2"/>
          </a:solidFill>
          <a:ln w="5715">
            <a:solidFill>
              <a:srgbClr val="F0EBE2"/>
            </a:solidFill>
            <a:prstDash val="solid"/>
          </a:ln>
        </p:spPr>
      </p:sp>
      <p:sp>
        <p:nvSpPr>
          <p:cNvPr id="36" name="Text 33"/>
          <p:cNvSpPr/>
          <p:nvPr/>
        </p:nvSpPr>
        <p:spPr>
          <a:xfrm>
            <a:off x="8558784" y="3503676"/>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Z92.88</a:t>
            </a:r>
            <a:endParaRPr lang="en-US" sz="1360" dirty="0"/>
          </a:p>
        </p:txBody>
      </p:sp>
      <p:sp>
        <p:nvSpPr>
          <p:cNvPr id="37" name="Shape 34"/>
          <p:cNvSpPr/>
          <p:nvPr/>
        </p:nvSpPr>
        <p:spPr>
          <a:xfrm>
            <a:off x="10131552" y="3435096"/>
            <a:ext cx="1618488" cy="993648"/>
          </a:xfrm>
          <a:prstGeom prst="rect">
            <a:avLst/>
          </a:prstGeom>
          <a:solidFill>
            <a:srgbClr val="F0EBE2"/>
          </a:solidFill>
          <a:ln w="5715">
            <a:solidFill>
              <a:srgbClr val="F0EBE2"/>
            </a:solidFill>
            <a:prstDash val="solid"/>
          </a:ln>
        </p:spPr>
      </p:sp>
      <p:sp>
        <p:nvSpPr>
          <p:cNvPr id="38" name="Text 35"/>
          <p:cNvSpPr/>
          <p:nvPr/>
        </p:nvSpPr>
        <p:spPr>
          <a:xfrm>
            <a:off x="10250424" y="3503676"/>
            <a:ext cx="1380744"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534 / 545</a:t>
            </a:r>
            <a:endParaRPr lang="en-US" sz="1360" dirty="0"/>
          </a:p>
        </p:txBody>
      </p:sp>
      <p:sp>
        <p:nvSpPr>
          <p:cNvPr id="39" name="Shape 36"/>
          <p:cNvSpPr/>
          <p:nvPr/>
        </p:nvSpPr>
        <p:spPr>
          <a:xfrm>
            <a:off x="438912" y="4428744"/>
            <a:ext cx="6309360" cy="993648"/>
          </a:xfrm>
          <a:prstGeom prst="rect">
            <a:avLst/>
          </a:prstGeom>
          <a:solidFill>
            <a:srgbClr val="FFFFFF"/>
          </a:solidFill>
          <a:ln w="5715">
            <a:solidFill>
              <a:srgbClr val="FFFFFF"/>
            </a:solidFill>
            <a:prstDash val="solid"/>
          </a:ln>
        </p:spPr>
      </p:sp>
      <p:sp>
        <p:nvSpPr>
          <p:cNvPr id="40" name="Text 37"/>
          <p:cNvSpPr/>
          <p:nvPr/>
        </p:nvSpPr>
        <p:spPr>
          <a:xfrm>
            <a:off x="557784" y="4497324"/>
            <a:ext cx="6071616" cy="874776"/>
          </a:xfrm>
          <a:prstGeom prst="rect">
            <a:avLst/>
          </a:prstGeom>
          <a:noFill/>
          <a:ln/>
        </p:spPr>
        <p:txBody>
          <a:bodyPr wrap="square" lIns="0" tIns="0" rIns="0" bIns="0" rtlCol="0" anchor="t"/>
          <a:lstStyle/>
          <a:p>
            <a:pPr marL="0" indent="0">
              <a:buNone/>
            </a:pPr>
            <a:r>
              <a:rPr lang="en-US" sz="1360" b="1" dirty="0">
                <a:solidFill>
                  <a:srgbClr val="303D43"/>
                </a:solidFill>
                <a:latin typeface="Arial" pitchFamily="34" charset="0"/>
                <a:ea typeface="Arial" pitchFamily="34" charset="-122"/>
                <a:cs typeface="Arial" pitchFamily="34" charset="-120"/>
              </a:rPr>
              <a:t>Zustand &gt; nach &gt; Hysterotomie</a:t>
            </a:r>
            <a:endParaRPr lang="en-US" sz="1360" dirty="0"/>
          </a:p>
        </p:txBody>
      </p:sp>
      <p:sp>
        <p:nvSpPr>
          <p:cNvPr id="41" name="Shape 38"/>
          <p:cNvSpPr/>
          <p:nvPr/>
        </p:nvSpPr>
        <p:spPr>
          <a:xfrm>
            <a:off x="6748272" y="4428744"/>
            <a:ext cx="1691640" cy="993648"/>
          </a:xfrm>
          <a:prstGeom prst="rect">
            <a:avLst/>
          </a:prstGeom>
          <a:solidFill>
            <a:srgbClr val="FFFFFF"/>
          </a:solidFill>
          <a:ln w="5715">
            <a:solidFill>
              <a:srgbClr val="FFFFFF"/>
            </a:solidFill>
            <a:prstDash val="solid"/>
          </a:ln>
        </p:spPr>
      </p:sp>
      <p:sp>
        <p:nvSpPr>
          <p:cNvPr id="42" name="Text 39"/>
          <p:cNvSpPr/>
          <p:nvPr/>
        </p:nvSpPr>
        <p:spPr>
          <a:xfrm>
            <a:off x="6867144" y="4497324"/>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Z98.8</a:t>
            </a:r>
            <a:endParaRPr lang="en-US" sz="1360" dirty="0"/>
          </a:p>
        </p:txBody>
      </p:sp>
      <p:sp>
        <p:nvSpPr>
          <p:cNvPr id="43" name="Shape 40"/>
          <p:cNvSpPr/>
          <p:nvPr/>
        </p:nvSpPr>
        <p:spPr>
          <a:xfrm>
            <a:off x="8439912" y="4428744"/>
            <a:ext cx="1691640" cy="993648"/>
          </a:xfrm>
          <a:prstGeom prst="rect">
            <a:avLst/>
          </a:prstGeom>
          <a:solidFill>
            <a:srgbClr val="FFFFFF"/>
          </a:solidFill>
          <a:ln w="5715">
            <a:solidFill>
              <a:srgbClr val="FFFFFF"/>
            </a:solidFill>
            <a:prstDash val="solid"/>
          </a:ln>
        </p:spPr>
      </p:sp>
      <p:sp>
        <p:nvSpPr>
          <p:cNvPr id="44" name="Text 41"/>
          <p:cNvSpPr/>
          <p:nvPr/>
        </p:nvSpPr>
        <p:spPr>
          <a:xfrm>
            <a:off x="8558784" y="4497324"/>
            <a:ext cx="1453896"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Z98.88</a:t>
            </a:r>
            <a:endParaRPr lang="en-US" sz="1360" dirty="0"/>
          </a:p>
        </p:txBody>
      </p:sp>
      <p:sp>
        <p:nvSpPr>
          <p:cNvPr id="45" name="Shape 42"/>
          <p:cNvSpPr/>
          <p:nvPr/>
        </p:nvSpPr>
        <p:spPr>
          <a:xfrm>
            <a:off x="10131552" y="4428744"/>
            <a:ext cx="1618488" cy="993648"/>
          </a:xfrm>
          <a:prstGeom prst="rect">
            <a:avLst/>
          </a:prstGeom>
          <a:solidFill>
            <a:srgbClr val="FFFFFF"/>
          </a:solidFill>
          <a:ln w="5715">
            <a:solidFill>
              <a:srgbClr val="FFFFFF"/>
            </a:solidFill>
            <a:prstDash val="solid"/>
          </a:ln>
        </p:spPr>
      </p:sp>
      <p:sp>
        <p:nvSpPr>
          <p:cNvPr id="46" name="Text 43"/>
          <p:cNvSpPr/>
          <p:nvPr/>
        </p:nvSpPr>
        <p:spPr>
          <a:xfrm>
            <a:off x="10250424" y="4497324"/>
            <a:ext cx="1380744" cy="874776"/>
          </a:xfrm>
          <a:prstGeom prst="rect">
            <a:avLst/>
          </a:prstGeom>
          <a:noFill/>
          <a:ln/>
        </p:spPr>
        <p:txBody>
          <a:bodyPr wrap="square" lIns="0" tIns="0" rIns="0" bIns="0" rtlCol="0" anchor="t"/>
          <a:lstStyle/>
          <a:p>
            <a:pPr marL="0" indent="0">
              <a:buNone/>
            </a:pPr>
            <a:r>
              <a:rPr lang="en-US" sz="1360" dirty="0">
                <a:solidFill>
                  <a:srgbClr val="303D43"/>
                </a:solidFill>
                <a:latin typeface="Arial" pitchFamily="34" charset="0"/>
                <a:ea typeface="Arial" pitchFamily="34" charset="-122"/>
                <a:cs typeface="Arial" pitchFamily="34" charset="-120"/>
              </a:rPr>
              <a:t>1132 / 1164</a:t>
            </a:r>
            <a:endParaRPr lang="en-US" sz="1360" dirty="0"/>
          </a:p>
        </p:txBody>
      </p:sp>
      <p:sp>
        <p:nvSpPr>
          <p:cNvPr id="47" name="Shape 44"/>
          <p:cNvSpPr/>
          <p:nvPr/>
        </p:nvSpPr>
        <p:spPr>
          <a:xfrm>
            <a:off x="438912" y="5577840"/>
            <a:ext cx="11314176" cy="566928"/>
          </a:xfrm>
          <a:prstGeom prst="rect">
            <a:avLst/>
          </a:prstGeom>
          <a:solidFill>
            <a:srgbClr val="EAEFDE"/>
          </a:solidFill>
          <a:ln w="5715">
            <a:solidFill>
              <a:srgbClr val="EAEFDE"/>
            </a:solidFill>
            <a:prstDash val="solid"/>
          </a:ln>
        </p:spPr>
      </p:sp>
      <p:sp>
        <p:nvSpPr>
          <p:cNvPr id="48" name="Shape 45"/>
          <p:cNvSpPr/>
          <p:nvPr/>
        </p:nvSpPr>
        <p:spPr>
          <a:xfrm>
            <a:off x="438912" y="5577840"/>
            <a:ext cx="40234" cy="566928"/>
          </a:xfrm>
          <a:prstGeom prst="rect">
            <a:avLst/>
          </a:prstGeom>
          <a:solidFill>
            <a:srgbClr val="284907"/>
          </a:solidFill>
          <a:ln w="5715">
            <a:solidFill>
              <a:srgbClr val="284907"/>
            </a:solidFill>
            <a:prstDash val="solid"/>
          </a:ln>
        </p:spPr>
      </p:sp>
      <p:sp>
        <p:nvSpPr>
          <p:cNvPr id="49" name="Text 46"/>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Zielkode in Systematik und Schweizer KHB prüfen. Nicht pauschal auf ähnliche Diagnosen übertragen.</a:t>
            </a:r>
            <a:endParaRPr lang="en-US" sz="143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ABDECKUNG</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Kapitelabdeckung im direkten Systematik-Vergleich</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Eigene didaktische Aufbereitung; Quellenbasis: ICD-10-GM 2024 und 2026, KHB 2027.</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138 / 140</a:t>
            </a:r>
            <a:endParaRPr lang="en-US" sz="900" dirty="0"/>
          </a:p>
        </p:txBody>
      </p:sp>
      <p:sp>
        <p:nvSpPr>
          <p:cNvPr id="15" name="Shape 12"/>
          <p:cNvSpPr/>
          <p:nvPr/>
        </p:nvSpPr>
        <p:spPr>
          <a:xfrm>
            <a:off x="438912" y="2048256"/>
            <a:ext cx="2926080" cy="393192"/>
          </a:xfrm>
          <a:prstGeom prst="rect">
            <a:avLst/>
          </a:prstGeom>
          <a:solidFill>
            <a:srgbClr val="303D43"/>
          </a:solidFill>
          <a:ln w="5715">
            <a:solidFill>
              <a:srgbClr val="303D43"/>
            </a:solidFill>
            <a:prstDash val="solid"/>
          </a:ln>
        </p:spPr>
      </p:sp>
      <p:sp>
        <p:nvSpPr>
          <p:cNvPr id="16" name="Text 13"/>
          <p:cNvSpPr/>
          <p:nvPr/>
        </p:nvSpPr>
        <p:spPr>
          <a:xfrm>
            <a:off x="548640" y="2135124"/>
            <a:ext cx="270662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Kapitel / Bereich</a:t>
            </a:r>
            <a:endParaRPr lang="en-US" sz="1220" dirty="0"/>
          </a:p>
        </p:txBody>
      </p:sp>
      <p:sp>
        <p:nvSpPr>
          <p:cNvPr id="17" name="Shape 14"/>
          <p:cNvSpPr/>
          <p:nvPr/>
        </p:nvSpPr>
        <p:spPr>
          <a:xfrm>
            <a:off x="3364992" y="2048256"/>
            <a:ext cx="8385048" cy="393192"/>
          </a:xfrm>
          <a:prstGeom prst="rect">
            <a:avLst/>
          </a:prstGeom>
          <a:solidFill>
            <a:srgbClr val="303D43"/>
          </a:solidFill>
          <a:ln w="5715">
            <a:solidFill>
              <a:srgbClr val="303D43"/>
            </a:solidFill>
            <a:prstDash val="solid"/>
          </a:ln>
        </p:spPr>
      </p:sp>
      <p:sp>
        <p:nvSpPr>
          <p:cNvPr id="18" name="Text 15"/>
          <p:cNvSpPr/>
          <p:nvPr/>
        </p:nvSpPr>
        <p:spPr>
          <a:xfrm>
            <a:off x="3474720" y="2135124"/>
            <a:ext cx="816559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Befund dieses Vergleichs</a:t>
            </a:r>
            <a:endParaRPr lang="en-US" sz="1220" dirty="0"/>
          </a:p>
        </p:txBody>
      </p:sp>
      <p:sp>
        <p:nvSpPr>
          <p:cNvPr id="19" name="Shape 16"/>
          <p:cNvSpPr/>
          <p:nvPr/>
        </p:nvSpPr>
        <p:spPr>
          <a:xfrm>
            <a:off x="438912" y="2441448"/>
            <a:ext cx="2926080" cy="460494"/>
          </a:xfrm>
          <a:prstGeom prst="rect">
            <a:avLst/>
          </a:prstGeom>
          <a:solidFill>
            <a:srgbClr val="FFFFFF"/>
          </a:solidFill>
          <a:ln w="5715">
            <a:solidFill>
              <a:srgbClr val="FFFFFF"/>
            </a:solidFill>
            <a:prstDash val="solid"/>
          </a:ln>
        </p:spPr>
      </p:sp>
      <p:sp>
        <p:nvSpPr>
          <p:cNvPr id="20" name="Text 17"/>
          <p:cNvSpPr/>
          <p:nvPr/>
        </p:nvSpPr>
        <p:spPr>
          <a:xfrm>
            <a:off x="557784" y="2510028"/>
            <a:ext cx="2688336" cy="341622"/>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I-IV</a:t>
            </a:r>
            <a:endParaRPr lang="en-US" sz="1490" dirty="0"/>
          </a:p>
        </p:txBody>
      </p:sp>
      <p:sp>
        <p:nvSpPr>
          <p:cNvPr id="21" name="Shape 18"/>
          <p:cNvSpPr/>
          <p:nvPr/>
        </p:nvSpPr>
        <p:spPr>
          <a:xfrm>
            <a:off x="3364992" y="2441448"/>
            <a:ext cx="8385048" cy="460494"/>
          </a:xfrm>
          <a:prstGeom prst="rect">
            <a:avLst/>
          </a:prstGeom>
          <a:solidFill>
            <a:srgbClr val="FFFFFF"/>
          </a:solidFill>
          <a:ln w="5715">
            <a:solidFill>
              <a:srgbClr val="FFFFFF"/>
            </a:solidFill>
            <a:prstDash val="solid"/>
          </a:ln>
        </p:spPr>
      </p:sp>
      <p:sp>
        <p:nvSpPr>
          <p:cNvPr id="22" name="Text 19"/>
          <p:cNvSpPr/>
          <p:nvPr/>
        </p:nvSpPr>
        <p:spPr>
          <a:xfrm>
            <a:off x="3483864" y="2510028"/>
            <a:ext cx="8147304" cy="341622"/>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Erreger, infektiöse Folgen, Tumore, Blut und Plasmaproteine</a:t>
            </a:r>
            <a:endParaRPr lang="en-US" sz="1490" dirty="0"/>
          </a:p>
        </p:txBody>
      </p:sp>
      <p:sp>
        <p:nvSpPr>
          <p:cNvPr id="23" name="Shape 20"/>
          <p:cNvSpPr/>
          <p:nvPr/>
        </p:nvSpPr>
        <p:spPr>
          <a:xfrm>
            <a:off x="438912" y="2901942"/>
            <a:ext cx="2926080" cy="460494"/>
          </a:xfrm>
          <a:prstGeom prst="rect">
            <a:avLst/>
          </a:prstGeom>
          <a:solidFill>
            <a:srgbClr val="F0EBE2"/>
          </a:solidFill>
          <a:ln w="5715">
            <a:solidFill>
              <a:srgbClr val="F0EBE2"/>
            </a:solidFill>
            <a:prstDash val="solid"/>
          </a:ln>
        </p:spPr>
      </p:sp>
      <p:sp>
        <p:nvSpPr>
          <p:cNvPr id="24" name="Text 21"/>
          <p:cNvSpPr/>
          <p:nvPr/>
        </p:nvSpPr>
        <p:spPr>
          <a:xfrm>
            <a:off x="557784" y="2970522"/>
            <a:ext cx="2688336" cy="341622"/>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V-VII</a:t>
            </a:r>
            <a:endParaRPr lang="en-US" sz="1490" dirty="0"/>
          </a:p>
        </p:txBody>
      </p:sp>
      <p:sp>
        <p:nvSpPr>
          <p:cNvPr id="25" name="Shape 22"/>
          <p:cNvSpPr/>
          <p:nvPr/>
        </p:nvSpPr>
        <p:spPr>
          <a:xfrm>
            <a:off x="3364992" y="2901942"/>
            <a:ext cx="8385048" cy="460494"/>
          </a:xfrm>
          <a:prstGeom prst="rect">
            <a:avLst/>
          </a:prstGeom>
          <a:solidFill>
            <a:srgbClr val="F0EBE2"/>
          </a:solidFill>
          <a:ln w="5715">
            <a:solidFill>
              <a:srgbClr val="F0EBE2"/>
            </a:solidFill>
            <a:prstDash val="solid"/>
          </a:ln>
        </p:spPr>
      </p:sp>
      <p:sp>
        <p:nvSpPr>
          <p:cNvPr id="26" name="Text 23"/>
          <p:cNvSpPr/>
          <p:nvPr/>
        </p:nvSpPr>
        <p:spPr>
          <a:xfrm>
            <a:off x="3483864" y="2970522"/>
            <a:ext cx="8147304" cy="341622"/>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Fatigue-Abgrenzung, Dystrophie, Enzephalitis, Kearns-Sayre und Augen</a:t>
            </a:r>
            <a:endParaRPr lang="en-US" sz="1490" dirty="0"/>
          </a:p>
        </p:txBody>
      </p:sp>
      <p:sp>
        <p:nvSpPr>
          <p:cNvPr id="27" name="Shape 24"/>
          <p:cNvSpPr/>
          <p:nvPr/>
        </p:nvSpPr>
        <p:spPr>
          <a:xfrm>
            <a:off x="438912" y="3362435"/>
            <a:ext cx="2926080" cy="460494"/>
          </a:xfrm>
          <a:prstGeom prst="rect">
            <a:avLst/>
          </a:prstGeom>
          <a:solidFill>
            <a:srgbClr val="FFFFFF"/>
          </a:solidFill>
          <a:ln w="5715">
            <a:solidFill>
              <a:srgbClr val="FFFFFF"/>
            </a:solidFill>
            <a:prstDash val="solid"/>
          </a:ln>
        </p:spPr>
      </p:sp>
      <p:sp>
        <p:nvSpPr>
          <p:cNvPr id="28" name="Text 25"/>
          <p:cNvSpPr/>
          <p:nvPr/>
        </p:nvSpPr>
        <p:spPr>
          <a:xfrm>
            <a:off x="557784" y="3431015"/>
            <a:ext cx="2688336" cy="341622"/>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IX-XIII</a:t>
            </a:r>
            <a:endParaRPr lang="en-US" sz="1490" dirty="0"/>
          </a:p>
        </p:txBody>
      </p:sp>
      <p:sp>
        <p:nvSpPr>
          <p:cNvPr id="29" name="Shape 26"/>
          <p:cNvSpPr/>
          <p:nvPr/>
        </p:nvSpPr>
        <p:spPr>
          <a:xfrm>
            <a:off x="3364992" y="3362435"/>
            <a:ext cx="8385048" cy="460494"/>
          </a:xfrm>
          <a:prstGeom prst="rect">
            <a:avLst/>
          </a:prstGeom>
          <a:solidFill>
            <a:srgbClr val="FFFFFF"/>
          </a:solidFill>
          <a:ln w="5715">
            <a:solidFill>
              <a:srgbClr val="FFFFFF"/>
            </a:solidFill>
            <a:prstDash val="solid"/>
          </a:ln>
        </p:spPr>
      </p:sp>
      <p:sp>
        <p:nvSpPr>
          <p:cNvPr id="30" name="Text 27"/>
          <p:cNvSpPr/>
          <p:nvPr/>
        </p:nvSpPr>
        <p:spPr>
          <a:xfrm>
            <a:off x="3483864" y="3431015"/>
            <a:ext cx="8147304" cy="341622"/>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Kreislauf, Atemwege, Anastomose und Bewegungsapparat</a:t>
            </a:r>
            <a:endParaRPr lang="en-US" sz="1490" dirty="0"/>
          </a:p>
        </p:txBody>
      </p:sp>
      <p:sp>
        <p:nvSpPr>
          <p:cNvPr id="31" name="Shape 28"/>
          <p:cNvSpPr/>
          <p:nvPr/>
        </p:nvSpPr>
        <p:spPr>
          <a:xfrm>
            <a:off x="438912" y="3822929"/>
            <a:ext cx="2926080" cy="460494"/>
          </a:xfrm>
          <a:prstGeom prst="rect">
            <a:avLst/>
          </a:prstGeom>
          <a:solidFill>
            <a:srgbClr val="F0EBE2"/>
          </a:solidFill>
          <a:ln w="5715">
            <a:solidFill>
              <a:srgbClr val="F0EBE2"/>
            </a:solidFill>
            <a:prstDash val="solid"/>
          </a:ln>
        </p:spPr>
      </p:sp>
      <p:sp>
        <p:nvSpPr>
          <p:cNvPr id="32" name="Text 29"/>
          <p:cNvSpPr/>
          <p:nvPr/>
        </p:nvSpPr>
        <p:spPr>
          <a:xfrm>
            <a:off x="557784" y="3891509"/>
            <a:ext cx="2688336" cy="341622"/>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XIV / XVI / XVIII / XIX</a:t>
            </a:r>
            <a:endParaRPr lang="en-US" sz="1490" dirty="0"/>
          </a:p>
        </p:txBody>
      </p:sp>
      <p:sp>
        <p:nvSpPr>
          <p:cNvPr id="33" name="Shape 30"/>
          <p:cNvSpPr/>
          <p:nvPr/>
        </p:nvSpPr>
        <p:spPr>
          <a:xfrm>
            <a:off x="3364992" y="3822929"/>
            <a:ext cx="8385048" cy="460494"/>
          </a:xfrm>
          <a:prstGeom prst="rect">
            <a:avLst/>
          </a:prstGeom>
          <a:solidFill>
            <a:srgbClr val="F0EBE2"/>
          </a:solidFill>
          <a:ln w="5715">
            <a:solidFill>
              <a:srgbClr val="F0EBE2"/>
            </a:solidFill>
            <a:prstDash val="solid"/>
          </a:ln>
        </p:spPr>
      </p:sp>
      <p:sp>
        <p:nvSpPr>
          <p:cNvPr id="34" name="Text 31"/>
          <p:cNvSpPr/>
          <p:nvPr/>
        </p:nvSpPr>
        <p:spPr>
          <a:xfrm>
            <a:off x="3483864" y="3891509"/>
            <a:ext cx="8147304" cy="341622"/>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Urethritis-Verweis, Atemnot, Befundkodes und Verletzung / Implantatkomplikation</a:t>
            </a:r>
            <a:endParaRPr lang="en-US" sz="1490" dirty="0"/>
          </a:p>
        </p:txBody>
      </p:sp>
      <p:sp>
        <p:nvSpPr>
          <p:cNvPr id="35" name="Shape 32"/>
          <p:cNvSpPr/>
          <p:nvPr/>
        </p:nvSpPr>
        <p:spPr>
          <a:xfrm>
            <a:off x="438912" y="4283422"/>
            <a:ext cx="2926080" cy="460494"/>
          </a:xfrm>
          <a:prstGeom prst="rect">
            <a:avLst/>
          </a:prstGeom>
          <a:solidFill>
            <a:srgbClr val="FFFFFF"/>
          </a:solidFill>
          <a:ln w="5715">
            <a:solidFill>
              <a:srgbClr val="FFFFFF"/>
            </a:solidFill>
            <a:prstDash val="solid"/>
          </a:ln>
        </p:spPr>
      </p:sp>
      <p:sp>
        <p:nvSpPr>
          <p:cNvPr id="36" name="Text 33"/>
          <p:cNvSpPr/>
          <p:nvPr/>
        </p:nvSpPr>
        <p:spPr>
          <a:xfrm>
            <a:off x="557784" y="4352002"/>
            <a:ext cx="2688336" cy="341622"/>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XX-XXII</a:t>
            </a:r>
            <a:endParaRPr lang="en-US" sz="1490" dirty="0"/>
          </a:p>
        </p:txBody>
      </p:sp>
      <p:sp>
        <p:nvSpPr>
          <p:cNvPr id="37" name="Shape 34"/>
          <p:cNvSpPr/>
          <p:nvPr/>
        </p:nvSpPr>
        <p:spPr>
          <a:xfrm>
            <a:off x="3364992" y="4283422"/>
            <a:ext cx="8385048" cy="460494"/>
          </a:xfrm>
          <a:prstGeom prst="rect">
            <a:avLst/>
          </a:prstGeom>
          <a:solidFill>
            <a:srgbClr val="FFFFFF"/>
          </a:solidFill>
          <a:ln w="5715">
            <a:solidFill>
              <a:srgbClr val="FFFFFF"/>
            </a:solidFill>
            <a:prstDash val="solid"/>
          </a:ln>
        </p:spPr>
      </p:sp>
      <p:sp>
        <p:nvSpPr>
          <p:cNvPr id="38" name="Text 35"/>
          <p:cNvSpPr/>
          <p:nvPr/>
        </p:nvSpPr>
        <p:spPr>
          <a:xfrm>
            <a:off x="3483864" y="4352002"/>
            <a:ext cx="8147304" cy="341622"/>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Arzneimittelfolgen, Z-Kodes, U-Assessments und neue Zustandszusätze</a:t>
            </a:r>
            <a:endParaRPr lang="en-US" sz="1490" dirty="0"/>
          </a:p>
        </p:txBody>
      </p:sp>
      <p:sp>
        <p:nvSpPr>
          <p:cNvPr id="39" name="Shape 36"/>
          <p:cNvSpPr/>
          <p:nvPr/>
        </p:nvSpPr>
        <p:spPr>
          <a:xfrm>
            <a:off x="438912" y="4743916"/>
            <a:ext cx="2926080" cy="678476"/>
          </a:xfrm>
          <a:prstGeom prst="rect">
            <a:avLst/>
          </a:prstGeom>
          <a:solidFill>
            <a:srgbClr val="F0EBE2"/>
          </a:solidFill>
          <a:ln w="5715">
            <a:solidFill>
              <a:srgbClr val="F0EBE2"/>
            </a:solidFill>
            <a:prstDash val="solid"/>
          </a:ln>
        </p:spPr>
      </p:sp>
      <p:sp>
        <p:nvSpPr>
          <p:cNvPr id="40" name="Text 37"/>
          <p:cNvSpPr/>
          <p:nvPr/>
        </p:nvSpPr>
        <p:spPr>
          <a:xfrm>
            <a:off x="557784" y="4812496"/>
            <a:ext cx="2688336" cy="559604"/>
          </a:xfrm>
          <a:prstGeom prst="rect">
            <a:avLst/>
          </a:prstGeom>
          <a:noFill/>
          <a:ln/>
        </p:spPr>
        <p:txBody>
          <a:bodyPr wrap="square" lIns="0" tIns="0" rIns="0" bIns="0" rtlCol="0" anchor="t"/>
          <a:lstStyle/>
          <a:p>
            <a:pPr marL="0" indent="0">
              <a:buNone/>
            </a:pPr>
            <a:r>
              <a:rPr lang="en-US" sz="1490" b="1" dirty="0">
                <a:solidFill>
                  <a:srgbClr val="303D43"/>
                </a:solidFill>
                <a:latin typeface="Arial" pitchFamily="34" charset="0"/>
                <a:ea typeface="Arial" pitchFamily="34" charset="-122"/>
                <a:cs typeface="Arial" pitchFamily="34" charset="-120"/>
              </a:rPr>
              <a:t>VIII / XV / XVII</a:t>
            </a:r>
            <a:endParaRPr lang="en-US" sz="1490" dirty="0"/>
          </a:p>
        </p:txBody>
      </p:sp>
      <p:sp>
        <p:nvSpPr>
          <p:cNvPr id="41" name="Shape 38"/>
          <p:cNvSpPr/>
          <p:nvPr/>
        </p:nvSpPr>
        <p:spPr>
          <a:xfrm>
            <a:off x="3364992" y="4743916"/>
            <a:ext cx="8385048" cy="678476"/>
          </a:xfrm>
          <a:prstGeom prst="rect">
            <a:avLst/>
          </a:prstGeom>
          <a:solidFill>
            <a:srgbClr val="F0EBE2"/>
          </a:solidFill>
          <a:ln w="5715">
            <a:solidFill>
              <a:srgbClr val="F0EBE2"/>
            </a:solidFill>
            <a:prstDash val="solid"/>
          </a:ln>
        </p:spPr>
      </p:sp>
      <p:sp>
        <p:nvSpPr>
          <p:cNvPr id="42" name="Text 39"/>
          <p:cNvSpPr/>
          <p:nvPr/>
        </p:nvSpPr>
        <p:spPr>
          <a:xfrm>
            <a:off x="3483864" y="4812496"/>
            <a:ext cx="8147304" cy="559604"/>
          </a:xfrm>
          <a:prstGeom prst="rect">
            <a:avLst/>
          </a:prstGeom>
          <a:noFill/>
          <a:ln/>
        </p:spPr>
        <p:txBody>
          <a:bodyPr wrap="square" lIns="0" tIns="0" rIns="0" bIns="0" rtlCol="0" anchor="t"/>
          <a:lstStyle/>
          <a:p>
            <a:pPr marL="0" indent="0">
              <a:buNone/>
            </a:pPr>
            <a:r>
              <a:rPr lang="en-US" sz="1490" dirty="0">
                <a:solidFill>
                  <a:srgbClr val="303D43"/>
                </a:solidFill>
                <a:latin typeface="Arial" pitchFamily="34" charset="0"/>
                <a:ea typeface="Arial" pitchFamily="34" charset="-122"/>
                <a:cs typeface="Arial" pitchFamily="34" charset="-120"/>
              </a:rPr>
              <a:t>Keine materielle Änderung der expliziten Systematik-Kodepositionen erkannt; Alpha-Umleitungen dennoch vorhanden</a:t>
            </a:r>
            <a:endParaRPr lang="en-US" sz="1490" dirty="0"/>
          </a:p>
        </p:txBody>
      </p:sp>
      <p:sp>
        <p:nvSpPr>
          <p:cNvPr id="43" name="Shape 40"/>
          <p:cNvSpPr/>
          <p:nvPr/>
        </p:nvSpPr>
        <p:spPr>
          <a:xfrm>
            <a:off x="438912" y="5577840"/>
            <a:ext cx="11314176" cy="566928"/>
          </a:xfrm>
          <a:prstGeom prst="rect">
            <a:avLst/>
          </a:prstGeom>
          <a:solidFill>
            <a:srgbClr val="EAEFDE"/>
          </a:solidFill>
          <a:ln w="5715">
            <a:solidFill>
              <a:srgbClr val="EAEFDE"/>
            </a:solidFill>
            <a:prstDash val="solid"/>
          </a:ln>
        </p:spPr>
      </p:sp>
      <p:sp>
        <p:nvSpPr>
          <p:cNvPr id="44" name="Shape 41"/>
          <p:cNvSpPr/>
          <p:nvPr/>
        </p:nvSpPr>
        <p:spPr>
          <a:xfrm>
            <a:off x="438912" y="5577840"/>
            <a:ext cx="40234" cy="566928"/>
          </a:xfrm>
          <a:prstGeom prst="rect">
            <a:avLst/>
          </a:prstGeom>
          <a:solidFill>
            <a:srgbClr val="284907"/>
          </a:solidFill>
          <a:ln w="5715">
            <a:solidFill>
              <a:srgbClr val="284907"/>
            </a:solidFill>
            <a:prstDash val="solid"/>
          </a:ln>
        </p:spPr>
      </p:sp>
      <p:sp>
        <p:nvSpPr>
          <p:cNvPr id="45" name="Text 4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Abdeckung bezieht sich auf die gelieferten Fassungen; unterjährige nationale Ergänzungen sind gesondert zu prüfen.</a:t>
            </a:r>
            <a:endParaRPr lang="en-US" sz="143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METHODIK</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Nachvollziehbarkeit und Grenzen des Moduls</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Amtliche ICD-Referenzen; KHB 2027/BFS-Aktualisierungen; BfArM-Corrigenda 28.01.2026. Quellenstand: 21.10.2026.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139 / 140</a:t>
            </a:r>
            <a:endParaRPr lang="en-US" sz="900" dirty="0"/>
          </a:p>
        </p:txBody>
      </p:sp>
      <p:sp>
        <p:nvSpPr>
          <p:cNvPr id="15" name="Shape 12"/>
          <p:cNvSpPr/>
          <p:nvPr/>
        </p:nvSpPr>
        <p:spPr>
          <a:xfrm>
            <a:off x="438912" y="2057400"/>
            <a:ext cx="3637280" cy="3355848"/>
          </a:xfrm>
          <a:prstGeom prst="rect">
            <a:avLst/>
          </a:prstGeom>
          <a:solidFill>
            <a:srgbClr val="EFE9DE"/>
          </a:solidFill>
          <a:ln w="5715">
            <a:solidFill>
              <a:srgbClr val="DDD7CE"/>
            </a:solidFill>
            <a:prstDash val="solid"/>
          </a:ln>
        </p:spPr>
      </p:sp>
      <p:sp>
        <p:nvSpPr>
          <p:cNvPr id="16" name="Shape 13"/>
          <p:cNvSpPr/>
          <p:nvPr/>
        </p:nvSpPr>
        <p:spPr>
          <a:xfrm>
            <a:off x="438912" y="2057400"/>
            <a:ext cx="3637280" cy="50292"/>
          </a:xfrm>
          <a:prstGeom prst="rect">
            <a:avLst/>
          </a:prstGeom>
          <a:solidFill>
            <a:srgbClr val="E5DCCB"/>
          </a:solidFill>
          <a:ln w="5715">
            <a:solidFill>
              <a:srgbClr val="E5DCCB"/>
            </a:solidFill>
            <a:prstDash val="solid"/>
          </a:ln>
        </p:spPr>
      </p:sp>
      <p:sp>
        <p:nvSpPr>
          <p:cNvPr id="17" name="Text 14"/>
          <p:cNvSpPr/>
          <p:nvPr/>
        </p:nvSpPr>
        <p:spPr>
          <a:xfrm>
            <a:off x="621792"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01</a:t>
            </a:r>
            <a:endParaRPr lang="en-US" sz="2300" dirty="0"/>
          </a:p>
        </p:txBody>
      </p:sp>
      <p:sp>
        <p:nvSpPr>
          <p:cNvPr id="18" name="Text 15"/>
          <p:cNvSpPr/>
          <p:nvPr/>
        </p:nvSpPr>
        <p:spPr>
          <a:xfrm>
            <a:off x="621792"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Systematisches Verzeichnis</a:t>
            </a:r>
            <a:endParaRPr lang="en-US" sz="1700" dirty="0"/>
          </a:p>
        </p:txBody>
      </p:sp>
      <p:sp>
        <p:nvSpPr>
          <p:cNvPr id="19" name="Text 16"/>
          <p:cNvSpPr/>
          <p:nvPr/>
        </p:nvSpPr>
        <p:spPr>
          <a:xfrm>
            <a:off x="621792"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Kodevergleich 2024/2026 einschliesslich übergeordneter Hinweise. Originalauszüge, ausgewählte Seiten und Corrigenda 2026 geprüft.</a:t>
            </a:r>
            <a:endParaRPr lang="en-US" sz="1810" dirty="0"/>
          </a:p>
        </p:txBody>
      </p:sp>
      <p:sp>
        <p:nvSpPr>
          <p:cNvPr id="20" name="Shape 17"/>
          <p:cNvSpPr/>
          <p:nvPr/>
        </p:nvSpPr>
        <p:spPr>
          <a:xfrm>
            <a:off x="4277360" y="2057400"/>
            <a:ext cx="3637280" cy="3355848"/>
          </a:xfrm>
          <a:prstGeom prst="rect">
            <a:avLst/>
          </a:prstGeom>
          <a:solidFill>
            <a:srgbClr val="FFFFFF"/>
          </a:solidFill>
          <a:ln w="5715">
            <a:solidFill>
              <a:srgbClr val="DDD7CE"/>
            </a:solidFill>
            <a:prstDash val="solid"/>
          </a:ln>
        </p:spPr>
      </p:sp>
      <p:sp>
        <p:nvSpPr>
          <p:cNvPr id="21" name="Shape 18"/>
          <p:cNvSpPr/>
          <p:nvPr/>
        </p:nvSpPr>
        <p:spPr>
          <a:xfrm>
            <a:off x="4277360" y="2057400"/>
            <a:ext cx="3637280" cy="50292"/>
          </a:xfrm>
          <a:prstGeom prst="rect">
            <a:avLst/>
          </a:prstGeom>
          <a:solidFill>
            <a:srgbClr val="284907"/>
          </a:solidFill>
          <a:ln w="5715">
            <a:solidFill>
              <a:srgbClr val="284907"/>
            </a:solidFill>
            <a:prstDash val="solid"/>
          </a:ln>
        </p:spPr>
      </p:sp>
      <p:sp>
        <p:nvSpPr>
          <p:cNvPr id="22" name="Text 19"/>
          <p:cNvSpPr/>
          <p:nvPr/>
        </p:nvSpPr>
        <p:spPr>
          <a:xfrm>
            <a:off x="4460240"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02</a:t>
            </a:r>
            <a:endParaRPr lang="en-US" sz="2300" dirty="0"/>
          </a:p>
        </p:txBody>
      </p:sp>
      <p:sp>
        <p:nvSpPr>
          <p:cNvPr id="23" name="Text 20"/>
          <p:cNvSpPr/>
          <p:nvPr/>
        </p:nvSpPr>
        <p:spPr>
          <a:xfrm>
            <a:off x="4460240"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Alphabetisches Verzeichnis</a:t>
            </a:r>
            <a:endParaRPr lang="en-US" sz="1700" dirty="0"/>
          </a:p>
        </p:txBody>
      </p:sp>
      <p:sp>
        <p:nvSpPr>
          <p:cNvPr id="24" name="Text 21"/>
          <p:cNvSpPr/>
          <p:nvPr/>
        </p:nvSpPr>
        <p:spPr>
          <a:xfrm>
            <a:off x="4460240"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Volltextvergleich beider Referenz-PDFs; begriffsspezifische Umleitungen gebündelt. Nicht jede neue Schreibvariante oder jeder Synonymzugang ist als Lehrfolie wiedergegeben.</a:t>
            </a:r>
            <a:endParaRPr lang="en-US" sz="1810" dirty="0"/>
          </a:p>
        </p:txBody>
      </p:sp>
      <p:sp>
        <p:nvSpPr>
          <p:cNvPr id="25" name="Shape 22"/>
          <p:cNvSpPr/>
          <p:nvPr/>
        </p:nvSpPr>
        <p:spPr>
          <a:xfrm>
            <a:off x="8115808" y="2057400"/>
            <a:ext cx="3637280" cy="3355848"/>
          </a:xfrm>
          <a:prstGeom prst="rect">
            <a:avLst/>
          </a:prstGeom>
          <a:solidFill>
            <a:srgbClr val="EFE9DE"/>
          </a:solidFill>
          <a:ln w="5715">
            <a:solidFill>
              <a:srgbClr val="DDD7CE"/>
            </a:solidFill>
            <a:prstDash val="solid"/>
          </a:ln>
        </p:spPr>
      </p:sp>
      <p:sp>
        <p:nvSpPr>
          <p:cNvPr id="26" name="Shape 23"/>
          <p:cNvSpPr/>
          <p:nvPr/>
        </p:nvSpPr>
        <p:spPr>
          <a:xfrm>
            <a:off x="8115808" y="2057400"/>
            <a:ext cx="3637280" cy="50292"/>
          </a:xfrm>
          <a:prstGeom prst="rect">
            <a:avLst/>
          </a:prstGeom>
          <a:solidFill>
            <a:srgbClr val="E5DCCB"/>
          </a:solidFill>
          <a:ln w="5715">
            <a:solidFill>
              <a:srgbClr val="E5DCCB"/>
            </a:solidFill>
            <a:prstDash val="solid"/>
          </a:ln>
        </p:spPr>
      </p:sp>
      <p:sp>
        <p:nvSpPr>
          <p:cNvPr id="27" name="Text 24"/>
          <p:cNvSpPr/>
          <p:nvPr/>
        </p:nvSpPr>
        <p:spPr>
          <a:xfrm>
            <a:off x="8298688" y="2286000"/>
            <a:ext cx="640080" cy="338328"/>
          </a:xfrm>
          <a:prstGeom prst="rect">
            <a:avLst/>
          </a:prstGeom>
          <a:noFill/>
          <a:ln/>
        </p:spPr>
        <p:txBody>
          <a:bodyPr wrap="square" lIns="0" tIns="0" rIns="0" bIns="0" rtlCol="0" anchor="t"/>
          <a:lstStyle/>
          <a:p>
            <a:pPr marL="0" indent="0">
              <a:buNone/>
            </a:pPr>
            <a:r>
              <a:rPr lang="en-US" sz="2300" b="1" dirty="0">
                <a:solidFill>
                  <a:srgbClr val="869867"/>
                </a:solidFill>
                <a:latin typeface="Arial" pitchFamily="34" charset="0"/>
                <a:ea typeface="Arial" pitchFamily="34" charset="-122"/>
                <a:cs typeface="Arial" pitchFamily="34" charset="-120"/>
              </a:rPr>
              <a:t>03</a:t>
            </a:r>
            <a:endParaRPr lang="en-US" sz="2300" dirty="0"/>
          </a:p>
        </p:txBody>
      </p:sp>
      <p:sp>
        <p:nvSpPr>
          <p:cNvPr id="28" name="Text 25"/>
          <p:cNvSpPr/>
          <p:nvPr/>
        </p:nvSpPr>
        <p:spPr>
          <a:xfrm>
            <a:off x="8298688" y="2816352"/>
            <a:ext cx="3271520" cy="585216"/>
          </a:xfrm>
          <a:prstGeom prst="rect">
            <a:avLst/>
          </a:prstGeom>
          <a:noFill/>
          <a:ln/>
        </p:spPr>
        <p:txBody>
          <a:bodyPr wrap="square" lIns="0" tIns="0" rIns="0" bIns="0" rtlCol="0" anchor="t"/>
          <a:lstStyle/>
          <a:p>
            <a:pPr marL="0" indent="0">
              <a:buNone/>
            </a:pPr>
            <a:r>
              <a:rPr lang="en-US" sz="1700" b="1" dirty="0">
                <a:solidFill>
                  <a:srgbClr val="303D43"/>
                </a:solidFill>
                <a:latin typeface="Arial" pitchFamily="34" charset="0"/>
                <a:ea typeface="Arial" pitchFamily="34" charset="-122"/>
                <a:cs typeface="Arial" pitchFamily="34" charset="-120"/>
              </a:rPr>
              <a:t>Nationale Anwendung</a:t>
            </a:r>
            <a:endParaRPr lang="en-US" sz="1700" dirty="0"/>
          </a:p>
        </p:txBody>
      </p:sp>
      <p:sp>
        <p:nvSpPr>
          <p:cNvPr id="29" name="Text 26"/>
          <p:cNvSpPr/>
          <p:nvPr/>
        </p:nvSpPr>
        <p:spPr>
          <a:xfrm>
            <a:off x="8298688" y="3474720"/>
            <a:ext cx="3271520" cy="1764792"/>
          </a:xfrm>
          <a:prstGeom prst="rect">
            <a:avLst/>
          </a:prstGeom>
          <a:noFill/>
          <a:ln/>
        </p:spPr>
        <p:txBody>
          <a:bodyPr wrap="square" lIns="0" tIns="0" rIns="0" bIns="0" rtlCol="0" anchor="t"/>
          <a:lstStyle/>
          <a:p>
            <a:pPr marL="0" indent="0">
              <a:buNone/>
            </a:pPr>
            <a:r>
              <a:rPr lang="en-US" sz="1810" dirty="0">
                <a:solidFill>
                  <a:srgbClr val="243239"/>
                </a:solidFill>
                <a:latin typeface="Arial" pitchFamily="34" charset="0"/>
                <a:ea typeface="Arial" pitchFamily="34" charset="-122"/>
                <a:cs typeface="Arial" pitchFamily="34" charset="-120"/>
              </a:rPr>
              <a:t>KHB 2027, BFS-Versionsübersicht und aktuelle FAQ geprüft. Start 01.01.2027 bestätigt; MoCA bleibt ein offener Quellenkonflikt.</a:t>
            </a:r>
            <a:endParaRPr lang="en-US" sz="1810" dirty="0"/>
          </a:p>
        </p:txBody>
      </p:sp>
      <p:sp>
        <p:nvSpPr>
          <p:cNvPr id="30" name="Shape 27"/>
          <p:cNvSpPr/>
          <p:nvPr/>
        </p:nvSpPr>
        <p:spPr>
          <a:xfrm>
            <a:off x="438912" y="5577840"/>
            <a:ext cx="11314176" cy="566928"/>
          </a:xfrm>
          <a:prstGeom prst="rect">
            <a:avLst/>
          </a:prstGeom>
          <a:solidFill>
            <a:srgbClr val="EAEFDE"/>
          </a:solidFill>
          <a:ln w="5715">
            <a:solidFill>
              <a:srgbClr val="EAEFDE"/>
            </a:solidFill>
            <a:prstDash val="solid"/>
          </a:ln>
        </p:spPr>
      </p:sp>
      <p:sp>
        <p:nvSpPr>
          <p:cNvPr id="31" name="Shape 28"/>
          <p:cNvSpPr/>
          <p:nvPr/>
        </p:nvSpPr>
        <p:spPr>
          <a:xfrm>
            <a:off x="438912" y="5577840"/>
            <a:ext cx="40234" cy="566928"/>
          </a:xfrm>
          <a:prstGeom prst="rect">
            <a:avLst/>
          </a:prstGeom>
          <a:solidFill>
            <a:srgbClr val="284907"/>
          </a:solidFill>
          <a:ln w="5715">
            <a:solidFill>
              <a:srgbClr val="284907"/>
            </a:solidFill>
            <a:prstDash val="solid"/>
          </a:ln>
        </p:spPr>
      </p:sp>
      <p:sp>
        <p:nvSpPr>
          <p:cNvPr id="32" name="Text 29"/>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Quellenstand: 21.10.2026. Vor Produktiveinsatz spätere BFS-Hinweise und Katalogkorrekturen abgleichen.</a:t>
            </a:r>
            <a:endParaRPr lang="en-US" sz="143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5715">
            <a:solidFill>
              <a:srgbClr val="FFFFFF"/>
            </a:solidFill>
            <a:prstDash val="solid"/>
          </a:ln>
        </p:spPr>
      </p:sp>
      <p:pic>
        <p:nvPicPr>
          <p:cNvPr id="3" name="Image 0" descr="/mnt/data/icd_update_work/assets/template_image_0_3.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t"/>
          <a:lstStyle/>
          <a:p>
            <a:pPr marL="0" indent="0" algn="r">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7804"/>
            <a:ext cx="11314176" cy="0"/>
          </a:xfrm>
          <a:prstGeom prst="line">
            <a:avLst/>
          </a:prstGeom>
          <a:noFill/>
          <a:ln w="8890">
            <a:solidFill>
              <a:srgbClr val="DDD7CE"/>
            </a:solidFill>
            <a:prstDash val="solid"/>
          </a:ln>
        </p:spPr>
      </p:sp>
      <p:sp>
        <p:nvSpPr>
          <p:cNvPr id="7" name="Text 4"/>
          <p:cNvSpPr/>
          <p:nvPr/>
        </p:nvSpPr>
        <p:spPr>
          <a:xfrm>
            <a:off x="438912" y="914400"/>
            <a:ext cx="7086600" cy="201168"/>
          </a:xfrm>
          <a:prstGeom prst="rect">
            <a:avLst/>
          </a:prstGeom>
          <a:noFill/>
          <a:ln/>
        </p:spPr>
        <p:txBody>
          <a:bodyPr wrap="square" lIns="0" tIns="0" rIns="0" bIns="0" rtlCol="0" anchor="t"/>
          <a:lstStyle/>
          <a:p>
            <a:pPr marL="0" indent="0">
              <a:buNone/>
            </a:pPr>
            <a:r>
              <a:rPr lang="en-US" sz="1010" b="1" kern="0" spc="60" dirty="0">
                <a:solidFill>
                  <a:srgbClr val="59666B"/>
                </a:solidFill>
                <a:latin typeface="Arial" pitchFamily="34" charset="0"/>
                <a:ea typeface="Arial" pitchFamily="34" charset="-122"/>
                <a:cs typeface="Arial" pitchFamily="34" charset="-120"/>
              </a:rPr>
              <a:t>ANHANG | QUELLEN</a:t>
            </a:r>
            <a:endParaRPr lang="en-US" sz="1010" dirty="0"/>
          </a:p>
        </p:txBody>
      </p:sp>
      <p:sp>
        <p:nvSpPr>
          <p:cNvPr id="8" name="Text 5"/>
          <p:cNvSpPr/>
          <p:nvPr/>
        </p:nvSpPr>
        <p:spPr>
          <a:xfrm>
            <a:off x="438912" y="1234440"/>
            <a:ext cx="11314176" cy="530352"/>
          </a:xfrm>
          <a:prstGeom prst="rect">
            <a:avLst/>
          </a:prstGeom>
          <a:noFill/>
          <a:ln/>
        </p:spPr>
        <p:txBody>
          <a:bodyPr wrap="square" lIns="0" tIns="0" rIns="0" bIns="0" rtlCol="0" anchor="t"/>
          <a:lstStyle/>
          <a:p>
            <a:pPr marL="0" indent="0">
              <a:buNone/>
            </a:pPr>
            <a:r>
              <a:rPr lang="en-US" sz="2800" b="1" dirty="0">
                <a:solidFill>
                  <a:srgbClr val="243239"/>
                </a:solidFill>
                <a:latin typeface="Georgia" pitchFamily="34" charset="0"/>
                <a:ea typeface="Georgia" pitchFamily="34" charset="-122"/>
                <a:cs typeface="Georgia" pitchFamily="34" charset="-120"/>
              </a:rPr>
              <a:t>Primärquellen und Zusatzquellen</a:t>
            </a:r>
            <a:endParaRPr lang="en-US" sz="2800" dirty="0"/>
          </a:p>
        </p:txBody>
      </p:sp>
      <p:sp>
        <p:nvSpPr>
          <p:cNvPr id="9" name="Shape 6"/>
          <p:cNvSpPr/>
          <p:nvPr/>
        </p:nvSpPr>
        <p:spPr>
          <a:xfrm>
            <a:off x="438912" y="1837944"/>
            <a:ext cx="521208" cy="0"/>
          </a:xfrm>
          <a:prstGeom prst="line">
            <a:avLst/>
          </a:prstGeom>
          <a:noFill/>
          <a:ln w="22860">
            <a:solidFill>
              <a:srgbClr val="284907"/>
            </a:solidFill>
            <a:prstDash val="solid"/>
          </a:ln>
        </p:spPr>
      </p:sp>
      <p:sp>
        <p:nvSpPr>
          <p:cNvPr id="10" name="Shape 7"/>
          <p:cNvSpPr/>
          <p:nvPr/>
        </p:nvSpPr>
        <p:spPr>
          <a:xfrm>
            <a:off x="960120" y="1837944"/>
            <a:ext cx="411480" cy="0"/>
          </a:xfrm>
          <a:prstGeom prst="line">
            <a:avLst/>
          </a:prstGeom>
          <a:noFill/>
          <a:ln w="22860">
            <a:solidFill>
              <a:srgbClr val="E5DCCB"/>
            </a:solidFill>
            <a:prstDash val="solid"/>
          </a:ln>
        </p:spPr>
      </p:sp>
      <p:sp>
        <p:nvSpPr>
          <p:cNvPr id="11" name="Shape 8"/>
          <p:cNvSpPr/>
          <p:nvPr/>
        </p:nvSpPr>
        <p:spPr>
          <a:xfrm>
            <a:off x="438912" y="6272784"/>
            <a:ext cx="11314176" cy="0"/>
          </a:xfrm>
          <a:prstGeom prst="line">
            <a:avLst/>
          </a:prstGeom>
          <a:noFill/>
          <a:ln w="7620">
            <a:solidFill>
              <a:srgbClr val="DDD7CE"/>
            </a:solidFill>
            <a:prstDash val="solid"/>
          </a:ln>
        </p:spPr>
      </p:sp>
      <p:sp>
        <p:nvSpPr>
          <p:cNvPr id="12" name="Text 9"/>
          <p:cNvSpPr/>
          <p:nvPr/>
        </p:nvSpPr>
        <p:spPr>
          <a:xfrm>
            <a:off x="438912" y="6364224"/>
            <a:ext cx="11314176" cy="256032"/>
          </a:xfrm>
          <a:prstGeom prst="rect">
            <a:avLst/>
          </a:prstGeom>
          <a:noFill/>
          <a:ln/>
        </p:spPr>
        <p:txBody>
          <a:bodyPr wrap="square" lIns="0" tIns="0" rIns="0" bIns="0" rtlCol="0" anchor="t"/>
          <a:lstStyle/>
          <a:p>
            <a:pPr marL="0" indent="0">
              <a:buNone/>
            </a:pPr>
            <a:r>
              <a:rPr lang="en-US" sz="860" dirty="0">
                <a:solidFill>
                  <a:srgbClr val="59666B"/>
                </a:solidFill>
                <a:latin typeface="Arial" pitchFamily="34" charset="0"/>
                <a:ea typeface="Arial" pitchFamily="34" charset="-122"/>
                <a:cs typeface="Arial" pitchFamily="34" charset="-120"/>
              </a:rPr>
              <a:t>Amtliche ICD-Referenzen; KHB 2027/BFS-Aktualisierungen; BfArM-Corrigenda 28.01.2026. Quellenstand: 21.10.2026.</a:t>
            </a:r>
            <a:endParaRPr lang="en-US" sz="860" dirty="0"/>
          </a:p>
        </p:txBody>
      </p:sp>
      <p:sp>
        <p:nvSpPr>
          <p:cNvPr id="13" name="Text 10"/>
          <p:cNvSpPr/>
          <p:nvPr/>
        </p:nvSpPr>
        <p:spPr>
          <a:xfrm>
            <a:off x="438912" y="6675120"/>
            <a:ext cx="9464040" cy="118872"/>
          </a:xfrm>
          <a:prstGeom prst="rect">
            <a:avLst/>
          </a:prstGeom>
          <a:noFill/>
          <a:ln/>
        </p:spPr>
        <p:txBody>
          <a:bodyPr wrap="square" lIns="0" tIns="0" rIns="0" bIns="0" rtlCol="0" anchor="t"/>
          <a:lstStyle/>
          <a:p>
            <a:pPr marL="0" indent="0">
              <a:buNone/>
            </a:pPr>
            <a:r>
              <a:rPr lang="en-US" sz="770" kern="0" spc="35" dirty="0">
                <a:solidFill>
                  <a:srgbClr val="59666B"/>
                </a:solidFill>
                <a:latin typeface="Arial" pitchFamily="34" charset="0"/>
                <a:ea typeface="Arial" pitchFamily="34" charset="-122"/>
                <a:cs typeface="Arial" pitchFamily="34" charset="-120"/>
              </a:rPr>
              <a:t>MEDIZINISCHE KODIERUNG SCHWEIZ  |  ICD-10-GM 2024 → 2026</a:t>
            </a:r>
            <a:endParaRPr lang="en-US" sz="770" dirty="0"/>
          </a:p>
        </p:txBody>
      </p:sp>
      <p:sp>
        <p:nvSpPr>
          <p:cNvPr id="14" name="Text 11"/>
          <p:cNvSpPr/>
          <p:nvPr/>
        </p:nvSpPr>
        <p:spPr>
          <a:xfrm>
            <a:off x="10149840" y="6656832"/>
            <a:ext cx="1600200" cy="164592"/>
          </a:xfrm>
          <a:prstGeom prst="rect">
            <a:avLst/>
          </a:prstGeom>
          <a:noFill/>
          <a:ln/>
        </p:spPr>
        <p:txBody>
          <a:bodyPr wrap="square" lIns="0" tIns="0" rIns="0" bIns="0" rtlCol="0" anchor="t"/>
          <a:lstStyle/>
          <a:p>
            <a:pPr marL="0" indent="0" algn="r">
              <a:buNone/>
            </a:pPr>
            <a:r>
              <a:rPr lang="en-US" sz="900" b="1" dirty="0">
                <a:solidFill>
                  <a:srgbClr val="303D43"/>
                </a:solidFill>
                <a:latin typeface="Arial" pitchFamily="34" charset="0"/>
                <a:ea typeface="Arial" pitchFamily="34" charset="-122"/>
                <a:cs typeface="Arial" pitchFamily="34" charset="-120"/>
              </a:rPr>
              <a:t>140 / 140</a:t>
            </a:r>
            <a:endParaRPr lang="en-US" sz="900" dirty="0"/>
          </a:p>
        </p:txBody>
      </p:sp>
      <p:sp>
        <p:nvSpPr>
          <p:cNvPr id="15" name="Shape 12"/>
          <p:cNvSpPr/>
          <p:nvPr/>
        </p:nvSpPr>
        <p:spPr>
          <a:xfrm>
            <a:off x="438912" y="2048256"/>
            <a:ext cx="7223760" cy="393192"/>
          </a:xfrm>
          <a:prstGeom prst="rect">
            <a:avLst/>
          </a:prstGeom>
          <a:solidFill>
            <a:srgbClr val="303D43"/>
          </a:solidFill>
          <a:ln w="5715">
            <a:solidFill>
              <a:srgbClr val="303D43"/>
            </a:solidFill>
            <a:prstDash val="solid"/>
          </a:ln>
        </p:spPr>
      </p:sp>
      <p:sp>
        <p:nvSpPr>
          <p:cNvPr id="16" name="Text 13"/>
          <p:cNvSpPr/>
          <p:nvPr/>
        </p:nvSpPr>
        <p:spPr>
          <a:xfrm>
            <a:off x="548640" y="2135124"/>
            <a:ext cx="7004304"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Dokument</a:t>
            </a:r>
            <a:endParaRPr lang="en-US" sz="1220" dirty="0"/>
          </a:p>
        </p:txBody>
      </p:sp>
      <p:sp>
        <p:nvSpPr>
          <p:cNvPr id="17" name="Shape 14"/>
          <p:cNvSpPr/>
          <p:nvPr/>
        </p:nvSpPr>
        <p:spPr>
          <a:xfrm>
            <a:off x="7662672" y="2048256"/>
            <a:ext cx="4087368" cy="393192"/>
          </a:xfrm>
          <a:prstGeom prst="rect">
            <a:avLst/>
          </a:prstGeom>
          <a:solidFill>
            <a:srgbClr val="303D43"/>
          </a:solidFill>
          <a:ln w="5715">
            <a:solidFill>
              <a:srgbClr val="303D43"/>
            </a:solidFill>
            <a:prstDash val="solid"/>
          </a:ln>
        </p:spPr>
      </p:sp>
      <p:sp>
        <p:nvSpPr>
          <p:cNvPr id="18" name="Text 15"/>
          <p:cNvSpPr/>
          <p:nvPr/>
        </p:nvSpPr>
        <p:spPr>
          <a:xfrm>
            <a:off x="7772400" y="2135124"/>
            <a:ext cx="3867912" cy="274320"/>
          </a:xfrm>
          <a:prstGeom prst="rect">
            <a:avLst/>
          </a:prstGeom>
          <a:noFill/>
          <a:ln/>
        </p:spPr>
        <p:txBody>
          <a:bodyPr wrap="square" lIns="0" tIns="0" rIns="0" bIns="0" rtlCol="0" anchor="t"/>
          <a:lstStyle/>
          <a:p>
            <a:pPr marL="0" indent="0">
              <a:buNone/>
            </a:pPr>
            <a:r>
              <a:rPr lang="en-US" sz="1220" b="1" dirty="0">
                <a:solidFill>
                  <a:srgbClr val="FFFFFF"/>
                </a:solidFill>
                <a:latin typeface="Arial" pitchFamily="34" charset="0"/>
                <a:ea typeface="Arial" pitchFamily="34" charset="-122"/>
                <a:cs typeface="Arial" pitchFamily="34" charset="-120"/>
              </a:rPr>
              <a:t>Kennzeichnung / Verwendung</a:t>
            </a:r>
            <a:endParaRPr lang="en-US" sz="1220" dirty="0"/>
          </a:p>
        </p:txBody>
      </p:sp>
      <p:sp>
        <p:nvSpPr>
          <p:cNvPr id="19" name="Shape 16"/>
          <p:cNvSpPr/>
          <p:nvPr/>
        </p:nvSpPr>
        <p:spPr>
          <a:xfrm>
            <a:off x="438912" y="2441448"/>
            <a:ext cx="7223760" cy="433155"/>
          </a:xfrm>
          <a:prstGeom prst="rect">
            <a:avLst/>
          </a:prstGeom>
          <a:solidFill>
            <a:srgbClr val="FFFFFF"/>
          </a:solidFill>
          <a:ln w="5715">
            <a:solidFill>
              <a:srgbClr val="FFFFFF"/>
            </a:solidFill>
            <a:prstDash val="solid"/>
          </a:ln>
        </p:spPr>
      </p:sp>
      <p:sp>
        <p:nvSpPr>
          <p:cNvPr id="20" name="Text 17"/>
          <p:cNvSpPr/>
          <p:nvPr/>
        </p:nvSpPr>
        <p:spPr>
          <a:xfrm>
            <a:off x="557784" y="2510028"/>
            <a:ext cx="6986016" cy="314283"/>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ICD-10-GM 2024 und 2026: Systematik</a:t>
            </a:r>
            <a:endParaRPr lang="en-US" sz="1400" dirty="0"/>
          </a:p>
        </p:txBody>
      </p:sp>
      <p:sp>
        <p:nvSpPr>
          <p:cNvPr id="21" name="Shape 18"/>
          <p:cNvSpPr/>
          <p:nvPr/>
        </p:nvSpPr>
        <p:spPr>
          <a:xfrm>
            <a:off x="7662672" y="2441448"/>
            <a:ext cx="4087368" cy="433155"/>
          </a:xfrm>
          <a:prstGeom prst="rect">
            <a:avLst/>
          </a:prstGeom>
          <a:solidFill>
            <a:srgbClr val="FFFFFF"/>
          </a:solidFill>
          <a:ln w="5715">
            <a:solidFill>
              <a:srgbClr val="FFFFFF"/>
            </a:solidFill>
            <a:prstDash val="solid"/>
          </a:ln>
        </p:spPr>
      </p:sp>
      <p:sp>
        <p:nvSpPr>
          <p:cNvPr id="22" name="Text 19"/>
          <p:cNvSpPr/>
          <p:nvPr/>
        </p:nvSpPr>
        <p:spPr>
          <a:xfrm>
            <a:off x="7781544" y="2510028"/>
            <a:ext cx="3849624" cy="314283"/>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Referenzfassungen und Kodevergleich</a:t>
            </a:r>
            <a:endParaRPr lang="en-US" sz="1400" dirty="0"/>
          </a:p>
        </p:txBody>
      </p:sp>
      <p:sp>
        <p:nvSpPr>
          <p:cNvPr id="23" name="Shape 20"/>
          <p:cNvSpPr/>
          <p:nvPr/>
        </p:nvSpPr>
        <p:spPr>
          <a:xfrm>
            <a:off x="438912" y="2874603"/>
            <a:ext cx="7223760" cy="433155"/>
          </a:xfrm>
          <a:prstGeom prst="rect">
            <a:avLst/>
          </a:prstGeom>
          <a:solidFill>
            <a:srgbClr val="F0EBE2"/>
          </a:solidFill>
          <a:ln w="5715">
            <a:solidFill>
              <a:srgbClr val="F0EBE2"/>
            </a:solidFill>
            <a:prstDash val="solid"/>
          </a:ln>
        </p:spPr>
      </p:sp>
      <p:sp>
        <p:nvSpPr>
          <p:cNvPr id="24" name="Text 21"/>
          <p:cNvSpPr/>
          <p:nvPr/>
        </p:nvSpPr>
        <p:spPr>
          <a:xfrm>
            <a:off x="557784" y="2943183"/>
            <a:ext cx="6986016" cy="314283"/>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ICD-10-GM 2024 und 2026: Alphabet</a:t>
            </a:r>
            <a:endParaRPr lang="en-US" sz="1400" dirty="0"/>
          </a:p>
        </p:txBody>
      </p:sp>
      <p:sp>
        <p:nvSpPr>
          <p:cNvPr id="25" name="Shape 22"/>
          <p:cNvSpPr/>
          <p:nvPr/>
        </p:nvSpPr>
        <p:spPr>
          <a:xfrm>
            <a:off x="7662672" y="2874603"/>
            <a:ext cx="4087368" cy="433155"/>
          </a:xfrm>
          <a:prstGeom prst="rect">
            <a:avLst/>
          </a:prstGeom>
          <a:solidFill>
            <a:srgbClr val="F0EBE2"/>
          </a:solidFill>
          <a:ln w="5715">
            <a:solidFill>
              <a:srgbClr val="F0EBE2"/>
            </a:solidFill>
            <a:prstDash val="solid"/>
          </a:ln>
        </p:spPr>
      </p:sp>
      <p:sp>
        <p:nvSpPr>
          <p:cNvPr id="26" name="Text 23"/>
          <p:cNvSpPr/>
          <p:nvPr/>
        </p:nvSpPr>
        <p:spPr>
          <a:xfrm>
            <a:off x="7781544" y="2943183"/>
            <a:ext cx="3849624" cy="314283"/>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Referenzfassungen und Indexpfade</a:t>
            </a:r>
            <a:endParaRPr lang="en-US" sz="1400" dirty="0"/>
          </a:p>
        </p:txBody>
      </p:sp>
      <p:sp>
        <p:nvSpPr>
          <p:cNvPr id="27" name="Shape 24"/>
          <p:cNvSpPr/>
          <p:nvPr/>
        </p:nvSpPr>
        <p:spPr>
          <a:xfrm>
            <a:off x="438912" y="3307757"/>
            <a:ext cx="7223760" cy="433155"/>
          </a:xfrm>
          <a:prstGeom prst="rect">
            <a:avLst/>
          </a:prstGeom>
          <a:solidFill>
            <a:srgbClr val="FFFFFF"/>
          </a:solidFill>
          <a:ln w="5715">
            <a:solidFill>
              <a:srgbClr val="FFFFFF"/>
            </a:solidFill>
            <a:prstDash val="solid"/>
          </a:ln>
        </p:spPr>
      </p:sp>
      <p:sp>
        <p:nvSpPr>
          <p:cNvPr id="28" name="Text 25"/>
          <p:cNvSpPr/>
          <p:nvPr/>
        </p:nvSpPr>
        <p:spPr>
          <a:xfrm>
            <a:off x="557784" y="3376337"/>
            <a:ext cx="6986016" cy="314283"/>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ICD-10-GM 2025: Systematik, Alphabet, Kommentar</a:t>
            </a:r>
            <a:endParaRPr lang="en-US" sz="1400" dirty="0"/>
          </a:p>
        </p:txBody>
      </p:sp>
      <p:sp>
        <p:nvSpPr>
          <p:cNvPr id="29" name="Shape 26"/>
          <p:cNvSpPr/>
          <p:nvPr/>
        </p:nvSpPr>
        <p:spPr>
          <a:xfrm>
            <a:off x="7662672" y="3307757"/>
            <a:ext cx="4087368" cy="433155"/>
          </a:xfrm>
          <a:prstGeom prst="rect">
            <a:avLst/>
          </a:prstGeom>
          <a:solidFill>
            <a:srgbClr val="FFFFFF"/>
          </a:solidFill>
          <a:ln w="5715">
            <a:solidFill>
              <a:srgbClr val="FFFFFF"/>
            </a:solidFill>
            <a:prstDash val="solid"/>
          </a:ln>
        </p:spPr>
      </p:sp>
      <p:sp>
        <p:nvSpPr>
          <p:cNvPr id="30" name="Text 27"/>
          <p:cNvSpPr/>
          <p:nvPr/>
        </p:nvSpPr>
        <p:spPr>
          <a:xfrm>
            <a:off x="7781544" y="3376337"/>
            <a:ext cx="3849624" cy="314283"/>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Zeitliche Einordnung der Änderungen</a:t>
            </a:r>
            <a:endParaRPr lang="en-US" sz="1400" dirty="0"/>
          </a:p>
        </p:txBody>
      </p:sp>
      <p:sp>
        <p:nvSpPr>
          <p:cNvPr id="31" name="Shape 28"/>
          <p:cNvSpPr/>
          <p:nvPr/>
        </p:nvSpPr>
        <p:spPr>
          <a:xfrm>
            <a:off x="438912" y="3740912"/>
            <a:ext cx="7223760" cy="433155"/>
          </a:xfrm>
          <a:prstGeom prst="rect">
            <a:avLst/>
          </a:prstGeom>
          <a:solidFill>
            <a:srgbClr val="F0EBE2"/>
          </a:solidFill>
          <a:ln w="5715">
            <a:solidFill>
              <a:srgbClr val="F0EBE2"/>
            </a:solidFill>
            <a:prstDash val="solid"/>
          </a:ln>
        </p:spPr>
      </p:sp>
      <p:sp>
        <p:nvSpPr>
          <p:cNvPr id="32" name="Text 29"/>
          <p:cNvSpPr/>
          <p:nvPr/>
        </p:nvSpPr>
        <p:spPr>
          <a:xfrm>
            <a:off x="557784" y="3809492"/>
            <a:ext cx="6986016" cy="314283"/>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BfArM-Corrigenda 2026, Stand 28.01.2026</a:t>
            </a:r>
            <a:endParaRPr lang="en-US" sz="1400" dirty="0"/>
          </a:p>
        </p:txBody>
      </p:sp>
      <p:sp>
        <p:nvSpPr>
          <p:cNvPr id="33" name="Shape 30"/>
          <p:cNvSpPr/>
          <p:nvPr/>
        </p:nvSpPr>
        <p:spPr>
          <a:xfrm>
            <a:off x="7662672" y="3740912"/>
            <a:ext cx="4087368" cy="433155"/>
          </a:xfrm>
          <a:prstGeom prst="rect">
            <a:avLst/>
          </a:prstGeom>
          <a:solidFill>
            <a:srgbClr val="F0EBE2"/>
          </a:solidFill>
          <a:ln w="5715">
            <a:solidFill>
              <a:srgbClr val="F0EBE2"/>
            </a:solidFill>
            <a:prstDash val="solid"/>
          </a:ln>
        </p:spPr>
      </p:sp>
      <p:sp>
        <p:nvSpPr>
          <p:cNvPr id="34" name="Text 31"/>
          <p:cNvSpPr/>
          <p:nvPr/>
        </p:nvSpPr>
        <p:spPr>
          <a:xfrm>
            <a:off x="7781544" y="3809492"/>
            <a:ext cx="3849624" cy="314283"/>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Altersmetadaten und Überleitungen</a:t>
            </a:r>
            <a:endParaRPr lang="en-US" sz="1400" dirty="0"/>
          </a:p>
        </p:txBody>
      </p:sp>
      <p:sp>
        <p:nvSpPr>
          <p:cNvPr id="35" name="Shape 32"/>
          <p:cNvSpPr/>
          <p:nvPr/>
        </p:nvSpPr>
        <p:spPr>
          <a:xfrm>
            <a:off x="438912" y="4174067"/>
            <a:ext cx="7223760" cy="624163"/>
          </a:xfrm>
          <a:prstGeom prst="rect">
            <a:avLst/>
          </a:prstGeom>
          <a:solidFill>
            <a:srgbClr val="FFFFFF"/>
          </a:solidFill>
          <a:ln w="5715">
            <a:solidFill>
              <a:srgbClr val="FFFFFF"/>
            </a:solidFill>
            <a:prstDash val="solid"/>
          </a:ln>
        </p:spPr>
      </p:sp>
      <p:sp>
        <p:nvSpPr>
          <p:cNvPr id="36" name="Text 33"/>
          <p:cNvSpPr/>
          <p:nvPr/>
        </p:nvSpPr>
        <p:spPr>
          <a:xfrm>
            <a:off x="557784" y="4242647"/>
            <a:ext cx="6986016" cy="505291"/>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BFS Medizinisches Kodierungshandbuch 2027</a:t>
            </a:r>
            <a:endParaRPr lang="en-US" sz="1400" dirty="0"/>
          </a:p>
        </p:txBody>
      </p:sp>
      <p:sp>
        <p:nvSpPr>
          <p:cNvPr id="37" name="Shape 34"/>
          <p:cNvSpPr/>
          <p:nvPr/>
        </p:nvSpPr>
        <p:spPr>
          <a:xfrm>
            <a:off x="7662672" y="4174067"/>
            <a:ext cx="4087368" cy="624163"/>
          </a:xfrm>
          <a:prstGeom prst="rect">
            <a:avLst/>
          </a:prstGeom>
          <a:solidFill>
            <a:srgbClr val="FFFFFF"/>
          </a:solidFill>
          <a:ln w="5715">
            <a:solidFill>
              <a:srgbClr val="FFFFFF"/>
            </a:solidFill>
            <a:prstDash val="solid"/>
          </a:ln>
        </p:spPr>
      </p:sp>
      <p:sp>
        <p:nvSpPr>
          <p:cNvPr id="38" name="Text 35"/>
          <p:cNvSpPr/>
          <p:nvPr/>
        </p:nvSpPr>
        <p:spPr>
          <a:xfrm>
            <a:off x="7781544" y="4242647"/>
            <a:ext cx="3849624" cy="505291"/>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Schweizer Regeln; MoCA-Konflikt bleibt</a:t>
            </a:r>
            <a:endParaRPr lang="en-US" sz="1400" dirty="0"/>
          </a:p>
        </p:txBody>
      </p:sp>
      <p:sp>
        <p:nvSpPr>
          <p:cNvPr id="39" name="Shape 36"/>
          <p:cNvSpPr/>
          <p:nvPr/>
        </p:nvSpPr>
        <p:spPr>
          <a:xfrm>
            <a:off x="438912" y="4798229"/>
            <a:ext cx="7223760" cy="624163"/>
          </a:xfrm>
          <a:prstGeom prst="rect">
            <a:avLst/>
          </a:prstGeom>
          <a:solidFill>
            <a:srgbClr val="F0EBE2"/>
          </a:solidFill>
          <a:ln w="5715">
            <a:solidFill>
              <a:srgbClr val="F0EBE2"/>
            </a:solidFill>
            <a:prstDash val="solid"/>
          </a:ln>
        </p:spPr>
      </p:sp>
      <p:sp>
        <p:nvSpPr>
          <p:cNvPr id="40" name="Text 37"/>
          <p:cNvSpPr/>
          <p:nvPr/>
        </p:nvSpPr>
        <p:spPr>
          <a:xfrm>
            <a:off x="557784" y="4866809"/>
            <a:ext cx="6986016" cy="505291"/>
          </a:xfrm>
          <a:prstGeom prst="rect">
            <a:avLst/>
          </a:prstGeom>
          <a:noFill/>
          <a:ln/>
        </p:spPr>
        <p:txBody>
          <a:bodyPr wrap="square" lIns="0" tIns="0" rIns="0" bIns="0" rtlCol="0" anchor="t"/>
          <a:lstStyle/>
          <a:p>
            <a:pPr marL="0" indent="0">
              <a:buNone/>
            </a:pPr>
            <a:r>
              <a:rPr lang="en-US" sz="1400" b="1" dirty="0">
                <a:solidFill>
                  <a:srgbClr val="303D43"/>
                </a:solidFill>
                <a:latin typeface="Arial" pitchFamily="34" charset="0"/>
                <a:ea typeface="Arial" pitchFamily="34" charset="-122"/>
                <a:cs typeface="Arial" pitchFamily="34" charset="-120"/>
              </a:rPr>
              <a:t>BFS: Versionen, Aktualisierungen, FAQ, Zusatzinfos</a:t>
            </a:r>
            <a:endParaRPr lang="en-US" sz="1400" dirty="0"/>
          </a:p>
        </p:txBody>
      </p:sp>
      <p:sp>
        <p:nvSpPr>
          <p:cNvPr id="41" name="Shape 38"/>
          <p:cNvSpPr/>
          <p:nvPr/>
        </p:nvSpPr>
        <p:spPr>
          <a:xfrm>
            <a:off x="7662672" y="4798229"/>
            <a:ext cx="4087368" cy="624163"/>
          </a:xfrm>
          <a:prstGeom prst="rect">
            <a:avLst/>
          </a:prstGeom>
          <a:solidFill>
            <a:srgbClr val="F0EBE2"/>
          </a:solidFill>
          <a:ln w="5715">
            <a:solidFill>
              <a:srgbClr val="F0EBE2"/>
            </a:solidFill>
            <a:prstDash val="solid"/>
          </a:ln>
        </p:spPr>
      </p:sp>
      <p:sp>
        <p:nvSpPr>
          <p:cNvPr id="42" name="Text 39"/>
          <p:cNvSpPr/>
          <p:nvPr/>
        </p:nvSpPr>
        <p:spPr>
          <a:xfrm>
            <a:off x="7781544" y="4866809"/>
            <a:ext cx="3849624" cy="505291"/>
          </a:xfrm>
          <a:prstGeom prst="rect">
            <a:avLst/>
          </a:prstGeom>
          <a:noFill/>
          <a:ln/>
        </p:spPr>
        <p:txBody>
          <a:bodyPr wrap="square" lIns="0" tIns="0" rIns="0" bIns="0" rtlCol="0" anchor="t"/>
          <a:lstStyle/>
          <a:p>
            <a:pPr marL="0" indent="0">
              <a:buNone/>
            </a:pPr>
            <a:r>
              <a:rPr lang="en-US" sz="1400" dirty="0">
                <a:solidFill>
                  <a:srgbClr val="303D43"/>
                </a:solidFill>
                <a:latin typeface="Arial" pitchFamily="34" charset="0"/>
                <a:ea typeface="Arial" pitchFamily="34" charset="-122"/>
                <a:cs typeface="Arial" pitchFamily="34" charset="-120"/>
              </a:rPr>
              <a:t>Start 01.01.2027 bestätigt; geprüft am 21.10.2026.</a:t>
            </a:r>
            <a:endParaRPr lang="en-US" sz="1400" dirty="0"/>
          </a:p>
        </p:txBody>
      </p:sp>
      <p:sp>
        <p:nvSpPr>
          <p:cNvPr id="43" name="Shape 40"/>
          <p:cNvSpPr/>
          <p:nvPr/>
        </p:nvSpPr>
        <p:spPr>
          <a:xfrm>
            <a:off x="438912" y="5577840"/>
            <a:ext cx="11314176" cy="566928"/>
          </a:xfrm>
          <a:prstGeom prst="rect">
            <a:avLst/>
          </a:prstGeom>
          <a:solidFill>
            <a:srgbClr val="EAEFDE"/>
          </a:solidFill>
          <a:ln w="5715">
            <a:solidFill>
              <a:srgbClr val="EAEFDE"/>
            </a:solidFill>
            <a:prstDash val="solid"/>
          </a:ln>
        </p:spPr>
      </p:sp>
      <p:sp>
        <p:nvSpPr>
          <p:cNvPr id="44" name="Shape 41"/>
          <p:cNvSpPr/>
          <p:nvPr/>
        </p:nvSpPr>
        <p:spPr>
          <a:xfrm>
            <a:off x="438912" y="5577840"/>
            <a:ext cx="40234" cy="566928"/>
          </a:xfrm>
          <a:prstGeom prst="rect">
            <a:avLst/>
          </a:prstGeom>
          <a:solidFill>
            <a:srgbClr val="284907"/>
          </a:solidFill>
          <a:ln w="5715">
            <a:solidFill>
              <a:srgbClr val="284907"/>
            </a:solidFill>
            <a:prstDash val="solid"/>
          </a:ln>
        </p:spPr>
      </p:sp>
      <p:sp>
        <p:nvSpPr>
          <p:cNvPr id="45" name="Text 42"/>
          <p:cNvSpPr/>
          <p:nvPr/>
        </p:nvSpPr>
        <p:spPr>
          <a:xfrm>
            <a:off x="594360" y="5650992"/>
            <a:ext cx="10984992" cy="420624"/>
          </a:xfrm>
          <a:prstGeom prst="rect">
            <a:avLst/>
          </a:prstGeom>
          <a:noFill/>
          <a:ln/>
        </p:spPr>
        <p:txBody>
          <a:bodyPr wrap="square" lIns="0" tIns="0" rIns="0" bIns="0" rtlCol="0" anchor="t"/>
          <a:lstStyle/>
          <a:p>
            <a:pPr marL="0" indent="0">
              <a:buNone/>
            </a:pPr>
            <a:r>
              <a:rPr lang="en-US" sz="1430" b="1" dirty="0">
                <a:solidFill>
                  <a:srgbClr val="243239"/>
                </a:solidFill>
                <a:latin typeface="Arial" pitchFamily="34" charset="0"/>
                <a:ea typeface="Arial" pitchFamily="34" charset="-122"/>
                <a:cs typeface="Arial" pitchFamily="34" charset="-120"/>
              </a:rPr>
              <a:t>Quellenstand: 21.10.2026. Amtliche Downloads und vollständige URLs in den Referentennotizen.</a:t>
            </a:r>
            <a:endParaRPr lang="en-US" sz="14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108367</Words>
  <Application>Microsoft Office PowerPoint</Application>
  <PresentationFormat>Breitbild</PresentationFormat>
  <Paragraphs>4243</Paragraphs>
  <Slides>140</Slides>
  <Notes>140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140</vt:i4>
      </vt:variant>
    </vt:vector>
  </HeadingPairs>
  <TitlesOfParts>
    <vt:vector size="143" baseType="lpstr">
      <vt:lpstr>Arial</vt:lpstr>
      <vt:lpstr>Georgia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MedKod Ferchland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MedKod ICD-10-GM Updateschulung 2027 | Version 2.0</dc:title>
  <dc:subject>ICD-10-GM 2024 → 2026 für die stationäre Kodierung in der Schweiz</dc:subject>
  <dc:creator>MedKod Ferchland</dc:creator>
  <cp:keywords>MedKod; ICD-10-GM; Updateschulung 2027; Version 2.0; Sand &amp; Graphit; Schweiz</cp:keywords>
  <dc:description>Version 2.0 vom 21. Oktober 2026. Überarbeitete Schulung auf Grundlage des ICD-Prüfberichts; Layout Sand &amp; Graphit. Quellenstand 21.10.2026. Der MoCA-Quellenkonflikt bleibt ausdrücklich gekennzeichnet.</dc:description>
  <cp:lastModifiedBy>Alexander Ferchland</cp:lastModifiedBy>
  <cp:revision>2</cp:revision>
  <dcterms:created xsi:type="dcterms:W3CDTF">2026-10-11T07:53:33Z</dcterms:created>
  <dcterms:modified xsi:type="dcterms:W3CDTF">2026-11-01T14:52:37Z</dcterms:modified>
</cp:coreProperties>
</file>