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gJVOc/YPqEVN+sPVzji3kA==" hashData="fIOfdA7pBX1ZPIsxcLhtUazgw3xx6lVHlJIjukEo9XTon52VoMRntdHRvBxiJEW4tQuPxQMfil7Twshnye0zdQ=="/>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49165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bfs.admin.ch/asset/de/36016177" TargetMode="External"/><Relationship Id="rId2" Type="http://schemas.openxmlformats.org/officeDocument/2006/relationships/slide" Target="../slides/slide4.xml"/><Relationship Id="rId1" Type="http://schemas.openxmlformats.org/officeDocument/2006/relationships/notesMaster" Target="../notesMasters/notesMaster1.xml"/><Relationship Id="rId6" Type="http://schemas.openxmlformats.org/officeDocument/2006/relationships/hyperlink" Target="https://dam-api.bfs.admin.ch/hub/api/dam/assets/36665383/master" TargetMode="External"/><Relationship Id="rId5" Type="http://schemas.openxmlformats.org/officeDocument/2006/relationships/hyperlink" Target="https://dam-api.bfs.admin.ch/hub/api/dam/assets/36304842/master" TargetMode="External"/><Relationship Id="rId4" Type="http://schemas.openxmlformats.org/officeDocument/2006/relationships/hyperlink" Target="https://www.bfs.admin.ch/asset/de/36697754"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bfs.admin.ch/asset/de/36016177"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www.bfs.admin.ch/asset/de/36697754"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bfs.admin.ch/asset/de/36697754"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3" Type="http://schemas.openxmlformats.org/officeDocument/2006/relationships/hyperlink" Target="https://pneumo.ch/sig-ventilation-o2" TargetMode="External"/><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3" Type="http://schemas.openxmlformats.org/officeDocument/2006/relationships/hyperlink" Target="https://www.fmh.ch/themen/stationaere-tarife/st-reha.cfm" TargetMode="External"/><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8" Type="http://schemas.openxmlformats.org/officeDocument/2006/relationships/hyperlink" Target="https://swiss-imc.ch/de/mdsimc.html" TargetMode="External"/><Relationship Id="rId3" Type="http://schemas.openxmlformats.org/officeDocument/2006/relationships/hyperlink" Target="https://www.swiss-imc.ch/de/richtlinien" TargetMode="External"/><Relationship Id="rId7" Type="http://schemas.openxmlformats.org/officeDocument/2006/relationships/hyperlink" Target="https://www.swiss-imc.ch/de/richtlinien.html" TargetMode="External"/><Relationship Id="rId2" Type="http://schemas.openxmlformats.org/officeDocument/2006/relationships/slide" Target="../slides/slide76.xml"/><Relationship Id="rId1" Type="http://schemas.openxmlformats.org/officeDocument/2006/relationships/notesMaster" Target="../notesMasters/notesMaster1.xml"/><Relationship Id="rId6" Type="http://schemas.openxmlformats.org/officeDocument/2006/relationships/hyperlink" Target="https://sgi-ssmi.ch/de/" TargetMode="External"/><Relationship Id="rId5" Type="http://schemas.openxmlformats.org/officeDocument/2006/relationships/hyperlink" Target="https://sgi-ssmi.ch/de/datensatz" TargetMode="External"/><Relationship Id="rId4" Type="http://schemas.openxmlformats.org/officeDocument/2006/relationships/hyperlink" Target="https://www.swiss-imc.ch/de/mdsimc" TargetMode="External"/><Relationship Id="rId9" Type="http://schemas.openxmlformats.org/officeDocument/2006/relationships/hyperlink" Target="https://www.neonet.ch/unit-accreditation/unit-accreditation-canu" TargetMode="External"/></Relationships>
</file>

<file path=ppt/notesSlides/_rels/notesSlide77.xml.rels><?xml version="1.0" encoding="UTF-8" standalone="yes"?>
<Relationships xmlns="http://schemas.openxmlformats.org/package/2006/relationships"><Relationship Id="rId8" Type="http://schemas.openxmlformats.org/officeDocument/2006/relationships/hyperlink" Target="https://swiss-imc.ch/de/mdsimc.html" TargetMode="External"/><Relationship Id="rId3" Type="http://schemas.openxmlformats.org/officeDocument/2006/relationships/hyperlink" Target="https://www.swiss-imc.ch/de/richtlinien" TargetMode="External"/><Relationship Id="rId7" Type="http://schemas.openxmlformats.org/officeDocument/2006/relationships/hyperlink" Target="https://www.swiss-imc.ch/de/richtlinien.html" TargetMode="External"/><Relationship Id="rId2" Type="http://schemas.openxmlformats.org/officeDocument/2006/relationships/slide" Target="../slides/slide77.xml"/><Relationship Id="rId1" Type="http://schemas.openxmlformats.org/officeDocument/2006/relationships/notesMaster" Target="../notesMasters/notesMaster1.xml"/><Relationship Id="rId6" Type="http://schemas.openxmlformats.org/officeDocument/2006/relationships/hyperlink" Target="https://sgi-ssmi.ch/de/" TargetMode="External"/><Relationship Id="rId5" Type="http://schemas.openxmlformats.org/officeDocument/2006/relationships/hyperlink" Target="https://sgi-ssmi.ch/de/datensatz" TargetMode="External"/><Relationship Id="rId4" Type="http://schemas.openxmlformats.org/officeDocument/2006/relationships/hyperlink" Target="https://www.swiss-imc.ch/de/mdsimc" TargetMode="External"/><Relationship Id="rId9" Type="http://schemas.openxmlformats.org/officeDocument/2006/relationships/hyperlink" Target="https://www.neonet.ch/unit-accreditation/unit-accreditation-canu" TargetMode="External"/></Relationships>
</file>

<file path=ppt/notesSlides/_rels/notesSlide78.xml.rels><?xml version="1.0" encoding="UTF-8" standalone="yes"?>
<Relationships xmlns="http://schemas.openxmlformats.org/package/2006/relationships"><Relationship Id="rId8" Type="http://schemas.openxmlformats.org/officeDocument/2006/relationships/hyperlink" Target="https://swiss-imc.ch/de/mdsimc.html" TargetMode="External"/><Relationship Id="rId3" Type="http://schemas.openxmlformats.org/officeDocument/2006/relationships/hyperlink" Target="https://www.swiss-imc.ch/de/richtlinien" TargetMode="External"/><Relationship Id="rId7" Type="http://schemas.openxmlformats.org/officeDocument/2006/relationships/hyperlink" Target="https://www.swiss-imc.ch/de/richtlinien.html" TargetMode="External"/><Relationship Id="rId2" Type="http://schemas.openxmlformats.org/officeDocument/2006/relationships/slide" Target="../slides/slide78.xml"/><Relationship Id="rId1" Type="http://schemas.openxmlformats.org/officeDocument/2006/relationships/notesMaster" Target="../notesMasters/notesMaster1.xml"/><Relationship Id="rId6" Type="http://schemas.openxmlformats.org/officeDocument/2006/relationships/hyperlink" Target="https://sgi-ssmi.ch/de/" TargetMode="External"/><Relationship Id="rId5" Type="http://schemas.openxmlformats.org/officeDocument/2006/relationships/hyperlink" Target="https://sgi-ssmi.ch/de/datensatz" TargetMode="External"/><Relationship Id="rId4" Type="http://schemas.openxmlformats.org/officeDocument/2006/relationships/hyperlink" Target="https://www.swiss-imc.ch/de/mdsimc" TargetMode="External"/><Relationship Id="rId9" Type="http://schemas.openxmlformats.org/officeDocument/2006/relationships/hyperlink" Target="https://www.neonet.ch/unit-accreditation/unit-accreditation-canu" TargetMode="External"/></Relationships>
</file>

<file path=ppt/notesSlides/_rels/notesSlide79.xml.rels><?xml version="1.0" encoding="UTF-8" standalone="yes"?>
<Relationships xmlns="http://schemas.openxmlformats.org/package/2006/relationships"><Relationship Id="rId8" Type="http://schemas.openxmlformats.org/officeDocument/2006/relationships/hyperlink" Target="https://www.palliative.ch/de/was-wir-tun/arbeitsgruppen/qualitaet" TargetMode="External"/><Relationship Id="rId13" Type="http://schemas.openxmlformats.org/officeDocument/2006/relationships/hyperlink" Target="https://www.fmh.ch/anforderungen-st-reha#minimal" TargetMode="External"/><Relationship Id="rId3" Type="http://schemas.openxmlformats.org/officeDocument/2006/relationships/hyperlink" Target="https://www.fmh.ch/files/pdf33/2025-12-16_referenzdokument_ba17.pdf" TargetMode="External"/><Relationship Id="rId7" Type="http://schemas.openxmlformats.org/officeDocument/2006/relationships/hyperlink" Target="https://vorschriften.blutspende.ch/de/downloads)" TargetMode="External"/><Relationship Id="rId12" Type="http://schemas.openxmlformats.org/officeDocument/2006/relationships/hyperlink" Target="https://www.anq.ch/wp-content/uploads/2017/12/ANQ_Modul_3_6-Minuten-Gehtest.pdf" TargetMode="External"/><Relationship Id="rId2" Type="http://schemas.openxmlformats.org/officeDocument/2006/relationships/slide" Target="../slides/slide79.xml"/><Relationship Id="rId1" Type="http://schemas.openxmlformats.org/officeDocument/2006/relationships/notesMaster" Target="../notesMasters/notesMaster1.xml"/><Relationship Id="rId6" Type="http://schemas.openxmlformats.org/officeDocument/2006/relationships/hyperlink" Target="https://dokuman.sbsc-bsd.ch/de-de/vorschriftenbsd/vorschriftenkapitelbeschl%C3%BCsse/kapitel.aspx)" TargetMode="External"/><Relationship Id="rId11" Type="http://schemas.openxmlformats.org/officeDocument/2006/relationships/hyperlink" Target="https://www.anq.ch/de/downloads/" TargetMode="External"/><Relationship Id="rId5" Type="http://schemas.openxmlformats.org/officeDocument/2006/relationships/hyperlink" Target="https://www.fmh.ch/themen/stationaere-tarife/st-reha.cfm" TargetMode="External"/><Relationship Id="rId10" Type="http://schemas.openxmlformats.org/officeDocument/2006/relationships/hyperlink" Target="https://www.anq.ch/uebersetzung-ADL" TargetMode="External"/><Relationship Id="rId4" Type="http://schemas.openxmlformats.org/officeDocument/2006/relationships/hyperlink" Target="https://www.fmh.ch/files/pdf33/2026-06-02_referenzdokument_ba.7_paediatrische-reha_d.pdf" TargetMode="External"/><Relationship Id="rId9" Type="http://schemas.openxmlformats.org/officeDocument/2006/relationships/hyperlink" Target="https://www.palliative.ch/de/was-wir-tun/unsere-angebote/dokumenten-pool" TargetMode="Externa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3" Type="http://schemas.openxmlformats.org/officeDocument/2006/relationships/hyperlink" Target="https://www.fmh.ch/files/pdf33/2025-12-16_referenzdokument_bb.42_intensive-ueberwachung_d.pdf" TargetMode="External"/><Relationship Id="rId2" Type="http://schemas.openxmlformats.org/officeDocument/2006/relationships/slide" Target="../slides/slide103.xml"/><Relationship Id="rId1" Type="http://schemas.openxmlformats.org/officeDocument/2006/relationships/notesMaster" Target="../notesMasters/notesMaster1.xml"/><Relationship Id="rId5" Type="http://schemas.openxmlformats.org/officeDocument/2006/relationships/hyperlink" Target="https://www.fmh.ch/themen/stationaere-tarife/st-reha.cfm" TargetMode="External"/><Relationship Id="rId4" Type="http://schemas.openxmlformats.org/officeDocument/2006/relationships/hyperlink" Target="https://pneumo.ch/sig-ventilation-o2" TargetMode="Externa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8" Type="http://schemas.openxmlformats.org/officeDocument/2006/relationships/hyperlink" Target="https://dam-api.bfs.admin.ch/hub/api/dam/assets/36665383/master" TargetMode="External"/><Relationship Id="rId13" Type="http://schemas.openxmlformats.org/officeDocument/2006/relationships/hyperlink" Target="https://www.fmh.ch/files/pdf33/2026-06-02_referenzdokument_ba.7_paediatrische-reha_d.pdf" TargetMode="External"/><Relationship Id="rId3" Type="http://schemas.openxmlformats.org/officeDocument/2006/relationships/hyperlink" Target="https://dam-api.bfs.admin.ch/hub/api/dam/assets/36016195/master" TargetMode="External"/><Relationship Id="rId7" Type="http://schemas.openxmlformats.org/officeDocument/2006/relationships/hyperlink" Target="https://dam-api.bfs.admin.ch/hub/api/dam/assets/36304842/master" TargetMode="External"/><Relationship Id="rId12" Type="http://schemas.openxmlformats.org/officeDocument/2006/relationships/hyperlink" Target="https://www.fmh.ch/files/pdf33/2025-12-16_referenzdokument_ba17.pdf" TargetMode="External"/><Relationship Id="rId2" Type="http://schemas.openxmlformats.org/officeDocument/2006/relationships/slide" Target="../slides/slide124.xml"/><Relationship Id="rId16" Type="http://schemas.openxmlformats.org/officeDocument/2006/relationships/hyperlink" Target="https://www.swiss-imc.ch/de/mdsimc" TargetMode="External"/><Relationship Id="rId1" Type="http://schemas.openxmlformats.org/officeDocument/2006/relationships/notesMaster" Target="../notesMasters/notesMaster1.xml"/><Relationship Id="rId6" Type="http://schemas.openxmlformats.org/officeDocument/2006/relationships/hyperlink" Target="https://www.bfs.admin.ch/asset/de/36697754" TargetMode="External"/><Relationship Id="rId11" Type="http://schemas.openxmlformats.org/officeDocument/2006/relationships/hyperlink" Target="https://www.fmh.ch/files/pdf33/2025-12-16_referenzdokument_bb.42_intensive-ueberwachung_d.pdf" TargetMode="External"/><Relationship Id="rId5" Type="http://schemas.openxmlformats.org/officeDocument/2006/relationships/hyperlink" Target="https://www.bfs.admin.ch/asset/de/36016177" TargetMode="External"/><Relationship Id="rId15" Type="http://schemas.openxmlformats.org/officeDocument/2006/relationships/hyperlink" Target="https://sgi-ssmi.ch/de/datensatz" TargetMode="External"/><Relationship Id="rId10" Type="http://schemas.openxmlformats.org/officeDocument/2006/relationships/hyperlink" Target="https://rundschreiben-kodierer.github.io/handbuch-test/de/faq/chop--faq/" TargetMode="External"/><Relationship Id="rId4" Type="http://schemas.openxmlformats.org/officeDocument/2006/relationships/hyperlink" Target="https://dam-api.bfs.admin.ch/hub/api/dam/assets/36697799/master" TargetMode="External"/><Relationship Id="rId9" Type="http://schemas.openxmlformats.org/officeDocument/2006/relationships/hyperlink" Target="https://rundschreiben-kodierer.github.io/handbuch-test/de/neuerungen/chop/2026/" TargetMode="External"/><Relationship Id="rId14" Type="http://schemas.openxmlformats.org/officeDocument/2006/relationships/hyperlink" Target="https://www.fmh.ch/themen/stationaere-tarife/st-reha.cfm"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Eigenständiges Modul CHOP. Version 2.0, Stand 21.10.2026. Fachliche Grundlage sind die amtlichen deutschsprachigen CHOP-Fassungen 2026 und 2027 als PDF und CSV. Ergänzend sind die Original-Aktualisierungen 2026 und die bei den einzelnen Themen genannten externen Primärquellen berücksichtigt. Der Umfang bleibt bei 83 Schulungsfolien mit anschliessendem Nachschlage- und Quellenteil bis Folie 124.</a:t>
            </a:r>
          </a:p>
          <a:p>
            <a:endParaRPr lang="en-US" dirty="0"/>
          </a:p>
          <a:p>
            <a:r>
              <a:rPr lang="en-US" dirty="0"/>
              <a:t>Vergleichsspalten sind, sofern nicht in Anführungszeichen gesetzt, sinngemässe didaktische Zusammenfassungen. Weitere übergeordnete und kodebezogene Hinweise bleiben anwendbar.</a:t>
            </a:r>
          </a:p>
          <a:p>
            <a:endParaRPr lang="en-US" dirty="0"/>
          </a:p>
          <a:p>
            <a:r>
              <a:rPr lang="en-US" dirty="0"/>
              <a:t>Sichtbare Fundstelle:</a:t>
            </a:r>
          </a:p>
          <a:p>
            <a:r>
              <a:rPr lang="en-US" dirty="0"/>
              <a:t>Grundlage: BFS, Schweizerische Operationsklassifikation, Systematisches Verzeichnis 2026 und 2027.</a:t>
            </a:r>
          </a:p>
          <a:p>
            <a:endParaRPr lang="en-US" dirty="0"/>
          </a:p>
          <a:p>
            <a:r>
              <a:rPr lang="en-US" dirty="0"/>
              <a:t>[Sources]</a:t>
            </a:r>
          </a:p>
          <a:p>
            <a:r>
              <a:rPr lang="en-US" dirty="0"/>
              <a:t>- Nutzerdatei: CHOP 2026 (3).pdf | BFS, Schweizerische Operationsklassifikation, Systematisches Verzeichnis - Version 2026.</a:t>
            </a:r>
          </a:p>
          <a:p>
            <a:r>
              <a:rPr lang="en-US" dirty="0"/>
              <a:t>- Nutzerdatei: CHOP 2027 (2).pdf | BFS, Schweizerische Operationsklassifikation, Systematisches Verzeichnis - Version 2027.</a:t>
            </a:r>
          </a:p>
          <a:p>
            <a:r>
              <a:rPr lang="en-US" dirty="0"/>
              <a:t>- Seitenangaben in der Folie: gedruckte Seiten. Im systematischen Verzeichnis: PDF-Seite = gedruckte Seite + 22. Einleitung: roemische Seitenzahlen, z. B. S. V = PDF-Seite 7.</a:t>
            </a:r>
          </a:p>
          <a:p>
            <a:r>
              <a:rPr lang="en-US" dirty="0"/>
              <a:t>- Logo und Kontaktangaben: vom Auftraggeber bereitgestellt. Original-Logo proportional verwendet.</a:t>
            </a:r>
          </a:p>
          <a:p>
            <a:r>
              <a:rPr lang="en-US" dirty="0"/>
              <a:t>- Gestaltung: Sand &amp; Graphit, angelehnt an das freigegebene Modul MedKod_KHB_Update_2027_v2; wiederverwendete grafische Bergsilhouette ohne Datenbezug.</a:t>
            </a:r>
          </a:p>
          <a:p>
            <a:r>
              <a:rPr lang="en-US" dirty="0"/>
              <a:t>[/Sources]</a:t>
            </a:r>
          </a:p>
          <a:p>
            <a:endParaRPr lang="en-US" dirty="0"/>
          </a:p>
          <a:p>
            <a:r>
              <a:rPr lang="en-US" dirty="0"/>
              <a:t>Quellenauszuege zur Nachvollziehbarkeit (Originale bei konkreter Fallanwendung konsultieren):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Gliederung: 01 Klassifikation und Gefässe (9-27), 02 Dialyseverfahren (28-36), 03 Verdauung/Urologie/Geburtshilfe (37-48), 04 Bewegungsapparat und Integument (49-60), 05 Therapien und Komplexbehandlungen (61-79), 06 Anwendung und Qualität (80-83). Der Nachschlage- und Quellenteil folgt als unnummerierter Anhang ab Folie 84.</a:t>
            </a:r>
          </a:p>
          <a:p>
            <a:endParaRPr lang="en-US" dirty="0"/>
          </a:p>
          <a:p>
            <a:r>
              <a:rPr lang="en-US" dirty="0"/>
              <a:t>Vergleichsspalten sind, sofern nicht in Anführungszeichen gesetzt, sinngemässe didaktische Zusammenfassungen. Weitere übergeordnete und kodebezogene Hinweise bleiben anwendbar.</a:t>
            </a:r>
          </a:p>
          <a:p>
            <a:endParaRPr lang="en-US" dirty="0"/>
          </a:p>
          <a:p>
            <a:r>
              <a:rPr lang="en-US" dirty="0"/>
              <a:t>Sichtbare Fundstelle:</a:t>
            </a:r>
          </a:p>
          <a:p>
            <a:r>
              <a:rPr lang="en-US" dirty="0"/>
              <a:t>Anhang ab Folie 84: Umstellungstabellen, Kapitelregister, Themenregister und Quellen.</a:t>
            </a:r>
          </a:p>
          <a:p>
            <a:endParaRPr lang="en-US" dirty="0"/>
          </a:p>
          <a:p>
            <a:r>
              <a:rPr lang="en-US" dirty="0"/>
              <a:t>[Sources]</a:t>
            </a:r>
          </a:p>
          <a:p>
            <a:r>
              <a:rPr lang="en-US" dirty="0"/>
              <a:t>- Nutzerdatei: CHOP 2026 (3).pdf | BFS, Schweizerische Operationsklassifikation, Systematisches Verzeichnis - Version 2026.</a:t>
            </a:r>
          </a:p>
          <a:p>
            <a:r>
              <a:rPr lang="en-US" dirty="0"/>
              <a:t>- Nutzerdatei: CHOP 2027 (2).pdf | BFS, Schweizerische Operationsklassifikation, Systematisches Verzeichnis - Version 2027.</a:t>
            </a:r>
          </a:p>
          <a:p>
            <a:r>
              <a:rPr lang="en-US" dirty="0"/>
              <a:t>- Seitenangaben in der Folie: gedruckte Seiten. Im systematischen Verzeichnis: PDF-Seite = gedruckte Seite + 22. Einleitung: roemische Seitenzahlen, z. B. S. V = PDF-Seite 7.</a:t>
            </a:r>
          </a:p>
          <a:p>
            <a:r>
              <a:rPr lang="en-US" dirty="0"/>
              <a:t>- Logo und Kontaktangaben: vom Auftraggeber bereitgestellt. Original-Logo proportional verwendet.</a:t>
            </a:r>
          </a:p>
          <a:p>
            <a:r>
              <a:rPr lang="en-US" dirty="0"/>
              <a:t>- Gestaltung: Sand &amp; Graphit, angelehnt an das freigegebene Modul MedKod_KHB_Update_2027_v2; wiederverwendete grafische Bergsilhouette ohne Datenbezug.</a:t>
            </a:r>
          </a:p>
          <a:p>
            <a:r>
              <a:rPr lang="en-US" dirty="0"/>
              <a:t>[/Sources]</a:t>
            </a:r>
          </a:p>
          <a:p>
            <a:endParaRPr lang="en-US" dirty="0"/>
          </a:p>
          <a:p>
            <a:r>
              <a:rPr lang="en-US" dirty="0"/>
              <a:t>Quellenauszuege zur Nachvollziehbarkeit (Originale bei konkreter Fallanwendung konsultieren):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Vollständiger maschineller Abgleich der extrahierten Klassifikationseinträge und anschliessende inhaltliche Gruppierung. Reine Typografie und sprachliche Korrekturen werden nicht jeweils auf einer eigenen Folie gezeigt. Die Zählung von Klassifikationsknoten ist nicht mit einer Zählung neuer medizinischer Verfahren gleichzusetzen. Die PKMS-Anhänge wurden textlich gegengeprüft; dort keine inhaltlichen Änderungen festgestellt.
Vergleichsspalten sind, sofern nicht in Anführungszeichen gesetzt, sinngemässe didaktische Zusammenfassungen. Weitere übergeordnete und kodebezogene Hinweise bleiben anwendbar.
Sichtbare Fundstelle:
BFS, CHOP 2026 und 2027: Einleitung und gesamtes systematisches Verzeichnis.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Quellengrundlage: Amtliche deutsche CHOP-PDFs und CSV-Fassungen 2026/2027. Die dargestellten unterjährigen Änderungen sind an den Original-Aktualisierungen Nr. 1 und Nr. 2/2026 abgegrenzt. Die FMH-Referenzen zu BB.42 und BA.7 wurden zusätzlich herangezogen. Ein Vergleich aller externen Regelwerke oder eine Berechnung von Gruppierer- und Erlöswirkungen gehört nicht zum Modul.</a:t>
            </a:r>
          </a:p>
          <a:p>
            <a:endParaRPr lang="en-US" dirty="0"/>
          </a:p>
          <a:p>
            <a:r>
              <a:rPr lang="en-US" dirty="0"/>
              <a:t>CSV-Quellen:</a:t>
            </a:r>
          </a:p>
          <a:p>
            <a:r>
              <a:rPr lang="en-US" dirty="0">
                <a:hlinkClick r:id="rId3"/>
              </a:rPr>
              <a:t>https://www.bfs.admin.ch/asset/de/36016177</a:t>
            </a:r>
            <a:endParaRPr lang="en-US" dirty="0"/>
          </a:p>
          <a:p>
            <a:r>
              <a:rPr lang="en-US" dirty="0">
                <a:hlinkClick r:id="rId4"/>
              </a:rPr>
              <a:t>https://www.bfs.admin.ch/asset/de/36697754</a:t>
            </a:r>
            <a:endParaRPr lang="en-US" dirty="0"/>
          </a:p>
          <a:p>
            <a:endParaRPr lang="en-US" dirty="0"/>
          </a:p>
          <a:p>
            <a:r>
              <a:rPr lang="en-US" dirty="0"/>
              <a:t>Original-Aktualisierungen CHOP 2026:</a:t>
            </a:r>
          </a:p>
          <a:p>
            <a:r>
              <a:rPr lang="en-US" dirty="0">
                <a:hlinkClick r:id="rId5"/>
              </a:rPr>
              <a:t>https://dam-api.bfs.admin.ch/hub/api/dam/assets/36304842/master</a:t>
            </a:r>
            <a:endParaRPr lang="en-US" dirty="0"/>
          </a:p>
          <a:p>
            <a:r>
              <a:rPr lang="en-US" dirty="0">
                <a:hlinkClick r:id="rId6"/>
              </a:rPr>
              <a:t>https://dam-api.bfs.admin.ch/hub/api/dam/assets/36665383/master</a:t>
            </a:r>
            <a:endParaRPr lang="en-US" dirty="0"/>
          </a:p>
          <a:p>
            <a:endParaRPr lang="en-US" dirty="0"/>
          </a:p>
          <a:p>
            <a:r>
              <a:rPr lang="en-US" dirty="0"/>
              <a:t>Vergleichsspalten sind, sofern nicht in Anführungszeichen gesetzt, sinngemässe didaktische Zusammenfassungen. Weitere übergeordnete und kodebezogene Hinweise bleiben anwendbar.</a:t>
            </a:r>
          </a:p>
          <a:p>
            <a:endParaRPr lang="en-US" dirty="0"/>
          </a:p>
          <a:p>
            <a:r>
              <a:rPr lang="en-US" dirty="0"/>
              <a:t>Sichtbare Fundstelle:</a:t>
            </a:r>
          </a:p>
          <a:p>
            <a:r>
              <a:rPr lang="en-US" dirty="0"/>
              <a:t>CHOP 2027, Einleitung S. V, X, XIII-XV; CHOP-CSV 2026/2027; ergänzende FMH-Referenzen.</a:t>
            </a:r>
          </a:p>
          <a:p>
            <a:endParaRPr lang="en-US" dirty="0"/>
          </a:p>
          <a:p>
            <a:r>
              <a:rPr lang="en-US" dirty="0"/>
              <a:t>[Sources]</a:t>
            </a:r>
          </a:p>
          <a:p>
            <a:r>
              <a:rPr lang="en-US" dirty="0"/>
              <a:t>- Nutzerdatei: CHOP 2026 (3).pdf | BFS, Schweizerische Operationsklassifikation, Systematisches Verzeichnis - Version 2026.</a:t>
            </a:r>
          </a:p>
          <a:p>
            <a:r>
              <a:rPr lang="en-US" dirty="0"/>
              <a:t>- Nutzerdatei: CHOP 2027 (2).pdf | BFS, Schweizerische Operationsklassifikation, Systematisches Verzeichnis - Version 2027.</a:t>
            </a:r>
          </a:p>
          <a:p>
            <a:r>
              <a:rPr lang="en-US" dirty="0"/>
              <a:t>- Seitenangaben in der Folie: gedruckte Seiten. Im systematischen Verzeichnis: PDF-Seite = gedruckte Seite + 22. Einleitung: roemische Seitenzahlen, z. B. S. V = PDF-Seite 7.</a:t>
            </a:r>
          </a:p>
          <a:p>
            <a:r>
              <a:rPr lang="en-US" dirty="0"/>
              <a:t>- Logo und Kontaktangaben: vom Auftraggeber bereitgestellt. Original-Logo proportional verwendet.</a:t>
            </a:r>
          </a:p>
          <a:p>
            <a:r>
              <a:rPr lang="en-US" dirty="0"/>
              <a:t>- Gestaltung: Sand &amp; Graphit, angelehnt an das freigegebene Modul MedKod_KHB_Update_2027_v2; wiederverwendete grafische Bergsilhouette ohne Datenbezug.</a:t>
            </a:r>
          </a:p>
          <a:p>
            <a:r>
              <a:rPr lang="en-US" dirty="0"/>
              <a:t>[/Sources]</a:t>
            </a:r>
          </a:p>
          <a:p>
            <a:endParaRPr lang="en-US" dirty="0"/>
          </a:p>
          <a:p>
            <a:r>
              <a:rPr lang="en-US" dirty="0"/>
              <a:t>Quellenauszuege zur Nachvollziehbarkeit (Originale bei konkreter Fallanwendung konsultieren):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Aussage zur MCT ist die Ankündigung in der beigefügten CHOP, kein eigenständig geprüfter aktueller Verfügbarkeitsstatus. Die Austrittslogik wird in diesem Modul nicht aus der CHOP-Einleitung neu hergeleitet.
Vergleichsspalten sind, sofern nicht in Anführungszeichen gesetzt, sinngemässe didaktische Zusammenfassungen. Weitere übergeordnete und kodebezogene Hinweise bleiben anwendbar.
Sichtbare Fundstelle:
CHOP 2026 und CHOP 2027: Einleitung S. V.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Eigene Kategorisierung; CHOP 2027, Änderungsüberblick S. V–XV.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CHOP 2027, Einleitung S. VII, IX, X, XII–XIV.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CHOP 2026: S. 179, 215, 219, 291, 294, 300; CHOP 2027: S. 191, 229, 232, 303–304, 308, 314.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2026, 45.63, gedruckte S. 179: Totalexstirpation des Dünndarms
CHOP 2027, 45.63, gedruckte S. 191: Totalexstirpation des Dünndarms
CHOP 2026, 81.59, gedruckte S. 291: Revision des Gelenkersatzes der unteren Extremitäten
CHOP 2027, 81.59, gedruckte S. 304: Gelenkersatz der unteren Extremitäten, sonstige [L]
CHOP 2026, 81.97, gedruckte S. 300: Revision einer Gelenkprothese an der oberen Extremität INKL. Entfernen von Cement Spacer
CHOP 2027, 81.97, gedruckte S. 314: Gelenkersatz der oberen Extremität, sonstige EXKL. Entfernen von Spacer (Zement) (84.57) Implantation oder Revision einer Endoprothese des Metakarpophalangealoder Interphalangealgelenks (81.71.-) Implantation oder Revision einer Endoprothese des Radiokarpal-, Karpokarpaloder Karpometakarpalgelenks (81.74.-) Partielle Prothese Schultergelenk (81.81.-) Teilprothese des Ellenbogens (81.86.-) Totalendoprothese Schultergelenk (81.80.-) Totaler Handgelenkersatz (81.73.-) Totalprothese des Ellenbogens (81.84.-)
CHOP 2026, 58.6, gedruckte S. 215: Dilatation der Urethra Dilatation am Harnblasenhals Dilatation am urethrovesikalen Übergang Einführen einer Sonde durch die Urethra Entfernen eines Harnsteins von der Urethra ohne Inzision EXKL. Urethrale Kalibration (89.29)
CHOP 2027, 58.6, gedruckte S. 229: Dilatation der Urethra Dilatation am Harnblasenhals Dilatation am urethrovesikalen Übergang Einführen einer Sonde durch die Urethra Entfernen eines Harnsteins von der Urethra ohne Inzision EXKL. Operative Harnblasendehnung (57.99.4-) Transurethrale Ballon-Dilatation einer prostatischen Urethra (60.95.-) Urethrale Kalibration (89.29)
CHOP 2026, 60.95, gedruckte S. 219: Transurethrale Ballon-Dilatation einer prostatischen Urethra Bougierung *
CHOP 2027, 60.95, gedruckte S. 232: Transurethrale Ballon-Dilatation einer prostatischen Urethra Bougierung
CHOP 2026, 81.56, gedruckte S. 291: Totalprothese des oberen Sprunggelenks [L]
CHOP 2027, 81.56, gedruckte S. 303: Totalprothese des oberen Sprunggelenks
CHOP 2026, 81.73, gedruckte S. 291: Totaler Handgelenkersatz
CHOP 2027, 81.73, gedruckte S. 304: Totaler Handgelenkersatz
CHOP 2026, 81.84, gedruckte S. 294: Totalprothese des Ellenbogens [L] Kod. eb.: Falls zutreffend - Langschaftprothese (81.A1.13)
CHOP 2027, 81.84, gedruckte S. 308: Totalprothese des Ellenbogens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CHOP 2026: Kapitel 0; CHOP 2027: Einleitung S. V und 00.9G S. 18.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2027, 00.9G, gedruckte S. 18: Anwendung von digital therapeutischen Verfahren Digital Therapeutics [DTx] Beachte: Der Kode 00.9G ist ein Zusatzkode. Falls zutreffend ist er zusätzlich zu den spezifischen Behandlungen oder zur spezifischen Rehabilitation zusätzlich zu kodieren.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BFS-Einleitung erläutert die Korrektur der Zusatzkode-Kennzeichnung. Ergänzend liegen die amtlichen CSV-Fassungen 2026 und 2027 dem Vergleich zugrunde. Die genannten Kodes sind in beiden Fassungen enthalten; der Metadatenhinweis bedeutet keine neue Eingriffsart.</a:t>
            </a:r>
          </a:p>
          <a:p>
            <a:endParaRPr lang="en-US" dirty="0"/>
          </a:p>
          <a:p>
            <a:r>
              <a:rPr lang="en-US" dirty="0"/>
              <a:t>Amtliche CSV-Quellen:</a:t>
            </a:r>
          </a:p>
          <a:p>
            <a:r>
              <a:rPr lang="en-US" dirty="0">
                <a:hlinkClick r:id="rId3"/>
              </a:rPr>
              <a:t>https://www.bfs.admin.ch/asset/de/36016177</a:t>
            </a:r>
            <a:endParaRPr lang="en-US" dirty="0"/>
          </a:p>
          <a:p>
            <a:r>
              <a:rPr lang="en-US" dirty="0">
                <a:hlinkClick r:id="rId4"/>
              </a:rPr>
              <a:t>https://www.bfs.admin.ch/asset/de/36697754</a:t>
            </a:r>
            <a:endParaRPr lang="en-US" dirty="0"/>
          </a:p>
          <a:p>
            <a:endParaRPr lang="en-US" dirty="0"/>
          </a:p>
          <a:p>
            <a:r>
              <a:rPr lang="en-US" dirty="0"/>
              <a:t>Vergleichsspalten sind, sofern nicht in Anführungszeichen gesetzt, sinngemässe didaktische Zusammenfassungen. Weitere übergeordnete und kodebezogene Hinweise bleiben anwendbar.</a:t>
            </a:r>
          </a:p>
          <a:p>
            <a:endParaRPr lang="en-US" dirty="0"/>
          </a:p>
          <a:p>
            <a:r>
              <a:rPr lang="en-US" dirty="0"/>
              <a:t>Sichtbare Fundstelle:</a:t>
            </a:r>
          </a:p>
          <a:p>
            <a:r>
              <a:rPr lang="en-US" dirty="0"/>
              <a:t>CHOP 2027, Einleitung S. V, X und XV; jeweilige Kodes in PDF und amtlicher CSV 2026/2027.</a:t>
            </a:r>
          </a:p>
          <a:p>
            <a:endParaRPr lang="en-US" dirty="0"/>
          </a:p>
          <a:p>
            <a:r>
              <a:rPr lang="en-US" dirty="0"/>
              <a:t>[Sources]</a:t>
            </a:r>
          </a:p>
          <a:p>
            <a:r>
              <a:rPr lang="en-US" dirty="0"/>
              <a:t>- Nutzerdatei: CHOP 2026 (3).pdf | BFS, Schweizerische Operationsklassifikation, Systematisches Verzeichnis - Version 2026.</a:t>
            </a:r>
          </a:p>
          <a:p>
            <a:r>
              <a:rPr lang="en-US" dirty="0"/>
              <a:t>- Nutzerdatei: CHOP 2027 (2).pdf | BFS, Schweizerische Operationsklassifikation, Systematisches Verzeichnis - Version 2027.</a:t>
            </a:r>
          </a:p>
          <a:p>
            <a:r>
              <a:rPr lang="en-US" dirty="0"/>
              <a:t>- Seitenangaben in der Folie: gedruckte Seiten. Im systematischen Verzeichnis: PDF-Seite = gedruckte Seite + 22. Einleitung: roemische Seitenzahlen, z. B. S. V = PDF-Seite 7.</a:t>
            </a:r>
          </a:p>
          <a:p>
            <a:r>
              <a:rPr lang="en-US" dirty="0"/>
              <a:t>- Logo und Kontaktangaben: vom Auftraggeber bereitgestellt. Original-Logo proportional verwendet.</a:t>
            </a:r>
          </a:p>
          <a:p>
            <a:r>
              <a:rPr lang="en-US" dirty="0"/>
              <a:t>- Gestaltung: Sand &amp; Graphit, angelehnt an das freigegebene Modul MedKod_KHB_Update_2027_v2; wiederverwendete grafische Bergsilhouette ohne Datenbezug.</a:t>
            </a:r>
          </a:p>
          <a:p>
            <a:r>
              <a:rPr lang="en-US" dirty="0"/>
              <a:t>[/Sources]</a:t>
            </a:r>
          </a:p>
          <a:p>
            <a:endParaRPr lang="en-US" dirty="0"/>
          </a:p>
          <a:p>
            <a:r>
              <a:rPr lang="en-US" dirty="0"/>
              <a:t>Quellenauszuege zur Nachvollziehbarkeit (Originale bei konkreter Fallanwendung konsultieren):</a:t>
            </a:r>
          </a:p>
          <a:p>
            <a:r>
              <a:rPr lang="en-US" dirty="0"/>
              <a:t>CHOP 2026, 00.99.AC, gedruckte S. 14: Hydrothermale Ablation</a:t>
            </a:r>
          </a:p>
          <a:p>
            <a:r>
              <a:rPr lang="en-US" dirty="0"/>
              <a:t>CHOP 2027, 00.99.AC, gedruckte S. 14: Hydrothermale Ablation</a:t>
            </a:r>
          </a:p>
          <a:p>
            <a:r>
              <a:rPr lang="en-US" dirty="0"/>
              <a:t>CHOP 2026, 00.99.AD, gedruckte S. 14: Thermokoagulation, sonstige Thermoablation, sonstige EXKL. Radiofrequenz- und Mikrowellenablation, Laserkoagulation, hydrothermale Ablation (00.99.AA, 00.99.AB, 00.99.AC)</a:t>
            </a:r>
          </a:p>
          <a:p>
            <a:r>
              <a:rPr lang="en-US" dirty="0"/>
              <a:t>CHOP 2027, 00.99.AD, gedruckte S. 14: Thermokoagulation, sonstige Thermoablation, sonstige EXKL. Radiofrequenz- und Mikrowellenablation, Laserkoagulation, hydrothermale Ablation (00.99.AA, 00.99.AB, 00.99.AC)</a:t>
            </a:r>
          </a:p>
          <a:p>
            <a:r>
              <a:rPr lang="en-US" dirty="0"/>
              <a:t>CHOP 2026, 7A.B1.41, gedruckte S. 274: Kreuzbein Os sacrum (S1-S5)</a:t>
            </a:r>
          </a:p>
          <a:p>
            <a:r>
              <a:rPr lang="en-US" dirty="0"/>
              <a:t>CHOP 2027, 7A.B1.41, gedruckte S. 287: Kreuzbein Os sacrum (S1-S5)</a:t>
            </a:r>
          </a:p>
          <a:p>
            <a:r>
              <a:rPr lang="en-US" dirty="0"/>
              <a:t>CHOP 2026, 7A.B1.51, gedruckte S. 274: Steissbein Os coccygis</a:t>
            </a:r>
          </a:p>
          <a:p>
            <a:r>
              <a:rPr lang="en-US" dirty="0"/>
              <a:t>CHOP 2027, 7A.B1.51, gedruckte S. 287: Steissbein Os coccygis</a:t>
            </a:r>
          </a:p>
          <a:p>
            <a:r>
              <a:rPr lang="en-US" dirty="0"/>
              <a:t>CHOP 2026, 00.9A.41, gedruckte S. 15: Einsatz eines Geräts zur Fixierung von StentGraft-Prothesen durch Verschraubung Einsatz eines Endostaplers bei Stent-GraftProthesen</a:t>
            </a:r>
          </a:p>
          <a:p>
            <a:r>
              <a:rPr lang="en-US" dirty="0"/>
              <a:t>CHOP 2027, 00.9A.41, gedruckte S. 15: Einsatz eines Geräts zur Fixierung von StentGrafts durch Verschraubung Einsatz eines Endostaplers bei Stent-Grafts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Ein detaillierter, aus beiden PDF-Fassungen abgeleiteter Nachweis der geänderten [L]-Markierungen folgt im Anhang. Die Änderung wird nicht als Verbot einer freiwilligen Seitigkeitsangabe interpretiert.
Vergleichsspalten sind, sofern nicht in Anführungszeichen gesetzt, sinngemässe didaktische Zusammenfassungen. Weitere übergeordnete und kodebezogene Hinweise bleiben anwendbar.
Sichtbare Fundstelle:
CHOP 2026: S. 19, 69, 124, 127, 145; CHOP 2027: S. 19, 69, 124, 127, 146.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2026, 27.54.10, gedruckte S. 69: Lippenplastik einer (angeborenen) Lippenspalte [L]
CHOP 2027, 27.54.10, gedruckte S. 69: Lippenplastik einer (angeborenen) Lippenspalte
CHOP 2026, 01.18.10, gedruckte S. 19: Geschlossene Biopsie an intrakraniellem Blutgefäss [L]
CHOP 2027, 01.18.10, gedruckte S. 19: Geschlossene Biopsie an intrakraniellem Blutgefäss
CHOP 2026, 38.01, gedruckte S. 124: Inzision von intrakraniellen Gefässen [L] A. cerebri (anterior) (media) A. communicans posterior Circulus arteriosus Willisii
CHOP 2027, 38.01, gedruckte S. 124: Inzision von intrakraniellen Gefässen A. cerebri (anterior) (media) A. communicans posterior Circulus arteriosus Willisii
CHOP 2026, 38.35.13, gedruckte S. 127: Resektion der A. pulmonalis mit Anastomose
CHOP 2027, 38.35.13, gedruckte S. 127: Resektion der A. pulmonalis mit Anastomose [L]
CHOP 2026, 38.35.21, gedruckte S. 127: Resektion der V. pulmonalis mit Anastomose
CHOP 2027, 38.35.21, gedruckte S. 127: Resektion der V. pulmonalis mit Anastomose [L]
CHOP 2026, 39.76.10, gedruckte S. 145: Perkutane Ballonangioplastie an extrakraniellen Gefässen an Kopf und Hals Kod. eb.: Anzahl der eingesetzten medikamentenfreisetzenden Ballons (00.4C.1-)
CHOP 2027, 39.76.10, gedruckte S. 146: Perkutane Ballonangioplastie an extrakraniellen Gefässen an Kopf und Hals [L] Kod. eb.: Anzahl der eingesetzten medikamentenfreisetzenden Ballons (00.4C.1-)</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CHOP 2026: S. 24–25, 36–37, 366, 414; CHOP 2027: S. 24–25, 36–37, 381, 430.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2026, 02.93, gedruckte S. 24: Eingriffe an oder mit Elektrode(n) zur intrakraniellen Neurostimulation Implantation, Einsetzen oder Ersetzen eines Elektroenzephalographie-Empfängers Implantation, Einsetzen oder Ersetzen von Elektroden im Foramen ovale Implantation, Einsetzen oder Ersetzen von Epidural Pegs Implantation, Einsetzen oder Ersetzen von Subdural Grids Implantation, Einsetzen oder Ersetzen von Subdural Strips Implantation, Einsetzen oder Ersetzen von TiefenElektroden Beachte: Das Anlegen eines Stereotaxie-Rahmens ist im Kode inbegriffen.
CHOP 2027, 02.93, gedruckte S. 24: Eingriffe an oder mit Elektrode(n) zur intrakraniellen Neurostimulation Implantation, Einsetzen oder Ersetzen eines Elektroenzephalographie-Empfängers Implantation, Einsetzen oder Ersetzen von Elektroden im Foramen ovale Implantation, Einsetzen oder Ersetzen von Epidural Pegs Implantation, Einsetzen oder Ersetzen von Subdural Grids Implantation, Einsetzen oder Ersetzen von Subdural Strips Implantation, Einsetzen oder Ersetzen von TiefenElektroden EXKL. Elektrokrampftherapie [EKT] (94.28) Repetitive transkranielle Magnetstimulation [rTMS] bei psychiatrischen Störungen, nach Anzahl Tage (94.2A.-) Transkranielle Magnetstimulation (89.1B.-) Beachte: Das Anlegen eines Stereotaxie-Rahmens ist im Kode inbegriffen.
CHOP 2026, 02.97, gedruckte S. 25: Eingriffe an oder mit einem Neurostimulator zur intrakraniellen Neurostimulation
CHOP 2027, 02.97, gedruckte S. 25: Eingriffe an oder mit einem Neurostimulator zur intrakraniellen Neurostimulation EXKL. Elektrokrampftherapie [EKT] (94.28) Repetitive transkranielle Magnetstimulation [rTMS] bei psychiatrischen Störungen, nach Anzahl Tage (94.2A.-) Transkranielle Magnetstimulation (89.1B.-)
CHOP 2026, 04.92, gedruckte S. 36: Implantation oder Wechsel der Elektrode(n) eines peripheren Neurostimulators Kod. eb.: Implantation oder Wechsel eines Neurostimulators zur peripheren Neurostimulation (04.95.1-)
CHOP 2027, 04.92, gedruckte S. 36: Implantation oder Wechsel der Elektrode(n) eines peripheren Neurostimulators Kod. eb.: Implantation oder Wechsel eines Neurostimulators zur peripheren Neurostimulation (04.95.1-) EXKL. Ersteinlage einer pharyngealen elektrischen Stimulationssonde [PES] (93.70.31)
CHOP 2026, 04.95, gedruckte S. 37: Eingriffe an oder mit einem peripheren Neurostimulator
CHOP 2027, 04.95, gedruckte S. 37: Eingriffe an oder mit einem peripheren Neurostimulator EXKL. Ersteinlage einer pharyngealen elektrischen Stimulationssonde [PES] (93.70.31)
CHOP 2026, 93.70.14, gedruckte S. 366: Logopädische Therapie mit Verwendung spezifischer instrumenteller Hilfsmittel
CHOP 2027, 93.70.14, gedruckte S. 381: Logopädische Therapie mit Verwendung spezifischer instrumenteller Hilfsmittel EXKL. Ersteinlage einer pharyngealen elektrischen Stimulationssonde [PES] (93.70.31)
CHOP 2026, 96.0, gedruckte S. 414: Nicht-operative Sondeneinlage in den Gastrointestinaltrakt
CHOP 2027, 96.0, gedruckte S. 430: Nicht-operative Sondeneinlage in den Gastrointestinaltrakt EXKL. Ersteinlage einer pharyngealen elektrischen Stimulationssonde [PES] (93.70.31)</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Der auffällige Titel ist in CHOP 2027 auf gedruckter Seite 3 und in der amtlichen CSV vorhanden. Die ergänzenden Beschreibungen nennen weiterhin intrathorakalen IVUS und die Vena cava. Die Einleitung erläutert diese Divergenz nicht spezifisch. Daraus wird keine gesicherte Beschränkung auf die Aorta abgeleitet. Eine ausdrückliche amtliche Klarstellung wurde bis zum Quellenstand 21.10.2026 nicht gefunden.</a:t>
            </a:r>
          </a:p>
          <a:p>
            <a:endParaRPr lang="en-US" dirty="0"/>
          </a:p>
          <a:p>
            <a:r>
              <a:rPr lang="en-US" dirty="0"/>
              <a:t>Amtliche CSV 2027:</a:t>
            </a:r>
          </a:p>
          <a:p>
            <a:r>
              <a:rPr lang="en-US" dirty="0">
                <a:hlinkClick r:id="rId3"/>
              </a:rPr>
              <a:t>https://www.bfs.admin.ch/asset/de/36697754</a:t>
            </a:r>
            <a:endParaRPr lang="en-US" dirty="0"/>
          </a:p>
          <a:p>
            <a:endParaRPr lang="en-US" dirty="0"/>
          </a:p>
          <a:p>
            <a:r>
              <a:rPr lang="en-US" dirty="0"/>
              <a:t>Vergleichsspalten sind, sofern nicht in Anführungszeichen gesetzt, sinngemässe didaktische Zusammenfassungen. Weitere übergeordnete und kodebezogene Hinweise bleiben anwendbar.</a:t>
            </a:r>
          </a:p>
          <a:p>
            <a:endParaRPr lang="en-US" dirty="0"/>
          </a:p>
          <a:p>
            <a:r>
              <a:rPr lang="en-US" dirty="0"/>
              <a:t>Sichtbare Fundstelle:</a:t>
            </a:r>
          </a:p>
          <a:p>
            <a:r>
              <a:rPr lang="en-US" dirty="0"/>
              <a:t>CHOP 2026/2027: jeweils S. 3; amtliche CSV 2026/2027, Kode 00.22.</a:t>
            </a:r>
          </a:p>
          <a:p>
            <a:endParaRPr lang="en-US" dirty="0"/>
          </a:p>
          <a:p>
            <a:r>
              <a:rPr lang="en-US" dirty="0"/>
              <a:t>[Sources]</a:t>
            </a:r>
          </a:p>
          <a:p>
            <a:r>
              <a:rPr lang="en-US" dirty="0"/>
              <a:t>- Nutzerdatei: CHOP 2026 (3).pdf | BFS, Schweizerische Operationsklassifikation, Systematisches Verzeichnis - Version 2026.</a:t>
            </a:r>
          </a:p>
          <a:p>
            <a:r>
              <a:rPr lang="en-US" dirty="0"/>
              <a:t>- Nutzerdatei: CHOP 2027 (2).pdf | BFS, Schweizerische Operationsklassifikation, Systematisches Verzeichnis - Version 2027.</a:t>
            </a:r>
          </a:p>
          <a:p>
            <a:r>
              <a:rPr lang="en-US" dirty="0"/>
              <a:t>- Seitenangaben in der Folie: gedruckte Seiten. Im systematischen Verzeichnis: PDF-Seite = gedruckte Seite + 22. Einleitung: roemische Seitenzahlen, z. B. S. V = PDF-Seite 7.</a:t>
            </a:r>
          </a:p>
          <a:p>
            <a:r>
              <a:rPr lang="en-US" dirty="0"/>
              <a:t>- Logo und Kontaktangaben: vom Auftraggeber bereitgestellt. Original-Logo proportional verwendet.</a:t>
            </a:r>
          </a:p>
          <a:p>
            <a:r>
              <a:rPr lang="en-US" dirty="0"/>
              <a:t>- Gestaltung: Sand &amp; Graphit, angelehnt an das freigegebene Modul MedKod_KHB_Update_2027_v2; wiederverwendete grafische Bergsilhouette ohne Datenbezug.</a:t>
            </a:r>
          </a:p>
          <a:p>
            <a:r>
              <a:rPr lang="en-US" dirty="0"/>
              <a:t>[/Sources]</a:t>
            </a:r>
          </a:p>
          <a:p>
            <a:endParaRPr lang="en-US" dirty="0"/>
          </a:p>
          <a:p>
            <a:r>
              <a:rPr lang="en-US" dirty="0"/>
              <a:t>Quellenauszuege zur Nachvollziehbarkeit (Originale bei konkreter Fallanwendung konsultieren):</a:t>
            </a:r>
          </a:p>
          <a:p>
            <a:r>
              <a:rPr lang="en-US" dirty="0"/>
              <a:t>CHOP 2026, 00.22, gedruckte S. 3: Intravaskuläre Bildgebung von intrathorakalen Gefässen Aorta und Aortenbogen Intravaskulärer Ultraschall [IVUS], intrathorakale Gefässe Vena cava (superior) (inferior) EXKL. Diagnostischer (nicht-invasiver) Ultraschall anderer Thoraxlokalisationen (88.73.-)</a:t>
            </a:r>
          </a:p>
          <a:p>
            <a:r>
              <a:rPr lang="en-US" dirty="0"/>
              <a:t>CHOP 2027, 00.22, gedruckte S. 3: Aorta und Arcus aortae Aorta und Aortenbogen Intravaskulärer Ultraschall [IVUS], intrathorakale Gefässe Vena cava (superior) (inferior) EXKL. Diagnostischer (nicht-invasiver) Ultraschall anderer Thoraxlokalisationen (88.73.-)</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CHOP 2026: S. 90–91, 95, 97; CHOP 2027: S. 90–91, 95, 97.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2026, 35.F1.6, gedruckte S. 90: Aortenklappenersatz durch klappentragende Gefässprothese, biologisch INKL. Composite Graft
CHOP 2027, 35.F1.6, gedruckte S. 90: Aortenklappenersatz durch klappentragende Gefässprothese, biologisch Bentall-Operation INKL. Composite Graft
CHOP 2026, 35.F1.7, gedruckte S. 91: Aortenklappenersatz durch klappentragende Gefässprothese, mechanisch INKL. Composite Graft
CHOP 2027, 35.F1.7, gedruckte S. 91: Aortenklappenersatz durch klappentragende Gefässprothese, mechanisch Bentall-Operation INKL. Composite Graft
CHOP 2026, 36, gedruckte S. 95: Operationen an Herzgefässen INKL. Sternotomie (mediane) (transverse) als operativer Zugang Thorakotomie als operativer Zugang Kod. eb.: Injektion oder Infusion von thrombolytischer Substanz, nach Anzahl Behandlungstage (99.10.-) Kardiopulmonaler Bypass [Extrakorporelle Zirkulation [ECC]] (39.61.-) Beachte: Für die Unterscheidung «in einer Koronararterie» oder «in mehrere Koronararterien» oder für die Kodierung der Anzahl der behandelten Gefässe mit 00.40 bis 00.43 gilt folgende Definition. Je als ein Gefäss zu zählen sind: - Hauptstamm linke Koronararterie [LCA] - Ramus interventricularis anterior [RIVA] - Diagonaläste - Ramus circumflexus [RCX] - Ramus marginalis [RM] - Ramus posterolateralis sinister [RPLS] - Rechte Koronararterie [RCA] - Ramus interventricularis posterior [RIVPO] - Ramus posterolateralis dexter [RPLD] - Bypass-Graft - IMA-Graft [Internal Mammary Artery-Graft].
CHOP 2027, 36, gedruckte S. 95: Operationen an Herzgefässen INKL. Sternotomie (mediane) (transverse) als operativer Zugang Thorakotomie als operativer Zugang Kod. eb.: Injektion oder Infusion von thrombolytischer Substanz, nach Anzahl Behandlungstage (99.10.-) Kardiopulmonaler Bypass [Extrakorporelle Zirkulation [ECC]] (39.61.-) Beachte: Für die Unterscheidung «in einer Koronararterie» oder «in mehrere Koronararterien» oder für die Kodierung der Anzahl der behandelten Gefässe mit 00.40 bis 00.43 gilt folgende Definition. Je als ein Gefäss zu zählen sind: - Hauptstamm linke Koronararterie [LCA] - Ramus interventricularis anterior [RIVA] - Diagonaläste - Ramus circumflexus [RCX] - Ramus marginalis [RM] - Ramus posterolateralis sinister [RPLS] - Rechte Koronararterie [RCA] - Ramus interventricularis posterior [RIVPO] - Ramus posterolateralis dexter [RPLD] - Bypass-Graft - IMA-Graft [Internal Mammary Artery-Graft].
CHOP 2026, 36.1, gedruckte S. 97: Bypass-Anastomose zur Myokard-Revaskularisation Direkte Revaskularisation am Herzen mit Katheter, Stent, Prothese, arteriellem oder venösem Graft Direkte Revaskularisation am Herzmuskel mit Katheter, Stent, Prothese, arteriellem oder venösem Graft Direkte Revaskularisation am Myokard mit Katheter, Stent, Prothese, arteriellem oder venösem Graft Direkte Revaskularisation an Kranzarterien mit Katheter, Stent, Prothese, arteriellem oder venösem Graft INKL. Exzision von Blutgefässen zur Transplantation, mit Ausnahme der endoskopischen Exzision Kod. eb.: Anwendung einer minimalisierten Herz-LungenMaschine (39.61.2-) Beim minimalinvasiven Eingriff falls durchgeführt MIDCAB (36.1D.12) Beim minimalinvasiven Eingriff falls durchgeführt TECAB (ev. mit OPCAB kombinierbar) (36.1D.11, 36.1D.13) Beim offen chirurgischen Eingriff falls durchgeführt OPCAB (36.1D.11) Endoskopische Exzision eines Blutgefässes zur Transplantation (38.6A) Falls durchgeführt - Unter Druck Behandlung von venösem Bypass-Graft [Conduit] mit Pharmazeutikum (00.16) Beachte: Kodes der Serie 00.40-00.43 werden nicht mit den Kodes der Serie 36.10-36.1D angegeben
CHOP 2027, 36.1, gedruckte S. 97: Bypass-Anastomose zur Myokard-Revaskularisation Direkte Revaskularisation am Herzen mit Katheter, Stent, Prothese, arteriellem oder venösem Graft Direkte Revaskularisation am Herzmuskel mit Katheter, Stent, Prothese, arteriellem oder venösem Graft Direkte Revaskularisation am Myokard mit Katheter, Stent, Prothese, arteriellem oder venösem Graft Direkte Revaskularisation an Kranzarterien mit Katheter, Stent, Prothese, arteriellem oder venösem Graft INKL. Exzision von Blutgefässen zur Transplantation, mit Ausnahme der endoskopischen Exzision Kod. eb.: Beim minimalinvasiven Eingriff falls durchgeführt MIDCAB (36.1D.12) Beim minimalinvasiven Eingriff falls durchgeführt TECAB (ev. mit OPCAB kombinierbar) (36.1D.11, 36.1D.13) Beim offen chirurgischen Eingriff falls durchgeführt OPCAB (36.1D.11) Endoskopische Exzision eines Blutgefässes zur Transplantation (38.6A) Falls durchgeführt - Unter Druck Behandlung von venösem Bypass-Graft [Conduit] mit Pharmazeutikum (00.16) Beachte: Kodes der Serie 00.40-00.43 werden nicht mit den Kodes der Serie 36.10-36.1D angegeben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unterschiedlichen Eingriffsarten besitzen nicht identische Endziffern. Die Anatomie ist gemeinsam, die konkrete Kodenummer muss jedoch je Unterbereich nachgelesen werden.</a:t>
            </a:r>
          </a:p>
          <a:p>
            <a:endParaRPr lang="en-US" dirty="0"/>
          </a:p>
          <a:p>
            <a:r>
              <a:rPr lang="en-US" dirty="0"/>
              <a:t>Quellenwiderspruch zu 38.86: Der genannte Verschluss der abdominalen Aorta verweist auf 38.04.20, einen Inzisionskode der Aorta descendens. Der Verschlusstitel steht bei 38.84.20. Dieselbe Verknüpfung findet sich in der amtlichen CSV. Bereits CHOP 2026 verweist bei 38.86 auf die Inzisionsgruppe 38.04. Das Originalzitat bleibt erhalten. Eine eigene plausible Zielkorrektur ist keine amtlich bestätigte Berichtigung. Vor fallbezogener Anwendung ist der Verweis zu klären. Quellenstand 21.10.2026.</a:t>
            </a:r>
          </a:p>
          <a:p>
            <a:endParaRPr lang="en-US" dirty="0"/>
          </a:p>
          <a:p>
            <a:r>
              <a:rPr lang="en-US" dirty="0"/>
              <a:t>Fundstellen CHOP 2027: 38.86 S. 133/PDF 155; 38.04.20 S. 124/PDF 146; 38.84.20 S. 132/PDF 154. Vergleich CHOP 2026: 38.86 S. 132/PDF 154.</a:t>
            </a:r>
          </a:p>
          <a:p>
            <a:endParaRPr lang="en-US" dirty="0"/>
          </a:p>
          <a:p>
            <a:r>
              <a:rPr lang="en-US" dirty="0"/>
              <a:t>Vergleichsspalten sind, sofern nicht in Anführungszeichen gesetzt, sinngemässe didaktische Zusammenfassungen. Weitere übergeordnete und kodebezogene Hinweise bleiben anwendbar.</a:t>
            </a:r>
          </a:p>
          <a:p>
            <a:endParaRPr lang="en-US" dirty="0"/>
          </a:p>
          <a:p>
            <a:r>
              <a:rPr lang="en-US" dirty="0"/>
              <a:t>Sichtbare Fundstelle:</a:t>
            </a:r>
          </a:p>
          <a:p>
            <a:r>
              <a:rPr lang="en-US" dirty="0"/>
              <a:t>CHOP 2026: S. 124-125, 127, 130, 132; CHOP 2027: S. 124-127, 131-133.</a:t>
            </a:r>
          </a:p>
          <a:p>
            <a:endParaRPr lang="en-US" dirty="0"/>
          </a:p>
          <a:p>
            <a:r>
              <a:rPr lang="en-US" dirty="0"/>
              <a:t>[Sources]</a:t>
            </a:r>
          </a:p>
          <a:p>
            <a:r>
              <a:rPr lang="en-US" dirty="0"/>
              <a:t>- Nutzerdatei: CHOP 2026 (3).pdf | BFS, Schweizerische Operationsklassifikation, Systematisches Verzeichnis - Version 2026.</a:t>
            </a:r>
          </a:p>
          <a:p>
            <a:r>
              <a:rPr lang="en-US" dirty="0"/>
              <a:t>- Nutzerdatei: CHOP 2027 (2).pdf | BFS, Schweizerische Operationsklassifikation, Systematisches Verzeichnis - Version 2027.</a:t>
            </a:r>
          </a:p>
          <a:p>
            <a:r>
              <a:rPr lang="en-US" dirty="0"/>
              <a:t>- Seitenangaben in der Folie: gedruckte Seiten. Im systematischen Verzeichnis: PDF-Seite = gedruckte Seite + 22. Einleitung: roemische Seitenzahlen, z. B. S. V = PDF-Seite 7.</a:t>
            </a:r>
          </a:p>
          <a:p>
            <a:r>
              <a:rPr lang="en-US" dirty="0"/>
              <a:t>- Logo und Kontaktangaben: vom Auftraggeber bereitgestellt. Original-Logo proportional verwendet.</a:t>
            </a:r>
          </a:p>
          <a:p>
            <a:r>
              <a:rPr lang="en-US" dirty="0"/>
              <a:t>- Gestaltung: Sand &amp; Graphit, angelehnt an das freigegebene Modul MedKod_KHB_Update_2027_v2; wiederverwendete grafische Bergsilhouette ohne Datenbezug.</a:t>
            </a:r>
          </a:p>
          <a:p>
            <a:r>
              <a:rPr lang="en-US" dirty="0"/>
              <a:t>[/Sources]</a:t>
            </a:r>
          </a:p>
          <a:p>
            <a:endParaRPr lang="en-US" dirty="0"/>
          </a:p>
          <a:p>
            <a:r>
              <a:rPr lang="en-US" dirty="0"/>
              <a:t>Quellenauszuege zur Nachvollziehbarkeit (Originale bei konkreter Fallanwendung konsultieren):</a:t>
            </a:r>
          </a:p>
          <a:p>
            <a:r>
              <a:rPr lang="en-US" dirty="0"/>
              <a:t>CHOP 2026, 38.06, gedruckte S. 124: Inzision von abdominalen Arterien Pelvine Arterien EXKL. Aorta abdominalis (38.04)</a:t>
            </a:r>
          </a:p>
          <a:p>
            <a:r>
              <a:rPr lang="en-US" dirty="0"/>
              <a:t>CHOP 2027, 38.06, gedruckte S. 125: Inzision von abdominalen und pelvinen Arterien EXKL. Inzision der Aorta abdominalis (38.04.30)</a:t>
            </a:r>
          </a:p>
          <a:p>
            <a:r>
              <a:rPr lang="en-US" dirty="0"/>
              <a:t>CHOP 2026, 38.16, gedruckte S. 125: Endarteriektomie und Endovenektomie von abdominalen Gefässen Pelvine Arterien EXKL. Aorta abdominalis (38.14)</a:t>
            </a:r>
          </a:p>
          <a:p>
            <a:r>
              <a:rPr lang="en-US" dirty="0"/>
              <a:t>CHOP 2027, 38.16, gedruckte S. 126: Endarteriektomie und Endovenektomie von abdominalen und pelvinen Gefässen EXKL. Endarteriektomie der Aorta abdominalis (38.14.30)</a:t>
            </a:r>
          </a:p>
          <a:p>
            <a:r>
              <a:rPr lang="en-US" dirty="0"/>
              <a:t>CHOP 2026, 38.36, gedruckte S. 127: Resektion von abdominalen Arterien mit Anastomose A. mesenterica A. umbilicalis Pelvine Arterien EXKL. Aorta abdominalis (38.34)</a:t>
            </a:r>
          </a:p>
          <a:p>
            <a:r>
              <a:rPr lang="en-US" dirty="0"/>
              <a:t>CHOP 2027, 38.36, gedruckte S. 127: Resektion von abdominalen und pelvinen Arterien mit Anastomose EXKL. Resektion der Aorta abdominalis mit Anastomose (38.34.30)</a:t>
            </a:r>
          </a:p>
          <a:p>
            <a:r>
              <a:rPr lang="en-US" dirty="0"/>
              <a:t>CHOP 2026, 38.66, gedruckte S. 130: Sonstige Exzision von abdominalen Arterien A. umbilicalis EXKL. Aorta abdominalis (38.64)</a:t>
            </a:r>
          </a:p>
          <a:p>
            <a:r>
              <a:rPr lang="en-US" dirty="0"/>
              <a:t>CHOP 2027, 38.66, gedruckte S. 131: Sonstige Exzision von abdominalen und pelvinen Arterien EXKL. Sonstige Exzision der Aorta abdominalis (38.64.20)</a:t>
            </a:r>
          </a:p>
          <a:p>
            <a:r>
              <a:rPr lang="en-US" dirty="0"/>
              <a:t>CHOP 2026, 38.86, gedruckte S. 132: Sonstiger chirurgischer Verschluss von abdominalen Arterien A. umbilicalis EXKL. Aorta abdominalis (38.04)</a:t>
            </a:r>
          </a:p>
          <a:p>
            <a:r>
              <a:rPr lang="en-US" dirty="0"/>
              <a:t>CHOP 2027, 38.86, gedruckte S. 133: Sonstiger chirurgischer Verschluss von abdominalen und pelvinen Arterien EXKL. Sonstiger chirurgischer Verschluss der Aorta abdominalis (38.04.20)</a:t>
            </a:r>
          </a:p>
          <a:p>
            <a:endParaRPr lang="en-US" dirty="0"/>
          </a:p>
          <a:p>
            <a:r>
              <a:rPr lang="en-US" dirty="0"/>
              <a:t>Einordnung des vorstehenden Originalzitats: Verweisnummer und bezeichnete Eingriffsart widersprechen sich. 38.04.20 bezeichnet eine Inzision; der Verschlusstitel steht bei 38.84.20. Der Originalverweis ist hier dokumentiert und nicht als amtlich berichtigter Kode ausgegeben.</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CHOP 2026: S. 125; CHOP 2027: S. 125.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2026, 38.06.17, gedruckte S. 125: Inzision der A. lumbalis [L]
CHOP 2026, 38.06.18, gedruckte S. 125: Inzision der A. iliaca [L]
CHOP 2026, 38.06.19, gedruckte S. 125: Inzision von viszeralen Arterien, sonstige A. umbilicalis
CHOP 2027, 38.06.19, gedruckte S. 125: Inzision von viszeralen Arterien, sonstige
CHOP 2027, 38.06.09, gedruckte S. 125: Inzision von abdominalen und pelvinen Arterien, sonstige Inzision der A. umbilicalis
CHOP 2027, 38.06.31, gedruckte S. 125: Inzision der Aa. lumbales [L]
CHOP 2027, 38.06.32, gedruckte S. 125: Inzision der A. iliaca [L]</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CHOP 2026: S. 127, 130, 132; CHOP 2027: S. 127, 131, 133.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2026, 38.36.17, gedruckte S. 127: Resektion der A. iliaca mit Anastomose [L]
CHOP 2027, 38.36.21, gedruckte S. 127: Resektion der A. iliaca mit Anastomose [L]
CHOP 2026, 38.66.17, gedruckte S. 130: Sonstige Exzision der A. lumbalis [L]
CHOP 2027, 38.66.21, gedruckte S. 131: Sonstige Exzision der Aa. lumbales [L]
CHOP 2026, 38.66.18, gedruckte S. 130: Sonstige Exzision der A. iliaca [L]
CHOP 2027, 38.66.22, gedruckte S. 131: Sonstige Exzision der A. iliaca [L]
CHOP 2026, 38.86.17, gedruckte S. 132: Sonstiger chirurgischer Verschluss der A. iliaca [L]
CHOP 2027, 38.86.21, gedruckte S. 133: Sonstiger chirurgischer Verschluss der A. iliaca [L]</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CHOP 2026: S. 127–128; CHOP 2027: S. 128–129.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2026, 38.4, gedruckte S. 127: Resektion von Blutgefässen mit Ersatz Angiektomie Exzision von arteriovenösem Aneurysma oder Blutgefäss (-läsion) mit Ersatz Partielle Resektion mit Ersatz EXKL. Endovaskuläre Korrektur eines Aneurysmas - Endovaskuläre Korrektur von Gefässen, endoluminale Korrektur (39.7-)
CHOP 2027, 38.4, gedruckte S. 128: Inzision mit Ersatz oder (partielle) Resektion mit Ersatz von Blutgefässen Angiektomie mit Ersatz Exzision von arteriovenösem Aneurysma oder Blutgefäss (-läsion) mit Ersatz Partielle Resektion mit Ersatz durch Graft EXKL. Endovaskuläre Korrektur eines Aneurysmas - Endovaskuläre (endoluminale) Korrektur von Gefässen (39.7-)
CHOP 2026, 38.44, gedruckte S. 128: Resektion der Aorta abdominalis mit Ersatz Kod. eb.: Jegliche Mitbeteiligung von thorakalen Blutgefässen (thorakoabdominales Verfahren) (38.45.-)
CHOP 2027, 38.44, gedruckte S. 128: Inzision mit Ersatz oder (partielle) Resektion mit Ersatz der Aorta abdominalis Kod. eb.: Jegliche Mitbeteiligung von thorakalen Blutgefässen (thorakoabdominales Verfahren) (38.45.-)
CHOP 2026, 38.45, gedruckte S. 128: Resektion von thorakalen Blutgefässen mit Ersatz Kod. eb.: Jegliche Mitbeteiligung der Aorta abdominalis (thorakoabdominales Verfahren) (38.44.-)
CHOP 2027, 38.45, gedruckte S. 128: Inzision mit Ersatz oder (partielle) Resektion mit Ersatz von thorakalen Blutgefässen Kod. eb.: Jegliche Mitbeteiligung der Aorta abdominalis (thorakoabdominales Verfahren) (38.44.-)
CHOP 2026, 38.46, gedruckte S. 128: Resektion von abdominalen Arterien mit Ersatz A. gastrica A. hepatica A. iliaca A. lienalis A. mesenterica A. renalis A. umbilicalis Truncus coeliacus EXKL. Aorta abdominalis (38.44.-)
CHOP 2027, 38.46, gedruckte S. 129: Inzision mit Ersatz oder (partielle) Resektion mit Ersatz von abdominalen und pelvinen Arterien A. gastrica A. hepatica A. iliaca A. lienalis A. mesenterica A. renalis A. umbilicalis Truncus coeliacus EXKL. Inzision mit Ersatz oder (partielle) Resektion mit Ersatz der Aorta abdominalis (38.44.-) Inzision mit Ersatz oder (partielle) Resektion mit Ersatz der Aorta thoracoabdominalis (38.45.13)
CHOP 2026, 38.47, gedruckte S. 128: Resektion von abdominalen Venen mit Ersatz
CHOP 2027, 38.47, gedruckte S. 129: Inzision mit Ersatz oder (partielle) Resektion mit Ersatz von abdominalen und pelvinen Venen</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Darstellung ist verdichtet. Das vollständige Beachte und die Kombination mit den übergeordneten Hinweisen sind vor der konkreten Fallkodierung zu lesen.
Vergleichsspalten sind, sofern nicht in Anführungszeichen gesetzt, sinngemässe didaktische Zusammenfassungen. Weitere übergeordnete und kodebezogene Hinweise bleiben anwendbar.
Sichtbare Fundstelle:
CHOP 2026: S. 128; CHOP 2027: S. 128.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2026, 38.45.14, gedruckte S. 128: Resektion der thorakalen Aorta und Ersatz mit Hybridprothese
CHOP 2027, 38.45.14, gedruckte S. 128: (Partielle) Resektion mit Ersatz mit Hybridprothese der Aorta thoracica Kod. eb.: Aortenklappenersatz durch Herzklappenprothese oder klappentragende Gefässprothese (35.F1.-) Beachte: Der Ersatz der Aorta ascendens sowie des Arcus aortae wird chirurgisch eingenäht. Der Ersatz der Aorta descendens, Pars thoracalis wird im Gefäss eingeführt und entfaltet.</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Exklusiva sind als solche wiedergegeben; sie werden nicht sprachlich in ein davon abweichendes "Exklusivum - Kode weglassen" umbenannt.
Vergleichsspalten sind, sofern nicht in Anführungszeichen gesetzt, sinngemässe didaktische Zusammenfassungen. Weitere übergeordnete und kodebezogene Hinweise bleiben anwendbar.
Sichtbare Fundstelle:
CHOP 2026: S. 125, 137–139; CHOP 2027: S. 125, 138–140.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2026, 38.1, gedruckte S. 125: Endarteriektomie und Endovenektomie Endarteriektomie mit Embolektomie Endarteriektomie mit Patch Graft Endarteriektomie mit Thrombektomie Eversionsendarteriektomie Kod. eb.: Die Anzahl der behandelten Gefässe (00.40 - 00.43) Endovaskuläre Implantation von Stents in Blutgefässe (39.B-) Massnahme an Gefässbifurkation (00.44) Temporärer intraoperativer Shunt (39.29.8-) Beachte: Unter einem künstlich angelegten Gefäss wird ein Bypass, Shunt oder Gefässersatz mittels Interponat oder Gefässprothese [Stent-Graft] verstanden. Das künstlich angelegte Gefäss kann aus künstlichem, biologischen und autologem Material bestehen.
CHOP 2027, 38.1, gedruckte S. 125: Endarteriektomie und Endovenektomie Endarteriektomie mit Embolektomie Endarteriektomie mit Thrombektomie Eversionsendarteriektomie INKL. Endarteriektomie oder Endovenektomie mit Gewebe-Patch oder synthetischem Patch Graft Kod. eb.: Anzahl behandelter Gefässe (00.40-00.43) Endovaskuläre Implantation von Stents in Blutgefässe (39.B-) Massnahme an Gefässbifurkation (00.44) Temporärer intraoperativer Shunt (39.29.8-) Beachte: Unter einem künstlich angelegten Gefäss wird ein Bypass, Shunt oder Gefässersatz mittels Interponat oder Gefässprothese [Stent-Graft] verstanden. Das künstlich angelegte Gefäss kann aus künstlichem, biologischen und autologem Material bestehen.
CHOP 2026, 39.56, gedruckte S. 137: Plastische Rekonstruktion eines Blutgefässes mit Gewebe-Patch EXKL. Diese mit Resektion - Resektion von Blutgefässen mit Ersatz (38.4-)
CHOP 2027, 39.56, gedruckte S. 138: Plastische Rekonstruktion eines Blutgefässes mit Gewebe-Patch EXKL. Endarteriektomie und Endovenektomie mit Gewebe-Patch (38.1-) Plastische Rekonstruktion eines Blutgefässes mit Gewebe-Patch mit Resektion - Inzision mit Ersatz oder (partielle) Resektion mit Ersatz von Blutgefässen (38.4-)
CHOP 2026, 39.57, gedruckte S. 138: Plastische Rekonstruktion eines Blutgefässes mit synthetischem Patch Graft EXKL. Diese mit Resektion - Resektion von Blutgefässen mit Ersatz (38.4-)
CHOP 2027, 39.57, gedruckte S. 139: Plastische Rekonstruktion eines Blutgefässes mit synthetischem Patch Graft EXKL. Endarteriektomie und Endovenektomie mit synthetischem Patch Graft (38.1-) Plastische Rekonstruktion eines Blutgefässes mit synthetischem Patch Graft mit Resektion - Inzision mit Ersatz oder (partielle) Resektion mit Ersatz von Blutgefässen (38.4-)
CHOP 2026, 39.58, gedruckte S. 139: Plastische Rekonstruktion eines Blutgefässes mit Patch Graft n.n.bez. EXKL. Diese mit Resektion - Resektion von Blutgefässen mit Ersatz (38.4-)
CHOP 2027, 39.58, gedruckte S. 140: Plastische Rekonstruktion eines Blutgefässes mit n.n.bez. Patch Graft EXKL. Endarteriektomie und Endovenektomie mit Patch Graft n.n.bez. (38.1-) Plastische Rekonstruktion eines Blutgefässes mit n.n.bez. Patch Graft mit Resektion - Inzision mit Ersatz oder (partielle) Resektion mit Ersatz von Blutgefässen (38.4-)</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Wenn eine ergänzende Beschreibung auf einer Oberstufe entfällt, kann sie beim zutreffenden Tochterkode fortbestehen. Eine solche Verschiebung innerhalb der Hierarchie bedeutet nicht automatisch, dass der Eingriff aus der Klassifikation gestrichen wurde.</a:t>
            </a:r>
          </a:p>
          <a:p>
            <a:endParaRPr lang="en-US" dirty="0"/>
          </a:p>
          <a:p>
            <a:r>
              <a:rPr lang="en-US" dirty="0"/>
              <a:t>Vergleichsspalten sind, sofern nicht in Anführungszeichen gesetzt, sinngemässe didaktische Zusammenfassungen. Weitere übergeordnete und kodebezogene Hinweise bleiben anwendbar.</a:t>
            </a:r>
          </a:p>
          <a:p>
            <a:endParaRPr lang="en-US" dirty="0"/>
          </a:p>
          <a:p>
            <a:r>
              <a:rPr lang="en-US" dirty="0"/>
              <a:t>Sichtbare Fundstelle:</a:t>
            </a:r>
          </a:p>
          <a:p>
            <a:r>
              <a:rPr lang="en-US" dirty="0"/>
              <a:t>CHOP 2026: S. 127, 130, 132, 135, 137–138; CHOP 2027: S. 127, 131–132, 136, 138–139.</a:t>
            </a:r>
          </a:p>
          <a:p>
            <a:endParaRPr lang="en-US" dirty="0"/>
          </a:p>
          <a:p>
            <a:r>
              <a:rPr lang="en-US" dirty="0"/>
              <a:t>[Sources]</a:t>
            </a:r>
          </a:p>
          <a:p>
            <a:r>
              <a:rPr lang="en-US" dirty="0"/>
              <a:t>- Nutzerdatei: CHOP 2026 (3).pdf | BFS, Schweizerische Operationsklassifikation, Systematisches Verzeichnis - Version 2026.</a:t>
            </a:r>
          </a:p>
          <a:p>
            <a:r>
              <a:rPr lang="en-US" dirty="0"/>
              <a:t>- Nutzerdatei: CHOP 2027 (2).pdf | BFS, Schweizerische Operationsklassifikation, Systematisches Verzeichnis - Version 2027.</a:t>
            </a:r>
          </a:p>
          <a:p>
            <a:r>
              <a:rPr lang="en-US" dirty="0"/>
              <a:t>- Seitenangaben in der Folie: gedruckte Seiten. Im systematischen Verzeichnis: PDF-Seite = gedruckte Seite + 22. Einleitung: roemische Seitenzahlen, z. B. S. V = PDF-Seite 7.</a:t>
            </a:r>
          </a:p>
          <a:p>
            <a:r>
              <a:rPr lang="en-US" dirty="0"/>
              <a:t>- Logo und Kontaktangaben: vom Auftraggeber bereitgestellt. Original-Logo proportional verwendet.</a:t>
            </a:r>
          </a:p>
          <a:p>
            <a:r>
              <a:rPr lang="en-US" dirty="0"/>
              <a:t>- Gestaltung: Sand &amp; Graphit, angelehnt an das freigegebene Modul MedKod_KHB_Update_2027_v2; wiederverwendete grafische Bergsilhouette ohne Datenbezug.</a:t>
            </a:r>
          </a:p>
          <a:p>
            <a:r>
              <a:rPr lang="en-US" dirty="0"/>
              <a:t>[/Sources]</a:t>
            </a:r>
          </a:p>
          <a:p>
            <a:endParaRPr lang="en-US" dirty="0"/>
          </a:p>
          <a:p>
            <a:r>
              <a:rPr lang="en-US" dirty="0"/>
              <a:t>Quellenauszuege zur Nachvollziehbarkeit (Originale bei konkreter Fallanwendung konsultieren):</a:t>
            </a:r>
          </a:p>
          <a:p>
            <a:r>
              <a:rPr lang="en-US" dirty="0"/>
              <a:t>CHOP 2026, 39.3, gedruckte S. 135: Gefässnaht Naht eines Blutgefäss-Risses EXKL. Gefässnaht zur (postoperativen) Blutstillung an der Prostata (60.94) Gefässnaht zur (postoperativen) Blutstillung nach Tonsillektomie und Adenoidektomie (28.7-) Gefässnaht zur (postoperativen) Stillung einer Blutung nach vaskulärem Eingriff (39.41) Gefässnaht zur (postoperativen) Stillung einer Epistaxis (21.0-) Gefässnaht zur Stillung einer (postoperativen) Blutung am Anus (49.95) Gefässnaht zur Stillung einer (postoperativen) Blutung der Harnblase (57.93) Naht eines Aneurysmas (39.52)</a:t>
            </a:r>
          </a:p>
          <a:p>
            <a:r>
              <a:rPr lang="en-US" dirty="0"/>
              <a:t>CHOP 2027, 39.3, gedruckte S. 136: Gefässnaht Naht eines Blutgefäss-Risses EXKL. Gefässnaht zur (postoperativen) Blutstillung am Anus (49.95) Gefässnaht zur (postoperativen) Blutstillung an der Harnblase (57.93.-) Gefässnaht zur (postoperativen) Blutstillung an der Prostata (60.94) Gefässnaht zur (postoperativen) Blutstillung nach Tonsillektomie und Adenoidektomie (28.7-) Gefässnaht zur (postoperativen) Blutstillung nach vaskulärem Eingriff (39.41) Gefässnaht zur (postoperativen) Stillung einer Epistaxis (21.0-) Korrektur eines Aneurysmas mit Naht (39.52.-)</a:t>
            </a:r>
          </a:p>
          <a:p>
            <a:r>
              <a:rPr lang="en-US" dirty="0"/>
              <a:t>CHOP 2026, 39.56, gedruckte S. 137: Plastische Rekonstruktion eines Blutgefässes mit Gewebe-Patch EXKL. Diese mit Resektion - Resektion von Blutgefässen mit Ersatz (38.4-)</a:t>
            </a:r>
          </a:p>
          <a:p>
            <a:r>
              <a:rPr lang="en-US" dirty="0"/>
              <a:t>CHOP 2027, 39.56, gedruckte S. 138: Plastische Rekonstruktion eines Blutgefässes mit Gewebe-Patch EXKL. Endarteriektomie und Endovenektomie mit Gewebe-Patch (38.1-) Plastische Rekonstruktion eines Blutgefässes mit Gewebe-Patch mit Resektion - Inzision mit Ersatz oder (partielle) Resektion mit Ersatz von Blutgefässen (38.4-)</a:t>
            </a:r>
          </a:p>
          <a:p>
            <a:r>
              <a:rPr lang="en-US" dirty="0"/>
              <a:t>CHOP 2027, 39.56.13, gedruckte S. 138: Plastische Rekonstruktion von extrakraniellen Arterien an Kopf und Hals mit Gewebe-Patch [L]</a:t>
            </a:r>
          </a:p>
          <a:p>
            <a:r>
              <a:rPr lang="en-US" dirty="0"/>
              <a:t>CHOP 2026, 39.57, gedruckte S. 138: Plastische Rekonstruktion eines Blutgefässes mit synthetischem Patch Graft EXKL. Diese mit Resektion - Resektion von Blutgefässen mit Ersatz (38.4-)</a:t>
            </a:r>
          </a:p>
          <a:p>
            <a:r>
              <a:rPr lang="en-US" dirty="0"/>
              <a:t>CHOP 2027, 39.57, gedruckte S. 139: Plastische Rekonstruktion eines Blutgefässes mit synthetischem Patch Graft EXKL. Endarteriektomie und Endovenektomie mit synthetischem Patch Graft (38.1-) Plastische Rekonstruktion eines Blutgefässes mit synthetischem Patch Graft mit Resektion - Inzision mit Ersatz oder (partielle) Resektion mit Ersatz von Blutgefässen (38.4-)</a:t>
            </a:r>
          </a:p>
          <a:p>
            <a:r>
              <a:rPr lang="en-US" dirty="0"/>
              <a:t>CHOP 2026, 38.37, gedruckte S. 127: Resektion von abdominalen Venen mit Anastomose V. portae V. renalis</a:t>
            </a:r>
          </a:p>
          <a:p>
            <a:r>
              <a:rPr lang="en-US" dirty="0"/>
              <a:t>CHOP 2027, 38.37, gedruckte S. 127: Resektion von abdominalen und pelvinen Venen mit Anastomose</a:t>
            </a:r>
          </a:p>
          <a:p>
            <a:r>
              <a:rPr lang="en-US" dirty="0"/>
              <a:t>CHOP 2026, 38.65, gedruckte S. 130: Sonstige Exzision von thorakalen Gefässen (A.) (V.) pulmonalis (A.) (V.) subclavia A. innominata</a:t>
            </a:r>
          </a:p>
          <a:p>
            <a:r>
              <a:rPr lang="en-US" dirty="0"/>
              <a:t>CHOP 2027, 38.65, gedruckte S. 131: Sonstige Exzision von thorakalen Gefässen</a:t>
            </a:r>
          </a:p>
          <a:p>
            <a:r>
              <a:rPr lang="en-US" dirty="0"/>
              <a:t>CHOP 2026, 38.85, gedruckte S. 132: Sonstiger chirurgischer Verschluss von anderen thorakalen Gefässen (A.) (V.) pulmonalis A. innominata V. brachiocephalica</a:t>
            </a:r>
          </a:p>
          <a:p>
            <a:r>
              <a:rPr lang="en-US" dirty="0"/>
              <a:t>CHOP 2027, 38.85, gedruckte S. 132: Sonstiger chirurgischer Verschluss von anderen thorakalen Gefässen</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CHOP 2026: S. 139–140; CHOP 2027: S. 140–141.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2026, 39.59.20, gedruckte S. 139: Transposition von sonstigen abdominalen Arterien Pelvine Arterien
CHOP 2026, 39.59.21, gedruckte S. 139: Transposition von Arterien der unteren Extremität [L]
CHOP 2026, 39.59.29, gedruckte S. 139: Transposition von Arterien, sonstige
CHOP 2026, 39.59.90, gedruckte S. 140: Sonstige plastische Rekonstruktion eines Gefässes, Venenklappenplastik
CHOP 2026, 39.59.99, gedruckte S. 140: Sonstige plastische Rekonstruktion eines Gefässes, sonstige
CHOP 2027, 39.59.1A, gedruckte S. 140: Transposition von sonstigen abdominalen und pelvinen Arterien
CHOP 2027, 39.59.1B, gedruckte S. 140: Transposition von Arterien der unteren Extremität [L]
CHOP 2027, 39.59.1Z, gedruckte S. 140: Transposition von Arterien, sonstige
CHOP 2027, 39.59.A1, gedruckte S. 141: Venenklappenplastik
CHOP 2027, 39.59.09, gedruckte S. 140: Sonstige plastische Rekonstruktion eines Gefässes, sonstige</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CHOP 2026: S. 148–149, 154; CHOP 2027: S. 150–151, 164.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2026, 39.7B, gedruckte S. 148: Endovaskuläre Implantation von Stent-Grafts [gecoverten Stents] in die Aa. iliacae communis und externa INKL. Verwendung eines Embolieprotektionssystems Kod. eb.: Falls durchgeführt - Endovaskuläre Implantation von Stents und Stent-Grafts in Blutgefässe (39.B-) Verwendung von patientenindividuell angepassten und gefertigten Implantaten und Schablonen (00.9A.6-) EXKL. Endovaskuläre Implantation eines aus Einzeldrähten verwobenen Nitinolstents, A. iliaca (39.BG.C3) Endovaskuläre Implantation eines Cheatham-Platinum-Stent-Grafts [gecoverte Cheatham-Platinum-Stents], A. iliaca (39.B6.C3) Endovaskuläre Implantation eines grosslumigen Stent-Grafts [gecoverten Stents], A. iliaca interna (39.B8.C6) Endovaskuläre Implantation eines StentGrafts [gecoverten Stents] mit Medikamentenfreisetzung, A. iliaca interna (39.B4.C6) Endovaskuläre Implantation eines StentGrafts [gecoverten Stents] ohne Medikamentenfreisetzung, A. iliaca interna (39.B3.C6) Endovaskuläre Implantation eines Stents zur Strömungslaminierung bei Aneurysmen, A. iliaca (39.BH.C3) Endovaskuläre Implantation eines ungecoverten Cheatham-Platinum-Stents, A. iliaca (39.B5.C3) Endovaskuläre Implantation eines ungecoverten grosslumigen Stents, A. iliaca (39.B7.C3) Endovaskuläre Implantation eines ungecoverten Stents mit Medikamentenfreisetzung, A. iliaca (39.B2.C3) Endovaskuläre Implantation eines ungecoverten Stents ohne Medikamentenfreisetzung, A. iliaca (39.B1.C3) Beachte: Falls mehrere Stent-Grafts [gecoverte Stents] in die Aa. iliacae communis und externa implantiert werden, ist jedes Implantat gesondert zu kodieren. Zu den Öffnungen zählen die Seitenarme und die Fenestrierungen. Die Foramina an beiden Enden des Stent-Grafts [gecoverten Stents] sowie die Scallops zählen nicht zu den Öffnungen. Stents, Stent-Grafts [gecoverte Stents], die in die Gefässabgänge implantiert werden und somit die Seitenarme des(der) Stent-Graft(s) in den Aa. iliacae communis und externa bilden, sind je Stent oder Stent-Graft mit dem zutreffenden Kode der 3-stelligen Kategorie 39.B- zusätzlich zu kodieren.
CHOP 2027, 39.7B, gedruckte S. 150: Endovaskuläre Implantation von Stent-Grafts [gecoverten Stents] in die Aa. iliacae communis und externa INKL. Verwendung eines Embolieprotektionssystems Kod. eb.: Falls durchgeführt - Endovaskuläre Implantation von Stents und Stent-Grafts in Blutgefässe (39.B-) Verwendung von patientenindividuell angepassten und gefertigten Implantaten, Schablonen und Modellen (00.9A.6-) EXKL. Endovaskuläre Implantation eines aus Einzeldrähten verwobenen Nitinolstents, A. iliaca (39.BG.C3) Endovaskuläre Implantation eines Cheatham-Platinum-Stent-Grafts [gecoverte Cheatham-Platinum-Stents], A. iliaca (39.B6.C3) Endovaskuläre Implantation eines grosslumigen Stent-Grafts [gecoverten Stents], A. iliaca interna (39.B8.C6) Endovaskuläre Implantation eines StentGrafts [gecoverten Stents] mit Medikamentenfreisetzung, A. iliaca interna (39.B4.C6) Endovaskuläre Implantation eines StentGrafts [gecoverten Stents] ohne Medikamentenfreisetzung, A. iliaca interna (39.B3.C6) Endovaskuläre Implantation eines Stents zur Strömungslaminierung bei Aneurysmen, A. iliaca (39.BH.C3) Endovaskuläre Implantation eines ungecoverten Cheatham-Platinum-Stents, A. iliaca (39.B5.C3) Endovaskuläre Implantation eines ungecoverten grosslumigen Stents, A. iliaca (39.B7.C3) Endovaskuläre Implantation eines ungecoverten Stents mit Medikamentenfreisetzung, A. iliaca (39.B2.C3) Endovaskuläre Implantation eines ungecoverten Stents ohne Medikamentenfreisetzung, A. iliaca (39.B1.C3) Beachte: Die «Seitigkeit der Behandlung» ist bei den Kodes der Subkategorie 39.7B.- zu erfassen. Der Wert «beidseitig» ist bei diesen Eingriffen nicht zu erfassen. Werden vaskuläre StentGrafts links und rechts implantiert, sind die Werte «einseitig links» oder «einseitig rechts» zum entsprechenden Kode je Stent-Graft anzugeben. Falls mehrere Stent-Grafts [gecoverte Stents] in die Aa. iliacae communis und externa implantiert werden, ist jedes Implantat gesondert zu kodieren. Zu den Öffnungen zählen die Seitenarme und die Fenestrierungen. Die Foramina an beiden Enden des Stent-Grafts [gecoverten Stents] sowie die Scallops zählen nicht zu den Öffnungen. Stents und Stent-Grafts [gecoverte Stents], die in die Gefässabgänge implantiert werden und somit die Seitenarme des(der) StentGraft(s) in den Aa. iliacae communis und externa bilden, sind je Stent oder Stent-Graft mit dem zutreffenden Kode der 3-stelligen Kategorie 39.B- zusätzlich zu kodieren.
CHOP 2026, 39.B, gedruckte S. 154: Endovaskuläre Implantation von Stents und Stent-Grafts in Blutgefässe Kod. eb.: Freilegung eines Gefässes zur endovaskulären Intervention (39.91.10) Hybridtherapie (00.99.80) Verwendung eines Embolie-Protektionssystems (39.E1) Zusatzinformationen zu implantierten Stents (39.C-) EXKL. Endovaskuläre Implantation von Stent-Grafts [gecoverten Stents] in die Aorta abdominalis (39.71.-) Endovaskuläre Implantation von Stent-Grafts [gecoverten Stents] in die Aorta ascendens, den Arcus aortae, die Aorta thoracica und thoracoabdominalis (39.73.-) Implantation von Stents in Koronararterien, perkutan-transluminal (36.08.-) Beachte: Falls mehrere Stents implantiert werden, ist jeder Stent gesondert zu kodieren. Unter der 3-stelligen Kategorie 39.B- werden endovaskuläre Stents abgebildet. «Ungecoverte Stents» bezeichnen nicht ummantelte röhrenförmige Geflechte. «Stent-Graft» oder «gecoverter Stent» sind Synonyme. Sie bezeichnen ein ummanteltes röhrenförmiges Geflecht. «Ummantelt [gecovert]» ist nicht gleich «beschichtet» zu setzen. Ein «beschichteter Stent» ist mit einer Schicht von einem anderen Material oder einer anderen Substanz versehen. Die Wirkung der Beschichtung (Medikament, Antikörper, Bioaktivität) steht im Vordergrund. Ein beschichteter Stent kann medikamentenfreisetzend sein, muss aber nicht (z. B. Antikörperbeschichtet oder bioaktive Beschichtung).
CHOP 2027, 39.B, gedruckte S. 164: Endovaskuläre Implantation von Stents und Stent-Grafts in Blutgefässe Kod. eb.: Freilegung eines Gefässes zur endovaskulären Intervention (39.91.10) Hybridtherapie (00.99.80) Verwendung eines Embolie-Protektionssystems (39.E1) Zusatzinformationen zu implantierten Stents (39.C-) EXKL. Endovaskuläre Implantation von Stent-Grafts [gecoverten Stents] in die Aorta abdominalis (39.71.-) Endovaskuläre Implantation von Stent-Grafts [gecoverten Stents] in die Aorta ascendens, den Arcus aortae, die Aorta thoracica und thoracoabdominalis (39.73.-) Implantation von Stents in Koronararterien, perkutan-transluminal (36.08.-) Beachte: Die «Seitigkeit der Behandlung» ist bei den Eingriffen an paarigen Blutgefässen der 3stelligen Kategorie 39.B- zu erfassen. Der Wert «beidseitig» ist bei diesen Eingriffen nicht zu erfassen. Werden vaskuläre Stents oder StentGrafts links und rechts implantiert, sind die Werte «einseitig links» oder «einseitig rechts» zum entsprechenden Kode je Stent oder StentGraft anzugeben. Falls mehrere Stents implantiert werden, ist jeder Stent gesondert zu kodieren. Unter der 3-stelligen Kategorie 39.B- werden endovaskuläre Stents abgebildet. «Ungecoverte Stents» bezeichnen nicht ummantelte röhrenförmige Geflechte. «Stent-Graft» und «gecoverter Stent» sind Synonyme. Sie bezeichnen ein ummanteltes röhrenförmiges Geflecht. «Ummantelt [gecovert]» ist nicht gleich «beschichtet» zu setzen. Ein «beschichteter Stent» ist mit einer Schicht von einem anderen Material oder einer anderen Substanz versehen. Die Wirkung der Beschichtung (Medikament, Antikörper, Bioaktivität) steht im Vordergrund. Ein beschichteter Stent kann medikamentenfreisetzend sein, muss aber nicht (z. B. Antikörperbeschichtet oder bioaktive Beschichtung).</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Eigener didaktischer Kurzfall. Andere durchgeführte Eingriffe und Zusatzkodes werden hier nicht vollständig dargestellt.
Vergleichsspalten sind, sofern nicht in Anführungszeichen gesetzt, sinngemässe didaktische Zusammenfassungen. Weitere übergeordnete und kodebezogene Hinweise bleiben anwendbar.
Sichtbare Fundstelle:
CHOP 2026: S. 148–149; CHOP 2027: S. 150–151.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2026, 39.7B, gedruckte S. 148: Endovaskuläre Implantation von Stent-Grafts [gecoverten Stents] in die Aa. iliacae communis und externa INKL. Verwendung eines Embolieprotektionssystems Kod. eb.: Falls durchgeführt - Endovaskuläre Implantation von Stents und Stent-Grafts in Blutgefässe (39.B-) Verwendung von patientenindividuell angepassten und gefertigten Implantaten und Schablonen (00.9A.6-) EXKL. Endovaskuläre Implantation eines aus Einzeldrähten verwobenen Nitinolstents, A. iliaca (39.BG.C3) Endovaskuläre Implantation eines Cheatham-Platinum-Stent-Grafts [gecoverte Cheatham-Platinum-Stents], A. iliaca (39.B6.C3) Endovaskuläre Implantation eines grosslumigen Stent-Grafts [gecoverten Stents], A. iliaca interna (39.B8.C6) Endovaskuläre Implantation eines StentGrafts [gecoverten Stents] mit Medikamentenfreisetzung, A. iliaca interna (39.B4.C6) Endovaskuläre Implantation eines StentGrafts [gecoverten Stents] ohne Medikamentenfreisetzung, A. iliaca interna (39.B3.C6) Endovaskuläre Implantation eines Stents zur Strömungslaminierung bei Aneurysmen, A. iliaca (39.BH.C3) Endovaskuläre Implantation eines ungecoverten Cheatham-Platinum-Stents, A. iliaca (39.B5.C3) Endovaskuläre Implantation eines ungecoverten grosslumigen Stents, A. iliaca (39.B7.C3) Endovaskuläre Implantation eines ungecoverten Stents mit Medikamentenfreisetzung, A. iliaca (39.B2.C3) Endovaskuläre Implantation eines ungecoverten Stents ohne Medikamentenfreisetzung, A. iliaca (39.B1.C3) Beachte: Falls mehrere Stent-Grafts [gecoverte Stents] in die Aa. iliacae communis und externa implantiert werden, ist jedes Implantat gesondert zu kodieren. Zu den Öffnungen zählen die Seitenarme und die Fenestrierungen. Die Foramina an beiden Enden des Stent-Grafts [gecoverten Stents] sowie die Scallops zählen nicht zu den Öffnungen. Stents, Stent-Grafts [gecoverte Stents], die in die Gefässabgänge implantiert werden und somit die Seitenarme des(der) Stent-Graft(s) in den Aa. iliacae communis und externa bilden, sind je Stent oder Stent-Graft mit dem zutreffenden Kode der 3-stelligen Kategorie 39.B- zusätzlich zu kodieren.
CHOP 2027, 39.7B, gedruckte S. 150: Endovaskuläre Implantation von Stent-Grafts [gecoverten Stents] in die Aa. iliacae communis und externa INKL. Verwendung eines Embolieprotektionssystems Kod. eb.: Falls durchgeführt - Endovaskuläre Implantation von Stents und Stent-Grafts in Blutgefässe (39.B-) Verwendung von patientenindividuell angepassten und gefertigten Implantaten, Schablonen und Modellen (00.9A.6-) EXKL. Endovaskuläre Implantation eines aus Einzeldrähten verwobenen Nitinolstents, A. iliaca (39.BG.C3) Endovaskuläre Implantation eines Cheatham-Platinum-Stent-Grafts [gecoverte Cheatham-Platinum-Stents], A. iliaca (39.B6.C3) Endovaskuläre Implantation eines grosslumigen Stent-Grafts [gecoverten Stents], A. iliaca interna (39.B8.C6) Endovaskuläre Implantation eines StentGrafts [gecoverten Stents] mit Medikamentenfreisetzung, A. iliaca interna (39.B4.C6) Endovaskuläre Implantation eines StentGrafts [gecoverten Stents] ohne Medikamentenfreisetzung, A. iliaca interna (39.B3.C6) Endovaskuläre Implantation eines Stents zur Strömungslaminierung bei Aneurysmen, A. iliaca (39.BH.C3) Endovaskuläre Implantation eines ungecoverten Cheatham-Platinum-Stents, A. iliaca (39.B5.C3) Endovaskuläre Implantation eines ungecoverten grosslumigen Stents, A. iliaca (39.B7.C3) Endovaskuläre Implantation eines ungecoverten Stents mit Medikamentenfreisetzung, A. iliaca (39.B2.C3) Endovaskuläre Implantation eines ungecoverten Stents ohne Medikamentenfreisetzung, A. iliaca (39.B1.C3) Beachte: Die «Seitigkeit der Behandlung» ist bei den Kodes der Subkategorie 39.7B.- zu erfassen. Der Wert «beidseitig» ist bei diesen Eingriffen nicht zu erfassen. Werden vaskuläre StentGrafts links und rechts implantiert, sind die Werte «einseitig links» oder «einseitig rechts» zum entsprechenden Kode je Stent-Graft anzugeben. Falls mehrere Stent-Grafts [gecoverte Stents] in die Aa. iliacae communis und externa implantiert werden, ist jedes Implantat gesondert zu kodieren. Zu den Öffnungen zählen die Seitenarme und die Fenestrierungen. Die Foramina an beiden Enden des Stent-Grafts [gecoverten Stents] sowie die Scallops zählen nicht zu den Öffnungen. Stents und Stent-Grafts [gecoverte Stents], die in die Gefässabgänge implantiert werden und somit die Seitenarme des(der) StentGraft(s) in den Aa. iliacae communis und externa bilden, sind je Stent oder Stent-Graft mit dem zutreffenden Kode der 3-stelligen Kategorie 39.B- zusätzlich zu kodieren.
CHOP 2026, 39.7B.11, gedruckte S. 149: Endovaskuläre Implantation in Aa. iliacae communis und externa eines Stent-Grafts [gecoverten Stents] ohne Öffnung [L]
CHOP 2027, 39.7B.11, gedruckte S. 151: Endovaskuläre Implantation in Aa. iliacae communis und externa eines Stent-Grafts [gecoverten Stents] ohne Öffnung [L]</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jeweilige Zusatzinformation ist nach ihrem gültigen Inhalt und der Art des Implantats auszuwählen. Der Wegfall eines wiederholten Hinweises auf Tochterebene ist keine Freigabe.</a:t>
            </a:r>
          </a:p>
          <a:p>
            <a:endParaRPr lang="en-US" dirty="0"/>
          </a:p>
          <a:p>
            <a:r>
              <a:rPr lang="en-US" dirty="0"/>
              <a:t>Vergleichsspalten sind, sofern nicht in Anführungszeichen gesetzt, sinngemässe didaktische Zusammenfassungen. Weitere übergeordnete und kodebezogene Hinweise bleiben anwendbar.</a:t>
            </a:r>
          </a:p>
          <a:p>
            <a:endParaRPr lang="en-US" dirty="0"/>
          </a:p>
          <a:p>
            <a:r>
              <a:rPr lang="en-US" dirty="0"/>
              <a:t>Sichtbare Fundstelle:</a:t>
            </a:r>
          </a:p>
          <a:p>
            <a:r>
              <a:rPr lang="en-US" dirty="0"/>
              <a:t>CHOP 2026: S. 161-162; CHOP 2027: Einleitung S. IX und S. 171-172.</a:t>
            </a:r>
          </a:p>
          <a:p>
            <a:endParaRPr lang="en-US" dirty="0"/>
          </a:p>
          <a:p>
            <a:r>
              <a:rPr lang="en-US" dirty="0"/>
              <a:t>[Sources]</a:t>
            </a:r>
          </a:p>
          <a:p>
            <a:r>
              <a:rPr lang="en-US" dirty="0"/>
              <a:t>- Nutzerdatei: CHOP 2026 (3).pdf | BFS, Schweizerische Operationsklassifikation, Systematisches Verzeichnis - Version 2026.</a:t>
            </a:r>
          </a:p>
          <a:p>
            <a:r>
              <a:rPr lang="en-US" dirty="0"/>
              <a:t>- Nutzerdatei: CHOP 2027 (2).pdf | BFS, Schweizerische Operationsklassifikation, Systematisches Verzeichnis - Version 2027.</a:t>
            </a:r>
          </a:p>
          <a:p>
            <a:r>
              <a:rPr lang="en-US" dirty="0"/>
              <a:t>- Seitenangaben in der Folie: gedruckte Seiten. Im systematischen Verzeichnis: PDF-Seite = gedruckte Seite + 22. Einleitung: roemische Seitenzahlen, z. B. S. V = PDF-Seite 7.</a:t>
            </a:r>
          </a:p>
          <a:p>
            <a:r>
              <a:rPr lang="en-US" dirty="0"/>
              <a:t>- Logo und Kontaktangaben: vom Auftraggeber bereitgestellt. Original-Logo proportional verwendet.</a:t>
            </a:r>
          </a:p>
          <a:p>
            <a:r>
              <a:rPr lang="en-US" dirty="0"/>
              <a:t>- Gestaltung: Sand &amp; Graphit, angelehnt an das freigegebene Modul MedKod_KHB_Update_2027_v2; wiederverwendete grafische Bergsilhouette ohne Datenbezug.</a:t>
            </a:r>
          </a:p>
          <a:p>
            <a:r>
              <a:rPr lang="en-US" dirty="0"/>
              <a:t>[/Sources]</a:t>
            </a:r>
          </a:p>
          <a:p>
            <a:endParaRPr lang="en-US" dirty="0"/>
          </a:p>
          <a:p>
            <a:r>
              <a:rPr lang="en-US" dirty="0"/>
              <a:t>Quellenauszuege zur Nachvollziehbarkeit (Originale bei konkreter Fallanwendung konsultieren):</a:t>
            </a:r>
          </a:p>
          <a:p>
            <a:r>
              <a:rPr lang="en-US" dirty="0"/>
              <a:t>CHOP 2026, 39.C, gedruckte S. 161: Zusatzinformationen zu den implantierten Stents Beachte: Folgende Kodes sind Zusatzkodes. Die durchgeführten Eingriffe an den Gefässen sind gesondert zu kodieren.</a:t>
            </a:r>
          </a:p>
          <a:p>
            <a:r>
              <a:rPr lang="en-US" dirty="0"/>
              <a:t>CHOP 2027, 39.C, gedruckte S. 171: Zusatzinformationen zu den implantierten Stents Beachte: Folgende Kodes sind Zusatzkodes. Die durchgeführten Eingriffe an den Gefässen sind gesondert zu kodieren. Diese Zusatzkodes sind nicht zu erfassen für implantierte Stent-Grafts, die über die Subkategorien 39.71.-, 39.73.- und 39.7B.- erfasst werden. Ein «Exklusivum - Kode weglassen» wird nicht angegeben, weil im gleichen Eingriff endovaskuläre Stents, die mit 39.B- erfasst werden, implantiert werden können.</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Einleitung der CHOP 2027 ordnet diese Präzisierung der unterjährigen Aktualisierung Nr. 2 zur CHOP 2026 zu.
Vergleichsspalten sind, sofern nicht in Anführungszeichen gesetzt, sinngemässe didaktische Zusammenfassungen. Weitere übergeordnete und kodebezogene Hinweise bleiben anwendbar.
Sichtbare Fundstelle:
CHOP 2026: S. 133; CHOP 2027: S. 133.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2026, 38.93.10, gedruckte S. 133: Perkutane Einlage und Wechsel eines Venenkatheters
CHOP 2027, 38.93.10, gedruckte S. 133: Perkutane Einlage und Wechsel eines Venenkatheters INKL. Nicht getunnelter zentraler Venenkatheter PICC Line [Peripherally Inserted Central Catheter]
CHOP 2026, 38.93.11, gedruckte S. 133: Implantation und Wechsel eines venösen Katheterverweilsystems für Langzeitanwendung INKL. Broviac, Hickman
CHOP 2027, 38.93.11, gedruckte S. 133: Implantation und Wechsel eines venösen Katheterverweilsystems für Langzeitanwendung INKL. Broviac, Hickman EXKL. PICC Line oder nicht getunnelter zentraler Venenkatheter - Perkutane Einlage und Wechsel eines Venenkatheters (38.93.10) Beachte: Mit dem Kode 38.93.11 werden ausschliesslich teilimplantierbare, getunnelte Kathetersysteme (wie z. B. Broviac- oder Hickman-Katheter) erfasst.
CHOP 2026, 38.93.20, gedruckte S. 133: Revision eines venösen Katheterverweilsystems für Langzeitanwendung INKL. Broviac, Hickman
CHOP 2027, 38.93.20, gedruckte S. 133: Revision eines venösen Katheterverweilsystems für Langzeitanwendung INKL. Broviac, Hickman Beachte: Mit dem Kode 38.93.20 werden ausschliesslich teilimplantierbare, getunnelte Kathetersysteme (wie z. B. Broviac- oder Hickman-Katheter) erfasst.</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Der Verweis auf P02 stammt ausdrücklich aus der CHOP-Einleitung 2027, S. VII. Hier wird kein eigenständiger neuer KHB-Vergleich vorgenommen.
Vergleichsspalten sind, sofern nicht in Anführungszeichen gesetzt, sinngemässe didaktische Zusammenfassungen. Weitere übergeordnete und kodebezogene Hinweise bleiben anwendbar.
Sichtbare Fundstelle:
CHOP 2026: S. 132–133, 140, 145–146; CHOP 2027: S. 133–134, 146–147.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2026, 39.66, gedruckte S. 140: Perkutaner kardiopulmonaler Bypass Geschlossener Thorax EXKL. Extrakorporelle Leberunterstützung (50.92) Extrakorporelle Zirkulation [ECC], die Chirurgie des offenen Herzens unterstützend (39.61) Hämodialyse (39.95) Implantation einer intraaortale Ballonpumpe [IABP], endovaskulärer Zugang (37.6A.84)
CHOP 2026, 39.76, gedruckte S. 145: Perkutan-transluminale endovaskuläre Intervention an extrakraniellen Gefässen an Kopf und Hals Kod. eb.: (Perkutan-)transluminale Implantation von Stents in Blutgefässe (39.B-) Injektion oder Infusion von thrombolytischer Substanz, nach Anzahl Behandlungstage (99.10.-) Jede Anzahl von behandelten Gefässen (00.40 - 00.43) Massnahme an Gefässbifurkation (00.44) Verwendete Mikrokathetersysteme bei transluminalen Gefässinterventionen an extrakranielle Gefässe an Kopf und Hals, nach Anzahl (00.4H.5-) Verwendung eines EmbolieProtektionssystems (39.E1) EXKL. Entfernen zerebrovaskulärer Obstruktion bei offenem Zugang (38.01-38.02, 38.11-38.12, 38.31-38.32, 38.41-38.42)
CHOP 2027, 39.76, gedruckte S. 146: Perkutan-transluminale endovaskuläre Intervention an extrakraniellen Gefässen an Kopf und Hals Kod. eb.: (Perkutan-)transluminale Implantation von Stents in Blutgefässe (39.B-) Anzahl behandelter Gefässe (00.40-00.43) Injektion oder Infusion von thrombolytischer Substanz, nach Anzahl Behandlungstage (99.10.-) Massnahme an Gefässbifurkation (00.44) Verwendete Mikrokathetersysteme bei transluminalen Gefässinterventionen an extrakranielle Gefässe an Kopf und Hals, nach Anzahl (00.4H.5-) Verwendung eines EmbolieProtektionssystems (39.E1) EXKL. Entfernen von zerebrovaskulärer Obstruktion von extrakraniellen Gefässen bei offenem Zugang (38.02.-, 38.12, 38.32.-, 38.42)
CHOP 2026, 39.77, gedruckte S. 145: Perkutan-transluminale endovaskuläre Intervention an intrakraniellen Gefässen Kod. eb.: (Perkutan-)transluminale Implantation von Stents in Blutgefässe (39.B-) Injektion oder Infusion von thrombolytischer Substanz, nach Anzahl Behandlungstage (99.10.-) Jede Anzahl von behandelten Gefässen (00.40-00.43) Massnahme an Gefässbifurkation (00.44) Verwendete Mikrokathetersysteme bei transluminalen Gefässinterventionen an intrakranielle Gefässe, nach Anzahl (00.4H.4-) EXKL. Entfernen zerebrovaskulärer Obstruktion bei offenem Zugang (38.01-38.02, 38.11-38.12, 38.31-38.32, 38.41-38.42)
CHOP 2027, 39.77, gedruckte S. 147: Perkutan-transluminale endovaskuläre Intervention an intrakraniellen Gefässen Kod. eb.: (Perkutan-)transluminale Implantation von Stents in Blutgefässe (39.B-) Anzahl behandelter Gefässe (00.40-00.43) Injektion oder Infusion von thrombolytischer Substanz, nach Anzahl Behandlungstage (99.10.-) Massnahme an Gefässbifurkation (00.44) Verwendete Mikrokathetersysteme bei transluminalen Gefässinterventionen an intrakranielle Gefässe, nach Anzahl (00.4H.4-) EXKL. Entfernen von zerebrovaskulärer Obstruktion von intrakraniellen Gefässen bei offenem Zugang (38.01, 38.11, 38.31, 38.41)
CHOP 2026, 39.79, gedruckte S. 146: Sonstige endovaskuläre Korrektur (von Aneurysmen) an sonstigen Gefässen Kod. eb.: Jede Anzahl von behandelten Gefässen (00.40-00.43) Massnahme auf Gefässbifurkation (00.44) Verwendete Mikrokathetersysteme bei transluminalen Gefässinterventionen an spinale Gefässe, nach Anzahl (00.4H.2-) Verwendete Mikrokathetersysteme bei transluminalen Gefässinterventionen an thorakalen, abdominalen und peripheren Gefässen, nach Anzahl (00.4H.1-) EXKL. Endovaskuläre Implantation von Stent-Grafts [gecoverten Stents] in die Aa. iliacae communis und externa (39.7B.-) Endovaskuläre Implantation von Stent-Grafts [gecoverten Stents] in die Aorta abdominalis (39.71.-) Endovaskuläre Implantation von Stent-Grafts [gecoverten Stents] in die Aorta ascendens, den Arcus aortae, die Aorta thoracica und thoracoabdominalis (39.73.-) Endovaskuläre plastische Rekonstruktion oder Okklusion von Gefässen am Kopf und Hals (39.72.-) Injektion oder Infusion einer anderen therapeutischen oder prophylaktischen Substanz (99.29.-) Nicht-endovaskulärer Verschluss einer arteriovenösen Fistel (39.53) Sonstiger chirurgischer Verschluss von Gefässen (38.8-)
CHOP 2027, 39.79, gedruckte S. 147: Sonstige endovaskuläre Korrektur (von Aneurysmen) an sonstigen Gefässen Kod. eb.: Anzahl behandelter Gefässe (00.40-00.43) Massnahme auf Gefässbifurkation (00.44) Verwendete Mikrokathetersysteme bei transluminalen Gefässinterventionen an spinale Gefässe, nach Anzahl (00.4H.2-) Verwendete Mikrokathetersysteme bei transluminalen Gefässinterventionen an thorakalen, abdominalen und peripheren Gefässen, nach Anzahl (00.4H.1-) EXKL. Endovaskuläre Implantation von Stent-Grafts [gecoverten Stents] in die Aa. iliacae communis und externa (39.7B.-) Endovaskuläre Implantation von Stent-Grafts [gecoverten Stents] in die Aorta abdominalis (39.71.-) Endovaskuläre Implantation von Stent-Grafts [gecoverten Stents] in die Aorta ascendens, den Arcus aortae, die Aorta thoracica und thoracoabdominalis (39.73.-) Endovaskuläre plastische Rekonstruktion oder Okklusion von Gefässen am Kopf und Hals (39.72.-) Injektion oder Infusion einer anderen therapeutischen oder prophylaktischen Substanz (99.29.-) Nicht-endovaskulärer Verschluss einer arteriovenösen Fistel (39.53) Sonstiger chirurgischer Verschluss von Gefässen (38.8-)
CHOP 2026, 38.9, gedruckte S. 132: Gefäss-Punktion EXKL. Dieses zum Kreislauf-Monitoring (89.60-89.69)
CHOP 2027, 38.9, gedruckte S. 133: Gefäss-Punktion
CHOP 2026, 38.98, gedruckte S. 133: Sonstige Arterienpunktion EXKL. Punktion für Arteriographie (88.40-88.49) Punktion für Koronarangiographie (88.5588.57)
CHOP 2027, 38.98, gedruckte S. 134: Sonstige Arterienpunktion
CHOP 2026, 38.99, gedruckte S. 133: Sonstige Venenpunktion Phlebotomie EXKL. Injektion eines sklerosierenden Agens in ein Gefäss (39.92.-) Injektion oder Infusion einer therapeutischen oder prophylaktischen Substanz (99.1-99.2) Phlebographie (88.60-88.69) Punktion für Angiographie (88.60-88.69) Punktion für extrakorporelle Zirkulation (39.61, 50.92) Sonstige Perfusion (39.97.-) Transfusion (99.01-99.09)
CHOP 2027, 38.99, gedruckte S. 134: Sonstige Venenpunktion Phlebotomie</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CHOP 2026: S. 150, 152; CHOP 2027: S. 153, 157, 160.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2026, 39.95, gedruckte S. 150: Hämodialyse Hämodiafiltration Hämofiltration Künstliche Niere Renale Dialyse EXKL. Peritonealdialyse (54.98.-) Beachte: Ein kontinuierliches Nierenersatzverfahren, das für mehr als 24 Stunden geplant war, aber vorher abgebrochen wurde, ist mit den Kodes bis 24 Stunden zu kodieren Ein verlängert intermittierendes Nierenersatzverfahren dauert mehr als 6 Stunden.
CHOP 2026, 39.95.I, gedruckte S. 152: Zusatzinformationen zur Hämodialyse Beachte: Diese Kodes sind Zusatzkodes zu den möglichen Dialyseverfahren.
CHOP 2027, 39.9B, gedruckte S. 153: Hämodialyse EXKL. Peritonealdialyse (54.98.-) Beachte: Ein kontinuierliches Nierenersatzverfahren, das für mehr als 24 Stunden geplant war, aber vorher abgebrochen wurde, ist mit den Kodes bis 24 Stunden zu kodieren. Ein verlängert intermittierendes Nierenersatzverfahren dauert mehr als 6 Stunden.
CHOP 2027, 39.9C, gedruckte S. 157: Hämofiltration EXKL. Peritonealdialyse (54.98.-) Beachte: Ein kontinuierliches Nierenersatzverfahren, das für mehr als 24 Stunden geplant war, aber vorher abgebrochen wurde, ist mit den Kodes bis 24 Stunden zu kodieren. Ein verlängert intermittierendes Nierenersatzverfahren dauert mehr als 6 Stunden.
CHOP 2027, 39.9D, gedruckte S. 160: Hämodiafiltration EXKL. Peritonealdialyse (54.98.-) Beachte: Ein kontinuierliches Nierenersatzverfahren, das für mehr als 24 Stunden geplant war, aber vorher abgebrochen wurde, ist mit den Kodes bis 24 Stunden zu kodieren. Ein verlängert intermittierendes Nierenersatzverfahren dauert mehr als 6 Stunden.</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Eigene didaktische Entscheidungsstruktur. Die Kriterien und Benennungen sind aus den betreffenden CHOP-Familien abgeleitet; sie ersetzt deren Einzelhinweise nicht.
Vergleichsspalten sind, sofern nicht in Anführungszeichen gesetzt, sinngemässe didaktische Zusammenfassungen. Weitere übergeordnete und kodebezogene Hinweise bleiben anwendbar.
Sichtbare Fundstelle:
CHOP 2027: S. 153, 155, 157, 159, 162.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2027, 39.9B, gedruckte S. 153: Hämodialyse EXKL. Peritonealdialyse (54.98.-) Beachte: Ein kontinuierliches Nierenersatzverfahren, das für mehr als 24 Stunden geplant war, aber vorher abgebrochen wurde, ist mit den Kodes bis 24 Stunden zu kodieren. Ein verlängert intermittierendes Nierenersatzverfahren dauert mehr als 6 Stunden.
CHOP 2027, 39.9B.3, gedruckte S. 153: Hämodialyse, kontinuierlich, venovenös, pumpengetrieben [CVVHD], Antikoagulation mit Heparin oder ohne Antikoagulation, nach Dauer der Behandlung
CHOP 2027, 39.9B.7, gedruckte S. 155: Hämodialyse, kontinuierlich, venovenös, pumpengetrieben [CVVHD], Antikoagulation mit sonstigen Substanzen, nach Dauer der Behandlung
CHOP 2027, 39.9C.3, gedruckte S. 157: Hämofiltration, kontinuierlich, venovenös, pumpengetrieben [CVVH], Antikoagulation mit Heparin oder ohne Antikoagulation, nach Dauer der Behandlung
CHOP 2027, 39.9C.C, gedruckte S. 159: Hämofiltration, kontinuierlich, arteriovenös [CAVH], nach Dauer der Behandlung
CHOP 2027, 39.9D.C, gedruckte S. 162: Hämodiafiltration, kontinuierlich, arteriovenös [CAVHDF], nach Dauer der Behandlung</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CHOP 2027: S. 153, 157, 160.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2027, 39.9B.11, gedruckte S. 153: Hämodialyse, intermittierend, Antikoagulation mit Heparin oder ohne Antikoagulation
CHOP 2027, 39.9B.12, gedruckte S. 153: Hämodialyse, Intermittierend, Antikoagulation mit sonstigen Substanzen
CHOP 2027, 39.9B.21, gedruckte S. 153: Hämodialyse, verlängert intermittierend, Antikoagulation mit Heparin oder ohne Antikoagulation
CHOP 2027, 39.9B.22, gedruckte S. 153: Hämodialyse, verlängert intermittierend, Antikoagulation mit sonstigen Substanzen
CHOP 2027, 39.9C.11, gedruckte S. 157: Hämofiltration, intermittierend, Antikoagulation mit Heparin oder ohne Antikoagulation
CHOP 2027, 39.9C.21, gedruckte S. 157: Hämofiltration, verlängert intermittierend, Antikoagulation mit Heparin oder ohne Antikoagulation
CHOP 2027, 39.9D.11, gedruckte S. 160: Hämodiafiltration, intermittierend, Antikoagulation mit Heparin oder ohne Antikoagulation
CHOP 2027, 39.9D.21, gedruckte S. 160: Hämodiafiltration, verlängert intermittierend, Antikoagulation mit Heparin oder ohne Antikoagulation</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Beispiel aus der Einleitung: Die unter 39.9B.3- dargestellte Serie reicht von 39.9B.31 bis 39.9B.4S. Die 5. Stelle allein darf daher nicht als programmatische Gruppierungsregel missverstanden werden.
Vergleichsspalten sind, sofern nicht in Anführungszeichen gesetzt, sinngemässe didaktische Zusammenfassungen. Weitere übergeordnete und kodebezogene Hinweise bleiben anwendbar.
Sichtbare Fundstelle:
CHOP 2027, Einleitung S. VIII und X; systematisches Verzeichnis S. 153–167, 215–219.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CHOP 2026: S. 150; CHOP 2027: S. 153.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2026, 39.95.31, gedruckte S. 150: Hämodialyse: Kontinuierlich, venovenös, pumpengetrieben [CVVHD], Antikoagulation mit Heparin oder ohne Antikoagulation, bis 24 Stunden
CHOP 2026, 39.95.32, gedruckte S. 150: Hämodialyse: Kontinuierlich, venovenös, pumpengetrieben [CVVHD], Antikoagulation mit Heparin oder ohne Antikoagulation, von mehr als 24 Stunden bis 72 Stunden
CHOP 2026, 39.95.33, gedruckte S. 150: Hämodialyse: Kontinuierlich, venovenös, pumpengetrieben [CVVHD], Antikoagulation mit Heparin oder ohne Antikoagulation, von mehr als 72 Stunden bis 144 Stunden
CHOP 2026, 39.95.34, gedruckte S. 150: Hämodialyse: Kontinuierlich, venovenös, pumpengetrieben [CVVHD], Antikoagulation mit Heparin oder ohne Antikoagulation, von mehr als 144 Stunden bis 264 Stunden
CHOP 2027, 39.9B.31, gedruckte S. 153: Hämodialyse, kontinuierlich, venovenös, pumpengetrieben [CVVHD], Antikoagulation mit Heparin oder ohne Antikoagulation, bis 24 Stunden
CHOP 2027, 39.9B.32, gedruckte S. 153: Hämodialyse, kontinuierlich, venovenös, pumpengetrieben [CVVHD], Antikoagulation mit Heparin oder ohne Antikoagulation, von mehr als 24 Stunden bis 72 Stunden
CHOP 2027, 39.9B.33, gedruckte S. 153: Hämodialyse, kontinuierlich, venovenös, pumpengetrieben [CVVHD], Antikoagulation mit Heparin oder ohne Antikoagulation, von mehr als 72 Stunden bis 120 Stunden
CHOP 2027, 39.9B.34, gedruckte S. 153: Hämodialyse, kontinuierlich, venovenös, pumpengetrieben [CVVHD], Antikoagulation mit Heparin oder ohne Antikoagulation, von mehr als 120 Stunden bis 168 Stunden</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Eigener didaktischer Kurzfall. Die Dauer wird im Fall als bereits regelgerecht ermittelt vorausgesetzt; Unterbrechungs- und Summierungsfragen sind nicht Gegenstand dieses Beispiels.
Vergleichsspalten sind, sofern nicht in Anführungszeichen gesetzt, sinngemässe didaktische Zusammenfassungen. Weitere übergeordnete und kodebezogene Hinweise bleiben anwendbar.
Sichtbare Fundstelle:
CHOP 2026: S. 150; CHOP 2027: S. 153.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2026, 39.95.33, gedruckte S. 150: Hämodialyse: Kontinuierlich, venovenös, pumpengetrieben [CVVHD], Antikoagulation mit Heparin oder ohne Antikoagulation, von mehr als 72 Stunden bis 144 Stunden
CHOP 2027, 39.9B.33, gedruckte S. 153: Hämodialyse, kontinuierlich, venovenös, pumpengetrieben [CVVHD], Antikoagulation mit Heparin oder ohne Antikoagulation, von mehr als 72 Stunden bis 120 Stunden
CHOP 2027, 39.9B.34, gedruckte S. 153: Hämodialyse, kontinuierlich, venovenös, pumpengetrieben [CVVHD], Antikoagulation mit Heparin oder ohne Antikoagulation, von mehr als 120 Stunden bis 168 Stunden</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CHOP 2026: S. 150; CHOP 2027: S. 153, 157, 160.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2026, 39.95, gedruckte S. 150: Hämodialyse Hämodiafiltration Hämofiltration Künstliche Niere Renale Dialyse EXKL. Peritonealdialyse (54.98.-) Beachte: Ein kontinuierliches Nierenersatzverfahren, das für mehr als 24 Stunden geplant war, aber vorher abgebrochen wurde, ist mit den Kodes bis 24 Stunden zu kodieren Ein verlängert intermittierendes Nierenersatzverfahren dauert mehr als 6 Stunden.
CHOP 2027, 39.9B, gedruckte S. 153: Hämodialyse EXKL. Peritonealdialyse (54.98.-) Beachte: Ein kontinuierliches Nierenersatzverfahren, das für mehr als 24 Stunden geplant war, aber vorher abgebrochen wurde, ist mit den Kodes bis 24 Stunden zu kodieren. Ein verlängert intermittierendes Nierenersatzverfahren dauert mehr als 6 Stunden.
CHOP 2027, 39.9C, gedruckte S. 157: Hämofiltration EXKL. Peritonealdialyse (54.98.-) Beachte: Ein kontinuierliches Nierenersatzverfahren, das für mehr als 24 Stunden geplant war, aber vorher abgebrochen wurde, ist mit den Kodes bis 24 Stunden zu kodieren. Ein verlängert intermittierendes Nierenersatzverfahren dauert mehr als 6 Stunden.
CHOP 2027, 39.9D, gedruckte S. 160: Hämodiafiltration EXKL. Peritonealdialyse (54.98.-) Beachte: Ein kontinuierliches Nierenersatzverfahren, das für mehr als 24 Stunden geplant war, aber vorher abgebrochen wurde, ist mit den Kodes bis 24 Stunden zu kodieren. Ein verlängert intermittierendes Nierenersatzverfahren dauert mehr als 6 Stunden.</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Vergleichsspalten sind, sofern nicht in Anführungszeichen gesetzt, sinngemässe didaktische Zusammenfassungen. Weitere übergeordnete und kodebezogene Hinweise bleiben anwendbar.</a:t>
            </a:r>
          </a:p>
          <a:p>
            <a:endParaRPr lang="en-US" dirty="0"/>
          </a:p>
          <a:p>
            <a:r>
              <a:rPr lang="en-US" dirty="0"/>
              <a:t>Sichtbare Fundstelle:</a:t>
            </a:r>
          </a:p>
          <a:p>
            <a:r>
              <a:rPr lang="en-US" dirty="0"/>
              <a:t>CHOP 2026: S. 204; CHOP 2027: S. 215-218.</a:t>
            </a:r>
          </a:p>
          <a:p>
            <a:endParaRPr lang="en-US" dirty="0"/>
          </a:p>
          <a:p>
            <a:r>
              <a:rPr lang="en-US" dirty="0"/>
              <a:t>[Sources]</a:t>
            </a:r>
          </a:p>
          <a:p>
            <a:r>
              <a:rPr lang="en-US" dirty="0"/>
              <a:t>- Nutzerdatei: CHOP 2026 (3).pdf | BFS, Schweizerische Operationsklassifikation, Systematisches Verzeichnis - Version 2026.</a:t>
            </a:r>
          </a:p>
          <a:p>
            <a:r>
              <a:rPr lang="en-US" dirty="0"/>
              <a:t>- Nutzerdatei: CHOP 2027 (2).pdf | BFS, Schweizerische Operationsklassifikation, Systematisches Verzeichnis - Version 2027.</a:t>
            </a:r>
          </a:p>
          <a:p>
            <a:r>
              <a:rPr lang="en-US" dirty="0"/>
              <a:t>- Seitenangaben in der Folie: gedruckte Seiten. Im systematischen Verzeichnis: PDF-Seite = gedruckte Seite + 22. Einleitung: roemische Seitenzahlen, z. B. S. V = PDF-Seite 7.</a:t>
            </a:r>
          </a:p>
          <a:p>
            <a:r>
              <a:rPr lang="en-US" dirty="0"/>
              <a:t>- Logo und Kontaktangaben: vom Auftraggeber bereitgestellt. Original-Logo proportional verwendet.</a:t>
            </a:r>
          </a:p>
          <a:p>
            <a:r>
              <a:rPr lang="en-US" dirty="0"/>
              <a:t>- Gestaltung: Sand &amp; Graphit, angelehnt an das freigegebene Modul MedKod_KHB_Update_2027_v2; wiederverwendete grafische Bergsilhouette ohne Datenbezug.</a:t>
            </a:r>
          </a:p>
          <a:p>
            <a:r>
              <a:rPr lang="en-US" dirty="0"/>
              <a:t>[/Sources]</a:t>
            </a:r>
          </a:p>
          <a:p>
            <a:endParaRPr lang="en-US" dirty="0"/>
          </a:p>
          <a:p>
            <a:r>
              <a:rPr lang="en-US" dirty="0"/>
              <a:t>Quellenauszuege zur Nachvollziehbarkeit (Originale bei konkreter Fallanwendung konsultieren):</a:t>
            </a:r>
          </a:p>
          <a:p>
            <a:r>
              <a:rPr lang="en-US" dirty="0"/>
              <a:t>CHOP 2026, 54.98, gedruckte S. 204: Peritonealdialyse EXKL. Einsetzen eines permanenten Katheters zur Peritonealdialyse (54.93) Peritoneallavage (diagnostisch) (54.25)</a:t>
            </a:r>
          </a:p>
          <a:p>
            <a:r>
              <a:rPr lang="en-US" dirty="0"/>
              <a:t>CHOP 2027, 54.98, gedruckte S. 215: Peritonealdialyse EXKL. Einsetzen eines permanenten Katheters zur Peritonealdialyse (54.93) Peritoneallavage (diagnostisch) (54.25)</a:t>
            </a:r>
          </a:p>
          <a:p>
            <a:r>
              <a:rPr lang="en-US" dirty="0"/>
              <a:t>CHOP 2026, 54.98.2, gedruckte S. 204: Peritonealdialyse, kontinuierlich, nicht maschinell unterstützt [CAPD], nach Dauer</a:t>
            </a:r>
          </a:p>
          <a:p>
            <a:r>
              <a:rPr lang="en-US" dirty="0"/>
              <a:t>CHOP 2026, 54.98.3, gedruckte S. 204: Peritonealdialyse, kontinuierlich, maschinell unterstützt [APD], mit Zusatzgeräten, nach Dauer</a:t>
            </a:r>
          </a:p>
          <a:p>
            <a:r>
              <a:rPr lang="en-US" dirty="0"/>
              <a:t>CHOP 2027, 54.98.5, gedruckte S. 215: Peritonealdialyse, kontinuierlich, nicht maschinell unterstützt [CAPD], nach Dauer</a:t>
            </a:r>
          </a:p>
          <a:p>
            <a:r>
              <a:rPr lang="en-US" dirty="0"/>
              <a:t>CHOP 2027, 54.98.A, gedruckte S. 217: Peritonealdialyse, kontinuierlich, maschinell unterstützt [APD], mit Zusatzgeräten, nach Dauer</a:t>
            </a:r>
          </a:p>
          <a:p>
            <a:r>
              <a:rPr lang="en-US" dirty="0"/>
              <a:t>CHOP 2026, 54.98.11, gedruckte S. 204: Peritonealdialyse, intermittierend, maschinell unterstützt [IPD]</a:t>
            </a:r>
          </a:p>
          <a:p>
            <a:r>
              <a:rPr lang="en-US" dirty="0"/>
              <a:t>CHOP 2027, 54.98.11, gedruckte S. 215: Peritonealdialyse, intermittierend, maschinell unterstützt [IPD]</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CHOP 2026: S. 134, 150, 153, 425, 433; CHOP 2027: S. 135, 152–153, 441, 449–450.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2026, 39.27.1, gedruckte S. 134: Anlegen eines inneren arteriovenösen Shunts zur Hämodialyse EXKL. Äusserer AV-Shunt: Implantation einer Gefäss-zu-Gefäss-Kanüle (39.93)
CHOP 2027, 39.27.1, gedruckte S. 135: Anlegen eines inneren arteriovenösen Shunts zur Hämodialyse, Hämofiltration und Hämodiafiltration EXKL. Äusserer AV-Shunt: Implantation einer Gefäss-zu-Gefäss-Kanüle (39.93)
CHOP 2026, 39.93, gedruckte S. 150: Implantation einer Gefäss-zu-Gefäss-Kanüle Bildung einer arteriovenösen Fistel mit externer Kanüle Bildung eines arteriovenösen Shunts mit externer Kanüle Kod. eb.: Jegliche Hämodialyse (39.95) EXKL. Anlegen eines inneren arteriovenösen Shunts zur Hämodialyse (39.27.1-) Herzkreislauf- und lungenunterstützende Systeme (37.6-)
CHOP 2027, 39.93, gedruckte S. 152: Implantation einer Gefäss-zu-Gefäss-Kanüle Bildung einer arteriovenösen Fistel mit externer Kanüle Bildung eines arteriovenösen Shunts mit externer Kanüle Kod. eb.: Hämodiafiltration (39.9D.-) Hämodialyse (39.9B.-) Hämofiltration (39.9C.-) EXKL. Anlegen eines inneren arteriovenösen Shunts zur Hämodialyse, Hämofiltration und Hämodiafiltration (39.27.1-) Herzkreislauf- und lungenunterstützende Systeme (37.6-)
CHOP 2026, 39.9A.3, gedruckte S. 153: Implantation, Revision, Wechsel oder Entfernen eines retroaurikulär fixierten Ports zur Hämodialyse Bone anchored ports [BAP]
CHOP 2027, 39.9A.3, gedruckte S. 153: Implantation, Revision, Wechsel oder Entfernen eines retroaurikulär fixierten Ports zur Hämodialyse, Hämofiltration und Hämodiafiltration Bone anchored ports [BAP]
CHOP 2026, 99.76, gedruckte S. 425: Extrakorporale Immunadsorption und Adsorption Jede durchgeführte extrakorporale Immunadsorption und Adsorption ist zu kodieren Kod. eb.: Falls durchgeführt - Hämodialyse (39.95.-)
CHOP 2027, 99.76, gedruckte S. 441: Extrakorporale Immunadsorption und Adsorption Jede durchgeführte extrakorporale Immunadsorption und Adsorption ist zu kodieren Kod. eb.: Falls durchgeführt - Hämodiafiltration (39.9D.-) Falls durchgeführt - Hämodialyse (39.9B.-) Falls durchgeführt - Hämofiltration (39.9C.-)
CHOP 2026, 99.79.21, gedruckte S. 425: Apherese zur Elimination von Endotoxin mittels Polymyxin-Hämoperfusion Kod. eb.: Falls durchgeführt - Hämodialyse (39.95.-)
CHOP 2027, 99.79.21, gedruckte S. 441: Apherese zur Elimination von Endotoxin mittels Polymyxin-Hämoperfusion Kod. eb.: Falls durchgeführt - Hämodiafiltration (39.9D.-) Falls durchgeführt - Hämodialyse (39.9B.-) Falls durchgeführt - Hämofiltration (39.9C.-)
CHOP 2026, 99.78, gedruckte S. 425: Aquapharese Entfernen von Plasmawasser Ultrafiltration (für Wasserentfernung) EXKL. Hämodiafiltration (39.95) Hämodialyse (39.95) Therapeutische Plasmapherese (99.71.-)
CHOP 2027, 99.78, gedruckte S. 441: Aquapharese Entfernen von Plasmawasser Ultrafiltration (für Wasserentfernung) EXKL. Hämodiafiltration (39.9D.-) Hämodialyse (39.9B.-) Hämofiltration (39.9C.-) Therapeutische Plasmapherese (99.71.-)
CHOP 2026, 99.B1, gedruckte S. 433: Leberkomplexbehandlung, nach Anzahl Behandlungstage Kod. eb.: Anlage und Revision portosystemischer Shunt, TIPSS (39.11.-) Evaluation zur Lebertransplantation (89.07.14, 89.07.24, 89.07.34) Extrakorporelle Leberassistierung - Leberdialyse (50.92) Gastroskopie (44.11, 44.12, 44.13) Hämodialyse (39.95.-) Intensivmedizinische Komplexbehandlung (Basisprozedur) des Erwachsenen, nach Aufwandspunkten (99.B7.1-) Komplexbehandlung des Erwachsenen in einer Intermediate-Care Unit [IMCU], nach Aufwandspunkten (99.B8.1-) Perkutane abdominale Drainage (Punktion) - Parazentese (54.91) Beachte: Mindestmerkmal Punkt 1, Indikation: Die Patientin / der Patient leidet an einer akuten oder chronischen Hepatopathie mit einer oder mehreren der folgenden Komplikationen, die einer stationären Therapie bedürfen: Aszites, hepatische Enzephalopathie, gastrointestinale Blutung, hepatorenales Syndrom. Mindestmerkmal Punkt 2, Therapie: Gastroskopie und Parazentese werden bei klinischer Indikation erbracht. Das hepatorenale Syndrom wird entweder mit Vasoaktiva oder mittels Hämofiltration therapiert. Visite mit Beurteilung sowie Therapieplan: 1. Mindestens 3 mal pro Woche Visite durch Fachärztin / Facharzt Gastroenterologie mit Schwerpunkt Hepatologie, 2. Mindestens 1 mal pro Woche Visite durch Fachärztin / Facharzt Viszeralchirurgie. Mindestmerkmal Punkt 3, Behandlungsteam: Team unter Leitung einer Fachärztin / eines Facharztes Gastroenterologie mit Schwerpunkt Hepatologie. Folgende Expertinnen / Experten sowie Strukturen stehen zur Verfügung: 1. Facharzt/Fachärztin für Viszeralchirurgie mit Expertise betreffend Lebertransplantationsabklärung und - indikation, 2. Facharzt/Fachärztin für Neurologie, 3. Facharzt/Fachärztin für Psychiatrie, 4. Nephrologie mit Dialysestation, 5. Gastroenterologie: ERCP und interventionelle Endoskopie, 6. Diagnostische (CT, MRI) und Interventionelle Radiologie (TIPSS), 7. Interdisziplinäre Intensivstation (IPS oder IMC), 8. Ernährungsberatung/therapie Mindestmerkmal Punkt 4, Therapiekontrolle und Dokumentation: wöchentliche Dokumentation von Indikation und Therapieplan
CHOP 2027, 99.B1, gedruckte S. 449: Leberkomplexbehandlung, nach Anzahl Behandlungstage Kod. eb.: Anlage und Revision portosystemischer Shunt, TIPSS (39.11.-) Evaluation zur Lebertransplantation (89.07.14, 89.07.24, 89.07.34) Extrakorporelle Leberassistierung - Leberdialyse (50.92) Gastroskopie (44.11, 44.12, 44.13) Hämodiafiltration (39.9D.-) Hämodialyse (39.9B.-) Hämofiltration (39.9C.-) Intensivmedizinische Komplexbehandlung des Erwachsenen (Basisprozedur), nach Aufwandspunkten (99.B7.1-) Komplexbehandlung des Erwachsenen in einer Intermediate-Care Unit [IMCU], nach Aufwandspunkten (99.B8.1-) Perkutane abdominale Drainage (Punktion) - Parazentese (54.91) Beachte: Mindestmerkmal Punkt 1, Indikation: Die Patientin / der Patient leidet an einer akuten oder chronischen Hepatopathie mit einer oder mehreren der folgenden Komplikationen, die einer stationären Therapie bedürfen: Aszites, hepatische Enzephalopathie, gastrointestinale Blutung, hepatorenales Syndrom. Mindestmerkmal Punkt 2, Therapie: Gastroskopie und Parazentese werden bei klinischer Indikation erbracht. Das hepatorenale Syndrom wird bei klinischer Indikation mit Albumin, Vasoaktiva oder Hämofiltration therapiert. Visite mit Beurteilung sowie Therapieplan: 1. Mindestens 3 Mal pro Woche Visite durch Fachärztin / Facharzt Gastroenterologie mit Schwerpunkt Hepatologie, 2. Mindestens 1 Mal pro Woche Visite durch Fachärztin / Facharzt Viszeralchirurgie. Mindestmerkmal Punkt 3, Behandlungsteam: Team unter Leitung einer Fachärztin / eines Facharztes Gastroenterologie mit Schwerpunkt Hepatologie. Folgende Expertinnen / Experten sowie Strukturen stehen zur Verfügung: 1. Facharzt/Fachärztin für Viszeralchirurgie mit Expertise betreffend Lebertransplantationsabklärung und - indikation, 2. Facharzt/Fachärztin für Neurologie, 3. Facharzt/Fachärztin für Psychiatrie, 4. Nephrologie mit Dialysestation, 5. Gastroenterologie: ERCP und interventionelle Endoskopie, 6. Diagnostische (CT, MRI) und Interventionelle Radiologie (TIPSS), 7. Interdisziplinäre Intensivstation (IPS oder IMC), 8. Ernährungsberatung/therapie Mindestmerkmal Punkt 4, Therapiekontrolle und Dokumentation: wöchentliche Dokumentation von Indikation und Therapieplan</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Gemäss Einleitung CHOP 2027, S. IX, aus unterjähriger Aktualisierung Nr. 2 zu CHOP 2026. Tatsächlich mehrere Transplantationen werden weiterhin jeweils erfasst.
Vergleichsspalten sind, sofern nicht in Anführungszeichen gesetzt, sinngemässe didaktische Zusammenfassungen. Weitere übergeordnete und kodebezogene Hinweise bleiben anwendbar.
Sichtbare Fundstelle:
CHOP 2026: S. 166; CHOP 2027: S. 176–177.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2026, 41.0B, gedruckte S. 166: Hämatopoetische Stammzelltransplantation Kod. eb.: Fremdbezug des hämatopoetischen Stammzelltransplantats (41.0C.11) In-vitro-Aufbereitung des hämatopoetischen Stammzelltransplantats (41.0C.2-, 41.0C.3-) Beachte: Erhält eine Patientin / ein Patient mehrere Transplantationen ist jede hämatopoetische Stammzelltransplantation zu kodieren.
CHOP 2027, 41.0B, gedruckte S. 176: Hämatopoetische Stammzelltransplantation Kod. eb.: Fremdbezug des hämatopoetischen Stammzelltransplantats (41.0C.11) Sofern die Aufbereitung der Stammzellen dem entsprechenden stationären Fall zugeordnet wird - In-vitro-Aufbereitung des hämatopoetischen Stammzelltransplantats (41.0C.2-, 41.0C.3-) Beachte: Erhält eine Patientin / ein Patient mehrere Transplantationen ist jede hämatopoetische Stammzelltransplantation zu kodieren. Eine Transplantation umfasst die gesamte Verabreichung des Transplantats, das mit einer In-vitro-Aufbereitung zusammenhängt, auch wenn diese Transplantation in fraktionierten Transfusionen erfolgt. Eine Stammzelltransplantation wird nur einmalig am ersten Tag der Verabreichung kodiert.</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 gelieferten Verzeichnis 2026 fehlen diese vier spezifischen Kodes. Eine nicht ausdrücklich belegte alte Ersatzkodierung wird nicht erfunden. Die Erfassung der Sogbehandlung setzt deren tatsächliche Durchführung und Dokumentation voraus.
Vergleichsspalten sind, sofern nicht in Anführungszeichen gesetzt, sinngemässe didaktische Zusammenfassungen. Weitere übergeordnete und kodebezogene Hinweise bleiben anwendbar.
Sichtbare Fundstelle:
CHOP 2027: S. 183, 188, 195–196, 198.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2027, 42.99.51, gedruckte S. 183: Einsetzen und Wechsel einer selbstexpandierenden Vakuum-Prothese in den Ösophagus, endoskopisch Kod. eb.: Kontinuierliche Sogbehandlung bei einer Vakuumversiegelung, nach Anzahl Behandlungstage (93.57.1-)
CHOP 2027, 44.99.B1, gedruckte S. 188: Einlegen oder Wechsel einer selbstexpandierenden Vakuum-Prothese in den Magen, endoskopisch Kod. eb.: Kontinuierliche Sogbehandlung bei einer Vakuumversiegelung, nach Anzahl Behandlungstage (93.57.1-)
CHOP 2027, 46.99.A1, gedruckte S. 195: Einlegen oder Wechsel einer selbstexpandierenden Vakuum-Prothese in den Darm, endoskopisch Kod. eb.: Kontinuierliche Sogbehandlung bei einer Vakuumversiegelung, nach Anzahl Behandlungstage (93.57.1-)
CHOP 2027, 48.99.80, gedruckte S. 198: Einlegen oder Wechsel einer selbstexpandierenden Vakuum-Prothese im Rektum, endoskopisch Kod. eb.: Kontinuierliche Sogbehandlung bei einer Vakuumversiegelung, nach Anzahl Behandlungstage (93.57.1-)</a:t>
            </a:r>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Eigener didaktischer Kurzfall, keine vollständige Fallkodierung. Keine pauschale historische Ersatznummer angegeben.
Vergleichsspalten sind, sofern nicht in Anführungszeichen gesetzt, sinngemässe didaktische Zusammenfassungen. Weitere übergeordnete und kodebezogene Hinweise bleiben anwendbar.
Sichtbare Fundstelle:
CHOP 2026: S. 171, 364; CHOP 2027: S. 182–183, 379.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2026, 42.99, gedruckte S. 171: Sonstige Operation am Ösophagus EXKL. Einlegen einer Sengstakensonde (96.06) Entfernen eines intraluminalen Fremdkörpers aus dem Ösophagus ohne Inzision (98.02) Intubation des Ösophagus (96.06-96.08) Tamponade des Ösophagus (96.06)
CHOP 2027, 42.99, gedruckte S. 182: Sonstige Operation am Ösophagus EXKL. Einlegen einer Sengstakensonde (96.06) Entfernen eines intraluminalen Fremdkörpers aus dem Ösophagus ohne Inzision (98.02) Intubation des Ösophagus (96.06-96.08) Tamponade des Ösophagus (96.06)
CHOP 2027, 42.99.51, gedruckte S. 183: Einsetzen und Wechsel einer selbstexpandierenden Vakuum-Prothese in den Ösophagus, endoskopisch Kod. eb.: Kontinuierliche Sogbehandlung bei einer Vakuumversiegelung, nach Anzahl Behandlungstage (93.57.1-)
CHOP 2026, 93.57.1, gedruckte S. 364: Kontinuierliche Sogbehandlung bei einer Vakuumversiegelung, nach Anzahl Behandlungstage Kod. eb.: Anlage oder Wechsel eines Systems zur Vakuumversiegelung ohne Regional- oder Allgemeinanästhesie (86.88.J-) Operative Anlage oder Wechsel eines Systems zur Vakuumversiegelung in Regional- oder Allgemeinanästhesie, je nach angegebener Lokalisation (86.88.I-) EXKL. Kode weglassen - Applikation eines epikutanen (Vakuum)verbandes (93.57.21) Beachte: Der Gebrauch dieses Kodes ist an den Einsatz eines mechanischen Pumpensystems mit kontinuierlicher Druckkontrolle gebunden
CHOP 2027, 93.57.1, gedruckte S. 379: Kontinuierliche Sogbehandlung bei einer Vakuumversiegelung, nach Anzahl Behandlungstage Kod. eb.: Anlage oder Wechsel eines Systems zur Vakuumversiegelung ohne Regional- oder Allgemeinanästhesie (86.88.J-) Operative Anlage oder Wechsel eines Systems zur Vakuumversiegelung in Regional- oder Allgemeinanästhesie, je nach angegebener Lokalisation (86.88.I-) EXKL. Kode weglassen - Applikation eines epikutanen (Vakuum)verbandes (93.57.21) Beachte: Der Gebrauch dieses Kodes ist an den Einsatz eines mechanischen Pumpensystems mit kontinuierlicher Druckkontrolle gebunden</a:t>
            </a:r>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CHOP 2026: S. 174; CHOP 2027: S. 185.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2026, 44.31.1, gedruckte S. 174: Proximaler Gastric Bypass
CHOP 2026, 44.31.2, gedruckte S. 174: Distaler Magenbypass
CHOP 2026, 44.31.4, gedruckte S. 174: Roux-en-Y-Magenbypass
CHOP 2027, 44.31.5, gedruckte S. 185: Proximaler Magenbypass
CHOP 2027, 44.31.6, gedruckte S. 185: Distaler Magenbypass EXKL. Biliopankreatische Diversion des Magens mit Duodenal-Switch [BPD-DS] (43.89.3-) Duodenal-Switch (43.89.5-)
CHOP 2026, 44.31.31, gedruckte S. 174: Omega-loop Gastric Bypass, offen chirurgisch Magenbypass mit Omega-Schlinge, offen chirurgisch Mini Gastric Bypass, offen chirurgisch
CHOP 2027, 44.31.31, gedruckte S. 185: Omega-loop Gastric Bypass, offen chirurgisch Magenbypass mit Omega-Schlinge, offen chirurgisch Mini Gastric Bypass, offen chirurgisch
CHOP 2026, 44.31.32, gedruckte S. 174: Omega-loop Gastric Bypass, laparoskopisch Magenbypass mit Omega-Schlinge, laparoskopisch Mini Gastric Bypass, laparoskopisch
CHOP 2027, 44.31.32, gedruckte S. 185: Omega-loop Gastric Bypass, laparoskopisch Magenbypass mit Omega-Schlinge, laparoskopisch Mini Gastric Bypass, laparoskopisch</a:t>
            </a:r>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CHOP 2026: S. 174; CHOP 2027: S. 185.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2026, 44.31.11, gedruckte S. 174: Proximaler Magenbypass, offen chirurgisch
CHOP 2026, 44.31.13, gedruckte S. 174: Proximaler Magenbypass nach Sleeve resection, reversal Eingriff, offen chirurgisch
CHOP 2026, 44.31.15, gedruckte S. 174: Proximaler Magenbypass nach Gastric Banding, nach bariatrischem Voreingriff, offen chirurgisch
CHOP 2026, 44.31.21, gedruckte S. 174: Distaler Magenbypass, offen chirurgisch
CHOP 2026, 44.31.41, gedruckte S. 174: Roux-en-Y-Magenbypass, offen chirurgisch
CHOP 2027, 44.31.51, gedruckte S. 185: Proximaler Magenbypass, offen chirurgisch Proximaler Roux-en-Y-Magenbypass, offen chirurgisch
CHOP 2027, 44.31.53, gedruckte S. 185: Proximaler Magenbypass nach Sleeve resection, reversal Eingriff, offen chirurgisch
CHOP 2027, 44.31.55, gedruckte S. 185: Proximaler Magenbypass nach Gastric Banding, nach bariatrischem Voreingriff, offen chirurgisch
CHOP 2027, 44.31.61, gedruckte S. 185: Distaler Magenbypass, offen chirurgisch Distaler Roux-en-Y-Magenbypass, offen chirurgisch</a:t>
            </a:r>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 handelt sich um eine Bereinigung des Verzeichnisses im Einklang mit der bereits bestehenden P02-Vorgabe. Nicht als neu eingeführtes Kodierverbot ab 2027 vermitteln.
Vergleichsspalten sind, sofern nicht in Anführungszeichen gesetzt, sinngemässe didaktische Zusammenfassungen. Weitere übergeordnete und kodebezogene Hinweise bleiben anwendbar.
Sichtbare Fundstelle:
CHOP 2026: S. 123, 179–180, 198, 207, 355; CHOP 2027: S. 191.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2026, 37.99.4, gedruckte S. 123: Entnahme von Herzgewebe mit oder ohne Lungengewebe zur Transplantation
CHOP 2026, 45.63.10, gedruckte S. 180: Totalexstirpation des Dünndarms, Dünndarmresektion zur Transplantation, postmortal
CHOP 2026, 45.63, gedruckte S. 179: Totalexstirpation des Dünndarms
CHOP 2027, 45.63, gedruckte S. 191: Totalexstirpation des Dünndarms
CHOP 2026, 52.64, gedruckte S. 198: Totale Pankreatektomie zur Transplantation, postmortal
CHOP 2026, 55.51.03, gedruckte S. 207: Nephrektomie zur Transplantation, postmortal [L]
CHOP 2026, 89.81, gedruckte S. 355: Autopsie Obduktion</a:t>
            </a:r>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CHOP 2026: S. 207; CHOP 2027: S. 221.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2026, 55.51, gedruckte S. 207: Nephroureterektomie Nephroureterektomie mit Blasenwandmanschette Totale Nephrektomie EXKL. Entfernen einer transplantierten Niere (55.53)
CHOP 2027, 55.51, gedruckte S. 221: Nephroureterektomie Nephroureterektomie mit Blasenwandmanschette Totale Nephrektomie EXKL. Entfernen einer transplantierten Niere (55.53)
CHOP 2026, 55.54, gedruckte S. 207: Beidseitige Nephrektomie EXKL. Totale Nephrektomie (55.51.-)
CHOP 2027, 55.51.11, gedruckte S. 221: Nephroureterektomie [L]
CHOP 2027, 55.51.12, gedruckte S. 221: Nephroureterektomie zur Transplantation [L]</a:t>
            </a:r>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CHOP 2026: S. 215, 219; CHOP 2027: S. 229, 232.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2026, 58.6, gedruckte S. 215: Dilatation der Urethra Dilatation am Harnblasenhals Dilatation am urethrovesikalen Übergang Einführen einer Sonde durch die Urethra Entfernen eines Harnsteins von der Urethra ohne Inzision EXKL. Urethrale Kalibration (89.29)
CHOP 2027, 58.6, gedruckte S. 229: Dilatation der Urethra Dilatation am Harnblasenhals Dilatation am urethrovesikalen Übergang Einführen einer Sonde durch die Urethra Entfernen eines Harnsteins von der Urethra ohne Inzision EXKL. Operative Harnblasendehnung (57.99.4-) Transurethrale Ballon-Dilatation einer prostatischen Urethra (60.95.-) Urethrale Kalibration (89.29)
CHOP 2027, 58.61, gedruckte S. 229: Dilatation der Urethra mit einem Ballon, mit Medikamentenfreisetzung
CHOP 2027, 58.62, gedruckte S. 229: Dilatation der Urethra mit einem Ballon, ohne Medikamentenfreisetzung
CHOP 2027, 58.69, gedruckte S. 229: Dilatation der Urethra, sonstige
CHOP 2026, 60.95, gedruckte S. 219: Transurethrale Ballon-Dilatation einer prostatischen Urethra Bougierung *
CHOP 2027, 60.95, gedruckte S. 232: Transurethrale Ballon-Dilatation einer prostatischen Urethra Bougierung
CHOP 2027, 60.95.11, gedruckte S. 232: Transurethrale Dilatation einer prostatischen Urethra mit einem Ballon, mit Medikamentenfreisetzung
CHOP 2027, 60.95.12, gedruckte S. 232: Transurethrale Dilatation einer prostatischen Urethra mit einem Ballon, ohne medikamentenfreisetzung</a:t>
            </a:r>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Gemäss Einleitung CHOP 2027, S. X, aus unterjähriger Aktualisierung Nr. 1 zur CHOP 2026. Keine klinische Indikations- oder Therapieempfehlung.
Vergleichsspalten sind, sofern nicht in Anführungszeichen gesetzt, sinngemässe didaktische Zusammenfassungen. Weitere übergeordnete und kodebezogene Hinweise bleiben anwendbar.
Sichtbare Fundstelle:
CHOP 2026: S. 219; CHOP 2027: S. 232.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2026, 60.97, gedruckte S. 219: Sonstige transurethrale Destruktion von prostatischem Gewebe durch sonstige Wärmetherapie Transurethrale Nadelabtragung von Prostatagewebe [TUNA] Wärmetherapie durch Radiowellen EXKL. Radikale Prostatektomie (60.5-) Retropubische Prostatektomie (60.4) Sonstige Prostatektomie (60.61 - 60.69) Suprapubische Prostatektomie (60.3) Transurethrale Prostatektomie (60.21 - 60.29)
CHOP 2027, 60.97, gedruckte S. 232: Sonstige transurethrale Destruktion von prostatischem Gewebe durch sonstige Wärmetherapie Transurethrale Nadelabtragung von Prostatagewebe [TUNA] Wärmetherapie durch injizierten Wasserdampf Wärmetherapie durch Radiowellen EXKL. Radikale Prostatektomie (60.5-) Retropubische Prostatektomie (60.4) Sonstige Prostatektomie (60.61 - 60.69) Suprapubische Prostatektomie (60.3) Transurethrale Prostatektomie (60.21 - 60.29)</a:t>
            </a:r>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Einleitung nennt die unterjährige Aktualisierung Nr. 1 zur CHOP 2026. Diese Folie erläutert die CHOP-Tagezählung, nicht die vollständige Hauptdiagnosenregel bei Entbindungen.
Vergleichsspalten sind, sofern nicht in Anführungszeichen gesetzt, sinngemässe didaktische Zusammenfassungen. Weitere übergeordnete und kodebezogene Hinweise bleiben anwendbar.
Sichtbare Fundstelle:
CHOP 2026: S. 232; CHOP 2027: S. 245.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2026, 73.7X.1, gedruckte S. 232: Stationäre Behandlung (Präpartale Behandlungsdauer) vor Entbindung im gleichen stationären Aufenthalt, nach Anzahl Behandlungstage
CHOP 2027, 73.7X.1, gedruckte S. 245: Stationäre Behandlung (Präpartale Behandlungsdauer) vor Entbindung im gleichen stationären Aufenthalt, nach Anzahl Behandlungstage Beachte: Der Tag der Geburt zählt nicht zu den Behandlungstagen.</a:t>
            </a:r>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genannten Applikationsmuster sind die Erfassungsbedingungen aus der CHOP, keine Empfehlung zur klinischen Therapie. Unter 99.29- wird ein Exklusivum auf 75.G1 ergänzt.
Vergleichsspalten sind, sofern nicht in Anführungszeichen gesetzt, sinngemässe didaktische Zusammenfassungen. Weitere übergeordnete und kodebezogene Hinweise bleiben anwendbar.
Sichtbare Fundstelle:
CHOP 2026: S. 423; CHOP 2027: S. 248, 439.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2027, 75.G, gedruckte S. 248: Medikamentöse Therapien des Fetus mittels Verabreichung bei der Schwangeren Beachte: Verzicht auf die Angabe einer Resteklasse «sonstige» in der 3-stelligen Kategorie 75.G-. Für hier nicht aufgeführte Verfahren ist die Resteklasse 99.29.09 zu verwenden.
CHOP 2027, 75.G1, gedruckte S. 248: Antenatale Lungenreifungsinduktion [aLR] Beachte: Der Kode 75.G1 ist nur bei der Durchführung einer kompletten stationären antenatalen Lungenreifungsinduktion zu kodieren. Diese beinhaltet die parenterale Gabe von Glucocorticoiden in 2 Applikationen im Abstand von 24 Stunden oder in 4 Applikationen im Abstand von 12 Stunden.
CHOP 2026, 99.29, gedruckte S. 423: Injektion oder Infusion einer anderen therapeutischen oder prophylaktischen Substanz EXKL. Infusion einer Substanz zur Unterbrechung der Blut-Hirn-Schranke (00.19) Injektion einer sklerosierenden Substanz in Hämorrhoiden (49.42) Injektion einer sklerosierenden Substanz in Ösophagusvarizen (42.33) Injektion eines sklerosierenden Agens in ein Gefäss (39.92.-) Injektion oder Infusion von thrombolytischer Substanz, nach Anzahl Behandlungstage (99.10.-) Prophylaktische Impfung und Inokulation gegen gewisse bakterielle Krankheiten (99.3-) Prophylaktische Impfung und Inokulation gegen gewisse virale Krankheiten (99.4-) Sonstige Impfungen (99.5-) Verabreichung einer neuroprotektiven Substanz (99.75)
CHOP 2027, 99.29, gedruckte S. 439: Injektion oder Infusion einer anderen therapeutischen oder prophylaktischen Substanz EXKL. Antenatale Lungenreifungsinduktion [aLR] (75.G1) Infusion einer Substanz zur Unterbrechung der Blut-Hirn-Schranke (00.19) Injektion einer sklerosierenden Substanz in Hämorrhoiden (49.42) Injektion einer sklerosierenden Substanz in Ösophagusvarizen (42.33) Injektion eines sklerosierenden Agens in ein Gefäss (39.92.-) Injektion oder Infusion von thrombolytischer Substanz, nach Anzahl Behandlungstage (99.10.-) Prophylaktische Impfung und Inokulation gegen gewisse bakterielle Krankheiten (99.3-) Prophylaktische Impfung und Inokulation gegen gewisse virale Krankheiten (99.4-) Sonstige Impfungen (99.5-) Verabreichung einer neuroprotektiven Substanz (99.75)</a:t>
            </a:r>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Eigene didaktische Kurzfälle. Die Forderung nach komplett stationärer Durchführung wird exakt aus dem Beachte abgeleitet. Keine Aussage zu Indikationen oder Dosierungen.
Vergleichsspalten sind, sofern nicht in Anführungszeichen gesetzt, sinngemässe didaktische Zusammenfassungen. Weitere übergeordnete und kodebezogene Hinweise bleiben anwendbar.
Sichtbare Fundstelle:
CHOP 2027: S. 248.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2027, 75.G1, gedruckte S. 248: Antenatale Lungenreifungsinduktion [aLR] Beachte: Der Kode 75.G1 ist nur bei der Durchführung einer kompletten stationären antenatalen Lungenreifungsinduktion zu kodieren. Diese beinhaltet die parenterale Gabe von Glucocorticoiden in 2 Applikationen im Abstand von 24 Stunden oder in 4 Applikationen im Abstand von 12 Stunden.</a:t>
            </a:r>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Einleitung CHOP 2027, S. X, bezieht die Titelerweiterung auf unterjährige Aktualisierung Nr. 1 zu CHOP 2026 und erläutert die Streichung des Osteotomie-Inklusivums.
Vergleichsspalten sind, sofern nicht in Anführungszeichen gesetzt, sinngemässe didaktische Zusammenfassungen. Weitere übergeordnete und kodebezogene Hinweise bleiben anwendbar.
Sichtbare Fundstelle:
CHOP 2026: S. 272; CHOP 2027: S. 285.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2026, 7A.73, gedruckte S. 272: Nicht-dynamische Stabilisierung der Wirbelsäule durch Osteosynthese bei Frakturen INKL. Osteotomie an der Wirbelsäule, Grad I und II EXKL. Fusion von Wirbeln mit Stabilisierung der Wirbelsäule (7A.71.-) Beachte: Eine nicht-dynamische Stabilisierung der Wirbelsäule ist eine (potenziell) bewegungserhaltende Wirbelsäulenoperation unter Einsatz von Implantaten. Die Osteosynthese erfolgt mit dem Ziel der Ruhigstellung zur Heilung.
CHOP 2027, 7A.73, gedruckte S. 285: Nicht-dynamische Stabilisierung der Wirbelsäule EXKL. Fusion von Wirbeln mit Stabilisierung der Wirbelsäule (7A.71.-) Beachte: Eine nicht-dynamische Stabilisierung der Wirbelsäule ist eine (potenziell) bewegungserhaltende Wirbelsäulenoperation unter Einsatz von Implantaten ohne Ziel einer knöchernen Fusion.</a:t>
            </a:r>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Eigene didaktische Umschreibung. Massgeblich sind die jeweils spezifischen Titel, Inklusiva und Beachte; die Handlungsdefinition wird nicht auf sämtliche CHOP-Prothesen ausserhalb dieser Familien verallgemeinert.
Vergleichsspalten sind, sofern nicht in Anführungszeichen gesetzt, sinngemässe didaktische Zusammenfassungen. Weitere übergeordnete und kodebezogene Hinweise bleiben anwendbar.
Sichtbare Fundstelle:
CHOP 2026: S. 291, 294; CHOP 2027: S. 303–304, 308.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2027, 81.56.11, gedruckte S. 303: Erstimplantation einer Sprunggelenksendoprothese [L]
CHOP 2027, 81.56.12, gedruckte S. 303: Implantation einer Sprunggelenksendoprothese bei einem Wechsel [L] Beachte: Bei einem Wechsel wird die Entfernung der bestehenden Prothese mit dem Kode 80.07 «Arthrotomie zur Prothesenentfernung am Sprunggelenk» kodiert.
CHOP 2027, 81.56.13, gedruckte S. 304: Revision ohne Ersatz einer Sprunggelenksendoprothese [L] INKL. Entnahme von Biopsien, Synovektomie, Tenotomien, Entfernung von Bursae Beachte: Die Revision ohne Ersatz beinhaltet Eingriffe ohne Veränderung der inliegenden Implantate, z. B. Hämatomausräumungen, Lösung von Verklebungen, Abtragung von Verknöcherungen, Gelenkspülung usw.
CHOP 2026, 81.71, gedruckte S. 291: Arthroplastik mit Implantat am Metakarpophalangealund Interphalangealgelenk
CHOP 2027, 81.71, gedruckte S. 304: Implantation oder Revision einer Endoprothese des Metakarpophalangeal- oder Interphalangealgelenks
CHOP 2026, 81.84, gedruckte S. 294: Totalprothese des Ellenbogens [L] Kod. eb.: Falls zutreffend - Langschaftprothese (81.A1.13)
CHOP 2027, 81.84, gedruckte S. 308: Totalprothese des Ellenbogens</a:t>
            </a:r>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CHOP 2026: S. 291; CHOP 2027: S. 303–304.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2026, 81.56, gedruckte S. 291: Totalprothese des oberen Sprunggelenks [L]
CHOP 2027, 81.56, gedruckte S. 303: Totalprothese des oberen Sprunggelenks
CHOP 2027, 81.56.11, gedruckte S. 303: Erstimplantation einer Sprunggelenksendoprothese [L]
CHOP 2027, 81.56.12, gedruckte S. 303: Implantation einer Sprunggelenksendoprothese bei einem Wechsel [L] Beachte: Bei einem Wechsel wird die Entfernung der bestehenden Prothese mit dem Kode 80.07 «Arthrotomie zur Prothesenentfernung am Sprunggelenk» kodiert.
CHOP 2027, 81.56.13, gedruckte S. 304: Revision ohne Ersatz einer Sprunggelenksendoprothese [L] INKL. Entnahme von Biopsien, Synovektomie, Tenotomien, Entfernung von Bursae Beachte: Die Revision ohne Ersatz beinhaltet Eingriffe ohne Veränderung der inliegenden Implantate, z. B. Hämatomausräumungen, Lösung von Verklebungen, Abtragung von Verknöcherungen, Gelenkspülung usw.
CHOP 2027, 81.57.2, gedruckte S. 304: Fusswurzelendoprothese INKL. Endoprothesen der Tarsometatarsalgelenke
CHOP 2027, 81.57.3, gedruckte S. 304: Mittelfuss- oder Zehenendoprothese</a:t>
            </a:r>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CHOP 2026: S. 291; CHOP 2027: S. 304–305.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2026, 81.71, gedruckte S. 291: Arthroplastik mit Implantat am Metakarpophalangealund Interphalangealgelenk
CHOP 2027, 81.71, gedruckte S. 304: Implantation oder Revision einer Endoprothese des Metakarpophalangeal- oder Interphalangealgelenks
CHOP 2026, 81.73, gedruckte S. 291: Totaler Handgelenkersatz
CHOP 2027, 81.73, gedruckte S. 304: Totaler Handgelenkersatz
CHOP 2026, 81.74, gedruckte S. 291: Arthroplastik mit Implantat am Karpokarpal- oder Karpometakarpalgelenks Operation nach Kessler
CHOP 2027, 81.74, gedruckte S. 304: Implantation oder Revision einer Endoprothese des Radiokarpal-, Karpokarpal- oder Karpometakarpalgelenks Operation nach Kessler
CHOP 2026, 81.74.21, gedruckte S. 291: Arthroplastik mit Implantat am Radiokarpaloder Karpokarpalgelenk [L] INKL. Interpositionsimplantat
CHOP 2027, 81.74.21, gedruckte S. 305: Erstimplantation einer Endoprothese am Radiokarpal- oder Karpokarpalgelenk [L] INKL. Interpositionsimplantat
CHOP 2027, 81.74.22, gedruckte S. 305: Implantation einer Endoprothese am Radiokarpal- oder Karpokarpalgelenk bei einem Wechsel [L] Beachte: Bei einem Wechsel wird die Entfernung der bestehenden Prothese mit dem Kode 80.04.99 «Arthrotomie zur Prothesenentfernung an Hand und Fingern, sonstige» kodiert.
CHOP 2027, 81.74.23, gedruckte S. 305: Revision ohne Ersatz einer Endoprothese am Radiokarpal- oder Karpokarpalgelenk [L] INKL. Entnahme von Biopsien, Synovektomie, Tenotomien, Entfernung von Bursae Beachte: Die Revision ohne Ersatz beinhaltet Eingriffe ohne Veränderung der inliegenden Implantate, z. B. Hämatomausräumungen, Lösung von Verklebungen, Abtragung von Verknöcherungen, Gelenkspülung usw.
CHOP 2027, 81.74.31, gedruckte S. 305: Erstimplantation einer Endoprothese an den Karpometakarpalgelenken [L]</a:t>
            </a:r>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CHOP 2026: S. 294, 300; CHOP 2027: S. 306, 308–309.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2026, 81.97.21, gedruckte S. 300: Revision ohne Ersatz, Schultergelenk, Totalendoprothese [L]
CHOP 2026, 81.97.22, gedruckte S. 300: Revision ohne Ersatz, Schultergelenk, Teilprothese [L]
CHOP 2027, 81.80.31, gedruckte S. 306: Revision ohne Ersatz einer Totalendoprothese des Schultergelenks [L]
CHOP 2027, 81.81.41, gedruckte S. 306: Revision ohne Ersatz einer Teilprothese des Schultergelenks [L]
CHOP 2026, 81.84, gedruckte S. 294: Totalprothese des Ellenbogens [L] Kod. eb.: Falls zutreffend - Langschaftprothese (81.A1.13)
CHOP 2027, 81.84, gedruckte S. 308: Totalprothese des Ellenbogens
CHOP 2026, 81.85.30, gedruckte S. 294: Prothetischer Ersatz der distalen Humerusgelenkfläche [L]
CHOP 2026, 81.85.31, gedruckte S. 294: Sonstige Rekonstruktion am Ellenbogen, Radiuskopfprothese [L]
CHOP 2027, 81.86.1, gedruckte S. 309: Prothetischer Ersatz der distalen Humerusgelenksfläche
CHOP 2027, 81.86.2, gedruckte S. 309: Radiuskopfprothese</a:t>
            </a:r>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Aussage zur Erfassung der Entfernung ist durch die jeweiligen neuen Beachte belegt. Sie wird nicht als neu für sämtliche Prothesen des Jahres 2027 verallgemeinert.
Vergleichsspalten sind, sofern nicht in Anführungszeichen gesetzt, sinngemässe didaktische Zusammenfassungen. Weitere übergeordnete und kodebezogene Hinweise bleiben anwendbar.
Sichtbare Fundstelle:
CHOP 2027: S. 303–304, 308.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2027, 81.56.12, gedruckte S. 303: Implantation einer Sprunggelenksendoprothese bei einem Wechsel [L] Beachte: Bei einem Wechsel wird die Entfernung der bestehenden Prothese mit dem Kode 80.07 «Arthrotomie zur Prothesenentfernung am Sprunggelenk» kodiert.
CHOP 2027, 81.57.22, gedruckte S. 304: Implantation einer Fusswurzelendoprothese bei einem Wechsel [L] Beachte: Bei einem Wechsel wird die Entfernung der bestehenden Prothese mit dem Kode 80.08 «Arthrotomie zur Prothesenentfernung an Fuss und Zehen» kodiert.
CHOP 2027, 81.71.12, gedruckte S. 304: Implantation einer Endoprothese des Metakarpophalangeal- oder Interphalangealgelenks bei einem Wechsel [L] Beachte: Bei einem Wechsel wird die Entfernung der bestehenden Prothese mit dem Kode 80.04.11 «Entfernung einer sonstigen Fingergelenksendoprothese» kodiert.
CHOP 2027, 81.73.12, gedruckte S. 304: Implantation bei Wechsel eines totalen Handgelenkersatzes [L] Beachte: Bei einem Wechsel wird die Entfernung der bestehenden Prothese mit dem Kode 80.03 «Prothesenentfernung am Handgelenk» kodiert.
CHOP 2027, 81.84.12, gedruckte S. 308: Implantation einer Totalprothese des Ellenbogens bei einem Wechsel [L] Beachte: Bei einem Wechsel wird die Entfernung der bestehenden Prothese mit dem Kode 80.02 «Prothesenentfernung am Ellenbogen» kodiert.</a:t>
            </a:r>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Eigener didaktischer Kurzfall, kein vollständiger Kodiersatz. Mit der Kurzgegenüberstellung wird nicht behauptet, dass die Entfernung erst 2027 separat erfassbar wäre.
Vergleichsspalten sind, sofern nicht in Anführungszeichen gesetzt, sinngemässe didaktische Zusammenfassungen. Weitere übergeordnete und kodebezogene Hinweise bleiben anwendbar.
Sichtbare Fundstelle:
CHOP 2026: S. 276, 291; CHOP 2027: S. 289, 303.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2026, 81.59.11, gedruckte S. 291: Revision und Wechsel einer Sprunggelenkendoprothese [L]
CHOP 2027, 81.56.12, gedruckte S. 303: Implantation einer Sprunggelenksendoprothese bei einem Wechsel [L] Beachte: Bei einem Wechsel wird die Entfernung der bestehenden Prothese mit dem Kode 80.07 «Arthrotomie zur Prothesenentfernung am Sprunggelenk» kodiert.
CHOP 2026, 80.07, gedruckte S. 276: Arthrotomie zur Prothesenentfernung am Sprunggelenk [L]
CHOP 2027, 80.07, gedruckte S. 289: Arthrotomie zur Prothesenentfernung am Sprunggelenk [L]</a:t>
            </a:r>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CHOP 2026: S. 291, 300, 304; CHOP 2027: S. 304, 314.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2026, 81.59, gedruckte S. 291: Revision des Gelenkersatzes der unteren Extremitäten
CHOP 2027, 81.59, gedruckte S. 304: Gelenkersatz der unteren Extremitäten, sonstige [L]
CHOP 2026, 81.97, gedruckte S. 300: Revision einer Gelenkprothese an der oberen Extremität INKL. Entfernen von Cement Spacer
CHOP 2027, 81.97, gedruckte S. 314: Gelenkersatz der oberen Extremität, sonstige EXKL. Entfernen von Spacer (Zement) (84.57) Implantation oder Revision einer Endoprothese des Metakarpophalangealoder Interphalangealgelenks (81.71.-) Implantation oder Revision einer Endoprothese des Radiokarpal-, Karpokarpaloder Karpometakarpalgelenks (81.74.-) Partielle Prothese Schultergelenk (81.81.-) Teilprothese des Ellenbogens (81.86.-) Totalendoprothese Schultergelenk (81.80.-) Totaler Handgelenkersatz (81.73.-) Totalprothese des Ellenbogens (81.84.-)
CHOP 2026, 81.A1.13, gedruckte S. 304: Langschaftprothese EXKL. Kode weglassen - Erstimplantation einer achsengeführten Totalendoprothese des Kniegelenks (81.54.23) Kode weglassen - Implantation einer achsengeführten Totalendoprothese des Kniegelenks bei einem Prothesenwechsel (81.54.33)</a:t>
            </a:r>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Kurzbeschreibungen sind sinngemäss. 84.94.13 enthält Entfernung und Implantation im Rahmen des Wechsels; das steht im Kontrast zu den auf den Folien 54-55 behandelten Wechselkodes für Gelenkprothesen.</a:t>
            </a:r>
          </a:p>
          <a:p>
            <a:endParaRPr lang="en-US" dirty="0"/>
          </a:p>
          <a:p>
            <a:r>
              <a:rPr lang="en-US" dirty="0"/>
              <a:t>Vergleichsspalten sind, sofern nicht in Anführungszeichen gesetzt, sinngemässe didaktische Zusammenfassungen. Weitere übergeordnete und kodebezogene Hinweise bleiben anwendbar.</a:t>
            </a:r>
          </a:p>
          <a:p>
            <a:endParaRPr lang="en-US" dirty="0"/>
          </a:p>
          <a:p>
            <a:r>
              <a:rPr lang="en-US" dirty="0"/>
              <a:t>Sichtbare Fundstelle:</a:t>
            </a:r>
          </a:p>
          <a:p>
            <a:r>
              <a:rPr lang="en-US" dirty="0"/>
              <a:t>CHOP 2027: S. 336.</a:t>
            </a:r>
          </a:p>
          <a:p>
            <a:endParaRPr lang="en-US" dirty="0"/>
          </a:p>
          <a:p>
            <a:r>
              <a:rPr lang="en-US" dirty="0"/>
              <a:t>[Sources]</a:t>
            </a:r>
          </a:p>
          <a:p>
            <a:r>
              <a:rPr lang="en-US" dirty="0"/>
              <a:t>- Nutzerdatei: CHOP 2026 (3).pdf | BFS, Schweizerische Operationsklassifikation, Systematisches Verzeichnis - Version 2026.</a:t>
            </a:r>
          </a:p>
          <a:p>
            <a:r>
              <a:rPr lang="en-US" dirty="0"/>
              <a:t>- Nutzerdatei: CHOP 2027 (2).pdf | BFS, Schweizerische Operationsklassifikation, Systematisches Verzeichnis - Version 2027.</a:t>
            </a:r>
          </a:p>
          <a:p>
            <a:r>
              <a:rPr lang="en-US" dirty="0"/>
              <a:t>- Seitenangaben in der Folie: gedruckte Seiten. Im systematischen Verzeichnis: PDF-Seite = gedruckte Seite + 22. Einleitung: roemische Seitenzahlen, z. B. S. V = PDF-Seite 7.</a:t>
            </a:r>
          </a:p>
          <a:p>
            <a:r>
              <a:rPr lang="en-US" dirty="0"/>
              <a:t>- Logo und Kontaktangaben: vom Auftraggeber bereitgestellt. Original-Logo proportional verwendet.</a:t>
            </a:r>
          </a:p>
          <a:p>
            <a:r>
              <a:rPr lang="en-US" dirty="0"/>
              <a:t>- Gestaltung: Sand &amp; Graphit, angelehnt an das freigegebene Modul MedKod_KHB_Update_2027_v2; wiederverwendete grafische Bergsilhouette ohne Datenbezug.</a:t>
            </a:r>
          </a:p>
          <a:p>
            <a:r>
              <a:rPr lang="en-US" dirty="0"/>
              <a:t>[/Sources]</a:t>
            </a:r>
          </a:p>
          <a:p>
            <a:endParaRPr lang="en-US" dirty="0"/>
          </a:p>
          <a:p>
            <a:r>
              <a:rPr lang="en-US" dirty="0"/>
              <a:t>Quellenauszuege zur Nachvollziehbarkeit (Originale bei konkreter Fallanwendung konsultieren):</a:t>
            </a:r>
          </a:p>
          <a:p>
            <a:r>
              <a:rPr lang="en-US" dirty="0"/>
              <a:t>CHOP 2027, 84.94, gedruckte S. 336: Implantation, Entfernung und Revision einer EndoExo-Prothese</a:t>
            </a:r>
          </a:p>
          <a:p>
            <a:r>
              <a:rPr lang="en-US" dirty="0"/>
              <a:t>CHOP 2027, 84.94.11, gedruckte S. 336: Implantation eines OsseointegrationsImplantates für eine Endo-Exo-Prothese [L] Beachte: Mit diesem Kode ist der erste Operationsschritt im Rahmen der Implantation einer Endo-Exo-Prothese zu kodieren. Das Einbringen des Adapters für eine Endo-Exo-Prothese (zweiter Operationsschritt) ist mit dem Kode 84.94.12 zu kodieren.</a:t>
            </a:r>
          </a:p>
          <a:p>
            <a:r>
              <a:rPr lang="en-US" dirty="0"/>
              <a:t>CHOP 2027, 84.94.12, gedruckte S. 336: Einbringen eines Adapters für eine Endo-ExoProthese [L] Einbringen eines Doppelkonus-Adapters [Dual Cone Adapter, DCA] für eine Endo-Exo-Prothese Beachte: Mit diesem Kode ist der zweite Operationsschritt im Rahmen der Implantation einer Endo-Exo-Prothese zu kodieren. Dieser Operationsschritt beinhaltet die Freilegung der Konnektionsstelle sowie den Eingriff an der Haut zur erstmaligen Einbringung des Adapters. Der erste Operationsschritt ist mit 84.94.11 zu kodieren.</a:t>
            </a:r>
          </a:p>
          <a:p>
            <a:r>
              <a:rPr lang="en-US" dirty="0"/>
              <a:t>CHOP 2027, 84.94.13, gedruckte S. 336: Wechsel eines Osseointegrations-Implantates für eine Endo-Exo-Prothese [L] INKL. Entfernung sowie Implantation beim Wechsel eines OsseointegrationsImplantates. Beachte: Wird nur der Adapter gewechselt, kann der Kode 84.94.13 nicht erfasst werden.</a:t>
            </a:r>
          </a:p>
          <a:p>
            <a:r>
              <a:rPr lang="en-US" dirty="0"/>
              <a:t>CHOP 2027, 84.94.14, gedruckte S. 336: Revision ohne Ersatz eines OsseointegrationsImplantates für eine Endo-Exo-Prothese [L]</a:t>
            </a:r>
          </a:p>
          <a:p>
            <a:r>
              <a:rPr lang="en-US" dirty="0"/>
              <a:t>CHOP 2027, 84.94.15, gedruckte S. 336: Definitive Entfernung eines OsseointegrationsImplantates für eine Endo-Exo-Prothese [L]</a:t>
            </a:r>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CHOP 2027: S. 341.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2027, 85.K6.14, gedruckte S. 341: Revision von Haut-Muskel- und Haut-FettLappenplastiken an der Mamma mit einer partiellen Entfernung des Lappens [L] Beachte: Dieser Kode ist nur zu verwenden bei Revisionen mit einer partiellen Entfernung eines Haut-Muskel- und Haut-Fett-Lappens nach Brustrekonstruktion.
CHOP 2027, 85.K6.15, gedruckte S. 341: Revision von Haut-Muskel- und Haut-FettLappenplastiken an der Mamma mit einer Entfernung des gesamten Lappens [L] Beachte: Dieser Kode ist nur zu verwenden bei Revisionen mit einer Entfernung des gesamten Haut-Muskel- und Haut-FettLappens nach Brustrekonstruktion.</a:t>
            </a:r>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85.I3 ist in CHOP 2026 und 2027 endständig. Daher wird dieser Kode ohne Gruppen-Suffix .- geschrieben. Die Exklusivum-Aussage zu 85.K6.14 bleibt davon unberührt. Fundstellen: CHOP 2026 S. 325, CHOP 2027 S. 340 und Endständigkeitskennzeichnung der amtlichen CSV.</a:t>
            </a:r>
          </a:p>
          <a:p>
            <a:endParaRPr lang="en-US" dirty="0"/>
          </a:p>
          <a:p>
            <a:r>
              <a:rPr lang="en-US" dirty="0"/>
              <a:t>Vergleichsspalten sind, sofern nicht in Anführungszeichen gesetzt, sinngemässe didaktische Zusammenfassungen. Weitere übergeordnete und kodebezogene Hinweise bleiben anwendbar.</a:t>
            </a:r>
          </a:p>
          <a:p>
            <a:endParaRPr lang="en-US" dirty="0"/>
          </a:p>
          <a:p>
            <a:r>
              <a:rPr lang="en-US" dirty="0"/>
              <a:t>Sichtbare Fundstelle:</a:t>
            </a:r>
          </a:p>
          <a:p>
            <a:r>
              <a:rPr lang="en-US" dirty="0"/>
              <a:t>CHOP 2026: S. 323, 325, 327–328, 335; CHOP 2027: S. 338, 340–341, 343, 351.</a:t>
            </a:r>
          </a:p>
          <a:p>
            <a:endParaRPr lang="en-US" dirty="0"/>
          </a:p>
          <a:p>
            <a:r>
              <a:rPr lang="en-US" dirty="0"/>
              <a:t>[Sources]</a:t>
            </a:r>
          </a:p>
          <a:p>
            <a:r>
              <a:rPr lang="en-US" dirty="0"/>
              <a:t>- Nutzerdatei: CHOP 2026 (3).pdf | BFS, Schweizerische Operationsklassifikation, Systematisches Verzeichnis - Version 2026.</a:t>
            </a:r>
          </a:p>
          <a:p>
            <a:r>
              <a:rPr lang="en-US" dirty="0"/>
              <a:t>- Nutzerdatei: CHOP 2027 (2).pdf | BFS, Schweizerische Operationsklassifikation, Systematisches Verzeichnis - Version 2027.</a:t>
            </a:r>
          </a:p>
          <a:p>
            <a:r>
              <a:rPr lang="en-US" dirty="0"/>
              <a:t>- Seitenangaben in der Folie: gedruckte Seiten. Im systematischen Verzeichnis: PDF-Seite = gedruckte Seite + 22. Einleitung: roemische Seitenzahlen, z. B. S. V = PDF-Seite 7.</a:t>
            </a:r>
          </a:p>
          <a:p>
            <a:r>
              <a:rPr lang="en-US" dirty="0"/>
              <a:t>- Logo und Kontaktangaben: vom Auftraggeber bereitgestellt. Original-Logo proportional verwendet.</a:t>
            </a:r>
          </a:p>
          <a:p>
            <a:r>
              <a:rPr lang="en-US" dirty="0"/>
              <a:t>- Gestaltung: Sand &amp; Graphit, angelehnt an das freigegebene Modul MedKod_KHB_Update_2027_v2; wiederverwendete grafische Bergsilhouette ohne Datenbezug.</a:t>
            </a:r>
          </a:p>
          <a:p>
            <a:r>
              <a:rPr lang="en-US" dirty="0"/>
              <a:t>[/Sources]</a:t>
            </a:r>
          </a:p>
          <a:p>
            <a:endParaRPr lang="en-US" dirty="0"/>
          </a:p>
          <a:p>
            <a:r>
              <a:rPr lang="en-US" dirty="0"/>
              <a:t>Quellenauszuege zur Nachvollziehbarkeit (Originale bei konkreter Fallanwendung konsultieren):</a:t>
            </a:r>
          </a:p>
          <a:p>
            <a:r>
              <a:rPr lang="en-US" dirty="0"/>
              <a:t>CHOP 2026, 85.I3, gedruckte S. 325: Revision einer Lappenplastik an Haut und Subkutangewebe der Mamma [L]</a:t>
            </a:r>
          </a:p>
          <a:p>
            <a:r>
              <a:rPr lang="en-US" dirty="0"/>
              <a:t>CHOP 2027, 85.I3, gedruckte S. 340: Revision einer Lappenplastik an Haut und Subkutangewebe der Mamma [L] EXKL. Kode weglassen - Revision von Haut-Muskelund Haut-Fett-Lappenplastiken an der Mamma mit einer partiellen Entfernung des Lappens (85.K6.14)</a:t>
            </a:r>
          </a:p>
          <a:p>
            <a:r>
              <a:rPr lang="en-US" dirty="0"/>
              <a:t>CHOP 2026, 86.7E, gedruckte S. 335: Revision von Lappenplastik an Haut und Subkutangewebe Beachte: Die Revision einer Lappenplastik an Haut und Subkutangewebe beinhaltet nur kleine Korrekturen und nicht z. B. eine neue Lappenplastik. Wird z. B. eine neue Lappenplastik durchgeführt, ist der entsprechende Kode der Lappenplastik und zusätzlich der Kode 00.99.11 «Reoperation in einem bereits offen chirurgisch, thorakoskopisch, laparoskopisch und arthroskopisch voroperierten Gebiet» zu kodieren.</a:t>
            </a:r>
          </a:p>
          <a:p>
            <a:r>
              <a:rPr lang="en-US" dirty="0"/>
              <a:t>CHOP 2027, 86.7E, gedruckte S. 351: Revision von Lappenplastik an Haut und Subkutangewebe EXKL. Kode weglassen - Revision von Haut-Muskelund Haut-Fett-Lappenplastiken an der Mamma mit einer partiellen Entfernung des Lappens (85.K6.14) Beachte: Die Revision einer Lappenplastik an Haut und Subkutangewebe beinhaltet nur kleine Korrekturen und nicht z. B. eine neue Lappenplastik. Wird z. B. eine neue Lappenplastik durchgeführt, ist der entsprechende Kode der Lappenplastik und zusätzlich der Kode 00.99.11 «Reoperation in einem bereits offen chirurgisch, thorakoskopisch, laparoskopisch und arthroskopisch voroperierten Gebiet» zu kodieren.</a:t>
            </a:r>
          </a:p>
          <a:p>
            <a:r>
              <a:rPr lang="en-US" dirty="0"/>
              <a:t>CHOP 2026, 86.2A, gedruckte S. 327: Chirurgisches Débridement von Wunde, Infektion oder Verbrennung durch Exzision von erkranktem Gewebe in lokaler Infiltrationsanästhesie, Regional- oder Allgemeinanästhesie INKL. Chirurgisches Débridement von Wunde, Infektion oder Verbrennung an Haut und Subkutangewebe am Amputationsstumpf Kod. eb.: Implantation eines Medikamententrägers an Haut und Subkutangewebe (86.0B.11) Temporäre Weichteildeckung (86.88.-) EXKL. Bei alleiniger Oberflächenanästhesie, bei Entfernen eines Systems zur Vakuumtherapie ohne Anästhesie: Débridement von Wunde, Infektion oder Verbrennung, ohne lokale Infiltrationsanästhesie, Regional- oder Allgemeinanästhesie (86.2B.1-, 86.2B.2-) Débridement an Nagel, Nagelbett oder Nagelfalz (86.B1.22) Débridement von Wunde, Infektion oder Verbrennung, ohne Exzision, in lokaler Infiltrationsanästhesie, Regional- oder Allgemeinanästhesie (86.2B.3-, 86.2B.4-) Kode weglassen - Débridement am Muskel (83.45) Kode weglassen - Débridement an der Bauchwand (Wunde) (54.3) Kode weglassen - Débridement an Handmuskeln (82.36) Kode weglassen - Débridement an Knochen (77.60-77.69) Kode weglassen - Débridement einer offenen Fraktur (79.60-79.69) Kode weglassen - Revision einer freien Hauttransplantation und eines permanenten Hautersatzes (86.6D.-) Kode weglassen - Revision von Lappenplastik an Haut und Subkutangewebe (86.7E.-) Beachte: Débridement im Rahmen von Abszessspaltung, Hämatomentleerung oder primärer Wundnaht ist in den entsprechenden Kodes enthalten und nicht mit 86.2A.- abzubilden. Die Kodes dieser Subkategorie können abgebildet werden bei einem chirurgischen Entfernen durch Exzision von devitalem Gewebe, Nekrose, Wundschorf von Haut und Subkutangewebe bis zum Bereich des vitalen Gewebes in Anästhesie (lokale Infiltrationsanästhesie, Allgemein- oder Regionalanästhesie). Ein Kode der Subkategorie 86.2A.- darf nur verwendet werden, wenn das chirurgische Débridement in Anästhesie in einem Operationssaal oder in Anästhesie in einer durch die Schweizerische Gesellschaft für Intensivmedizin [SGI] anerkannten Intensivstation, durchgeführt wird. Eine reine Oberflächenanästhesie ermöglicht nicht die Abbildung dieser Kodes. Bei einer neurologisch bedingten Analgesie (z. B. infolge Verbrennung) können diese Kodes ebenfalls abgebildet werden. Eine weitere Voraussetzung zur Abbildung dieser Kodes ist das Vorliegen einer Wunde (traumatisch oder nicht traumatisch bedingte Unterbrechung des Zusammenhangs von Körpergewebe mit oder ohne Substanzverlust). Ohne Wunde ist eine Exzision von erkranktem Gewebe zu kodieren.</a:t>
            </a:r>
          </a:p>
          <a:p>
            <a:r>
              <a:rPr lang="en-US" dirty="0"/>
              <a:t>CHOP 2027, 86.2A, gedruckte S. 343: Chirurgisches Débridement von Wunde, Infektion oder Verbrennung durch Exzision von erkranktem Gewebe in lokaler Infiltrationsanästhesie, Regional- oder Allgemeinanästhesie INKL. Chirurgisches Débridement von Wunde, Infektion oder Verbrennung an Haut und Subkutangewebe am Amputationsstumpf Kod. eb.: Implantation eines Medikamententrägers an Haut und Subkutangewebe (86.0B.11) Temporäre Weichteildeckung (86.88.-) EXKL. Bei alleiniger Oberflächenanästhesie, bei Entfernen eines Systems zur Vakuumtherapie ohne Anästhesie: Débridement von Wunde, Infektion oder Verbrennung, ohne lokale Infiltrationsanästhesie, Regional- oder Allgemeinanästhesie (86.2B.1-, 86.2B.2-) Débridement an Nagel, Nagelbett oder Nagelfalz (86.B1.22) Débridement von Wunde, Infektion oder Verbrennung, ohne Exzision, in lokaler Infiltrationsanästhesie, Regional- oder Allgemeinanästhesie (86.2B.3-, 86.2B.4-) Kode weglassen - Débridement am Muskel (83.45) Kode weglassen - Débridement an der Bauchwand (Wunde) (54.3) Kode weglassen - Débridement an Handmuskeln (82.36) Kode weglassen - Débridement an Knochen (77.60-77.69) Kode weglassen - Débridement einer offenen Fraktur (79.60-79.69) Kode weglassen - Revision einer freien Hauttransplantation und eines permanenten Hautersatzes (86.6D.-) Kode weglassen - Revision von Haut-Muskelund Haut-Fett-Lappenplastiken an der Mamma mit einer partiellen Entfernung des Lappens (85.K6.14) Kode weglassen - Revision von Lappenplastik an Haut und Subkutangewebe (86.7E.-) Beachte: Débridement im Rahmen von Abszessspaltung, Hämatomentleerung oder primärer Wundnaht ist in den entsprechenden Kodes enthalten und nicht mit 86.2A.- abzubilden. Die Kodes dieser Subkategorie können abgebildet werden bei einem chirurgischen Entfernen durch Exzision von devitalem Gewebe, Nekrose, Wundschorf von Haut und Subkutangewebe bis zum Bereich des vitalen Gewebes in Anästhesie (lokale Infiltrationsanästhesie, Allgemein- oder Regionalanästhesie). Ein Kode der Subkategorie 86.2A.- darf nur verwendet werden, wenn das chirurgische Débridement in Anästhesie in einem Operationssaal oder in Anästhesie in einer durch die Schweizerische Gesellschaft für Intensivmedizin [SGI] anerkannten Intensivstation, durchgeführt wird. Eine reine Oberflächenanästhesie ermöglicht nicht die Abbildung dieser Kodes. Bei einer neurologisch bedingten Analgesie (z. B. infolge Verbrennung) können diese Kodes ebenfalls abgebildet werden. Eine weitere Voraussetzung zur Abbildung dieser Kodes ist das Vorliegen einer Wunde (traumatisch oder nicht traumatisch bedingte Unterbrechung des Zusammenhangs von Körpergewebe mit oder ohne Substanzverlust). Ohne Wunde ist eine Exzision von erkranktem Gewebe zu kodieren.</a:t>
            </a:r>
          </a:p>
          <a:p>
            <a:r>
              <a:rPr lang="en-US" dirty="0"/>
              <a:t>CHOP 2026, 85.28, gedruckte S. 323: Lokale Exzision von Läsion oder Gewebe der Mamma [L] Entfernen eines fibrotischen Bereichs von der Mamma EXKL. Perkutane Biopsie an der Mamma (85.11) Sonstige Biopsie an der Mamma (85.12)</a:t>
            </a:r>
          </a:p>
          <a:p>
            <a:r>
              <a:rPr lang="en-US" dirty="0"/>
              <a:t>CHOP 2027, 85.28, gedruckte S. 338: Lokale Exzision von Läsion oder Gewebe der Mamma [L] Entfernen eines fibrotischen Bereichs von der Mamma EXKL. Perkutane Biopsie an der Mamma (85.11) Revision von Haut-Muskel- und Haut-FettLappenplastiken an der Mamma mit einer partiellen Entfernung des Lappens (85.K6.14) Sonstige Biopsie an der Mamma (85.12)</a:t>
            </a:r>
          </a:p>
          <a:p>
            <a:r>
              <a:rPr lang="en-US" dirty="0"/>
              <a:t>CHOP 2026, 85.2C.1, gedruckte S. 323: Chirurgisches Débridement von Wunde, Infektion oder Verbrennung an der Mamma durch Exzision von erkranktem Gewebe in lokaler Infiltrationsanästhesie, Regional- oder Allgemeinanästhesie EXKL. Bei alleiniger Oberflächenanästhesie, bei Entfernen eines Systems zur Vakuumtherapie ohne Anästhesie: Débridement von Wunde, Infektion oder Verbrennung an der Mamma, ohne Exzision, ohne lokale Infiltrationsanästhesie, Regional- oder Allgemeinanästhesie (85.2C.2-) Débridement von Wunde, Infektion oder Verbrennung an der Mamma, ohne Exzision, in lokaler Infiltrationsanästhesie, Regional- oder Allgemeinanästhesie (85.2C.3-) Beachte: Die Kodes dieser Elementegruppe können abgebildet werden bei einem chirurgischen Entfernen durch Exzision von devitalem Gewebe, Nekrose, Wundschorf von Haut und Subkutangewebe bis zum Bereich des vitalen Gewebes in Anästhesie (lokale Infiltrationsanästhesie, Allgemein- oder Regionalanästhesie). Ein Kode der Subkategorie 85.2C.1- darf nur verwendet werden, wenn das chirurgische Débridement in Anästhesie in einem Operationssaal oder in Anästhesie in einer durch die Schweizerische Gesellschaft für Intensivmedizin [SGI] anerkannten Intensivstation, durchgeführt wird. Eine reine Oberflächenanästhesie ermöglicht nicht die Abbildung dieser Kodes. Bei einer neurologisch bedingten Analgesie (z. B. infolge Verbrennung) können diese Kodes ebenfalls abgebildet werden. Eine weitere Voraussetzung zur Abbildung dieser Kodes ist das Vorliegen einer Wunde (traumatisch oder nicht traumatisch bedingte Unterbrechung des Zusammenhangs von Körpergewebe mit oder ohne Substanzverlust). Ohne Wunde ist eine Exzision von erkranktem Gewebe zu kodieren.</a:t>
            </a:r>
          </a:p>
          <a:p>
            <a:r>
              <a:rPr lang="en-US" dirty="0"/>
              <a:t>CHOP 2027, 85.2C.1, gedruckte S. 338: Chirurgisches Débridement von Wunde, Infektion oder Verbrennung an der Mamma durch Exzision von erkranktem Gewebe in lokaler Infiltrationsanästhesie, Regional- oder Allgemeinanästhesie EXKL. Bei alleiniger Oberflächenanästhesie, bei Entfernen eines Systems zur Vakuumtherapie ohne Anästhesie: Débridement von Wunde, Infektion oder Verbrennung an der Mamma, ohne Exzision, ohne lokale Infiltrationsanästhesie, Regional- oder Allgemeinanästhesie (85.2C.2-) Débridement von Wunde, Infektion oder Verbrennung an der Mamma, ohne Exzision, in lokaler Infiltrationsanästhesie, Regional- oder Allgemeinanästhesie (85.2C.3-) Revision von Haut-Muskel- und Haut-FettLappenplastiken an der Mamma mit einer partiellen Entfernung des Lappens (85.K6.14) Beachte: Die Kodes dieser Elementegruppe können abgebildet werden bei einem chirurgischen Entfernen durch Exzision von devitalem Gewebe, Nekrose, Wundschorf von Haut und Subkutangewebe bis zum Bereich des vitalen Gewebes in Anästhesie (lokale Infiltrationsanästhesie, Allgemein- oder Regionalanästhesie). Ein Kode der Subkategorie 85.2C.1- darf nur verwendet werden, wenn das chirurgische Débridement in Anästhesie in einem Operationssaal oder in Anästhesie in einer durch die Schweizerische Gesellschaft für Intensivmedizin [SGI] anerkannten Intensivstation, durchgeführt wird. Eine reine Oberflächenanästhesie ermöglicht nicht die Abbildung dieser Kodes. Bei einer neurologisch bedingten Analgesie (z. B. infolge Verbrennung) können diese Kodes ebenfalls abgebildet werden. Eine weitere Voraussetzung zur Abbildung dieser Kodes ist das Vorliegen einer Wunde (traumatisch oder nicht traumatisch bedingte Unterbrechung des Zusammenhangs von Körpergewebe mit oder ohne Substanzverlust). Ohne Wunde ist eine Exzision von erkranktem Gewebe zu kodieren.</a:t>
            </a:r>
          </a:p>
          <a:p>
            <a:r>
              <a:rPr lang="en-US" dirty="0"/>
              <a:t>CHOP 2027, 85.K6.14, gedruckte S. 341: Revision von Haut-Muskel- und Haut-FettLappenplastiken an der Mamma mit einer partiellen Entfernung des Lappens [L] Beachte: Dieser Kode ist nur zu verwenden bei Revisionen mit einer partiellen Entfernung eines Haut-Muskel- und Haut-Fett-Lappens nach Brustrekonstruktion.</a:t>
            </a:r>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Laut Einleitung CHOP 2027, S. XII, aus unterjähriger Aktualisierung Nr. 1 zu CHOP 2026. Die Lokalisation bleibt ausdrückliche Bedingung für die Einmalerfassung.
Vergleichsspalten sind, sofern nicht in Anführungszeichen gesetzt, sinngemässe didaktische Zusammenfassungen. Weitere übergeordnete und kodebezogene Hinweise bleiben anwendbar.
Sichtbare Fundstelle:
CHOP 2026: S. 328–329; CHOP 2027: S. 343–344.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2026, 86.2B, gedruckte S. 328: Débridement von Wunde, Infektion oder Verbrennung, ohne Exzision INKL. Débridement von Wunde, Infektion oder Verbrennung an Haut und Subkutangewebe am Amputationsstumpf Entfernen von Fibrinbelägen in lokaler Infiltrationsanästhesie, Regional- oder Allgemeinanästhesie, Entfernen von devitalem Gewebe, Nekrose und Wundschorf durch Ausbürsten, Spülen (unter Druck), Schrubben, Lavage, Curettage, Débridement im Rahmen eines Verbandwechsels. EXKL. Chirurgisches Débridement von Wunde, Infektion oder Verbrennung durch Exzision von erkranktem Gewebe in lokaler Infiltrationsanästhesie, Regional- oder Allgemeinanästhesie (86.2A.-)
CHOP 2027, 86.2B, gedruckte S. 343: Débridement von Wunde, Infektion oder Verbrennung, ohne Exzision INKL. Débridement von Wunde, Infektion oder Verbrennung an Haut und Subkutangewebe am Amputationsstumpf Entfernen von Fibrinbelägen, Entfernen von devitalem Gewebe, Nekrose und Wundschorf durch Ausbürsten, Spülen (unter Druck), Schrubben, Lavage, Curettage, Débridement im Rahmen eines Verbandwechsels. EXKL. Chirurgisches Débridement von Wunde, Infektion oder Verbrennung durch Exzision von erkranktem Gewebe in lokaler Infiltrationsanästhesie, Regional- oder Allgemeinanästhesie (86.2A.-)
CHOP 2026, 86.2B.1, gedruckte S. 328: Débridement von Wunde, Infektion oder Verbrennung, ohne Exzision, ohne lokale Infiltrationsanästhesie, Regional- oder Allgemeinanästhesie, kleinflächig Beachte: Ein Kode aus diesem Bereich ist jeweils nur einmal pro stationären Aufenthalt anzugeben.
CHOP 2027, 86.2B.1, gedruckte S. 344: Débridement von Wunde, Infektion oder Verbrennung, ohne Exzision, ohne lokale Infiltrationsanästhesie, Regional- oder Allgemeinanästhesie, kleinflächig Beachte: Ein Kode aus dieser Elementegruppe ist pro aufgeführte Lokalisationen jeweils nur einmal pro stationären Aufenthalt anzugeben.
CHOP 2026, 86.2B.2, gedruckte S. 328: Débridement von Wunde, Infektion oder Verbrennung, ohne Exzision, ohne lokale Infiltrationsanästhesie, Regional- oder Allgemeinanästhesie, grossflächig Beachte: Ein Kode aus diesem Bereich ist jeweils nur einmal pro stationären Aufenthalt anzugeben. Grossflächig bedeutet über 4 cm2.
CHOP 2027, 86.2B.2, gedruckte S. 344: Débridement von Wunde, Infektion oder Verbrennung, ohne Exzision, ohne lokale Infiltrationsanästhesie, Regional- oder Allgemeinanästhesie, grossflächig Beachte: Ein Kode aus dieser Elementegruppe ist pro aufgeführte Lokalisationen jeweils nur einmal pro stationären Aufenthalt anzugeben. Grossflächig bedeutet über 4 cm2.
CHOP 2026, 86.2B.3, gedruckte S. 329: Débridement von Wunde, Infektion oder Verbrennung, ohne Exzision, in lokaler Infiltrationsanästhesie, Regional- oder Allgemeinanästhesie, kleinflächig
CHOP 2027, 86.2B.3, gedruckte S. 344: Débridement von Wunde, Infektion oder Verbrennung, ohne Exzision, in lokaler Infiltrationsanästhesie, Regional- oder Allgemeinanästhesie, kleinflächig
CHOP 2026, 86.2B.4, gedruckte S. 329: Débridement von Wunde, Infektion oder Verbrennung, ohne Exzision, in lokaler Infiltrationsanästhesie, Regional- oder Allgemeinanästhesie, grossflächig Beachte: Grossflächig bedeutet über 4 cm2.
CHOP 2027, 86.2B.4, gedruckte S. 344: Débridement von Wunde, Infektion oder Verbrennung, ohne Exzision, in lokaler Infiltrationsanästhesie, Regional- oder Allgemeinanästhesie, grossflächig Beachte: Grossflächig bedeutet über 4 cm2.</a:t>
            </a:r>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CHOP 2026: S. 344; CHOP 2027: S. 359.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2026, 88.42.10, gedruckte S. 344: Arteriographie, obere Extremitäten und thorakale Aorta
CHOP 2026, 88.42.11, gedruckte S. 344: Arteriographie, abdominelle Aorta
CHOP 2027, 88.42.12, gedruckte S. 359: Thorakale Aortographie Arteriographie der Aorta ascendens Arteriographie der Aorta thoracica Arteriographie des Arcus aortae
CHOP 2027, 88.42.13, gedruckte S. 359: Abdominale Aortographie Arteriographie der Aorta abdominalis
CHOP 2026, 88.49.99, gedruckte S. 344: Arteriographie anderer bezeichneter Lokalisationen, sonstige
CHOP 2027, 88.49.99, gedruckte S. 359: Arteriographie anderer bezeichneter Lokalisationen, sonstige Arteriographie der oberen Extremität</a:t>
            </a:r>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CHOP 2026: S. 350, 375–377; CHOP 2027: S. 365, 391–392.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2026, 89.0A.3, gedruckte S. 350: Ernährungsberatung/therapie
CHOP 2027, 89.0A.3, gedruckte S. 365: Ernährungsberatung/therapie EXKL. Kode weglassen - Geriatrische Akutrehabilitation, nach Anzahl Behandlungstage (93.89.9-)
CHOP 2026, 89.0A.4, gedruckte S. 350: Multimodale Ernährungsberatung/therapie, nach Anzahl Behandlungstage Beachte: Mindestmerkmale: a) Multimodales Team unter der Leitung einer Internistin / eines Internisten und einer Fachärztin / eines Facharztes Diabetologie/Endokrinologie FMH, zusätzlich eine Pflegefachfrau / ein Pflegefachmann sowie eine Ernährungsberaterin / einen Ernährungsberater. b) Durchführung sowie Dokumentation eines Ernährungsassessments c) Dokumentierte Teamabsprachen zu Behandlungsziel und -plan d) Sicherstellung einer angemessenen Ernährungs- und - wenn nötig - InsulinTherapie (N.B. Die Verabreichung der enteralen und parenteralen Ernährung ist gesondert zu kodieren) e) Verlaufskontrollen sowie Dokumentation der Behandlungsergebnisse f) Kontinuierliche interdisziplinäre Informationssicherung
CHOP 2027, 89.0A.4, gedruckte S. 365: Multimodale Ernährungsberatung/therapie, nach Anzahl Behandlungstage Beachte: Mindestmerkmale: a) Multimodales Team unter der Leitung einer Internistin / eines Internisten und einer Fachärztin / eines Facharztes Diabetologie/Endokrinologie FMH, zusätzlich eine Pflegefachfrau / ein Pflegefachmann sowie eine Ernährungsberaterin / einen Ernährungsberater. b) Durchführung sowie Dokumentation eines Ernährungsassessments c) Dokumentierte Teamabsprachen zu Behandlungsziel und -plan d) Sicherstellung einer angemessenen Ernährungs- und - wenn nötig - InsulinTherapie (N.B. Die Verabreichung der enteralen und parenteralen Ernährung ist gesondert zu kodieren) e) Verlaufskontrollen sowie Dokumentation der Behandlungsergebnisse f) Kontinuierliche interdisziplinäre Informationssicherung
CHOP 2026, 93.89.9, gedruckte S. 375: Geriatrische Akutrehabilitation, nach Anzahl Behandlungstage Kod. eb.: Falls durchgeführt - (multimodale) Ernährungsberatung/therapie (89.0A.3-, 89.0A.4-) Falls durchgeführt - PflegeKomplexbehandlung bei Erwachsenen, nach Aufwandspunkten (99.C2.-) Isolierung (99.84.-) EXKL. Kode weglassen - Behandlung auf einer eigenständigen spezialisierten Palliative Care Station (93.8B.-) Kode weglassen - Fachübergreifende Frührehabilitation, nach Anzahl der Behandlungstage (93.86.-) Kode weglassen - Intensivmedizinische Komplexbehandlung (Basisprozedur) des Erwachsenen (99.B7.1-) Kode weglassen - Komplexbehandlung des Erwachsenen in einer IntermediateCare Unit [IMCU] (99.B8.1-) Kode weglassen - Multimodale rheumatologische Komplexbehandlung (93.38.0-) Kode weglassen - Multimodale Schmerztherapie [MMST] (93.A2.4-) Kode weglassen - Neurologischneurochirurgische Frührehabilitation (93.8C.1-) Kode weglassen - Palliativmedizinische Komplexbehandlung (ausserhalb einer eigenständigen spezialisierten Palliative Care Station) (93.8A.2-) Kode weglassen - Rehabilitation (BA.-) Kode weglassen - Standardisiertes geriatrisches Assessment (93.89.A-) Kode weglassen - Zusätze für die Rehabilitation (BB.-) Beachte: Mindestmerkmal Punkt 1, Indikation: Es müssen alle Aufnahmekriterien erfüllt sowie dokumentiert sein. Es darf kein Ausschlusskriterium vorliegen. Aufnahmekriterien: - Akutspitalbedürftigkeit liegt vor - Übergeordnetes Behandlungsziel sowie ein Potential für die Verbesserung oder Vorbeugung einer Verschlechterung im Rahmen der geriatrischen Akutrehabilitation liegen vor - Alltagseinschränkung durch geriatrische Multimorbidität mit Vorliegen von mindestens 3 der nachfolgend aufgeführten geriatrischen Syndrome: - - Kognitive Einschränkungen (Beeinträchtigung der kognitiven Leistungen, die über das nach Alter und Bildung des Betroffenen Normale hinausgeht), insbesondere abklingendes Delir - - Immobilität, Sturzneigung und Schwindel - - Inkontinenz von Urin und Stuhl - - Malnutrition und Sarkopenie - - Hinweise auf Depression oder Angststörung - - Alltagsrelevante Sehbehinderung und alltagsrelevante Schwerhörigkeit - - Chronische Schmerzsymptomatik - - Medikationsprobleme bei Polypharmazie (mehr als 5 Medikamente) und Non-Compliance - - Psychosoziales Problem Ausschlusskriterium: - Schwere Demenz mit Bedarf für Betreuung auf geschlossener gerontopsychiatrischer Abteilung Mindestmerkmal Punkt 2, Assessments: Standardisiertes geriatrisches Assessment zu Beginn der Behandlung in mindestens den Bereichen Mobilität, Selbsthilfefähigkeit, Kognition, Emotion sowie Soziales sowie innert der letzten 3 Tage vor dem Behandlungsende in mindestens den Bereichen Selbsthilfefähigkeit sowie Mobilität. In der Regel muss das Assessment vom Beginn der Behandlung innerhalb von 5 Tagen ab ärztlicher Verordnung (Anordnung zur Durchführung einer geriatrischen Akutrehabilitation) abgeschlossen sein. Lässt der Zustand der Patientin / des Patienten die Erhebung einzelner Assessmentbestandteile nicht zu, ist dies zu dokumentieren. Wenn der Zustand der Patientin / des Patienten es erlaubt, ist die Erhebung nachzuholen. Das «soziale Assessment» bezieht sich auf den Zeitpunkt bis vor der Hospitalisierung. Es umfasst mindestens die Teilbereiche soziales Umfeld, Wohnumfeld, häusliche/ausserhäusliche Aktivitäten, Pflege-/Hilfsmittelbedarf sowie rechtliche Verfügungen. Mindestmerkmal Punkt 3, Behandlungseinheit: Behandlung in einer geriatrischen Behandlungseinheit durch ein in Geriatrie spezialisiertes Team unter fachärztlicher sowie organisatorischer Behandlungsleitung einer Schwerpunktträgerin / eines Schwerpunktträgers Geriatrie (FMH). Der Beschäftigungsgrad des Schwerpunktträgers Geriatrie oder der Schwerpunktträger Geriatrie (FMH) für die leistungserbringende Abteilung muss mindestens 5% pro Bett sowie insgesamt mindestens 50% pro leistungserbringende Abteilung betragen. Diese Beschäftigung kann auch über einen Kooperationsvertrag sichergestellt werden. Mindestmerkmal Punkt 4, Behandlungstage: Die Zählung der Behandlungstage beginnt mit dem Tag, der ärztlichen Verordnung (Anordnung zur Durchführung einer geriatrischen Akutrehabilitation), welche die bestehende Indikation miteinschliesst. Ebenfalls zu dokumentieren ist das Behandlungsende, welches spätestens am Tag des Austritts aus der geriatrischen Behandlungseinheit erfolgt. Behandlungstage folgen aufeinander mit Ausnahme der unten geschilderten Unterbrechungen. Der Behandlungsbeginn sowie das Behandlungsende gelten als Behandlungstage und werden mitgezählt. Zu Beginn der Behandlung sind längstens 3 Behandlungstage auf einer anderen Fachabteilung desselben Spitals anrechenbar, sofern sämtliche Mindestmerkmale erfüllt sind sowie dokumentiert ist, dass die Schwerpunktträgerin / der Schwerpunktträger Geriatrie einbezogen ist. Der Behandlungsbeginn sowie das Behandlungsende dürfen nicht auf einen Operationstag fallen. Während der Dauer der Unterbrechung müssen die Mindestmerkmale nicht erfüllt sein. Ein Operationstag kann nur als Behandlungstag gezählt werden, wenn auch Therapieeinheiten an diesem Tag durchgeführt wurden. Kommt es zu einer Unterbrechung, wird die Zählung der Behandlungstage nach dieser Unterbrechung fortgesetzt. Als Unterbrechung zählt auch die Verlegung auf eine andere Einheit, die eine Fortsetzung der geriatrischen Akutrehabilitation nicht zulässt. Mindestmerkmal Punkt 5, Therapie: Der Patient erhält innerhalb der Behandlungsdauer Therapien aus mindestens 2 der folgenden 4 Therapiebereichen: A.) Physiotherapie/Physikalische Therapie, B.) Ergotherapie, C.) Logopädie/fazioorale Therapie und Ernährungsberatung/therapie, D.) (Neuro)psychologie/ärztliche Psychotherapie Therapieeinheiten dauern jeweils 30 Minuten. Es können maximal drei Therapieeinheiten pro Behandlungstag angerechnet werden. Es ist möglich, Therapieeinheiten zusammenhängend zu leisten. Müssen Therapieeinheiten aufgrund mangelnder Belastbarkeit der Patientin / des Patienten abgebrochen werden, so können diese ab einer Dauer von 20 Minuten, analog einer durchgeführten Therapie, mit 30 Minuten angerechnet werden. Findet ein Assessment im Rahmen einer Therapieeinheit statt, kann diese als Therapieeinheit gezählt werden. Mindestmerkmal Punkt 6, Therapiekoordination: Wöchentliche Teambesprechung mit persönlicher Präsenz oder elektronischer Zuschaltung von Fachpersonen der am Behandlungsprozess beteiligten Berufsgruppen (Arzt/Ärztin, Pflege, Therapie aus den Bereiche A bis D gemäss «Mindestmerkmal Punkt 5») mit schriftlicher Dokumentation von Behandlungsergebnissen und allfälliger neuer Behandlungsziele. Mindestmerkmal Punkt 7, Erfassung: Pro Fall wird maximal ein Kode aus dieser Elementegruppe erfasst. Akutsomatische diagnostische Verfahren, Interventionen oder Prozeduren, die zusätzlich zur geriatrische Akutrehabilitation durchgeführt werden sind zusätzlich gesondert zu kodieren.
CHOP 2027, 93.89.9, gedruckte S. 391: Geriatrische Akutrehabilitation, nach Anzahl Behandlungstage Kod. eb.: Falls durchgeführt - Ersteinlage einer pharyngealen elektrischen Stimulationssonde [PES] (93.70.31) Falls durchgeführt - Multimodale Ernährungsberatung/therapie, nach Anzahl Behandlungstage (89.0A.4-) Falls durchgeführt - PflegeKomplexbehandlung bei Erwachsenen, nach Aufwandspunkten (99.C2.-) Isolierung (99.84.-) EXKL. Kode weglassen - Behandlung auf einer eigenständigen spezialisierten Palliative Care Station (93.8B.-) Kode weglassen - Fachübergreifende Frührehabilitation, nach Anzahl der Behandlungstage (93.86.-) Kode weglassen - Intensivmedizinische Komplexbehandlung des Erwachsenen (Basisprozedur), nach Aufwandspunkten (99.B7.1-) Kode weglassen - Komplexbehandlung des Erwachsenen in einer IntermediateCare Unit [IMCU] (99.B8.1-) Kode weglassen - Multimodale rheumatologische Komplexbehandlung (93.38.0-) Kode weglassen - Multimodale Schmerztherapie [MMST] (93.A2.4-) Kode weglassen - Neurologischneurochirurgische Frührehabilitation (93.8C.1-) Kode weglassen - Palliativmedizinische Komplexbehandlung (ausserhalb einer eigenständigen spezialisierten Palliative Care Station) (93.8A.2-) Kode weglassen - Rehabilitation (BA.-) Kode weglassen - Standardisiertes geriatrisches Assessment (93.89.A-) Kode weglassen - Zusätze für die Rehabilitation (BB.-) Beachte: Mindestmerkmal Punkt 1, Indikation: Es müssen alle Aufnahmekriterien erfüllt sowie dokumentiert sein. Es darf kein Ausschlusskriterium vorliegen. Aufnahmekriterien: - Akutspitalbedürftigkeit liegt vor - Übergeordnetes Behandlungsziel sowie ein Potential für die Verbesserung oder Vorbeugung einer Verschlechterung im Rahmen der geriatrischen Akutrehabilitation liegen vor - Alltagseinschränkung durch geriatrische Multimorbidität mit Vorliegen von mindestens 3 der nachfolgend aufgeführten geriatrischen Syndrome: - - Kognitive Einschränkungen (Beeinträchtigung der kognitiven Leistungen, die über das nach Alter und Bildung des Betroffenen Normale hinausgeht), insbesondere abklingendes Delir - - Immobilität, Sturzneigung und Schwindel - - Inkontinenz von Urin und Stuhl - - Malnutrition und Sarkopenie - - Hinweise auf Depression oder Angststörung - - Alltagsrelevante Sehbehinderung und alltagsrelevante Schwerhörigkeit - - Chronische Schmerzsymptomatik - - Medikationsprobleme bei Polypharmazie (mehr als 5 Medikamente) und Non-Compliance - - Psychosoziales Problem Ausschlusskriterium: - Schwere Demenz mit Bedarf für Betreuung auf geschlossener gerontopsychiatrischer Abteilung Mindestmerkmal Punkt 2, Assessments: Standardisiertes geriatrisches Assessment zu Beginn der Behandlung in mindestens den Bereichen Mobilität, Selbsthilfefähigkeit, Kognition, Emotion sowie Soziales sowie innert der letzten 3 Tage vor dem Behandlungsende in mindestens den Bereichen Selbsthilfefähigkeit sowie Mobilität. In der Regel muss das Assessment vom Beginn der Behandlung innerhalb von 5 Tagen ab ärztlicher Verordnung (Anordnung zur Durchführung einer geriatrischen Akutrehabilitation) abgeschlossen sein. Lässt der Zustand der Patientin / des Patienten die Erhebung einzelner Assessmentbestandteile nicht zu, ist dies zu dokumentieren. Wenn der Zustand der Patientin / des Patienten es erlaubt, ist die Erhebung nachzuholen. Das «soziale Assessment» bezieht sich auf den Zeitpunkt bis vor der Hospitalisierung. Es umfasst mindestens die Teilbereiche soziales Umfeld, Wohnumfeld, häusliche/ausserhäusliche Aktivitäten, Pflege-/Hilfsmittelbedarf sowie rechtliche Verfügungen. Mindestmerkmal Punkt 3, Behandlungseinheit: Behandlung in einer geriatrischen Behandlungseinheit durch ein in Geriatrie spezialisiertes Team unter fachärztlicher sowie organisatorischer Behandlungsleitung einer Schwerpunktträgerin / eines Schwerpunktträgers Geriatrie (FMH). Der Beschäftigungsgrad des Schwerpunktträgers Geriatrie oder der Schwerpunktträger Geriatrie (FMH) für die leistungserbringende Abteilung muss mindestens 5% pro Bett sowie insgesamt mindestens 50% pro leistungserbringende Abteilung betragen. Diese Beschäftigung kann auch über einen Kooperationsvertrag sichergestellt werden. Mindestmerkmal Punkt 4, Behandlungstage: Die Zählung der Behandlungstage beginnt mit dem Tag, der ärztlichen Verordnung (Anordnung zur Durchführung einer geriatrischen Akutrehabilitation), welche die bestehende Indikation miteinschliesst. Ebenfalls zu dokumentieren ist das Behandlungsende, welches spätestens am Tag des Austritts aus der geriatrischen Behandlungseinheit erfolgt. Behandlungstage folgen aufeinander mit Ausnahme der unten geschilderten Unterbrechungen. Der Behandlungsbeginn sowie das Behandlungsende gelten als Behandlungstage und werden mitgezählt. Zu Beginn der Behandlung sind längstens 3 Behandlungstage auf einer anderen Fachabteilung desselben Spitals anrechenbar, sofern sämtliche Mindestmerkmale erfüllt sind sowie dokumentiert ist, dass die Schwerpunktträgerin / der Schwerpunktträger Geriatrie einbezogen ist. Der Behandlungsbeginn sowie das Behandlungsende dürfen nicht auf einen Operationstag fallen. Während der Dauer der Unterbrechung müssen die Mindestmerkmale nicht erfüllt sein. Ein Operationstag kann nur als Behandlungstag gezählt werden, wenn auch Therapieeinheiten an diesem Tag durchgeführt wurden. Kommt es zu einer Unterbrechung, wird die Zählung der Behandlungstage nach dieser Unterbrechung fortgesetzt. Als Unterbrechung zählt auch die Verlegung auf eine andere Einheit, die eine Fortsetzung der geriatrischen Akutrehabilitation nicht zulässt. Mindestmerkmal Punkt 5, Therapie: Der Patient erhält innerhalb der Behandlungsdauer Therapien aus mindestens 2 der folgenden 4 Therapiebereichen: A.) Physiotherapie/Physikalische Therapie, B.) Ergotherapie, C.) Logopädie/fazioorale Therapie und Ernährungsberatung/therapie, D.) (Neuro)psychologie/ärztliche Psychotherapie Therapieeinheiten dauern jeweils 30 Minuten. Es können maximal drei Therapieeinheiten pro Behandlungstag angerechnet werden. Es ist möglich, Therapieeinheiten zusammenhängend zu leisten. Müssen Therapieeinheiten aufgrund mangelnder Belastbarkeit der Patientin / des Patienten abgebrochen werden, so können diese ab einer Dauer von 20 Minuten, analog einer durchgeführten Therapie, mit 30 Minuten angerechnet werden. Findet ein Assessment im Rahmen einer Therapieeinheit statt, kann diese als Therapieeinheit gezählt werden. Mindestmerkmal Punkt 6, Therapiekoordination: Wöchentliche Teambesprechung mit persönlicher Präsenz oder elektronischer Zuschaltung von Fachpersonen der am Behandlungsprozess beteiligten Berufsgruppen (Arzt/Ärztin, Pflege, Therapie aus den Bereiche A bis D gemäss «Mindestmerkmal Punkt 5») mit schriftlicher Dokumentation von Behandlungsergebnissen und allfälliger neuer Behandlungsziele. Mindestmerkmal Punkt 7, Erfassung: Pro Fall wird maximal ein Kode aus dieser Elementegruppe erfasst. Akutsomatische diagnostische Verfahren, Interventionen oder Prozeduren, die zusätzlich zur geriatrische Akutrehabilitation durchgeführt werden sind zusätzlich gesondert zu kodieren.</a:t>
            </a:r>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CHOP 2026: S. 366; CHOP 2027: S. 381–382.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2026, 93.70, gedruckte S. 366: Logopädie EXKL. Kode weglassen - Rehabilitation (BA.-) Kode weglassen - Zusätze für die Rehabilitation (BB.-)
CHOP 2027, 93.70, gedruckte S. 381: Logopädie
CHOP 2027, 93.70.31, gedruckte S. 381: Ersteinlage einer pharyngealen elektrischen Stimulationssonde [PES] Kod. eb.: Falls durchgeführt - Fachübergreifende Frührehabilitation, nach Anzahl der Behandlungstage (93.86.-) Falls durchgeführt - Geriatrische Akutrehabilitation, nach Anzahl Behandlungstage (93.89.9-) Falls durchgeführt - Neurologischneurochirurgische Frührehabilitation, nach Anzahl Behandlungstage (93.8C.1-) Falls durchgeführt - Paraplegiologische rehabilitative Komplexbehandlung (93.87.-) Falls durchgeführt - Physikalischmedizinische Akutrehabilitation, nach Anzahl Behandlungstage (93.89.2-) Falls durchgeführt - Pneumologische Akutrehabilitation, nach Anzahl Behandlungstage (93.9A.1-) Falls durchgeführt - Rehabilitation (BA.-) Beachte: Dieser Kode bildet die Ersteinlage der Sonde zur pharyngealen elektrischen Stimulation (PES) ab. Die Entfernung der Sonde nach der Therapie ist nicht gesondert zu kodieren. Muss eine defekte Sonde durch eine neue ersetzt werden, ist dieser Kode erneut zu erfassen. Die Zeit für die Therapie ist separat mit den entsprechenden Kodes für die Frührehabilitation, Akutrehabilitation, paraplegiologische Komplexbehandlung oder Rehabilitation zu erfassen.</a:t>
            </a:r>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CHOP 2026: S. 366, 368–370, 375–377; CHOP 2027: S. 381–386, 391–392.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2026, 93.70, gedruckte S. 366: Logopädie EXKL. Kode weglassen - Rehabilitation (BA.-) Kode weglassen - Zusätze für die Rehabilitation (BB.-)
CHOP 2027, 93.70, gedruckte S. 381: Logopädie
CHOP 2026, 93.70.0, gedruckte S. 366: Logopädische Diagnostik
CHOP 2027, 93.70.0, gedruckte S. 381: Logopädische Diagnostik EXKL. Kode weglassen - Rehabilitation (BA.-) Kode weglassen - Zusätze für die Rehabilitation (BB.-)
CHOP 2026, 93.70.1, gedruckte S. 366: Logopädische Therapie
CHOP 2027, 93.70.1, gedruckte S. 381: Logopädische Therapie EXKL. Kode weglassen - Rehabilitation (BA.-) Kode weglassen - Zusätze für die Rehabilitation (BB.-)
CHOP 2026, 93.70.2, gedruckte S. 366: Logopädische Beratung
CHOP 2027, 93.70.2, gedruckte S. 381: Logopädische Beratung EXKL. Kode weglassen - Rehabilitation (BA.-) Kode weglassen - Zusätze für die Rehabilitation (BB.-)
CHOP 2027, 93.70.31, gedruckte S. 381: Ersteinlage einer pharyngealen elektrischen Stimulationssonde [PES] Kod. eb.: Falls durchgeführt - Fachübergreifende Frührehabilitation, nach Anzahl der Behandlungstage (93.86.-) Falls durchgeführt - Geriatrische Akutrehabilitation, nach Anzahl Behandlungstage (93.89.9-) Falls durchgeführt - Neurologischneurochirurgische Frührehabilitation, nach Anzahl Behandlungstage (93.8C.1-) Falls durchgeführt - Paraplegiologische rehabilitative Komplexbehandlung (93.87.-) Falls durchgeführt - Physikalischmedizinische Akutrehabilitation, nach Anzahl Behandlungstage (93.89.2-) Falls durchgeführt - Pneumologische Akutrehabilitation, nach Anzahl Behandlungstage (93.9A.1-) Falls durchgeführt - Rehabilitation (BA.-) Beachte: Dieser Kode bildet die Ersteinlage der Sonde zur pharyngealen elektrischen Stimulation (PES) ab. Die Entfernung der Sonde nach der Therapie ist nicht gesondert zu kodieren. Muss eine defekte Sonde durch eine neue ersetzt werden, ist dieser Kode erneut zu erfassen. Die Zeit für die Therapie ist separat mit den entsprechenden Kodes für die Frührehabilitation, Akutrehabilitation, paraplegiologische Komplexbehandlung oder Rehabilitation zu erfassen.
CHOP 2026, 93.86, gedruckte S. 368: Fachübergreifende Frührehabilitation, nach Anzahl der Behandlungstage Kod. eb.: Falls die Behandlung auf einer IMC durchgeführt wird: Komplexbehandlung des Erwachsenen oder im Kindesalter in einer Intermediate-Care Unit [IMCU], nach Aufwandspunkten (99.B8.1-, 99.B8.4-) EXKL. Kode weglassen - Geriatrische Akutrehabilitation (93.89.9-) Kode weglassen - Neurologischneurochirurgische Frührehabilitation (93.8C.1-) Kode weglassen - Paraplegiologische rehabilitative Komplexbehandlung (93.87.-) Kode weglassen - Rehabilitation (BA.-) Kode weglassen - Zusätze für die Rehabilitation (BB.-) Beachte: Mindestmerkmal Punkt 1, Indikation: Dieser Kode ist für Patientinnen / Patienten ab dem vollendeten 2. Lebensjahr anzugeben. Eine fachübergreifende Frührehabilitation wird durchgeführt, wenn ein Trauma oder eine schwere Akuterkrankung oder die Exazerbation einer chronischen oder einer chronisch progredienten Erkrankung zu einer komplexen Störung geführt hat, die eine spezifische frührehabilitative Behandlung im stationären, interdisziplinären Setting erforderlich macht. Die Primärdiagnostik und -versorgung muss vor Beginn der Frührehabilitation abgeschlossen sein. Diese Störungen betreffen insbesondere das Bewusstsein, die Kognition, sensomotorische Funktionen, Schlucken, Kontinenz, Essen und Trinken, die persönliche Hygiene und Mobilität. Die Atmung, Herz-Kreislauffunktionen im Liegen sowie intrakranielle Druckverhältnisse sind stabil. Die Patientin / der Patient ist nicht mehr beatmungspflichtig, ausser Patientinnen / Patienten mit einem prolongierten Weaning oder dem Bedarf einer Langzeitbeatmung. Ausgeschlossen von dieser Behandlung sind Patientinnen / Patienten mit einer Erkrankung unklarer Ätiologie sowie Patientinnen / Patienten mit einer dringlichen Operationsindikation (ausser geplante Sekundäreingriffe). Mindestmerkmal Punkt 2, Eintrittsabklärung, Assessment: Zum Beginn der Frührehabilitation sowie wöchentlich im Verlauf der Behandlung erfolgt eine Beurteilung nach dem Frührehabilitations-Barthel-Index nach Schönle (Der Barthel-Index ist für Kinder und Jugendliche bisher nicht validiert.) zur Erfassung und Wertung der funktionellen Defizite. Der Frührehabilitations-Barthel-Index nach Schönle der Patientin / des Patienten beträgt dabei maximal 30 Punkte (die Berechnung des Frührehabilitations-Barthel-Index nach Schönle ist im Anhang zur ICD-10-GM zu finden). Es besteht eine spezifische Therapiebedürftigkeit mit Einzel-/ Doppelbehandlung. Fehlende (Klein-) Gruppenfähigkeit bei schwerster Störung von Kommunikationsfähigkeit, Instruktionsverständnis, Krankheitseinsicht sowie fehlende aktive Mitarbeit an den Therapiezielen stellen keine Kontraindikation dar. Der Gesamtzustand der Patientin / des Patienten erlaubt es, dass er mehrmals täglich an rehabilitativen Massnahmen teilnehmen kann. Wird im Verlauf ein FrührehabilitationsBarthel-Index von &gt; 30 gemessen, so ist nach einer Woche [7 Tage] eine Kontrolle erforderlich; liegt der FrührehabilitationsBarthel-Index bei dieser Kontrolle ebenfalls &gt; 30, so sind die Voraussetzungen für diesen Frührehabilitations-Kode nicht mehr erfüllt. Die einmalige Messung eines Frührehabilitations-Barthel-Index von &gt;30 allein reicht nicht aus, um die Vorgaben des Kodes der fachübergreifenden Frührehabilitation als nicht erfüllt zu definieren. Mindestmerkmal Punkt 3, Therapie: Für die Frührehabilitation kommen mindestens 3 der organspezifisch notwendigen Therapiebereiche zum Einsatz: Physiotherapie, Physikalische Therapie, Ergotherapie, Neuropsychologie / Psychologie. Verfügbarkeit und Anwendung der Logopädie bei Bedarf. Bei Kindern und Jugendlichen: Sonder- und Heilpädagogik. Die oben aufgeführten Funktionstherapien werden an mindestens 5 Tagen pro Woche durchgeführt, mit mindestens 2 Therapieeinheiten pro Tag. Die Dauer einer Therapieeinheit beträgt 30 Minuten. Eine Ernährungsberatung/therapie kann bei Bedarf zusätzlich durchgeführt werden. Die neben der Grund- und Behandlungspflege zusätzlich durchgeführte, fördernde und aktivierende Rehabilitationspflege (wie z. B. Mobilitätsfördernde Pflegeinterventionen, Kinaesthetics, Bobath-Konzept, AffolterKonzept Basale Stimulation, FOTT-Konzept [Facio Orale Trakt Therapie nach Kay Coombes]) erfolgt an 7/7 Tagen mit mindestens 2 Stunden pro Tag, bei Kindern mindestens 1 Stunde pro Tag. Ärztliche Visiten an 7/7 Tagen in der Woche. Ärztliche Präsenz an 24/24 Stunden. Bei medizinischer Notwendigkeit ist der Beizug einer Kaderärztin / eines Kaderarztes innert 30 Minuten jederzeit gewährleistet. Diese Therapiedichte definiert den Mindestumfang der Behandlungen. Zusätzliche sozialmedizinische Massnahmen und unterstützende Therapien (z. B. Kunsttherapie etc.) sind in der Komplexbehandlung inbegriffen. Mindestmerkmal Punkt 4, Behandlungsteam: Die Behandlung erfolgt im Rahmen einer multidisziplinären Organisationsstruktur unter Leitung einer mindestens 70% im leistungserbringenden Spital fest angestellten Fachärztin / eines mindestens 70% im leistungserbringenden Spital fest angestellten Facharztes der unten aufgeführten Bereiche: Physikalische Medizin und Rehabilitation [PMR], Neurologie, Allgemeine Innere Medizin, Kardiologie, Pneumologie, Gastroenterologie, Pädiatrie, Neuropädiatrie, Rheumatologie, Orthopädie und Traumatologie des Bewegungsapparates oder Allgemeinchirurgie und Traumatologie. Die leitende Fachärztin / der leitende Facharzt hat mindestens dreijährige Erfahrung in der Frührehabilitation. Mindestens 50% des zum Behandlungsteam gehörenden Pflegepersonals ist diplomiert (Pflegefachmann/-frau oder äquivalente inoder ausländische Ausbildung), inkl. der Schichtleitung, mindestens eine Pflegeperson pro Schicht hat die spezifische Erfahrung mit Tracheostoma oder aufwendig ableitender Systeme (beinhaltet regelmässige, dokumentierte interne Schulungen oder Fachausweis IMC / IPS / Anästhesie). Falls in der Pädiatrie tracheotomierte Patientinnen / Patienten in der Frührehabilitation liegen, ist eine Pflegeperson pro Schicht mit spezifischer Erfahrung mit Tracheostoma aufzubieten. Darüber hinaus beinhaltet das FrührehaBehandlungsteam Therapeutinnen / Therapeuten mit abgeschlossener Berufsausbildung entsprechend den Vorgaben der organspezifischen Frührehabilitation. Ein Fortbildungskonzept für das Frührehabilitationsteam mit geregelter rehabilitationsspezifischer Fortbildung von mind. 1 Stunde pro Woche liegt vor. Mindestmerkmal Punkt 5, Infrastruktur: Die Fachübergreifende Frührehabilitation kann sowohl auf eigenständigen bettenführenden Frührehabilitationsabteilungen als auch durch ergänzende mobile Frührehabilitationsteams auf Intensiv-, Intermediate Care oder anderen hoch spezialisierten Fachstationen erfolgen. Wird die Frührehabilitation auf einer SGIzertifizierten Intermediate-Care-Station durchgeführt, sind die Aufwandspunkte gemäss CHOP-Kode 99.B8 Komplexbehandlung in einer IntermediateCare Unit bei Erwachsenen und im Kindesalter zusätzlich zu erfassen. Beatmungsstunden dürfen nicht zusätzlich kodiert werden. Die Frührehabilitationsabteilung / -betten verfügen über die Infrastruktur sowie technischen Voraussetzungen einer Überwachungsstation zum kontinuierlichen Monitoring kardialer und respiratorischer Funktionsparameter. Das Monitoring- System muss eine zentrale Überwachung erlauben. Die konventionelle Röntgendiagnostik sowie das Notfalllabor müssen an 24/24 Stunden sowie an 7/7 Tagen innerhalb von max. 30 Min. betriebsintern oder aus benachbarten Leistungserbringern verfügbar sein. Für Kinder ist die Infrastruktur ihrem altersgemässen Bedarf angepasst, wie z. B. die Möglichkeit zum Rooming-in. Mindestmerkmal Punkt 6, Therapieplanung und -kontrolle: Es wird eine Planung der rehabilitativen Massnahmen mit Festlegung der FrührehaZiele basierend auf dem Assessment sowie der Steuerung aller Massnahmen während der Frührehabilitation durchgeführt. Wöchentliche Teambesprechungen mit wochenbezogener Dokumentation bisheriger Behandlungsergebnisse mit geeigneten Assessments und weiterer Behandlungsziele mit strukturierten Therapieprogrammen sowie einem systematischen Pflegekonzept. Regelmässige, mindestens wöchentliche, strukturierte, patientenbezogene Teamkonferenzen mit Einbezug aller beteiligten Fachbereiche unter ärztlicher Leitung inkl. Dokumentation der Rehabilitationsziele. Mindestens wöchentliche Reevaluation der Frührehabilitationsbedürftigkeit. Eine Indikation zur Frührehabilitation ist nicht mehr gegeben nach zweimaliger Messung des Frührehabilitations-Barthel-Index grösser als 30 Punkte. Mindestmerkmal Punkt 7, Austrittsplanung: In der Entlassungsvorbereitungsphase wird die weitere Versorgung geregelt mit Einleitung und Strukturierung der Nachbetreuung in einer weiterführenden Rehabilitation oder in einer Pflegeeinheit. Auf eine Zusammenarbeit mit einem sozialen Dienst kann zurückgegriffen werden. Mindestmerkmal, Punkt 8, Qualitätsmanagement: Nachweis eines anerkannten Qualitätsmanagements einschliesslich regelmässiger Durchführung sowie Dokumentation geeigneter OutcomeAssessments. Überprüfung der Patienten- und Angehörigenzufriedenheit mit geeigneten Mitteln sowie eines gelebten CIRS.
CHOP 2027, 93.86, gedruckte S. 383: Fachübergreifende Frührehabilitation, nach Anzahl der Behandlungstage Kod. eb.: Falls die Behandlung auf einer IMC durchgeführt wird: Komplexbehandlung des Erwachsenen oder im Kindesalter in einer Intermediate-Care Unit [IMCU], nach Aufwandspunkten (99.B8.1-, 99.B8.4-) Falls durchgeführt - Ersteinlage einer pharyngealen elektrischen Stimulationssonde [PES] (93.70.31) EXKL. Kode weglassen - Geriatrische Akutrehabilitation (93.89.9-) Kode weglassen - Neurologischneurochirurgische Frührehabilitation (93.8C.1-) Kode weglassen - Paraplegiologische rehabilitative Komplexbehandlung (93.87.-) Kode weglassen - Rehabilitation (BA.-) Kode weglassen - Zusätze für die Rehabilitation (BB.-) Beachte: Mindestmerkmal Punkt 1, Indikation: Dieser Kode ist für Patientinnen / Patienten ab dem vollendeten 2. Lebensjahr anzugeben. Eine fachübergreifende Frührehabilitation wird durchgeführt, wenn ein Trauma oder eine schwere Akuterkrankung oder die Exazerbation einer chronischen oder einer chronisch progredienten Erkrankung zu einer komplexen Störung geführt hat, die eine spezifische frührehabilitative Behandlung im stationären, interdisziplinären Setting erforderlich macht. Die Primärdiagnostik und -versorgung muss vor Beginn der Frührehabilitation abgeschlossen sein. Diese Störungen betreffen insbesondere das Bewusstsein, die Kognition, sensomotorische Funktionen, Schlucken, Kontinenz, Essen und Trinken, die persönliche Hygiene und Mobilität. Die Atmung, Herz-Kreislauffunktionen im Liegen sowie intrakranielle Druckverhältnisse sind stabil. Die Patientin / der Patient ist nicht mehr beatmungspflichtig, ausser Patientinnen / Patienten mit einem prolongierten Weaning oder dem Bedarf einer Langzeitbeatmung. Ausgeschlossen von dieser Behandlung sind Patientinnen / Patienten mit einer Erkrankung unklarer Ätiologie sowie Patientinnen / Patienten mit einer dringlichen Operationsindikation (ausser geplante Sekundäreingriffe). Mindestmerkmal Punkt 2, Eintrittsabklärung, Assessment: Zum Beginn der Frührehabilitation sowie wöchentlich im Verlauf der Behandlung erfolgt eine Beurteilung nach dem Frührehabilitations-Barthel-Index nach Schönle (Der Barthel-Index ist für Kinder und Jugendliche bisher nicht validiert.) zur Erfassung und Wertung der funktionellen Defizite. Der Frührehabilitations-Barthel-Index nach Schönle der Patientin / des Patienten beträgt dabei maximal 30 Punkte (die Berechnung des Frührehabilitations-Barthel-Index nach Schönle ist im Anhang zur ICD-10-GM Systematisches Verzeichnis zu finden). Es besteht eine spezifische Therapiebedürftigkeit mit Einzel-/ Doppelbehandlung. Fehlende (Klein-) Gruppenfähigkeit bei schwerster Störung von Kommunikationsfähigkeit, Instruktionsverständnis, Krankheitseinsicht sowie fehlende aktive Mitarbeit an den Therapiezielen stellen keine Kontraindikation dar. Der Gesamtzustand der Patientin / des Patienten erlaubt es, dass er mehrmals täglich an rehabilitativen Massnahmen teilnehmen kann. Wird im Verlauf ein FrührehabilitationsBarthel-Index von &gt; 30 gemessen, so ist nach einer Woche [7 Tage] eine Kontrolle erforderlich; liegt der FrührehabilitationsBarthel-Index bei dieser Kontrolle ebenfalls &gt; 30, so sind die Voraussetzungen für diesen Frührehabilitations-Kode nicht mehr erfüllt. Die einmalige Messung eines Frührehabilitations-Barthel-Index von &gt;30 allein reicht nicht aus, um die Vorgaben des Kodes der fachübergreifenden Frührehabilitation als nicht erfüllt zu definieren. Mindestmerkmal Punkt 3, Therapie: Für die Frührehabilitation kommen mindestens 3 der organspezifisch notwendigen Therapiebereiche zum Einsatz: Physiotherapie, Physikalische Therapie, Ergotherapie, Neuropsychologie / Psychologie. Verfügbarkeit und Anwendung der Logopädie bei Bedarf. Bei Kindern und Jugendlichen: Sonder- und Heilpädagogik. Die oben aufgeführten Funktionstherapien werden an mindestens 5 Tagen pro Woche durchgeführt, mit mindestens 2 Therapieeinheiten pro Tag. Die Dauer einer Therapieeinheit beträgt 30 Minuten. Eine Ernährungsberatung/therapie kann bei Bedarf zusätzlich durchgeführt werden. Die neben der Grund- und Behandlungspflege zusätzlich durchgeführte, fördernde und aktivierende Rehabilitationspflege (wie z. B. Mobilitätsfördernde Pflegeinterventionen, Kinaesthetics, Bobath-Konzept, AffolterKonzept Basale Stimulation, FOTT-Konzept [Facio Orale Trakt Therapie nach Kay Coombes]) erfolgt an 7/7 Tagen mit mindestens 2 Stunden pro Tag, bei Kindern mindestens 1 Stunde pro Tag. Ärztliche Visiten an 7/7 Tagen in der Woche. Ärztliche Präsenz an 24/24 Stunden. Bei medizinischer Notwendigkeit ist der Beizug einer Kaderärztin / eines Kaderarztes innert 30 Minuten jederzeit gewährleistet. Diese Therapiedichte definiert den Mindestumfang der Behandlungen. Zusätzliche sozialmedizinische Massnahmen und unterstützende Therapien (z. B. Kunsttherapie etc.) sind in der Komplexbehandlung inbegriffen. Mindestmerkmal Punkt 4, Behandlungsteam: Die Behandlung erfolgt im Rahmen einer multidisziplinären Organisationsstruktur unter Leitung einer mindestens 70% im leistungserbringenden Spital fest angestellten Fachärztin / eines mindestens 70% im leistungserbringenden Spital fest angestellten Facharztes der unten aufgeführten Bereiche: Physikalische Medizin und Rehabilitation [PMR], Neurologie, Allgemeine Innere Medizin, Kardiologie, Pneumologie, Gastroenterologie, Pädiatrie, Neuropädiatrie, Rheumatologie, Orthopädie und Traumatologie des Bewegungsapparates oder Allgemeinchirurgie und Traumatologie. Die leitende Fachärztin / der leitende Facharzt hat mindestens dreijährige Erfahrung in der Frührehabilitation. Mindestens 50% des zum Behandlungsteam gehörenden Pflegepersonals ist diplomiert (Pflegefachmann/-frau oder äquivalente inoder ausländische Ausbildung), inkl. der Schichtleitung, mindestens eine Pflegeperson pro Schicht hat die spezifische Erfahrung mit Tracheostoma oder aufwendig ableitender Systeme (beinhaltet regelmässige, dokumentierte interne Schulungen oder Fachausweis IMC / IPS / Anästhesie). Falls in der Pädiatrie tracheotomierte Patientinnen / Patienten in der Frührehabilitation liegen, ist eine Pflegeperson pro Schicht mit spezifischer Erfahrung mit Tracheostoma aufzubieten. Darüber hinaus beinhaltet das FrührehaBehandlungsteam Therapeutinnen / Therapeuten mit abgeschlossener Berufsausbildung entsprechend den Vorgaben der organspezifischen Frührehabilitation. Ein Fortbildungskonzept für das Frührehabilitationsteam mit geregelter rehabilitationsspezifischer Fortbildung von mind. 1 Stunde pro Woche liegt vor. Mindestmerkmal Punkt 5, Infrastruktur: Die Fachübergreifende Frührehabilitation kann sowohl auf eigenständigen bettenführenden Frührehabilitationsabteilungen als auch durch ergänzende mobile Frührehabilitationsteams auf Intensiv-, Intermediate Care oder anderen hoch spezialisierten Fachstationen erfolgen. Wird die Frührehabilitation auf einer SGIzertifizierten Intermediate-Care-Station durchgeführt, sind die Aufwandspunkte gemäss CHOP-Kode 99.B8 Komplexbehandlung in einer IntermediateCare Unit bei Erwachsenen und im Kindesalter zusätzlich zu erfassen. Beatmungsstunden dürfen nicht zusätzlich kodiert werden. Die Frührehabilitationsabteilung / -betten verfügen über die Infrastruktur sowie technischen Voraussetzungen einer Überwachungsstation zum kontinuierlichen Monitoring kardialer und respiratorischer Funktionsparameter. Das Monitoring- System muss eine zentrale Überwachung erlauben. Die konventionelle Röntgendiagnostik sowie das Notfalllabor müssen an 24/24 Stunden sowie an 7/7 Tagen innerhalb von max. 30 Min. betriebsintern oder aus benachbarten Leistungserbringern verfügbar sein. Für Kinder ist die Infrastruktur ihrem altersgemässen Bedarf angepasst, wie z. B. die Möglichkeit zum Rooming-in. Mindestmerkmal Punkt 6, Therapieplanung und -kontrolle: Es wird eine Planung der rehabilitativen Massnahmen mit Festlegung der FrührehaZiele basierend auf dem Assessment sowie der Steuerung aller Massnahmen während der Frührehabilitation durchgeführt. Wöchentliche Teambesprechungen mit wochenbezogener Dokumentation bisheriger Behandlungsergebnisse mit geeigneten Assessments und weiterer Behandlungsziele mit strukturierten Therapieprogrammen sowie einem systematischen Pflegekonzept. Regelmässige, mindestens wöchentliche, strukturierte, patientenbezogene Teamkonferenzen mit Einbezug aller beteiligten Fachbereiche unter ärztlicher Leitung inkl. Dokumentation der Rehabilitationsziele. Mindestens wöchentliche Reevaluation der Frührehabilitationsbedürftigkeit. Eine Indikation zur Frührehabilitation ist nicht mehr gegeben nach zweimaliger Messung des Frührehabilitations-Barthel-Index grösser als 30 Punkte. Mindestmerkmal Punkt 7, Austrittsplanung: In der Entlassungsvorbereitungsphase wird die weitere Versorgung geregelt mit Einleitung und Strukturierung der Nachbetreuung in einer weiterführenden Rehabilitation oder in einer Pflegeeinheit. Auf eine Zusammenarbeit mit einem sozialen Dienst kann zurückgegriffen werden. Mindestmerkmal, Punkt 8, Qualitätsmanagement: Nachweis eines anerkannten Qualitätsmanagements einschliesslich regelmässiger Durchführung sowie Dokumentation geeigneter OutcomeAssessments. Überprüfung der Patienten- und Angehörigenzufriedenheit mit geeigneten Mitteln sowie eines gelebten CIRS.
CHOP 2026, 93.89.9, gedruckte S. 375: Geriatrische Akutrehabilitation, nach Anzahl Behandlungstage Kod. eb.: Falls durchgeführt - (multimodale) Ernährungsberatung/therapie (89.0A.3-, 89.0A.4-) Falls durchgeführt - PflegeKomplexbehandlung bei Erwachsenen, nach Aufwandspunkten (99.C2.-) Isolierung (99.84.-) EXKL. Kode weglassen - Behandlung auf einer eigenständigen spezialisierten Palliative Care Station (93.8B.-) Kode weglassen - Fachübergreifende Frührehabilitation, nach Anzahl der Behandlungstage (93.86.-) Kode weglassen - Intensivmedizinische Komplexbehandlung (Basisprozedur) des Erwachsenen (99.B7.1-) Kode weglassen - Komplexbehandlung des Erwachsenen in einer IntermediateCare Unit [IMCU] (99.B8.1-) Kode weglassen - Multimodale rheumatologische Komplexbehandlung (93.38.0-) Kode weglassen - Multimodale Schmerztherapie [MMST] (93.A2.4-) Kode weglassen - Neurologischneurochirurgische Frührehabilitation (93.8C.1-) Kode weglassen - Palliativmedizinische Komplexbehandlung (ausserhalb einer eigenständigen spezialisierten Palliative Care Station) (93.8A.2-) Kode weglassen - Rehabilitation (BA.-) Kode weglassen - Standardisiertes geriatrisches Assessment (93.89.A-) Kode weglassen - Zusätze für die Rehabilitation (BB.-) Beachte: Mindestmerkmal Punkt 1, Indikation: Es müssen alle Aufnahmekriterien erfüllt sowie dokumentiert sein. Es darf kein Ausschlusskriterium vorliegen. Aufnahmekriterien: - Akutspitalbedürftigkeit liegt vor - Übergeordnetes Behandlungsziel sowie ein Potential für die Verbesserung oder Vorbeugung einer Verschlechterung im Rahmen der geriatrischen Akutrehabilitation liegen vor - Alltagseinschränkung durch geriatrische Multimorbidität mit Vorliegen von mindestens 3 der nachfolgend aufgeführten geriatrischen Syndrome: - - Kognitive Einschränkungen (Beeinträchtigung der kognitiven Leistungen, die über das nach Alter und Bildung des Betroffenen Normale hinausgeht), insbesondere abklingendes Delir - - Immobilität, Sturzneigung und Schwindel - - Inkontinenz von Urin und Stuhl - - Malnutrition und Sarkopenie - - Hinweise auf Depression oder Angststörung - - Alltagsrelevante Sehbehinderung und alltagsrelevante Schwerhörigkeit - - Chronische Schmerzsymptomatik - - Medikationsprobleme bei Polypharmazie (mehr als 5 Medikamente) und Non-Compliance - - Psychosoziales Problem Ausschlusskriterium: - Schwere Demenz mit Bedarf für Betreuung auf geschlossener gerontopsychiatrischer Abteilung Mindestmerkmal Punkt 2, Assessments: Standardisiertes geriatrisches Assessment zu Beginn der Behandlung in mindestens den Bereichen Mobilität, Selbsthilfefähigkeit, Kognition, Emotion sowie Soziales sowie innert der letzten 3 Tage vor dem Behandlungsende in mindestens den Bereichen Selbsthilfefähigkeit sowie Mobilität. In der Regel muss das Assessment vom Beginn der Behandlung innerhalb von 5 Tagen ab ärztlicher Verordnung (Anordnung zur Durchführung einer geriatrischen Akutrehabilitation) abgeschlossen sein. Lässt der Zustand der Patientin / des Patienten die Erhebung einzelner Assessmentbestandteile nicht zu, ist dies zu dokumentieren. Wenn der Zustand der Patientin / des Patienten es erlaubt, ist die Erhebung nachzuholen. Das «soziale Assessment» bezieht sich auf den Zeitpunkt bis vor der Hospitalisierung. Es umfasst mindestens die Teilbereiche soziales Umfeld, Wohnumfeld, häusliche/ausserhäusliche Aktivitäten, Pflege-/Hilfsmittelbedarf sowie rechtliche Verfügungen. Mindestmerkmal Punkt 3, Behandlungseinheit: Behandlung in einer geriatrischen Behandlungseinheit durch ein in Geriatrie spezialisiertes Team unter fachärztlicher sowie organisatorischer Behandlungsleitung einer Schwerpunktträgerin / eines Schwerpunktträgers Geriatrie (FMH). Der Beschäftigungsgrad des Schwerpunktträgers Geriatrie oder der Schwerpunktträger Geriatrie (FMH) für die leistungserbringende Abteilung muss mindestens 5% pro Bett sowie insgesamt mindestens 50% pro leistungserbringende Abteilung betragen. Diese Beschäftigung kann auch über einen Kooperationsvertrag sichergestellt werden. Mindestmerkmal Punkt 4, Behandlungstage: Die Zählung der Behandlungstage beginnt mit dem Tag, der ärztlichen Verordnung (Anordnung zur Durchführung einer geriatrischen Akutrehabilitation), welche die bestehende Indikation miteinschliesst. Ebenfalls zu dokumentieren ist das Behandlungsende, welches spätestens am Tag des Austritts aus der geriatrischen Behandlungseinheit erfolgt. Behandlungstage folgen aufeinander mit Ausnahme der unten geschilderten Unterbrechungen. Der Behandlungsbeginn sowie das Behandlungsende gelten als Behandlungstage und werden mitgezählt. Zu Beginn der Behandlung sind längstens 3 Behandlungstage auf einer anderen Fachabteilung desselben Spitals anrechenbar, sofern sämtliche Mindestmerkmale erfüllt sind sowie dokumentiert ist, dass die Schwerpunktträgerin / der Schwerpunktträger Geriatrie einbezogen ist. Der Behandlungsbeginn sowie das Behandlungsende dürfen nicht auf einen Operationstag fallen. Während der Dauer der Unterbrechung müssen die Mindestmerkmale nicht erfüllt sein. Ein Operationstag kann nur als Behandlungstag gezählt werden, wenn auch Therapieeinheiten an diesem Tag durchgeführt wurden. Kommt es zu einer Unterbrechung, wird die Zählung der Behandlungstage nach dieser Unterbrechung fortgesetzt. Als Unterbrechung zählt auch die Verlegung auf eine andere Einheit, die eine Fortsetzung der geriatrischen Akutrehabilitation nicht zulässt. Mindestmerkmal Punkt 5, Therapie: Der Patient erhält innerhalb der Behandlungsdauer Therapien aus mindestens 2 der folgenden 4 Therapiebereichen: A.) Physiotherapie/Physikalische Therapie, B.) Ergotherapie, C.) Logopädie/fazioorale Therapie und Ernährungsberatung/therapie, D.) (Neuro)psychologie/ärztliche Psychotherapie Therapieeinheiten dauern jeweils 30 Minuten. Es können maximal drei Therapieeinheiten pro Behandlungstag angerechnet werden. Es ist möglich, Therapieeinheiten zusammenhängend zu leisten. Müssen Therapieeinheiten aufgrund mangelnder Belastbarkeit der Patientin / des Patienten abgebrochen werden, so können diese ab einer Dauer von 20 Minuten, analog einer durchgeführten Therapie, mit 30 Minuten angerechnet werden. Findet ein Assessment im Rahmen einer Therapieeinheit statt, kann diese als Therapieeinheit gezählt werden. Mindestmerkmal Punkt 6, Therapiekoordination: Wöchentliche Teambesprechung mit persönlicher Präsenz oder elektronischer Zuschaltung von Fachpersonen der am Behandlungsprozess beteiligten Berufsgruppen (Arzt/Ärztin, Pflege, Therapie aus den Bereiche A bis D gemäss «Mindestmerkmal Punkt 5») mit schriftlicher Dokumentation von Behandlungsergebnissen und allfälliger neuer Behandlungsziele. Mindestmerkmal Punkt 7, Erfassung: Pro Fall wird maximal ein Kode aus dieser Elementegruppe erfasst. Akutsomatische diagnostische Verfahren, Interventionen oder Prozeduren, die zusätzlich zur geriatrische Akutrehabilitation durchgeführt werden sind zusätzlich gesondert zu kodieren.
CHOP 2027, 93.89.9, gedruckte S. 391: Geriatrische Akutrehabilitation, nach Anzahl Behandlungstage Kod. eb.: Falls durchgeführt - Ersteinlage einer pharyngealen elektrischen Stimulationssonde [PES] (93.70.31) Falls durchgeführt - Multimodale Ernährungsberatung/therapie, nach Anzahl Behandlungstage (89.0A.4-) Falls durchgeführt - PflegeKomplexbehandlung bei Erwachsenen, nach Aufwandspunkten (99.C2.-) Isolierung (99.84.-) EXKL. Kode weglassen - Behandlung auf einer eigenständigen spezialisierten Palliative Care Station (93.8B.-) Kode weglassen - Fachübergreifende Frührehabilitation, nach Anzahl der Behandlungstage (93.86.-) Kode weglassen - Intensivmedizinische Komplexbehandlung des Erwachsenen (Basisprozedur), nach Aufwandspunkten (99.B7.1-) Kode weglassen - Komplexbehandlung des Erwachsenen in einer IntermediateCare Unit [IMCU] (99.B8.1-) Kode weglassen - Multimodale rheumatologische Komplexbehandlung (93.38.0-) Kode weglassen - Multimodale Schmerztherapie [MMST] (93.A2.4-) Kode weglassen - Neurologischneurochirurgische Frührehabilitation (93.8C.1-) Kode weglassen - Palliativmedizinische Komplexbehandlung (ausserhalb einer eigenständigen spezialisierten Palliative Care Station) (93.8A.2-) Kode weglassen - Rehabilitation (BA.-) Kode weglassen - Standardisiertes geriatrisches Assessment (93.89.A-) Kode weglassen - Zusätze für die Rehabilitation (BB.-) Beachte: Mindestmerkmal Punkt 1, Indikation: Es müssen alle Aufnahmekriterien erfüllt sowie dokumentiert sein. Es darf kein Ausschlusskriterium vorliegen. Aufnahmekriterien: - Akutspitalbedürftigkeit liegt vor - Übergeordnetes Behandlungsziel sowie ein Potential für die Verbesserung oder Vorbeugung einer Verschlechterung im Rahmen der geriatrischen Akutrehabilitation liegen vor - Alltagseinschränkung durch geriatrische Multimorbidität mit Vorliegen von mindestens 3 der nachfolgend aufgeführten geriatrischen Syndrome: - - Kognitive Einschränkungen (Beeinträchtigung der kognitiven Leistungen, die über das nach Alter und Bildung des Betroffenen Normale hinausgeht), insbesondere abklingendes Delir - - Immobilität, Sturzneigung und Schwindel - - Inkontinenz von Urin und Stuhl - - Malnutrition und Sarkopenie - - Hinweise auf Depression oder Angststörung - - Alltagsrelevante Sehbehinderung und alltagsrelevante Schwerhörigkeit - - Chronische Schmerzsymptomatik - - Medikationsprobleme bei Polypharmazie (mehr als 5 Medikamente) und Non-Compliance - - Psychosoziales Problem Ausschlusskriterium: - Schwere Demenz mit Bedarf für Betreuung auf geschlossener gerontopsychiatrischer Abteilung Mindestmerkmal Punkt 2, Assessments: Standardisiertes geriatrisches Assessment zu Beginn der Behandlung in mindestens den Bereichen Mobilität, Selbsthilfefähigkeit, Kognition, Emotion sowie Soziales sowie innert der letzten 3 Tage vor dem Behandlungsende in mindestens den Bereichen Selbsthilfefähigkeit sowie Mobilität. In der Regel muss das Assessment vom Beginn der Behandlung innerhalb von 5 Tagen ab ärztlicher Verordnung (Anordnung zur Durchführung einer geriatrischen Akutrehabilitation) abgeschlossen sein. Lässt der Zustand der Patientin / des Patienten die Erhebung einzelner Assessmentbestandteile nicht zu, ist dies zu dokumentieren. Wenn der Zustand der Patientin / des Patienten es erlaubt, ist die Erhebung nachzuholen. Das «soziale Assessment» bezieht sich auf den Zeitpunkt bis vor der Hospitalisierung. Es umfasst mindestens die Teilbereiche soziales Umfeld, Wohnumfeld, häusliche/ausserhäusliche Aktivitäten, Pflege-/Hilfsmittelbedarf sowie rechtliche Verfügungen. Mindestmerkmal Punkt 3, Behandlungseinheit: Behandlung in einer geriatrischen Behandlungseinheit durch ein in Geriatrie spezialisiertes Team unter fachärztlicher sowie organisatorischer Behandlungsleitung einer Schwerpunktträgerin / eines Schwerpunktträgers Geriatrie (FMH). Der Beschäftigungsgrad des Schwerpunktträgers Geriatrie oder der Schwerpunktträger Geriatrie (FMH) für die leistungserbringende Abteilung muss mindestens 5% pro Bett sowie insgesamt mindestens 50% pro leistungserbringende Abteilung betragen. Diese Beschäftigung kann auch über einen Kooperationsvertrag sichergestellt werden. Mindestmerkmal Punkt 4, Behandlungstage: Die Zählung der Behandlungstage beginnt mit dem Tag, der ärztlichen Verordnung (Anordnung zur Durchführung einer geriatrischen Akutrehabilitation), welche die bestehende Indikation miteinschliesst. Ebenfalls zu dokumentieren ist das Behandlungsende, welches spätestens am Tag des Austritts aus der geriatrischen Behandlungseinheit erfolgt. Behandlungstage folgen aufeinander mit Ausnahme der unten geschilderten Unterbrechungen. Der Behandlungsbeginn sowie das Behandlungsende gelten als Behandlungstage und werden mitgezählt. Zu Beginn der Behandlung sind längstens 3 Behandlungstage auf einer anderen Fachabteilung desselben Spitals anrechenbar, sofern sämtliche Mindestmerkmale erfüllt sind sowie dokumentiert ist, dass die Schwerpunktträgerin / der Schwerpunktträger Geriatrie einbezogen ist. Der Behandlungsbeginn sowie das Behandlungsende dürfen nicht auf einen Operationstag fallen. Während der Dauer der Unterbrechung müssen die Mindestmerkmale nicht erfüllt sein. Ein Operationstag kann nur als Behandlungstag gezählt werden, wenn auch Therapieeinheiten an diesem Tag durchgeführt wurden. Kommt es zu einer Unterbrechung, wird die Zählung der Behandlungstage nach dieser Unterbrechung fortgesetzt. Als Unterbrechung zählt auch die Verlegung auf eine andere Einheit, die eine Fortsetzung der geriatrischen Akutrehabilitation nicht zulässt. Mindestmerkmal Punkt 5, Therapie: Der Patient erhält innerhalb der Behandlungsdauer Therapien aus mindestens 2 der folgenden 4 Therapiebereichen: A.) Physiotherapie/Physikalische Therapie, B.) Ergotherapie, C.) Logopädie/fazioorale Therapie und Ernährungsberatung/therapie, D.) (Neuro)psychologie/ärztliche Psychotherapie Therapieeinheiten dauern jeweils 30 Minuten. Es können maximal drei Therapieeinheiten pro Behandlungstag angerechnet werden. Es ist möglich, Therapieeinheiten zusammenhängend zu leisten. Müssen Therapieeinheiten aufgrund mangelnder Belastbarkeit der Patientin / des Patienten abgebrochen werden, so können diese ab einer Dauer von 20 Minuten, analog einer durchgeführten Therapie, mit 30 Minuten angerechnet werden. Findet ein Assessment im Rahmen einer Therapieeinheit statt, kann diese als Therapieeinheit gezählt werden. Mindestmerkmal Punkt 6, Therapiekoordination: Wöchentliche Teambesprechung mit persönlicher Präsenz oder elektronischer Zuschaltung von Fachpersonen der am Behandlungsprozess beteiligten Berufsgruppen (Arzt/Ärztin, Pflege, Therapie aus den Bereiche A bis D gemäss «Mindestmerkmal Punkt 5») mit schriftlicher Dokumentation von Behandlungsergebnissen und allfälliger neuer Behandlungsziele. Mindestmerkmal Punkt 7, Erfassung: Pro Fall wird maximal ein Kode aus dieser Elementegruppe erfasst. Akutsomatische diagnostische Verfahren, Interventionen oder Prozeduren, die zusätzlich zur geriatrische Akutrehabilitation durchgeführt werden sind zusätzlich gesondert zu kodieren.</a:t>
            </a:r>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Messalternativen werden aus dem Beachte wiedergegeben. Daraus wird keine Lockerung anderer Voraussetzungen der Beatmungs- oder Diagnosenkodierung abgeleitet.</a:t>
            </a:r>
          </a:p>
          <a:p>
            <a:endParaRPr lang="en-US" dirty="0"/>
          </a:p>
          <a:p>
            <a:r>
              <a:rPr lang="en-US" dirty="0"/>
              <a:t>Vergleichsspalten sind, sofern nicht in Anführungszeichen gesetzt, sinngemässe didaktische Zusammenfassungen. Weitere übergeordnete und kodebezogene Hinweise bleiben anwendbar.</a:t>
            </a:r>
          </a:p>
          <a:p>
            <a:endParaRPr lang="en-US" dirty="0"/>
          </a:p>
          <a:p>
            <a:r>
              <a:rPr lang="en-US" dirty="0"/>
              <a:t>Sichtbare Fundstelle:</a:t>
            </a:r>
          </a:p>
          <a:p>
            <a:r>
              <a:rPr lang="en-US" dirty="0"/>
              <a:t>CHOP 2026: S. 386; CHOP 2027: S. 401–402.</a:t>
            </a:r>
          </a:p>
          <a:p>
            <a:endParaRPr lang="en-US" dirty="0"/>
          </a:p>
          <a:p>
            <a:r>
              <a:rPr lang="en-US" dirty="0"/>
              <a:t>[Sources]</a:t>
            </a:r>
          </a:p>
          <a:p>
            <a:r>
              <a:rPr lang="en-US" dirty="0"/>
              <a:t>- Nutzerdatei: CHOP 2026 (3).pdf | BFS, Schweizerische Operationsklassifikation, Systematisches Verzeichnis - Version 2026.</a:t>
            </a:r>
          </a:p>
          <a:p>
            <a:r>
              <a:rPr lang="en-US" dirty="0"/>
              <a:t>- Nutzerdatei: CHOP 2027 (2).pdf | BFS, Schweizerische Operationsklassifikation, Systematisches Verzeichnis - Version 2027.</a:t>
            </a:r>
          </a:p>
          <a:p>
            <a:r>
              <a:rPr lang="en-US" dirty="0"/>
              <a:t>- Seitenangaben in der Folie: gedruckte Seiten. Im systematischen Verzeichnis: PDF-Seite = gedruckte Seite + 22. Einleitung: roemische Seitenzahlen, z. B. S. V = PDF-Seite 7.</a:t>
            </a:r>
          </a:p>
          <a:p>
            <a:r>
              <a:rPr lang="en-US" dirty="0"/>
              <a:t>- Logo und Kontaktangaben: vom Auftraggeber bereitgestellt. Original-Logo proportional verwendet.</a:t>
            </a:r>
          </a:p>
          <a:p>
            <a:r>
              <a:rPr lang="en-US" dirty="0"/>
              <a:t>- Gestaltung: Sand &amp; Graphit, angelehnt an das freigegebene Modul MedKod_KHB_Update_2027_v2; wiederverwendete grafische Bergsilhouette ohne Datenbezug.</a:t>
            </a:r>
          </a:p>
          <a:p>
            <a:r>
              <a:rPr lang="en-US" dirty="0"/>
              <a:t>[/Sources]</a:t>
            </a:r>
          </a:p>
          <a:p>
            <a:endParaRPr lang="en-US" dirty="0"/>
          </a:p>
          <a:p>
            <a:r>
              <a:rPr lang="en-US" dirty="0"/>
              <a:t>Quellenauszuege zur Nachvollziehbarkeit (Originale bei konkreter Fallanwendung konsultieren):</a:t>
            </a:r>
          </a:p>
          <a:p>
            <a:r>
              <a:rPr lang="en-US" dirty="0"/>
              <a:t>CHOP 2026, 93.9E, gedruckte S. 386: Nicht invasive Beatmung ausserhalb Intensivstation NIV-Beatmung EXKL. Keine Beatmungsstunden erfassen für diese Behandlung. Kode weglassen - Intensivmedizinische Komplexbehandlung (Basisprozedur) des Erwachsenen, nach Aufwandspunkten (99.B7.1-) Kode weglassen - Intensivmedizinische Komplexbehandlung im Kindesalter (Basisprozedur), nach Aufwandspunkten (99.B7.4-) Kode weglassen - Komplexbehandlung des Erwachsenen in einer Intermediate-Care Unit [IMCU] (99.B8.1-) Kode weglassen - Komplexbehandlung im Kindesalter in einer Intermediate-Care Unit [IMCU] (99.B8.4-) Beachte: Mindestmerkmal Punkt 0, Referenzdokumente: Details zu den Mindestmerkmalen sind dem Dokument «Ausführungen zu den Mindestmerkmalen «Nicht invasive Beatmung ausserhalb Intensivstationen» (CHOP 93.9E), Version vom 01.07.2016» der Schweizerischen Gesellschaft für Pneumologie zu entnehmen. Verfügbar unter: </a:t>
            </a:r>
            <a:r>
              <a:rPr lang="en-US" dirty="0">
                <a:hlinkClick r:id="rId3"/>
              </a:rPr>
              <a:t>https://pneumo.ch/sig-ventilation-o2</a:t>
            </a:r>
            <a:r>
              <a:rPr lang="en-US" dirty="0"/>
              <a:t> Mindestmerkmal Punkt 1, Indikation: Gilt für Patientinnen / Patienten ab dem 1. vollendeten Lebensjahr. Patientinnen / Patienten mit mittelschwerer bis schwerer respiratorischer Insuffizienz, die nicht in einer Intensivstation betreut werden, d.h. Patientinnen / Patienten mit dekompensierter Herzinsuffizienz oder COPD, AdipositasHypoventilation, terminale Patientinnen / Patienten mit zusätzlich schwerster Dyspnoe u.a.; Patientinnen / Patienten mit chronischer respiratorischer Insuffizienz v.a. bei COPD und neuromuskuläre Erkrankungen; Weaning [Entwöhnung von maschineller Beatmung] ausserhalb der Intensivstation. Mindestmerkmal Punkt 2, Behandlungsteam: Im Behandlungsteam ist eine festangestellte Fachärztin / ein festangestellter Facharzt Pneumologie zwingend beteiligt. Sie / Er ist verantwortlich dafür, dass die Behandlung ambulant fortgeführt werden kann, wenn diese indiziert ist. Beatmungsexperten: 1 Experte pro 5 Patientinnen / Patienten ist jederzeit (24/7) erreichbar sowie in weniger als 10 Minuten am Bett verfügbar. Die fachärztliche Betreuung durch Ärztin / Arzt mit Spezialkompetenz in nicht invasiver Beatmung (Fachärztin / Facharzt Pneumologie, Anästhesiologie oder Intensivmedizin) ist jederzeit (24/7) innerhalb 30 Minuten gewährleistet. Mindestmerkmal Punkt 3, Infrastruktur: Max. 4-Bettzimmer, mit Möglichkeit von Videoüberwachung, 24/7 überwachtem ventilatorischem Monitoring (etCO2 oder tcCO2. Atemkurven in Echtzeit, Pulsoxymetrie); Blutgasanalyse [BGA] jederzeit (24/7) verfügbar; Die Behandlung ist auf einer IMC möglich, kann aber nicht gleichzeitig mit einer IMCKomplexbehandlung abgebildet werden. Die Verlegung auf eine Intensivstation innerhalb einer Stunde ist sichergestellt. Mindestmerkmal Punkt 4, Behandlung und Dokumentation: Mindestens 8 Std pro 24 Std nicht-invasive Beatmung (inkl. CPAP, nCPAP, High flow); 8 stdl. Dokumentation der Vitalparameter inklusive Atemfrequenz, Pulsoxymetrie, pCO2 und Beatmungseinstellung. Diese sind von der behandelnden Ärztin / vom behandelnden Arzt mindestens 1x tgl vor Ort zu visieren; Das Beatmungsexpertenteam hat die fachliche Kompetenz Beatmungseinstellungen in ärztlich verordneten Grenzen zu modifizieren; Tägliche Visite (7/7) durch Beatmungsexpertinnen / Beatmungsexperten sowie Fachärztin / Facharzt mit Spezialkompetenz in nicht-invasiver Beatmung; Schulung der Patientin / des Patienten und der Bezugspersonen zur selbstständigen Therapie ist eingeschlossen, muss dokumentiert sein.</a:t>
            </a:r>
          </a:p>
          <a:p>
            <a:r>
              <a:rPr lang="en-US" dirty="0"/>
              <a:t>CHOP 2027, 93.9E, gedruckte S. 401: Nicht invasive Beatmung ausserhalb Intensivstation NIV-Beatmung EXKL. Keine Beatmungsstunden erfassen für diese Behandlung. Kode weglassen - Intensivmedizinische Komplexbehandlung des Erwachsenen (Basisprozedur), nach Aufwandspunkten (99.B7.1-) Kode weglassen - Intensivmedizinische Komplexbehandlung im Kindesalter (Basisprozedur), nach Aufwandspunkten (99.B7.4-) Kode weglassen - Komplexbehandlung des Erwachsenen in einer Intermediate-Care Unit [IMCU] (99.B8.1-) Kode weglassen - Komplexbehandlung im Kindesalter in einer Intermediate-Care Unit [IMCU] (99.B8.4-) Beachte: Mindestmerkmal Punkt 0, Referenzdokumente: Details zu den Mindestmerkmalen sind dem Dokument «Ausführungen zu den Mindestmerkmalen «Nicht invasive Beatmung ausserhalb Intensivstationen» (CHOP 93.9E), Version vom 01.07.2016» der Schweizerischen Gesellschaft für Pneumologie zu entnehmen. Verfügbar unter: </a:t>
            </a:r>
            <a:r>
              <a:rPr lang="en-US" dirty="0">
                <a:hlinkClick r:id="rId3"/>
              </a:rPr>
              <a:t>https://pneumo.ch/sig-ventilation-o2</a:t>
            </a:r>
            <a:r>
              <a:rPr lang="en-US" dirty="0"/>
              <a:t> Mindestmerkmal Punkt 1, Indikation: Gilt für Patientinnen / Patienten ab dem 1. vollendeten Lebensjahr. Patientinnen / Patienten mit mittelschwerer bis schwerer respiratorischer Insuffizienz, die nicht in einer Intensivstation betreut werden, d.h. Patientinnen / Patienten mit dekompensierter Herzinsuffizienz oder COPD, AdipositasHypoventilation, terminale Patientinnen / Patienten mit zusätzlich schwerster Dyspnoe u.a.; Patientinnen / Patienten mit chronischer respiratorischer Insuffizienz v.a. bei COPD und neuromuskuläre Erkrankungen; Weaning [Entwöhnung von maschineller Beatmung] ausserhalb der Intensivstation. Mindestmerkmal Punkt 2, Behandlungsteam: Im Behandlungsteam ist eine festangestellte Fachärztin / ein festangestellter Facharzt Pneumologie zwingend beteiligt. Sie / Er ist verantwortlich dafür, dass die Behandlung ambulant fortgeführt werden kann, wenn diese indiziert ist. Beatmungsexperten: 1 Experte pro 5 Patientinnen / Patienten ist jederzeit (24/7) erreichbar sowie in weniger als 10 Minuten am Bett verfügbar. Die fachärztliche Betreuung durch Ärztin / Arzt mit Spezialkompetenz in nicht invasiver Beatmung (Fachärztin / Facharzt Pneumologie, Anästhesiologie oder Intensivmedizin) ist jederzeit (24/7) innerhalb 30 Minuten gewährleistet. Mindestmerkmal Punkt 3, Infrastruktur: Max. 4-Bettzimmer, mit Möglichkeit von Videoüberwachung, 24/7 überwachtem ventilatorischem Monitoring (etCO2 oder tcCO2. Atemkurven in Echtzeit, Pulsoxymetrie); Blutgasanalyse [BGA] jederzeit (24/7) verfügbar; Die Behandlung ist auf einer IMC möglich, kann aber nicht gleichzeitig mit einer IMCKomplexbehandlung abgebildet werden. Die Verlegung auf eine Intensivstation innerhalb einer Stunde ist sichergestellt. Mindestmerkmal Punkt 4, Behandlung und Dokumentation: Mindestens 8 Std pro 24 Std nicht-invasive Beatmung (inkl. CPAP, nCPAP, High flow); 8 stdl. Dokumentation der Vitalparameter inklusive Atemfrequenz, der O2- und CO2Werte (Pulsoxymetrie, etCO2 oder tcCO2 oder Blutgasanalyse [BGA] arteriell oder venös) sowie der Beatmungseinstellung. Diese sind von der behandelnden Ärztin / vom behandelnden Arzt mindestens 1x tgl vor Ort zu visieren; Das Beatmungsexpertenteam hat die fachliche Kompetenz, Beatmungseinstellungen in ärztlich verordneten Grenzen zu modifizieren; An 7/7 Tagen Visite durch Beatmungsexpertinnen / Beatmungsexperten sowie Fachärztin / Facharzt mit Spezialkompetenz in nicht-invasiver Beatmung; Schulung der Patientin / des Patienten und der Bezugspersonen zur selbstständigen Therapie ist eingeschlossen, muss dokumentiert sein.</a:t>
            </a:r>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CHOP 2026: S. 387–388; CHOP 2027: S. 402–404.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2026, 93.9F.11, gedruckte S. 387: Mechanische Beatmung und Atmungsunterstützung mit kontinuierlichem positivem Druck [CPAP] bei Neugeborenen und Säuglingen Continuous Positive Airway Pressure
CHOP 2027, 93.9F.11, gedruckte S. 402: Mechanische Beatmung und Atmungsunterstützung mit kontinuierlichem positivem Druck [CPAP] bei Neugeborenen und Säuglingen Continuous Positive Airway Pressure EXKL. Kode weglassen - Akute Behandlung einer Adaptationsstörung beim Neugeborenen (sog. Primäre Reanimation) (99.65)
CHOP 2026, 93.9G.1, gedruckte S. 387: Maskenüberdrucktherapie, CPAP, Ersteinstellung, nach Dauer Continuous Positive Airway Pressure Beachte: Mindestmerkmal Punkt 1, Definition: Maskenüberdrucktherapie mit einem Druckniveau zur Schienung der Atemwege. Mindestmerkmal Punkt 2, Therapiedichte: Die Maskenüberdrucktherapie dauert mindestens 4 Stunden pro Tag.
CHOP 2027, 93.9G.1, gedruckte S. 403: Maskenüberdrucktherapie, CPAP, Ersteinstellung, nach Dauer Continuous Positive Airway Pressure EXKL. Kode weglassen - Pulmonale Rehabilitation (BA.3-) Beachte: Mindestmerkmal Punkt 1, Definition: Maskenüberdrucktherapie mit einem Druckniveau zur Schienung der Atemwege. Mindestmerkmal Punkt 2, Therapiedichte: Die Maskenüberdrucktherapie dauert mindestens 4 Stunden pro Tag.
CHOP 2026, 93.9G.2, gedruckte S. 387: Maskenüberdrucktherapie, CPAP, Kontrolle und Optimierung einer bestehenden Einstellung, nach Dauer Continuous Positive Airway Pressure INKL. Wechsel der Therapieform Beachte: Mindestmerkmal Punkt 1, Definition: Maskenüberdrucktherapie mit einem Druckniveau zur Schienung der Atemwege. Mindestmerkmal Punkt 2, Therapiedichte: Die Maskenüberdrucktherapie dauert mindestens 4 Stunden pro Tag.
CHOP 2027, 93.9G.2, gedruckte S. 403: Maskenüberdrucktherapie, CPAP, Kontrolle und Optimierung einer bestehenden Einstellung, nach Dauer Continuous Positive Airway Pressure INKL. Wechsel der Therapieform EXKL. Kode weglassen - Pulmonale Rehabilitation (BA.3-) Beachte: Mindestmerkmal Punkt 1, Definition: Maskenüberdrucktherapie mit einem Druckniveau zur Schienung der Atemwege. Mindestmerkmal Punkt 2, Therapiedichte: Die Maskenüberdrucktherapie dauert mindestens 4 Stunden pro Tag.
CHOP 2026, 93.9G.3, gedruckte S. 387: Maskenüberdrucktherapie, BiPAP, Ersteinstellung, nach Dauer BiLevel Biphasic Positive Airway Pressure Beachte: Mindestmerkmal Punkt 1, Definition: Maskenüberdrucktherapie mit mehreren Druckniveaus zur Beatmung. Mindestmerkmal Punkt 2, Therapiedichte: Die Maskenüberdrucktherapie dauert mindestens 4 Stunden pro Tag.
CHOP 2027, 93.9G.3, gedruckte S. 403: Maskenüberdrucktherapie, BiPAP, Ersteinstellung, nach Dauer BiLevel Biphasic Positive Airway Pressure EXKL. Kode weglassen - Pulmonale Rehabilitation (BA.3-) Beachte: Mindestmerkmal Punkt 1, Definition: Maskenüberdrucktherapie mit mehreren Druckniveaus zur Beatmung. Mindestmerkmal Punkt 2, Therapiedichte: Die Maskenüberdrucktherapie dauert mindestens 4 Stunden pro Tag.
CHOP 2026, 93.9G.4, gedruckte S. 388: Maskenüberdrucktherapie, BiPAP, Kontrolle und Optimierung einer bestehenden Einstellung, nach Dauer BiLevel Biphasic Positive Airway Pressure INKL. Wechsel der Therapieform Beachte: Mindestmerkmal Punkt 1, Definition: Maskenüberdrucktherapie mit mehreren Druckniveaus zur Beatmung. Mindestmerkmal Punkt 2, Therapiedichte: Die Maskenüberdrucktherapie dauert mindestens 4 Stunden pro Tag.
CHOP 2027, 93.9G.4, gedruckte S. 403: Maskenüberdrucktherapie, BiPAP, Kontrolle und Optimierung einer bestehenden Einstellung, nach Dauer BiLevel Biphasic Positive Airway Pressure INKL. Wechsel der Therapieform EXKL. Kode weglassen - Pulmonale Rehabilitation (BA.3-) Beachte: Mindestmerkmal Punkt 1, Definition: Maskenüberdrucktherapie mit mehreren Druckniveaus zur Beatmung. Mindestmerkmal Punkt 2, Therapiedichte: Die Maskenüberdrucktherapie dauert mindestens 4 Stunden pro Tag.
CHOP 2026, 93.9G.5, gedruckte S. 388: Invasive Beatmung, Ersteinstellung, nach Dauer Beachte: Mindestmerkmal Punkt 1, Definition: Maschinelle Beatmung über Tracheostoma
CHOP 2027, 93.9G.5, gedruckte S. 404: Invasive Beatmung, Ersteinstellung, nach Dauer Beachte: Mindestmerkmal Punkt 1, Definition: Maschinelle Beatmung über Tracheostoma
CHOP 2026, 93.9G.6, gedruckte S. 388: Invasive Beatmung, Kontrolle und Optimierung einer bestehenden Einstellung, nach Dauer INKL. Wechsel der Therapieform Beachte: Mindestmerkmal Punkt 1, Definition: Maschinelle Beatmung über Tracheostoma
CHOP 2027, 93.9G.6, gedruckte S. 404: Invasive Beatmung, Kontrolle und Optimierung einer bestehenden Einstellung, nach Dauer INKL. Wechsel der Therapieform Beachte: Mindestmerkmal Punkt 1, Definition: Maschinelle Beatmung über Tracheostoma
CHOP 2026, 93.9G.7, gedruckte S. 388: Invasive Beatmung, Behandlung, nach Dauer Beachte: Mindestmerkmal Punkt 1, Definition: Maschinelle Beatmung über Tracheostoma
CHOP 2027, 93.9G.7, gedruckte S. 404: Invasive Beatmung, Behandlung, nach Dauer Beachte: Mindestmerkmal Punkt 1, Definition: Maschinelle Beatmung über Tracheostoma</a:t>
            </a:r>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Eigener Kurzfall. Die Folie behauptet nicht, dass jede solche Kombination 2026 ungeachtet übergeordneter Regeln erlaubt war.
Vergleichsspalten sind, sofern nicht in Anführungszeichen gesetzt, sinngemässe didaktische Zusammenfassungen. Weitere übergeordnete und kodebezogene Hinweise bleiben anwendbar.
Sichtbare Fundstelle:
CHOP 2026: S. 387–388; CHOP 2027: S. 403–404.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2026, 93.9G.1, gedruckte S. 387: Maskenüberdrucktherapie, CPAP, Ersteinstellung, nach Dauer Continuous Positive Airway Pressure Beachte: Mindestmerkmal Punkt 1, Definition: Maskenüberdrucktherapie mit einem Druckniveau zur Schienung der Atemwege. Mindestmerkmal Punkt 2, Therapiedichte: Die Maskenüberdrucktherapie dauert mindestens 4 Stunden pro Tag.
CHOP 2027, 93.9G.1, gedruckte S. 403: Maskenüberdrucktherapie, CPAP, Ersteinstellung, nach Dauer Continuous Positive Airway Pressure EXKL. Kode weglassen - Pulmonale Rehabilitation (BA.3-) Beachte: Mindestmerkmal Punkt 1, Definition: Maskenüberdrucktherapie mit einem Druckniveau zur Schienung der Atemwege. Mindestmerkmal Punkt 2, Therapiedichte: Die Maskenüberdrucktherapie dauert mindestens 4 Stunden pro Tag.
CHOP 2026, 93.9G.5, gedruckte S. 388: Invasive Beatmung, Ersteinstellung, nach Dauer Beachte: Mindestmerkmal Punkt 1, Definition: Maschinelle Beatmung über Tracheostoma
CHOP 2027, 93.9G.5, gedruckte S. 404: Invasive Beatmung, Ersteinstellung, nach Dauer Beachte: Mindestmerkmal Punkt 1, Definition: Maschinelle Beatmung über Tracheostoma</a:t>
            </a:r>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Ketamin wird in der CHOP als Beispiel genannt. Andere Wirkstoffe oder Indikationen werden in dieser Schulung nicht eigenständig ergänzt. Die Formulierung zur Schwere und Therapieresistenz folgt dem Kode-Titel.
Vergleichsspalten sind, sofern nicht in Anführungszeichen gesetzt, sinngemässe didaktische Zusammenfassungen. Weitere übergeordnete und kodebezogene Hinweise bleiben anwendbar.
Sichtbare Fundstelle:
CHOP 2027: S. 407.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2027, 94.2B, gedruckte S. 407: Medikamentöse Behandlung von schweren und therapieresistenten Depressionen in der Psychiatrie mit nachfolgender Überwachung, nach Stunden pro Tag Beachte: Der Kode ist an jedem Tag zu kodieren, an dem eine medikamentöse Behandlung (z. B. Ketamin) mit nachfolgender Überwachung durchgeführt wurde. Dieser Kode kann nur erfasst werden bei Patienten mit den Diagnosen der Kategorien F32.- «Depressive Episode» und F33.- «Rezidivierende depressive Störung» der ICD10-GM.</a:t>
            </a:r>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 wird kein Kode für weniger als 2 Stunden aus dieser Serie erfunden. Die Formulierung "pro Tag" und die tägliche Erfassung stammen aus Titel und Beachte.
Vergleichsspalten sind, sofern nicht in Anführungszeichen gesetzt, sinngemässe didaktische Zusammenfassungen. Weitere übergeordnete und kodebezogene Hinweise bleiben anwendbar.
Sichtbare Fundstelle:
CHOP 2027: S. 407–408.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2027, 94.2B.11, gedruckte S. 407: Medikamentöse Behandlung von schweren und therapieresistenten Depressionen in der Psychiatrie mit nachfolgender Überwachung, mindestens 2 Stunden bis 4 Stunden pro Tag
CHOP 2027, 94.2B.12, gedruckte S. 407: Medikamentöse Behandlung von schweren und therapieresistenten Depressionen in der Psychiatrie mit nachfolgender Überwachung, von mehr als 4 Stunden bis 6 Stunden pro Tag
CHOP 2027, 94.2B.13, gedruckte S. 407: Medikamentöse Behandlung von schweren und therapieresistenten Depressionen in der Psychiatrie mit nachfolgender Überwachung, von mehr als 6 Stunden bis 8 Stunden pro Tag
CHOP 2027, 94.2B.14, gedruckte S. 408: Medikamentöse Behandlung von schweren und therapieresistenten Depressionen in der Psychiatrie mit nachfolgender Überwachung, von mehr als 8 Stunden bis 10 Stunden pro Tag
CHOP 2027, 94.2B.15, gedruckte S. 408: Medikamentöse Behandlung von schweren und therapieresistenten Depressionen in der Psychiatrie mit nachfolgender Überwachung, von mehr als 10 Stunden bis 12 Stunden pro Tag
CHOP 2027, 94.2B.16, gedruckte S. 408: Medikamentöse Behandlung von schweren und therapieresistenten Depressionen in der Psychiatrie mit nachfolgender Überwachung, von mehr als 12 Stunden pro Tag</a:t>
            </a:r>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Eigener didaktischer Kurzfall. Alle im Kode genannten klinischen und dokumentarischen Voraussetzungen werden als erfüllt vorausgesetzt.
Vergleichsspalten sind, sofern nicht in Anführungszeichen gesetzt, sinngemässe didaktische Zusammenfassungen. Weitere übergeordnete und kodebezogene Hinweise bleiben anwendbar.
Sichtbare Fundstelle:
CHOP 2027: S. 407.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2027, 94.2B, gedruckte S. 407: Medikamentöse Behandlung von schweren und therapieresistenten Depressionen in der Psychiatrie mit nachfolgender Überwachung, nach Stunden pro Tag Beachte: Der Kode ist an jedem Tag zu kodieren, an dem eine medikamentöse Behandlung (z. B. Ketamin) mit nachfolgender Überwachung durchgeführt wurde. Dieser Kode kann nur erfasst werden bei Patienten mit den Diagnosen der Kategorien F32.- «Depressive Episode» und F33.- «Rezidivierende depressive Störung» der ICD10-GM.
CHOP 2027, 94.2B.11, gedruckte S. 407: Medikamentöse Behandlung von schweren und therapieresistenten Depressionen in der Psychiatrie mit nachfolgender Überwachung, mindestens 2 Stunden bis 4 Stunden pro Tag
CHOP 2027, 94.2B.12, gedruckte S. 407: Medikamentöse Behandlung von schweren und therapieresistenten Depressionen in der Psychiatrie mit nachfolgender Überwachung, von mehr als 4 Stunden bis 6 Stunden pro Tag</a:t>
            </a:r>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Einleitung nennt unterjährige Aktualisierung Nr. 1 zur CHOP 2026 und die übernommene Präzisierung 0780 aus dem Anhang zum Rundschreiben 2025 Nr. 2. Die Folie beschränkt sich auf die dort wiedergegebene Aussage.
Vergleichsspalten sind, sofern nicht in Anführungszeichen gesetzt, sinngemässe didaktische Zusammenfassungen. Weitere übergeordnete und kodebezogene Hinweise bleiben anwendbar.
Sichtbare Fundstelle:
CHOP 2026: S. 397–398; CHOP 2027: S. 413–414.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2026, 94.3D, gedruckte S. 397: 1:1-Betreuung bei psychischen und psychosomatischen Störungen in der Erwachsenenpsychiatrie EXKL. Kode weglassen - 1:1-Betreuung in der Rehabilitation (BB.31.-) Kode weglassen - Anwendung von Sicherungsmassnahmen bei psychiatrischen Patientinnen und Patienten (94.93.-) Beachte: Mindestmerkmal Punkt 1, Indikation: Patientinnen / Patienten mit akuter Fremdund Selbstgefährdung infolge einer psychischen oder psychosomatischen Erkrankung. Mindestmerkmal Punkt 2, Assessment: Tägliche ärztliche Befunderhebung sowie ärztliche Anordnung zur Einleitung oder Fortführung der Betreuungsmassnahmen inkl. Dokumentation. Mindestmerkmal Punkt 3, Therapie: 1:1-Betreuung bedeutet, dass eine ausgebildete Fachperson des unter Mindestmerkmal Punkt 4 genannten Behandlungsteams eine einzelne Patientin / einen einzelnen Patienten individuell über einen Zeitraum von mindestens 2 Stunden ohne Unterbrechung fortlaufend betreut. Mindestmerkmal Punkt 4, Behandlungsteam: Multiprofessionelles Team unter der Leitung einer Fachärztin / eines Facharztes für Psychiatrie und Psychotherapie. Pflegefachfrau / Pflegefachmann mit Spezialisierung in der Psychiatrie (HF mit Schwerpunkt Psychiatrie, HF/FH-Vertiefung Psychiatrie) oder psychologische Psychotherapeutin / psychologischer Psychotherapeut oder durch Pflegepersonal unter der Verantwortung und Aufsicht, von Pflegefachfrau / Pflegefachmann mit Spezialisierung in der Psychiatrie. Mindestmerkmal Punkt 5, Erfassung: Der Kode «pro Tag» entspricht einer 1:1Betreuung an einem Tag. Der Kode «an 50 Tagen» sagt aus, dass eine 1:1-Betreuung an 50 Tagen durchgeführt wurde. Der Kode «an 50 Tagen» wurde eingeführt, um die Erfassung der 1:1-Betreuung bei längeren Aufenthalten zu vereinfachen. Sprich wurde an 52 Tagen eine 1:1-Betreuung von 2 bis 8 Stunden geleistet ist der Kode 94.3D.11 zweimal und der Kode 94.3D.14 einmal zu erfassen. Mehrere Zeiträume von mind. 2 Stunden, auch durch verschiedene Berufsgruppen des unter Mindestmerkmal Punkt 4 genannten Behandlungsteams erbrachte, können über den Tag addiert werden. Bei Einzelbetreuung durch mehr als 1 Person (z. B. 2:1) sind die Zeiten für jede Person zu berechnen. Diese sind dann zu addieren.
CHOP 2027, 94.3D, gedruckte S. 413: 1:1-Betreuung bei psychischen und psychosomatischen Störungen in der Erwachsenenpsychiatrie EXKL. Kode weglassen - 1:1-Betreuung in der Rehabilitation (BB.31.-) Kode weglassen - Anwendung von Sicherungsmassnahmen bei psychiatrischen Patientinnen und Patienten (94.93.-) Beachte: Mindestmerkmal Punkt 1, Indikation: Patientinnen / Patienten mit akuter Fremdund Selbstgefährdung infolge einer psychischen oder psychosomatischen Erkrankung. Mindestmerkmal Punkt 2, Assessment: An jedem Tag ärztliche Befunderhebung sowie ärztliche Anordnung zur Einleitung oder Fortführung der Betreuungsmassnahmen inkl. Dokumentation. Mindestmerkmal Punkt 3, Therapie: 1:1-Betreuung bedeutet, dass eine ausgebildete Fachperson des unter Mindestmerkmal Punkt 4 genannten Behandlungsteams eine einzelne Patientin / einen einzelnen Patienten individuell über einen Zeitraum von mindestens 2 Stunden ohne Unterbrechung fortlaufend betreut. Die Patientin / Der Patient wird in Präsenz betreut (inklusiv durch eine Glasscheibe oder einen Bildschirm, d.h. eine physische Anwesenheit im selben Raum wird nicht gefordert). Mindestmerkmal Punkt 4, Behandlungsteam: Multiprofessionelles Team unter der Leitung einer Fachärztin / eines Facharztes für Psychiatrie und Psychotherapie. Pflegefachfrau / Pflegefachmann mit Spezialisierung in der Psychiatrie (HF mit Schwerpunkt Psychiatrie, HF/FH-Vertiefung Psychiatrie) oder psychologische Psychotherapeutin / psychologischer Psychotherapeut oder durch Pflegepersonal unter der Verantwortung und Aufsicht, von Pflegefachfrau / Pflegefachmann mit Spezialisierung in der Psychiatrie. Mindestmerkmal Punkt 5, Erfassung: Der Kode «pro Tag» entspricht einer 1:1Betreuung an einem Tag. Der Kode «an 50 Tagen» sagt aus, dass eine 1:1-Betreuung an 50 Tagen durchgeführt wurde. Der Kode «an 50 Tagen» wurde eingeführt, um die Erfassung der 1:1-Betreuung bei längeren Aufenthalten zu vereinfachen. Sprich wurde an 52 Tagen eine 1:1-Betreuung von 2 bis 8 Stunden geleistet ist der Kode 94.3D.11 zweimal und der Kode 94.3D.14 einmal zu erfassen. Mehrere Zeiträume von mind. 2 Stunden, auch durch verschiedene Berufsgruppen des unter Mindestmerkmal Punkt 4 genannten Behandlungsteams erbrachte, können über den Tag addiert werden. Bei Einzelbetreuung durch mehr als 1 Person (z. B. 2:1) sind die Zeiten für jede Person zu berechnen. Diese sind dann zu addieren.
CHOP 2026, 94.3E, gedruckte S. 398: 1:1-Betreuung bei psychischen und psychosomatischen Störungen und Verhaltensstörungen in der Kinder- und Jugendpsychiatrie EXKL. Kode weglassen - 1:1-Betreuung in der Rehabilitation (BB.31.-) Kode weglassen - Anwendung von Sicherungsmassnahmen bei psychiatrischen Patientinnen und Patienten (94.93.-) Beachte: Mindestmerkmal Punkt 1, Indikation: Minderjährige Patientinnen / Patienten (Kinder und Jugendliche unter 18 Jahren) mit akuter Fremd- und Selbstgefährdung infolge einer psychischen oder psychosomatischen Erkrankung. Schweregrad der Erkrankung entsprechend mind. MAS 4 der Achse 6 [MAS: multiaxiale Klassifikation psychischer Störungen im Kindes- und Jugendalter] oder ein aktueller hochauffälliger entwicklungspsychologischer Befund. Mindestmerkmal Punkt 2, Assessment: Tägliche ärztliche, psychologische oder pflegerisch-sozialpädagogische Befunderhebung sowie ärztliche Anordnung der Betreuungsmassnahmen inkl. Dokumentation. Mindestmerkmal Punkt 3, Therapie: 1:1-Betreuung bedeutet, dass eine ausgebildete Fachperson, des unter Mindestmerkmal Punkt 4 genannten Behandlungsteams, eine einzelne Patientin / einen einzelnen Patienten individuell über einen Zeitraum von mindestens 2 Stunden ohne Unterbrechung fortlaufend betreut. Mindestmerkmal Punkt 4, Behandlungsteam: Multiprofessionelles Team unter Leitung einer Fachärztin / eines Facharztes für Kinder- und Jugendpsychiatrie und - psychotherapie. Zum Team gehören: 1. Pflegefachmann/-frau mit Spezialisierung in der Psychiatrie (HF mit Schwerpunkt Psychiatrie, HF/FH-Vertiefung Psychiatrie) oder in der Kinder- und Jugendpsychiatrie. Mindestens eine Pflegefachfrau / einen Pflegefachmann pro Schicht. Pflegepersonal unter der Verantwortung und Aufsicht, von Pflegefachfrau / Pflegefachmann mit Spezialisierung in der Psychiatrie. 2. Dipl. Sozialpädagog/innen. Das Team ist in Aggressionsmanagement geschult. Mindestmerkmal Punkt 5, Erfassung: Der Kode «pro Tag» entspricht einer 1:1Betreuung an einem Tag. Der Kode «an 50 Tagen» sagt aus, dass eine 1:1-Betreuung an 50 Tagen durchgeführt wurde. Der Kode «an 50 Tagen» wurde eingeführt, um die Erfassung der 1:1-Betreuung bei längeren Aufenthalten zu vereinfachen. Sprich wurde an 52 Tagen eine 1:1-Betreuung von 2 bis 8 Stunden geleistet ist der Kode 94.3E.11 zweimal und der Kode 94.3E.14 einmal zu erfassen. Mehrere Zeiträume von mind. 2 Stunden ununterbrochener Betreuung werden addiert, dies auch bei 1:1 Betreuung durch verschiedene Berufsgruppen, des unter Mindestmerkmal Punkt 4 genannten Behandlungsteams. Bei Einzelbetreuung durch mehr als 1 Person (z. B. 2:1) sind die Zeiten für jede Person zu berechnen. Diese sind dann zu addieren.
CHOP 2027, 94.3E, gedruckte S. 414: 1:1-Betreuung bei psychischen und psychosomatischen Störungen und Verhaltensstörungen in der Kinder- und Jugendpsychiatrie EXKL. Kode weglassen - 1:1-Betreuung in der Rehabilitation (BB.31.-) Kode weglassen - Anwendung von Sicherungsmassnahmen bei psychiatrischen Patientinnen und Patienten (94.93.-) Beachte: Mindestmerkmal Punkt 1, Indikation: Minderjährige Patientinnen / Patienten (Kinder und Jugendliche unter 18 Jahren) mit akuter Fremd- und Selbstgefährdung infolge einer psychischen oder psychosomatischen Erkrankung. Schweregrad der Erkrankung entsprechend mind. MAS 4 der Achse 6 [MAS: multiaxiale Klassifikation psychischer Störungen im Kindes- und Jugendalter] oder ein aktueller hochauffälliger entwicklungspsychologischer Befund. Mindestmerkmal Punkt 2, Assessment: An jedem Tag ärztliche, psychologische oder pflegerisch-sozialpädagogische Befunderhebung sowie ärztliche Anordnung der Betreuungsmassnahmen inkl. Dokumentation. Mindestmerkmal Punkt 3, Therapie: 1:1-Betreuung bedeutet, dass eine ausgebildete Fachperson, des unter Mindestmerkmal Punkt 4 genannten Behandlungsteams, eine einzelne Patientin / einen einzelnen Patienten individuell über einen Zeitraum von mindestens 2 Stunden ohne Unterbrechung fortlaufend betreut. Die Patientin / Der Patient wird in Präsenz betreut (inklusiv durch eine Glasscheibe oder einen Bildschirm, d.h. eine physische Anwesenheit im selben Raum wird nicht gefordert). Mindestmerkmal Punkt 4, Behandlungsteam: Multiprofessionelles Team unter Leitung einer Fachärztin / eines Facharztes für Kinder- und Jugendpsychiatrie und - psychotherapie. Zum Team gehören: 1. Pflegefachmann/-frau mit Spezialisierung in der Psychiatrie (HF mit Schwerpunkt Psychiatrie, HF/FH-Vertiefung Psychiatrie) oder in der Kinder- und Jugendpsychiatrie. Mindestens eine Pflegefachfrau / einen Pflegefachmann pro Schicht. Pflegepersonal unter der Verantwortung und Aufsicht, von Pflegefachfrau / Pflegefachmann mit Spezialisierung in der Psychiatrie. 2. Dipl. Sozialpädagog/innen. Das Team ist in Aggressionsmanagement geschult. Mindestmerkmal Punkt 5, Erfassung: Der Kode «pro Tag» entspricht einer 1:1Betreuung an einem Tag. Der Kode «an 50 Tagen» sagt aus, dass eine 1:1-Betreuung an 50 Tagen durchgeführt wurde. Der Kode «an 50 Tagen» wurde eingeführt, um die Erfassung der 1:1-Betreuung bei längeren Aufenthalten zu vereinfachen. Sprich wurde an 52 Tagen eine 1:1-Betreuung von 2 bis 8 Stunden geleistet ist der Kode 94.3E.11 zweimal und der Kode 94.3E.14 einmal zu erfassen. Mehrere Zeiträume von mind. 2 Stunden ununterbrochener Betreuung werden addiert, dies auch bei 1:1 Betreuung durch verschiedene Berufsgruppen, des unter Mindestmerkmal Punkt 4 genannten Behandlungsteams. Bei Einzelbetreuung durch mehr als 1 Person (z. B. 2:1) sind die Zeiten für jede Person zu berechnen. Diese sind dann zu addieren.</a:t>
            </a:r>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CHOP 2026: S. 375, 385–386, 396–397; CHOP 2027: S. 390–391, 401, 412–413.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2026, 93.89.2, gedruckte S. 375: Physikalisch-medizinische Akutrehabilitation, nach Anzahl Behandlungstage EXKL. Kode weglassen - Paraplegiologische rehabilitative Komplexbehandlung (93.87.-) Kode weglassen - Rehabilitation (BA.-) Kode weglassen - Zusätze für die Rehabilitation (BB.-) Beachte: Mindestmerkmal Punkt 1, Eintrittsabklärung, Assessment: Standardisiertes AkutrehabilitationsAssessment zur Erfassung und Wertung der funktionellen Defizite mit krankheitsspezifischen, standardisierten Instrumenten sowie Befunderhebung zur Beurteilung der Körperfunktionen und - strukturen, der Aktivitäten und Partizipation sowie Umwelt- und persönlichen Faktoren gemäss ICF mit therapeutischer und sekundärpräventiver Zielsetzung. Mindestmerkmal Punkt 2, Therapie: Einsatz von folgenden Therapiebereichen: Physiotherapie, Physikalische Therapie, Gehbadtherapie, Ergotherapie, psychologische Verfahren und Psychotherapie, Entspannungstechniken, medizinische Trainingstherapie, Manuelle Medizin, Schmerztherapie, Interventionelle Therapie. Therapie in patientenbezogenen unterschiedlichen Kombinationen von mindestens drei Einheiten täglich, die Dauer einer Therapieeinheit beträgt 30 Minuten, d.h. 15 Behandlungseinheiten (d.h. 7.5 Stunden) pro Woche im Durchschnitt der Behandlungsdauer der physikalisch-medizinischen Akutrehabilitation am Akutspital. Mindestmerkmal Punkt 3, Behandlungsteam: Akutrehabilitationsteam unter Leitung einer Fachärztin / eines Facharztes für physikalische Medizin und Rehabilitation [PMR]. Mindestmerkmal Punkt 4, Therapieplanung und -kontrolle: Wöchentliche Teambesprechung (PMRÄrztin/PMR-Arzt, Pflegefachmann/-frau, Therapeut/innen aus den Bereichen Physiotherapie, Ergotherapie, Psychologisch-psychosomatischpsychiatrische Disziplin und weitere, mindestens fünf patientenbezogene Beteiligte) mit schriftlicher Festlegung der Behandlungsziele.
CHOP 2027, 93.89.2, gedruckte S. 390: Physikalisch-medizinische Akutrehabilitation, nach Anzahl Behandlungstage Kod. eb.: Falls durchgeführt - Ersteinlage einer pharyngealen elektrischen Stimulationssonde [PES] (93.70.31) EXKL. Kode weglassen - Paraplegiologische rehabilitative Komplexbehandlung (93.87.-) Kode weglassen - Rehabilitation (BA.-) Kode weglassen - Zusätze für die Rehabilitation (BB.-) Beachte: Mindestmerkmal Punkt 1, Eintrittsabklärung, Assessment: Standardisiertes AkutrehabilitationsAssessment zur Erfassung und Wertung der funktionellen Defizite mit krankheitsspezifischen, standardisierten Instrumenten sowie Befunderhebung zur Beurteilung der Körperfunktionen und - strukturen, der Aktivitäten und Partizipation sowie Umwelt- und persönlichen Faktoren gemäss ICF mit therapeutischer und sekundärpräventiver Zielsetzung. Mindestmerkmal Punkt 2, Therapie: Einsatz von folgenden Therapiebereichen: Physiotherapie, Physikalische Therapie, Gehbadtherapie, Ergotherapie, psychologische Verfahren und Psychotherapie, Entspannungstechniken, medizinische Trainingstherapie, Manuelle Medizin, Schmerztherapie, Interventionelle Therapie. Therapie in patientenbezogenen unterschiedlichen Kombinationen von mindestens drei Einheiten an 5/7 Tagen, die Dauer einer Therapieeinheit beträgt 30 Minuten, d.h. 15 Behandlungseinheiten (d.h. 7.5 Stunden) pro Woche im Durchschnitt der Behandlungsdauer der physikalisch-medizinischen Akutrehabilitation am Akutspital. Mindestmerkmal Punkt 3, Behandlungsteam: Akutrehabilitationsteam unter Leitung einer Fachärztin / eines Facharztes für physikalische Medizin und Rehabilitation [PMR]. Mindestmerkmal Punkt 4, Therapieplanung und -kontrolle: Wöchentliche Teambesprechung (PMRÄrztin/PMR-Arzt, Pflegefachmann/-frau, Therapeut/innen aus den Bereichen Physiotherapie, Ergotherapie, Psychologisch-psychosomatischpsychiatrische Disziplin und weitere, mindestens fünf patientenbezogene Beteiligte) mit schriftlicher Festlegung der Behandlungsziele.
CHOP 2026, 93.9A.1, gedruckte S. 385: Pneumologische Akutrehabilitation, nach Anzahl Behandlungstage Beachte: Mindestmerkmale: - Akutrehabilitation unter fachärztlicher Behandlungsleitung einer Fachärztin / eines Facharztes für Pneumologie, - Standardisiertes AkutrehabilitationsAssessment und Einsatz von krankheitsspezifischen Scoring-Systemen (Lebensqualität, Lungenfunktion, Leistungsfähigkeit z. B. Spiroergometrie), - Wöchentliche Teambesprechung mit wochenbezogener Dokumentation bisheriger Behandlungsergebnisse und weiterer Behandlungsziele, - Vorhandensein von mindestens folgenden Therapiebereichen: Physiotherapie/Krankengymnastik (ev. Sporttherapeut), Psychotherapie, Ernährungsberatung/therapie - Entlassungsassessment zur gezielten Entlassung oder Verlegung der Patientin / des Patienten täglich mindestens 1 Therapieeinheit à 30 Min. Eine gleichzeitige (dauernde oder intermittierende) akutmedizinische Diagnostik und Behandlung ist gesondert zu kodieren.
CHOP 2027, 93.9A.1, gedruckte S. 401: Pneumologische Akutrehabilitation, nach Anzahl Behandlungstage Beachte: Mindestmerkmale: - Akutrehabilitation unter fachärztlicher Behandlungsleitung einer Fachärztin / eines Facharztes für Pneumologie, - Standardisiertes AkutrehabilitationsAssessment und Einsatz von krankheitsspezifischen Scoring-Systemen (Lebensqualität, Lungenfunktion, Leistungsfähigkeit z. B. Spiroergometrie), - Wöchentliche Teambesprechung mit wochenbezogener Dokumentation bisheriger Behandlungsergebnisse und weiterer Behandlungsziele, - Vorhandensein von mindestens folgenden Therapiebereichen: Physiotherapie/Krankengymnastik (ev. Sporttherapeut), Psychotherapie, Ernährungsberatung/therapie - Entlassungsassessment zur gezielten Entlassung oder Verlegung der Patientin / des Patienten - An 5/7 Tagen mindestens 1 Therapieeinheit à 30 Min. - Eine gleichzeitige (dauernde oder intermittierende) akutmedizinische Diagnostik und Behandlung ist gesondert zu kodieren.
CHOP 2026, 94.3C, gedruckte S. 396: Komplexbehandlung bei Demenz mit psychiatrischen und psychoorganischen Komplikationen, nach Anzahl Behandlungstage INKL. Alterspsychiatrisches Assessment EXKL. Kode weglassen - Komplexbehandlung der polymorbiden alterspsychiatrischen Akutpatientin / des polymorbiden alterspsychiatrischen Akutpatienten (94.3B.-) Beachte: Mindestmerkmal Punkt 0, Zertifizierung: Anerkennung als Weiterbildungsstätte für stationäre Alterspsychiatrie und - psychotherapie durch das SIWF [Schweizerisches Institut für ärztliche Weiterund Fortbildung - FMH] Mindestmerkmal Punkt 1, Indikation: Interdisziplinäre und interprofessionelle komplexe Behandlung von Patientinnen / Patienten mit Demenz mit schweren psychiatrischen oder psychoorganischen Komplikationen, z. B. mit Störung der Allgemeinheit und Eigen- und Fremdgefährdung. Mindestmerkmal Punkt 2, Assessment: 1. Alterspsychiatrisches interdisziplinäres Assessment zu Beginn der Behandlung, daraus abgeleitete Behandlung entsprechend einem übergeordneten Behandlungsziel sowie erneutes Assessment vor der Entlassung. Lässt der Zustand der Patientin / des Patienten die Erhebung des Assessments oder einzelner Assessmentbestandteile nicht zu, ist dies zu dokumentieren. Wenn der Zustand der Patientin / des Patienten es erlaubt, ist die Erhebung nachzuholen. 2. Klinische Psychologie: Mindestens 1 psychologisches/neuropsychologisches Assessment und darauf aufbauende Behandlungsplanung. Mindestmerkmal Punkt 3, Therapie: 1. Interdisziplinäre und interprofessionelle Behandlung. 2. Tägliche ärztliche Visite. 3. Tägliche (an 7 von 7 Tagen der Woche) patientenbezogene intensive Pflege insbesondere zur Unterstützung und Förderung der ADL [Aktivitäten des täglichen Lebens]. 4. Klinische Psychologie: Stützende und im besonderen systemische Therapie mit mindestens 1 Gespräch mit Angehörigen und nachbetreuenden Fachpersonen. 5. Weitere Therapien: Ergo- sowie Physiotherapie nach Zustand der Patientin / des Patienten. Mindestmerkmal Punkt 4, Behandlungsteam und Qualifikation: 1. Team unter Leitung einer Fachärztin / eines Facharztes für Psychiatrie und Psychotherapie mit Schwerpunkt Alterspsychiatrie und -psychotherapie. 2. Permanente Erreichbarkeit einer Fachärztin / eines Facharztes für Allgemeine Innere Medizin mit Schwerpunkt Geriatrie oder mit mehrjähriger Erfahrung in Geriatrie oder einer Fachärztin / eines Facharztes für Neurologie. 3. Team bestehend aus Fachpersonen: a) Pflegefachmänner/-frauen aus Psychiatrie und Akutsomatik, b) dipl. Psycholog/innen mit Weiterbildungstitel Neuropsychologie oder klinische Psychologie oder in Weiterbildung dazu, c) Physio- und Ergotherapeut/innen. Mindestmerkmal Punkt 5, Therapiekontrolle, - planung und Dokumentation: Wöchentliche Teambesprechung unter Beteiligung aller am Behandlungsprozess beteiligten Berufsgruppen mit wochenbezogener Dokumentation bisheriger Behandlungsergebnisse und weiterer Behandlungsziele. Mindestmerkmal Punkt 6, Austrittsplanung: Die Austrittsplanung wird wöchentlich in der Teambesprechung überprüft und angepasst. Sie erfolgt in enger Abstimmung mit dem externen Nachbehandlungsteam, sowie auch den Angehörigen der Patientin / des Patienten.
CHOP 2027, 94.3C, gedruckte S. 412: Komplexbehandlung bei Demenz mit psychiatrischen und psychoorganischen Komplikationen, nach Anzahl Behandlungstage INKL. Alterspsychiatrisches Assessment EXKL. Kode weglassen - Komplexbehandlung der polymorbiden alterspsychiatrischen Akutpatientin / des polymorbiden alterspsychiatrischen Akutpatienten (94.3B.-) Beachte: Mindestmerkmal Punkt 0, Zertifizierung: Anerkennung als Weiterbildungsstätte für stationäre Alterspsychiatrie und - psychotherapie durch das SIWF [Schweizerisches Institut für ärztliche Weiterund Fortbildung - FMH] Mindestmerkmal Punkt 1, Indikation: Interdisziplinäre und interprofessionelle komplexe Behandlung von Patientinnen / Patienten mit Demenz mit schweren psychiatrischen oder psychoorganischen Komplikationen, z. B. mit Störung der Allgemeinheit und Eigen- und Fremdgefährdung. Mindestmerkmal Punkt 2, Assessment: 1. Alterspsychiatrisches interdisziplinäres Assessment zu Beginn der Behandlung, daraus abgeleitete Behandlung entsprechend einem übergeordneten Behandlungsziel sowie erneutes Assessment vor der Entlassung. Lässt der Zustand der Patientin / des Patienten die Erhebung des Assessments oder einzelner Assessmentbestandteile nicht zu, ist dies zu dokumentieren. Wenn der Zustand der Patientin / des Patienten es erlaubt, ist die Erhebung nachzuholen. 2. Klinische Psychologie: Mindestens 1 psychologisches/neuropsychologisches Assessment und darauf aufbauende Behandlungsplanung. Mindestmerkmal Punkt 3, Therapie: 1. Interdisziplinäre und interprofessionelle Behandlung. 2. An 5/7 Tagen ärztliche Visite. 3. An 7/7 Tagen patientenbezogene intensive Pflege insbesondere zur Unterstützung und Förderung der ADL [Aktivitäten des täglichen Lebens]. 4. Klinische Psychologie: Stützende und im besonderen systemische Therapie mit mindestens 1 Gespräch mit Angehörigen und nachbetreuenden Fachpersonen. 5. Weitere Therapien: Ergo- sowie Physiotherapie nach Zustand der Patientin / des Patienten. Mindestmerkmal Punkt 4, Behandlungsteam und Qualifikation: 1. Team unter Leitung einer Fachärztin / eines Facharztes für Psychiatrie und Psychotherapie mit Schwerpunkt Alterspsychiatrie und -psychotherapie. 2. Permanente Erreichbarkeit einer Fachärztin / eines Facharztes für Allgemeine Innere Medizin mit Schwerpunkt Geriatrie oder mit mehrjähriger Erfahrung in Geriatrie oder einer Fachärztin / eines Facharztes für Neurologie. 3. Team bestehend aus Fachpersonen: a) Pflegefachmänner/-frauen aus Psychiatrie und Akutsomatik, b) dipl. Psycholog/innen mit Weiterbildungstitel Neuropsychologie oder klinische Psychologie oder in Weiterbildung dazu, c) Physio- und Ergotherapeut/innen. Mindestmerkmal Punkt 5, Therapiekontrolle, - planung und Dokumentation: Wöchentliche Teambesprechung unter Beteiligung aller am Behandlungsprozess beteiligten Berufsgruppen mit wochenbezogener Dokumentation bisheriger Behandlungsergebnisse und weiterer Behandlungsziele. Mindestmerkmal Punkt 6, Austrittsplanung: Die Austrittsplanung wird wöchentlich in der Teambesprechung überprüft und angepasst. Sie erfolgt in enger Abstimmung mit dem externen Nachbehandlungsteam, sowie auch den Angehörigen der Patientin / des Patienten.</a:t>
            </a:r>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Zur letzten Tabellenzeile: Bei 94.93 verlangt Mindestmerkmal 2 an jedem Tag ärztliche Befunderhebung und Anordnung zur Einleitung oder Fortführung der Sicherungsmassnahmen. Bei 94.94 verlangt Mindestmerkmal 2 mindestens einmal pro Tag eine ärztliche, psychologische oder pflegerische Einschätzung von Aggression, Gewalt und Selbstgefährdung durch Befunderhebung oder Skala. Bei BB.42 verlangt Mindestmerkmal 3 mindestens einmal pro Tag ärztliche Kontrolle. Die Tätigkeiten sind nach der jeweiligen Einzelregel zu dokumentieren.</a:t>
            </a:r>
          </a:p>
          <a:p>
            <a:endParaRPr lang="en-US" dirty="0"/>
          </a:p>
          <a:p>
            <a:r>
              <a:rPr lang="en-US" dirty="0"/>
              <a:t>Fundstellen: CHOP 2027 S. 425-426 und 483, physische PDF-Seiten 447-448 und 505; CHOP 2026 S. 409-410 und 467, physische PDF-Seiten 431-432 und 489.</a:t>
            </a:r>
          </a:p>
          <a:p>
            <a:endParaRPr lang="en-US" dirty="0"/>
          </a:p>
          <a:p>
            <a:r>
              <a:rPr lang="en-US" dirty="0"/>
              <a:t>Vergleichsspalten sind, sofern nicht in Anführungszeichen gesetzt, sinngemässe didaktische Zusammenfassungen. Weitere übergeordnete und kodebezogene Hinweise bleiben anwendbar.</a:t>
            </a:r>
          </a:p>
          <a:p>
            <a:endParaRPr lang="en-US" dirty="0"/>
          </a:p>
          <a:p>
            <a:r>
              <a:rPr lang="en-US" dirty="0"/>
              <a:t>Sichtbare Fundstelle:</a:t>
            </a:r>
          </a:p>
          <a:p>
            <a:r>
              <a:rPr lang="en-US" dirty="0"/>
              <a:t>CHOP 2026: S. 389, 392–393, 409–410, 436–437, 467; CHOP 2027: S. 404–405, 408–409, 425–426, 452–454, 483.</a:t>
            </a:r>
          </a:p>
          <a:p>
            <a:endParaRPr lang="en-US" dirty="0"/>
          </a:p>
          <a:p>
            <a:r>
              <a:rPr lang="en-US" dirty="0"/>
              <a:t>[Sources]</a:t>
            </a:r>
          </a:p>
          <a:p>
            <a:r>
              <a:rPr lang="en-US" dirty="0"/>
              <a:t>- Nutzerdatei: CHOP 2026 (3).pdf | BFS, Schweizerische Operationsklassifikation, Systematisches Verzeichnis - Version 2026.</a:t>
            </a:r>
          </a:p>
          <a:p>
            <a:r>
              <a:rPr lang="en-US" dirty="0"/>
              <a:t>- Nutzerdatei: CHOP 2027 (2).pdf | BFS, Schweizerische Operationsklassifikation, Systematisches Verzeichnis - Version 2027.</a:t>
            </a:r>
          </a:p>
          <a:p>
            <a:r>
              <a:rPr lang="en-US" dirty="0"/>
              <a:t>- Seitenangaben in der Folie: gedruckte Seiten. Im systematischen Verzeichnis: PDF-Seite = gedruckte Seite + 22. Einleitung: roemische Seitenzahlen, z. B. S. V = PDF-Seite 7.</a:t>
            </a:r>
          </a:p>
          <a:p>
            <a:r>
              <a:rPr lang="en-US" dirty="0"/>
              <a:t>- Logo und Kontaktangaben: vom Auftraggeber bereitgestellt. Original-Logo proportional verwendet.</a:t>
            </a:r>
          </a:p>
          <a:p>
            <a:r>
              <a:rPr lang="en-US" dirty="0"/>
              <a:t>- Gestaltung: Sand &amp; Graphit, angelehnt an das freigegebene Modul MedKod_KHB_Update_2027_v2; wiederverwendete grafische Bergsilhouette ohne Datenbezug.</a:t>
            </a:r>
          </a:p>
          <a:p>
            <a:r>
              <a:rPr lang="en-US" dirty="0"/>
              <a:t>[/Sources]</a:t>
            </a:r>
          </a:p>
          <a:p>
            <a:endParaRPr lang="en-US" dirty="0"/>
          </a:p>
          <a:p>
            <a:r>
              <a:rPr lang="en-US" dirty="0"/>
              <a:t>Quellenauszuege zur Nachvollziehbarkeit (Originale bei konkreter Fallanwendung konsultieren):</a:t>
            </a:r>
          </a:p>
          <a:p>
            <a:r>
              <a:rPr lang="en-US" dirty="0"/>
              <a:t>CHOP 2026, 94.35.1, gedruckte S. 392: Psychiatrisch-psychotherapeutische Krisenintervention in der Erwachsenenpsychiatrie und -psychosomatik Beachte: Mindestmerkmal Punkt 1, Indikation: Multiprofessionelle Behandlung von psychischen oder psychosozialen Krisen. Die psychische Krise umschreibt eine akute vorübergehende psychische Störung, sodass dringliches diagnostisches und therapeutisches Handeln erforderlich wird. Mindestmerkmal Punkt 2, Diagnostik und Therapie: 1. Umfassende psychiatrischpsychotherapeutische Diagnostik mit dem Fokus der akuten Krise. 2. Mindestens 1 vordringlicher, ungeplanter (ausserhalb des Therapieplans), Orientierung gebender, einzeltherapeutischer Kontakt (bei Bedarf durch 2 Therapeutinnen / Therapeuten oder Pflegefachfrauen / Pflegefachmänner) mit der Patientin / dem Patienten und den Kontaktpersonen der Patientin / des Patienten. 3. Patientenbezogene tägliche therapeutische Kriseninterventionseinheiten durch das therapeutische Team. 4. Mehrfach tägliche ärztliche, psychologische und pflegerischsozialpädagogische Befunderhebung. 5. Tägliche Arztvisite durch Fachärztin / Facharzt für Psychiatrie und Psychotherapie oder durch Fachärztin / Facharzt mit interdisziplinärem Schwerpunkt Psychosomatische und Psychosoziale Medizin [SAPPM]. Mindestmerkmal Punkt 3, Behandlungsteam: Interdisziplinäres Team unter der Leitung einer Fachärztin / eines Facharztes für Psychiatrie und Psychotherapie oder einer Fachärztin / eines Facharztes mit interdisziplinärem Schwerpunkt Psychosomatische und Psychosoziale Medizin (Schweizerische Akademie für Psychosomatische und Psychosoziale Medizin [SAPPM]). Das Team besteht weiter aus: 1. Ärztliche Psychotherapeutin / ärztlicher Psychotherapeut mit abgeschlossener Ausbildung in einem der 3 SIWF Verfahren (verhaltenstherapeutisch, systemisch und psychodynamisch) [SIWF: Schweizerisches Institut für ärztliche Weiter- und Fortbildung - FMH] und psychologische Psychotherapeutin / psychologischer Psychotherapeut mit abgeschlossener Ausbildung der Föderation der Schweizer Psychologinnen und Psychologen [FSP] und Fachärztin / Facharzt mit interdisziplinärem Schwerpunkt Psychosomatische und Psychosoziale Medizin [SAPPM]. 2. Pflegefachmann/-frau mit Spezialisierung in der Psychiatrie (HF mit Schwerpunkt Psychiatrie, HF/FHVertiefung Psychiatrie) Mindestmerkmal Punkt 4, Therapiekontrolle und Dokumentation: 1. Für den Nachweis einer psychosozialen oder psychischen Krise ist die ärztliche Dokumentation in der Patientenakte ausreichend. 2. Tägliche Teambesprechung mit Dokumentation der Ergebnisse und Ziele. Mindestmerkmal Punkt 5, Erfassung: Dieser Kode ist für jeden Tag mit kriseninterventioneller Behandlung zu erfassen. Die Behandlungsstunden werden über den Tag addiert. Berücksichtigt werden die geleisteten Behandlungszeiten von Ärztinnen / Ärzten, Psychologinnen / Psychologen und Pflegefachfrauen / Pflegefachmänner mit Spezialisierung in der Psychiatrie. Bei Mehrfachpräsenz sind die Zeiten für jede Person aufzurechnen. Die Befunderhebungen zählen zu den Behandlungsstunden.</a:t>
            </a:r>
          </a:p>
          <a:p>
            <a:r>
              <a:rPr lang="en-US" dirty="0"/>
              <a:t>CHOP 2027, 94.35.1, gedruckte S. 408: Psychiatrisch-psychotherapeutische Krisenintervention in der Erwachsenenpsychiatrie und -psychosomatik Beachte: Mindestmerkmal Punkt 1, Indikation: Multiprofessionelle Behandlung von psychischen oder psychosozialen Krisen. Die psychische Krise umschreibt eine akute vorübergehende psychische Störung, sodass dringliches diagnostisches und therapeutisches Handeln erforderlich wird. Mindestmerkmal Punkt 2, Diagnostik und Therapie: 1. Umfassende psychiatrischpsychotherapeutische Diagnostik mit dem Fokus der akuten Krise. 2. Mindestens 1 vordringlicher, ungeplanter (ausserhalb des Therapieplans), Orientierung gebender, einzeltherapeutischer Kontakt (bei Bedarf durch 2 Therapeutinnen / Therapeuten oder Pflegefachfrauen / Pflegefachmänner) mit der Patientin / dem Patienten und den Kontaktpersonen der Patientin / des Patienten. 3. An 7/7 Tagen patientenbezogene therapeutische Kriseninterventionseinheiten durch das therapeutische Team. 4. An 7/7 Tagen mehrfach tägliche ärztliche, psychologische und pflegerischsozialpädagogische Befunderhebung. 5. An 7/7 Tagen Arztvisite durch Fachärztin / Facharzt für Psychiatrie und Psychotherapie oder durch Fachärztin / Facharzt mit interdisziplinärem Schwerpunkt Psychosomatische und Psychosoziale Medizin [SAPPM]. Mindestmerkmal Punkt 3, Behandlungsteam: Interdisziplinäres Team unter der Leitung einer Fachärztin / eines Facharztes für Psychiatrie und Psychotherapie oder einer Fachärztin / eines Facharztes mit interdisziplinärem Schwerpunkt Psychosomatische und Psychosoziale Medizin (Schweizerische Akademie für Psychosomatische und Psychosoziale Medizin [SAPPM]). Das Team besteht weiter aus: 1. Ärztliche Psychotherapeutin / ärztlicher Psychotherapeut mit abgeschlossener Ausbildung in einem der 3 SIWF Verfahren (verhaltenstherapeutisch, systemisch und psychodynamisch) [SIWF: Schweizerisches Institut für ärztliche Weiter- und Fortbildung - FMH] und psychologische Psychotherapeutin / psychologischer Psychotherapeut mit abgeschlossener Ausbildung der Föderation der Schweizer Psychologinnen und Psychologen [FSP] und Fachärztin / Facharzt mit interdisziplinärem Schwerpunkt Psychosomatische und Psychosoziale Medizin [SAPPM]. 2. Pflegefachmann/-frau mit Spezialisierung in der Psychiatrie (HF mit Schwerpunkt Psychiatrie, HF/FHVertiefung Psychiatrie) Mindestmerkmal Punkt 4, Therapiekontrolle und Dokumentation: 1. Für den Nachweis einer psychosozialen oder psychischen Krise ist die ärztliche Dokumentation in der Patientenakte ausreichend. 2. An 7/7 Tagen Teambesprechung mit Dokumentation der Ergebnisse und Ziele. Mindestmerkmal Punkt 5, Erfassung: Dieser Kode ist für jeden Tag mit kriseninterventioneller Behandlung zu erfassen. Die Behandlungsstunden werden über den Tag addiert. Berücksichtigt werden die geleisteten Behandlungszeiten von Ärztinnen / Ärzten, Psychologinnen / Psychologen und Pflegefachfrauen / Pflegefachmänner mit Spezialisierung in der Psychiatrie. Bei Mehrfachpräsenz sind die Zeiten für jede Person aufzurechnen. Die Befunderhebungen zählen zu den Behandlungsstunden.</a:t>
            </a:r>
          </a:p>
          <a:p>
            <a:r>
              <a:rPr lang="en-US" dirty="0"/>
              <a:t>CHOP 2026, 94.35.2, gedruckte S. 393: Psychiatrisch-psychotherapeutische Krisenintervention in der Kinder- und Jugendpsychiatrie Beachte: Mindestmerkmal Punkt 1, Indikation: Multiprofessionelle Behandlung von Kindern und Jugendlichen unter 18 Jahren mit psychischen oder psychosozialen Krisen. Die psychische Krise umschreibt eine akute vorübergehende psychische Störung, sodass dringliches diagnostisches sowie therapeutisches Handeln erforderlich wird. Mindestmerkmal Punkt 2, Diagnostik und Therapie: 1. Umfassende psychiatrischpsychotherapeutische Diagnostik mit dem Fokus der akuten Krise. 2. Mindestens 1 vordringlicher, ungeplanter (ausserhalb des Therapieplans), Orientierung gebender, einzeltherapeutischer Kontakt (bei Bedarf durch 2 Therapeutinnen / Therapeuten oder Pflegefachfrauen / Pflegefachmänner) mit der Patientin / dem Patienten und den Kontaktpersonen der Patientin / des Patienten. 3. Patientenbezogene tägliche therapeutische Kriseninterventionseinheiten durch das therapeutische Team mit Berücksichtigung der spez. Situation des Kindes oder Jugendlichen , z. B. Gewährleistung von altersentsprechender Beschäftigung. 4. Mehrfach tägliche ärztliche, psychologische und pflegerischsozialpädagogische Befunderhebung. 5. Tägliche Arztvisite durch Fachärztin / Facharzt für Kinder- und Jugendpsychiatrie und -psychotherapie. Mindestmerkmal Punkt 3, Behandlungsteam: Interdisziplinäres Team unter Leitung einer Fachärztin / eines Facharztes für Kinderund Jugendpsychiatrie und - psychotherapie. Das Team besteht weiter aus: 1. Pflegefachfrau/-mann mit Spezialisierung in der Psychiatrie oder Kinder- und Jugendpsychiatrie (HF mit Schwerpunkt Psychiatrie, HF/FHVertiefung Psychiatrie), 2. Dipl. Sozialpädagog/innen, 3. Ärztlichen oder psychologischen Psychotherapeutinnen / Psychotherapeuten. Das Team ist in Aggressionsmanagement geschult. Mindestmerkmal Punkt 4, Therapiekontrolle und Dokumentation: 1. Für den Nachweis einer psychosozialen oder psychischen Krise ist die ärztliche Dokumentation in der Patientenakte ausreichend. 2. Tägliche Teambesprechung mit Dokumentation der Ergebnisse und Ziele. Mindestmerkmal Punkt 5, Erfassung: Dieser Kode ist für jeden Tag mit kriseninterventioneller Behandlung zu erfassen. Die Behandlungsstunden werden über den Tag addiert. Berücksichtigt werden die geleisteten Behandlungszeiten von Ärztinnen / Ärzten, Psychologinnen / Psychologen, Spezialtherapeutinnen / Spezialtherapeuten und Pflegefachfrauen / Pflegefachmänner mit Spezialisierung in der Psychiatrie. Bei Mehrfachpräsenz sind die Zeiten für jede Person aufzurechnen. Die Befunderhebungen zählen zu den Behandlungsstunden.</a:t>
            </a:r>
          </a:p>
          <a:p>
            <a:r>
              <a:rPr lang="en-US" dirty="0"/>
              <a:t>CHOP 2027, 94.35.2, gedruckte S. 409: Psychiatrisch-psychotherapeutische Krisenintervention in der Kinder- und Jugendpsychiatrie Beachte: Mindestmerkmal Punkt 1, Indikation: Multiprofessionelle Behandlung von Kindern und Jugendlichen unter 18 Jahren mit psychischen oder psychosozialen Krisen. Die psychische Krise umschreibt eine akute vorübergehende psychische Störung, sodass dringliches diagnostisches sowie therapeutisches Handeln erforderlich wird. Mindestmerkmal Punkt 2, Diagnostik und Therapie: 1. Umfassende psychiatrischpsychotherapeutische Diagnostik mit dem Fokus der akuten Krise. 2. Mindestens 1 vordringlicher, ungeplanter (ausserhalb des Therapieplans), Orientierung gebender, einzeltherapeutischer Kontakt (bei Bedarf durch 2 Therapeutinnen / Therapeuten oder Pflegefachfrauen / Pflegefachmänner) mit der Patientin / dem Patienten und den Kontaktpersonen der Patientin / des Patienten. 3. An 7/7 Tagen patientenbezogene tägliche therapeutische Kriseninterventionseinheiten durch das therapeutische Team mit Berücksichtigung der spez. Situation des Kindes oder Jugendlichen , z. B. Gewährleistung von altersentsprechender Beschäftigung. 4. An 7/7 Tagen mehrfach tägliche ärztliche, psychologische und pflegerischsozialpädagogische Befunderhebung. 5. An 7/7 Tagen Arztvisite durch Fachärztin / Facharzt für Kinder- und Jugendpsychiatrie und -psychotherapie. Mindestmerkmal Punkt 3, Behandlungsteam: Interdisziplinäres Team unter Leitung einer Fachärztin / eines Facharztes für Kinderund Jugendpsychiatrie und - psychotherapie. Das Team besteht weiter aus: 1. Pflegefachfrau/-mann mit Spezialisierung in der Psychiatrie oder Kinder- und Jugendpsychiatrie (HF mit Schwerpunkt Psychiatrie, HF/FHVertiefung Psychiatrie), 2. Dipl. Sozialpädagog/innen, 3. Ärztlichen oder psychologischen Psychotherapeutinnen / Psychotherapeuten. Das Team ist in Aggressionsmanagement geschult. Mindestmerkmal Punkt 4, Therapiekontrolle und Dokumentation: 1. Für den Nachweis einer psychosozialen oder psychischen Krise ist die ärztliche Dokumentation in der Patientenakte ausreichend. 2. An 7/7 Tagen Teambesprechung mit Dokumentation der Ergebnisse und Ziele. Mindestmerkmal Punkt 5, Erfassung: Dieser Kode ist für jeden Tag mit kriseninterventioneller Behandlung zu erfassen. Die Behandlungsstunden werden über den Tag addiert. Berücksichtigt werden die geleisteten Behandlungszeiten von Ärztinnen / Ärzten, Psychologinnen / Psychologen, Spezialtherapeutinnen / Spezialtherapeuten und Pflegefachfrauen / Pflegefachmänner mit Spezialisierung in der Psychiatrie. Bei Mehrfachpräsenz sind die Zeiten für jede Person aufzurechnen. Die Befunderhebungen zählen zu den Behandlungsstunden.</a:t>
            </a:r>
          </a:p>
          <a:p>
            <a:r>
              <a:rPr lang="en-US" dirty="0"/>
              <a:t>CHOP 2026, 99.B6.2, gedruckte S. 436: Komplexbehandlung der Hand, nach Anzahl Behandlungstage EXKL. Multimodale kinder- und jugendrheumatologische Komplexbehandlung (93.38.1-) Multimodale rheumatologische Komplexbehandlung (93.38.0-) Multimodale schmerztherapeutische Kurzzeitbehandlung (93.A1) Multimodale Schmerztherapie [MMST] (93.A2.4-) Multimodal-nicht-operative Komplexbehandlung des Bewegungssystems (93.38.41) Beachte: Mindestmerkmal Punkt 1, Zusammensetzung und Qualifikation des Behandlungsteams: Behandlungsleitung durch eine Fachärztin / einen Facharzt für Handchirurgie oder eine Fachärztin / einen Facharzt für physikalische Medizin und Rehabilitation mit mindestens 3-jähriger Erfahrung in der Behandlung handchirurgischer Problemstellungen in Kooperation mit eine Fachärztin / einem Facharzt für Handchirurgie. a) 24-stündige Verfügbarkeit (mindestens durch Rufbereitschaft) einer Fachärztin / eines Facharzt für Handchirurgie; b) Durchführung der Physiotherapie oder Ergotherapie unter der Leitung von Physiotherapeutinnen / Physiotherapeuten oder Ergotherapeutinnen / Ergotherapeuten mit mindestens dreijähriger Erfahrung in der Behandlung handchirurgischer Patientinnen / Patienten. Mindestmerkmal Punkt 2, Therapie: a) Tägliche ärztliche Visite an 5 von 7 Tagen mit Einbezug des therapeutischen und pflegerischen Personals; b) Einsatz von einem der Therapiebereiche Physiotherapie und Ergotherapie in unterschiedlichen Kombinationen, dabei müssen mindestens 10 Behandlungen von mind. 30 Minuten pro Woche erfolgen; c) Zu den Mindestmerkmalen gehört auch der Einsatz von mindestens zwei der folgenden Therapiebereiche in unterschiedlichen Kombinationen: - Individuelle Schienenanpassung durch die Ergotherapie für statische, dynamische oder kombinierte Schienen, - Gezieltes funktionelles Sensibilitätstraining durch die Ergotherapie, - Schmerztherapie und antiphlogistische Therapie (medikamentös, physikalische Therapie, interventionelle Schmerztherapie), - tägliche Kontrolle der Wundverhältnisse bei operierten Patientinnen / Patienten oder Kontrolle der klinischen Befunde bei rein konservativer Therapie. Mindestmerkmal Punkt 3, Therapieplanung, -kontrolle und Dokumentation: a) Initiale Therapieplanung mit schriftlicher Dokumentation; b) Wöchentliche ärztliche Reevaluation der Therapie unter Einbezug des physio- und ergotherapeutischen Personals mit schriftlicher Dokumentation der Therapieergebnisse und Anpassung der Behandlungsziele.</a:t>
            </a:r>
          </a:p>
          <a:p>
            <a:r>
              <a:rPr lang="en-US" dirty="0"/>
              <a:t>CHOP 2027, 99.B6.2, gedruckte S. 452: Komplexbehandlung der Hand, nach Anzahl Behandlungstage EXKL. Multimodale kinder- und jugendrheumatologische Komplexbehandlung (93.38.1-) Multimodale rheumatologische Komplexbehandlung (93.38.0-) Multimodale schmerztherapeutische Kurzzeitbehandlung (93.A1) Multimodale Schmerztherapie [MMST] (93.A2.4-) Multimodal-nicht-operative Komplexbehandlung des Bewegungssystems (93.38.41) Beachte: Mindestmerkmal Punkt 1, Zusammensetzung und Qualifikation des Behandlungsteams: Behandlungsleitung durch eine Fachärztin / einen Facharzt für Handchirurgie oder eine Fachärztin / einen Facharzt für physikalische Medizin und Rehabilitation mit mindestens 3-jähriger Erfahrung in der Behandlung handchirurgischer Problemstellungen in Kooperation mit eine Fachärztin / einem Facharzt für Handchirurgie. a) 24-stündige Verfügbarkeit (mindestens durch Rufbereitschaft) einer Fachärztin / eines Facharzt für Handchirurgie; b) Durchführung der Physiotherapie oder Ergotherapie unter der Leitung von Physiotherapeutinnen / Physiotherapeuten oder Ergotherapeutinnen / Ergotherapeuten mit mindestens dreijähriger Erfahrung in der Behandlung handchirurgischer Patientinnen / Patienten. Mindestmerkmal Punkt 2, Therapie: a) An 5/7 Tagen ärztliche Visite mit Einbezug des therapeutischen und pflegerischen Personals; b) Einsatz von einem der Therapiebereiche Physiotherapie und Ergotherapie in unterschiedlichen Kombinationen, dabei müssen mindestens 10 Behandlungen von mind. 30 Minuten pro Woche erfolgen; c) Zu den Mindestmerkmalen gehört auch der Einsatz von mindestens zwei der folgenden Therapiebereiche in unterschiedlichen Kombinationen: - Individuelle Schienenanpassung durch die Ergotherapie für statische, dynamische oder kombinierte Schienen, - Gezieltes funktionelles Sensibilitätstraining durch die Ergotherapie, - Schmerztherapie und antiphlogistische Therapie (medikamentös, physikalische Therapie, interventionelle Schmerztherapie), - An 7/7 Tagen Kontrolle der Wundverhältnisse bei operierten Patientinnen / Patienten oder Kontrolle der klinischen Befunde bei rein konservativer Therapie. Mindestmerkmal Punkt 3, Therapieplanung, -kontrolle und Dokumentation: a) Initiale Therapieplanung mit schriftlicher Dokumentation; b) Wöchentliche ärztliche Reevaluation der Therapie unter Einbezug des physio- und ergotherapeutischen Personals mit schriftlicher Dokumentation der Therapieergebnisse und Anpassung der Behandlungsziele.</a:t>
            </a:r>
          </a:p>
          <a:p>
            <a:r>
              <a:rPr lang="en-US" dirty="0"/>
              <a:t>CHOP 2026, 99.B6.3, gedruckte S. 437: Komplexbehandlung des Amputationsstumpfes mit Prothesenanpassung, untere Extremität, nach Anzahl Behandlungstage Kod. eb.: Falls durchgeführt - Revision eines Amputationsstumpfes, Untere Extremität (84.3X.13) Falls durchgeführt - Schmerztherapie (93.A-) EXKL. Kode weglassen - Anpassen einer Extremitätenprothese der unteren Extremität (84.4B) Beachte: Mindestmerkmal Punkt 1, Patient: Patientin / Patient muss zur Anpassung einer Beinprothese nach Amputations- und Stumpfchirurgie selbständig stehen können. Mindestmerkmal Punkt 2, Behandlungsteam: Behandlung durch ein interdisziplinäres Team mit zusätzlicher Erfahrung in komplexer Wundbehandlung unter Leitung einer Fachärztin oder eines Facharztes [FA] mit einer der folgenden Fachrichtungen: FA für Orthopädie und Traumatologie des Bewegungsapparates, FA für Gefässchirurgie, FA für Chirurgie, FA für plastische, rekonstruktive und ästhetische Chirurgie. Interdisziplinäres Team, bestehend aus Orthopädietechniker/in (Prothetiker/in und Orthopädie-Schuhmacher/in), dipl. Wundexpert/in (SAfW oder äquivalent), Ergotherapeut/in und speziell für amputierte Patient/innen ausgebildete Physiotherapeut/in, Bandagist/in für die Kompressionsbehandlung, Gipstechniker/ in, Podolog/in und Sozialarbeiter/in. 24-stündige Verfügbarkeit (mindestens durch Rufbereitschaft) einer FA / eines FA für Orthopädie und Traumatologie des Bewegungsapparates, FA für Gefässchirurgie, FA für Chirurgie oder FA für plastische, rekonstruktive und ästhetische Chirurgie. Durchführung der Physiotherapie oder Ergotherapie unter der Leitung von Physiotherapeutinnen / Physiotherapeuten oder Ergotherapeutinnen / Ergotherapeuten mit mindestens dreijähriger Erfahrung in der Behandlung beinamputierter Patientinnen / Patienten. Mindestmerkmal Punkt 3, Therapie: a) Tägliche ärztliche Visite an mindestens 5 von 7 Tagen mit Einbezug des therapeutischen und pflegerischen Personals; b) Einsatz von einem der Therapiebereiche Physiotherapie und Ergotherapie in patientenbezogen unterschiedlichen Kombinationen, dabei müssen mindestens 10 Behandlungen, d.h. Therapieeinheiten von mind. 30 Minuten, pro Woche erfolgen; dazu gehören folgende patientenbezogene Therapien: Gleichgewichtstraining, Steh- und Gehtraining mit und ohne Prothese, Gangschulung innerhalb (Treppen) und ausserhalb Haus (AmputiertenGeländeparcours), Sturzprophylaxe und Aufsteh-Training, Kreislauftraining, Kraftaufbau, ÖV-Training (Benutzung öffentlicher Verkehrsmittel), Stumpfbandagierung und Stumpfabhärtung, Patientenschulung (Anund Ausziehen der Prothese, Stumpfpflege), Schulung der Angehörigen und Heimpersonal im Bedarfsfall, Phantomschmerzbehandlung (Spiegeltherapie und TENS [transcutane elektrische Nervenstimulation]), ADLTraining [activity of daily living], Aktivierungstherapie, Hausabklärung vor Ort und Einleitung notwendiger Anpassungen an Wohn- und Arbeitsort. c) Einsatz von mindestens zwei der folgenden Therapiebereiche in unterschiedlichen Kombinationen: - Individuelle Prothesenanpassung, - Gezieltes funktionelles Sensibilitätstraining , - Schmerztherapie und antiphlogistische Therapie, physikalische Therapie, interventionelle Schmerztherapie), - tägliche (7/7) Kontrolle der Wundverhältnisse bei operierten Patientinnen / Patienten. Bei Bedarf Einsatz einer Podologin / eines Podologen. Mindestmerkmal Punkt 4, Therapieplanung, Kontrolle und Dokumentation: a) Initiale Therapieplanung mit schriftlicher Dokumentation und bei Bedarf laufenden Anpassung der Planung; b) Tägliche (7/7) ärztliche Kontrolle mit laufenden Anpassungen; c) Wöchentliche ärztliche Reevaluation der Therapie unter Einbezug des physio- und ergotherapeutischen Personals mit schriftlicher Dokumentation der Therapieergebnisse und Anpassung der Behandlungsziele; d) Sämtliche orthopädischen Hilfsmittel werden klar nach Ihren Bedürfnissen unter ärztlicher Überwachung hergestellt und auf die Zweckdienlichkeit hin überprüft.</a:t>
            </a:r>
          </a:p>
          <a:p>
            <a:r>
              <a:rPr lang="en-US" dirty="0"/>
              <a:t>CHOP 2027, 99.B6.3, gedruckte S. 453: Komplexbehandlung des Amputationsstumpfes mit Prothesenanpassung, untere Extremität, nach Anzahl Behandlungstage Kod. eb.: Falls durchgeführt - Revision eines Amputationsstumpfes, Untere Extremität (84.3X.13) Falls durchgeführt - Schmerztherapie (93.A-) EXKL. Kode weglassen - Anpassen einer Extremitätenprothese der unteren Extremität (84.4B) Beachte: Mindestmerkmal Punkt 1, Patient: Patientin / Patient muss zur Anpassung einer Beinprothese nach Amputations- und Stumpfchirurgie selbständig stehen können. Mindestmerkmal Punkt 2, Behandlungsteam: Behandlung durch ein interdisziplinäres Team mit zusätzlicher Erfahrung in komplexer Wundbehandlung unter Leitung einer Fachärztin oder eines Facharztes [FA] mit einer der folgenden Fachrichtungen: FA für Orthopädie und Traumatologie des Bewegungsapparates, FA für Gefässchirurgie, FA für Chirurgie, FA für plastische, rekonstruktive und ästhetische Chirurgie. Interdisziplinäres Team, bestehend aus Orthopädietechniker/in (Prothetiker/in und Orthopädie-Schuhmacher/in), dipl. Wundexpert/in (SAfW oder äquivalent), Ergotherapeut/in und speziell für amputierte Patient/innen ausgebildete Physiotherapeut/in, Bandagist/in für die Kompressionsbehandlung, Gipstechniker/ in, Podolog/in und Sozialarbeiter/in. 24-stündige Verfügbarkeit (mindestens durch Rufbereitschaft) einer FA / eines FA für Orthopädie und Traumatologie des Bewegungsapparates, FA für Gefässchirurgie, FA für Chirurgie oder FA für plastische, rekonstruktive und ästhetische Chirurgie. Durchführung der Physiotherapie oder Ergotherapie unter der Leitung von Physiotherapeutinnen / Physiotherapeuten oder Ergotherapeutinnen / Ergotherapeuten mit mindestens dreijähriger Erfahrung in der Behandlung beinamputierter Patientinnen / Patienten. Mindestmerkmal Punkt 3, Therapie: a) An 5/7 Tagen ärztliche Visite mit Einbezug des therapeutischen und pflegerischen Personals; b) Einsatz von einem der Therapiebereiche Physiotherapie und Ergotherapie in patientenbezogen unterschiedlichen Kombinationen, dabei müssen mindestens 10 Behandlungen, d.h. Therapieeinheiten von mind. 30 Minuten, pro Woche erfolgen; dazu gehören folgende patientenbezogene Therapien: Gleichgewichtstraining, Steh- und Gehtraining mit und ohne Prothese, Gangschulung innerhalb (Treppen) und ausserhalb Haus (AmputiertenGeländeparcours), Sturzprophylaxe und Aufsteh-Training, Kreislauftraining, Kraftaufbau, ÖV-Training (Benutzung öffentlicher Verkehrsmittel), Stumpfbandagierung und Stumpfabhärtung, Patientenschulung (Anund Ausziehen der Prothese, Stumpfpflege), Schulung der Angehörigen und Heimpersonal im Bedarfsfall, Phantomschmerzbehandlung (Spiegeltherapie und TENS [transcutane elektrische Nervenstimulation]), ADLTraining [activity of daily living], Aktivierungstherapie, Hausabklärung vor Ort und Einleitung notwendiger Anpassungen an Wohn- und Arbeitsort. c) Einsatz von mindestens zwei der folgenden Therapiebereiche in unterschiedlichen Kombinationen: - Individuelle Prothesenanpassung, - Gezieltes funktionelles Sensibilitätstraining , - Schmerztherapie und antiphlogistische Therapie, physikalische Therapie, interventionelle Schmerztherapie), - an 7/7 Tagen Kontrolle der Wundverhältnisse bei operierten Patientinnen / Patienten. Bei Bedarf Einsatz einer Podologin / eines Podologen. Mindestmerkmal Punkt 4, Therapieplanung, Kontrolle und Dokumentation: a) Initiale Therapieplanung mit schriftlicher Dokumentation und bei Bedarf laufenden Anpassung der Planung; b) An 7/7 Tagen ärztliche Kontrolle mit laufenden Anpassungen; c) Wöchentliche ärztliche Reevaluation der Therapie unter Einbezug des physio- und ergotherapeutischen Personals mit schriftlicher Dokumentation der Therapieergebnisse und Anpassung der Behandlungsziele; d) Sämtliche orthopädischen Hilfsmittel werden klar nach Ihren Bedürfnissen unter ärztlicher Überwachung hergestellt und auf die Zweckdienlichkeit hin überprüft.</a:t>
            </a:r>
          </a:p>
          <a:p>
            <a:r>
              <a:rPr lang="en-US" dirty="0"/>
              <a:t>CHOP 2026, 93.A1, gedruckte S. 389: Multimodale schmerztherapeutische Kurzzeitbehandlung Beachte: Mindestmerkmal Punkt 1, Indikation: Diese Prozedur wird als Therapieerprobung nach einer komplexen akut-algesiologischen Diagnostik (93.A0.12) oder als Therapiestabilisierung nach einer multimodalen Schmerztherapie (93.A2 ff.) durchgeführt. Mindestmerkmal Punkt 2, Therapie: 1. Die Behandlungsdauer beträgt maximal 6 Tage. 2. Tägliche Anwendung von mindestens drei der folgenden aktiven Therapieverfahren: 2.1. Psychotherapie (Verhaltenstherapie), 2.2. Spezielle Physiotherapie, 2.3. Entspannungsverfahren, 2.4. Ergotherapie, 2.5. medizinische Trainingstherapie, 2.6. Arbeitsplatztraining, 2.7. Kunsttherapie oder 2.8. sonstige übende Therapien. Mindestmerkmal Punkt 3, Behandlungsteam: 1. Behandlung unter der Leitung einer Ärztin / eines Arztes. 2. Einbeziehung von mindestens 3 therapeutischen Disziplinen, davon eine psychiatrische, psychosomatische oder psychologische Fachdisziplin. Mindestmerkmal Punkt 4, Therapiekontrolle und -planung: Interdisziplinäre Teambesprechung zum Therapieverlauf</a:t>
            </a:r>
          </a:p>
          <a:p>
            <a:r>
              <a:rPr lang="en-US" dirty="0"/>
              <a:t>CHOP 2027, 93.A1, gedruckte S. 404: Multimodale schmerztherapeutische Kurzzeitbehandlung Beachte: Mindestmerkmal Punkt 1, Indikation: Diese Prozedur wird als Therapieerprobung nach einer komplexen akut-algesiologischen Diagnostik (93.A0.12) oder als Therapiestabilisierung nach einer multimodalen Schmerztherapie (93.A2 ff.) durchgeführt. Mindestmerkmal Punkt 2, Therapie: 1. Die Behandlungsdauer beträgt maximal 6 Tage. 2. An jedem Tag Anwendung von mindestens drei der folgenden aktiven Therapieverfahren: 2.1. Psychotherapie (Verhaltenstherapie), 2.2. Spezielle Physiotherapie, 2.3. Entspannungsverfahren, 2.4. Ergotherapie, 2.5. medizinische Trainingstherapie, 2.6. Arbeitsplatztraining, 2.7. Kunsttherapie oder 2.8. sonstige übende Therapien. Mindestmerkmal Punkt 3, Behandlungsteam: 1. Behandlung unter der Leitung einer Ärztin / eines Arztes. 2. Einbeziehung von mindestens 3 therapeutischen Disziplinen, davon eine psychiatrische, psychosomatische oder psychologische Fachdisziplin. Mindestmerkmal Punkt 4, Therapiekontrolle und -planung: Interdisziplinäre Teambesprechung zum Therapieverlauf</a:t>
            </a:r>
          </a:p>
          <a:p>
            <a:r>
              <a:rPr lang="en-US" dirty="0"/>
              <a:t>CHOP 2026, 94.93, gedruckte S. 409: Anwendung von Sicherungsmassnahmen bei psychiatrischen Patientinnen und Patienten EXKL. Kode weglassen - 1:1-Betreuung bei psychischen und psychosomatischen Störungen in der Erwachsenenpsychiatrie (94.3D.-) Kode weglassen - 1:1-Betreuung bei psychischen und psychosomatischen Störungen und Verhaltensstörungen in der Kinder- und Jugendpsychiatrie (94.3E.-) Kode weglassen - Krisenintervention (94.35.-) Beachte: Mindestmerkmal Punkt 1, Indikation: Die Anwendung von Sicherungsmassnahmen ist erforderlich bei Patientinnen und Patienten mit akut fremd- und selbstgefährdendem Verhalten, gegen andere Menschen, sich selbst und Gegenstände. Es ist sofortiges, dringliches Handeln erforderlich, zum Schutz von Personen sowie zur Wiederherstellung der Sicherheit. Mindestmerkmal Punkt 2, Assessment: Es besteht die Notwendigkeit des Einsatzes von individuellen reaktiven Sicherungsmassnahmen unter Zwang oder gegen den Willen des Patienten. Diese sind personeller sowie räumlicher Art durch geschlossene Isolierung. Zusätzlich können medikamentöse (Zwangsmedikation) oder mechanische Massnahmen (Fixierung) hinzukommen. Tägliche ärztliche Befunderhebung sowie Anordnung zur Einleitung oder Fortführung der Sicherungsmassnahmen. Die Fremd- oder Selbstgefährdung erfordert nicht die Notwendigkeit einer 1:1-Betreuung. Mindestmerkmal Punkt 3, Massnahmen: Mindestens stündliche Überwachung der Patientin / des Patienten im Isolierungs- oder Abschirmzimmer durch das Pflegefachpersonal. Tägliche Risikoeinschätzung. Mindestmerkmal Punkt 4, Behandlungsteam: Multiprofessionelles Team unter der Leitung einer Fachärztin / eines Facharztes für Psychiatrie und Psychotherapie. Mindestmerkmal Punkt 5, Erfassung: Für die Erfassung des CHOP-Kodes ist die Anzahl Tage, an denen die Sicherungsmassnahmen mindestens 30 Minuten erfolgen, jeweils zu addieren und entsprechend zu kodieren. Die Tage müssen nicht aufeinanderfolgend sein. Ermöglicht die Isolierung keine Fortführung einer Komplexbehandlung, werden die Behandlungstage der Komplexbehandlung erst nach Abschluss der Isolierung weiter gezählt.</a:t>
            </a:r>
          </a:p>
          <a:p>
            <a:r>
              <a:rPr lang="en-US" dirty="0"/>
              <a:t>CHOP 2027, 94.93, gedruckte S. 425: Anwendung von Sicherungsmassnahmen bei psychiatrischen Patientinnen und Patienten EXKL. Kode weglassen - 1:1-Betreuung bei psychischen und psychosomatischen Störungen in der Erwachsenenpsychiatrie (94.3D.-) Kode weglassen - 1:1-Betreuung bei psychischen und psychosomatischen Störungen und Verhaltensstörungen in der Kinder- und Jugendpsychiatrie (94.3E.-) Kode weglassen - Krisenintervention (94.35.-) Beachte: Mindestmerkmal Punkt 1, Indikation: Die Anwendung von Sicherungsmassnahmen ist erforderlich bei Patientinnen und Patienten mit akut fremd- und selbstgefährdendem Verhalten, gegen andere Menschen, sich selbst und Gegenstände. Es ist sofortiges, dringliches Handeln erforderlich, zum Schutz von Personen sowie zur Wiederherstellung der Sicherheit. Mindestmerkmal Punkt 2, Assessment: Es besteht die Notwendigkeit des Einsatzes von individuellen reaktiven Sicherungsmassnahmen unter Zwang oder gegen den Willen des Patienten. Diese sind personeller sowie räumlicher Art durch geschlossene Isolierung. Zusätzlich können medikamentöse (Zwangsmedikation) oder mechanische Massnahmen (Fixierung) hinzukommen. An jedem Tag ärztliche Befunderhebung sowie Anordnung zur Einleitung oder Fortführung der Sicherungsmassnahmen. Die Fremd- oder Selbstgefährdung erfordert nicht die Notwendigkeit einer 1:1-Betreuung. Mindestmerkmal Punkt 3, Massnahmen: Mindestens stündliche Überwachung der Patientin / des Patienten im Isolierungs- oder Abschirmzimmer durch das Pflegefachpersonal. An jedem Tag Risikoeinschätzung. Mindestmerkmal Punkt 4, Behandlungsteam: Multiprofessionelles Team unter der Leitung einer Fachärztin / eines Facharztes für Psychiatrie und Psychotherapie. Mindestmerkmal Punkt 5, Erfassung: Für die Erfassung des CHOP-Kodes ist die Anzahl Tage, an denen die Sicherungsmassnahmen mindestens 30 Minuten erfolgen, jeweils zu addieren und entsprechend zu kodieren. Die Tage müssen nicht aufeinanderfolgend sein. Ermöglicht die Isolierung keine Fortführung einer Komplexbehandlung, werden die Behandlungstage der Komplexbehandlung erst nach Abschluss der Isolierung weiter gezählt.</a:t>
            </a:r>
          </a:p>
          <a:p>
            <a:r>
              <a:rPr lang="en-US" dirty="0"/>
              <a:t>CHOP 2026, 94.94, gedruckte S. 409: Anwendung von deeskalativen Massnahmen bei psychiatrischen Patientinnen und Patienten EXKL. Kode weglassen - Anwendung von Sicherungsmassnahmen bei psychiatrischen Patientinnen und Patienten (94.93.-) Beachte: Mindestmerkmal Punkt 1, Indikation: Die Anwendung von deeskalativen Massnahmen ist erforderlich bei Patientinnen und Patienten mit akut fremd- und selbstgefährdendem, aggressivem oder agitiertem Verhalten gegen sich selbst, andere Menschen und Gegenstände. Es ist sofortiges, dringliches Handeln erforderlich, zum Schutz von Personen sowie zur Wiederherstellung der Sicherheit. Mindestmerkmal Punkt 2, Assessment: Mindestens einmal täglich ärztliche, psychologische oder pflegerische Aggressions- und Gewalteinschätzung und Einschätzung der Selbstgefährdung durch eine Befunderhebung oder Skala. Daraus folgt die Auswahl geeigneter deeskalativer Massnahmen durch das Behandlungsteam. Mindestmerkmal Punkt 3, Massnahmen: 1. Die Patientinnen und Patienten werden entsprechend der erhöhten Aggressions- und Gewalteinschätzung und Selbstgefährdung ohne Anwendung von Zwang durch mindestens 2 Personen, davon mindestens eine psychiatrische Fachperson, behandelt. Die involvierten Personen müssen direkt bei der Patientin / beim Patienten deeskalierend wirken. 2. Die deeskalativen Massnahmen beugen der Anwendung von Sicherungsmassnahmen vor. Sie müssen Präventionskonzepten und - massnahmen folgen, wie sie z. B. auch durch Aggressionsmanagement-Checklisten beschrieben werden. 3. Visiten und Psychotherapiesitzungen zählen nicht zu den deeskalativen Massnahmen, da sofortiges dringliches Handeln erforderlich ist. 4. Die deeskalativen Massnahmen beginnen unmittelbar nach dem Assessment oder mit dem Aufgebot zu einer akuten Gefährdungssituation. Sie enden, wenn die Gefährdungssituation nicht mehr besteht, weniger als 2 behandelnde Personen involviert sind oder eine anderweitige Massnahme angeordnet wird (z. B. Isolation). Die Interventionen zur Beendigung des Ereignisses werden für jeden Tag mit deeskalativen Massnahmen dokumentiert. Mindestmerkmal Punkt 4, Behandlungsteam: Multiprofessionelles Team unter der Leitung einer Fachärztin / eines Facharztes für Psychiatrie und Psychotherapie. Mindestmerkmal Punkt 5, Erfassung: Für die Erfassung des CHOP-Kodes ist die Anzahl Tage, an denen die deeskalativen Massnahmen mindestens 60 Minuten erfolgen, jeweils zu addieren und entsprechend zu kodieren. Die Tage müssen nicht aufeinanderfolgend sein. Die Zeiten bei der Mehrfachpräsenz sind für jede involvierte Person aufzurechnen.</a:t>
            </a:r>
          </a:p>
          <a:p>
            <a:r>
              <a:rPr lang="en-US" dirty="0"/>
              <a:t>CHOP 2027, 94.94, gedruckte S. 425: Anwendung von deeskalativen Massnahmen bei psychiatrischen Patientinnen und Patienten EXKL. Kode weglassen - Anwendung von Sicherungsmassnahmen bei psychiatrischen Patientinnen und Patienten (94.93.-) Beachte: Mindestmerkmal Punkt 1, Indikation: Die Anwendung von deeskalativen Massnahmen ist erforderlich bei Patientinnen und Patienten mit akut fremd- und selbstgefährdendem, aggressivem oder agitiertem Verhalten gegen sich selbst, andere Menschen und Gegenstände. Es ist sofortiges, dringliches Handeln erforderlich, zum Schutz von Personen sowie zur Wiederherstellung der Sicherheit. Mindestmerkmal Punkt 2, Assessment: Mindestens einmal pro Tag ärztliche, psychologische oder pflegerische Aggressions- und Gewalteinschätzung und Einschätzung der Selbstgefährdung durch eine Befunderhebung oder Skala. Daraus folgt die Auswahl geeigneter deeskalativer Massnahmen durch das Behandlungsteam. Mindestmerkmal Punkt 3, Massnahmen: 1. Die Patientinnen und Patienten werden entsprechend der erhöhten Aggressions- und Gewalteinschätzung und Selbstgefährdung ohne Anwendung von Zwang durch mindestens 2 Personen, davon mindestens eine psychiatrische Fachperson, behandelt. Die involvierten Personen müssen direkt bei der Patientin / beim Patienten deeskalierend wirken. 2. Die deeskalativen Massnahmen beugen der Anwendung von Sicherungsmassnahmen vor. Sie müssen Präventionskonzepten und - massnahmen folgen, wie sie z. B. auch durch Aggressionsmanagement-Checklisten beschrieben werden. 3. Visiten und Psychotherapiesitzungen zählen nicht zu den deeskalativen Massnahmen, da sofortiges dringliches Handeln erforderlich ist. 4. Die deeskalativen Massnahmen beginnen unmittelbar nach dem Assessment oder mit dem Aufgebot zu einer akuten Gefährdungssituation. Sie enden, wenn die Gefährdungssituation nicht mehr besteht, weniger als 2 behandelnde Personen involviert sind oder eine anderweitige Massnahme angeordnet wird (z. B. Isolation). Die Interventionen zur Beendigung des Ereignisses werden für jeden Tag mit deeskalativen Massnahmen dokumentiert. Mindestmerkmal Punkt 4, Behandlungsteam: Multiprofessionelles Team unter der Leitung einer Fachärztin / eines Facharztes für Psychiatrie und Psychotherapie. Mindestmerkmal Punkt 5, Erfassung: Für die Erfassung des CHOP-Kodes ist die Anzahl Tage, an denen die deeskalativen Massnahmen mindestens 60 Minuten erfolgen, jeweils zu addieren und entsprechend zu kodieren. Die Tage müssen nicht aufeinanderfolgend sein. Die Zeiten bei der Mehrfachpräsenz sind für jede involvierte Person aufzurechnen.</a:t>
            </a:r>
          </a:p>
          <a:p>
            <a:r>
              <a:rPr lang="en-US" dirty="0"/>
              <a:t>CHOP 2026, BB.42, gedruckte S. 467: Intensive Überwachung bei vorübergehend vital bedrohlicher Situation EXKL. Kode weglassen - Überwachungsrehabilitation, nach Anzahl Behandlungstage (BB.41.-) Beachte: Mindestmerkmal Punkt 0, Grundlage: Die entsprechende Rehabilitation gemäss Mindestmerkmale der BA.-Kodes ist durchzuführen. Mindestmerkmal Punkt 1, Referenzdokument: Anforderungen zu strukturellen Voraussetzungen und dem Behandlungsteam finden sich im «Referenzdokument für die intensive Überwachung bei vorübergehend vital bedrohlicher Situation». Dieses Dokument steht unter folgendem Link im Abschnitt «Personelle und infrastrukturelle Minimalanforderungen (Referenzdokumente)» zur Verfügung: </a:t>
            </a:r>
            <a:r>
              <a:rPr lang="en-US" dirty="0">
                <a:hlinkClick r:id="rId3"/>
              </a:rPr>
              <a:t>https://www.fmh.ch/themen/stationaere-tarife/st-reha.cfm</a:t>
            </a:r>
            <a:r>
              <a:rPr lang="en-US" dirty="0"/>
              <a:t>. Mindestmerkmal Punkt 2, Indikation: Vorübergehende vitale Bedrohung mit Überwachungsnotwendigkeit bei klinisch instabilen Patientinnen / Patienten, einhergehend mit einer vorübergehenden Einschränkung der Rehabilitationsfähigkeit. Über den gesamten Rehabilitationsaufenthalt muss der entsprechende Schwellenwert des BA.-Kodes für die Therapieminuten im Durchschnitt pro Woche eingehalten werden. Mindestmerkmal Punkt 3, Überwachung: Kontinuierliche monitorisierte Überwachung sowie Dokumentation von mindestens 4 der folgenden Parameter: EKG, Überwachung der Abstossungsreaktion über Intra-Myokardiales EKG, Sauerstoffsättigung, Temperatur, Blutdruck, Herzfrequenz, Atmung. Bedarfsweise nicht-kontinuierliche Überwachung der Glukose-, Nieren- oder Gerinnungswerte. Das Monitoring darf zur Durchführung von Zusatzuntersuchungen und Behandlungen sowie zum Wechsel des Überwachungssystems unterbrochen werden. Eine ärztliche Kontrolle erfolgt mindestens einmal täglich.</a:t>
            </a:r>
          </a:p>
          <a:p>
            <a:r>
              <a:rPr lang="en-US" dirty="0"/>
              <a:t>CHOP 2027, BB.42, gedruckte S. 483: Intensive Überwachung bei vorübergehend vital bedrohlicher Situation EXKL. Kode weglassen - Überwachungsrehabilitation, nach Anzahl Behandlungstage (BB.41.-) Beachte: Mindestmerkmal Punkt 0, Grundlage: Die entsprechende Rehabilitation gemäss Mindestmerkmale der BA.-Kodes ist durchzuführen. Mindestmerkmal Punkt 1, Referenzdokument: Anforderungen zu strukturellen Voraussetzungen und dem Behandlungsteam finden sich im «Referenzdokument für die intensive Überwachung bei vorübergehend vital bedrohlicher Situation». Dieses Dokument steht unter folgendem Link im Abschnitt «Personelle und infrastrukturelle Minimalanforderungen (Referenzdokumente)» zur Verfügung: </a:t>
            </a:r>
            <a:r>
              <a:rPr lang="en-US" dirty="0">
                <a:hlinkClick r:id="rId3"/>
              </a:rPr>
              <a:t>https://www.fmh.ch/themen/stationaere-tarife/st-reha.cfm</a:t>
            </a:r>
            <a:r>
              <a:rPr lang="en-US" dirty="0"/>
              <a:t>. Mindestmerkmal Punkt 2, Indikation: Vorübergehende vitale Bedrohung mit Überwachungsnotwendigkeit bei klinisch instabilen Patientinnen / Patienten, einhergehend mit einer vorübergehenden Einschränkung der Rehabilitationsfähigkeit. Über den gesamten Rehabilitationsaufenthalt muss der entsprechende Schwellenwert des BA.-Kodes für die Therapieminuten im Durchschnitt pro Woche eingehalten werden. Mindestmerkmal Punkt 3, Überwachung: Kontinuierliche monitorisierte Überwachung sowie Dokumentation von mindestens 4 der folgenden Parameter: EKG, Überwachung der Abstossungsreaktion über Intra-Myokardiales EKG, Sauerstoffsättigung, Temperatur, Blutdruck, Herzfrequenz, Atmung. Bedarfsweise nicht-kontinuierliche Überwachung der Glukose-, Nieren- oder Gerinnungswerte. Das Monitoring darf zur Durchführung von Zusatzuntersuchungen und Behandlungen sowie zum Wechsel des Überwachungssystems unterbrochen werden. Eine ärztliche Kontrolle erfolgt mindestens einmal pro Tag.</a:t>
            </a:r>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Beim qualifizierten Entzug bleibt beispielsweise die Formulierung zur täglichen Visite in den ersten 48 Stunden bestehen. Beim Essstörungskomplex wird nur die einleitende Pauschalformulierung gestrichen; die phasenbezogenen Vorgaben bleiben erhalten.
Vergleichsspalten sind, sofern nicht in Anführungszeichen gesetzt, sinngemässe didaktische Zusammenfassungen. Weitere übergeordnete und kodebezogene Hinweise bleiben anwendbar.
Sichtbare Fundstelle:
CHOP 2026: S. 403–405, 448–449; CHOP 2027: S. 419–421, 465–466.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2026, 94.6A.1, gedruckte S. 403: Qualifizierter Entzug Abhängigkeitskranker, nach Anzahl Behandlungstage EXKL. Kode weglassen - Entwöhnungsbehandlung bei Substanzmittelabhängigkeit, nach Anzahl Behandlungstage (94.6A.2-) Beachte: Mindestmerkmal Punkt 1, Kurzbeschreibung: Motivationsbehandlung Abhängigkeitskranker mit Entgiftung, Behandlung und Überwachung von Intoxikations- und Entzugssymptomen. Therapie der Komorbiditäten und Folgeerkrankungen. Information und Aufklärung über Abhängigkeitserkrankungen, Motivierung zur Behandlungskontinuität mit spezifischen Folgebehandlungen und Massnahmen zur sozialen Stabilisierung. Um den Inhalt der Behandlung abzubilden genügt ein standardisierter Wochenplan zur Entzugsbehandlung. Mindestmerkmal Punkt 2, Assessment: - Suchtmedizinisches Assessment mit Erfassung sowie Dokumentation von: Konsummustern, Suchtgeschichte, Schweregrad und bei Bedarf allfällige psychiatrische Komorbiditäten. - Körperliche Eintrittsuntersuchung zur Feststellung somatischer Folge- und Begleitstörungen, und bedarfsabhängige neurologische Untersuchung. Somatische Befunderhebung, und bei Notwendigkeit erweiterte psychiatrische Befunderhebung (psychiatrische Komorbiditäten). - Entzugssymptome werden systematisch und standardisiert erfasst und dokumentiert. Dies kann durch den Einsatz validierter Skalen erfolgen. Mindestmerkmal Punkt 3, Therapie: In den ersten 48h tägliche Visite, weitere nach Bedarf. Sobald entzugsbedingte Einschränkungen der Auffassung es erlauben, erfolgt Einzelpsychotherapie mind. 1x/Woche. Vorhandensein eines standardisierten Wochenplanes mit einer gesamthaften Therapiestundenanzahl von 9h/Woche. Davon: - ärztlich oder psychologisch geleitete Gruppentherapie 2x/Woche von mind. 50 Minuten sowie - zusätzlich 7h/Woche aus mindestens 4 der folgenden Bereiche: a) Psychoedukative und medizinische Informationsgruppen, b) Ergo- und Arbeitstherapie, c) Bewegungstherapie, d) Entspannungsverfahren, e) Kunsttherapie, f) Beratung und Information der Angehörigen, g) Vermittlung weiterführender Hilfsangebote (externe Selbsthilfegruppen, Informationsveranstaltungen zu Angeboten der Suchthilfe (regionale ambulante und stationäre Angebote)). Diese Angebote können in Einzel- oder Gruppentherapien stattfinden. An 5 Tagen der Woche (7 Tage) ist die Teilnahme (mind. je 30 Minuten) an den Therapieeinheiten dokumentiert, dies zusätzlich zur Einzelpsychotherapie. Mindestmerkmal Punkt 4, Behandlungsteam: Interdisziplinäres Behandlungsteam unter der Leitung einer Fachärztin / eines Facharztes für Psychiatrie und Psychotherapie. Das Team besteht aus: - Arzt/Ärztin, - psychologischer Psychotherapeutin / psychologischem Psychotherapeut oder Suchttherapeut/in, - Sozialpädagog/in und Sozialarbeiter/in, - Physio- und Bewegungstherapeut/in, - Ergo- und Kunsttherapeut/in, - Pflegefachpersonal. Mindestmerkmal Punkt 5, Therapieplanung und -kontrolle: Wöchentliche Teambesprechung mit wochenbezogener Dokumentation bisheriger Behandlungsergebnisse und weiterer Behandlungsziele.
CHOP 2027, 94.6A.1, gedruckte S. 419: Qualifizierter Entzug Abhängigkeitskranker, nach Anzahl Behandlungstage EXKL. Kode weglassen - Entwöhnungsbehandlung bei Substanzmittelabhängigkeit, nach Anzahl Behandlungstage (94.6A.2-) Beachte: Mindestmerkmal Punkt 1, Kurzbeschreibung: Motivationsbehandlung Abhängigkeitskranker mit Entgiftung, Behandlung und Überwachung von Intoxikations- und Entzugssymptomen. Therapie der Komorbiditäten und Folgeerkrankungen. Information und Aufklärung über Abhängigkeitserkrankungen, Motivierung zur Behandlungskontinuität mit spezifischen Folgebehandlungen und Massnahmen zur sozialen Stabilisierung. Um den Inhalt der Behandlung abzubilden genügt ein standardisierter Wochenplan zur Entzugsbehandlung. Mindestmerkmal Punkt 2, Assessment: - Suchtmedizinisches Assessment mit Erfassung sowie Dokumentation von: Konsummustern, Suchtgeschichte, Schweregrad und bei Bedarf allfällige psychiatrische Komorbiditäten. - Körperliche Eintrittsuntersuchung zur Feststellung somatischer Folge- und Begleitstörungen, und bedarfsabhängige neurologische Untersuchung. Somatische Befunderhebung, und bei Notwendigkeit erweiterte psychiatrische Befunderhebung (psychiatrische Komorbiditäten). - Entzugssymptome werden systematisch und standardisiert erfasst und dokumentiert. Dies kann durch den Einsatz validierter Skalen erfolgen. Mindestmerkmal Punkt 3, Therapie: In den ersten 48h tägliche Visite, weitere nach Bedarf. Sobald entzugsbedingte Einschränkungen der Auffassung es erlauben, erfolgt Einzelpsychotherapie mind. 1x/Woche. Vorhandensein eines standardisierten Wochenplanes mit einer gesamthaften Therapiestundenanzahl von 9h/Woche. Davon: - ärztlich oder psychologisch geleitete Gruppentherapie 2x/Woche von mind. 50 Minuten sowie - zusätzlich 7h/Woche aus mindestens 4 der folgenden Bereiche: a) Psychoedukative und medizinische Informationsgruppen, b) Ergo- und Arbeitstherapie, c) Bewegungstherapie, d) Entspannungsverfahren, e) Kunsttherapie, f) Beratung und Information der Angehörigen, g) Vermittlung weiterführender Hilfsangebote (externe Selbsthilfegruppen, Informationsveranstaltungen zu Angeboten der Suchthilfe (regionale ambulante und stationäre Angebote)). Diese Angebote können in Einzel- oder Gruppentherapien stattfinden. An 5/7 Tagen Teilnahme an Therapieeinheiten (mind. je 30 Minuten), dies zusätzlich zur Einzelpsychotherapie. Mindestmerkmal Punkt 4, Behandlungsteam: Interdisziplinäres Behandlungsteam unter der Leitung einer Fachärztin / eines Facharztes für Psychiatrie und Psychotherapie. Das Team besteht aus: - Arzt/Ärztin, - psychologischer Psychotherapeutin / psychologischem Psychotherapeut oder Suchttherapeut/in, - Sozialpädagog/in und Sozialarbeiter/in, - Physio- und Bewegungstherapeut/in, - Ergo- und Kunsttherapeut/in, - Pflegefachpersonal. Mindestmerkmal Punkt 5, Therapieplanung und -kontrolle: Wöchentliche Teambesprechung mit wochenbezogener Dokumentation bisheriger Behandlungsergebnisse und weiterer Behandlungsziele.
CHOP 2026, 94.6A.2, gedruckte S. 404: Entwöhnungsbehandlung bei Substanzmittelabhängigkeit, nach Anzahl Behandlungstage Beachte: Mindestmerkmal Punkt 1, Kurzbeschreibung: Behandlung substanzmittelabhängiger Patientinnen / Patienten nach vorwiegend abgeschlossener Entzugsbehandlung und Behandlungsbereitschaft für das stationäre Setting. Die Therapie umfasst Entwöhnung, Rückfallprophylaxe, Coping-Strategien, Behandlung psychiatrischer Komorbidität, Abstinenzstabilisierung. Um den Inhalt der Behandlung abzubilden genügt ein standardisierter Wochenplan zur Entwöhnungsbehandlung. Mindestmerkmal Punkt 2, Assessment: - Suchtmedizinisches Assessment mit Erfassung und Dokumentation von: Konsummustern, Suchtgeschichte, Schweregrad und bei Bedarf allfällige psychiatrische Komorbiditäten. - Körperliche Eintrittsuntersuchung zur Feststellung somatischer Folge- und Begleitstörungen, und bedarfsabhängige neurologische Untersuchung. Mindestmerkmal Punkt 3, Therapie: 3.1. Ärztliche Visite mind. 1 mal wöchentlich 3.2. Einzelpsychotherapie mind. 1x/Woche von mind. 30 Minuten 3.3. Vorhandensein eines standardisierten Wochenplanes mit einer gesamthaften Therapiestundenanzahl von 15h/Woche. Davon: - psychotherapeutische Gruppentherapie 2x/Woche von mind. 50 Minuten sowie - zusätzlich 13h/Woche aus mindestens 4 der folgenden Bereiche: a) Motivationale Intervention (Stabilisierung der Abstinenz und Behandlungsmotivation), b) Analyse von Risikosituationen, c) Strategien der Rückfallprophylaxe, d) Psychoedukation und suchtmedizinische Informationsgruppen, e) Information und Intervention mit Angehörigen, f) Bewegungstherapie, g) Entspannungsverfahren, h) Kunsttherapie, i) Ergo- und Arbeitstherapie, j) Vermittlung weiterführender Hilfsangebote (externe Selbsthilfegruppen, regionale ambulante und stationäre Angebote) Diese Angebote können in Einzel- oder Gruppentherapien stattfinden. An 5 Tagen der Woche (7 Tage) ist die Teilnahme (mind. je 45 Minuten Dauer) an 2 Therapieeinheiten täglich dokumentiert, dies zusätzlich zur Einzelpsychotherapie. Mindestmerkmal Punkt 4, Behandlungsteam: Interdisziplinäres Team unter Leitung einer Fachärztin / eines Facharztes für Psychiatrie und Psychotherapie. Das Team besteht aus: - Facharzt/Fachärztin für Psychiatrie und Psychotherapie, - psychologischer Psychotherapeutin / psychologischem Psychotherapeut und Suchttherapeut/in, - Sozialpädagog/in und Sozialarbeiter/in, - Physio- und Bewegungstherapeut/in, - Ergo-, Kunst - und Gestaltungstherapeut/ in, - Pflegefachpersonal. Mindestmerkmal Punkt 5, Therapieplanung und -kontrolle: Wöchentliche interdisziplinäre Teambesprechung mit Behandlungsplanung Mindestmerkmal Punkt 6, Austrittsplanung: Dokumentierte Planung und Organisation notwendiger weiterer Behandlungen.
CHOP 2027, 94.6A.2, gedruckte S. 420: Entwöhnungsbehandlung bei Substanzmittelabhängigkeit, nach Anzahl Behandlungstage Beachte: Mindestmerkmal Punkt 1, Kurzbeschreibung: Behandlung substanzmittelabhängiger Patientinnen / Patienten nach vorwiegend abgeschlossener Entzugsbehandlung und Behandlungsbereitschaft für das stationäre Setting. Die Therapie umfasst Entwöhnung, Rückfallprophylaxe, Coping-Strategien, Behandlung psychiatrischer Komorbidität, Abstinenzstabilisierung. Um den Inhalt der Behandlung abzubilden genügt ein standardisierter Wochenplan zur Entwöhnungsbehandlung. Mindestmerkmal Punkt 2, Assessment: - Suchtmedizinisches Assessment mit Erfassung und Dokumentation von: Konsummustern, Suchtgeschichte, Schweregrad und bei Bedarf allfällige psychiatrische Komorbiditäten. - Körperliche Eintrittsuntersuchung zur Feststellung somatischer Folge- und Begleitstörungen, und bedarfsabhängige neurologische Untersuchung. Mindestmerkmal Punkt 3, Therapie: 3.1. Ärztliche Visite mind. 1 mal wöchentlich 3.2. Einzelpsychotherapie mind. 1x/Woche von mind. 30 Minuten 3.3. Vorhandensein eines standardisierten Wochenplanes mit einer gesamthaften Therapiestundenanzahl von 15h/Woche. Davon: - psychotherapeutische Gruppentherapie 2x/Woche von mind. 50 Minuten sowie - zusätzlich 13h/Woche aus mindestens 4 der folgenden Bereiche: a) Motivationale Intervention (Stabilisierung der Abstinenz und Behandlungsmotivation), b) Analyse von Risikosituationen, c) Strategien der Rückfallprophylaxe, d) Psychoedukation und suchtmedizinische Informationsgruppen, e) Information und Intervention mit Angehörigen, f) Bewegungstherapie, g) Entspannungsverfahren, h) Kunsttherapie, i) Ergo- und Arbeitstherapie, j) Vermittlung weiterführender Hilfsangebote (externe Selbsthilfegruppen, regionale ambulante und stationäre Angebote) Diese Angebote können in Einzel- oder Gruppentherapien stattfinden. An 5/7 Tagen Teilnahme an 2 Therapieeinheiten (mind. je 45 Minuten Dauer), dies zusätzlich zur Einzelpsychotherapie. Mindestmerkmal Punkt 4, Behandlungsteam: Interdisziplinäres Team unter Leitung einer Fachärztin / eines Facharztes für Psychiatrie und Psychotherapie. Das Team besteht aus: - Facharzt/Fachärztin für Psychiatrie und Psychotherapie, - psychologischer Psychotherapeutin / psychologischem Psychotherapeut und Suchttherapeut/in, - Sozialpädagog/in und Sozialarbeiter/in, - Physio- und Bewegungstherapeut/in, - Ergo-, Kunst - und Gestaltungstherapeut/ in, - Pflegefachpersonal. Mindestmerkmal Punkt 5, Therapieplanung und -kontrolle: Wöchentliche interdisziplinäre Teambesprechung mit Behandlungsplanung Mindestmerkmal Punkt 6, Austrittsplanung: Dokumentierte Planung und Organisation notwendiger weiterer Behandlungen.
CHOP 2026, 99.BD, gedruckte S. 448: Integrierte Komplexbehandlung bei schwerer Essstörung, nach Anzahl Behandlungstage Kod. eb.: Falls durchgeführt - PflegeKomplexbehandlung (99.C-) EXKL. Kode weglassen - Komplexbehandlung bei Essstörung in der Psychiatrie (94.3G.-) Beachte: Mindestmerkmal Punkt 1, Kurzbeschreibung: Interdisziplinäre Behandlung der Patientinnen / Patienten mit Grunddiagnose Essstörung mit gravierenden körperlichen sowie psychischen Symptomen sowie erheblichen psychosozialen Belastungen unter der Leitung einer Fachärztin / eines Facharztes für Innere Medizin, Intensivmedizin, Pädiatrie, Endokrinologie/Diabetologie, Psychiatrie und Psychotherapie oder einer Ärztin / eines Arztes mit interdisziplinärem Schwerpunkttitel Psychosomatische und Psychosoziale Medizin. Mindestmerkmal Punkt 2, Indikation: Grunddiagnose schwere Essstörung bei akut bedrohlicher somatischer sowie psychischer Symptomatik, die im ambulanten Setting nicht behandelbar ist und eine somatischpsychiatrisch-psychotherapeutisch integrierte Behandlung erfordert. Mindestmerkmal Punkt 3, Zusammensetzung und Qualifikation des Behandlungsteams: Interdisziplinäre Behandlung. Folgende Therapeutengruppen sind dabei u.a. je nach Behandlungsplan und klinischem Zustandsbild einzubeziehen: Fachärzt/innen (Innere Medizin, Intensivmedizin, Pädiatrie, Endokrinologie/ Diabetologie, Psychosomatik, (KinderJugend-)Psychiatrie und Psychotherapie), Ernährungsberater/innen, (KinderJugend-)Psycholog/innen, psychologische (Kinder-Jugend-)Psychotherapeut/innen, Physiotherapeut/innen (inkl. physikalischer Therapie), Ergotherapeut/innen, (Heil-)pädagog/innen, Sozialpädagog/innen, Sozialarbeiter/innen. Mindestmerkmal Punkt 4, Behandlung: a) Tägliche Visite durch Ärztin / Arzt der fallführenden Fachdisziplin, in den ersten 21 Tagen an 7/7 Tagen klinische Visite (wegen Refeeding-Gefahren, z. B. Lungenödem), anschliessend i.d.R. an 5/7 Tagen (d.h. normaler Spitalwochenendservice, wo symptomgetriggert visitiert wird). b) Mindestens zweimal pro Woche Visite durch die ergänzenden Disziplinen. Im Bereich der Akutsomatik eine Psychiaterin / ein Psychiater, psychologische (KinderJugend-) Psychotherapeut/innen oder eine Ärztin / ein Arzt mit interdisziplinärem Schwerpunkttitel Psychosomatische und Psychosoziale Medizin mit nachweisbarem klinischen Erfahrungswissen hinsichtlich Umgang mit schweren Essstörungen zur psychologischen Begleitung. Im Bereich der Psychiatrie eine Fachärztin / ein Facharzt Innere Medizin, Intensivmedizin, Pädiatrie oder Endokrinologie/Diabetologie. c) Ernährungsberatung/therapie durch Ernährungsberater/innen. d) Interdisziplinäre wöchentliche Fallbesprechung. e) 24h-Betreuung durch geschultes Pflegepersonal anhand schriftlich vorliegender Pflegestandards. Die Schulung des Pflegepersonals zeigt sich in Form von schriftlichen Pflegebehandlungsstandards und nachweisbaren Pflegefortbildungsveranstaltungen oder Fallbesprechungen. f) Psycho-, Ergo- und Physiotherapie (Einzelund Gruppentherapie) im Umfang von mindestens 150 Min. pro Woche, entsprechend dem klinischen Zustand.
CHOP 2027, 99.BD, gedruckte S. 465: Integrierte Komplexbehandlung bei schwerer Essstörung, nach Anzahl Behandlungstage Kod. eb.: Falls durchgeführt - PflegeKomplexbehandlung (99.C-) EXKL. Kode weglassen - Komplexbehandlung bei Essstörung in der Psychiatrie (94.3G.-) Beachte: Mindestmerkmal Punkt 1, Kurzbeschreibung: Interdisziplinäre Behandlung der Patientinnen / Patienten mit Grunddiagnose Essstörung mit gravierenden körperlichen sowie psychischen Symptomen sowie erheblichen psychosozialen Belastungen unter der Leitung einer Fachärztin / eines Facharztes für Innere Medizin, Intensivmedizin, Pädiatrie, Endokrinologie/Diabetologie, Psychiatrie und Psychotherapie oder einer Ärztin / eines Arztes mit interdisziplinärem Schwerpunkttitel Psychosomatische und Psychosoziale Medizin. Mindestmerkmal Punkt 2, Indikation: Grunddiagnose schwere Essstörung bei akut bedrohlicher somatischer sowie psychischer Symptomatik, die im ambulanten Setting nicht behandelbar ist und eine somatischpsychiatrisch-psychotherapeutisch integrierte Behandlung erfordert. Mindestmerkmal Punkt 3, Zusammensetzung und Qualifikation des Behandlungsteams: Interdisziplinäre Behandlung. Folgende Therapeutengruppen sind dabei u.a. je nach Behandlungsplan und klinischem Zustandsbild einzubeziehen: Fachärzt/innen (Innere Medizin, Intensivmedizin, Pädiatrie, Endokrinologie/ Diabetologie, Psychosomatik, (KinderJugend-)Psychiatrie und Psychotherapie), Ernährungsberater/innen, (KinderJugend-)Psycholog/innen, psychologische (Kinder-Jugend-)Psychotherapeut/innen, Physiotherapeut/innen (inkl. physikalischer Therapie), Ergotherapeut/innen, (Heil-)pädagog/innen, Sozialpädagog/innen, Sozialarbeiter/innen. Mindestmerkmal Punkt 4, Behandlung: a) Visite durch Ärztin / Arzt der fallführenden Fachdisziplin, in den ersten 21 Tagen an 7/7 Tagen klinische Visite (wegen RefeedingGefahren, z. B. Lungenödem), anschliessend i.d.R. an 5/7 Tagen (d.h. normaler Spitalwochenendservice, wo symptomgetriggert visitiert wird). b) Mindestens zweimal pro Woche Visite durch die ergänzenden Disziplinen. Im Bereich der Akutsomatik eine Psychiaterin / ein Psychiater, psychologische (KinderJugend-) Psychotherapeut/innen oder eine Ärztin / ein Arzt mit interdisziplinärem Schwerpunkttitel Psychosomatische und Psychosoziale Medizin mit nachweisbarem klinischen Erfahrungswissen hinsichtlich Umgang mit schweren Essstörungen zur psychologischen Begleitung. Im Bereich der Psychiatrie eine Fachärztin / ein Facharzt Innere Medizin, Intensivmedizin, Pädiatrie oder Endokrinologie/Diabetologie. c) Ernährungsberatung/therapie durch Ernährungsberater/innen. d) Interdisziplinäre wöchentliche Fallbesprechung. e) 24h-Betreuung durch geschultes Pflegepersonal anhand schriftlich vorliegender Pflegestandards. Die Schulung des Pflegepersonals zeigt sich in Form von schriftlichen Pflegebehandlungsstandards und nachweisbaren Pflegefortbildungsveranstaltungen oder Fallbesprechungen. f) Psycho-, Ergo- und Physiotherapie (Einzelund Gruppentherapie) im Umfang von mindestens 150 Min. pro Woche, entsprechend dem klinischen Zustand.</a:t>
            </a:r>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 handelt sich um die Wiedergabe des Kodiermerkmals, nicht um eine klinische Behandlungsempfehlung.
Vergleichsspalten sind, sofern nicht in Anführungszeichen gesetzt, sinngemässe didaktische Zusammenfassungen. Weitere übergeordnete und kodebezogene Hinweise bleiben anwendbar.
Sichtbare Fundstelle:
CHOP 2026: S. 433; CHOP 2027: S. 449–450.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2026, 99.B1, gedruckte S. 433: Leberkomplexbehandlung, nach Anzahl Behandlungstage Kod. eb.: Anlage und Revision portosystemischer Shunt, TIPSS (39.11.-) Evaluation zur Lebertransplantation (89.07.14, 89.07.24, 89.07.34) Extrakorporelle Leberassistierung - Leberdialyse (50.92) Gastroskopie (44.11, 44.12, 44.13) Hämodialyse (39.95.-) Intensivmedizinische Komplexbehandlung (Basisprozedur) des Erwachsenen, nach Aufwandspunkten (99.B7.1-) Komplexbehandlung des Erwachsenen in einer Intermediate-Care Unit [IMCU], nach Aufwandspunkten (99.B8.1-) Perkutane abdominale Drainage (Punktion) - Parazentese (54.91) Beachte: Mindestmerkmal Punkt 1, Indikation: Die Patientin / der Patient leidet an einer akuten oder chronischen Hepatopathie mit einer oder mehreren der folgenden Komplikationen, die einer stationären Therapie bedürfen: Aszites, hepatische Enzephalopathie, gastrointestinale Blutung, hepatorenales Syndrom. Mindestmerkmal Punkt 2, Therapie: Gastroskopie und Parazentese werden bei klinischer Indikation erbracht. Das hepatorenale Syndrom wird entweder mit Vasoaktiva oder mittels Hämofiltration therapiert. Visite mit Beurteilung sowie Therapieplan: 1. Mindestens 3 mal pro Woche Visite durch Fachärztin / Facharzt Gastroenterologie mit Schwerpunkt Hepatologie, 2. Mindestens 1 mal pro Woche Visite durch Fachärztin / Facharzt Viszeralchirurgie. Mindestmerkmal Punkt 3, Behandlungsteam: Team unter Leitung einer Fachärztin / eines Facharztes Gastroenterologie mit Schwerpunkt Hepatologie. Folgende Expertinnen / Experten sowie Strukturen stehen zur Verfügung: 1. Facharzt/Fachärztin für Viszeralchirurgie mit Expertise betreffend Lebertransplantationsabklärung und - indikation, 2. Facharzt/Fachärztin für Neurologie, 3. Facharzt/Fachärztin für Psychiatrie, 4. Nephrologie mit Dialysestation, 5. Gastroenterologie: ERCP und interventionelle Endoskopie, 6. Diagnostische (CT, MRI) und Interventionelle Radiologie (TIPSS), 7. Interdisziplinäre Intensivstation (IPS oder IMC), 8. Ernährungsberatung/therapie Mindestmerkmal Punkt 4, Therapiekontrolle und Dokumentation: wöchentliche Dokumentation von Indikation und Therapieplan
CHOP 2027, 99.B1, gedruckte S. 449: Leberkomplexbehandlung, nach Anzahl Behandlungstage Kod. eb.: Anlage und Revision portosystemischer Shunt, TIPSS (39.11.-) Evaluation zur Lebertransplantation (89.07.14, 89.07.24, 89.07.34) Extrakorporelle Leberassistierung - Leberdialyse (50.92) Gastroskopie (44.11, 44.12, 44.13) Hämodiafiltration (39.9D.-) Hämodialyse (39.9B.-) Hämofiltration (39.9C.-) Intensivmedizinische Komplexbehandlung des Erwachsenen (Basisprozedur), nach Aufwandspunkten (99.B7.1-) Komplexbehandlung des Erwachsenen in einer Intermediate-Care Unit [IMCU], nach Aufwandspunkten (99.B8.1-) Perkutane abdominale Drainage (Punktion) - Parazentese (54.91) Beachte: Mindestmerkmal Punkt 1, Indikation: Die Patientin / der Patient leidet an einer akuten oder chronischen Hepatopathie mit einer oder mehreren der folgenden Komplikationen, die einer stationären Therapie bedürfen: Aszites, hepatische Enzephalopathie, gastrointestinale Blutung, hepatorenales Syndrom. Mindestmerkmal Punkt 2, Therapie: Gastroskopie und Parazentese werden bei klinischer Indikation erbracht. Das hepatorenale Syndrom wird bei klinischer Indikation mit Albumin, Vasoaktiva oder Hämofiltration therapiert. Visite mit Beurteilung sowie Therapieplan: 1. Mindestens 3 Mal pro Woche Visite durch Fachärztin / Facharzt Gastroenterologie mit Schwerpunkt Hepatologie, 2. Mindestens 1 Mal pro Woche Visite durch Fachärztin / Facharzt Viszeralchirurgie. Mindestmerkmal Punkt 3, Behandlungsteam: Team unter Leitung einer Fachärztin / eines Facharztes Gastroenterologie mit Schwerpunkt Hepatologie. Folgende Expertinnen / Experten sowie Strukturen stehen zur Verfügung: 1. Facharzt/Fachärztin für Viszeralchirurgie mit Expertise betreffend Lebertransplantationsabklärung und - indikation, 2. Facharzt/Fachärztin für Neurologie, 3. Facharzt/Fachärztin für Psychiatrie, 4. Nephrologie mit Dialysestation, 5. Gastroenterologie: ERCP und interventionelle Endoskopie, 6. Diagnostische (CT, MRI) und Interventionelle Radiologie (TIPSS), 7. Interdisziplinäre Intensivstation (IPS oder IMC), 8. Ernährungsberatung/therapie Mindestmerkmal Punkt 4, Therapiekontrolle und Dokumentation: wöchentliche Dokumentation von Indikation und Therapieplan</a:t>
            </a:r>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Aktuelle Zugänge zu den im Katalog genannten Referenzen:</a:t>
            </a:r>
          </a:p>
          <a:p>
            <a:r>
              <a:rPr lang="en-US" dirty="0"/>
              <a:t>IMCU-Richtlinien: </a:t>
            </a:r>
            <a:r>
              <a:rPr lang="en-US" dirty="0">
                <a:hlinkClick r:id="rId3"/>
              </a:rPr>
              <a:t>https://www.swiss-imc.ch/de/richtlinien</a:t>
            </a:r>
            <a:endParaRPr lang="en-US" dirty="0"/>
          </a:p>
          <a:p>
            <a:r>
              <a:rPr lang="en-US" dirty="0"/>
              <a:t>MDSimc: </a:t>
            </a:r>
            <a:r>
              <a:rPr lang="en-US" dirty="0">
                <a:hlinkClick r:id="rId4"/>
              </a:rPr>
              <a:t>https://www.swiss-imc.ch/de/mdsimc</a:t>
            </a:r>
            <a:endParaRPr lang="en-US" dirty="0"/>
          </a:p>
          <a:p>
            <a:r>
              <a:rPr lang="en-US" dirty="0"/>
              <a:t>SGI-Datensatz: </a:t>
            </a:r>
            <a:r>
              <a:rPr lang="en-US" dirty="0">
                <a:hlinkClick r:id="rId5"/>
              </a:rPr>
              <a:t>https://sgi-ssmi.ch/de/datensatz</a:t>
            </a:r>
            <a:endParaRPr lang="en-US" dirty="0"/>
          </a:p>
          <a:p>
            <a:r>
              <a:rPr lang="en-US" dirty="0"/>
              <a:t>Die historischen .html-Adressen in den Katalogauszügen stammen aus der jeweiligen amtlichen Quelle. Die aktuellen Zugänge werden ergänzend genannt. Die im jeweiligen Jahr gültige Fassung bleibt massgeblich.</a:t>
            </a:r>
          </a:p>
          <a:p>
            <a:endParaRPr lang="en-US" dirty="0"/>
          </a:p>
          <a:p>
            <a:r>
              <a:rPr lang="en-US" dirty="0"/>
              <a:t>Vergleichsspalten sind, sofern nicht in Anführungszeichen gesetzt, sinngemässe didaktische Zusammenfassungen. Weitere übergeordnete und kodebezogene Hinweise bleiben anwendbar.</a:t>
            </a:r>
          </a:p>
          <a:p>
            <a:endParaRPr lang="en-US" dirty="0"/>
          </a:p>
          <a:p>
            <a:r>
              <a:rPr lang="en-US" dirty="0"/>
              <a:t>Sichtbare Fundstelle:</a:t>
            </a:r>
          </a:p>
          <a:p>
            <a:r>
              <a:rPr lang="en-US" dirty="0"/>
              <a:t>CHOP 2026: S. 438–440, 442–443; CHOP 2027: S. 455–456, 458–460.</a:t>
            </a:r>
          </a:p>
          <a:p>
            <a:endParaRPr lang="en-US" dirty="0"/>
          </a:p>
          <a:p>
            <a:r>
              <a:rPr lang="en-US" dirty="0"/>
              <a:t>[Sources]</a:t>
            </a:r>
          </a:p>
          <a:p>
            <a:r>
              <a:rPr lang="en-US" dirty="0"/>
              <a:t>- Nutzerdatei: CHOP 2026 (3).pdf | BFS, Schweizerische Operationsklassifikation, Systematisches Verzeichnis - Version 2026.</a:t>
            </a:r>
          </a:p>
          <a:p>
            <a:r>
              <a:rPr lang="en-US" dirty="0"/>
              <a:t>- Nutzerdatei: CHOP 2027 (2).pdf | BFS, Schweizerische Operationsklassifikation, Systematisches Verzeichnis - Version 2027.</a:t>
            </a:r>
          </a:p>
          <a:p>
            <a:r>
              <a:rPr lang="en-US" dirty="0"/>
              <a:t>- Seitenangaben in der Folie: gedruckte Seiten. Im systematischen Verzeichnis: PDF-Seite = gedruckte Seite + 22. Einleitung: roemische Seitenzahlen, z. B. S. V = PDF-Seite 7.</a:t>
            </a:r>
          </a:p>
          <a:p>
            <a:r>
              <a:rPr lang="en-US" dirty="0"/>
              <a:t>- Logo und Kontaktangaben: vom Auftraggeber bereitgestellt. Original-Logo proportional verwendet.</a:t>
            </a:r>
          </a:p>
          <a:p>
            <a:r>
              <a:rPr lang="en-US" dirty="0"/>
              <a:t>- Gestaltung: Sand &amp; Graphit, angelehnt an das freigegebene Modul MedKod_KHB_Update_2027_v2; wiederverwendete grafische Bergsilhouette ohne Datenbezug.</a:t>
            </a:r>
          </a:p>
          <a:p>
            <a:r>
              <a:rPr lang="en-US" dirty="0"/>
              <a:t>[/Sources]</a:t>
            </a:r>
          </a:p>
          <a:p>
            <a:endParaRPr lang="en-US" dirty="0"/>
          </a:p>
          <a:p>
            <a:r>
              <a:rPr lang="en-US" dirty="0"/>
              <a:t>Quellenauszuege zur Nachvollziehbarkeit (Originale bei konkreter Fallanwendung konsultieren):</a:t>
            </a:r>
          </a:p>
          <a:p>
            <a:r>
              <a:rPr lang="en-US" dirty="0"/>
              <a:t>CHOP 2026, 99.B7.4, gedruckte S. 438: Intensivmedizinische Komplexbehandlung im Kindesalter (Basisprozedur), nach Aufwandspunkten EXKL. Nicht invasive Beatmung ausserhalb Intensivstation (93.9E.-) Beachte: Mindestmerkmale: - Kontinuierliche, 24-stündige Überwachung und Behandlung durch ein Team von Pflegefachfrauen / Pflegefachmännern sowie Ärztinnen / Ärzten in einer durch die Schweizerische Gesellschaft für Intensivmedizin [SGI] zertifizierten Intensivstation [IS] sowie unter Leitung einer Fachärztin / eines Facharztes Intensivmedizin, - Die Anzahl der Aufwandspunkte errechnet sich als PIM 3 (Wert der Sterbewahrscheinlichkeit [Predicted Death Rate] in %) + Summe von NEMS. PIM 3 wird einmal in den ersten 24 Stunden des Aufenthaltes in der IS erhoben. NEMS wird einmal pro Pflegeschicht erhoben. Bei 8Stunden Schichten wird NEMS einfach aufsummiert, bei 12-Stunden Schichten wird die jeweils erhobene Punktzahl für NEMS mit 1.5 multipliziert. Die genauen Definitionen von PIM 3 [Pediatric Index of Mortality 3] und NEMS [Nine Equivalent of nursing Manpower use Score] sind im aktuell gültigen Dokument «Minimaler Datensatz der SGI MDSi» enthalten und abrufbar unter folgendem Link: www.sgi-ssmi.ch/de Ressorts -&gt; Datensatz (MDSi) -&gt; Download. Ältere Versionen des MDSi sind im Archiv enthalten. Dieses befindet sich unter folgendem Link:www.sgi-ssmi.ch/de -&gt; Ressorts -&gt; Datensatz (MDSi) -&gt; Archiv MDSi Reglement, - Spezielle intensivmedizinische Prozeduren, wie Transfusion von Plasma und Plasmabestandteilen, Plasmapherese und Immunadsorption, Massnahmen im Rahmen der Reanimation u.a. sind gesondert zu kodieren. Dieser Kode gilt für Patientinnen / Patienten, die bei stationärer Aufnahme älter als 28 Tage sind, aber das 16. Lebensjahr noch nicht vollendet haben.</a:t>
            </a:r>
          </a:p>
          <a:p>
            <a:r>
              <a:rPr lang="en-US" dirty="0"/>
              <a:t>CHOP 2027, 99.B7.4, gedruckte S. 455: Intensivmedizinische Komplexbehandlung im Kindesalter (Basisprozedur), nach Aufwandspunkten EXKL. Nicht invasive Beatmung ausserhalb Intensivstation (93.9E.-) Beachte: Mindestmerkmale: - Kontinuierliche, 24-stündige Überwachung und Behandlung durch ein Team von Pflegefachfrauen / Pflegefachmännern sowie Ärztinnen / Ärzten in einer durch die Schweizerische Gesellschaft für Intensivmedizin [SGI] zertifizierten Intensivstation [IS] sowie unter Leitung einer Fachärztin / eines Facharztes Intensivmedizin, - Die Anzahl der Aufwandspunkte errechnet sich als PIM 3 (Wert der Sterbewahrscheinlichkeit [Predicted Death Rate] in %) + Summe von NEMS. PIM 3 wird einmal in den ersten 24 Stunden des Aufenthaltes in der IS erhoben. NEMS wird einmal pro Pflegeschicht erhoben. Bei 8Stunden Schichten wird NEMS einfach aufsummiert, bei 12-Stunden Schichten wird die jeweils erhobene Punktzahl für NEMS mit 1.5 multipliziert. Die genauen Definitionen von PIM 3 [Pediatric Index of Mortality 3] und NEMS [Nine Equivalent of nursing Manpower use Score] sind im aktuell gültigen Dokument «Minimaler Datensatz der SGI MDSi» enthalten und abrufbar unter folgendem Link: </a:t>
            </a:r>
            <a:r>
              <a:rPr lang="en-US" dirty="0">
                <a:hlinkClick r:id="rId6"/>
              </a:rPr>
              <a:t>https://sgi-ssmi.ch/de/</a:t>
            </a:r>
            <a:r>
              <a:rPr lang="en-US" dirty="0"/>
              <a:t> Ressorts -&gt; Datensatz (MDSi) -&gt; Download. Ältere Versionen des MDSi sind im Archiv enthalten. Dieses befindet sich unter folgendem Link:www.sgi-ssmi.ch/de -&gt; Ressorts -&gt; Datensatz (MDSi) -&gt; Archiv MDSi Reglement, - Spezielle intensivmedizinische Prozeduren, wie Transfusion von Plasma und Plasmabestandteilen, Plasmapherese und Immunadsorption, Massnahmen im Rahmen der Reanimation u.a. sind gesondert zu kodieren. - Dieser Kode gilt für Patientinnen/ Patienten, die bei stationärer Aufnahme älter als 28 Tage sind, aber das 16. Lebensjahr noch nicht vollendet haben. Für Frühgeborene gilt er, wenn diese bei stationärer Aufnahme älter als 44 0/7 Wochen (Gestationsalter bei Geburt zuzüglich dem chronologischen Alter nach Geburt) sind.</a:t>
            </a:r>
          </a:p>
          <a:p>
            <a:r>
              <a:rPr lang="en-US" dirty="0"/>
              <a:t>CHOP 2026, 99.B7.5, gedruckte S. 439: Intensivmedizinische Komplexbehandlung im Neugeborenenalter (Basisprozedur), nach Aufwandspunkten Beachte: Mindestmerkmale: - Kontinuierliche, 24- stündige Überwachung und Behandlung durch ein Team von spezialisierten NeonatologiePflegefachfrauen / NeonatologiePflegefachmännern sowie Neonatologinnen / Neonatologen in einer durch die Schweizerische Gesellschaft für Neonatologie [SGN] zertifizierten Level IIINeonatologie-Intensivpflegestation und durch die Schweizerische Gesellschaft für Intensivmedizin [SGI] zertifizierten Intensivstation [IS] sowie unter Leitung einer Fachärztin / eines Facharztes Pädiatrie mit Schwerpunkt Neonatologie oder Fachärztin / Facharztes Intensivmedizin, - Die Anzahl der Aufwandspunkte errechnet sich als PIM 3 oder CRIB 2 (Wert der Sterbewahrscheinlichkeit [Predicted Death Rate] in %) + Summe von NEMS. PIM 3/CRIB 2 (fakultativ, abhängig von erfüllbaren Kriterien Reife/Gewicht) wird einmal in den ersten 24 Stunden des Aufenthaltes in der IS erhoben. NEMS wird einmal pro Pflegeschicht erhoben. Bei 8Stunden Schichten wird NEMS einfach aufsummiert, bei 12-Stunden Schichten wird die jeweils erhobene Punktzahl für NEMS mit 1.5 multipliziert. Die genauen Definitionen von PIM 3 [Pediatric Index of Mortality 3] , CRIB 2 [Clinical Risk Index for Babies 2] und NEMS [Nine Equivalent of nursing Manpower use Score] sind im aktuell gültigen Dokument «Minimaler Datensatz der SGI MDSi» enthalten und abrufbar unter folgendem Link: www.sgi-ssmi.ch/de -&gt; Ressorts -&gt; Datensatz (MDSi) -&gt; Download. Ältere Versionen des MDSi sind im Archiv enthalten. Dieses befindet sich unter folgendem Link: www.sgi-ssmi.ch/de -&gt; Ressorts -&gt; Datensatz (MDSi) -&gt; Archiv MDSi Reglement, - Spezielle intensivmedizinische Prozeduren, wie Transfusion von Plasma und Plasmabestandteilen, Plasmapherese und Immunadsorption, Massnahmen im Rahmen der Reanimation, systemische Hypothermie u.a. sind gesondert zu kodieren. Dieser Kode gilt für Patientinnen / Patienten, die bei stationärer Aufnahme jünger oder gleich 28 Tage alt sind.</a:t>
            </a:r>
          </a:p>
          <a:p>
            <a:r>
              <a:rPr lang="en-US" dirty="0"/>
              <a:t>CHOP 2027, 99.B7.5, gedruckte S. 456: Intensivmedizinische Komplexbehandlung im Neugeborenenalter (Basisprozedur), nach Aufwandspunkten Beachte: Mindestmerkmale: - Kontinuierliche, 24- stündige Überwachung und Behandlung durch ein Team von spezialisierten NeonatologiePflegefachfrauen / NeonatologiePflegefachmännern sowie Neonatologinnen / Neonatologen in einer durch die Schweizerische Gesellschaft für Neonatologie [SGN] zertifizierten Level IIINeonatologie-Intensivpflegestation und durch die Schweizerische Gesellschaft für Intensivmedizin [SGI] zertifizierten Intensivstation [IS] sowie unter Leitung einer Fachärztin / eines Facharztes Pädiatrie mit Schwerpunkt Neonatologie oder Fachärztin / Facharztes Intensivmedizin, - Die Anzahl der Aufwandspunkte errechnet sich als PIM 3 oder CRIB 2 (Wert der Sterbewahrscheinlichkeit [Predicted Death Rate] in %) + Summe von NEMS. PIM 3/CRIB 2 (fakultativ, abhängig von erfüllbaren Kriterien Reife/Gewicht) wird einmal in den ersten 24 Stunden des Aufenthaltes in der IS erhoben. NEMS wird einmal pro Pflegeschicht erhoben. Bei 8Stunden Schichten wird NEMS einfach aufsummiert, bei 12-Stunden Schichten wird die jeweils erhobene Punktzahl für NEMS mit 1.5 multipliziert. Die genauen Definitionen von PIM 3 [Pediatric Index of Mortality 3] , CRIB 2 [Clinical Risk Index for Babies 2] und NEMS [Nine Equivalent of nursing Manpower use Score] sind im aktuell gültigen Dokument «Minimaler Datensatz der SGI MDSi» enthalten und abrufbar unter folgendem Link: </a:t>
            </a:r>
            <a:r>
              <a:rPr lang="en-US" dirty="0">
                <a:hlinkClick r:id="rId6"/>
              </a:rPr>
              <a:t>https://sgi-ssmi.ch/de/</a:t>
            </a:r>
            <a:r>
              <a:rPr lang="en-US" dirty="0"/>
              <a:t> -&gt; Ressorts -&gt; Datensatz (MDSi) -&gt; Download. Ältere Versionen des MDSi sind im Archiv enthalten. Dieses befindet sich unter folgendem Link: www.sgi-ssmi.ch/de -&gt; Ressorts -&gt; Datensatz (MDSi) -&gt; Archiv MDSi Reglement, - Spezielle intensivmedizinische Prozeduren, wie Transfusion von Plasma und Plasmabestandteilen, Plasmapherese und Immunadsorption, Massnahmen im Rahmen der Reanimation, systemische Hypothermie u.a. sind gesondert zu kodieren. - Dieser Kode gilt für Patientinnen / Patienten, die bei stationärer Aufnahme jünger oder gleich 28 Tage alt sind. Für Frühgeborene gilt er, wenn diese bei stationärer Aufnahme höchstens 44 0/7 Wochen alt (Gestationsalter bei Geburt zuzüglich dem chronologischen Alter nach Geburt) sind.</a:t>
            </a:r>
          </a:p>
          <a:p>
            <a:r>
              <a:rPr lang="en-US" dirty="0"/>
              <a:t>CHOP 2026, 99.B8.4, gedruckte S. 442: Komplexbehandlung im Kindesalter in einer Intermediate-Care Unit [IMCU], nach Aufwandspunkten EXKL. Nicht invasive Beatmung ausserhalb Intensivstation (93.9E.-) Beachte: Mindestmerkmal Punkt 1, Referenzdokument und Indikation: Multimodale Überwachung und Komplexbehandlung bei drohender oder manifester Gefährdung von Vitalfunktionen oder zwecks Sicherstellung eines erhöhten pflegerischen Aufwandes in einer anerkannten Intermediate-Care Unit [IMCU]. Das Dokument «Schweizerische Richtlinien für die Anerkennung von Intermediate-Care Units (IMCU’s)» ist unter folgendem Link abrufbar: </a:t>
            </a:r>
            <a:r>
              <a:rPr lang="en-US" dirty="0">
                <a:hlinkClick r:id="rId7"/>
              </a:rPr>
              <a:t>https://www.swiss-imc.ch/de/richtlinien.html</a:t>
            </a:r>
            <a:r>
              <a:rPr lang="en-US" dirty="0"/>
              <a:t>. Es gilt jeweils die aktuellste Version. Im Dokument sind die Fachgesellschaften aufgeführt, über die diese Richtlinien ebenfalls bezogen werden können. Ältere Versionen der Richtlinien sind im Archiv enthalten. Dieses befindet sich unter demselben Link. Dieser Kode gilt für Patientinnen / Patienten, die bei stationärer Aufnahme älter als 28 Tage sind, aber das 16. Lebensjahr noch nicht vollendet haben. Dieser Kode gilt nicht für eine Behandlung in einer Notfallstation oder in einem Aufwachraum [postanaesthesia care unit]. Mindestmerkmal Punkt 2, Behandlung und Behandlungsteam: Kontinuierliche, 24-stündige Überwachung und Behandlung durch ein Team von Pflegefachfrauen / Pflegefachmännern sowie Ärztinnen / Ärzten in einer durch die interdisziplinäre Kommission für Anerkennung von Intermediate-Care Units [IMCU] anerkannten IMCU sowie unter Leitung einer Fachärztin / eines Facharztes mit Qualifikation gemäss den Schweizerischen Richtlinien für die Anerkennung von IMCU. Mindestmerkmal Punkt 3, Berechnung und Erfassung: Die Anzahl der Aufwandspunkte errechnet sich als Sterbewahrscheinlichkeit [Predicted Death Rate] in % gemäss PIM 3 + Summe von NEMS. PIM 3 wird einmal in den ersten 24 Stunden des Aufenthaltes in der IMCU erhoben. NEMS wird einmal pro Pflegeschicht erhoben. Bei 8-Stunden Schichten wird NEMS einfach aufsummiert, bei 12-Stunden Schichten wird die jeweils erhobene Punktzahl für NEMS mit 1.5 multipliziert. Die genauen Definitionen von PIM 3 [Pediatric Index of Mortality 3] und NEMS [Nine Equivalent of nursing Manpower use Score] sind im aktuell gültigen Dokument «Minimaler Datensatz der SGI-KAIMC MDSIMC» enthalten und abrufbar unter folgendem Link: </a:t>
            </a:r>
            <a:r>
              <a:rPr lang="en-US" dirty="0">
                <a:hlinkClick r:id="rId8"/>
              </a:rPr>
              <a:t>https://swiss-imc.ch/de/mdsimc.html</a:t>
            </a:r>
            <a:r>
              <a:rPr lang="en-US" dirty="0"/>
              <a:t> Ältere Versionen des MDSIMC sind im Archiv enthalten. Dieses befindet sich unter demselben Link. Spezielle Prozeduren, wie Transfusion von Plasma und Plasmabestandteilen, Plasmapherese und Immunadsorption, Massnahmen im Rahmen der Reanimation u.a. und zusätzliche Komplexbehandlungen sind gesondert zu kodieren. Für die Dauer des Aufenthaltes in der IMCU kann jedoch nicht gleichzeitig eine Intensivmedizinische Komplexbehandlung kodiert werden.</a:t>
            </a:r>
          </a:p>
          <a:p>
            <a:r>
              <a:rPr lang="en-US" dirty="0"/>
              <a:t>CHOP 2027, 99.B8.4, gedruckte S. 458: Komplexbehandlung im Kindesalter in einer Intermediate-Care Unit [IMCU], nach Aufwandspunkten EXKL. Nicht invasive Beatmung ausserhalb Intensivstation (93.9E.-) Beachte: Mindestmerkmal Punkt 1, Referenzdokument und Indikation: Multimodale Überwachung und Komplexbehandlung bei drohender oder manifester Gefährdung von Vitalfunktionen oder zwecks Sicherstellung eines erhöhten pflegerischen Aufwandes in einer anerkannten Intermediate-Care Unit [IMCU]. Das Dokument «Schweizerische Richtlinien für die Anerkennung von Intermediate-Care Units (IMCU’s)» ist unter folgendem Link abrufbar: </a:t>
            </a:r>
            <a:r>
              <a:rPr lang="en-US" dirty="0">
                <a:hlinkClick r:id="rId7"/>
              </a:rPr>
              <a:t>https://www.swiss-imc.ch/de/richtlinien.html</a:t>
            </a:r>
            <a:r>
              <a:rPr lang="en-US" dirty="0"/>
              <a:t>. Es gilt jeweils die aktuellste Version. Im Dokument sind die Fachgesellschaften aufgeführt, über die diese Richtlinien ebenfalls bezogen werden können. Ältere Versionen der Richtlinien sind im Archiv enthalten. Dieses befindet sich unter demselben Link. Dieser Kode gilt für Patientinnen/ Patienten, die bei stationärer Aufnahme älter als 28 Tage sind, aber das 16. Lebensjahr noch nicht vollendet haben. Für Frühgeborene gilt er, wenn diese bei stationärer Aufnahme älter als 44 0/7 Wochen (Gestationsalter bei Geburt zuzüglich dem chronologischen Alter nach Geburt) sind. Dieser Kode gilt nicht für eine Behandlung in einer Notfallstation oder in einem Aufwachraum [postanaesthesia care unit]. Mindestmerkmal Punkt 2, Behandlung und Behandlungsteam: Kontinuierliche, 24-stündige Überwachung und Behandlung durch ein Team von Pflegefachfrauen / Pflegefachmännern sowie Ärztinnen / Ärzten in einer durch die interdisziplinäre Kommission für Anerkennung von Intermediate-Care Units [IMCU] anerkannten IMCU sowie unter Leitung einer Fachärztin / eines Facharztes mit Qualifikation gemäss den Schweizerischen Richtlinien für die Anerkennung von IMCU. Mindestmerkmal Punkt 3, Berechnung und Erfassung: Die Anzahl der Aufwandspunkte errechnet sich als Sterbewahrscheinlichkeit [Predicted Death Rate] in % gemäss PIM 3 + Summe von NEMS. PIM 3 wird einmal in den ersten 24 Stunden des Aufenthaltes in der IMCU erhoben. NEMS wird einmal pro Pflegeschicht erhoben. Bei 8-Stunden Schichten wird NEMS einfach aufsummiert, bei 12-Stunden Schichten wird die jeweils erhobene Punktzahl für NEMS mit 1.5 multipliziert. Die genauen Definitionen von PIM 3 [Pediatric Index of Mortality 3] und NEMS [Nine Equivalent of nursing Manpower use Score] sind im aktuell gültigen Dokument «Minimaler Datensatz der IG-IMC MDSimc» enthalten und abrufbar unter folgendem Link: </a:t>
            </a:r>
            <a:r>
              <a:rPr lang="en-US" dirty="0">
                <a:hlinkClick r:id="rId8"/>
              </a:rPr>
              <a:t>https://swiss-imc.ch/de/mdsimc.html</a:t>
            </a:r>
            <a:r>
              <a:rPr lang="en-US" dirty="0"/>
              <a:t> Ältere Versionen des MDSimc sind im Archiv enthalten. Dieses befindet sich unter demselben Link. Spezielle Prozeduren, wie Transfusion von Plasma und Plasmabestandteilen, Plasmapherese und Immunadsorption, Massnahmen im Rahmen der Reanimation u.a. und zusätzliche Komplexbehandlungen sind gesondert zu kodieren. Für die Dauer des Aufenthaltes in der IMCU kann jedoch nicht gleichzeitig eine Intensivmedizinische Komplexbehandlung kodiert werden.</a:t>
            </a:r>
          </a:p>
          <a:p>
            <a:r>
              <a:rPr lang="en-US" dirty="0"/>
              <a:t>CHOP 2026, 99.B8.5, gedruckte S. 443: Komplexbehandlung im Neugeborenenalter in einer Intermediate-Care Unit [IMCU], nach Aufwandspunkten Beachte: Mindestmerkmal Punkt 1, Referenzdokumente und Indikation: Multimodale Überwachung und Komplexbehandlung bei drohender oder manifester Gefährdung von Vitalfunktionen oder zwecks Sicherstellung eines erhöhten pflegerischen Aufwandes in einer durch die Schweizerische Gesellschaft für Neonatologie [SGN - Swiss Society of Neonatology] anerkannten Level IIB Neonatal Intermediate Care Unit und in einer anerkannten Intermediate-Care Unit [IMCU]. Das Dokument der Schweizerischen Gesellschaft für Neonatologie «Standards for Levels of Neonatal Care in Switzerland. Revised Version 14.3.2019» ist unter folgendem Link abrufbar: </a:t>
            </a:r>
            <a:r>
              <a:rPr lang="en-US" dirty="0">
                <a:hlinkClick r:id="rId9"/>
              </a:rPr>
              <a:t>https://www.neonet.ch/unit-accreditation/unit-accreditation-canu</a:t>
            </a:r>
            <a:r>
              <a:rPr lang="en-US" dirty="0"/>
              <a:t>. Das Dokument «Schweizerische Richtlinien für die Anerkennung von Intermediate-Care Units (IMCU’s)» ist unter folgendem Link abrufbar: </a:t>
            </a:r>
            <a:r>
              <a:rPr lang="en-US" dirty="0">
                <a:hlinkClick r:id="rId7"/>
              </a:rPr>
              <a:t>https://www.swiss-imc.ch/de/richtlinien.html</a:t>
            </a:r>
            <a:r>
              <a:rPr lang="en-US" dirty="0"/>
              <a:t>. Es gilt jeweils die aktuellste Version. Im Dokument sind die Fachgesellschaften aufgeführt, über die diese Richtlinien ebenfalls bezogen werden können. Ältere Versionen der Richtlinien sind im Archiv enthalten. Dieses befindet sich unter demselben Link. Dieser Kode gilt für Patientinnen / Patienten, die bei stationärer Aufnahme jünger oder gleich 28 Tage alt sind. Dieser Kode gilt nicht für eine Behandlung in einer Notfallstation oder in einem Aufwachraum. Mindestmerkmal Punkt 2, Behandlung und Behandlungsteam: Kontinuierliche, 24-stündige Überwachung und Behandlung durch ein Team von Pflegefachfrauen / Pflegefachmännern sowie Ärztinnen / Ärzten in einer durch die interdisziplinäre Kommission für Anerkennung von Intermediate-Care Units [IMCU] anerkannten IMCU sowie unter Leitung einer Fachärztin / eines Facharztes Intensivmedizin oder einer Fachärztin / eines Facharztes Pädiatrie mit Schwerpunkt Neonatologie. Mindestmerkmal Punkt 3, Berechnung und Erfassung: Die Anzahl der Aufwandspunkte errechnet sich als Sterbewahrscheinlichkeit [Predicted Death Rate] in % gemäss PIM 3 oder CRIB 2 + Summe von NEMS. PIM 3 oder CRIB 2 wird (fakultativ, abhängig von erfüllbaren Kriterien Reife/Gewicht) einmal in den ersten 24 Stunden des Aufenthaltes in der IMCU erhoben. NEMS wird einmal pro Pflegeschicht erhoben. Bei 8-Stunden Schichten wird NEMS einfach aufsummiert, bei 12-Stunden Schichten wird die jeweils erhobene Punktzahl für NEMS mit 1.5 multipliziert. Die genauen Definitionen von PIM 3 [Pediatric Index of Mortality 3], CRIB 2 [Clinical Risk Index for Babies 2] und NEMS [Nine Equivalent of nursing Manpower use Score] sind im aktuell gültigen Dokument «Minimaler Datensatz der SGI-KAIMC MDSIMC» enthalten und abrufbar unter folgendem Link: </a:t>
            </a:r>
            <a:r>
              <a:rPr lang="en-US" dirty="0">
                <a:hlinkClick r:id="rId8"/>
              </a:rPr>
              <a:t>https://swiss-imc.ch/de/mdsimc.html</a:t>
            </a:r>
            <a:r>
              <a:rPr lang="en-US" dirty="0"/>
              <a:t> Ältere Versionen des MDSIMC sind im Archiv enthalten. Dieses befindet sich unter demselben Link. Spezielle Prozeduren, wie Transfusion von Plasma und Plasmabestandteilen, Plasmapherese und Immunadsorption, Massnahmen im Rahmen der Reanimation, systemische Hypothermie u.a. und zusätzliche Komplexbehandlungen sind gesondert zu kodieren. Für die Dauer des Aufenthaltes in der IMCU kann für einen Behandlungszeitraum jedoch nicht gleichzeitig eine Intensivmedizinische Komplexbehandlung kodiert werden.</a:t>
            </a:r>
          </a:p>
          <a:p>
            <a:r>
              <a:rPr lang="en-US" dirty="0"/>
              <a:t>CHOP 2027, 99.B8.5, gedruckte S. 459: Komplexbehandlung im Neugeborenenalter in einer Intermediate-Care Unit [IMCU], nach Aufwandspunkten Beachte: Mindestmerkmal Punkt 1, Referenzdokumente und Indikation: Multimodale Überwachung und Komplexbehandlung bei drohender oder manifester Gefährdung von Vitalfunktionen oder zwecks Sicherstellung eines erhöhten pflegerischen Aufwandes in einer durch die Schweizerische Gesellschaft für Neonatologie [SGN - Swiss Society of Neonatology] anerkannten Level IIB Neonatal Intermediate Care Unit und in einer anerkannten Intermediate-Care Unit [IMCU]. Das Dokument der Schweizerischen Gesellschaft für Neonatologie «Standards for Levels of Neonatal Care in Switzerland. Revised Version 14.3.2019» ist unter folgendem Link abrufbar: </a:t>
            </a:r>
            <a:r>
              <a:rPr lang="en-US" dirty="0">
                <a:hlinkClick r:id="rId9"/>
              </a:rPr>
              <a:t>https://www.neonet.ch/unit-accreditation/unit-accreditation-canu</a:t>
            </a:r>
            <a:r>
              <a:rPr lang="en-US" dirty="0"/>
              <a:t>. Das Dokument «Schweizerische Richtlinien für die Anerkennung von Intermediate-Care Units (IMCU’s)» ist unter folgendem Link abrufbar: </a:t>
            </a:r>
            <a:r>
              <a:rPr lang="en-US" dirty="0">
                <a:hlinkClick r:id="rId7"/>
              </a:rPr>
              <a:t>https://www.swiss-imc.ch/de/richtlinien.html</a:t>
            </a:r>
            <a:r>
              <a:rPr lang="en-US" dirty="0"/>
              <a:t>. Es gilt jeweils die aktuellste Version. Im Dokument sind die Fachgesellschaften aufgeführt, über die diese Richtlinien ebenfalls bezogen werden können. Ältere Versionen der Richtlinien sind im Archiv enthalten. Dieses befindet sich unter demselben Link. Dieser Kode gilt für Patientinnen / Patienten, die bei stationärer Aufnahme jünger oder gleich 28 Tage alt sind. Für Frühgeborene gilt er, wenn diese bei stationärer Aufnahme höchstens 44 0/7 Wochen alt (Gestationsalter bei Geburt zuzüglich dem chronologischen Alter nach Geburt) sind. Dieser Kode gilt nicht für eine Behandlung in einer Notfallstation oder in einem Aufwachraum. Mindestmerkmal Punkt 2, Behandlung und Behandlungsteam: Kontinuierliche, 24-stündige Überwachung und Behandlung durch ein Team von Pflegefachfrauen / Pflegefachmännern sowie Ärztinnen / Ärzten in einer durch die interdisziplinäre Kommission für Anerkennung von Intermediate-Care Units [IMCU] anerkannten IMCU sowie unter Leitung einer Fachärztin / eines Facharztes Intensivmedizin oder einer Fachärztin / eines Facharztes Pädiatrie mit Schwerpunkt Neonatologie. Mindestmerkmal Punkt 3, Berechnung und Erfassung: Die Anzahl der Aufwandspunkte errechnet sich als Sterbewahrscheinlichkeit [Predicted Death Rate] in % gemäss PIM 3 oder CRIB 2 + Summe von NEMS. PIM 3 oder CRIB 2 wird (fakultativ, abhängig von erfüllbaren Kriterien Reife/Gewicht) einmal in den ersten 24 Stunden des Aufenthaltes in der IMCU erhoben. NEMS wird einmal pro Pflegeschicht erhoben. Bei 8-Stunden Schichten wird NEMS einfach aufsummiert, bei 12-Stunden Schichten wird die jeweils erhobene Punktzahl für NEMS mit 1.5 multipliziert. Die genauen Definitionen von PIM 3 [Pediatric Index of Mortality 3], CRIB 2 [Clinical Risk Index for Babies 2] und NEMS [Nine Equivalent of nursing Manpower use Score] sind im aktuell gültigen Dokument «Minimaler Datensatz der IG-IMC MDSimc» enthalten und abrufbar unter folgendem Link: </a:t>
            </a:r>
            <a:r>
              <a:rPr lang="en-US" dirty="0">
                <a:hlinkClick r:id="rId8"/>
              </a:rPr>
              <a:t>https://swiss-imc.ch/de/mdsimc.html</a:t>
            </a:r>
            <a:r>
              <a:rPr lang="en-US" dirty="0"/>
              <a:t> Ältere Versionen des MDSimc sind im Archiv enthalten. Dieses befindet sich unter demselben Link. Spezielle Prozeduren, wie Transfusion von Plasma und Plasmabestandteilen, Plasmapherese und Immunadsorption, Massnahmen im Rahmen der Reanimation, systemische Hypothermie u.a. und zusätzliche Komplexbehandlungen sind gesondert zu kodieren. Für die Dauer des Aufenthaltes in der IMCU kann für einen Behandlungszeitraum jedoch nicht gleichzeitig eine Intensivmedizinische Komplexbehandlung kodiert werden.</a:t>
            </a:r>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Eigener didaktischer Fall. Kein Kode für Aufwandspunkte wird ohne einen dokumentierten Score erfunden. Das Beispiel behandelt einen neuen stationären Eintritt und nicht einen Alterswechsel im laufenden Aufenthalt.</a:t>
            </a:r>
          </a:p>
          <a:p>
            <a:endParaRPr lang="en-US" dirty="0"/>
          </a:p>
          <a:p>
            <a:r>
              <a:rPr lang="en-US" dirty="0"/>
              <a:t>Aktuelle Zugänge zu den im Katalog genannten Referenzen:</a:t>
            </a:r>
          </a:p>
          <a:p>
            <a:r>
              <a:rPr lang="en-US" dirty="0"/>
              <a:t>IMCU-Richtlinien: </a:t>
            </a:r>
            <a:r>
              <a:rPr lang="en-US" dirty="0">
                <a:hlinkClick r:id="rId3"/>
              </a:rPr>
              <a:t>https://www.swiss-imc.ch/de/richtlinien</a:t>
            </a:r>
            <a:endParaRPr lang="en-US" dirty="0"/>
          </a:p>
          <a:p>
            <a:r>
              <a:rPr lang="en-US" dirty="0"/>
              <a:t>MDSimc: </a:t>
            </a:r>
            <a:r>
              <a:rPr lang="en-US" dirty="0">
                <a:hlinkClick r:id="rId4"/>
              </a:rPr>
              <a:t>https://www.swiss-imc.ch/de/mdsimc</a:t>
            </a:r>
            <a:endParaRPr lang="en-US" dirty="0"/>
          </a:p>
          <a:p>
            <a:r>
              <a:rPr lang="en-US" dirty="0"/>
              <a:t>SGI-Datensatz: </a:t>
            </a:r>
            <a:r>
              <a:rPr lang="en-US" dirty="0">
                <a:hlinkClick r:id="rId5"/>
              </a:rPr>
              <a:t>https://sgi-ssmi.ch/de/datensatz</a:t>
            </a:r>
            <a:endParaRPr lang="en-US" dirty="0"/>
          </a:p>
          <a:p>
            <a:r>
              <a:rPr lang="en-US" dirty="0"/>
              <a:t>Die historischen .html-Adressen in den Katalogauszügen stammen aus der jeweiligen amtlichen Quelle. Die aktuellen Zugänge werden ergänzend genannt. Die im jeweiligen Jahr gültige Fassung bleibt massgeblich.</a:t>
            </a:r>
          </a:p>
          <a:p>
            <a:endParaRPr lang="en-US" dirty="0"/>
          </a:p>
          <a:p>
            <a:r>
              <a:rPr lang="en-US" dirty="0"/>
              <a:t>Vergleichsspalten sind, sofern nicht in Anführungszeichen gesetzt, sinngemässe didaktische Zusammenfassungen. Weitere übergeordnete und kodebezogene Hinweise bleiben anwendbar.</a:t>
            </a:r>
          </a:p>
          <a:p>
            <a:endParaRPr lang="en-US" dirty="0"/>
          </a:p>
          <a:p>
            <a:r>
              <a:rPr lang="en-US" dirty="0"/>
              <a:t>Sichtbare Fundstelle:</a:t>
            </a:r>
          </a:p>
          <a:p>
            <a:r>
              <a:rPr lang="en-US" dirty="0"/>
              <a:t>CHOP 2026: S. 438–440, 442–443; CHOP 2027: S. 455–456, 458–460.</a:t>
            </a:r>
          </a:p>
          <a:p>
            <a:endParaRPr lang="en-US" dirty="0"/>
          </a:p>
          <a:p>
            <a:r>
              <a:rPr lang="en-US" dirty="0"/>
              <a:t>[Sources]</a:t>
            </a:r>
          </a:p>
          <a:p>
            <a:r>
              <a:rPr lang="en-US" dirty="0"/>
              <a:t>- Nutzerdatei: CHOP 2026 (3).pdf | BFS, Schweizerische Operationsklassifikation, Systematisches Verzeichnis - Version 2026.</a:t>
            </a:r>
          </a:p>
          <a:p>
            <a:r>
              <a:rPr lang="en-US" dirty="0"/>
              <a:t>- Nutzerdatei: CHOP 2027 (2).pdf | BFS, Schweizerische Operationsklassifikation, Systematisches Verzeichnis - Version 2027.</a:t>
            </a:r>
          </a:p>
          <a:p>
            <a:r>
              <a:rPr lang="en-US" dirty="0"/>
              <a:t>- Seitenangaben in der Folie: gedruckte Seiten. Im systematischen Verzeichnis: PDF-Seite = gedruckte Seite + 22. Einleitung: roemische Seitenzahlen, z. B. S. V = PDF-Seite 7.</a:t>
            </a:r>
          </a:p>
          <a:p>
            <a:r>
              <a:rPr lang="en-US" dirty="0"/>
              <a:t>- Logo und Kontaktangaben: vom Auftraggeber bereitgestellt. Original-Logo proportional verwendet.</a:t>
            </a:r>
          </a:p>
          <a:p>
            <a:r>
              <a:rPr lang="en-US" dirty="0"/>
              <a:t>- Gestaltung: Sand &amp; Graphit, angelehnt an das freigegebene Modul MedKod_KHB_Update_2027_v2; wiederverwendete grafische Bergsilhouette ohne Datenbezug.</a:t>
            </a:r>
          </a:p>
          <a:p>
            <a:r>
              <a:rPr lang="en-US" dirty="0"/>
              <a:t>[/Sources]</a:t>
            </a:r>
          </a:p>
          <a:p>
            <a:endParaRPr lang="en-US" dirty="0"/>
          </a:p>
          <a:p>
            <a:r>
              <a:rPr lang="en-US" dirty="0"/>
              <a:t>Quellenauszuege zur Nachvollziehbarkeit (Originale bei konkreter Fallanwendung konsultieren):</a:t>
            </a:r>
          </a:p>
          <a:p>
            <a:r>
              <a:rPr lang="en-US" dirty="0"/>
              <a:t>CHOP 2026, 99.B7.4, gedruckte S. 438: Intensivmedizinische Komplexbehandlung im Kindesalter (Basisprozedur), nach Aufwandspunkten EXKL. Nicht invasive Beatmung ausserhalb Intensivstation (93.9E.-) Beachte: Mindestmerkmale: - Kontinuierliche, 24-stündige Überwachung und Behandlung durch ein Team von Pflegefachfrauen / Pflegefachmännern sowie Ärztinnen / Ärzten in einer durch die Schweizerische Gesellschaft für Intensivmedizin [SGI] zertifizierten Intensivstation [IS] sowie unter Leitung einer Fachärztin / eines Facharztes Intensivmedizin, - Die Anzahl der Aufwandspunkte errechnet sich als PIM 3 (Wert der Sterbewahrscheinlichkeit [Predicted Death Rate] in %) + Summe von NEMS. PIM 3 wird einmal in den ersten 24 Stunden des Aufenthaltes in der IS erhoben. NEMS wird einmal pro Pflegeschicht erhoben. Bei 8Stunden Schichten wird NEMS einfach aufsummiert, bei 12-Stunden Schichten wird die jeweils erhobene Punktzahl für NEMS mit 1.5 multipliziert. Die genauen Definitionen von PIM 3 [Pediatric Index of Mortality 3] und NEMS [Nine Equivalent of nursing Manpower use Score] sind im aktuell gültigen Dokument «Minimaler Datensatz der SGI MDSi» enthalten und abrufbar unter folgendem Link: www.sgi-ssmi.ch/de Ressorts -&gt; Datensatz (MDSi) -&gt; Download. Ältere Versionen des MDSi sind im Archiv enthalten. Dieses befindet sich unter folgendem Link:www.sgi-ssmi.ch/de -&gt; Ressorts -&gt; Datensatz (MDSi) -&gt; Archiv MDSi Reglement, - Spezielle intensivmedizinische Prozeduren, wie Transfusion von Plasma und Plasmabestandteilen, Plasmapherese und Immunadsorption, Massnahmen im Rahmen der Reanimation u.a. sind gesondert zu kodieren. Dieser Kode gilt für Patientinnen / Patienten, die bei stationärer Aufnahme älter als 28 Tage sind, aber das 16. Lebensjahr noch nicht vollendet haben.</a:t>
            </a:r>
          </a:p>
          <a:p>
            <a:r>
              <a:rPr lang="en-US" dirty="0"/>
              <a:t>CHOP 2027, 99.B7.4, gedruckte S. 455: Intensivmedizinische Komplexbehandlung im Kindesalter (Basisprozedur), nach Aufwandspunkten EXKL. Nicht invasive Beatmung ausserhalb Intensivstation (93.9E.-) Beachte: Mindestmerkmale: - Kontinuierliche, 24-stündige Überwachung und Behandlung durch ein Team von Pflegefachfrauen / Pflegefachmännern sowie Ärztinnen / Ärzten in einer durch die Schweizerische Gesellschaft für Intensivmedizin [SGI] zertifizierten Intensivstation [IS] sowie unter Leitung einer Fachärztin / eines Facharztes Intensivmedizin, - Die Anzahl der Aufwandspunkte errechnet sich als PIM 3 (Wert der Sterbewahrscheinlichkeit [Predicted Death Rate] in %) + Summe von NEMS. PIM 3 wird einmal in den ersten 24 Stunden des Aufenthaltes in der IS erhoben. NEMS wird einmal pro Pflegeschicht erhoben. Bei 8Stunden Schichten wird NEMS einfach aufsummiert, bei 12-Stunden Schichten wird die jeweils erhobene Punktzahl für NEMS mit 1.5 multipliziert. Die genauen Definitionen von PIM 3 [Pediatric Index of Mortality 3] und NEMS [Nine Equivalent of nursing Manpower use Score] sind im aktuell gültigen Dokument «Minimaler Datensatz der SGI MDSi» enthalten und abrufbar unter folgendem Link: </a:t>
            </a:r>
            <a:r>
              <a:rPr lang="en-US" dirty="0">
                <a:hlinkClick r:id="rId6"/>
              </a:rPr>
              <a:t>https://sgi-ssmi.ch/de/</a:t>
            </a:r>
            <a:r>
              <a:rPr lang="en-US" dirty="0"/>
              <a:t> Ressorts -&gt; Datensatz (MDSi) -&gt; Download. Ältere Versionen des MDSi sind im Archiv enthalten. Dieses befindet sich unter folgendem Link:www.sgi-ssmi.ch/de -&gt; Ressorts -&gt; Datensatz (MDSi) -&gt; Archiv MDSi Reglement, - Spezielle intensivmedizinische Prozeduren, wie Transfusion von Plasma und Plasmabestandteilen, Plasmapherese und Immunadsorption, Massnahmen im Rahmen der Reanimation u.a. sind gesondert zu kodieren. - Dieser Kode gilt für Patientinnen/ Patienten, die bei stationärer Aufnahme älter als 28 Tage sind, aber das 16. Lebensjahr noch nicht vollendet haben. Für Frühgeborene gilt er, wenn diese bei stationärer Aufnahme älter als 44 0/7 Wochen (Gestationsalter bei Geburt zuzüglich dem chronologischen Alter nach Geburt) sind.</a:t>
            </a:r>
          </a:p>
          <a:p>
            <a:r>
              <a:rPr lang="en-US" dirty="0"/>
              <a:t>CHOP 2026, 99.B7.5, gedruckte S. 439: Intensivmedizinische Komplexbehandlung im Neugeborenenalter (Basisprozedur), nach Aufwandspunkten Beachte: Mindestmerkmale: - Kontinuierliche, 24- stündige Überwachung und Behandlung durch ein Team von spezialisierten NeonatologiePflegefachfrauen / NeonatologiePflegefachmännern sowie Neonatologinnen / Neonatologen in einer durch die Schweizerische Gesellschaft für Neonatologie [SGN] zertifizierten Level IIINeonatologie-Intensivpflegestation und durch die Schweizerische Gesellschaft für Intensivmedizin [SGI] zertifizierten Intensivstation [IS] sowie unter Leitung einer Fachärztin / eines Facharztes Pädiatrie mit Schwerpunkt Neonatologie oder Fachärztin / Facharztes Intensivmedizin, - Die Anzahl der Aufwandspunkte errechnet sich als PIM 3 oder CRIB 2 (Wert der Sterbewahrscheinlichkeit [Predicted Death Rate] in %) + Summe von NEMS. PIM 3/CRIB 2 (fakultativ, abhängig von erfüllbaren Kriterien Reife/Gewicht) wird einmal in den ersten 24 Stunden des Aufenthaltes in der IS erhoben. NEMS wird einmal pro Pflegeschicht erhoben. Bei 8Stunden Schichten wird NEMS einfach aufsummiert, bei 12-Stunden Schichten wird die jeweils erhobene Punktzahl für NEMS mit 1.5 multipliziert. Die genauen Definitionen von PIM 3 [Pediatric Index of Mortality 3] , CRIB 2 [Clinical Risk Index for Babies 2] und NEMS [Nine Equivalent of nursing Manpower use Score] sind im aktuell gültigen Dokument «Minimaler Datensatz der SGI MDSi» enthalten und abrufbar unter folgendem Link: www.sgi-ssmi.ch/de -&gt; Ressorts -&gt; Datensatz (MDSi) -&gt; Download. Ältere Versionen des MDSi sind im Archiv enthalten. Dieses befindet sich unter folgendem Link: www.sgi-ssmi.ch/de -&gt; Ressorts -&gt; Datensatz (MDSi) -&gt; Archiv MDSi Reglement, - Spezielle intensivmedizinische Prozeduren, wie Transfusion von Plasma und Plasmabestandteilen, Plasmapherese und Immunadsorption, Massnahmen im Rahmen der Reanimation, systemische Hypothermie u.a. sind gesondert zu kodieren. Dieser Kode gilt für Patientinnen / Patienten, die bei stationärer Aufnahme jünger oder gleich 28 Tage alt sind.</a:t>
            </a:r>
          </a:p>
          <a:p>
            <a:r>
              <a:rPr lang="en-US" dirty="0"/>
              <a:t>CHOP 2027, 99.B7.5, gedruckte S. 456: Intensivmedizinische Komplexbehandlung im Neugeborenenalter (Basisprozedur), nach Aufwandspunkten Beachte: Mindestmerkmale: - Kontinuierliche, 24- stündige Überwachung und Behandlung durch ein Team von spezialisierten NeonatologiePflegefachfrauen / NeonatologiePflegefachmännern sowie Neonatologinnen / Neonatologen in einer durch die Schweizerische Gesellschaft für Neonatologie [SGN] zertifizierten Level IIINeonatologie-Intensivpflegestation und durch die Schweizerische Gesellschaft für Intensivmedizin [SGI] zertifizierten Intensivstation [IS] sowie unter Leitung einer Fachärztin / eines Facharztes Pädiatrie mit Schwerpunkt Neonatologie oder Fachärztin / Facharztes Intensivmedizin, - Die Anzahl der Aufwandspunkte errechnet sich als PIM 3 oder CRIB 2 (Wert der Sterbewahrscheinlichkeit [Predicted Death Rate] in %) + Summe von NEMS. PIM 3/CRIB 2 (fakultativ, abhängig von erfüllbaren Kriterien Reife/Gewicht) wird einmal in den ersten 24 Stunden des Aufenthaltes in der IS erhoben. NEMS wird einmal pro Pflegeschicht erhoben. Bei 8Stunden Schichten wird NEMS einfach aufsummiert, bei 12-Stunden Schichten wird die jeweils erhobene Punktzahl für NEMS mit 1.5 multipliziert. Die genauen Definitionen von PIM 3 [Pediatric Index of Mortality 3] , CRIB 2 [Clinical Risk Index for Babies 2] und NEMS [Nine Equivalent of nursing Manpower use Score] sind im aktuell gültigen Dokument «Minimaler Datensatz der SGI MDSi» enthalten und abrufbar unter folgendem Link: </a:t>
            </a:r>
            <a:r>
              <a:rPr lang="en-US" dirty="0">
                <a:hlinkClick r:id="rId6"/>
              </a:rPr>
              <a:t>https://sgi-ssmi.ch/de/</a:t>
            </a:r>
            <a:r>
              <a:rPr lang="en-US" dirty="0"/>
              <a:t> -&gt; Ressorts -&gt; Datensatz (MDSi) -&gt; Download. Ältere Versionen des MDSi sind im Archiv enthalten. Dieses befindet sich unter folgendem Link: www.sgi-ssmi.ch/de -&gt; Ressorts -&gt; Datensatz (MDSi) -&gt; Archiv MDSi Reglement, - Spezielle intensivmedizinische Prozeduren, wie Transfusion von Plasma und Plasmabestandteilen, Plasmapherese und Immunadsorption, Massnahmen im Rahmen der Reanimation, systemische Hypothermie u.a. sind gesondert zu kodieren. - Dieser Kode gilt für Patientinnen / Patienten, die bei stationärer Aufnahme jünger oder gleich 28 Tage alt sind. Für Frühgeborene gilt er, wenn diese bei stationärer Aufnahme höchstens 44 0/7 Wochen alt (Gestationsalter bei Geburt zuzüglich dem chronologischen Alter nach Geburt) sind.</a:t>
            </a:r>
          </a:p>
          <a:p>
            <a:r>
              <a:rPr lang="en-US" dirty="0"/>
              <a:t>CHOP 2026, 99.B8.4, gedruckte S. 442: Komplexbehandlung im Kindesalter in einer Intermediate-Care Unit [IMCU], nach Aufwandspunkten EXKL. Nicht invasive Beatmung ausserhalb Intensivstation (93.9E.-) Beachte: Mindestmerkmal Punkt 1, Referenzdokument und Indikation: Multimodale Überwachung und Komplexbehandlung bei drohender oder manifester Gefährdung von Vitalfunktionen oder zwecks Sicherstellung eines erhöhten pflegerischen Aufwandes in einer anerkannten Intermediate-Care Unit [IMCU]. Das Dokument «Schweizerische Richtlinien für die Anerkennung von Intermediate-Care Units (IMCU’s)» ist unter folgendem Link abrufbar: </a:t>
            </a:r>
            <a:r>
              <a:rPr lang="en-US" dirty="0">
                <a:hlinkClick r:id="rId7"/>
              </a:rPr>
              <a:t>https://www.swiss-imc.ch/de/richtlinien.html</a:t>
            </a:r>
            <a:r>
              <a:rPr lang="en-US" dirty="0"/>
              <a:t>. Es gilt jeweils die aktuellste Version. Im Dokument sind die Fachgesellschaften aufgeführt, über die diese Richtlinien ebenfalls bezogen werden können. Ältere Versionen der Richtlinien sind im Archiv enthalten. Dieses befindet sich unter demselben Link. Dieser Kode gilt für Patientinnen / Patienten, die bei stationärer Aufnahme älter als 28 Tage sind, aber das 16. Lebensjahr noch nicht vollendet haben. Dieser Kode gilt nicht für eine Behandlung in einer Notfallstation oder in einem Aufwachraum [postanaesthesia care unit]. Mindestmerkmal Punkt 2, Behandlung und Behandlungsteam: Kontinuierliche, 24-stündige Überwachung und Behandlung durch ein Team von Pflegefachfrauen / Pflegefachmännern sowie Ärztinnen / Ärzten in einer durch die interdisziplinäre Kommission für Anerkennung von Intermediate-Care Units [IMCU] anerkannten IMCU sowie unter Leitung einer Fachärztin / eines Facharztes mit Qualifikation gemäss den Schweizerischen Richtlinien für die Anerkennung von IMCU. Mindestmerkmal Punkt 3, Berechnung und Erfassung: Die Anzahl der Aufwandspunkte errechnet sich als Sterbewahrscheinlichkeit [Predicted Death Rate] in % gemäss PIM 3 + Summe von NEMS. PIM 3 wird einmal in den ersten 24 Stunden des Aufenthaltes in der IMCU erhoben. NEMS wird einmal pro Pflegeschicht erhoben. Bei 8-Stunden Schichten wird NEMS einfach aufsummiert, bei 12-Stunden Schichten wird die jeweils erhobene Punktzahl für NEMS mit 1.5 multipliziert. Die genauen Definitionen von PIM 3 [Pediatric Index of Mortality 3] und NEMS [Nine Equivalent of nursing Manpower use Score] sind im aktuell gültigen Dokument «Minimaler Datensatz der SGI-KAIMC MDSIMC» enthalten und abrufbar unter folgendem Link: </a:t>
            </a:r>
            <a:r>
              <a:rPr lang="en-US" dirty="0">
                <a:hlinkClick r:id="rId8"/>
              </a:rPr>
              <a:t>https://swiss-imc.ch/de/mdsimc.html</a:t>
            </a:r>
            <a:r>
              <a:rPr lang="en-US" dirty="0"/>
              <a:t> Ältere Versionen des MDSIMC sind im Archiv enthalten. Dieses befindet sich unter demselben Link. Spezielle Prozeduren, wie Transfusion von Plasma und Plasmabestandteilen, Plasmapherese und Immunadsorption, Massnahmen im Rahmen der Reanimation u.a. und zusätzliche Komplexbehandlungen sind gesondert zu kodieren. Für die Dauer des Aufenthaltes in der IMCU kann jedoch nicht gleichzeitig eine Intensivmedizinische Komplexbehandlung kodiert werden.</a:t>
            </a:r>
          </a:p>
          <a:p>
            <a:r>
              <a:rPr lang="en-US" dirty="0"/>
              <a:t>CHOP 2027, 99.B8.4, gedruckte S. 458: Komplexbehandlung im Kindesalter in einer Intermediate-Care Unit [IMCU], nach Aufwandspunkten EXKL. Nicht invasive Beatmung ausserhalb Intensivstation (93.9E.-) Beachte: Mindestmerkmal Punkt 1, Referenzdokument und Indikation: Multimodale Überwachung und Komplexbehandlung bei drohender oder manifester Gefährdung von Vitalfunktionen oder zwecks Sicherstellung eines erhöhten pflegerischen Aufwandes in einer anerkannten Intermediate-Care Unit [IMCU]. Das Dokument «Schweizerische Richtlinien für die Anerkennung von Intermediate-Care Units (IMCU’s)» ist unter folgendem Link abrufbar: </a:t>
            </a:r>
            <a:r>
              <a:rPr lang="en-US" dirty="0">
                <a:hlinkClick r:id="rId7"/>
              </a:rPr>
              <a:t>https://www.swiss-imc.ch/de/richtlinien.html</a:t>
            </a:r>
            <a:r>
              <a:rPr lang="en-US" dirty="0"/>
              <a:t>. Es gilt jeweils die aktuellste Version. Im Dokument sind die Fachgesellschaften aufgeführt, über die diese Richtlinien ebenfalls bezogen werden können. Ältere Versionen der Richtlinien sind im Archiv enthalten. Dieses befindet sich unter demselben Link. Dieser Kode gilt für Patientinnen/ Patienten, die bei stationärer Aufnahme älter als 28 Tage sind, aber das 16. Lebensjahr noch nicht vollendet haben. Für Frühgeborene gilt er, wenn diese bei stationärer Aufnahme älter als 44 0/7 Wochen (Gestationsalter bei Geburt zuzüglich dem chronologischen Alter nach Geburt) sind. Dieser Kode gilt nicht für eine Behandlung in einer Notfallstation oder in einem Aufwachraum [postanaesthesia care unit]. Mindestmerkmal Punkt 2, Behandlung und Behandlungsteam: Kontinuierliche, 24-stündige Überwachung und Behandlung durch ein Team von Pflegefachfrauen / Pflegefachmännern sowie Ärztinnen / Ärzten in einer durch die interdisziplinäre Kommission für Anerkennung von Intermediate-Care Units [IMCU] anerkannten IMCU sowie unter Leitung einer Fachärztin / eines Facharztes mit Qualifikation gemäss den Schweizerischen Richtlinien für die Anerkennung von IMCU. Mindestmerkmal Punkt 3, Berechnung und Erfassung: Die Anzahl der Aufwandspunkte errechnet sich als Sterbewahrscheinlichkeit [Predicted Death Rate] in % gemäss PIM 3 + Summe von NEMS. PIM 3 wird einmal in den ersten 24 Stunden des Aufenthaltes in der IMCU erhoben. NEMS wird einmal pro Pflegeschicht erhoben. Bei 8-Stunden Schichten wird NEMS einfach aufsummiert, bei 12-Stunden Schichten wird die jeweils erhobene Punktzahl für NEMS mit 1.5 multipliziert. Die genauen Definitionen von PIM 3 [Pediatric Index of Mortality 3] und NEMS [Nine Equivalent of nursing Manpower use Score] sind im aktuell gültigen Dokument «Minimaler Datensatz der IG-IMC MDSimc» enthalten und abrufbar unter folgendem Link: </a:t>
            </a:r>
            <a:r>
              <a:rPr lang="en-US" dirty="0">
                <a:hlinkClick r:id="rId8"/>
              </a:rPr>
              <a:t>https://swiss-imc.ch/de/mdsimc.html</a:t>
            </a:r>
            <a:r>
              <a:rPr lang="en-US" dirty="0"/>
              <a:t> Ältere Versionen des MDSimc sind im Archiv enthalten. Dieses befindet sich unter demselben Link. Spezielle Prozeduren, wie Transfusion von Plasma und Plasmabestandteilen, Plasmapherese und Immunadsorption, Massnahmen im Rahmen der Reanimation u.a. und zusätzliche Komplexbehandlungen sind gesondert zu kodieren. Für die Dauer des Aufenthaltes in der IMCU kann jedoch nicht gleichzeitig eine Intensivmedizinische Komplexbehandlung kodiert werden.</a:t>
            </a:r>
          </a:p>
          <a:p>
            <a:r>
              <a:rPr lang="en-US" dirty="0"/>
              <a:t>CHOP 2026, 99.B8.5, gedruckte S. 443: Komplexbehandlung im Neugeborenenalter in einer Intermediate-Care Unit [IMCU], nach Aufwandspunkten Beachte: Mindestmerkmal Punkt 1, Referenzdokumente und Indikation: Multimodale Überwachung und Komplexbehandlung bei drohender oder manifester Gefährdung von Vitalfunktionen oder zwecks Sicherstellung eines erhöhten pflegerischen Aufwandes in einer durch die Schweizerische Gesellschaft für Neonatologie [SGN - Swiss Society of Neonatology] anerkannten Level IIB Neonatal Intermediate Care Unit und in einer anerkannten Intermediate-Care Unit [IMCU]. Das Dokument der Schweizerischen Gesellschaft für Neonatologie «Standards for Levels of Neonatal Care in Switzerland. Revised Version 14.3.2019» ist unter folgendem Link abrufbar: </a:t>
            </a:r>
            <a:r>
              <a:rPr lang="en-US" dirty="0">
                <a:hlinkClick r:id="rId9"/>
              </a:rPr>
              <a:t>https://www.neonet.ch/unit-accreditation/unit-accreditation-canu</a:t>
            </a:r>
            <a:r>
              <a:rPr lang="en-US" dirty="0"/>
              <a:t>. Das Dokument «Schweizerische Richtlinien für die Anerkennung von Intermediate-Care Units (IMCU’s)» ist unter folgendem Link abrufbar: </a:t>
            </a:r>
            <a:r>
              <a:rPr lang="en-US" dirty="0">
                <a:hlinkClick r:id="rId7"/>
              </a:rPr>
              <a:t>https://www.swiss-imc.ch/de/richtlinien.html</a:t>
            </a:r>
            <a:r>
              <a:rPr lang="en-US" dirty="0"/>
              <a:t>. Es gilt jeweils die aktuellste Version. Im Dokument sind die Fachgesellschaften aufgeführt, über die diese Richtlinien ebenfalls bezogen werden können. Ältere Versionen der Richtlinien sind im Archiv enthalten. Dieses befindet sich unter demselben Link. Dieser Kode gilt für Patientinnen / Patienten, die bei stationärer Aufnahme jünger oder gleich 28 Tage alt sind. Dieser Kode gilt nicht für eine Behandlung in einer Notfallstation oder in einem Aufwachraum. Mindestmerkmal Punkt 2, Behandlung und Behandlungsteam: Kontinuierliche, 24-stündige Überwachung und Behandlung durch ein Team von Pflegefachfrauen / Pflegefachmännern sowie Ärztinnen / Ärzten in einer durch die interdisziplinäre Kommission für Anerkennung von Intermediate-Care Units [IMCU] anerkannten IMCU sowie unter Leitung einer Fachärztin / eines Facharztes Intensivmedizin oder einer Fachärztin / eines Facharztes Pädiatrie mit Schwerpunkt Neonatologie. Mindestmerkmal Punkt 3, Berechnung und Erfassung: Die Anzahl der Aufwandspunkte errechnet sich als Sterbewahrscheinlichkeit [Predicted Death Rate] in % gemäss PIM 3 oder CRIB 2 + Summe von NEMS. PIM 3 oder CRIB 2 wird (fakultativ, abhängig von erfüllbaren Kriterien Reife/Gewicht) einmal in den ersten 24 Stunden des Aufenthaltes in der IMCU erhoben. NEMS wird einmal pro Pflegeschicht erhoben. Bei 8-Stunden Schichten wird NEMS einfach aufsummiert, bei 12-Stunden Schichten wird die jeweils erhobene Punktzahl für NEMS mit 1.5 multipliziert. Die genauen Definitionen von PIM 3 [Pediatric Index of Mortality 3], CRIB 2 [Clinical Risk Index for Babies 2] und NEMS [Nine Equivalent of nursing Manpower use Score] sind im aktuell gültigen Dokument «Minimaler Datensatz der SGI-KAIMC MDSIMC» enthalten und abrufbar unter folgendem Link: </a:t>
            </a:r>
            <a:r>
              <a:rPr lang="en-US" dirty="0">
                <a:hlinkClick r:id="rId8"/>
              </a:rPr>
              <a:t>https://swiss-imc.ch/de/mdsimc.html</a:t>
            </a:r>
            <a:r>
              <a:rPr lang="en-US" dirty="0"/>
              <a:t> Ältere Versionen des MDSIMC sind im Archiv enthalten. Dieses befindet sich unter demselben Link. Spezielle Prozeduren, wie Transfusion von Plasma und Plasmabestandteilen, Plasmapherese und Immunadsorption, Massnahmen im Rahmen der Reanimation, systemische Hypothermie u.a. und zusätzliche Komplexbehandlungen sind gesondert zu kodieren. Für die Dauer des Aufenthaltes in der IMCU kann für einen Behandlungszeitraum jedoch nicht gleichzeitig eine Intensivmedizinische Komplexbehandlung kodiert werden.</a:t>
            </a:r>
          </a:p>
          <a:p>
            <a:r>
              <a:rPr lang="en-US" dirty="0"/>
              <a:t>CHOP 2027, 99.B8.5, gedruckte S. 459: Komplexbehandlung im Neugeborenenalter in einer Intermediate-Care Unit [IMCU], nach Aufwandspunkten Beachte: Mindestmerkmal Punkt 1, Referenzdokumente und Indikation: Multimodale Überwachung und Komplexbehandlung bei drohender oder manifester Gefährdung von Vitalfunktionen oder zwecks Sicherstellung eines erhöhten pflegerischen Aufwandes in einer durch die Schweizerische Gesellschaft für Neonatologie [SGN - Swiss Society of Neonatology] anerkannten Level IIB Neonatal Intermediate Care Unit und in einer anerkannten Intermediate-Care Unit [IMCU]. Das Dokument der Schweizerischen Gesellschaft für Neonatologie «Standards for Levels of Neonatal Care in Switzerland. Revised Version 14.3.2019» ist unter folgendem Link abrufbar: </a:t>
            </a:r>
            <a:r>
              <a:rPr lang="en-US" dirty="0">
                <a:hlinkClick r:id="rId9"/>
              </a:rPr>
              <a:t>https://www.neonet.ch/unit-accreditation/unit-accreditation-canu</a:t>
            </a:r>
            <a:r>
              <a:rPr lang="en-US" dirty="0"/>
              <a:t>. Das Dokument «Schweizerische Richtlinien für die Anerkennung von Intermediate-Care Units (IMCU’s)» ist unter folgendem Link abrufbar: </a:t>
            </a:r>
            <a:r>
              <a:rPr lang="en-US" dirty="0">
                <a:hlinkClick r:id="rId7"/>
              </a:rPr>
              <a:t>https://www.swiss-imc.ch/de/richtlinien.html</a:t>
            </a:r>
            <a:r>
              <a:rPr lang="en-US" dirty="0"/>
              <a:t>. Es gilt jeweils die aktuellste Version. Im Dokument sind die Fachgesellschaften aufgeführt, über die diese Richtlinien ebenfalls bezogen werden können. Ältere Versionen der Richtlinien sind im Archiv enthalten. Dieses befindet sich unter demselben Link. Dieser Kode gilt für Patientinnen / Patienten, die bei stationärer Aufnahme jünger oder gleich 28 Tage alt sind. Für Frühgeborene gilt er, wenn diese bei stationärer Aufnahme höchstens 44 0/7 Wochen alt (Gestationsalter bei Geburt zuzüglich dem chronologischen Alter nach Geburt) sind. Dieser Kode gilt nicht für eine Behandlung in einer Notfallstation oder in einem Aufwachraum. Mindestmerkmal Punkt 2, Behandlung und Behandlungsteam: Kontinuierliche, 24-stündige Überwachung und Behandlung durch ein Team von Pflegefachfrauen / Pflegefachmännern sowie Ärztinnen / Ärzten in einer durch die interdisziplinäre Kommission für Anerkennung von Intermediate-Care Units [IMCU] anerkannten IMCU sowie unter Leitung einer Fachärztin / eines Facharztes Intensivmedizin oder einer Fachärztin / eines Facharztes Pädiatrie mit Schwerpunkt Neonatologie. Mindestmerkmal Punkt 3, Berechnung und Erfassung: Die Anzahl der Aufwandspunkte errechnet sich als Sterbewahrscheinlichkeit [Predicted Death Rate] in % gemäss PIM 3 oder CRIB 2 + Summe von NEMS. PIM 3 oder CRIB 2 wird (fakultativ, abhängig von erfüllbaren Kriterien Reife/Gewicht) einmal in den ersten 24 Stunden des Aufenthaltes in der IMCU erhoben. NEMS wird einmal pro Pflegeschicht erhoben. Bei 8-Stunden Schichten wird NEMS einfach aufsummiert, bei 12-Stunden Schichten wird die jeweils erhobene Punktzahl für NEMS mit 1.5 multipliziert. Die genauen Definitionen von PIM 3 [Pediatric Index of Mortality 3], CRIB 2 [Clinical Risk Index for Babies 2] und NEMS [Nine Equivalent of nursing Manpower use Score] sind im aktuell gültigen Dokument «Minimaler Datensatz der IG-IMC MDSimc» enthalten und abrufbar unter folgendem Link: </a:t>
            </a:r>
            <a:r>
              <a:rPr lang="en-US" dirty="0">
                <a:hlinkClick r:id="rId8"/>
              </a:rPr>
              <a:t>https://swiss-imc.ch/de/mdsimc.html</a:t>
            </a:r>
            <a:r>
              <a:rPr lang="en-US" dirty="0"/>
              <a:t> Ältere Versionen des MDSimc sind im Archiv enthalten. Dieses befindet sich unter demselben Link. Spezielle Prozeduren, wie Transfusion von Plasma und Plasmabestandteilen, Plasmapherese und Immunadsorption, Massnahmen im Rahmen der Reanimation, systemische Hypothermie u.a. und zusätzliche Komplexbehandlungen sind gesondert zu kodieren. Für die Dauer des Aufenthaltes in der IMCU kann für einen Behandlungszeitraum jedoch nicht gleichzeitig eine Intensivmedizinische Komplexbehandlung kodiert werden.</a:t>
            </a:r>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IMCU-Referenzangabe stammt laut Einleitung aus der unterjährigen Aktualisierung Nr. 1 zu CHOP 2026. Die Änderung 6-stündige zu 6-stündliche wird als Textpräzisierung und nicht als unbelegte neue Behandlungspflicht vermittelt.</a:t>
            </a:r>
          </a:p>
          <a:p>
            <a:endParaRPr lang="en-US" dirty="0"/>
          </a:p>
          <a:p>
            <a:r>
              <a:rPr lang="en-US" dirty="0"/>
              <a:t>Aktuelle Zugänge zu den im Katalog genannten Referenzen:</a:t>
            </a:r>
          </a:p>
          <a:p>
            <a:r>
              <a:rPr lang="en-US" dirty="0"/>
              <a:t>IMCU-Richtlinien: </a:t>
            </a:r>
            <a:r>
              <a:rPr lang="en-US" dirty="0">
                <a:hlinkClick r:id="rId3"/>
              </a:rPr>
              <a:t>https://www.swiss-imc.ch/de/richtlinien</a:t>
            </a:r>
            <a:endParaRPr lang="en-US" dirty="0"/>
          </a:p>
          <a:p>
            <a:r>
              <a:rPr lang="en-US" dirty="0"/>
              <a:t>MDSimc: </a:t>
            </a:r>
            <a:r>
              <a:rPr lang="en-US" dirty="0">
                <a:hlinkClick r:id="rId4"/>
              </a:rPr>
              <a:t>https://www.swiss-imc.ch/de/mdsimc</a:t>
            </a:r>
            <a:endParaRPr lang="en-US" dirty="0"/>
          </a:p>
          <a:p>
            <a:r>
              <a:rPr lang="en-US" dirty="0"/>
              <a:t>SGI-Datensatz: </a:t>
            </a:r>
            <a:r>
              <a:rPr lang="en-US" dirty="0">
                <a:hlinkClick r:id="rId5"/>
              </a:rPr>
              <a:t>https://sgi-ssmi.ch/de/datensatz</a:t>
            </a:r>
            <a:endParaRPr lang="en-US" dirty="0"/>
          </a:p>
          <a:p>
            <a:r>
              <a:rPr lang="en-US" dirty="0"/>
              <a:t>Die historischen .html-Adressen in den Katalogauszügen stammen aus der jeweiligen amtlichen Quelle. Die aktuellen Zugänge werden ergänzend genannt. Die im jeweiligen Jahr gültige Fassung bleibt massgeblich.</a:t>
            </a:r>
          </a:p>
          <a:p>
            <a:endParaRPr lang="en-US" dirty="0"/>
          </a:p>
          <a:p>
            <a:r>
              <a:rPr lang="en-US" dirty="0"/>
              <a:t>Vergleichsspalten sind, sofern nicht in Anführungszeichen gesetzt, sinngemässe didaktische Zusammenfassungen. Weitere übergeordnete und kodebezogene Hinweise bleiben anwendbar.</a:t>
            </a:r>
          </a:p>
          <a:p>
            <a:endParaRPr lang="en-US" dirty="0"/>
          </a:p>
          <a:p>
            <a:r>
              <a:rPr lang="en-US" dirty="0"/>
              <a:t>Sichtbare Fundstelle:</a:t>
            </a:r>
          </a:p>
          <a:p>
            <a:r>
              <a:rPr lang="en-US" dirty="0"/>
              <a:t>CHOP 2026: S. 438, 441–443, 447; CHOP 2027: S. 454, 457–460, 463–464.</a:t>
            </a:r>
          </a:p>
          <a:p>
            <a:endParaRPr lang="en-US" dirty="0"/>
          </a:p>
          <a:p>
            <a:r>
              <a:rPr lang="en-US" dirty="0"/>
              <a:t>[Sources]</a:t>
            </a:r>
          </a:p>
          <a:p>
            <a:r>
              <a:rPr lang="en-US" dirty="0"/>
              <a:t>- Nutzerdatei: CHOP 2026 (3).pdf | BFS, Schweizerische Operationsklassifikation, Systematisches Verzeichnis - Version 2026.</a:t>
            </a:r>
          </a:p>
          <a:p>
            <a:r>
              <a:rPr lang="en-US" dirty="0"/>
              <a:t>- Nutzerdatei: CHOP 2027 (2).pdf | BFS, Schweizerische Operationsklassifikation, Systematisches Verzeichnis - Version 2027.</a:t>
            </a:r>
          </a:p>
          <a:p>
            <a:r>
              <a:rPr lang="en-US" dirty="0"/>
              <a:t>- Seitenangaben in der Folie: gedruckte Seiten. Im systematischen Verzeichnis: PDF-Seite = gedruckte Seite + 22. Einleitung: roemische Seitenzahlen, z. B. S. V = PDF-Seite 7.</a:t>
            </a:r>
          </a:p>
          <a:p>
            <a:r>
              <a:rPr lang="en-US" dirty="0"/>
              <a:t>- Logo und Kontaktangaben: vom Auftraggeber bereitgestellt. Original-Logo proportional verwendet.</a:t>
            </a:r>
          </a:p>
          <a:p>
            <a:r>
              <a:rPr lang="en-US" dirty="0"/>
              <a:t>- Gestaltung: Sand &amp; Graphit, angelehnt an das freigegebene Modul MedKod_KHB_Update_2027_v2; wiederverwendete grafische Bergsilhouette ohne Datenbezug.</a:t>
            </a:r>
          </a:p>
          <a:p>
            <a:r>
              <a:rPr lang="en-US" dirty="0"/>
              <a:t>[/Sources]</a:t>
            </a:r>
          </a:p>
          <a:p>
            <a:endParaRPr lang="en-US" dirty="0"/>
          </a:p>
          <a:p>
            <a:r>
              <a:rPr lang="en-US" dirty="0"/>
              <a:t>Quellenauszuege zur Nachvollziehbarkeit (Originale bei konkreter Fallanwendung konsultieren):</a:t>
            </a:r>
          </a:p>
          <a:p>
            <a:r>
              <a:rPr lang="en-US" dirty="0"/>
              <a:t>CHOP 2026, 99.B7.1, gedruckte S. 438: Intensivmedizinische Komplexbehandlung (Basisprozedur) des Erwachsenen, nach Aufwandspunkten EXKL. Nicht invasive Beatmung ausserhalb Intensivstation (93.9E.-) Beachte: Mindestmerkmale: - Kontinuierliche, 24-stündige Überwachung und Behandlung durch ein Team von Pflegefachfrauen / Pflegefachmännern sowie Ärztinnen / Ärzten in einer durch die Schweizerische Gesellschaft für Intensivmedizin [SGI] zertifizierten Intensivstation [IS] sowie unter Leitung einer Fachärztin / eines Facharztes Intensivmedizin, - Die Anzahl der Aufwandspunkte errechnet sich als SAPS II + Summe von NEMS. SAPS II wird einmal in den ersten 24 Stunden des Aufenthaltes in der IS erhoben. NEMS wird einmal pro Pflegeschicht erhoben. Bei 8-Stunden Schichten wird NEMS einfach aufsummiert, bei 12-Stunden Schichten wird die jeweils erhobene Punktzahl für NEMS mit 1.5 multipliziert. Die genauen Definitionen von SAPS II [Simplified Acute Physiology Score] und NEMS [Nine Equivalent of nursing Manpower use Score] sind im aktuell gültigen Dokument «Minimaler Datensatz der SGI MDSi» enthalten und abrufbar unter folgendem Link: www.sgi-ssmi.ch/de -&gt; Ressorts -&gt; Datensatz (MDSi) -&gt; Download. Ältere Versionen des MDSi sind im Archiv enthalten. Dieses befindet sich unter folgendem Link: www.sgi-ssmi.ch/de -&gt; Ressorts -&gt; Datensatz (MDSi) -&gt; Archiv MDSi Reglement, - Spezielle intensivmedizinische Prozeduren, wie Transfusion von Plasma und Plasmabestandteilen, Plasmapherese und Immunadsorption, Massnahmen im Rahmen der Reanimation u.a. sind gesondert zu kodieren. Dieser Kode gilt für Patientinnen / Patienten ab dem vollendeten 16. Lebensjahr.</a:t>
            </a:r>
          </a:p>
          <a:p>
            <a:r>
              <a:rPr lang="en-US" dirty="0"/>
              <a:t>CHOP 2027, 99.B7.1, gedruckte S. 454: Intensivmedizinische Komplexbehandlung des Erwachsenen (Basisprozedur), nach Aufwandspunkten EXKL. Nicht invasive Beatmung ausserhalb Intensivstation (93.9E.-) Beachte: Mindestmerkmale: - Kontinuierliche, 24-stündige Überwachung und Behandlung durch ein Team von Pflegefachfrauen / Pflegefachmännern sowie Ärztinnen / Ärzten in einer durch die Schweizerische Gesellschaft für Intensivmedizin [SGI] zertifizierten Intensivstation [IS] sowie unter Leitung einer Fachärztin / eines Facharztes Intensivmedizin, - Die Anzahl der Aufwandspunkte errechnet sich als SAPS II + Summe von NEMS. SAPS II wird einmal in den ersten 24 Stunden des Aufenthaltes in der IS erhoben. NEMS wird einmal pro Pflegeschicht erhoben. Bei 8-Stunden Schichten wird NEMS einfach aufsummiert, bei 12-Stunden Schichten wird die jeweils erhobene Punktzahl für NEMS mit 1.5 multipliziert. Die genauen Definitionen von SAPS II [Simplified Acute Physiology Score] und NEMS [Nine Equivalent of nursing Manpower use Score] sind im aktuell gültigen Dokument «Minimaler Datensatz der SGI MDSi» enthalten und abrufbar unter folgendem Link: </a:t>
            </a:r>
            <a:r>
              <a:rPr lang="en-US" dirty="0">
                <a:hlinkClick r:id="rId6"/>
              </a:rPr>
              <a:t>https://sgi-ssmi.ch/de/</a:t>
            </a:r>
            <a:r>
              <a:rPr lang="en-US" dirty="0"/>
              <a:t> -&gt; Ressorts -&gt; Datensatz (MDSi) -&gt; Download. Ältere Versionen des MDSi sind im Archiv enthalten. Dieses befindet sich unter folgendem Link: www.sgi-ssmi.ch/de -&gt; Ressorts -&gt; Datensatz (MDSi) -&gt; Archiv MDSi Reglement, - Spezielle intensivmedizinische Prozeduren, wie Transfusion von Plasma und Plasmabestandteilen, Plasmapherese und Immunadsorption, Massnahmen im Rahmen der Reanimation u.a. sind gesondert zu kodieren. Dieser Kode gilt für Patientinnen / Patienten ab dem vollendeten 16. Lebensjahr.</a:t>
            </a:r>
          </a:p>
          <a:p>
            <a:r>
              <a:rPr lang="en-US" dirty="0"/>
              <a:t>CHOP 2026, 99.B7.10, gedruckte S. 438: Intensivmedizinische Komplexbehandlung, 1 bis 59 Aufwandspunkte</a:t>
            </a:r>
          </a:p>
          <a:p>
            <a:r>
              <a:rPr lang="en-US" dirty="0"/>
              <a:t>CHOP 2027, 99.B7.10, gedruckte S. 454: Intensivmedizinische Komplexbehandlung des Erwachsenen (Basisprozedur), 1 bis 59 Aufwandspunkte</a:t>
            </a:r>
          </a:p>
          <a:p>
            <a:r>
              <a:rPr lang="en-US" dirty="0"/>
              <a:t>CHOP 2026, 99.B8.1, gedruckte S. 441: Komplexbehandlung des Erwachsenen in einer Intermediate-Care Unit [IMCU], nach Aufwandspunkten EXKL. Nicht invasive Beatmung ausserhalb Intensivstation (93.9E.-) Beachte: Mindestmerkmal Punkt 1, Referenzdokument und Indikation: Multimodale Überwachung und Komplexbehandlung bei drohender oder manifester Gefährdung von Vitalfunktionen oder zwecks Sicherstellung eines erhöhten pflegerischen Aufwandes in einer anerkannten Intermediate-Care Unit [IMCU]. Das Dokument «Schweizerische Richtlinien für die Anerkennung von Intermediate-Care Units (IMCU’s)» ist unter folgendem Link abrufbar: </a:t>
            </a:r>
            <a:r>
              <a:rPr lang="en-US" dirty="0">
                <a:hlinkClick r:id="rId7"/>
              </a:rPr>
              <a:t>https://www.swiss-imc.ch/de/richtlinien.html</a:t>
            </a:r>
            <a:r>
              <a:rPr lang="en-US" dirty="0"/>
              <a:t>. Es gilt jeweils die aktuellste Version. Im Dokument sind die Fachgesellschaften aufgeführt, über die diese Richtlinien ebenfalls bezogen werden können. Ältere Versionen der Richtlinien sind im Archiv enthalten. Dieses befindet sich unter demselben Link. Dieser Kode gilt für Patientinnen / Patienten, die bei stationärer Aufnahme das 16. Lebensjahr vollendet haben. Dieser Kode gilt nicht für eine Behandlung in einer Notfallstation oder in einem Aufwachraum [postanaesthesia care unit]. Mindestmerkmal Punkt 2, Behandlung und Behandlungsteam: Kontinuierliche, 24-stündige Überwachung und Behandlung durch ein Team von Pflegefachfrauen / Pflegefachmännern sowie Ärztinnen / Ärzten in einer durch die interdisziplinäre Kommission für Anerkennung von Intermediate-Care Units [IMCU] anerkannten IMCU sowie unter Leitung einer Fachärztin / eines Facharztes mit Qualifikation gemäss den Schweizerischen Richtlinien für die Anerkennung von IMCU. Mindestmerkmal Punkt 3, Berechnung und Erfassung: Die Anzahl der Aufwandspunkte errechnet sich als SAPS II + Summe von NEMS. SAPS II wird einmal in den ersten 24 Stunden des Aufenthaltes in der IMCU erhoben. NEMS wird einmal pro Pflegeschicht erhoben. Bei 8-Stunden Schichten wird NEMS einfach aufsummiert, bei 12-Stunden Schichten wird die jeweils erhobene Punktzahl für NEMS mit 1.5 multipliziert. Die genauen Definitionen von SAPS II [Simplified Acute Physiology Score] und NEMS [Nine Equivalent of nursing Manpower use Score] sind im aktuell gültigen Dokument «Minimaler Datensatz der SGI-KAIMC MDSIMC» enthalten und abrufbar unter folgendem Link: </a:t>
            </a:r>
            <a:r>
              <a:rPr lang="en-US" dirty="0">
                <a:hlinkClick r:id="rId8"/>
              </a:rPr>
              <a:t>https://swiss-imc.ch/de/mdsimc.html</a:t>
            </a:r>
            <a:r>
              <a:rPr lang="en-US" dirty="0"/>
              <a:t> Ältere Versionen des MDSIMC sind im Archiv enthalten. Dieses befindet sich unter demselben Link. Spezielle Prozeduren, wie Transfusion von Plasma und Plasmabestandteilen, Plasmapherese und Immunadsorption, Massnahmen im Rahmen der Reanimation u.a. und zusätzliche Komplexbehandlungen sind gesondert zu codieren. Für die Dauer des Aufenthaltes in der IMCU kann jedoch nicht gleichzeitig eine intensivmedizinische Komplexbehandlung kodiert werden.</a:t>
            </a:r>
          </a:p>
          <a:p>
            <a:r>
              <a:rPr lang="en-US" dirty="0"/>
              <a:t>CHOP 2027, 99.B8.1, gedruckte S. 457: Komplexbehandlung des Erwachsenen in einer Intermediate-Care Unit [IMCU], nach Aufwandspunkten EXKL. Nicht invasive Beatmung ausserhalb Intensivstation (93.9E.-) Beachte: Mindestmerkmal Punkt 1, Referenzdokument und Indikation: Multimodale Überwachung und Komplexbehandlung bei drohender oder manifester Gefährdung von Vitalfunktionen oder zwecks Sicherstellung eines erhöhten pflegerischen Aufwandes in einer anerkannten Intermediate-Care Unit [IMCU]. Das Dokument «Schweizerische Richtlinien für die Anerkennung von Intermediate-Care Units (IMCU’s)» ist unter folgendem Link abrufbar: </a:t>
            </a:r>
            <a:r>
              <a:rPr lang="en-US" dirty="0">
                <a:hlinkClick r:id="rId7"/>
              </a:rPr>
              <a:t>https://www.swiss-imc.ch/de/richtlinien.html</a:t>
            </a:r>
            <a:r>
              <a:rPr lang="en-US" dirty="0"/>
              <a:t>. Es gilt jeweils die aktuellste Version. Im Dokument sind die Fachgesellschaften aufgeführt, über die diese Richtlinien ebenfalls bezogen werden können. Ältere Versionen der Richtlinien sind im Archiv enthalten. Dieses befindet sich unter demselben Link. Dieser Kode gilt für Patientinnen / Patienten, die bei stationärer Aufnahme das 16. Lebensjahr vollendet haben. Dieser Kode gilt nicht für eine Behandlung in einer Notfallstation oder in einem Aufwachraum [postanaesthesia care unit]. Mindestmerkmal Punkt 2, Behandlung und Behandlungsteam: Kontinuierliche, 24-stündige Überwachung und Behandlung durch ein Team von Pflegefachfrauen / Pflegefachmännern sowie Ärztinnen / Ärzten in einer durch die interdisziplinäre Kommission für Anerkennung von Intermediate-Care Units [IMCU] anerkannten IMCU sowie unter Leitung einer Fachärztin / eines Facharztes mit Qualifikation gemäss den Schweizerischen Richtlinien für die Anerkennung von IMCU. Mindestmerkmal Punkt 3, Berechnung und Erfassung: Die Anzahl der Aufwandspunkte errechnet sich als SAPS II + Summe von NEMS. SAPS II wird einmal in den ersten 24 Stunden des Aufenthaltes in der IMCU erhoben. NEMS wird einmal pro Pflegeschicht erhoben. Bei 8-Stunden Schichten wird NEMS einfach aufsummiert, bei 12-Stunden Schichten wird die jeweils erhobene Punktzahl für NEMS mit 1.5 multipliziert. Die genauen Definitionen von SAPS II [Simplified Acute Physiology Score] und NEMS [Nine Equivalent of nursing Manpower use Score] sind im aktuell gültigen Dokument «Minimaler Datensatz der IG-IMC MDSimc» enthalten und abrufbar unter folgendem Link: </a:t>
            </a:r>
            <a:r>
              <a:rPr lang="en-US" dirty="0">
                <a:hlinkClick r:id="rId8"/>
              </a:rPr>
              <a:t>https://swiss-imc.ch/de/mdsimc.html</a:t>
            </a:r>
            <a:r>
              <a:rPr lang="en-US" dirty="0"/>
              <a:t> Ältere Versionen des MDSimc sind im Archiv enthalten. Dieses befindet sich unter demselben Link. Spezielle Prozeduren, wie Transfusion von Plasma und Plasmabestandteilen, Plasmapherese und Immunadsorption, Massnahmen im Rahmen der Reanimation u.a. und zusätzliche Komplexbehandlungen sind gesondert zu codieren. Für die Dauer des Aufenthaltes in der IMCU kann jedoch nicht gleichzeitig eine intensivmedizinische Komplexbehandlung kodiert werden.</a:t>
            </a:r>
          </a:p>
          <a:p>
            <a:r>
              <a:rPr lang="en-US" dirty="0"/>
              <a:t>CHOP 2026, 99.B8.4, gedruckte S. 442: Komplexbehandlung im Kindesalter in einer Intermediate-Care Unit [IMCU], nach Aufwandspunkten EXKL. Nicht invasive Beatmung ausserhalb Intensivstation (93.9E.-) Beachte: Mindestmerkmal Punkt 1, Referenzdokument und Indikation: Multimodale Überwachung und Komplexbehandlung bei drohender oder manifester Gefährdung von Vitalfunktionen oder zwecks Sicherstellung eines erhöhten pflegerischen Aufwandes in einer anerkannten Intermediate-Care Unit [IMCU]. Das Dokument «Schweizerische Richtlinien für die Anerkennung von Intermediate-Care Units (IMCU’s)» ist unter folgendem Link abrufbar: </a:t>
            </a:r>
            <a:r>
              <a:rPr lang="en-US" dirty="0">
                <a:hlinkClick r:id="rId7"/>
              </a:rPr>
              <a:t>https://www.swiss-imc.ch/de/richtlinien.html</a:t>
            </a:r>
            <a:r>
              <a:rPr lang="en-US" dirty="0"/>
              <a:t>. Es gilt jeweils die aktuellste Version. Im Dokument sind die Fachgesellschaften aufgeführt, über die diese Richtlinien ebenfalls bezogen werden können. Ältere Versionen der Richtlinien sind im Archiv enthalten. Dieses befindet sich unter demselben Link. Dieser Kode gilt für Patientinnen / Patienten, die bei stationärer Aufnahme älter als 28 Tage sind, aber das 16. Lebensjahr noch nicht vollendet haben. Dieser Kode gilt nicht für eine Behandlung in einer Notfallstation oder in einem Aufwachraum [postanaesthesia care unit]. Mindestmerkmal Punkt 2, Behandlung und Behandlungsteam: Kontinuierliche, 24-stündige Überwachung und Behandlung durch ein Team von Pflegefachfrauen / Pflegefachmännern sowie Ärztinnen / Ärzten in einer durch die interdisziplinäre Kommission für Anerkennung von Intermediate-Care Units [IMCU] anerkannten IMCU sowie unter Leitung einer Fachärztin / eines Facharztes mit Qualifikation gemäss den Schweizerischen Richtlinien für die Anerkennung von IMCU. Mindestmerkmal Punkt 3, Berechnung und Erfassung: Die Anzahl der Aufwandspunkte errechnet sich als Sterbewahrscheinlichkeit [Predicted Death Rate] in % gemäss PIM 3 + Summe von NEMS. PIM 3 wird einmal in den ersten 24 Stunden des Aufenthaltes in der IMCU erhoben. NEMS wird einmal pro Pflegeschicht erhoben. Bei 8-Stunden Schichten wird NEMS einfach aufsummiert, bei 12-Stunden Schichten wird die jeweils erhobene Punktzahl für NEMS mit 1.5 multipliziert. Die genauen Definitionen von PIM 3 [Pediatric Index of Mortality 3] und NEMS [Nine Equivalent of nursing Manpower use Score] sind im aktuell gültigen Dokument «Minimaler Datensatz der SGI-KAIMC MDSIMC» enthalten und abrufbar unter folgendem Link: </a:t>
            </a:r>
            <a:r>
              <a:rPr lang="en-US" dirty="0">
                <a:hlinkClick r:id="rId8"/>
              </a:rPr>
              <a:t>https://swiss-imc.ch/de/mdsimc.html</a:t>
            </a:r>
            <a:r>
              <a:rPr lang="en-US" dirty="0"/>
              <a:t> Ältere Versionen des MDSIMC sind im Archiv enthalten. Dieses befindet sich unter demselben Link. Spezielle Prozeduren, wie Transfusion von Plasma und Plasmabestandteilen, Plasmapherese und Immunadsorption, Massnahmen im Rahmen der Reanimation u.a. und zusätzliche Komplexbehandlungen sind gesondert zu kodieren. Für die Dauer des Aufenthaltes in der IMCU kann jedoch nicht gleichzeitig eine Intensivmedizinische Komplexbehandlung kodiert werden.</a:t>
            </a:r>
          </a:p>
          <a:p>
            <a:r>
              <a:rPr lang="en-US" dirty="0"/>
              <a:t>CHOP 2027, 99.B8.4, gedruckte S. 458: Komplexbehandlung im Kindesalter in einer Intermediate-Care Unit [IMCU], nach Aufwandspunkten EXKL. Nicht invasive Beatmung ausserhalb Intensivstation (93.9E.-) Beachte: Mindestmerkmal Punkt 1, Referenzdokument und Indikation: Multimodale Überwachung und Komplexbehandlung bei drohender oder manifester Gefährdung von Vitalfunktionen oder zwecks Sicherstellung eines erhöhten pflegerischen Aufwandes in einer anerkannten Intermediate-Care Unit [IMCU]. Das Dokument «Schweizerische Richtlinien für die Anerkennung von Intermediate-Care Units (IMCU’s)» ist unter folgendem Link abrufbar: </a:t>
            </a:r>
            <a:r>
              <a:rPr lang="en-US" dirty="0">
                <a:hlinkClick r:id="rId7"/>
              </a:rPr>
              <a:t>https://www.swiss-imc.ch/de/richtlinien.html</a:t>
            </a:r>
            <a:r>
              <a:rPr lang="en-US" dirty="0"/>
              <a:t>. Es gilt jeweils die aktuellste Version. Im Dokument sind die Fachgesellschaften aufgeführt, über die diese Richtlinien ebenfalls bezogen werden können. Ältere Versionen der Richtlinien sind im Archiv enthalten. Dieses befindet sich unter demselben Link. Dieser Kode gilt für Patientinnen/ Patienten, die bei stationärer Aufnahme älter als 28 Tage sind, aber das 16. Lebensjahr noch nicht vollendet haben. Für Frühgeborene gilt er, wenn diese bei stationärer Aufnahme älter als 44 0/7 Wochen (Gestationsalter bei Geburt zuzüglich dem chronologischen Alter nach Geburt) sind. Dieser Kode gilt nicht für eine Behandlung in einer Notfallstation oder in einem Aufwachraum [postanaesthesia care unit]. Mindestmerkmal Punkt 2, Behandlung und Behandlungsteam: Kontinuierliche, 24-stündige Überwachung und Behandlung durch ein Team von Pflegefachfrauen / Pflegefachmännern sowie Ärztinnen / Ärzten in einer durch die interdisziplinäre Kommission für Anerkennung von Intermediate-Care Units [IMCU] anerkannten IMCU sowie unter Leitung einer Fachärztin / eines Facharztes mit Qualifikation gemäss den Schweizerischen Richtlinien für die Anerkennung von IMCU. Mindestmerkmal Punkt 3, Berechnung und Erfassung: Die Anzahl der Aufwandspunkte errechnet sich als Sterbewahrscheinlichkeit [Predicted Death Rate] in % gemäss PIM 3 + Summe von NEMS. PIM 3 wird einmal in den ersten 24 Stunden des Aufenthaltes in der IMCU erhoben. NEMS wird einmal pro Pflegeschicht erhoben. Bei 8-Stunden Schichten wird NEMS einfach aufsummiert, bei 12-Stunden Schichten wird die jeweils erhobene Punktzahl für NEMS mit 1.5 multipliziert. Die genauen Definitionen von PIM 3 [Pediatric Index of Mortality 3] und NEMS [Nine Equivalent of nursing Manpower use Score] sind im aktuell gültigen Dokument «Minimaler Datensatz der IG-IMC MDSimc» enthalten und abrufbar unter folgendem Link: </a:t>
            </a:r>
            <a:r>
              <a:rPr lang="en-US" dirty="0">
                <a:hlinkClick r:id="rId8"/>
              </a:rPr>
              <a:t>https://swiss-imc.ch/de/mdsimc.html</a:t>
            </a:r>
            <a:r>
              <a:rPr lang="en-US" dirty="0"/>
              <a:t> Ältere Versionen des MDSimc sind im Archiv enthalten. Dieses befindet sich unter demselben Link. Spezielle Prozeduren, wie Transfusion von Plasma und Plasmabestandteilen, Plasmapherese und Immunadsorption, Massnahmen im Rahmen der Reanimation u.a. und zusätzliche Komplexbehandlungen sind gesondert zu kodieren. Für die Dauer des Aufenthaltes in der IMCU kann jedoch nicht gleichzeitig eine Intensivmedizinische Komplexbehandlung kodiert werden.</a:t>
            </a:r>
          </a:p>
          <a:p>
            <a:r>
              <a:rPr lang="en-US" dirty="0"/>
              <a:t>CHOP 2026, 99.B8.5, gedruckte S. 443: Komplexbehandlung im Neugeborenenalter in einer Intermediate-Care Unit [IMCU], nach Aufwandspunkten Beachte: Mindestmerkmal Punkt 1, Referenzdokumente und Indikation: Multimodale Überwachung und Komplexbehandlung bei drohender oder manifester Gefährdung von Vitalfunktionen oder zwecks Sicherstellung eines erhöhten pflegerischen Aufwandes in einer durch die Schweizerische Gesellschaft für Neonatologie [SGN - Swiss Society of Neonatology] anerkannten Level IIB Neonatal Intermediate Care Unit und in einer anerkannten Intermediate-Care Unit [IMCU]. Das Dokument der Schweizerischen Gesellschaft für Neonatologie «Standards for Levels of Neonatal Care in Switzerland. Revised Version 14.3.2019» ist unter folgendem Link abrufbar: </a:t>
            </a:r>
            <a:r>
              <a:rPr lang="en-US" dirty="0">
                <a:hlinkClick r:id="rId9"/>
              </a:rPr>
              <a:t>https://www.neonet.ch/unit-accreditation/unit-accreditation-canu</a:t>
            </a:r>
            <a:r>
              <a:rPr lang="en-US" dirty="0"/>
              <a:t>. Das Dokument «Schweizerische Richtlinien für die Anerkennung von Intermediate-Care Units (IMCU’s)» ist unter folgendem Link abrufbar: </a:t>
            </a:r>
            <a:r>
              <a:rPr lang="en-US" dirty="0">
                <a:hlinkClick r:id="rId7"/>
              </a:rPr>
              <a:t>https://www.swiss-imc.ch/de/richtlinien.html</a:t>
            </a:r>
            <a:r>
              <a:rPr lang="en-US" dirty="0"/>
              <a:t>. Es gilt jeweils die aktuellste Version. Im Dokument sind die Fachgesellschaften aufgeführt, über die diese Richtlinien ebenfalls bezogen werden können. Ältere Versionen der Richtlinien sind im Archiv enthalten. Dieses befindet sich unter demselben Link. Dieser Kode gilt für Patientinnen / Patienten, die bei stationärer Aufnahme jünger oder gleich 28 Tage alt sind. Dieser Kode gilt nicht für eine Behandlung in einer Notfallstation oder in einem Aufwachraum. Mindestmerkmal Punkt 2, Behandlung und Behandlungsteam: Kontinuierliche, 24-stündige Überwachung und Behandlung durch ein Team von Pflegefachfrauen / Pflegefachmännern sowie Ärztinnen / Ärzten in einer durch die interdisziplinäre Kommission für Anerkennung von Intermediate-Care Units [IMCU] anerkannten IMCU sowie unter Leitung einer Fachärztin / eines Facharztes Intensivmedizin oder einer Fachärztin / eines Facharztes Pädiatrie mit Schwerpunkt Neonatologie. Mindestmerkmal Punkt 3, Berechnung und Erfassung: Die Anzahl der Aufwandspunkte errechnet sich als Sterbewahrscheinlichkeit [Predicted Death Rate] in % gemäss PIM 3 oder CRIB 2 + Summe von NEMS. PIM 3 oder CRIB 2 wird (fakultativ, abhängig von erfüllbaren Kriterien Reife/Gewicht) einmal in den ersten 24 Stunden des Aufenthaltes in der IMCU erhoben. NEMS wird einmal pro Pflegeschicht erhoben. Bei 8-Stunden Schichten wird NEMS einfach aufsummiert, bei 12-Stunden Schichten wird die jeweils erhobene Punktzahl für NEMS mit 1.5 multipliziert. Die genauen Definitionen von PIM 3 [Pediatric Index of Mortality 3], CRIB 2 [Clinical Risk Index for Babies 2] und NEMS [Nine Equivalent of nursing Manpower use Score] sind im aktuell gültigen Dokument «Minimaler Datensatz der SGI-KAIMC MDSIMC» enthalten und abrufbar unter folgendem Link: </a:t>
            </a:r>
            <a:r>
              <a:rPr lang="en-US" dirty="0">
                <a:hlinkClick r:id="rId8"/>
              </a:rPr>
              <a:t>https://swiss-imc.ch/de/mdsimc.html</a:t>
            </a:r>
            <a:r>
              <a:rPr lang="en-US" dirty="0"/>
              <a:t> Ältere Versionen des MDSIMC sind im Archiv enthalten. Dieses befindet sich unter demselben Link. Spezielle Prozeduren, wie Transfusion von Plasma und Plasmabestandteilen, Plasmapherese und Immunadsorption, Massnahmen im Rahmen der Reanimation, systemische Hypothermie u.a. und zusätzliche Komplexbehandlungen sind gesondert zu kodieren. Für die Dauer des Aufenthaltes in der IMCU kann für einen Behandlungszeitraum jedoch nicht gleichzeitig eine Intensivmedizinische Komplexbehandlung kodiert werden.</a:t>
            </a:r>
          </a:p>
          <a:p>
            <a:r>
              <a:rPr lang="en-US" dirty="0"/>
              <a:t>CHOP 2027, 99.B8.5, gedruckte S. 459: Komplexbehandlung im Neugeborenenalter in einer Intermediate-Care Unit [IMCU], nach Aufwandspunkten Beachte: Mindestmerkmal Punkt 1, Referenzdokumente und Indikation: Multimodale Überwachung und Komplexbehandlung bei drohender oder manifester Gefährdung von Vitalfunktionen oder zwecks Sicherstellung eines erhöhten pflegerischen Aufwandes in einer durch die Schweizerische Gesellschaft für Neonatologie [SGN - Swiss Society of Neonatology] anerkannten Level IIB Neonatal Intermediate Care Unit und in einer anerkannten Intermediate-Care Unit [IMCU]. Das Dokument der Schweizerischen Gesellschaft für Neonatologie «Standards for Levels of Neonatal Care in Switzerland. Revised Version 14.3.2019» ist unter folgendem Link abrufbar: </a:t>
            </a:r>
            <a:r>
              <a:rPr lang="en-US" dirty="0">
                <a:hlinkClick r:id="rId9"/>
              </a:rPr>
              <a:t>https://www.neonet.ch/unit-accreditation/unit-accreditation-canu</a:t>
            </a:r>
            <a:r>
              <a:rPr lang="en-US" dirty="0"/>
              <a:t>. Das Dokument «Schweizerische Richtlinien für die Anerkennung von Intermediate-Care Units (IMCU’s)» ist unter folgendem Link abrufbar: </a:t>
            </a:r>
            <a:r>
              <a:rPr lang="en-US" dirty="0">
                <a:hlinkClick r:id="rId7"/>
              </a:rPr>
              <a:t>https://www.swiss-imc.ch/de/richtlinien.html</a:t>
            </a:r>
            <a:r>
              <a:rPr lang="en-US" dirty="0"/>
              <a:t>. Es gilt jeweils die aktuellste Version. Im Dokument sind die Fachgesellschaften aufgeführt, über die diese Richtlinien ebenfalls bezogen werden können. Ältere Versionen der Richtlinien sind im Archiv enthalten. Dieses befindet sich unter demselben Link. Dieser Kode gilt für Patientinnen / Patienten, die bei stationärer Aufnahme jünger oder gleich 28 Tage alt sind. Für Frühgeborene gilt er, wenn diese bei stationärer Aufnahme höchstens 44 0/7 Wochen alt (Gestationsalter bei Geburt zuzüglich dem chronologischen Alter nach Geburt) sind. Dieser Kode gilt nicht für eine Behandlung in einer Notfallstation oder in einem Aufwachraum. Mindestmerkmal Punkt 2, Behandlung und Behandlungsteam: Kontinuierliche, 24-stündige Überwachung und Behandlung durch ein Team von Pflegefachfrauen / Pflegefachmännern sowie Ärztinnen / Ärzten in einer durch die interdisziplinäre Kommission für Anerkennung von Intermediate-Care Units [IMCU] anerkannten IMCU sowie unter Leitung einer Fachärztin / eines Facharztes Intensivmedizin oder einer Fachärztin / eines Facharztes Pädiatrie mit Schwerpunkt Neonatologie. Mindestmerkmal Punkt 3, Berechnung und Erfassung: Die Anzahl der Aufwandspunkte errechnet sich als Sterbewahrscheinlichkeit [Predicted Death Rate] in % gemäss PIM 3 oder CRIB 2 + Summe von NEMS. PIM 3 oder CRIB 2 wird (fakultativ, abhängig von erfüllbaren Kriterien Reife/Gewicht) einmal in den ersten 24 Stunden des Aufenthaltes in der IMCU erhoben. NEMS wird einmal pro Pflegeschicht erhoben. Bei 8-Stunden Schichten wird NEMS einfach aufsummiert, bei 12-Stunden Schichten wird die jeweils erhobene Punktzahl für NEMS mit 1.5 multipliziert. Die genauen Definitionen von PIM 3 [Pediatric Index of Mortality 3], CRIB 2 [Clinical Risk Index for Babies 2] und NEMS [Nine Equivalent of nursing Manpower use Score] sind im aktuell gültigen Dokument «Minimaler Datensatz der IG-IMC MDSimc» enthalten und abrufbar unter folgendem Link: </a:t>
            </a:r>
            <a:r>
              <a:rPr lang="en-US" dirty="0">
                <a:hlinkClick r:id="rId8"/>
              </a:rPr>
              <a:t>https://swiss-imc.ch/de/mdsimc.html</a:t>
            </a:r>
            <a:r>
              <a:rPr lang="en-US" dirty="0"/>
              <a:t> Ältere Versionen des MDSimc sind im Archiv enthalten. Dieses befindet sich unter demselben Link. Spezielle Prozeduren, wie Transfusion von Plasma und Plasmabestandteilen, Plasmapherese und Immunadsorption, Massnahmen im Rahmen der Reanimation, systemische Hypothermie u.a. und zusätzliche Komplexbehandlungen sind gesondert zu kodieren. Für die Dauer des Aufenthaltes in der IMCU kann für einen Behandlungszeitraum jedoch nicht gleichzeitig eine Intensivmedizinische Komplexbehandlung kodiert werden.</a:t>
            </a:r>
          </a:p>
          <a:p>
            <a:r>
              <a:rPr lang="en-US" dirty="0"/>
              <a:t>CHOP 2026, 99.BA.3, gedruckte S. 447: Komplexbehandlung des akuten Hirnschlags im neurologischen Telekonsildienst Beachte: Mindestmerkmal Punkt 1, Indikation: Notfalldiagnostik sowie Behandlung der Patientin / des Patienten mit akutem Hirnschlag. «Akuter Hirnschlag» umfasst akute TIA [transitorische ischämische Attacke], akuten ischämischen Hirninfarkt, akute nicht-traumatische Hirnblutung und akute nicht-traumatische Subarachnoidalblutung. Mindestmerkmal Punkt 2, Behandlungsteam und Infrastruktur: Betreuung durch ein spezialisiertes Team, unter fachärztlicher internistischer und intensivmedizinischer Leitung mit Beizug eines neurologischen Telekonsildienstes. Weitere Anforderungen: - Durchführung der zerebralen Angiographie 7d/24h gewährleistet, im Hause oder in Kooperation mit SC/SU, - 7d/24h unmittelbare Verfügbarkeit der intravenösen Thrombolyse, - EEG bei Bedarf verfügbar, - Ätiologische Diagnostik und Differentialdiagnostik des Schlaganfalls (z. B. transösophageale Echokardiographie, Hämostaseologie, Angiitisdiagnostik und andere Verfahren) innerhalb der Institution. Mindestmerkmal Punkt 3, Behandlung: a) Diagnostik: Durchführung einer Computertomographie (Spiral CT) oder Kernspintomographie des Kopfes mit jeweils Angiographie der Kopf-, Halsarterien mit Beginn der neuroradiologischen Untersuchung innert 120 Minuten nach Eintritt oder nach Feststellung von Hirnschlagzeichen bei hospitalisierten Patientinnen / Patienten, sofern keine entsprechende technisch ausreichende externe CT oder MRI und keine Kontraindikationen vorliegen. Neurovaskulärer Ultraschall (intra- und extrakraniell) kann eine Angiographie ersetzen. b) Überwachung: 24-Stunden-Monitoring von mindestens 3 der folgenden Parameter: Blutdruck, Herzfrequenz, EKG, Atmung, Sauerstoffsättigung, Temperatur. 6stündige Überwachung sowie Dokumentation des neurologischen Befundes zur Früherkennung von Schlaganfallprogression, -rezidiv und anderen Komplikationen. c) Therapiebereiche: Beginn therapeutischer Massnahmen innerhalb 24 Std. (Physiotherapie an allen Tagen, Ergotherapie und Logopädie Montag bis Freitag) mit mindestens einer Behandlungseinheit pro Tag möglich, falls entsprechende Defizite vorliegen und unter Berücksichtigung der therapeutischen Voraussetzungen (z. B. Kooperationsfähigkeit, klinisch stabiler Zustand usw.).</a:t>
            </a:r>
          </a:p>
          <a:p>
            <a:r>
              <a:rPr lang="en-US" dirty="0"/>
              <a:t>CHOP 2027, 99.BA.3, gedruckte S. 463: Komplexbehandlung des akuten Hirnschlags im neurologischen Telekonsildienst Beachte: Mindestmerkmal Punkt 1, Indikation: Notfalldiagnostik sowie Behandlung der Patientin / des Patienten mit akutem Hirnschlag. «Akuter Hirnschlag» umfasst akute TIA [transitorische ischämische Attacke], akuten ischämischen Hirninfarkt, akute nicht-traumatische Hirnblutung und akute nicht-traumatische Subarachnoidalblutung. Mindestmerkmal Punkt 2, Behandlungsteam und Infrastruktur: Betreuung durch ein spezialisiertes Team, unter fachärztlicher internistischer und intensivmedizinischer Leitung mit Beizug eines neurologischen Telekonsildienstes. Weitere Anforderungen: - Durchführung der zerebralen Angiographie 7d/24h gewährleistet, im Hause oder in Kooperation mit SC/SU, - 7d/24h unmittelbare Verfügbarkeit der intravenösen Thrombolyse, - EEG bei Bedarf verfügbar, - Ätiologische Diagnostik und Differentialdiagnostik des Schlaganfalls (z. B. transösophageale Echokardiographie, Hämostaseologie, Angiitisdiagnostik und andere Verfahren) innerhalb der Institution. Mindestmerkmal Punkt 3, Behandlung: a) Diagnostik: Durchführung einer Computertomographie (Spiral CT) oder Kernspintomographie des Kopfes mit jeweils Angiographie der Kopf-, Halsarterien mit Beginn der neuroradiologischen Untersuchung innert 120 Minuten nach Eintritt oder nach Feststellung von Hirnschlagzeichen bei hospitalisierten Patientinnen / Patienten, sofern keine entsprechende technisch ausreichende externe CT oder MRI und keine Kontraindikationen vorliegen. Neurovaskulärer Ultraschall (intra- und extrakraniell) kann eine Angiographie ersetzen. b) Überwachung: 24-Stunden-Monitoring von mindestens 3 der folgenden Parameter: Blutdruck, Herzfrequenz, EKG, Atmung, Sauerstoffsättigung, Temperatur. 6stündliche Überwachung sowie Dokumentation des neurologischen Befundes zur Früherkennung von Schlaganfallprogression, -rezidiv und anderen Komplikationen. c) Therapiebereiche: Beginn therapeutischer Massnahmen innerhalb 24 Std. (Physiotherapie an allen Tagen, Ergotherapie und Logopädie Montag bis Freitag) mit mindestens einer Behandlungseinheit pro Tag möglich, falls entsprechende Defizite vorliegen und unter Berücksichtigung der therapeutischen Voraussetzungen (z. B. Kooperationsfähigkeit, klinisch stabiler Zustand usw.).</a:t>
            </a:r>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BA.7, pädiatrische Rehabilitation: Die bisherige FMH-Referenz (inhaltlicher Stand 27.11.2018) und die Fassung vom 02.06.2026 wurden jeweils vollständig auf Seiten 1-3 verglichen. Die FMH ordnet die bisherige Fassung dem Zeitraum bis 31.12.2026 und die neue Fassung dem Zeitraum ab 01.01.2027 zu.</a:t>
            </a:r>
          </a:p>
          <a:p>
            <a:endParaRPr lang="en-US" dirty="0"/>
          </a:p>
          <a:p>
            <a:r>
              <a:rPr lang="en-US" dirty="0"/>
              <a:t>Die bisherige Fassung nennt ein Alter von 0 bis 18 Jahren. Der neue Einschlusswortlaut lautet: «Alter 0 bis zum bei Aufnahme vollendeten 18. Lebensjahr». Für Ausnahmefälle nach Vollendung des 18. Lebensjahres muss vorab eine Kostengutsprache vorliegen. Die Altersregel ist am Aufnahmezeitpunkt und am vollständigen Wortlaut der Referenz zu prüfen. Im Vergleich der übrigen personellen und infrastrukturellen Anforderungen wurde keine weitere materielle Änderung festgestellt.</a:t>
            </a:r>
          </a:p>
          <a:p>
            <a:endParaRPr lang="en-US" dirty="0"/>
          </a:p>
          <a:p>
            <a:r>
              <a:rPr lang="en-US" dirty="0"/>
              <a:t>Der CHOP 2027 nennt unter BA, Mindestmerkmal 0, den Referenzstand. Die konkrete Altersregel folgt aus dem gesonderten FMH-Dokument. Fundstellen: CHOP 2026 S. 460/PDF 482; CHOP 2027 S. 476/PDF 498. FMH-Altersregel jeweils S. 1. Quellenstand 21.10.2026.</a:t>
            </a:r>
          </a:p>
          <a:p>
            <a:endParaRPr lang="en-US" dirty="0"/>
          </a:p>
          <a:p>
            <a:r>
              <a:rPr lang="en-US" dirty="0"/>
              <a:t>FMH, bisherige Referenz (Stand 27.11.2018):</a:t>
            </a:r>
          </a:p>
          <a:p>
            <a:r>
              <a:rPr lang="en-US" dirty="0">
                <a:hlinkClick r:id="rId3"/>
              </a:rPr>
              <a:t>https://www.fmh.ch/files/pdf33/2025-12-16_referenzdokument_ba17.pdf</a:t>
            </a:r>
            <a:endParaRPr lang="en-US" dirty="0"/>
          </a:p>
          <a:p>
            <a:r>
              <a:rPr lang="en-US" dirty="0"/>
              <a:t>FMH, neue Referenz (Stand 02.06.2026):</a:t>
            </a:r>
          </a:p>
          <a:p>
            <a:r>
              <a:rPr lang="en-US" dirty="0">
                <a:hlinkClick r:id="rId4"/>
              </a:rPr>
              <a:t>https://www.fmh.ch/files/pdf33/2026-06-02_referenzdokument_ba.7_paediatrische-reha_d.pdf</a:t>
            </a:r>
            <a:endParaRPr lang="en-US" dirty="0"/>
          </a:p>
          <a:p>
            <a:r>
              <a:rPr lang="en-US" dirty="0"/>
              <a:t>FMH, Gültigkeitszuordnung:</a:t>
            </a:r>
          </a:p>
          <a:p>
            <a:r>
              <a:rPr lang="en-US" dirty="0">
                <a:hlinkClick r:id="rId5"/>
              </a:rPr>
              <a:t>https://www.fmh.ch/themen/stationaere-tarife/st-reha.cfm</a:t>
            </a:r>
            <a:endParaRPr lang="en-US" dirty="0"/>
          </a:p>
          <a:p>
            <a:endParaRPr lang="en-US" dirty="0"/>
          </a:p>
          <a:p>
            <a:r>
              <a:rPr lang="en-US" dirty="0"/>
              <a:t>Vergleichsspalten sind, sofern nicht in Anführungszeichen gesetzt, sinngemässe didaktische Zusammenfassungen. Weitere übergeordnete und kodebezogene Hinweise bleiben anwendbar.</a:t>
            </a:r>
          </a:p>
          <a:p>
            <a:endParaRPr lang="en-US" dirty="0"/>
          </a:p>
          <a:p>
            <a:r>
              <a:rPr lang="en-US" dirty="0"/>
              <a:t>Sichtbare Fundstelle:</a:t>
            </a:r>
          </a:p>
          <a:p>
            <a:r>
              <a:rPr lang="en-US" dirty="0"/>
              <a:t>CHOP 2026: S. 380-381, 416-417, 456-457, 460; CHOP 2027: S. 396-397, 432-433, 472-473, 476. FMH BA.7, 02.06.2026: S. 1.</a:t>
            </a:r>
          </a:p>
          <a:p>
            <a:endParaRPr lang="en-US" dirty="0"/>
          </a:p>
          <a:p>
            <a:r>
              <a:rPr lang="en-US" dirty="0"/>
              <a:t>[Sources]</a:t>
            </a:r>
          </a:p>
          <a:p>
            <a:r>
              <a:rPr lang="en-US" dirty="0"/>
              <a:t>- Nutzerdatei: CHOP 2026 (3).pdf | BFS, Schweizerische Operationsklassifikation, Systematisches Verzeichnis - Version 2026.</a:t>
            </a:r>
          </a:p>
          <a:p>
            <a:r>
              <a:rPr lang="en-US" dirty="0"/>
              <a:t>- Nutzerdatei: CHOP 2027 (2).pdf | BFS, Schweizerische Operationsklassifikation, Systematisches Verzeichnis - Version 2027.</a:t>
            </a:r>
          </a:p>
          <a:p>
            <a:r>
              <a:rPr lang="en-US" dirty="0"/>
              <a:t>- Seitenangaben in der Folie: gedruckte Seiten. Im systematischen Verzeichnis: PDF-Seite = gedruckte Seite + 22. Einleitung: roemische Seitenzahlen, z. B. S. V = PDF-Seite 7.</a:t>
            </a:r>
          </a:p>
          <a:p>
            <a:r>
              <a:rPr lang="en-US" dirty="0"/>
              <a:t>- Logo und Kontaktangaben: vom Auftraggeber bereitgestellt. Original-Logo proportional verwendet.</a:t>
            </a:r>
          </a:p>
          <a:p>
            <a:r>
              <a:rPr lang="en-US" dirty="0"/>
              <a:t>- Gestaltung: Sand &amp; Graphit, angelehnt an das freigegebene Modul MedKod_KHB_Update_2027_v2; wiederverwendete grafische Bergsilhouette ohne Datenbezug.</a:t>
            </a:r>
          </a:p>
          <a:p>
            <a:r>
              <a:rPr lang="en-US" dirty="0"/>
              <a:t>[/Sources]</a:t>
            </a:r>
          </a:p>
          <a:p>
            <a:endParaRPr lang="en-US" dirty="0"/>
          </a:p>
          <a:p>
            <a:r>
              <a:rPr lang="en-US" dirty="0"/>
              <a:t>Quellenauszuege zur Nachvollziehbarkeit (Originale bei konkreter Fallanwendung konsultieren):</a:t>
            </a:r>
          </a:p>
          <a:p>
            <a:r>
              <a:rPr lang="en-US" dirty="0"/>
              <a:t>CHOP 2026, 99.04, gedruckte S. 416: Transfusion von Erythrozytenkonzentraten Beachte: Eine Transfusionseinheit besteht aus einem Volumen von 200-350 ml (Vorschriften der Blutspende SRK Schweiz, Kapitel 18 A: Spezifikationen: Vollblut und Erythrozytenkonzentrate (Version 6, in Kraft ab 01.01.2021). Link: </a:t>
            </a:r>
            <a:r>
              <a:rPr lang="en-US" dirty="0">
                <a:hlinkClick r:id="rId6"/>
              </a:rPr>
              <a:t>https://dokuman.sbsc-bsd.ch/de-de/vorschriftenbsd/vorschriftenkapitelbeschl%C3%BCsse/kapitel.aspx)</a:t>
            </a:r>
            <a:r>
              <a:rPr lang="en-US" dirty="0"/>
              <a:t>. Bei der Transfusion von BabyErythrozytenkonzentraten bis zur Vollendung des ersten Lebensjahres ist jedes verabreichte Split-Erythrozytenkonzentrat zu zählen. Das Mindestvolumen entfällt.</a:t>
            </a:r>
          </a:p>
          <a:p>
            <a:r>
              <a:rPr lang="en-US" dirty="0"/>
              <a:t>CHOP 2027, 99.04, gedruckte S. 432: Transfusion von Erythrozytenkonzentraten Beachte: Eine Transfusionseinheit besteht aus einem Volumen von 200-350 ml (Vorschriften für die Blutspende SRK Schweiz, Anhang Art. 9.1 Spezifikationen: Vollblut und Erythrozytenkonzentrate (GPG) (Version 2, gültig ab: 01.02.2026). Link: </a:t>
            </a:r>
            <a:r>
              <a:rPr lang="en-US" dirty="0">
                <a:hlinkClick r:id="rId7"/>
              </a:rPr>
              <a:t>https://vorschriften.blutspende.ch/de/downloads)</a:t>
            </a:r>
            <a:r>
              <a:rPr lang="en-US" dirty="0"/>
              <a:t>. Bei der Transfusion von BabyErythrozytenkonzentraten bis zur Vollendung des ersten Lebensjahres ist jedes verabreichte Split-Erythrozytenkonzentrat zu zählen. Das Mindestvolumen entfällt.</a:t>
            </a:r>
          </a:p>
          <a:p>
            <a:r>
              <a:rPr lang="en-US" dirty="0"/>
              <a:t>CHOP 2026, 99.05, gedruckte S. 417: Transfusion von Thrombozyten Transfusion von Blutplättchen Beachte: Ein Thrombozytenkonzentrat [TK] hat einen Thrombozytengehalt &gt; oder = 2.4x10e11/ Einheit (Vorschriften der Blutspende SRK Schweiz, Kapitel 18 B: Spezifikationen: Thrombozytenkonzentrate (Version 8, in Kraft an 01.02.2020), Link: </a:t>
            </a:r>
            <a:r>
              <a:rPr lang="en-US" dirty="0">
                <a:hlinkClick r:id="rId6"/>
              </a:rPr>
              <a:t>https://dokuman.sbsc-bsd.ch/de-de/vorschriftenbsd/vorschriftenkapitelbeschl%C3%BCsse/kapitel.aspx)</a:t>
            </a:r>
            <a:r>
              <a:rPr lang="en-US" dirty="0"/>
              <a:t>. Ein halbes TK entspricht einem in zwei Hälften geteilten TK. Je halbem TK ist somit der Thrombozytengehalt von &gt; oder = 1.2x10e11/Beutel. Die über den gesamten Fall verabreichten halben Konzentrate sind zu addieren (z.B. 3 verabreichte halbe TK ergeben 1.5 TK). Werden in einem Fall ganze und halbe TK verabreicht, sind diese zu addieren (z.B. 5 ganze TK plus 3 halbe TK ergibt 6.5 ganze TK). Ergibt die Summe keine ganze Zahl ist abzurunden (im vorherigen Beispiel somit 6 TK). Bei der Transfusion von BabyThrombozytenkonzentraten bis zur Vollendung des ersten Lebensjahres ist jedes verabreichte Split-Thrombozytenkonzentrat als ein Ganzes zu zählen. Das Mindestvolumen entfällt.</a:t>
            </a:r>
          </a:p>
          <a:p>
            <a:r>
              <a:rPr lang="en-US" dirty="0"/>
              <a:t>CHOP 2027, 99.05, gedruckte S. 433: Transfusion von Thrombozyten Transfusion von Blutplättchen Beachte: Ein Thrombozytenkonzentrat [TK] hat einen Thrombozytengehalt &gt; oder = 2.4x10e11/ Einheit (Vorschriften für die Blutspende SRK Schweiz, Anhang Art. 9.2 Spezifikationen: Thrombozytenkonzentrate (GPG) (Version 2, gültig ab 01.02.2026), Link: </a:t>
            </a:r>
            <a:r>
              <a:rPr lang="en-US" dirty="0">
                <a:hlinkClick r:id="rId7"/>
              </a:rPr>
              <a:t>https://vorschriften.blutspende.ch/de/downloads)</a:t>
            </a:r>
            <a:r>
              <a:rPr lang="en-US" dirty="0"/>
              <a:t>. Ein halbes TK entspricht einem in zwei Hälften geteilten TK. Je halbem TK ist somit der Thrombozytengehalt von &gt; oder = 1.2x10e11/Beutel. Die über den gesamten Fall verabreichten halben Konzentrate sind zu addieren (z.B. 3 verabreichte halbe TK ergeben 1.5 TK). Werden in einem Fall ganze und halbe TK verabreicht, sind diese zu addieren (z.B. 5 ganze TK plus 3 halbe TK ergibt 6.5 ganze TK). Ergibt die Summe keine ganze Zahl ist abzurunden (im vorherigen Beispiel somit 6 TK). Bei der Transfusion von BabyThrombozytenkonzentraten bis zur Vollendung des ersten Lebensjahres ist jedes verabreichte Split-Thrombozytenkonzentrat als ein Ganzes zu zählen. Das Mindestvolumen entfällt.</a:t>
            </a:r>
          </a:p>
          <a:p>
            <a:r>
              <a:rPr lang="en-US" dirty="0"/>
              <a:t>CHOP 2026, 93.8B, gedruckte S. 380: Behandlung auf einer eigenständigen spezialisierten Palliative Care Station Kod. eb.: Falls durchgeführt - PflegeKomplexbehandlung (99.C-) EXKL. Kode weglassen - Palliativmedizinische Komplexbehandlung (ausserhalb einer eigenständigen spezialisierten Palliative Care Station) (93.8A.2-) Kode weglassen - Rehabilitation (BA.-) Kode weglassen - Zusätze für die Rehabilitation (BB.-) Beachte: Mindestmerkmal Punkt 0, Referenzdokument und Zertifizierung: Referenzdokument: Präzise Mindestkriterien der Struktur und entsprechende Ausnahmen sind dem Dokument «Referenzdokument für stationäre spezialisierte Palliative Care», Version 3.3 gültig ab 01.01.2021, zu entnehmen. Link: </a:t>
            </a:r>
            <a:r>
              <a:rPr lang="en-US" dirty="0">
                <a:hlinkClick r:id="rId8"/>
              </a:rPr>
              <a:t>https://www.palliative.ch/de/was-wir-tun/arbeitsgruppen/qualitaet</a:t>
            </a:r>
            <a:r>
              <a:rPr lang="en-US" dirty="0"/>
              <a:t> Zertifizierung: Zur Erfassung von Kodes der Elementegruppen 93.8B.1- und 93.8B.2muss die behandelnde Einheit (Station oder Klinik) das Qualitätslabel «Spezialisierte Palliative Care» haben. Mindestmerkmal Punkt 1, Indikation: Kontinuierliche, 24-stündige Behandlung auf einer eigenständigen Palliativeinheit (Station oder Klinik) durch ein multidisziplinäres/ interprofessionelles, auf die besonders aufwändige und komplexe Palliativbehandlung spezialisiertes Team. Die akutstationäre Palliativmedizin beinhaltet eine aktive, ganzheitliche Behandlung von Patientinnen / Patienten mit einer progredienten (voranschreitenden), weit fortgeschrittenen Erkrankung sowie einer begrenzten Lebenserwartung zum Zeitpunkt, in der die Erkrankung nicht mehr auf eine kurative Behandlung anspricht oder keine kurative Behandlung mehr durchgeführt werden kann. Die Beherrschung von Schmerzen und anderen Krankheitsbeschwerden sowie psychologischen, sozialen und spirituellen Problemen, hat höchste Priorität. Vorausschauende und situationsbezogene Entscheidungsfindung mit allfälligem Einbezug von Spezialistinnen / Spezialisten. Mindestmerkmal Punkt 2, Eintrittsabklärung, Assessment: a) Durchführung eines standardisierten palliativmedizinischen Basisassessments [PBA] inklusive Erfassung von Komplexität und Instabilität. Erst nach der Durchführung des palliativmedizinischen Basisassessments [PBA] zählen die Behandlungstage. Lässt der Zustand der Patientin / des Patienten die abschliessende Erhebung des PBA nicht zu, ist dies zu dokumentieren. b) Erstellen eines individuellen, interprofessionellen Behandlungsplanes und Definition von patientenbasierten, priorisierten Outcomes [Advance Care Planning]. Mindestmerkmal Punkt 3, Therapie: a) 5/7 Tage interprofessionelle Visite b) für die jeweils zutreffenden Spezifizierungen siehe unter den Elementegruppen 93.8B.1- oder 93.8B.2c) Aktiver Einbezug des familiären Umfeldes in Assessments, Behandlungsplan und Evaluation des Therapieverlaufs d) Unterstützung der Angehörigen bei der Trauerarbeit Mindestmerkmal Punkt 4, Behandlungsteam: a) Teamzusammensetzung und Leitung: Multidisziplinäres/interprofessionelles, auf die besonders aufwändige und komplexe Palliativbehandlung spezialisiertes Team unter der Leitung einer Fachärztin / eines Facharztes mit Nachweis des abgeschlossenen Weiterbildungsganges Interdisziplinären Schwerpunkt Palliativmedizin. Die 24-stündige fachliche Behandlungsleitung kann durch Rufbereitschaft gewährleistet werden. b) Pflegepersonal: Pflegerische Leitung mit Nachweis einer anerkannten Zusatzqualifikation für Palliative Care sowie mind. zweijähriger Erfahrung in der Behandlung von Palliativpatientinnen / Palliativpatienten. c) Multidisziplinäres Behandlungsteam, in dem neben Ärztin / Arzt sowie Pflegepersonal, Therapeutinnen / Therapeuten aus folgenden Therapiebereichen verfügbar sind: Sozialarbeit/-pädagogik, Psychologie, Physiotherapie, Ergotherapie, Logopädie, Ernährungsberatung/therapie, Seelsorge, Kunsttherapie. Mindestmerkmal Punkt 5, Therapieplanung und -kontrolle: Wöchentliche interprofessionelle Teambesprechung mit Dokumentation bisheriger Behandlungsergebnisse und weiterer Behandlungsziele. Mindestmerkmal Punkt 6, Austrittsplanung: Austrittsplanung mit Organisation eines supportiven Netzwerkes Mindestmerkmal Punkt 7, Erfassung: Die Elementegruppe 93.8B.1- stellt den «Aufenthalt auf einer eigenständigen spezialisierten Palliative Care Station, nach Anzahl Behandlungstage» dar. Falls die Mindestmerkmale unter 93.8B.- sowie unter 93.8B.1- erfüllt sind, ist der entsprechende Kode unter 93.8B.1- für die gesamte Behandlungsdauer auf der spezialisierten Palliative Care Station zu erfassen. Falls in einer oder mehreren Behandlungswochen parallel zum Aufenthalt auf einer eigenständigen spezialisierten Palliative Care Station spezialisierte Palliative Care Zusatzleistungen erbracht werden, kann der entsprechende Kode der Elementegruppe 93.8B.2- «Zusatzleistung auf einer eigenständigen spezialisierten Palliative Care Station, nach Anzahl Behandlungstage» erfasst werden.</a:t>
            </a:r>
          </a:p>
          <a:p>
            <a:r>
              <a:rPr lang="en-US" dirty="0"/>
              <a:t>CHOP 2027, 93.8B, gedruckte S. 396: Behandlung auf einer eigenständigen spezialisierten Palliative Care Station Kod. eb.: Falls durchgeführt - PflegeKomplexbehandlung (99.C-) EXKL. Kode weglassen - Palliativmedizinische Komplexbehandlung (ausserhalb einer eigenständigen spezialisierten Palliative Care Station) (93.8A.2-) Kode weglassen - Rehabilitation (BA.-) Kode weglassen - Zusätze für die Rehabilitation (BB.-) Beachte: Mindestmerkmal Punkt 0, Referenzdokument und Zertifizierung: Referenzdokument: Präzise Mindestkriterien der Struktur und entsprechende Ausnahmen sind dem Dokument «Referenzdokument für stationäre spezialisierte Palliative Care», Version 3.3 gültig ab 01.01.2021, zu entnehmen. Link: </a:t>
            </a:r>
            <a:r>
              <a:rPr lang="en-US" dirty="0">
                <a:hlinkClick r:id="rId9"/>
              </a:rPr>
              <a:t>https://www.palliative.ch/de/was-wir-tun/unsere-angebote/dokumenten-pool</a:t>
            </a:r>
            <a:r>
              <a:rPr lang="en-US" dirty="0"/>
              <a:t> Zertifizierung: Zur Erfassung von Kodes der Elementegruppen 93.8B.1- und 93.8B.2muss die behandelnde Einheit (Station oder Klinik) das Qualitätslabel «Spezialisierte Palliative Care» haben. Mindestmerkmal Punkt 1, Indikation: Kontinuierliche, 24-stündige Behandlung auf einer eigenständigen Palliativeinheit (Station oder Klinik) durch ein multidisziplinäres/ interprofessionelles, auf die besonders aufwändige und komplexe Palliativbehandlung spezialisiertes Team. Die akutstationäre Palliativmedizin beinhaltet eine aktive, ganzheitliche Behandlung von Patientinnen / Patienten mit einer progredienten (voranschreitenden), weit fortgeschrittenen Erkrankung sowie einer begrenzten Lebenserwartung zum Zeitpunkt, in der die Erkrankung nicht mehr auf eine kurative Behandlung anspricht oder keine kurative Behandlung mehr durchgeführt werden kann. Die Beherrschung von Schmerzen und anderen Krankheitsbeschwerden sowie psychologischen, sozialen und spirituellen Problemen, hat höchste Priorität. Vorausschauende und situationsbezogene Entscheidungsfindung mit allfälligem Einbezug von Spezialistinnen / Spezialisten. Mindestmerkmal Punkt 2, Eintrittsabklärung, Assessment: a) Durchführung eines standardisierten palliativmedizinischen Basisassessments [PBA] inklusive Erfassung von Komplexität und Instabilität. Erst nach der Durchführung des palliativmedizinischen Basisassessments [PBA] zählen die Behandlungstage. Lässt der Zustand der Patientin / des Patienten die abschliessende Erhebung des PBA nicht zu, ist dies zu dokumentieren. b) Erstellen eines individuellen, interprofessionellen Behandlungsplanes und Definition von patientenbasierten, priorisierten Outcomes [Advance Care Planning]. Mindestmerkmal Punkt 3, Therapie: a) 5/7 Tage interprofessionelle Visite b) für die jeweils zutreffenden Spezifizierungen siehe unter den Elementegruppen 93.8B.1- oder 93.8B.2c) Aktiver Einbezug des familiären Umfeldes in Assessments, Behandlungsplan und Evaluation des Therapieverlaufs d) Unterstützung der Angehörigen bei der Trauerarbeit Mindestmerkmal Punkt 4, Behandlungsteam: a) Teamzusammensetzung und Leitung: Multidisziplinäres/interprofessionelles, auf die besonders aufwändige und komplexe Palliativbehandlung spezialisiertes Team unter der Leitung einer Fachärztin / eines Facharztes mit Nachweis des abgeschlossenen Weiterbildungsganges Interdisziplinären Schwerpunkt Palliativmedizin. Die 24-stündige fachliche Behandlungsleitung kann durch Rufbereitschaft gewährleistet werden. b) Pflegepersonal: Pflegerische Leitung mit Nachweis einer anerkannten Zusatzqualifikation für Palliative Care sowie mind. zweijähriger Erfahrung in der Behandlung von Palliativpatientinnen / Palliativpatienten. c) Multidisziplinäres Behandlungsteam, in dem neben Ärztin / Arzt sowie Pflegepersonal, Therapeutinnen / Therapeuten aus folgenden Therapiebereichen verfügbar sind: Sozialarbeit/-pädagogik, Psychologie, Physiotherapie, Ergotherapie, Logopädie, Ernährungsberatung/therapie, Seelsorge, Kunsttherapie. Mindestmerkmal Punkt 5, Therapieplanung und -kontrolle: Wöchentliche interprofessionelle Teambesprechung mit Dokumentation bisheriger Behandlungsergebnisse und weiterer Behandlungsziele. Mindestmerkmal Punkt 6, Austrittsplanung: Austrittsplanung mit Organisation eines supportiven Netzwerkes Mindestmerkmal Punkt 7, Erfassung: Die Elementegruppe 93.8B.1- stellt den «Aufenthalt auf einer eigenständigen spezialisierten Palliative Care Station, nach Anzahl Behandlungstage» dar. Falls die Mindestmerkmale unter 93.8B.- sowie unter 93.8B.1- erfüllt sind, ist der entsprechende Kode unter 93.8B.1- für die gesamte Behandlungsdauer auf der spezialisierten Palliative Care Station zu erfassen. Falls in einer oder mehreren Behandlungswochen parallel zum Aufenthalt auf einer eigenständigen spezialisierten Palliative Care Station spezialisierte Palliative Care Zusatzleistungen erbracht werden, kann der entsprechende Kode der Elementegruppe 93.8B.2- «Zusatzleistung auf einer eigenständigen spezialisierten Palliative Care Station, nach Anzahl Behandlungstage» erfasst werden.</a:t>
            </a:r>
          </a:p>
          <a:p>
            <a:r>
              <a:rPr lang="en-US" dirty="0"/>
              <a:t>CHOP 2026, AA.13, gedruckte S. 456: Items des ADL-Scores EXKL. Kode weglassen - Spinal Cord Independence Measure [SCIM] (AA.33.-) Beachte: Punkt 0, Referenzdokument: Für die Erfassung aller ADL-Items ist das Dokument «ANQ, Nationaler Verein für Qualitätsentwicklung in Spitälern und Kliniken, Bern, Charité, Universitätsmedizin Berlin, Institut für Medizinische Soziologie und Rehabilitationswissenschaft (2020): Überleitungstabelle FIM® bzw. EBI im CHOP Code ADL Score, V.1.0» massgeblich. Link: www.anq.ch/uebersetzung-ADL Punkt 1, Anwendung: Folgende Kodes werden nur erfasst bei stationären Patientinnen / Patienten einer Abteilung für Rehabilitation. Punkt 2, Kurzbeschreibung: Die ADL-Items bilden den Grad der Unabhängigkeit der Patientin / des Patienten bei der Verrichtung von Alltagsfunktionen ab, strukturiert gemäss dem Katalog von ANQ [Nationaler Verein für Qualitätsentwicklung in Spitälern und Kliniken]. Punkt 3, Erfassung: Die Kodes sind bei Eintritt, d.h. innerhalb von 3 Arbeitstagen, sowie bei Austritt, d.h. frühestens 3 Arbeitstage vor Austritt, zu erfassen. Die Scores sind nach den Erhebungsvorgaben des ANQ abzubilden.</a:t>
            </a:r>
          </a:p>
          <a:p>
            <a:r>
              <a:rPr lang="en-US" dirty="0"/>
              <a:t>CHOP 2027, AA.13, gedruckte S. 472: Items des ADL-Scores EXKL. Kode weglassen - Spinal Cord Independence Measure [SCIM] (AA.33.-) Beachte: Punkt 0, Referenzdokument: Für die Erfassung aller ADL-Items ist das Dokument «ANQ, Nationaler Verein für Qualitätsentwicklung in Spitälern und Kliniken, Bern, Charité, Universitätsmedizin Berlin, Institut für Medizinische Soziologie und Rehabilitationswissenschaft (2020): Überleitungstabelle FIM® bzw. EBI im CHOP Code ADL Score, V.1.0» massgeblich. Link: </a:t>
            </a:r>
            <a:r>
              <a:rPr lang="en-US" dirty="0">
                <a:hlinkClick r:id="rId10"/>
              </a:rPr>
              <a:t>https://www.anq.ch/uebersetzung-ADL</a:t>
            </a:r>
            <a:r>
              <a:rPr lang="en-US" dirty="0"/>
              <a:t> Punkt 1, Anwendung: Folgende Kodes werden nur erfasst bei stationären Patientinnen / Patienten einer Abteilung für Rehabilitation. Punkt 2, Kurzbeschreibung: Die ADL-Items bilden den Grad der Unabhängigkeit der Patientin / des Patienten bei der Verrichtung von Alltagsfunktionen ab, strukturiert gemäss dem Katalog von ANQ [Nationaler Verein für Qualitätsentwicklung in Spitälern und Kliniken]. Punkt 3, Erfassung: Die Kodes sind bei Eintritt, d.h. innerhalb von 3 Arbeitstagen, sowie bei Austritt, d.h. frühestens 3 Arbeitstage vor Austritt, zu erfassen. Die Scores sind nach den Erhebungsvorgaben des ANQ abzubilden.</a:t>
            </a:r>
          </a:p>
          <a:p>
            <a:r>
              <a:rPr lang="en-US" dirty="0"/>
              <a:t>CHOP 2026, AA.21, gedruckte S. 456: Cumulative Illness Rating Scale [CIRS] Beachte: Punkt 0, Referenzdokument: Für die Erfassung des CIRS gelten die Vorgaben des ANQ zur Version 10/2016 «CIRS - Cumulative Illness Rating Scale». www.anq.ch -&gt; Downloads -&gt; Rehabilitation - &gt; Messung Rehabilitation : Messinstrumente Punkt 1, Anwendung: Folgende Kodes werden nur erfasst bei stationären Patientinnen / Patienten einer Abteilung für Rehabilitation. Die Erfassung des CIRS ist nur im Kontext der ANQQualitätsmessung obligatorisch. Wurde bei einem Rehabilitationsfall kein Kode der Subkategorie AA.21.- erfasst, gilt der Fall trotzdem als Rehabilitationsfall. Punkt 2, Kurzbeschreibung: CIRS [Cumulative Illness Rating Scale] bildet die kumulierte Bewertung von Erkrankungen ab, strukturiert nach den Katalogen von ANQ [Nationaler Verein für Qualitätsentwicklung in Spitälern und Kliniken]. Punkt 3, Erfassung: Der Kode ist bei Eintritt innerhalb von 3 Arbeitstagen zu erfassen. Der Totalscore errechnet sich aus der Summe der Bewertung der 14 einzelnen Kriterien, welche in 5 Schweregrade unterteilt sind, wobei 0 «kein Problem» und 4 «Extrem schweres Problem» bedeuten. Die Stufen sind genau nach den Definitionen des CIRS abzubilden.</a:t>
            </a:r>
          </a:p>
          <a:p>
            <a:r>
              <a:rPr lang="en-US" dirty="0"/>
              <a:t>CHOP 2027, AA.21, gedruckte S. 472: Cumulative Illness Rating Scale [CIRS] Beachte: Punkt 0, Referenzdokument: Für die Erfassung des CIRS gelten die Vorgaben des ANQ zur Version 10/2016 «CIRS - Cumulative Illness Rating Scale». </a:t>
            </a:r>
            <a:r>
              <a:rPr lang="en-US" dirty="0">
                <a:hlinkClick r:id="rId11"/>
              </a:rPr>
              <a:t>https://www.anq.ch/de/downloads/</a:t>
            </a:r>
            <a:r>
              <a:rPr lang="en-US" dirty="0"/>
              <a:t> Punkt 1, Anwendung: Folgende Kodes werden nur erfasst bei stationären Patientinnen / Patienten einer Abteilung für Rehabilitation. Die Erfassung des CIRS ist nur im Kontext der ANQQualitätsmessung obligatorisch. Wurde bei einem Rehabilitationsfall kein Kode der Subkategorie AA.21.- erfasst, gilt der Fall trotzdem als Rehabilitationsfall. Punkt 2, Kurzbeschreibung: CIRS [Cumulative Illness Rating Scale] bildet die kumulierte Bewertung von Erkrankungen ab, strukturiert nach den Katalogen von ANQ [Nationaler Verein für Qualitätsentwicklung in Spitälern und Kliniken]. Punkt 3, Erfassung: Der Kode ist bei Eintritt innerhalb von 3 Arbeitstagen zu erfassen. Der Totalscore errechnet sich aus der Summe der Bewertung der 14 einzelnen Kriterien, welche in 5 Schweregrade unterteilt sind, wobei 0 «kein Problem» und 4 «Extrem schweres Problem» bedeuten. Die Stufen sind genau nach den Definitionen des CIRS abzubilden.</a:t>
            </a:r>
          </a:p>
          <a:p>
            <a:r>
              <a:rPr lang="en-US" dirty="0"/>
              <a:t>CHOP 2026, AA.31, gedruckte S. 457: 6-Minuten-Gehtest Beachte: Punkt 0, Referenzdokument: Für die Erfassung des 6-Minuten-Gehtest gilt der Abschnitt 6 «6-Minuten-Gehtest» vom Dokument des Nationalen Vereins für Qualitätsentwicklung in Spitälern und Kliniken [ANQ] «Nationaler Messplan Rehabilitation Verfahrenshandbuch». Verbindlich ist die Dokumentenversion, die zum Zeitpunkt der Gültigkeit dieser CHOP-Version gilt. Link: </a:t>
            </a:r>
            <a:r>
              <a:rPr lang="en-US" dirty="0">
                <a:hlinkClick r:id="rId11"/>
              </a:rPr>
              <a:t>https://www.anq.ch/de/downloads/</a:t>
            </a:r>
            <a:r>
              <a:rPr lang="en-US" dirty="0"/>
              <a:t> Der genannte Abschnitt 6 enthält den Hinweis auf den Abschnitt 2.7 in welchem auf das Formular vom ANQ «6-Minuten-Gehtest» Version 2016/01 gewiesen wird. Link: </a:t>
            </a:r>
            <a:r>
              <a:rPr lang="en-US" dirty="0">
                <a:hlinkClick r:id="rId12"/>
              </a:rPr>
              <a:t>https://www.anq.ch/wp-content/uploads/2017/12/ANQ_Modul_3_6-Minuten-Gehtest.pdf</a:t>
            </a:r>
            <a:r>
              <a:rPr lang="en-US" dirty="0"/>
              <a:t> Punkt 1, Anwendung: Folgende Kodes werden nur erfasst bei stationären Patientinnen / Patienten einer Abteilung für Rehabilitation. Bei der pulmonalen Rehabilitation ist die Erfassung des 6-Minuten-Gehtests obligatorisch. Für die kardiale Rehabilitation ist die Erfassung des 6-Minuten-Gehtests nur im Kontext der ANQ-Qualitätsmessung obligatorisch. Punkt 2, Kurzbeschreibung: Der 6-Minuten-Gehtest ermöglicht, die körperliche Leistungsfähigkeit von Patientinnen / Patienten durch Messen der während eines definierten Zeitraums gegangenen Distanz zu beurteilen. Punkt 3, Erfassung: Der Kode ist bei Eintritt innerhalb von 3 Arbeitstagen sowie bei Austritt, d.h. frühestens 3 Arbeitstagen vor Austritt, zu erfassen. Bei jeder Erfassung ist ein Kode von den 10 zur Verfügung stehenden Kodes zu erfassen. Die zurückgelegte Strecke in Meter ist gemäss Definition des 6-Minuten-Gehtest in das entsprechende Intervall zu übersetzen.</a:t>
            </a:r>
          </a:p>
          <a:p>
            <a:r>
              <a:rPr lang="en-US" dirty="0"/>
              <a:t>CHOP 2027, AA.31, gedruckte S. 473: 6-Minuten-Gehtest Beachte: Punkt 0, Referenzdokument: Für die Erfassung des 6-Minuten-Gehtest gilt der Abschnitt 6 «6-Minuten-Gehtest» vom Dokument des Nationalen Vereins für Qualitätsentwicklung in Spitälern und Kliniken [ANQ] «Nationaler Messplan Rehabilitation Verfahrenshandbuch». Verbindlich ist die Dokumentenversion, die zum Zeitpunkt der Gültigkeit dieser CHOP-Version gilt. Link: </a:t>
            </a:r>
            <a:r>
              <a:rPr lang="en-US" dirty="0">
                <a:hlinkClick r:id="rId11"/>
              </a:rPr>
              <a:t>https://www.anq.ch/de/downloads/</a:t>
            </a:r>
            <a:r>
              <a:rPr lang="en-US" dirty="0"/>
              <a:t> Der genannte Abschnitt 6 enthält den Hinweis auf den Abschnitt 2.7 in welchem auf das Formular vom ANQ «6-Minuten-Gehtest» Version 2016/01 gewiesen wird. Punkt 1, Anwendung: Folgende Kodes werden nur erfasst bei stationären Patientinnen / Patienten einer Abteilung für Rehabilitation. Bei der pulmonalen Rehabilitation ist die Erfassung des 6-Minuten-Gehtests obligatorisch. Für die kardiale Rehabilitation ist die Erfassung des 6-Minuten-Gehtests nur im Kontext der ANQ-Qualitätsmessung obligatorisch. Punkt 2, Kurzbeschreibung: Der 6-Minuten-Gehtest ermöglicht, die körperliche Leistungsfähigkeit von Patientinnen / Patienten durch Messen der während eines definierten Zeitraums gegangenen Distanz zu beurteilen. Punkt 3, Erfassung: Der Kode ist bei Eintritt innerhalb von 3 Arbeitstagen sowie bei Austritt, d.h. frühestens 3 Arbeitstagen vor Austritt, zu erfassen. Bei jeder Erfassung ist ein Kode von den 10 zur Verfügung stehenden Kodes zu erfassen. Die zurückgelegte Strecke in Meter ist gemäss Definition des 6-Minuten-Gehtest in das entsprechende Intervall zu übersetzen.</a:t>
            </a:r>
          </a:p>
          <a:p>
            <a:r>
              <a:rPr lang="en-US" dirty="0"/>
              <a:t>CHOP 2026, BA, gedruckte S. 460: Rehabilitation Kod. eb.: Falls durchgeführt - Zusatzkodes für die Rehabilitation (BB.-) Beachte: A. Für alle Kodes der Kategorie BA.- gilt: Mindestmerkmal Punkt 0, Referenzdokument: Anforderungsprofile für die beschriebenen medizinischen Leistungen in der stationären Rehabilitation sind je Rehabilitationsart den Dokumenten «Infrastrukturelles und personelles Referenzdokument zu CHOP-Kodes BA. [...]» zu entnehmen. Die gültige Version für die 3-stellige Kategorie BA.1- «Neurologische Rehabilitation» ist vom 28.03.2019. Für die 3-stellige Kategorie BA.6- «Internistische und onkologische Rehabilitation» ist es das Dokument vom 01.01.2021. Für die 3stelligen Kategorien BA.2- bis BA.5-, sowie BA.7- bis BA.8- sind es die Dokumente vom 27.11.2018. Diese Dokumente stehen unter folgendem Link im Abschnitt «Personelle und infrastrukturelle Minimalanforderungen - Referenzdokument» zur Verfügung: </a:t>
            </a:r>
            <a:r>
              <a:rPr lang="en-US" dirty="0">
                <a:hlinkClick r:id="rId13"/>
              </a:rPr>
              <a:t>https://www.fmh.ch/anforderungen-st-reha#minimal</a:t>
            </a:r>
            <a:r>
              <a:rPr lang="en-US" dirty="0"/>
              <a:t> Mindestmerkmal Punkt 1, Eintrittsabklärung: Die Eintrittsabklärung beinhaltet eine Anamnese, eine klinisch-internistische Untersuchung sowie eine Messung der ADL. Ausnahme: siehe «Beachte» unter BA.x0. Mindestmerkmal Punkt 2, Behandlungsplan: Der innerhalb von 3 Tagen nach Eintritt (Eintrittstag eingerechnet) erstellte patientenbezogene Behandlungsplan richtet sich nach der dokumentierten individuellen Zielsetzung. Mindestmerkmal Punkt 3, Therapie und Schulung: Die Vorgaben der Therapieminuten für die wöchentlichen Therapie- und Schulungsleistungen sind als Durchschnitt pro Woche auf den gesamten Reha-Aufenthalt bezogen. Therapien und Schulungen erfolgen in Einzel- oder Gruppentherapie je nach Indikation und in Abhängigkeit der Bedürfnisse und Ressourcen der Patientin / des Patienten. Für alle Arten der Rehabilitation mit Ausnahme der psychosomatischen Rehabilitation ist die Physiotherapie obligatorisch (BA.1- und BA.3- bis BA.8-). Für die psychosomatische Rehabilitation (BA.2-) ist die Psychotherapie obligatorisch. Die je Rehabilitationsart obligatorische Therapieform wird mindestens einmal während dem Reha-Aufenthalt geleistet. Die «Kombination», die in den Sätzen «Die Therapie beinhaltet eine patientenbezogene Kombination des obligatorischen Bestandteils mit mindestens einem der unten aufgeführten Therapiebereiche:» beim «Mindestmerkmal Punkt, Therapie und Schulung» der 3-stelligen Kategorien BA.x- der spezifischen Arten der Rehabilitation verlangt wird, bezieht sich auf den Reha-Aufenthalt (die Kombination ist nicht pro Woche zu leisten). Bei Reha-Aufenthalten von weniger als 7 Tagen kann eine Kombination erfolgen, sie ist aber nicht zwingend. Mindestmerkmal Punkt 4, Visite: Wöchentliche Visite durch Fachärztin / Facharzt oder in begründeten Ausnahmefällen, nämlich krankheits- und unfallbedingte Abwesenheiten, Urlaube und Fort- und Weiterbildung durch stellvertretende Ärztin / stellvertretenden Arzt. Mindestmerkmal Punkt 5, Rehabilitationskoordination oder RehabilitationsTeambesprechung: Unter fachärztlicher Leitung oder in begründeten Ausnahmefällen, nämlich krankheits- und unfallbedingte Abwesenheiten, Urlaube und Fortund Weiterbildung durch stellvertretende Ärztin / stellvertretenden Arzt, wöchentliche, dokumentierte, interdisziplinäre Rehabilitationskoordination oder Reha-Teambesprechung. Mindestmerkmal Punkt 6, Austrittsplanung: Planung und Organisation notwendiger weiterer Behandlungen. Dies schliesst die Planung erforderlicher stationärer oder ambulanter Anschlussbehandlungen entsprechend den dokumentierten, verbleibenden Defizite im Alltag ein.</a:t>
            </a:r>
          </a:p>
          <a:p>
            <a:r>
              <a:rPr lang="en-US" dirty="0"/>
              <a:t>CHOP 2027, BA, gedruckte S. 476: Rehabilitation Kod. eb.: Falls durchgeführt - Zusatzkodes für die Rehabilitation (BB.-) Beachte: A. Für alle Kodes der Kategorie BA.- gilt: Mindestmerkmal Punkt 0, Referenzdokument: Anforderungsprofile für die beschriebenen medizinischen Leistungen in der stationären Rehabilitation sind je Rehabilitationsart den Dokumenten «Infrastrukturelles und personelles Referenzdokument zu CHOP-Kodes BA. [...]» zu entnehmen. Die gültige Version für die 3-stellige Kategorie BA.1- «Neurologische Rehabilitation» ist vom 28.03.2019. Für die 3-stellige Kategorie BA.6- «Internistische und onkologische Rehabilitation» ist es das Dokument vom 01.01.2021. Für die 3-stellige Kategorie BA.7- «Pädiatrische Rehabilitation» ist es das Dokument vom 02.06.2026. Für die 3-stelligen Kategorien BA.2- bis BA.5-, sowie BA.8- sind es die Dokumente vom 27.11.2018. Diese Dokumente stehen unter folgendem Link im Abschnitt «Personelle und infrastrukturelle Minimalanforderungen - Referenzdokument» zur Verfügung: </a:t>
            </a:r>
            <a:r>
              <a:rPr lang="en-US" dirty="0">
                <a:hlinkClick r:id="rId13"/>
              </a:rPr>
              <a:t>https://www.fmh.ch/anforderungen-st-reha#minimal</a:t>
            </a:r>
            <a:r>
              <a:rPr lang="en-US" dirty="0"/>
              <a:t> Mindestmerkmal Punkt 1, Eintrittsabklärung: Die Eintrittsabklärung beinhaltet eine Anamnese, eine klinisch-internistische Untersuchung sowie eine Messung der ADL. Ausnahme: siehe «Beachte» unter BA.x0. Mindestmerkmal Punkt 2, Behandlungsplan: Der innerhalb von 3 Tagen nach Eintritt (Eintrittstag eingerechnet) erstellte patientenbezogene Behandlungsplan richtet sich nach der dokumentierten individuellen Zielsetzung. Mindestmerkmal Punkt 3, Therapie und Schulung: Die Vorgaben der Therapieminuten für die wöchentlichen Therapie- und Schulungsleistungen sind als Durchschnitt pro Woche auf den gesamten Reha-Aufenthalt bezogen. Therapien und Schulungen erfolgen in Einzel- oder Gruppentherapie je nach Indikation und in Abhängigkeit der Bedürfnisse und Ressourcen der Patientin / des Patienten. Für alle Arten der Rehabilitation mit Ausnahme der psychosomatischen Rehabilitation ist die Physiotherapie obligatorisch (BA.1- und BA.3- bis BA.8-). Für die psychosomatische Rehabilitation (BA.2-) ist die Psychotherapie obligatorisch. Die je Rehabilitationsart obligatorische Therapieform wird mindestens einmal während dem Reha-Aufenthalt geleistet. Die «Kombination», die in den Sätzen «Die Therapie beinhaltet eine patientenbezogene Kombination des obligatorischen Bestandteils mit mindestens einem der unten aufgeführten Therapiebereiche:» beim «Mindestmerkmal Punkt, Therapie und Schulung» der 3-stelligen Kategorien BA.x- der spezifischen Arten der Rehabilitation verlangt wird, bezieht sich auf den Reha-Aufenthalt (die Kombination ist nicht pro Woche zu leisten). Bei Reha-Aufenthalten von weniger als 7 Tagen kann eine Kombination erfolgen, sie ist aber nicht zwingend. Mindestmerkmal Punkt 4, Visite: Wöchentliche Visite durch Fachärztin / Facharzt oder in begründeten Ausnahmefällen, nämlich krankheits- und unfallbedingte Abwesenheiten, Urlaube und Fort- und Weiterbildung durch stellvertretende Ärztin / stellvertretenden Arzt. Mindestmerkmal Punkt 5, Rehabilitationskoordination oder RehabilitationsTeambesprechung: Unter fachärztlicher Leitung oder in begründeten Ausnahmefällen, nämlich krankheits- und unfallbedingte Abwesenheiten, Urlaube und Fortund Weiterbildung durch stellvertretende Ärztin / stellvertretenden Arzt, wöchentliche, dokumentierte, interdisziplinäre Rehabilitationskoordination oder Reha-Teambesprechung. Mindestmerkmal Punkt 6, Austrittsplanung: Planung und Organisation notwendiger weiterer Behandlungen. Dies schliesst die Planung erforderlicher stationärer oder ambulanter Anschlussbehandlungen entsprechend den dokumentierten, verbleibenden Defizite im Alltag ein.</a:t>
            </a:r>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Offene Quellenfragen: 00.22 enthält einen nicht eindeutig mit den ergänzenden Beschreibungen abgestimmten Titel. Das Exklusivum von 38.86 verbindet einen Verschlusstitel mit der Verweisnummer 38.04.20, einem Inzisionskode. Beide Stellen sind in PDF und CSV bestätigt. Die Erläuterungen auf Folien 13 und 15 sind Quellenhinweise, keine amtlichen Berichtigungen.</a:t>
            </a:r>
          </a:p>
          <a:p>
            <a:endParaRPr lang="en-US" dirty="0"/>
          </a:p>
          <a:p>
            <a:r>
              <a:rPr lang="en-US" dirty="0"/>
              <a:t>Vergleichsspalten sind, sofern nicht in Anführungszeichen gesetzt, sinngemässe didaktische Zusammenfassungen. Weitere übergeordnete und kodebezogene Hinweise bleiben anwendbar.</a:t>
            </a:r>
          </a:p>
          <a:p>
            <a:endParaRPr lang="en-US" dirty="0"/>
          </a:p>
          <a:p>
            <a:r>
              <a:rPr lang="en-US" dirty="0"/>
              <a:t>Sichtbare Fundstelle:</a:t>
            </a:r>
          </a:p>
          <a:p>
            <a:r>
              <a:rPr lang="en-US" dirty="0"/>
              <a:t>Eigene Umsetzungsliste aus den zuvor zitierten CHOP-Änderungen.</a:t>
            </a:r>
          </a:p>
          <a:p>
            <a:endParaRPr lang="en-US" dirty="0"/>
          </a:p>
          <a:p>
            <a:r>
              <a:rPr lang="en-US" dirty="0"/>
              <a:t>[Sources]</a:t>
            </a:r>
          </a:p>
          <a:p>
            <a:r>
              <a:rPr lang="en-US" dirty="0"/>
              <a:t>- Nutzerdatei: CHOP 2026 (3).pdf | BFS, Schweizerische Operationsklassifikation, Systematisches Verzeichnis - Version 2026.</a:t>
            </a:r>
          </a:p>
          <a:p>
            <a:r>
              <a:rPr lang="en-US" dirty="0"/>
              <a:t>- Nutzerdatei: CHOP 2027 (2).pdf | BFS, Schweizerische Operationsklassifikation, Systematisches Verzeichnis - Version 2027.</a:t>
            </a:r>
          </a:p>
          <a:p>
            <a:r>
              <a:rPr lang="en-US" dirty="0"/>
              <a:t>- Seitenangaben in der Folie: gedruckte Seiten. Im systematischen Verzeichnis: PDF-Seite = gedruckte Seite + 22. Einleitung: roemische Seitenzahlen, z. B. S. V = PDF-Seite 7.</a:t>
            </a:r>
          </a:p>
          <a:p>
            <a:r>
              <a:rPr lang="en-US" dirty="0"/>
              <a:t>- Logo und Kontaktangaben: vom Auftraggeber bereitgestellt. Original-Logo proportional verwendet.</a:t>
            </a:r>
          </a:p>
          <a:p>
            <a:r>
              <a:rPr lang="en-US" dirty="0"/>
              <a:t>- Gestaltung: Sand &amp; Graphit, angelehnt an das freigegebene Modul MedKod_KHB_Update_2027_v2; wiederverwendete grafische Bergsilhouette ohne Datenbezug.</a:t>
            </a:r>
          </a:p>
          <a:p>
            <a:r>
              <a:rPr lang="en-US" dirty="0"/>
              <a:t>[/Sources]</a:t>
            </a:r>
          </a:p>
          <a:p>
            <a:endParaRPr lang="en-US" dirty="0"/>
          </a:p>
          <a:p>
            <a:r>
              <a:rPr lang="en-US" dirty="0"/>
              <a:t>Quellenauszuege zur Nachvollziehbarkeit (Originale bei konkreter Fallanwendung konsultieren):</a:t>
            </a:r>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Eigene Lernfragen; Quellen und Lösungen auf der folgenden Folie.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a:t>
            </a:r>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CHOP 2026: S. 291, 387; CHOP 2027: S. 153, 248, 305, 381–382, 403.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2027, 39.9B.34, gedruckte S. 153: Hämodialyse, kontinuierlich, venovenös, pumpengetrieben [CVVHD], Antikoagulation mit Heparin oder ohne Antikoagulation, von mehr als 120 Stunden bis 168 Stunden
CHOP 2026, 81.74.21, gedruckte S. 291: Arthroplastik mit Implantat am Radiokarpaloder Karpokarpalgelenk [L] INKL. Interpositionsimplantat
CHOP 2027, 81.74.21, gedruckte S. 305: Erstimplantation einer Endoprothese am Radiokarpal- oder Karpokarpalgelenk [L] INKL. Interpositionsimplantat
CHOP 2027, 81.74.22, gedruckte S. 305: Implantation einer Endoprothese am Radiokarpal- oder Karpokarpalgelenk bei einem Wechsel [L] Beachte: Bei einem Wechsel wird die Entfernung der bestehenden Prothese mit dem Kode 80.04.99 «Arthrotomie zur Prothesenentfernung an Hand und Fingern, sonstige» kodiert.
CHOP 2027, 75.G1, gedruckte S. 248: Antenatale Lungenreifungsinduktion [aLR] Beachte: Der Kode 75.G1 ist nur bei der Durchführung einer kompletten stationären antenatalen Lungenreifungsinduktion zu kodieren. Diese beinhaltet die parenterale Gabe von Glucocorticoiden in 2 Applikationen im Abstand von 24 Stunden oder in 4 Applikationen im Abstand von 12 Stunden.
CHOP 2026, 93.9G.1, gedruckte S. 387: Maskenüberdrucktherapie, CPAP, Ersteinstellung, nach Dauer Continuous Positive Airway Pressure Beachte: Mindestmerkmal Punkt 1, Definition: Maskenüberdrucktherapie mit einem Druckniveau zur Schienung der Atemwege. Mindestmerkmal Punkt 2, Therapiedichte: Die Maskenüberdrucktherapie dauert mindestens 4 Stunden pro Tag.
CHOP 2027, 93.9G.1, gedruckte S. 403: Maskenüberdrucktherapie, CPAP, Ersteinstellung, nach Dauer Continuous Positive Airway Pressure EXKL. Kode weglassen - Pulmonale Rehabilitation (BA.3-) Beachte: Mindestmerkmal Punkt 1, Definition: Maskenüberdrucktherapie mit einem Druckniveau zur Schienung der Atemwege. Mindestmerkmal Punkt 2, Therapiedichte: Die Maskenüberdrucktherapie dauert mindestens 4 Stunden pro Tag.
CHOP 2027, 93.70.31, gedruckte S. 381: Ersteinlage einer pharyngealen elektrischen Stimulationssonde [PES] Kod. eb.: Falls durchgeführt - Fachübergreifende Frührehabilitation, nach Anzahl der Behandlungstage (93.86.-) Falls durchgeführt - Geriatrische Akutrehabilitation, nach Anzahl Behandlungstage (93.89.9-) Falls durchgeführt - Neurologischneurochirurgische Frührehabilitation, nach Anzahl Behandlungstage (93.8C.1-) Falls durchgeführt - Paraplegiologische rehabilitative Komplexbehandlung (93.87.-) Falls durchgeführt - Physikalischmedizinische Akutrehabilitation, nach Anzahl Behandlungstage (93.89.2-) Falls durchgeführt - Pneumologische Akutrehabilitation, nach Anzahl Behandlungstage (93.9A.1-) Falls durchgeführt - Rehabilitation (BA.-) Beachte: Dieser Kode bildet die Ersteinlage der Sonde zur pharyngealen elektrischen Stimulation (PES) ab. Die Entfernung der Sonde nach der Therapie ist nicht gesondert zu kodieren. Muss eine defekte Sonde durch eine neue ersetzt werden, ist dieser Kode erneut zu erfassen. Die Zeit für die Therapie ist separat mit den entsprechenden Kodes für die Frührehabilitation, Akutrehabilitation, paraplegiologische Komplexbehandlung oder Rehabilitation zu erfassen.</a:t>
            </a:r>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Didaktische Zusammenfassung des vorliegenden Dokumentvergleichs.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a:t>
            </a:r>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Eigene Nachschlagestruktur auf Grundlage der beiden CHOP-Verzeichnisse.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a:t>
            </a:r>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CHOP 2026: S. 179, 291, 300; CHOP 2027: S. 191, 304, 314.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2026, 45.63, gedruckte S. 179: Totalexstirpation des Dünndarms
CHOP 2027, 45.63, gedruckte S. 191: Totalexstirpation des Dünndarms
CHOP 2026, 81.59, gedruckte S. 291: Revision des Gelenkersatzes der unteren Extremitäten
CHOP 2027, 81.59, gedruckte S. 304: Gelenkersatz der unteren Extremitäten, sonstige [L]
CHOP 2026, 81.97, gedruckte S. 300: Revision einer Gelenkprothese an der oberen Extremität INKL. Entfernen von Cement Spacer
CHOP 2027, 81.97, gedruckte S. 314: Gelenkersatz der oberen Extremität, sonstige EXKL. Entfernen von Spacer (Zement) (84.57) Implantation oder Revision einer Endoprothese des Metakarpophalangealoder Interphalangealgelenks (81.71.-) Implantation oder Revision einer Endoprothese des Radiokarpal-, Karpokarpaloder Karpometakarpalgelenks (81.74.-) Partielle Prothese Schultergelenk (81.81.-) Teilprothese des Ellenbogens (81.86.-) Totalendoprothese Schultergelenk (81.80.-) Totaler Handgelenkersatz (81.73.-) Totalprothese des Ellenbogens (81.84.-)</a:t>
            </a:r>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CHOP 2026: S. 215, 219, 291, 294; CHOP 2027: S. 229, 232, 303–304, 308.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2026, 58.6, gedruckte S. 215: Dilatation der Urethra Dilatation am Harnblasenhals Dilatation am urethrovesikalen Übergang Einführen einer Sonde durch die Urethra Entfernen eines Harnsteins von der Urethra ohne Inzision EXKL. Urethrale Kalibration (89.29)
CHOP 2027, 58.6, gedruckte S. 229: Dilatation der Urethra Dilatation am Harnblasenhals Dilatation am urethrovesikalen Übergang Einführen einer Sonde durch die Urethra Entfernen eines Harnsteins von der Urethra ohne Inzision EXKL. Operative Harnblasendehnung (57.99.4-) Transurethrale Ballon-Dilatation einer prostatischen Urethra (60.95.-) Urethrale Kalibration (89.29)
CHOP 2026, 60.95, gedruckte S. 219: Transurethrale Ballon-Dilatation einer prostatischen Urethra Bougierung *
CHOP 2027, 60.95, gedruckte S. 232: Transurethrale Ballon-Dilatation einer prostatischen Urethra Bougierung
CHOP 2026, 81.56, gedruckte S. 291: Totalprothese des oberen Sprunggelenks [L]
CHOP 2027, 81.56, gedruckte S. 303: Totalprothese des oberen Sprunggelenks
CHOP 2026, 81.73, gedruckte S. 291: Totaler Handgelenkersatz
CHOP 2027, 81.73, gedruckte S. 304: Totaler Handgelenkersatz
CHOP 2026, 81.84, gedruckte S. 294: Totalprothese des Ellenbogens [L] Kod. eb.: Falls zutreffend - Langschaftprothese (81.A1.13)
CHOP 2027, 81.84, gedruckte S. 308: Totalprothese des Ellenbogens</a:t>
            </a:r>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CHOP 2026: S. 125, 127–128, 130; CHOP 2027: S. 125, 127–128, 131.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2026, 38.06.99, gedruckte S. 125: Inzision von abdominalen Arterien, sonstige
CHOP 2027, 38.06.09, gedruckte S. 125: Inzision von abdominalen und pelvinen Arterien, sonstige Inzision der A. umbilicalis
CHOP 2026, 38.36.99, gedruckte S. 127: Resektion von abdominalen Arterien mit Anastomose, sonstige
CHOP 2027, 38.36.09, gedruckte S. 127: Resektion von abdominalen und pelvinen Arterien mit Anastomose, sonstige [L] A. umbilicalis
CHOP 2026, 38.43.99, gedruckte S. 128: Resektion von Blutgefässen der oberen Extremität mit Ersatz, sonstige [L]
CHOP 2027, 38.43.09, gedruckte S. 128: Inzision mit Ersatz oder (partielle) Resektion mit Ersatz von Blutgefässen der oberen Extremität, sonstige [L]
CHOP 2026, 38.45.99, gedruckte S. 128: Resektion von thorakalen Blutgefässen mit Ersatz, sonstige
CHOP 2027, 38.45.09, gedruckte S. 128: Inzision mit Ersatz oder (partielle) Resektion mit Ersatz von thorakalen Blutgefässen, sonstige [L]
CHOP 2026, 38.66.99, gedruckte S. 130: Sonstige Exzision abdominaler Arterien, sonstige Pelvine Arterien
CHOP 2027, 38.66.09, gedruckte S. 131: Sonstige Exzision abdominaler und pelviner Arterien, sonstige A. umbilicalis</a:t>
            </a:r>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CHOP 2026: S. 132, 135, 138, 140; CHOP 2027: S. 133, 136, 138–140.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2026, 38.86.99, gedruckte S. 132: Sonstiger chirurgischer Verschluss von abdominalen Arterien, sonstige Pelvine Arterien
CHOP 2027, 38.86.09, gedruckte S. 133: Sonstiger chirurgischer Verschluss von abdominalen und pelvinen Arterien, sonstige A. umbilicalis
CHOP 2026, 39.31.99, gedruckte S. 135: Naht einer Arterie, sonstige
CHOP 2027, 39.31.09, gedruckte S. 136: Naht einer Arterie, sonstige
CHOP 2026, 39.56.99, gedruckte S. 138: Plastische Rekonstruktion eines Blutgefässes mit Gewebe-Patch, sonstige
CHOP 2027, 39.56.09, gedruckte S. 138: Plastische Rekonstruktion eines Blutgefässes mit Gewebe-Patch, sonstige
CHOP 2026, 39.57.99, gedruckte S. 138: Plastische Rekonstruktion eines Blutgefässes mit synthetischem Patch Graft, sonstige
CHOP 2027, 39.57.09, gedruckte S. 139: Plastische Rekonstruktion eines Blutgefässes mit synthetischem Patch Graft, sonstige
CHOP 2026, 39.59.99, gedruckte S. 140: Sonstige plastische Rekonstruktion eines Gefässes, sonstige
CHOP 2027, 39.59.09, gedruckte S. 140: Sonstige plastische Rekonstruktion eines Gefässes, sonstige</a:t>
            </a:r>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CHOP 2026: S. 140, 172, 291; CHOP 2027: S. 141, 182, 304–305.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2026, 39.61.99, gedruckte S. 140: Extrakorporelle Zirkulation [ECC], sonstige
CHOP 2027, 39.61.09, gedruckte S. 141: Extrakorporelle Zirkulation [ECC], sonstige
CHOP 2026, 42.99.99, gedruckte S. 172: Sonstige Operation am Ösophagus, sonstige
CHOP 2027, 42.99.09, gedruckte S. 182: Sonstige Operation am Ösophagus, sonstige
CHOP 2026, 81.71.99, gedruckte S. 291: Arthroplastik mit Implantat am Metakarpophalangeal- und Interphalangealgelenk, sonstige
CHOP 2027, 81.71.09, gedruckte S. 304: Implantation oder Revision einer Endoprothese des Metakarpophalangeal- oder Interphalangealgelenks, sonstige [L]
CHOP 2026, 81.74.99, gedruckte S. 291: Arthroplastik mit Implantat am Karpokarpal- oder Karpometakarpalgelenk, sonstige
CHOP 2027, 81.74.09, gedruckte S. 305: Implantation oder Revision einer Endoprothese des Radiokarpal-, Karpokarpal- oder Karpometakarpalgelenks, sonstige [L]</a:t>
            </a:r>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CHOP 2027, Einleitung S. VI, VIII–XI, XII und XIV.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a:t>
            </a:r>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CHOP 2026: S. 150; CHOP 2027: S. 153.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2026, 39.95.21, gedruckte S. 150: Hämodialyse: Intermittierend, Antikoagulation mit Heparin oder ohne Antikoagulation
CHOP 2026, 39.95.22, gedruckte S. 150: Hämodialyse: Intermittierend, Antikoagulation mit sonstigen Substanzen
CHOP 2026, 39.95.23, gedruckte S. 150: Hämodialyse: Verlängert intermittierend, Antikoagulation mit Heparin oder ohne Antikoagulation
CHOP 2026, 39.95.24, gedruckte S. 150: Hämodialyse: Verlängert intermittierend, Antikoagulation mit sonstigen Substanzen
CHOP 2027, 39.9B.11, gedruckte S. 153: Hämodialyse, intermittierend, Antikoagulation mit Heparin oder ohne Antikoagulation
CHOP 2027, 39.9B.12, gedruckte S. 153: Hämodialyse, Intermittierend, Antikoagulation mit sonstigen Substanzen
CHOP 2027, 39.9B.21, gedruckte S. 153: Hämodialyse, verlängert intermittierend, Antikoagulation mit Heparin oder ohne Antikoagulation
CHOP 2027, 39.9B.22, gedruckte S. 153: Hämodialyse, verlängert intermittierend, Antikoagulation mit sonstigen Substanzen</a:t>
            </a:r>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CHOP 2026: S. 151; CHOP 2027: S. 157.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2026, 39.95.61, gedruckte S. 151: Hämofiltration: Intermittierend, Antikoagulation mit Heparin oder ohne Antikoagulation
CHOP 2026, 39.95.62, gedruckte S. 151: Hämofiltration: Intermittierend, Antikoagulation mit sonstigen Substanzen
CHOP 2026, 39.95.63, gedruckte S. 151: Hämofiltration: Verlängert intermittierend, Antikoagulation mit Heparin oder ohne Antikoagulation
CHOP 2026, 39.95.64, gedruckte S. 151: Hämofiltration: Verlängert intermittierend, Antikoagulation mit sonstigen Substanzen
CHOP 2027, 39.9C.11, gedruckte S. 157: Hämofiltration, intermittierend, Antikoagulation mit Heparin oder ohne Antikoagulation
CHOP 2027, 39.9C.12, gedruckte S. 157: Hämofiltration, intermittierend, Antikoagulation mit sonstigen Substanzen
CHOP 2027, 39.9C.21, gedruckte S. 157: Hämofiltration, verlängert intermittierend, Antikoagulation mit Heparin oder ohne Antikoagulation
CHOP 2027, 39.9C.22, gedruckte S. 157: Hämofiltration, verlängert intermittierend, Antikoagulation mit sonstigen Substanzen</a:t>
            </a:r>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CHOP 2026: S. 151; CHOP 2027: S. 160.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2026, 39.95.B1, gedruckte S. 151: Hämodiafiltration: Intermittierend, Antikoagulation mit Heparin oder ohne Antikoagulation
CHOP 2026, 39.95.B2, gedruckte S. 151: Hämodiafiltration: Intermittierend, Antikoagulation mit sonstigen Substanzen
CHOP 2026, 39.95.B3, gedruckte S. 151: Hämodiafiltration: Verlängert intermittierend, Antikoagulation mit Heparin oder ohne Antikoagulation
CHOP 2026, 39.95.B9, gedruckte S. 151: Hämodiafiltration: Verlängert intermittierend, Antikoagulation mit sonstigen Substanzen
CHOP 2027, 39.9D.11, gedruckte S. 160: Hämodiafiltration, intermittierend, Antikoagulation mit Heparin oder ohne Antikoagulation
CHOP 2027, 39.9D.12, gedruckte S. 160: Hämodiafiltration, intermittierend, Antikoagulation mit sonstigen Substanzen
CHOP 2027, 39.9D.21, gedruckte S. 160: Hämodiafiltration, verlängert intermittierend, Antikoagulation mit Heparin oder ohne Antikoagulation
CHOP 2027, 39.9D.22, gedruckte S. 160: Hämodiafiltration verlängert intermittierend, Antikoagulation mit sonstigen Substanzen</a:t>
            </a:r>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CHOP 2026: S. 152; CHOP 2027: S. 157.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2026, 39.95.H, gedruckte S. 152: Hämodialyse zur Entfernung von Proteinen mit einer Molekularmasse bis zu 60000 High Cut-Off Dialyse INKL. Entfernung von Leichtketten
CHOP 2026, 39.95.H0, gedruckte S. 152: Hämodialyse zur Entfernung von Proteinen mit einer Molekularmasse bis zu 60000, n.n.bez.
CHOP 2026, 39.95.H1, gedruckte S. 152: Hämodialyse zur Entfernung von Proteinen mit einer Molekularmasse bis zu 60000, verlängert intermittierend
CHOP 2026, 39.95.H9, gedruckte S. 152: Hämodialyse zur Entfernung von Proteinen mit einer Molekularmasse bis zu 60000, sonstige
CHOP 2027, 39.9B.C, gedruckte S. 157: Hämodialyse zur Entfernung von Proteinen mit einer Molekularmasse bis zu 60000 High Cut-Off Dialyse INKL. Entfernung von Leichtketten
CHOP 2027, 39.9B.C0, gedruckte S. 157: Hämodialyse zur Entfernung von Proteinen mit einer Molekularmasse bis zu 60000, n.n.bez.
CHOP 2027, 39.9B.C1, gedruckte S. 157: Hämodialyse zur Entfernung von Proteinen mit einer Molekularmasse bis zu 60000, verlängert intermittierend
CHOP 2027, 39.9B.C9, gedruckte S. 157: Hämodialyse zur Entfernung von Proteinen mit einer Molekularmasse bis zu 60000, sonstige</a:t>
            </a:r>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Die Anzahlen der dargestellten Serien beruhen auf der vollständigen Auszählung der endständigen Kodes in der jeweiligen PDF. Die amtliche CSV bestätigt die Kodes und deren Endständigkeit. Die einzelnen Zeitgrenzen sind anhand der Katalogtitel zu lesen.</a:t>
            </a:r>
          </a:p>
          <a:p>
            <a:endParaRPr lang="en-US" dirty="0"/>
          </a:p>
          <a:p>
            <a:r>
              <a:rPr lang="en-US" dirty="0"/>
              <a:t>Vergleichsspalten sind, sofern nicht in Anführungszeichen gesetzt, sinngemässe didaktische Zusammenfassungen. Weitere übergeordnete und kodebezogene Hinweise bleiben anwendbar.</a:t>
            </a:r>
          </a:p>
          <a:p>
            <a:endParaRPr lang="en-US" dirty="0"/>
          </a:p>
          <a:p>
            <a:r>
              <a:rPr lang="en-US" dirty="0"/>
              <a:t>Sichtbare Fundstelle:</a:t>
            </a:r>
          </a:p>
          <a:p>
            <a:r>
              <a:rPr lang="en-US" dirty="0"/>
              <a:t>CHOP 2027: S. 153-160.</a:t>
            </a:r>
          </a:p>
          <a:p>
            <a:endParaRPr lang="en-US" dirty="0"/>
          </a:p>
          <a:p>
            <a:r>
              <a:rPr lang="en-US" dirty="0"/>
              <a:t>[Sources]</a:t>
            </a:r>
          </a:p>
          <a:p>
            <a:r>
              <a:rPr lang="en-US" dirty="0"/>
              <a:t>- Nutzerdatei: CHOP 2026 (3).pdf | BFS, Schweizerische Operationsklassifikation, Systematisches Verzeichnis - Version 2026.</a:t>
            </a:r>
          </a:p>
          <a:p>
            <a:r>
              <a:rPr lang="en-US" dirty="0"/>
              <a:t>- Nutzerdatei: CHOP 2027 (2).pdf | BFS, Schweizerische Operationsklassifikation, Systematisches Verzeichnis - Version 2027.</a:t>
            </a:r>
          </a:p>
          <a:p>
            <a:r>
              <a:rPr lang="en-US" dirty="0"/>
              <a:t>- Seitenangaben in der Folie: gedruckte Seiten. Im systematischen Verzeichnis: PDF-Seite = gedruckte Seite + 22. Einleitung: roemische Seitenzahlen, z. B. S. V = PDF-Seite 7.</a:t>
            </a:r>
          </a:p>
          <a:p>
            <a:r>
              <a:rPr lang="en-US" dirty="0"/>
              <a:t>- Logo und Kontaktangaben: vom Auftraggeber bereitgestellt. Original-Logo proportional verwendet.</a:t>
            </a:r>
          </a:p>
          <a:p>
            <a:r>
              <a:rPr lang="en-US" dirty="0"/>
              <a:t>- Gestaltung: Sand &amp; Graphit, angelehnt an das freigegebene Modul MedKod_KHB_Update_2027_v2; wiederverwendete grafische Bergsilhouette ohne Datenbezug.</a:t>
            </a:r>
          </a:p>
          <a:p>
            <a:r>
              <a:rPr lang="en-US" dirty="0"/>
              <a:t>[/Sources]</a:t>
            </a:r>
          </a:p>
          <a:p>
            <a:endParaRPr lang="en-US" dirty="0"/>
          </a:p>
          <a:p>
            <a:r>
              <a:rPr lang="en-US" dirty="0"/>
              <a:t>Quellenauszuege zur Nachvollziehbarkeit (Originale bei konkreter Fallanwendung konsultieren):</a:t>
            </a:r>
          </a:p>
          <a:p>
            <a:r>
              <a:rPr lang="en-US" dirty="0"/>
              <a:t>CHOP 2027, 39.9B.3, gedruckte S. 153: Hämodialyse, kontinuierlich, venovenös, pumpengetrieben [CVVHD], Antikoagulation mit Heparin oder ohne Antikoagulation, nach Dauer der Behandlung</a:t>
            </a:r>
          </a:p>
          <a:p>
            <a:r>
              <a:rPr lang="en-US" dirty="0"/>
              <a:t>CHOP 2027, 39.9B.31, gedruckte S. 153: Hämodialyse, kontinuierlich, venovenös, pumpengetrieben [CVVHD], Antikoagulation mit Heparin oder ohne Antikoagulation, bis 24 Stunden</a:t>
            </a:r>
          </a:p>
          <a:p>
            <a:r>
              <a:rPr lang="en-US" dirty="0"/>
              <a:t>CHOP 2027, 39.9B.4S, gedruckte S. 155: Hämodialyse, kontinuierlich, venovenös, pumpengetrieben [CVVHD], Antikoagulation mit Heparin oder ohne Antikoagulation, von mehr als 4392 Stunden</a:t>
            </a:r>
          </a:p>
          <a:p>
            <a:r>
              <a:rPr lang="en-US" dirty="0"/>
              <a:t>CHOP 2027, 39.9B.7, gedruckte S. 155: Hämodialyse, kontinuierlich, venovenös, pumpengetrieben [CVVHD], Antikoagulation mit sonstigen Substanzen, nach Dauer der Behandlung</a:t>
            </a:r>
          </a:p>
          <a:p>
            <a:r>
              <a:rPr lang="en-US" dirty="0"/>
              <a:t>CHOP 2027, 39.9B.71, gedruckte S. 155: Hämodialyse, kontinuierlich, venovenös, pumpengetrieben [CVVHD], Antikoagulation mit sonstigen Substanzen, bis 24 Stunden</a:t>
            </a:r>
          </a:p>
          <a:p>
            <a:r>
              <a:rPr lang="en-US" dirty="0"/>
              <a:t>CHOP 2027, 39.9B.8S, gedruckte S. 157: Hämodialyse, kontinuierlich, venovenös, pumpengetrieben [CVVHD], Antikoagulation mit sonstigen Substanzen, von mehr als 4392 Stunden</a:t>
            </a:r>
          </a:p>
          <a:p>
            <a:r>
              <a:rPr lang="en-US" dirty="0"/>
              <a:t>CHOP 2027, 39.9C.3, gedruckte S. 157: Hämofiltration, kontinuierlich, venovenös, pumpengetrieben [CVVH], Antikoagulation mit Heparin oder ohne Antikoagulation, nach Dauer der Behandlung</a:t>
            </a:r>
          </a:p>
          <a:p>
            <a:r>
              <a:rPr lang="en-US" dirty="0"/>
              <a:t>CHOP 2027, 39.9C.31, gedruckte S. 157: Hämofiltration, kontinuierlich, venovenös, pumpengetrieben [CVVH], Antikoagulation mit Heparin oder ohne Antikoagulation, bis 24 Stunden</a:t>
            </a:r>
          </a:p>
          <a:p>
            <a:r>
              <a:rPr lang="en-US" dirty="0"/>
              <a:t>CHOP 2027, 39.9C.47, gedruckte S. 158: Hämofiltration, kontinuierlich, venovenös, pumpengetrieben [CVVH], Antikoagulation mit Heparin oder ohne Antikoagulation, von mehr als 2208 Stunden</a:t>
            </a:r>
          </a:p>
          <a:p>
            <a:r>
              <a:rPr lang="en-US" dirty="0"/>
              <a:t>CHOP 2027, 39.9C.7, gedruckte S. 158: Hämofiltration, kontinuierlich, venovenös, pumpengetrieben [CVVH], Antikoagulation mit sonstigen Substanzen, nach Dauer der Behandlung</a:t>
            </a:r>
          </a:p>
          <a:p>
            <a:r>
              <a:rPr lang="en-US" dirty="0"/>
              <a:t>CHOP 2027, 39.9C.71, gedruckte S. 158: Hämofiltration, kontinuierlich, venovenös, pumpengetrieben [CVVH], bis 24 Stunden</a:t>
            </a:r>
          </a:p>
          <a:p>
            <a:r>
              <a:rPr lang="en-US" dirty="0"/>
              <a:t>CHOP 2027, 39.9C.87, gedruckte S. 159: Hämofiltration, kontinuierlich, venovenös, pumpengetrieben [CVVH], von mehr als 2208 Stunden</a:t>
            </a:r>
          </a:p>
          <a:p>
            <a:r>
              <a:rPr lang="en-US" dirty="0"/>
              <a:t>CHOP 2027, 39.9C.C, gedruckte S. 159: Hämofiltration, kontinuierlich, arteriovenös [CAVH], nach Dauer der Behandlung</a:t>
            </a:r>
          </a:p>
          <a:p>
            <a:r>
              <a:rPr lang="en-US" dirty="0"/>
              <a:t>CHOP 2027, 39.9C.C1, gedruckte S. 159: Hämofiltration, kontinuierlich, arteriovenös [CAVH], bis 24 Stunden</a:t>
            </a:r>
          </a:p>
          <a:p>
            <a:r>
              <a:rPr lang="en-US" dirty="0"/>
              <a:t>CHOP 2027, 39.9C.D7, gedruckte S. 160: Hämofiltration, kontinuierlich, arteriovenös [CAVH], von mehr als 2208 Stunden</a:t>
            </a:r>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Die Anzahlen der dargestellten Serien beruhen auf der vollständigen Auszählung der endständigen Kodes in der jeweiligen PDF. Die amtliche CSV bestätigt die Kodes und deren Endständigkeit. Die einzelnen Zeitgrenzen sind anhand der Katalogtitel zu lesen.</a:t>
            </a:r>
          </a:p>
          <a:p>
            <a:endParaRPr lang="en-US" dirty="0"/>
          </a:p>
          <a:p>
            <a:r>
              <a:rPr lang="en-US" dirty="0"/>
              <a:t>Vergleichsspalten sind, sofern nicht in Anführungszeichen gesetzt, sinngemässe didaktische Zusammenfassungen. Weitere übergeordnete und kodebezogene Hinweise bleiben anwendbar.</a:t>
            </a:r>
          </a:p>
          <a:p>
            <a:endParaRPr lang="en-US" dirty="0"/>
          </a:p>
          <a:p>
            <a:r>
              <a:rPr lang="en-US" dirty="0"/>
              <a:t>Sichtbare Fundstelle:</a:t>
            </a:r>
          </a:p>
          <a:p>
            <a:r>
              <a:rPr lang="en-US" dirty="0"/>
              <a:t>CHOP 2027: S. 160-163, 215-218.</a:t>
            </a:r>
          </a:p>
          <a:p>
            <a:endParaRPr lang="en-US" dirty="0"/>
          </a:p>
          <a:p>
            <a:r>
              <a:rPr lang="en-US" dirty="0"/>
              <a:t>[Sources]</a:t>
            </a:r>
          </a:p>
          <a:p>
            <a:r>
              <a:rPr lang="en-US" dirty="0"/>
              <a:t>- Nutzerdatei: CHOP 2026 (3).pdf | BFS, Schweizerische Operationsklassifikation, Systematisches Verzeichnis - Version 2026.</a:t>
            </a:r>
          </a:p>
          <a:p>
            <a:r>
              <a:rPr lang="en-US" dirty="0"/>
              <a:t>- Nutzerdatei: CHOP 2027 (2).pdf | BFS, Schweizerische Operationsklassifikation, Systematisches Verzeichnis - Version 2027.</a:t>
            </a:r>
          </a:p>
          <a:p>
            <a:r>
              <a:rPr lang="en-US" dirty="0"/>
              <a:t>- Seitenangaben in der Folie: gedruckte Seiten. Im systematischen Verzeichnis: PDF-Seite = gedruckte Seite + 22. Einleitung: roemische Seitenzahlen, z. B. S. V = PDF-Seite 7.</a:t>
            </a:r>
          </a:p>
          <a:p>
            <a:r>
              <a:rPr lang="en-US" dirty="0"/>
              <a:t>- Logo und Kontaktangaben: vom Auftraggeber bereitgestellt. Original-Logo proportional verwendet.</a:t>
            </a:r>
          </a:p>
          <a:p>
            <a:r>
              <a:rPr lang="en-US" dirty="0"/>
              <a:t>- Gestaltung: Sand &amp; Graphit, angelehnt an das freigegebene Modul MedKod_KHB_Update_2027_v2; wiederverwendete grafische Bergsilhouette ohne Datenbezug.</a:t>
            </a:r>
          </a:p>
          <a:p>
            <a:r>
              <a:rPr lang="en-US" dirty="0"/>
              <a:t>[/Sources]</a:t>
            </a:r>
          </a:p>
          <a:p>
            <a:endParaRPr lang="en-US" dirty="0"/>
          </a:p>
          <a:p>
            <a:r>
              <a:rPr lang="en-US" dirty="0"/>
              <a:t>Quellenauszuege zur Nachvollziehbarkeit (Originale bei konkreter Fallanwendung konsultieren):</a:t>
            </a:r>
          </a:p>
          <a:p>
            <a:r>
              <a:rPr lang="en-US" dirty="0"/>
              <a:t>CHOP 2027, 39.9D.3, gedruckte S. 160: Hämodiafiltration, kontinuierlich, venovenös, pumpengetrieben [CVVHDF], Antikoagulation mit Heparin oder ohne Antikoagulation, nach Dauer der Behandlung</a:t>
            </a:r>
          </a:p>
          <a:p>
            <a:r>
              <a:rPr lang="en-US" dirty="0"/>
              <a:t>CHOP 2027, 39.9D.31, gedruckte S. 160: Hämodiafiltration, kontinuierlich, venovenös, pumpengetrieben [CVVHDF], Antikoagulation mit Heparin oder ohne Antikoagulation, bis 24 Stunden</a:t>
            </a:r>
          </a:p>
          <a:p>
            <a:r>
              <a:rPr lang="en-US" dirty="0"/>
              <a:t>CHOP 2027, 39.9D.47, gedruckte S. 161: Hämodiafiltration, kontinuierlich, venovenös, pumpengetrieben [CVVHDF], Antikoagulation mit Heparin oder ohne Antikoagulation, von mehr als 2208 Stunden</a:t>
            </a:r>
          </a:p>
          <a:p>
            <a:r>
              <a:rPr lang="en-US" dirty="0"/>
              <a:t>CHOP 2027, 39.9D.7, gedruckte S. 161: Hämodiafiltration, kontinuierlich, venovenös, pumpengetrieben [CVVHDF], Antikoagulation mit sonstigen Substanzen, nach Dauer der Behandlung</a:t>
            </a:r>
          </a:p>
          <a:p>
            <a:r>
              <a:rPr lang="en-US" dirty="0"/>
              <a:t>CHOP 2027, 39.9D.71, gedruckte S. 161: Hämodiafiltration, kontinuierlich, venovenös, pumpengetrieben [CVVHDF], Antikoagulation mit sonstigen Substanzen, bis 24 Stunden</a:t>
            </a:r>
          </a:p>
          <a:p>
            <a:r>
              <a:rPr lang="en-US" dirty="0"/>
              <a:t>CHOP 2027, 39.9D.87, gedruckte S. 162: Hämodiafiltration, kontinuierlich, venovenös, pumpengetrieben [CVVHDF], Antikoagulation mit sonstigen Substanzen, von mehr als 2208 Stunden</a:t>
            </a:r>
          </a:p>
          <a:p>
            <a:r>
              <a:rPr lang="en-US" dirty="0"/>
              <a:t>CHOP 2027, 39.9D.C, gedruckte S. 162: Hämodiafiltration, kontinuierlich, arteriovenös [CAVHDF], nach Dauer der Behandlung</a:t>
            </a:r>
          </a:p>
          <a:p>
            <a:r>
              <a:rPr lang="en-US" dirty="0"/>
              <a:t>CHOP 2027, 39.9D.C1, gedruckte S. 163: Hämodiafiltration, kontinuierlich, arteriovenös [CAVHDF], bis 24 Stunden</a:t>
            </a:r>
          </a:p>
          <a:p>
            <a:r>
              <a:rPr lang="en-US" dirty="0"/>
              <a:t>CHOP 2027, 39.9D.D8, gedruckte S. 163: Hämodiafiltration, kontinuierlich, arteriovenös [CAVHDF], von mehr als 2208 Stunden</a:t>
            </a:r>
          </a:p>
          <a:p>
            <a:r>
              <a:rPr lang="en-US" dirty="0"/>
              <a:t>CHOP 2027, 54.98.5, gedruckte S. 215: Peritonealdialyse, kontinuierlich, nicht maschinell unterstützt [CAPD], nach Dauer</a:t>
            </a:r>
          </a:p>
          <a:p>
            <a:r>
              <a:rPr lang="en-US" dirty="0"/>
              <a:t>CHOP 2027, 54.98.51, gedruckte S. 215: Peritonealdialyse, kontinuierlich, nicht maschinell unterstützt [CAPD], bis 24 Stunden</a:t>
            </a:r>
          </a:p>
          <a:p>
            <a:r>
              <a:rPr lang="en-US" dirty="0"/>
              <a:t>CHOP 2027, 54.98.6T, gedruckte S. 217: Peritonealdialyse, kontinuierlich, nicht maschinell unterstützt [CAPD], von mehr als 4392 Stunden</a:t>
            </a:r>
          </a:p>
          <a:p>
            <a:r>
              <a:rPr lang="en-US" dirty="0"/>
              <a:t>CHOP 2027, 54.98.A, gedruckte S. 217: Peritonealdialyse, kontinuierlich, maschinell unterstützt [APD], mit Zusatzgeräten, nach Dauer</a:t>
            </a:r>
          </a:p>
          <a:p>
            <a:r>
              <a:rPr lang="en-US" dirty="0"/>
              <a:t>CHOP 2027, 54.98.A1, gedruckte S. 217: Peritonealdialyse, kontinuierlich, maschinell unterstützt [APD], mit Zusatzgeräten, bis 24 Stunden</a:t>
            </a:r>
          </a:p>
          <a:p>
            <a:r>
              <a:rPr lang="en-US" dirty="0"/>
              <a:t>CHOP 2027, 54.98.BT, gedruckte S. 218: Peritonealdialyse, kontinuierlich, maschinell unterstützt [APD], mit Zusatzgeräten, von mehr als 4392 Stunden</a:t>
            </a:r>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CHOP 2027: S. 303–305.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2027, 81.56.12, gedruckte S. 303: Implantation einer Sprunggelenksendoprothese bei einem Wechsel [L] Beachte: Bei einem Wechsel wird die Entfernung der bestehenden Prothese mit dem Kode 80.07 «Arthrotomie zur Prothesenentfernung am Sprunggelenk» kodiert.
CHOP 2027, 81.57.22, gedruckte S. 304: Implantation einer Fusswurzelendoprothese bei einem Wechsel [L] Beachte: Bei einem Wechsel wird die Entfernung der bestehenden Prothese mit dem Kode 80.08 «Arthrotomie zur Prothesenentfernung an Fuss und Zehen» kodiert.
CHOP 2027, 81.57.32, gedruckte S. 304: Implantation Mittelfuss- oder Zehenendoprothese bei einem Wechsel [L] Beachte: Bei einem Wechsel wird die Entfernung der bestehenden Prothese mit dem Kode 80.08 «Arthrotomie zur Prothesenentfernung an Fuss und Zehen» kodiert.
CHOP 2027, 81.71.12, gedruckte S. 304: Implantation einer Endoprothese des Metakarpophalangeal- oder Interphalangealgelenks bei einem Wechsel [L] Beachte: Bei einem Wechsel wird die Entfernung der bestehenden Prothese mit dem Kode 80.04.11 «Entfernung einer sonstigen Fingergelenksendoprothese» kodiert.
CHOP 2027, 81.73.12, gedruckte S. 304: Implantation bei Wechsel eines totalen Handgelenkersatzes [L] Beachte: Bei einem Wechsel wird die Entfernung der bestehenden Prothese mit dem Kode 80.03 «Prothesenentfernung am Handgelenk» kodiert.
CHOP 2027, 81.74.12, gedruckte S. 305: Implantation einer Daumensattelgelenksendoprothese bei einem Wechsel [L] Beachte: Bei einem Wechsel wird die Entfernung der bestehenden Prothese mit dem Kode 80.04.10 «Entfernung einer Daumensattelgelenksendoprothese» kodiert.</a:t>
            </a:r>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CHOP 2027: S. 305, 308–309.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2027, 81.74.22, gedruckte S. 305: Implantation einer Endoprothese am Radiokarpal- oder Karpokarpalgelenk bei einem Wechsel [L] Beachte: Bei einem Wechsel wird die Entfernung der bestehenden Prothese mit dem Kode 80.04.99 «Arthrotomie zur Prothesenentfernung an Hand und Fingern, sonstige» kodiert.
CHOP 2027, 81.74.32, gedruckte S. 305: Implantation einer Endoprothese an den Karpometakarpalgelenken bei einem Wechsel [L] Beachte: Bei einem Wechsel wird die Entfernung der bestehenden Prothese mit dem Kode 80.04.99 «Arthrotomie zur Prothesenentfernung an Hand und Fingern, sonstige» kodiert.
CHOP 2027, 81.84.12, gedruckte S. 308: Implantation einer Totalprothese des Ellenbogens bei einem Wechsel [L] Beachte: Bei einem Wechsel wird die Entfernung der bestehenden Prothese mit dem Kode 80.02 «Prothesenentfernung am Ellenbogen» kodiert.
CHOP 2027, 81.86.12, gedruckte S. 309: Implantation eines prothetischen Ersatzes der distalen Humerusgelenksfläche bei einem Wechsel [L] Beachte: Bei einem Wechsel wird die Entfernung der bestehenden Prothese mit dem Kode 80.02 «Prothesenentfernung am Ellenbogen» kodiert.
CHOP 2027, 81.86.22, gedruckte S. 309: Implantation einer Radiuskopfprothese bei einem Wechsel [L] Beachte: Bei einem Wechsel wird die Entfernung der bestehenden Prothese mit dem Kode 80.02 «Prothesenentfernung am Ellenbogen» kodiert.</a:t>
            </a:r>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Vollständige Liste der im automatisierten Vergleich erkannten [L]-Wechsel bei in beiden Fassungen endständigen Kodes. Die Auswirkung der Markierung ist zusammen mit den geltenden allgemeinen Vorgaben und kodebezogenen Hinweisen zu beurteilen.
Vergleichsspalten sind, sofern nicht in Anführungszeichen gesetzt, sinngemässe didaktische Zusammenfassungen. Weitere übergeordnete und kodebezogene Hinweise bleiben anwendbar.
Sichtbare Fundstelle:
CHOP 2026: S. 127–128, 132, 135, 137–139, 145, 155–156, 159–160; CHOP 2027: S. 127–128, 132–133, 136, 139, 141, 146–147, 165, 169–170.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2026, 38.35.13, gedruckte S. 127: Resektion der A. pulmonalis mit Anastomose
CHOP 2027, 38.35.13, gedruckte S. 127: Resektion der A. pulmonalis mit Anastomose [L]
CHOP 2026, 38.35.21, gedruckte S. 127: Resektion der V. pulmonalis mit Anastomose
CHOP 2027, 38.35.21, gedruckte S. 127: Resektion der V. pulmonalis mit Anastomose [L]
CHOP 2026, 38.45.21, gedruckte S. 128: Resektion der A. pulmonalis mit Ersatz
CHOP 2027, 38.45.21, gedruckte S. 128: Inzision mit Ersatz oder (partielle) Resektion mit Ersatz der A. pulmonalis [L]
CHOP 2026, 38.85.12, gedruckte S. 132: Sonstiger chirurgischer Verschluss der A. pulmonalis
CHOP 2027, 38.85.12, gedruckte S. 132: Sonstiger chirurgischer Verschluss der A. pulmonalis [L]
CHOP 2026, 38.85.22, gedruckte S. 132: Sonstiger chirurgischer Verschluss der V. pulmonalis
CHOP 2027, 38.85.22, gedruckte S. 133: Sonstiger chirurgischer Verschluss der V. pulmonalis [L]
CHOP 2026, 39.31.71, gedruckte S. 135: Naht der A. pulmonalis
CHOP 2027, 39.31.71, gedruckte S. 136: Naht der A. pulmonalis [L]
CHOP 2026, 39.56.32, gedruckte S. 137: Plastische Rekonstruktion der V. pulmonalis mit Gewebe-Patch
CHOP 2027, 39.56.32, gedruckte S. 139: Plastische Rekonstruktion der V. pulmonalis mit Gewebe-Patch [L]
CHOP 2026, 39.57.32, gedruckte S. 138: Plastische Rekonstruktion der V. pulmonalis mit synthetischem Patch Graft
CHOP 2027, 39.57.32, gedruckte S. 139: Plastische Rekonstruktion der V. pulmonalis mit synthetischem Patch Graft [L]
CHOP 2026, 39.59.54, gedruckte S. 139: Sonstige plastische Rekonstruktion der V. pulmonalis
CHOP 2027, 39.59.54, gedruckte S. 141: Sonstige plastische Rekonstruktion der V. pulmonalis [L]
CHOP 2026, 39.76.00, gedruckte S. 145: Perkutan-transluminale endovaskuläre Intervention an extrakraniellen Gefässen an Kopf und Hals, n.n.bez.
CHOP 2027, 39.76.00, gedruckte S. 146: Perkutan-transluminale endovaskuläre Intervention an extrakraniellen Gefässen an Kopf und Hals, n.n.bez. [L]
CHOP 2026, 39.76.10, gedruckte S. 145: Perkutane Ballonangioplastie an extrakraniellen Gefässen an Kopf und Hals Kod. eb.: Anzahl der eingesetzten medikamentenfreisetzenden Ballons (00.4C.1-)
CHOP 2027, 39.76.10, gedruckte S. 146: Perkutane Ballonangioplastie an extrakraniellen Gefässen an Kopf und Hals [L] Kod. eb.: Anzahl der eingesetzten medikamentenfreisetzenden Ballons (00.4C.1-)
CHOP 2026, 39.76.11, gedruckte S. 145: Perkutane Angioplastik oder Atherektomie mittels Lithotripsie an extrakraniellen Gefässen an Kopf und Hals INKL. Ballon-Angioplastik Beachte: Lithotripsie ist eine Kombination aus Stosswellentherapie sowie Angioplastie mittels Ballondilatation.
CHOP 2027, 39.76.11, gedruckte S. 146: Perkutane Angioplastik oder Atherektomie mittels Lithotripsie an extrakraniellen Gefässen an Kopf und Hals [L] INKL. Ballon-Angioplastik Beachte: Lithotripsie ist eine Kombination aus Stosswellentherapie sowie Angioplastie mittels Ballondilatation.
CHOP 2026, 39.76.20, gedruckte S. 145: Perkutane Bladeangioplastie an extrakraniellen Gefässen an Kopf und Hals
CHOP 2027, 39.76.20, gedruckte S. 146: Perkutane Bladeangioplastie an extrakraniellen Gefässen an Kopf und Hals [L]
CHOP 2026, 39.76.30, gedruckte S. 145: Perkutane Laserangioplastie an extrakraniellen Gefässen an Kopf und Hals
CHOP 2027, 39.76.30, gedruckte S. 146: Perkutane Laserangioplastie an extrakraniellen Gefässen an Kopf und Hals [L]
CHOP 2026, 39.76.40, gedruckte S. 145: Perkutane Atherektomie an extrakraniellen Gefässen an Kopf und Hals
CHOP 2027, 39.76.40, gedruckte S. 146: Perkutane Atherektomie an extrakraniellen Gefässen an Kopf und Hals [L]
CHOP 2026, 39.76.50, gedruckte S. 145: Perkutane selektive Thrombolyse an extrakraniellen Gefässen an Kopf und Hals
CHOP 2027, 39.76.50, gedruckte S. 147: Perkutane selektive Thrombolyse an extrakraniellen Gefässen an Kopf und Hals [L]
CHOP 2026, 39.76.61, gedruckte S. 145: Perkutane Rotationsthrombektomie an extrakraniellen Gefässen an Kopf und Hals INKL. Rotations- und Fräsatherektomie
CHOP 2027, 39.76.61, gedruckte S. 147: Perkutane Rotationsthrombektomie an extrakraniellen Gefässen an Kopf und Hals [L] INKL. Rotations- und Fräsatherektomie
CHOP 2026, 39.76.62, gedruckte S. 145: Perkutane Thrombektomie an extrakraniellen Gefässen an Kopf und Hals Kod. eb.: Einsatz von kathetergeführten Thrombus- und Fremdkörperentfernungs-Systemen (00.4F.-)
CHOP 2027, 39.76.62, gedruckte S. 147: Perkutane Thrombektomie an extrakraniellen Gefässen an Kopf und Hals [L] Kod. eb.: Einsatz von kathetergeführten Thrombus- und Fremdkörperentfernungs-Systemen (00.4F.-)
CHOP 2026, 39.76.70, gedruckte S. 145: Perkutane endovaskuläre Fremdkörperentfernung aus extrakraniellen Gefässen an Kopf und Hals
CHOP 2027, 39.76.70, gedruckte S. 147: Perkutane endovaskuläre Fremdkörperentfernung aus extrakraniellen Gefässen an Kopf und Hals [L]
CHOP 2026, 39.76.99, gedruckte S. 145: Perkutan-transluminale endovaskuläre Intervention an extrakraniellen Gefässen an Kopf und Hals, sonstige
CHOP 2027, 39.76.99, gedruckte S. 147: Perkutan-transluminale endovaskuläre Intervention an extrakraniellen Gefässen an Kopf und Hals, sonstige [L]
CHOP 2026, 39.B1.A4, gedruckte S. 155: Endovaskuläre Implantation eines ungecoverten Stents ohne Medikamentenfreisetzung, A. pulmonalis
CHOP 2027, 39.B1.A4, gedruckte S. 165: Endovaskuläre Implantation eines ungecoverten Stents ohne Medikamentenfreisetzung, A. pulmonalis [L]
CHOP 2026, 39.B1.J3, gedruckte S. 155: Endovaskuläre Implantation eines ungecoverten Stents ohne Medikamentenfreisetzung, V. pulmonalis
CHOP 2027, 39.B1.J3, gedruckte S. 165: Endovaskuläre Implantation eines ungecoverten Stents ohne Medikamentenfreisetzung, V. pulmonalis [L]
CHOP 2026, 39.B2.A4, gedruckte S. 155: Endovaskuläre Implantation eines ungecoverten Stents mit Medikamentenfreisetzung, A. pulmonalis
CHOP 2027, 39.B2.A4, gedruckte S. 165: Endovaskuläre Implantation eines ungecoverten Stents mit Medikamentenfreisetzung, A. pulmonalis [L]
CHOP 2026, 39.B2.J3, gedruckte S. 156: Endovaskuläre Implantation eines ungecoverten Stents mit Medikamentenfreisetzung, V. pulmonalis
CHOP 2027, 39.B2.J3, gedruckte S. 165: Endovaskuläre Implantation eines ungecoverten Stents mit Medikamentenfreisetzung, V. pulmonalis [L]
CHOP 2026, 39.B7.A4, gedruckte S. 159: Endovaskuläre Implantation eines ungecoverten grosslumigen Stents, A. pulmonalis
CHOP 2027, 39.B7.A4, gedruckte S. 169: Endovaskuläre Implantation eines ungecoverten grosslumigen Stents, A. pulmonalis [L]
CHOP 2026, 39.B7.J3, gedruckte S. 159: Endovaskuläre Implantation eines ungecoverten grosslumigen Stents, V. pulmonalis
CHOP 2027, 39.B7.J3, gedruckte S. 169: Endovaskuläre Implantation eines ungecoverten grosslumigen Stents, V. pulmonalis [L]
CHOP 2026, 39.B8.A4, gedruckte S. 160: Endovaskuläre Implantation eines grosslumigen Stent-Grafts [gecoverten grosslumigen Stents], A. pulmonalis
CHOP 2027, 39.B8.A4, gedruckte S. 169: Endovaskuläre Implantation eines grosslumigen Stent-Grafts [gecoverten grosslumigen Stents], A. pulmonalis [L]
CHOP 2026, 39.B8.J3, gedruckte S. 160: Endovaskuläre Implantation eines grosslumigen Stent-Grafts [gecoverten grosslumigen Stents], V. pulmonalis
CHOP 2027, 39.B8.J3, gedruckte S. 170: Endovaskuläre Implantation eines grosslumigen Stent-Grafts [gecoverten grosslumigen Stents], V. pulmonalis [L]
CHOP 2026, 39.BA.A4, gedruckte S. 160: Endovaskuläre Implantation eines ungecoverten Wachstumsstents, A. pulmonalis
CHOP 2027, 39.BA.A4, gedruckte S. 170: Endovaskuläre Implantation eines ungecoverten Wachstumsstents, A. pulmonalis [L]
CHOP 2026, 39.BA.J3, gedruckte S. 160: Endovaskuläre Implantation eines ungecoverten Wachstumsstents, V. pulmonalis
CHOP 2027, 39.BA.J3, gedruckte S. 170: Endovaskuläre Implantation eines ungecoverten Wachstumsstents, V. pulmonalis [L]
CHOP 2026, 39.BB.A4, gedruckte S. 160: Endovaskuläre Implantation eines WachstumsStent-Grafts [gecoverte Wachstumsstents], A. pulmonalis
CHOP 2027, 39.BB.A4, gedruckte S. 170: Endovaskuläre Implantation eines WachstumsStent-Grafts [gecoverte Wachstumsstents], A. pulmonalis [L]
CHOP 2026, 39.BB.J3, gedruckte S. 160: Endovaskuläre Implantation eines WachstumsStent-Grafts [gecoverte Wachstumsstents], V. pulmonalis
CHOP 2027, 39.BB.J3, gedruckte S. 170: Endovaskuläre Implantation eines WachstumsStent-Grafts [gecoverte Wachstumsstents], V. pulmonalis [L]</a:t>
            </a:r>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Vollständige Liste der im automatisierten Vergleich erkannten [L]-Wechsel bei in beiden Fassungen endständigen Kodes. Die Auswirkung der Markierung ist zusammen mit den geltenden allgemeinen Vorgaben und kodebezogenen Hinweisen zu beurteilen.
Vergleichsspalten sind, sofern nicht in Anführungszeichen gesetzt, sinngemässe didaktische Zusammenfassungen. Weitere übergeordnete und kodebezogene Hinweise bleiben anwendbar.
Sichtbare Fundstelle:
CHOP 2026: S. 291; CHOP 2027: S. 304.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2026, 81.74.00, gedruckte S. 291: Arthroplastik mit Implantat am Karpokarpal- oder Karpometakarpalgelenk, n.n.bez.
CHOP 2027, 81.74.00, gedruckte S. 304: Implantation oder Revision einer Endoprothese des Radiokarpal-, Karpokarpal- oder Karpometakarpalgelenks, n.n.bez. [L]</a:t>
            </a:r>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Vollständige Liste der im automatisierten Vergleich erkannten [L]-Wechsel bei in beiden Fassungen endständigen Kodes. Die Auswirkung der Markierung ist zusammen mit den geltenden allgemeinen Vorgaben und kodebezogenen Hinweisen zu beurteilen.
Vergleichsspalten sind, sofern nicht in Anführungszeichen gesetzt, sinngemässe didaktische Zusammenfassungen. Weitere übergeordnete und kodebezogene Hinweise bleiben anwendbar.
Sichtbare Fundstelle:
CHOP 2026: S. 19, 69, 124–127, 130, 135–138; CHOP 2027: S. 19, 69, 124–126, 128, 130, 136–139.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2026, 01.18.10, gedruckte S. 19: Geschlossene Biopsie an intrakraniellem Blutgefäss [L]
CHOP 2027, 01.18.10, gedruckte S. 19: Geschlossene Biopsie an intrakraniellem Blutgefäss
CHOP 2026, 01.18.11, gedruckte S. 19: Stereotaktische geschlossene Biopsie an intrakraniellem Blutgefäss [L]
CHOP 2027, 01.18.11, gedruckte S. 19: Stereotaktische geschlossene Biopsie an intrakraniellem Blutgefäss
CHOP 2026, 01.18.19, gedruckte S. 19: Geschlossene Biopsie an intrakraniellem Blutgefäss, sonstige [L]
CHOP 2027, 01.18.19, gedruckte S. 19: Geschlossene Biopsie an intrakraniellem Blutgefäss, sonstige
CHOP 2026, 01.18.20, gedruckte S. 19: Offene Biopsie an intrakraniellem Blutgefäss [L]
CHOP 2027, 01.18.20, gedruckte S. 19: Offene Biopsie an intrakraniellem Blutgefäss
CHOP 2026, 01.18.21, gedruckte S. 19: Stereotaktische offene Biopsie an intrakraniellem Blutgefäss [L]
CHOP 2027, 01.18.21, gedruckte S. 19: Stereotaktische offene Biopsie an intrakraniellem Blutgefäss
CHOP 2026, 01.18.29, gedruckte S. 19: Offene Biopsie an intrakraniellem Blutgefäss, sonstige [L]
CHOP 2027, 01.18.29, gedruckte S. 19: Offene Biopsie an intrakraniellem Blutgefäss, sonstige
CHOP 2026, 27.54.00, gedruckte S. 69: Plastische Rekonstruktion einer (angeborenen) Lippenspalte, n.n.bez. [L]
CHOP 2027, 27.54.00, gedruckte S. 69: Plastische Rekonstruktion einer (angeborenen) Lippenspalte, n.n.bez.
CHOP 2026, 27.54.10, gedruckte S. 69: Lippenplastik einer (angeborenen) Lippenspalte [L]
CHOP 2027, 27.54.10, gedruckte S. 69: Lippenplastik einer (angeborenen) Lippenspalte
CHOP 2026, 27.54.11, gedruckte S. 69: Sekundäroperation einer (angeborenen) Lippenspalte [L]
CHOP 2027, 27.54.11, gedruckte S. 69: Sekundäroperation einer (angeborenen) Lippenspalte
CHOP 2026, 27.54.99, gedruckte S. 69: Plastische Rekonstruktion einer (angeborenen) Lippenspalte, sonstige [L]
CHOP 2027, 27.54.99, gedruckte S. 69: Plastische Rekonstruktion einer (angeborenen) Lippenspalte, sonstige
CHOP 2026, 38.01, gedruckte S. 124: Inzision von intrakraniellen Gefässen [L] A. cerebri (anterior) (media) A. communicans posterior Circulus arteriosus Willisii
CHOP 2027, 38.01, gedruckte S. 124: Inzision von intrakraniellen Gefässen A. cerebri (anterior) (media) A. communicans posterior Circulus arteriosus Willisii
CHOP 2026, 38.11, gedruckte S. 125: Endarteriektomie von intrakraniellen Gefässen [L] A. cerebri (anterior) (media) A. communicans posterior Circulus arteriosus Willisii
CHOP 2027, 38.11, gedruckte S. 125: Endarteriektomie von intrakraniellen Gefässen A. cerebri (anterior) (media) A. communicans posterior Circulus arteriosus Willisii
CHOP 2026, 38.15.00, gedruckte S. 125: Endarteriektomie der anderen thorakalen Gefässe, n.n.bez. [L]
CHOP 2027, 38.15.00, gedruckte S. 125: Endarteriektomie der anderen thorakalen Gefässe, n.n.bez.
CHOP 2026, 38.15.20, gedruckte S. 125: Endarteriektomie des Truncus brachiocephalicus [L] A. innominata
CHOP 2027, 38.15.20, gedruckte S. 126: Endarteriektomie des Truncus brachiocephalicus A. innominata
CHOP 2026, 38.15.50, gedruckte S. 125: Endarteriektomie von anderen künstlich angelegten thorakalen Gefässen [L]
CHOP 2027, 38.15.50, gedruckte S. 126: Endarteriektomie von anderen künstlich angelegten thorakalen Gefässen
CHOP 2026, 38.15.99, gedruckte S. 125: Endarteriektomie der anderen thorakalen Gefässe, sonstige [L]
CHOP 2027, 38.15.99, gedruckte S. 126: Endarteriektomie der anderen thorakalen Gefässe, sonstige
CHOP 2026, 38.31, gedruckte S. 126: Resektion von intrakraniellen Gefässen mit Anastomose [L] A. cerebri (anterior) (media) A. communicans posterior Circulus arteriosus Willisii
CHOP 2027, 38.31, gedruckte S. 126: Resektion von intrakraniellen Gefässen mit Anastomose A. cerebri (anterior) (media) A. communicans posterior Circulus arteriosus Willisii
CHOP 2026, 38.41, gedruckte S. 127: Resektion von intrakraniellen Blutgefässen mit Ersatz [L] A. cerebri (anterior) (media) A. communicans posterior Circulus arteriosus Willisii
CHOP 2027, 38.41, gedruckte S. 128: Inzision mit Ersatz oder (partielle) Resektion mit Ersatz von intrakraniellen Blutgefässen A. cerebri (anterior) (media) A. communicans posterior Circulus arteriosus Willisii
CHOP 2026, 38.61, gedruckte S. 130: Sonstige Exzision von intrakraniellen Gefässen [L] A. cerebri (anterior) (media) A. communicans posterior Circulus arteriosus Willisii
CHOP 2027, 38.61, gedruckte S. 130: Sonstige Exzision von intrakraniellen Gefässen A. cerebri (anterior) (media) A. communicans posterior Circulus arteriosus Willisii
CHOP 2026, 39.31.10, gedruckte S. 135: Naht einer Arterie an Kopf und Hals, n.n.bez. [L]
CHOP 2027, 39.31.10, gedruckte S. 136: Naht einer Arterie an Kopf und Hals, n.n.bez.
CHOP 2026, 39.31.11, gedruckte S. 135: Naht einer intrakraniellen Arterie [L]
CHOP 2027, 39.31.11, gedruckte S. 136: Naht einer intrakraniellen Arterie
CHOP 2026, 39.31.19, gedruckte S. 135: Naht einer Arterie an Kopf und Hals, sonstige [L]
CHOP 2027, 39.31.19, gedruckte S. 136: Naht einer Arterie an Kopf und Hals, sonstige
CHOP 2026, 39.32.11, gedruckte S. 136: Naht einer intrakraniellen Vene [L]
CHOP 2027, 39.32.11, gedruckte S. 137: Naht einer intrakraniellen Vene
CHOP 2026, 39.52.10, gedruckte S. 137: Sonstige Korrektur eines Aneurysmas von Blutgefässen an Kopf und Hals, n.n.bez. [L]
CHOP 2027, 39.52.10, gedruckte S. 138: Sonstige Korrektur eines Aneurysmas von Blutgefässen an Kopf und Hals, n.n.bez.
CHOP 2026, 39.52.11, gedruckte S. 137: Sonstige Korrektur eines Aneurysmas von intrakraniellen Blutgefässen [L]
CHOP 2027, 39.52.11, gedruckte S. 138: Sonstige Korrektur eines Aneurysmas von intrakraniellen Blutgefässen
CHOP 2026, 39.52.19, gedruckte S. 137: Sonstige Korrektur eines Aneurysmas von Blutgefässen an Kopf und Hals, sonstige [L]
CHOP 2027, 39.52.19, gedruckte S. 138: Sonstige Korrektur eines Aneurysmas von Blutgefässen an Kopf und Hals, sonstige
CHOP 2026, 39.57.10, gedruckte S. 138: Plastische Rekonstruktion von Gefässen an Kopf und Hals mit synthetischem Patch Graft, n.n.bez. [L]
CHOP 2027, 39.57.10, gedruckte S. 139: Plastische Rekonstruktion von Gefässen an Kopf und Hals mit synthetischem Patch Graft, n.n.bez.
CHOP 2026, 39.57.11, gedruckte S. 138: Plastische Rekonstruktion von intrakraniellen Gefässen mit synthetischem Patch Graft [L]
CHOP 2027, 39.57.11, gedruckte S. 139: Plastische Rekonstruktion von intrakraniellen Gefässen mit synthetischem Patch Graft</a:t>
            </a:r>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Vollständige Liste der im automatisierten Vergleich erkannten [L]-Wechsel bei in beiden Fassungen endständigen Kodes. Die Auswirkung der Markierung ist zusammen mit den geltenden allgemeinen Vorgaben und kodebezogenen Hinweisen zu beurteilen.
Vergleichsspalten sind, sofern nicht in Anführungszeichen gesetzt, sinngemässe didaktische Zusammenfassungen. Weitere übergeordnete und kodebezogene Hinweise bleiben anwendbar.
Sichtbare Fundstelle:
CHOP 2026: S. 139, 141–142; CHOP 2027: S. 140, 143.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2026, 39.59.30, gedruckte S. 139: Sonstige plastische Rekonstruktion von Gefässen an Kopf und Hals, n.n.bez. [L]
CHOP 2027, 39.59.30, gedruckte S. 140: Sonstige plastische Rekonstruktion von Gefässen an Kopf und Hals, n.n.bez.
CHOP 2026, 39.59.31, gedruckte S. 139: Sonstige plastische Rekonstruktion eines intrakraniellen Gefässes [L]
CHOP 2027, 39.59.31, gedruckte S. 140: Sonstige plastische Rekonstruktion eines intrakraniellen Gefässes
CHOP 2026, 39.59.39, gedruckte S. 139: Sonstige plastische Rekonstruktion von Gefässen an Kopf und Hals, sonstige [L]
CHOP 2027, 39.59.39, gedruckte S. 140: Sonstige plastische Rekonstruktion von Gefässen an Kopf und Hals, sonstige
CHOP 2026, 39.72.10, gedruckte S. 141: Selektive Embolisation von intrakraniellen Gefässen, n.n.bez. [L]
CHOP 2027, 39.72.10, gedruckte S. 143: Selektive Embolisation von intrakraniellen Gefässen, n.n.bez.
CHOP 2026, 39.72.14, gedruckte S. 141: Selektive Embolisation von intrakraniellen Gefässen mit adhäsivem Embolisat [L]
CHOP 2027, 39.72.14, gedruckte S. 143: Selektive Embolisation von intrakraniellen Gefässen mit adhäsivem Embolisat
CHOP 2026, 39.72.15, gedruckte S. 142: Selektive Embolisation von intrakraniellen Gefässen mit Plugs [L] Kod. eb.: Eingesetzte vaskuläre Plugs in intrakranielle Gefässe, nach Anzahl (00.4G.C-)
CHOP 2027, 39.72.15, gedruckte S. 143: Selektive Embolisation von intrakraniellen Gefässen mit Plugs Kod. eb.: Eingesetzte vaskuläre Plugs in intrakranielle Gefässe, nach Anzahl (00.4G.C-)
CHOP 2026, 39.72.16, gedruckte S. 142: Selektive Embolisation von intrakraniellen Gefässen mit Coils [L] Selektive Embolisation von intrakraniellen Gefässen mit Metallspiralen Kod. eb.: Eingesetzte endovaskuläre Coils in intrakranielle Gefässe, nach Anzahl (00.4A.8-) Einsetzen von endovaskulären überlangen Coils, nach Anzahl (00.4A.4-)
CHOP 2027, 39.72.16, gedruckte S. 143: Selektive Embolisation von intrakraniellen Gefässen mit Coils Selektive Embolisation von intrakraniellen Gefässen mit Metallspiralen Kod. eb.: Eingesetzte endovaskuläre Coils in intrakranielle Gefässe, nach Anzahl (00.4A.8-) Einsetzen von endovaskulären überlangen Coils, nach Anzahl (00.4A.4-)
CHOP 2026, 39.72.17, gedruckte S. 142: Selektive Embolisation von intrakraniellen Gefässen mit Partikeln [L]
CHOP 2027, 39.72.17, gedruckte S. 143: Selektive Embolisation von intrakraniellen Gefässen mit Partikeln
CHOP 2026, 39.72.18, gedruckte S. 142: Selektive Embolisation von intrakraniellen Gefässen mit embolisierenden Flüssigkeiten [L]
CHOP 2027, 39.72.18, gedruckte S. 143: Selektive Embolisation von intrakraniellen Gefässen mit embolisierenden Flüssigkeiten
CHOP 2026, 39.72.19, gedruckte S. 142: Selektive Embolisation von intrakraniellen Gefässen, sonstige [L]
CHOP 2027, 39.72.19, gedruckte S. 143: Selektive Embolisation von intrakraniellen Gefässen, sonstige
CHOP 2026, 39.72.1A, gedruckte S. 142: Selektive Embolisation von intrakraniellen Gefässen mit embolisierenden (ablösbaren) Ballons [L] Kod. eb.: Eingesetzte embolisierende (ablösbare) Ballons, nach Anzahl (00.4I.-) Beachte: Dieser Kode ist ebenfalls zu verwenden bei temporären (intraoperativen) Ballonokklusionen.
CHOP 2027, 39.72.1A, gedruckte S. 143: Selektive Embolisation von intrakraniellen Gefässen mit embolisierenden (ablösbaren) Ballons Kod. eb.: Eingesetzte embolisierende (ablösbare) Ballons, nach Anzahl (00.4I.-) Beachte: Dieser Kode ist ebenfalls zu verwenden bei temporären (intraoperativen) Ballonokklusionen.
CHOP 2026, 39.72.1B, gedruckte S. 142: Selektive Embolisation von intrakraniellen Gefässen mit Schirmen [L] Kod. eb.: Eingesetzte vaskuläre Schirme in intrakranielle Gefässe, nach Anzahl (00.4G.5-)
CHOP 2027, 39.72.1B, gedruckte S. 143: Selektive Embolisation von intrakraniellen Gefässen mit Schirmen Kod. eb.: Eingesetzte vaskuläre Schirme in intrakranielle Gefässe, nach Anzahl (00.4G.5-)</a:t>
            </a:r>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BB.42, Mindestmerkmal 3: CHOP 2027 verlangt mindestens einmal pro Tag ärztliche Kontrolle. CHOP 2026 bezeichnete dieselbe Anforderung als mindestens einmal täglich. Die Frequenzpräzisierung betrifft die ärztliche Kontrolle.</a:t>
            </a:r>
          </a:p>
          <a:p>
            <a:endParaRPr lang="en-US" dirty="0"/>
          </a:p>
          <a:p>
            <a:r>
              <a:rPr lang="en-US" dirty="0"/>
              <a:t>Fundstellen: CHOP 2027 S. 483/PDF 505; CHOP 2026 S. 467/PDF 489. Das ergänzende FMH-Referenzdokument BB.42, Version 16.12.2025, S. 2, bestätigt die tägliche ärztliche Kontrolle anhand der CHOP-2026-Auszüge. Es nennt keine abweichende Ersatzanforderung und kein separates Inkraftsetzungsdatum. Die 2027-Vorgabe folgt unmittelbar aus CHOP 2027.</a:t>
            </a:r>
          </a:p>
          <a:p>
            <a:endParaRPr lang="en-US" dirty="0"/>
          </a:p>
          <a:p>
            <a:r>
              <a:rPr lang="en-US" dirty="0"/>
              <a:t>FMH-Referenz:</a:t>
            </a:r>
          </a:p>
          <a:p>
            <a:r>
              <a:rPr lang="en-US" dirty="0">
                <a:hlinkClick r:id="rId3"/>
              </a:rPr>
              <a:t>https://www.fmh.ch/files/pdf33/2025-12-16_referenzdokument_bb.42_intensive-ueberwachung_d.pdf</a:t>
            </a:r>
            <a:endParaRPr lang="en-US" dirty="0"/>
          </a:p>
          <a:p>
            <a:r>
              <a:rPr lang="en-US" dirty="0"/>
              <a:t>Quellenstand 21.10.2026.</a:t>
            </a:r>
          </a:p>
          <a:p>
            <a:endParaRPr lang="en-US" dirty="0"/>
          </a:p>
          <a:p>
            <a:r>
              <a:rPr lang="en-US" dirty="0"/>
              <a:t>Vergleichsspalten sind, sofern nicht in Anführungszeichen gesetzt, sinngemässe didaktische Zusammenfassungen. Weitere übergeordnete und kodebezogene Hinweise bleiben anwendbar.</a:t>
            </a:r>
          </a:p>
          <a:p>
            <a:endParaRPr lang="en-US" dirty="0"/>
          </a:p>
          <a:p>
            <a:r>
              <a:rPr lang="en-US" dirty="0"/>
              <a:t>Sichtbare Fundstelle:</a:t>
            </a:r>
          </a:p>
          <a:p>
            <a:r>
              <a:rPr lang="en-US" dirty="0"/>
              <a:t>CHOP 2026: S. 375, 385–386, 389, 467; CHOP 2027: S. 390–391, 401–402, 404–405, 483.</a:t>
            </a:r>
          </a:p>
          <a:p>
            <a:endParaRPr lang="en-US" dirty="0"/>
          </a:p>
          <a:p>
            <a:r>
              <a:rPr lang="en-US" dirty="0"/>
              <a:t>[Sources]</a:t>
            </a:r>
          </a:p>
          <a:p>
            <a:r>
              <a:rPr lang="en-US" dirty="0"/>
              <a:t>- Nutzerdatei: CHOP 2026 (3).pdf | BFS, Schweizerische Operationsklassifikation, Systematisches Verzeichnis - Version 2026.</a:t>
            </a:r>
          </a:p>
          <a:p>
            <a:r>
              <a:rPr lang="en-US" dirty="0"/>
              <a:t>- Nutzerdatei: CHOP 2027 (2).pdf | BFS, Schweizerische Operationsklassifikation, Systematisches Verzeichnis - Version 2027.</a:t>
            </a:r>
          </a:p>
          <a:p>
            <a:r>
              <a:rPr lang="en-US" dirty="0"/>
              <a:t>- Seitenangaben in der Folie: gedruckte Seiten. Im systematischen Verzeichnis: PDF-Seite = gedruckte Seite + 22. Einleitung: roemische Seitenzahlen, z. B. S. V = PDF-Seite 7.</a:t>
            </a:r>
          </a:p>
          <a:p>
            <a:r>
              <a:rPr lang="en-US" dirty="0"/>
              <a:t>- Logo und Kontaktangaben: vom Auftraggeber bereitgestellt. Original-Logo proportional verwendet.</a:t>
            </a:r>
          </a:p>
          <a:p>
            <a:r>
              <a:rPr lang="en-US" dirty="0"/>
              <a:t>- Gestaltung: Sand &amp; Graphit, angelehnt an das freigegebene Modul MedKod_KHB_Update_2027_v2; wiederverwendete grafische Bergsilhouette ohne Datenbezug.</a:t>
            </a:r>
          </a:p>
          <a:p>
            <a:r>
              <a:rPr lang="en-US" dirty="0"/>
              <a:t>[/Sources]</a:t>
            </a:r>
          </a:p>
          <a:p>
            <a:endParaRPr lang="en-US" dirty="0"/>
          </a:p>
          <a:p>
            <a:r>
              <a:rPr lang="en-US" dirty="0"/>
              <a:t>Quellenauszuege zur Nachvollziehbarkeit (Originale bei konkreter Fallanwendung konsultieren):</a:t>
            </a:r>
          </a:p>
          <a:p>
            <a:r>
              <a:rPr lang="en-US" dirty="0"/>
              <a:t>CHOP 2026, 93.89.2, gedruckte S. 375: Physikalisch-medizinische Akutrehabilitation, nach Anzahl Behandlungstage EXKL. Kode weglassen - Paraplegiologische rehabilitative Komplexbehandlung (93.87.-) Kode weglassen - Rehabilitation (BA.-) Kode weglassen - Zusätze für die Rehabilitation (BB.-) Beachte: Mindestmerkmal Punkt 1, Eintrittsabklärung, Assessment: Standardisiertes AkutrehabilitationsAssessment zur Erfassung und Wertung der funktionellen Defizite mit krankheitsspezifischen, standardisierten Instrumenten sowie Befunderhebung zur Beurteilung der Körperfunktionen und - strukturen, der Aktivitäten und Partizipation sowie Umwelt- und persönlichen Faktoren gemäss ICF mit therapeutischer und sekundärpräventiver Zielsetzung. Mindestmerkmal Punkt 2, Therapie: Einsatz von folgenden Therapiebereichen: Physiotherapie, Physikalische Therapie, Gehbadtherapie, Ergotherapie, psychologische Verfahren und Psychotherapie, Entspannungstechniken, medizinische Trainingstherapie, Manuelle Medizin, Schmerztherapie, Interventionelle Therapie. Therapie in patientenbezogenen unterschiedlichen Kombinationen von mindestens drei Einheiten täglich, die Dauer einer Therapieeinheit beträgt 30 Minuten, d.h. 15 Behandlungseinheiten (d.h. 7.5 Stunden) pro Woche im Durchschnitt der Behandlungsdauer der physikalisch-medizinischen Akutrehabilitation am Akutspital. Mindestmerkmal Punkt 3, Behandlungsteam: Akutrehabilitationsteam unter Leitung einer Fachärztin / eines Facharztes für physikalische Medizin und Rehabilitation [PMR]. Mindestmerkmal Punkt 4, Therapieplanung und -kontrolle: Wöchentliche Teambesprechung (PMRÄrztin/PMR-Arzt, Pflegefachmann/-frau, Therapeut/innen aus den Bereichen Physiotherapie, Ergotherapie, Psychologisch-psychosomatischpsychiatrische Disziplin und weitere, mindestens fünf patientenbezogene Beteiligte) mit schriftlicher Festlegung der Behandlungsziele.</a:t>
            </a:r>
          </a:p>
          <a:p>
            <a:r>
              <a:rPr lang="en-US" dirty="0"/>
              <a:t>CHOP 2027, 93.89.2, gedruckte S. 390: Physikalisch-medizinische Akutrehabilitation, nach Anzahl Behandlungstage Kod. eb.: Falls durchgeführt - Ersteinlage einer pharyngealen elektrischen Stimulationssonde [PES] (93.70.31) EXKL. Kode weglassen - Paraplegiologische rehabilitative Komplexbehandlung (93.87.-) Kode weglassen - Rehabilitation (BA.-) Kode weglassen - Zusätze für die Rehabilitation (BB.-) Beachte: Mindestmerkmal Punkt 1, Eintrittsabklärung, Assessment: Standardisiertes AkutrehabilitationsAssessment zur Erfassung und Wertung der funktionellen Defizite mit krankheitsspezifischen, standardisierten Instrumenten sowie Befunderhebung zur Beurteilung der Körperfunktionen und - strukturen, der Aktivitäten und Partizipation sowie Umwelt- und persönlichen Faktoren gemäss ICF mit therapeutischer und sekundärpräventiver Zielsetzung. Mindestmerkmal Punkt 2, Therapie: Einsatz von folgenden Therapiebereichen: Physiotherapie, Physikalische Therapie, Gehbadtherapie, Ergotherapie, psychologische Verfahren und Psychotherapie, Entspannungstechniken, medizinische Trainingstherapie, Manuelle Medizin, Schmerztherapie, Interventionelle Therapie. Therapie in patientenbezogenen unterschiedlichen Kombinationen von mindestens drei Einheiten an 5/7 Tagen, die Dauer einer Therapieeinheit beträgt 30 Minuten, d.h. 15 Behandlungseinheiten (d.h. 7.5 Stunden) pro Woche im Durchschnitt der Behandlungsdauer der physikalisch-medizinischen Akutrehabilitation am Akutspital. Mindestmerkmal Punkt 3, Behandlungsteam: Akutrehabilitationsteam unter Leitung einer Fachärztin / eines Facharztes für physikalische Medizin und Rehabilitation [PMR]. Mindestmerkmal Punkt 4, Therapieplanung und -kontrolle: Wöchentliche Teambesprechung (PMRÄrztin/PMR-Arzt, Pflegefachmann/-frau, Therapeut/innen aus den Bereichen Physiotherapie, Ergotherapie, Psychologisch-psychosomatischpsychiatrische Disziplin und weitere, mindestens fünf patientenbezogene Beteiligte) mit schriftlicher Festlegung der Behandlungsziele.</a:t>
            </a:r>
          </a:p>
          <a:p>
            <a:r>
              <a:rPr lang="en-US" dirty="0"/>
              <a:t>CHOP 2026, 93.9A.1, gedruckte S. 385: Pneumologische Akutrehabilitation, nach Anzahl Behandlungstage Beachte: Mindestmerkmale: - Akutrehabilitation unter fachärztlicher Behandlungsleitung einer Fachärztin / eines Facharztes für Pneumologie, - Standardisiertes AkutrehabilitationsAssessment und Einsatz von krankheitsspezifischen Scoring-Systemen (Lebensqualität, Lungenfunktion, Leistungsfähigkeit z. B. Spiroergometrie), - Wöchentliche Teambesprechung mit wochenbezogener Dokumentation bisheriger Behandlungsergebnisse und weiterer Behandlungsziele, - Vorhandensein von mindestens folgenden Therapiebereichen: Physiotherapie/Krankengymnastik (ev. Sporttherapeut), Psychotherapie, Ernährungsberatung/therapie - Entlassungsassessment zur gezielten Entlassung oder Verlegung der Patientin / des Patienten täglich mindestens 1 Therapieeinheit à 30 Min. Eine gleichzeitige (dauernde oder intermittierende) akutmedizinische Diagnostik und Behandlung ist gesondert zu kodieren.</a:t>
            </a:r>
          </a:p>
          <a:p>
            <a:r>
              <a:rPr lang="en-US" dirty="0"/>
              <a:t>CHOP 2027, 93.9A.1, gedruckte S. 401: Pneumologische Akutrehabilitation, nach Anzahl Behandlungstage Beachte: Mindestmerkmale: - Akutrehabilitation unter fachärztlicher Behandlungsleitung einer Fachärztin / eines Facharztes für Pneumologie, - Standardisiertes AkutrehabilitationsAssessment und Einsatz von krankheitsspezifischen Scoring-Systemen (Lebensqualität, Lungenfunktion, Leistungsfähigkeit z. B. Spiroergometrie), - Wöchentliche Teambesprechung mit wochenbezogener Dokumentation bisheriger Behandlungsergebnisse und weiterer Behandlungsziele, - Vorhandensein von mindestens folgenden Therapiebereichen: Physiotherapie/Krankengymnastik (ev. Sporttherapeut), Psychotherapie, Ernährungsberatung/therapie - Entlassungsassessment zur gezielten Entlassung oder Verlegung der Patientin / des Patienten - An 5/7 Tagen mindestens 1 Therapieeinheit à 30 Min. - Eine gleichzeitige (dauernde oder intermittierende) akutmedizinische Diagnostik und Behandlung ist gesondert zu kodieren.</a:t>
            </a:r>
          </a:p>
          <a:p>
            <a:r>
              <a:rPr lang="en-US" dirty="0"/>
              <a:t>CHOP 2026, 93.9E, gedruckte S. 386: Nicht invasive Beatmung ausserhalb Intensivstation NIV-Beatmung EXKL. Keine Beatmungsstunden erfassen für diese Behandlung. Kode weglassen - Intensivmedizinische Komplexbehandlung (Basisprozedur) des Erwachsenen, nach Aufwandspunkten (99.B7.1-) Kode weglassen - Intensivmedizinische Komplexbehandlung im Kindesalter (Basisprozedur), nach Aufwandspunkten (99.B7.4-) Kode weglassen - Komplexbehandlung des Erwachsenen in einer Intermediate-Care Unit [IMCU] (99.B8.1-) Kode weglassen - Komplexbehandlung im Kindesalter in einer Intermediate-Care Unit [IMCU] (99.B8.4-) Beachte: Mindestmerkmal Punkt 0, Referenzdokumente: Details zu den Mindestmerkmalen sind dem Dokument «Ausführungen zu den Mindestmerkmalen «Nicht invasive Beatmung ausserhalb Intensivstationen» (CHOP 93.9E), Version vom 01.07.2016» der Schweizerischen Gesellschaft für Pneumologie zu entnehmen. Verfügbar unter: </a:t>
            </a:r>
            <a:r>
              <a:rPr lang="en-US" dirty="0">
                <a:hlinkClick r:id="rId4"/>
              </a:rPr>
              <a:t>https://pneumo.ch/sig-ventilation-o2</a:t>
            </a:r>
            <a:r>
              <a:rPr lang="en-US" dirty="0"/>
              <a:t> Mindestmerkmal Punkt 1, Indikation: Gilt für Patientinnen / Patienten ab dem 1. vollendeten Lebensjahr. Patientinnen / Patienten mit mittelschwerer bis schwerer respiratorischer Insuffizienz, die nicht in einer Intensivstation betreut werden, d.h. Patientinnen / Patienten mit dekompensierter Herzinsuffizienz oder COPD, AdipositasHypoventilation, terminale Patientinnen / Patienten mit zusätzlich schwerster Dyspnoe u.a.; Patientinnen / Patienten mit chronischer respiratorischer Insuffizienz v.a. bei COPD und neuromuskuläre Erkrankungen; Weaning [Entwöhnung von maschineller Beatmung] ausserhalb der Intensivstation. Mindestmerkmal Punkt 2, Behandlungsteam: Im Behandlungsteam ist eine festangestellte Fachärztin / ein festangestellter Facharzt Pneumologie zwingend beteiligt. Sie / Er ist verantwortlich dafür, dass die Behandlung ambulant fortgeführt werden kann, wenn diese indiziert ist. Beatmungsexperten: 1 Experte pro 5 Patientinnen / Patienten ist jederzeit (24/7) erreichbar sowie in weniger als 10 Minuten am Bett verfügbar. Die fachärztliche Betreuung durch Ärztin / Arzt mit Spezialkompetenz in nicht invasiver Beatmung (Fachärztin / Facharzt Pneumologie, Anästhesiologie oder Intensivmedizin) ist jederzeit (24/7) innerhalb 30 Minuten gewährleistet. Mindestmerkmal Punkt 3, Infrastruktur: Max. 4-Bettzimmer, mit Möglichkeit von Videoüberwachung, 24/7 überwachtem ventilatorischem Monitoring (etCO2 oder tcCO2. Atemkurven in Echtzeit, Pulsoxymetrie); Blutgasanalyse [BGA] jederzeit (24/7) verfügbar; Die Behandlung ist auf einer IMC möglich, kann aber nicht gleichzeitig mit einer IMCKomplexbehandlung abgebildet werden. Die Verlegung auf eine Intensivstation innerhalb einer Stunde ist sichergestellt. Mindestmerkmal Punkt 4, Behandlung und Dokumentation: Mindestens 8 Std pro 24 Std nicht-invasive Beatmung (inkl. CPAP, nCPAP, High flow); 8 stdl. Dokumentation der Vitalparameter inklusive Atemfrequenz, Pulsoxymetrie, pCO2 und Beatmungseinstellung. Diese sind von der behandelnden Ärztin / vom behandelnden Arzt mindestens 1x tgl vor Ort zu visieren; Das Beatmungsexpertenteam hat die fachliche Kompetenz Beatmungseinstellungen in ärztlich verordneten Grenzen zu modifizieren; Tägliche Visite (7/7) durch Beatmungsexpertinnen / Beatmungsexperten sowie Fachärztin / Facharzt mit Spezialkompetenz in nicht-invasiver Beatmung; Schulung der Patientin / des Patienten und der Bezugspersonen zur selbstständigen Therapie ist eingeschlossen, muss dokumentiert sein.</a:t>
            </a:r>
          </a:p>
          <a:p>
            <a:r>
              <a:rPr lang="en-US" dirty="0"/>
              <a:t>CHOP 2027, 93.9E, gedruckte S. 401: Nicht invasive Beatmung ausserhalb Intensivstation NIV-Beatmung EXKL. Keine Beatmungsstunden erfassen für diese Behandlung. Kode weglassen - Intensivmedizinische Komplexbehandlung des Erwachsenen (Basisprozedur), nach Aufwandspunkten (99.B7.1-) Kode weglassen - Intensivmedizinische Komplexbehandlung im Kindesalter (Basisprozedur), nach Aufwandspunkten (99.B7.4-) Kode weglassen - Komplexbehandlung des Erwachsenen in einer Intermediate-Care Unit [IMCU] (99.B8.1-) Kode weglassen - Komplexbehandlung im Kindesalter in einer Intermediate-Care Unit [IMCU] (99.B8.4-) Beachte: Mindestmerkmal Punkt 0, Referenzdokumente: Details zu den Mindestmerkmalen sind dem Dokument «Ausführungen zu den Mindestmerkmalen «Nicht invasive Beatmung ausserhalb Intensivstationen» (CHOP 93.9E), Version vom 01.07.2016» der Schweizerischen Gesellschaft für Pneumologie zu entnehmen. Verfügbar unter: </a:t>
            </a:r>
            <a:r>
              <a:rPr lang="en-US" dirty="0">
                <a:hlinkClick r:id="rId4"/>
              </a:rPr>
              <a:t>https://pneumo.ch/sig-ventilation-o2</a:t>
            </a:r>
            <a:r>
              <a:rPr lang="en-US" dirty="0"/>
              <a:t> Mindestmerkmal Punkt 1, Indikation: Gilt für Patientinnen / Patienten ab dem 1. vollendeten Lebensjahr. Patientinnen / Patienten mit mittelschwerer bis schwerer respiratorischer Insuffizienz, die nicht in einer Intensivstation betreut werden, d.h. Patientinnen / Patienten mit dekompensierter Herzinsuffizienz oder COPD, AdipositasHypoventilation, terminale Patientinnen / Patienten mit zusätzlich schwerster Dyspnoe u.a.; Patientinnen / Patienten mit chronischer respiratorischer Insuffizienz v.a. bei COPD und neuromuskuläre Erkrankungen; Weaning [Entwöhnung von maschineller Beatmung] ausserhalb der Intensivstation. Mindestmerkmal Punkt 2, Behandlungsteam: Im Behandlungsteam ist eine festangestellte Fachärztin / ein festangestellter Facharzt Pneumologie zwingend beteiligt. Sie / Er ist verantwortlich dafür, dass die Behandlung ambulant fortgeführt werden kann, wenn diese indiziert ist. Beatmungsexperten: 1 Experte pro 5 Patientinnen / Patienten ist jederzeit (24/7) erreichbar sowie in weniger als 10 Minuten am Bett verfügbar. Die fachärztliche Betreuung durch Ärztin / Arzt mit Spezialkompetenz in nicht invasiver Beatmung (Fachärztin / Facharzt Pneumologie, Anästhesiologie oder Intensivmedizin) ist jederzeit (24/7) innerhalb 30 Minuten gewährleistet. Mindestmerkmal Punkt 3, Infrastruktur: Max. 4-Bettzimmer, mit Möglichkeit von Videoüberwachung, 24/7 überwachtem ventilatorischem Monitoring (etCO2 oder tcCO2. Atemkurven in Echtzeit, Pulsoxymetrie); Blutgasanalyse [BGA] jederzeit (24/7) verfügbar; Die Behandlung ist auf einer IMC möglich, kann aber nicht gleichzeitig mit einer IMCKomplexbehandlung abgebildet werden. Die Verlegung auf eine Intensivstation innerhalb einer Stunde ist sichergestellt. Mindestmerkmal Punkt 4, Behandlung und Dokumentation: Mindestens 8 Std pro 24 Std nicht-invasive Beatmung (inkl. CPAP, nCPAP, High flow); 8 stdl. Dokumentation der Vitalparameter inklusive Atemfrequenz, der O2- und CO2Werte (Pulsoxymetrie, etCO2 oder tcCO2 oder Blutgasanalyse [BGA] arteriell oder venös) sowie der Beatmungseinstellung. Diese sind von der behandelnden Ärztin / vom behandelnden Arzt mindestens 1x tgl vor Ort zu visieren; Das Beatmungsexpertenteam hat die fachliche Kompetenz, Beatmungseinstellungen in ärztlich verordneten Grenzen zu modifizieren; An 7/7 Tagen Visite durch Beatmungsexpertinnen / Beatmungsexperten sowie Fachärztin / Facharzt mit Spezialkompetenz in nicht-invasiver Beatmung; Schulung der Patientin / des Patienten und der Bezugspersonen zur selbstständigen Therapie ist eingeschlossen, muss dokumentiert sein.</a:t>
            </a:r>
          </a:p>
          <a:p>
            <a:r>
              <a:rPr lang="en-US" dirty="0"/>
              <a:t>CHOP 2026, 93.A1, gedruckte S. 389: Multimodale schmerztherapeutische Kurzzeitbehandlung Beachte: Mindestmerkmal Punkt 1, Indikation: Diese Prozedur wird als Therapieerprobung nach einer komplexen akut-algesiologischen Diagnostik (93.A0.12) oder als Therapiestabilisierung nach einer multimodalen Schmerztherapie (93.A2 ff.) durchgeführt. Mindestmerkmal Punkt 2, Therapie: 1. Die Behandlungsdauer beträgt maximal 6 Tage. 2. Tägliche Anwendung von mindestens drei der folgenden aktiven Therapieverfahren: 2.1. Psychotherapie (Verhaltenstherapie), 2.2. Spezielle Physiotherapie, 2.3. Entspannungsverfahren, 2.4. Ergotherapie, 2.5. medizinische Trainingstherapie, 2.6. Arbeitsplatztraining, 2.7. Kunsttherapie oder 2.8. sonstige übende Therapien. Mindestmerkmal Punkt 3, Behandlungsteam: 1. Behandlung unter der Leitung einer Ärztin / eines Arztes. 2. Einbeziehung von mindestens 3 therapeutischen Disziplinen, davon eine psychiatrische, psychosomatische oder psychologische Fachdisziplin. Mindestmerkmal Punkt 4, Therapiekontrolle und -planung: Interdisziplinäre Teambesprechung zum Therapieverlauf</a:t>
            </a:r>
          </a:p>
          <a:p>
            <a:r>
              <a:rPr lang="en-US" dirty="0"/>
              <a:t>CHOP 2027, 93.A1, gedruckte S. 404: Multimodale schmerztherapeutische Kurzzeitbehandlung Beachte: Mindestmerkmal Punkt 1, Indikation: Diese Prozedur wird als Therapieerprobung nach einer komplexen akut-algesiologischen Diagnostik (93.A0.12) oder als Therapiestabilisierung nach einer multimodalen Schmerztherapie (93.A2 ff.) durchgeführt. Mindestmerkmal Punkt 2, Therapie: 1. Die Behandlungsdauer beträgt maximal 6 Tage. 2. An jedem Tag Anwendung von mindestens drei der folgenden aktiven Therapieverfahren: 2.1. Psychotherapie (Verhaltenstherapie), 2.2. Spezielle Physiotherapie, 2.3. Entspannungsverfahren, 2.4. Ergotherapie, 2.5. medizinische Trainingstherapie, 2.6. Arbeitsplatztraining, 2.7. Kunsttherapie oder 2.8. sonstige übende Therapien. Mindestmerkmal Punkt 3, Behandlungsteam: 1. Behandlung unter der Leitung einer Ärztin / eines Arztes. 2. Einbeziehung von mindestens 3 therapeutischen Disziplinen, davon eine psychiatrische, psychosomatische oder psychologische Fachdisziplin. Mindestmerkmal Punkt 4, Therapiekontrolle und -planung: Interdisziplinäre Teambesprechung zum Therapieverlauf</a:t>
            </a:r>
          </a:p>
          <a:p>
            <a:r>
              <a:rPr lang="en-US" dirty="0"/>
              <a:t>CHOP 2026, BB.42, gedruckte S. 467: Intensive Überwachung bei vorübergehend vital bedrohlicher Situation EXKL. Kode weglassen - Überwachungsrehabilitation, nach Anzahl Behandlungstage (BB.41.-) Beachte: Mindestmerkmal Punkt 0, Grundlage: Die entsprechende Rehabilitation gemäss Mindestmerkmale der BA.-Kodes ist durchzuführen. Mindestmerkmal Punkt 1, Referenzdokument: Anforderungen zu strukturellen Voraussetzungen und dem Behandlungsteam finden sich im «Referenzdokument für die intensive Überwachung bei vorübergehend vital bedrohlicher Situation». Dieses Dokument steht unter folgendem Link im Abschnitt «Personelle und infrastrukturelle Minimalanforderungen (Referenzdokumente)» zur Verfügung: </a:t>
            </a:r>
            <a:r>
              <a:rPr lang="en-US" dirty="0">
                <a:hlinkClick r:id="rId5"/>
              </a:rPr>
              <a:t>https://www.fmh.ch/themen/stationaere-tarife/st-reha.cfm</a:t>
            </a:r>
            <a:r>
              <a:rPr lang="en-US" dirty="0"/>
              <a:t>. Mindestmerkmal Punkt 2, Indikation: Vorübergehende vitale Bedrohung mit Überwachungsnotwendigkeit bei klinisch instabilen Patientinnen / Patienten, einhergehend mit einer vorübergehenden Einschränkung der Rehabilitationsfähigkeit. Über den gesamten Rehabilitationsaufenthalt muss der entsprechende Schwellenwert des BA.-Kodes für die Therapieminuten im Durchschnitt pro Woche eingehalten werden. Mindestmerkmal Punkt 3, Überwachung: Kontinuierliche monitorisierte Überwachung sowie Dokumentation von mindestens 4 der folgenden Parameter: EKG, Überwachung der Abstossungsreaktion über Intra-Myokardiales EKG, Sauerstoffsättigung, Temperatur, Blutdruck, Herzfrequenz, Atmung. Bedarfsweise nicht-kontinuierliche Überwachung der Glukose-, Nieren- oder Gerinnungswerte. Das Monitoring darf zur Durchführung von Zusatzuntersuchungen und Behandlungen sowie zum Wechsel des Überwachungssystems unterbrochen werden. Eine ärztliche Kontrolle erfolgt mindestens einmal täglich.</a:t>
            </a:r>
          </a:p>
          <a:p>
            <a:r>
              <a:rPr lang="en-US" dirty="0"/>
              <a:t>CHOP 2027, BB.42, gedruckte S. 483: Intensive Überwachung bei vorübergehend vital bedrohlicher Situation EXKL. Kode weglassen - Überwachungsrehabilitation, nach Anzahl Behandlungstage (BB.41.-) Beachte: Mindestmerkmal Punkt 0, Grundlage: Die entsprechende Rehabilitation gemäss Mindestmerkmale der BA.-Kodes ist durchzuführen. Mindestmerkmal Punkt 1, Referenzdokument: Anforderungen zu strukturellen Voraussetzungen und dem Behandlungsteam finden sich im «Referenzdokument für die intensive Überwachung bei vorübergehend vital bedrohlicher Situation». Dieses Dokument steht unter folgendem Link im Abschnitt «Personelle und infrastrukturelle Minimalanforderungen (Referenzdokumente)» zur Verfügung: </a:t>
            </a:r>
            <a:r>
              <a:rPr lang="en-US" dirty="0">
                <a:hlinkClick r:id="rId5"/>
              </a:rPr>
              <a:t>https://www.fmh.ch/themen/stationaere-tarife/st-reha.cfm</a:t>
            </a:r>
            <a:r>
              <a:rPr lang="en-US" dirty="0"/>
              <a:t>. Mindestmerkmal Punkt 2, Indikation: Vorübergehende vitale Bedrohung mit Überwachungsnotwendigkeit bei klinisch instabilen Patientinnen / Patienten, einhergehend mit einer vorübergehenden Einschränkung der Rehabilitationsfähigkeit. Über den gesamten Rehabilitationsaufenthalt muss der entsprechende Schwellenwert des BA.-Kodes für die Therapieminuten im Durchschnitt pro Woche eingehalten werden. Mindestmerkmal Punkt 3, Überwachung: Kontinuierliche monitorisierte Überwachung sowie Dokumentation von mindestens 4 der folgenden Parameter: EKG, Überwachung der Abstossungsreaktion über Intra-Myokardiales EKG, Sauerstoffsättigung, Temperatur, Blutdruck, Herzfrequenz, Atmung. Bedarfsweise nicht-kontinuierliche Überwachung der Glukose-, Nieren- oder Gerinnungswerte. Das Monitoring darf zur Durchführung von Zusatzuntersuchungen und Behandlungen sowie zum Wechsel des Überwachungssystems unterbrochen werden. Eine ärztliche Kontrolle erfolgt mindestens einmal pro Tag.</a:t>
            </a:r>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94.3D und 94.3E, jeweils Mindestmerkmal 2: In der Erwachsenenpsychiatrie (94.3D) sind an jedem Tag eine ärztliche Befunderhebung sowie die ärztliche Anordnung zur Einleitung oder Fortführung der Betreuungsmassnahmen einschliesslich Dokumentation erforderlich. In der Kinder- und Jugendpsychiatrie (94.3E) kann die tägliche Befunderhebung ärztlich, psychologisch oder pflegerisch-sozialpädagogisch erfolgen. Die ärztliche Anordnung der Betreuungsmassnahmen und die Dokumentation bleiben erforderlich. Dieser Berufsgruppenunterschied bestand bereits 2026. 2027 präzisiert den Frequenzwortlaut zu «an jedem Tag». Andere Teilanforderungen und Fristen bleiben bestehen.</a:t>
            </a:r>
          </a:p>
          <a:p>
            <a:endParaRPr lang="en-US" dirty="0"/>
          </a:p>
          <a:p>
            <a:r>
              <a:rPr lang="en-US" dirty="0"/>
              <a:t>Fundstellen: CHOP 2027 S. 413-414/PDF 435-436; CHOP 2026 S. 397-398/PDF 419-420. Der Hinweisbereich der Folie erläutert die Berufsgruppen für die in der Tabellenzeile genannte Befunderhebung.</a:t>
            </a:r>
          </a:p>
          <a:p>
            <a:endParaRPr lang="en-US" dirty="0"/>
          </a:p>
          <a:p>
            <a:r>
              <a:rPr lang="en-US" dirty="0"/>
              <a:t>Vergleichsspalten sind, sofern nicht in Anführungszeichen gesetzt, sinngemässe didaktische Zusammenfassungen. Weitere übergeordnete und kodebezogene Hinweise bleiben anwendbar.</a:t>
            </a:r>
          </a:p>
          <a:p>
            <a:endParaRPr lang="en-US" dirty="0"/>
          </a:p>
          <a:p>
            <a:r>
              <a:rPr lang="en-US" dirty="0"/>
              <a:t>Sichtbare Fundstelle:</a:t>
            </a:r>
          </a:p>
          <a:p>
            <a:r>
              <a:rPr lang="en-US" dirty="0"/>
              <a:t>CHOP 2026: S. 392–393, 396–398, 400–402; CHOP 2027: S. 408–409, 412–414, 416–418.</a:t>
            </a:r>
          </a:p>
          <a:p>
            <a:endParaRPr lang="en-US" dirty="0"/>
          </a:p>
          <a:p>
            <a:r>
              <a:rPr lang="en-US" dirty="0"/>
              <a:t>[Sources]</a:t>
            </a:r>
          </a:p>
          <a:p>
            <a:r>
              <a:rPr lang="en-US" dirty="0"/>
              <a:t>- Nutzerdatei: CHOP 2026 (3).pdf | BFS, Schweizerische Operationsklassifikation, Systematisches Verzeichnis - Version 2026.</a:t>
            </a:r>
          </a:p>
          <a:p>
            <a:r>
              <a:rPr lang="en-US" dirty="0"/>
              <a:t>- Nutzerdatei: CHOP 2027 (2).pdf | BFS, Schweizerische Operationsklassifikation, Systematisches Verzeichnis - Version 2027.</a:t>
            </a:r>
          </a:p>
          <a:p>
            <a:r>
              <a:rPr lang="en-US" dirty="0"/>
              <a:t>- Seitenangaben in der Folie: gedruckte Seiten. Im systematischen Verzeichnis: PDF-Seite = gedruckte Seite + 22. Einleitung: roemische Seitenzahlen, z. B. S. V = PDF-Seite 7.</a:t>
            </a:r>
          </a:p>
          <a:p>
            <a:r>
              <a:rPr lang="en-US" dirty="0"/>
              <a:t>- Logo und Kontaktangaben: vom Auftraggeber bereitgestellt. Original-Logo proportional verwendet.</a:t>
            </a:r>
          </a:p>
          <a:p>
            <a:r>
              <a:rPr lang="en-US" dirty="0"/>
              <a:t>- Gestaltung: Sand &amp; Graphit, angelehnt an das freigegebene Modul MedKod_KHB_Update_2027_v2; wiederverwendete grafische Bergsilhouette ohne Datenbezug.</a:t>
            </a:r>
          </a:p>
          <a:p>
            <a:r>
              <a:rPr lang="en-US" dirty="0"/>
              <a:t>[/Sources]</a:t>
            </a:r>
          </a:p>
          <a:p>
            <a:endParaRPr lang="en-US" dirty="0"/>
          </a:p>
          <a:p>
            <a:r>
              <a:rPr lang="en-US" dirty="0"/>
              <a:t>Quellenauszuege zur Nachvollziehbarkeit (Originale bei konkreter Fallanwendung konsultieren):</a:t>
            </a:r>
          </a:p>
          <a:p>
            <a:r>
              <a:rPr lang="en-US" dirty="0"/>
              <a:t>CHOP 2026, 94.35.1, gedruckte S. 392: Psychiatrisch-psychotherapeutische Krisenintervention in der Erwachsenenpsychiatrie und -psychosomatik Beachte: Mindestmerkmal Punkt 1, Indikation: Multiprofessionelle Behandlung von psychischen oder psychosozialen Krisen. Die psychische Krise umschreibt eine akute vorübergehende psychische Störung, sodass dringliches diagnostisches und therapeutisches Handeln erforderlich wird. Mindestmerkmal Punkt 2, Diagnostik und Therapie: 1. Umfassende psychiatrischpsychotherapeutische Diagnostik mit dem Fokus der akuten Krise. 2. Mindestens 1 vordringlicher, ungeplanter (ausserhalb des Therapieplans), Orientierung gebender, einzeltherapeutischer Kontakt (bei Bedarf durch 2 Therapeutinnen / Therapeuten oder Pflegefachfrauen / Pflegefachmänner) mit der Patientin / dem Patienten und den Kontaktpersonen der Patientin / des Patienten. 3. Patientenbezogene tägliche therapeutische Kriseninterventionseinheiten durch das therapeutische Team. 4. Mehrfach tägliche ärztliche, psychologische und pflegerischsozialpädagogische Befunderhebung. 5. Tägliche Arztvisite durch Fachärztin / Facharzt für Psychiatrie und Psychotherapie oder durch Fachärztin / Facharzt mit interdisziplinärem Schwerpunkt Psychosomatische und Psychosoziale Medizin [SAPPM]. Mindestmerkmal Punkt 3, Behandlungsteam: Interdisziplinäres Team unter der Leitung einer Fachärztin / eines Facharztes für Psychiatrie und Psychotherapie oder einer Fachärztin / eines Facharztes mit interdisziplinärem Schwerpunkt Psychosomatische und Psychosoziale Medizin (Schweizerische Akademie für Psychosomatische und Psychosoziale Medizin [SAPPM]). Das Team besteht weiter aus: 1. Ärztliche Psychotherapeutin / ärztlicher Psychotherapeut mit abgeschlossener Ausbildung in einem der 3 SIWF Verfahren (verhaltenstherapeutisch, systemisch und psychodynamisch) [SIWF: Schweizerisches Institut für ärztliche Weiter- und Fortbildung - FMH] und psychologische Psychotherapeutin / psychologischer Psychotherapeut mit abgeschlossener Ausbildung der Föderation der Schweizer Psychologinnen und Psychologen [FSP] und Fachärztin / Facharzt mit interdisziplinärem Schwerpunkt Psychosomatische und Psychosoziale Medizin [SAPPM]. 2. Pflegefachmann/-frau mit Spezialisierung in der Psychiatrie (HF mit Schwerpunkt Psychiatrie, HF/FHVertiefung Psychiatrie) Mindestmerkmal Punkt 4, Therapiekontrolle und Dokumentation: 1. Für den Nachweis einer psychosozialen oder psychischen Krise ist die ärztliche Dokumentation in der Patientenakte ausreichend. 2. Tägliche Teambesprechung mit Dokumentation der Ergebnisse und Ziele. Mindestmerkmal Punkt 5, Erfassung: Dieser Kode ist für jeden Tag mit kriseninterventioneller Behandlung zu erfassen. Die Behandlungsstunden werden über den Tag addiert. Berücksichtigt werden die geleisteten Behandlungszeiten von Ärztinnen / Ärzten, Psychologinnen / Psychologen und Pflegefachfrauen / Pflegefachmänner mit Spezialisierung in der Psychiatrie. Bei Mehrfachpräsenz sind die Zeiten für jede Person aufzurechnen. Die Befunderhebungen zählen zu den Behandlungsstunden.</a:t>
            </a:r>
          </a:p>
          <a:p>
            <a:r>
              <a:rPr lang="en-US" dirty="0"/>
              <a:t>CHOP 2027, 94.35.1, gedruckte S. 408: Psychiatrisch-psychotherapeutische Krisenintervention in der Erwachsenenpsychiatrie und -psychosomatik Beachte: Mindestmerkmal Punkt 1, Indikation: Multiprofessionelle Behandlung von psychischen oder psychosozialen Krisen. Die psychische Krise umschreibt eine akute vorübergehende psychische Störung, sodass dringliches diagnostisches und therapeutisches Handeln erforderlich wird. Mindestmerkmal Punkt 2, Diagnostik und Therapie: 1. Umfassende psychiatrischpsychotherapeutische Diagnostik mit dem Fokus der akuten Krise. 2. Mindestens 1 vordringlicher, ungeplanter (ausserhalb des Therapieplans), Orientierung gebender, einzeltherapeutischer Kontakt (bei Bedarf durch 2 Therapeutinnen / Therapeuten oder Pflegefachfrauen / Pflegefachmänner) mit der Patientin / dem Patienten und den Kontaktpersonen der Patientin / des Patienten. 3. An 7/7 Tagen patientenbezogene therapeutische Kriseninterventionseinheiten durch das therapeutische Team. 4. An 7/7 Tagen mehrfach tägliche ärztliche, psychologische und pflegerischsozialpädagogische Befunderhebung. 5. An 7/7 Tagen Arztvisite durch Fachärztin / Facharzt für Psychiatrie und Psychotherapie oder durch Fachärztin / Facharzt mit interdisziplinärem Schwerpunkt Psychosomatische und Psychosoziale Medizin [SAPPM]. Mindestmerkmal Punkt 3, Behandlungsteam: Interdisziplinäres Team unter der Leitung einer Fachärztin / eines Facharztes für Psychiatrie und Psychotherapie oder einer Fachärztin / eines Facharztes mit interdisziplinärem Schwerpunkt Psychosomatische und Psychosoziale Medizin (Schweizerische Akademie für Psychosomatische und Psychosoziale Medizin [SAPPM]). Das Team besteht weiter aus: 1. Ärztliche Psychotherapeutin / ärztlicher Psychotherapeut mit abgeschlossener Ausbildung in einem der 3 SIWF Verfahren (verhaltenstherapeutisch, systemisch und psychodynamisch) [SIWF: Schweizerisches Institut für ärztliche Weiter- und Fortbildung - FMH] und psychologische Psychotherapeutin / psychologischer Psychotherapeut mit abgeschlossener Ausbildung der Föderation der Schweizer Psychologinnen und Psychologen [FSP] und Fachärztin / Facharzt mit interdisziplinärem Schwerpunkt Psychosomatische und Psychosoziale Medizin [SAPPM]. 2. Pflegefachmann/-frau mit Spezialisierung in der Psychiatrie (HF mit Schwerpunkt Psychiatrie, HF/FHVertiefung Psychiatrie) Mindestmerkmal Punkt 4, Therapiekontrolle und Dokumentation: 1. Für den Nachweis einer psychosozialen oder psychischen Krise ist die ärztliche Dokumentation in der Patientenakte ausreichend. 2. An 7/7 Tagen Teambesprechung mit Dokumentation der Ergebnisse und Ziele. Mindestmerkmal Punkt 5, Erfassung: Dieser Kode ist für jeden Tag mit kriseninterventioneller Behandlung zu erfassen. Die Behandlungsstunden werden über den Tag addiert. Berücksichtigt werden die geleisteten Behandlungszeiten von Ärztinnen / Ärzten, Psychologinnen / Psychologen und Pflegefachfrauen / Pflegefachmänner mit Spezialisierung in der Psychiatrie. Bei Mehrfachpräsenz sind die Zeiten für jede Person aufzurechnen. Die Befunderhebungen zählen zu den Behandlungsstunden.</a:t>
            </a:r>
          </a:p>
          <a:p>
            <a:r>
              <a:rPr lang="en-US" dirty="0"/>
              <a:t>CHOP 2026, 94.35.2, gedruckte S. 393: Psychiatrisch-psychotherapeutische Krisenintervention in der Kinder- und Jugendpsychiatrie Beachte: Mindestmerkmal Punkt 1, Indikation: Multiprofessionelle Behandlung von Kindern und Jugendlichen unter 18 Jahren mit psychischen oder psychosozialen Krisen. Die psychische Krise umschreibt eine akute vorübergehende psychische Störung, sodass dringliches diagnostisches sowie therapeutisches Handeln erforderlich wird. Mindestmerkmal Punkt 2, Diagnostik und Therapie: 1. Umfassende psychiatrischpsychotherapeutische Diagnostik mit dem Fokus der akuten Krise. 2. Mindestens 1 vordringlicher, ungeplanter (ausserhalb des Therapieplans), Orientierung gebender, einzeltherapeutischer Kontakt (bei Bedarf durch 2 Therapeutinnen / Therapeuten oder Pflegefachfrauen / Pflegefachmänner) mit der Patientin / dem Patienten und den Kontaktpersonen der Patientin / des Patienten. 3. Patientenbezogene tägliche therapeutische Kriseninterventionseinheiten durch das therapeutische Team mit Berücksichtigung der spez. Situation des Kindes oder Jugendlichen , z. B. Gewährleistung von altersentsprechender Beschäftigung. 4. Mehrfach tägliche ärztliche, psychologische und pflegerischsozialpädagogische Befunderhebung. 5. Tägliche Arztvisite durch Fachärztin / Facharzt für Kinder- und Jugendpsychiatrie und -psychotherapie. Mindestmerkmal Punkt 3, Behandlungsteam: Interdisziplinäres Team unter Leitung einer Fachärztin / eines Facharztes für Kinderund Jugendpsychiatrie und - psychotherapie. Das Team besteht weiter aus: 1. Pflegefachfrau/-mann mit Spezialisierung in der Psychiatrie oder Kinder- und Jugendpsychiatrie (HF mit Schwerpunkt Psychiatrie, HF/FHVertiefung Psychiatrie), 2. Dipl. Sozialpädagog/innen, 3. Ärztlichen oder psychologischen Psychotherapeutinnen / Psychotherapeuten. Das Team ist in Aggressionsmanagement geschult. Mindestmerkmal Punkt 4, Therapiekontrolle und Dokumentation: 1. Für den Nachweis einer psychosozialen oder psychischen Krise ist die ärztliche Dokumentation in der Patientenakte ausreichend. 2. Tägliche Teambesprechung mit Dokumentation der Ergebnisse und Ziele. Mindestmerkmal Punkt 5, Erfassung: Dieser Kode ist für jeden Tag mit kriseninterventioneller Behandlung zu erfassen. Die Behandlungsstunden werden über den Tag addiert. Berücksichtigt werden die geleisteten Behandlungszeiten von Ärztinnen / Ärzten, Psychologinnen / Psychologen, Spezialtherapeutinnen / Spezialtherapeuten und Pflegefachfrauen / Pflegefachmänner mit Spezialisierung in der Psychiatrie. Bei Mehrfachpräsenz sind die Zeiten für jede Person aufzurechnen. Die Befunderhebungen zählen zu den Behandlungsstunden.</a:t>
            </a:r>
          </a:p>
          <a:p>
            <a:r>
              <a:rPr lang="en-US" dirty="0"/>
              <a:t>CHOP 2027, 94.35.2, gedruckte S. 409: Psychiatrisch-psychotherapeutische Krisenintervention in der Kinder- und Jugendpsychiatrie Beachte: Mindestmerkmal Punkt 1, Indikation: Multiprofessionelle Behandlung von Kindern und Jugendlichen unter 18 Jahren mit psychischen oder psychosozialen Krisen. Die psychische Krise umschreibt eine akute vorübergehende psychische Störung, sodass dringliches diagnostisches sowie therapeutisches Handeln erforderlich wird. Mindestmerkmal Punkt 2, Diagnostik und Therapie: 1. Umfassende psychiatrischpsychotherapeutische Diagnostik mit dem Fokus der akuten Krise. 2. Mindestens 1 vordringlicher, ungeplanter (ausserhalb des Therapieplans), Orientierung gebender, einzeltherapeutischer Kontakt (bei Bedarf durch 2 Therapeutinnen / Therapeuten oder Pflegefachfrauen / Pflegefachmänner) mit der Patientin / dem Patienten und den Kontaktpersonen der Patientin / des Patienten. 3. An 7/7 Tagen patientenbezogene tägliche therapeutische Kriseninterventionseinheiten durch das therapeutische Team mit Berücksichtigung der spez. Situation des Kindes oder Jugendlichen , z. B. Gewährleistung von altersentsprechender Beschäftigung. 4. An 7/7 Tagen mehrfach tägliche ärztliche, psychologische und pflegerischsozialpädagogische Befunderhebung. 5. An 7/7 Tagen Arztvisite durch Fachärztin / Facharzt für Kinder- und Jugendpsychiatrie und -psychotherapie. Mindestmerkmal Punkt 3, Behandlungsteam: Interdisziplinäres Team unter Leitung einer Fachärztin / eines Facharztes für Kinderund Jugendpsychiatrie und - psychotherapie. Das Team besteht weiter aus: 1. Pflegefachfrau/-mann mit Spezialisierung in der Psychiatrie oder Kinder- und Jugendpsychiatrie (HF mit Schwerpunkt Psychiatrie, HF/FHVertiefung Psychiatrie), 2. Dipl. Sozialpädagog/innen, 3. Ärztlichen oder psychologischen Psychotherapeutinnen / Psychotherapeuten. Das Team ist in Aggressionsmanagement geschult. Mindestmerkmal Punkt 4, Therapiekontrolle und Dokumentation: 1. Für den Nachweis einer psychosozialen oder psychischen Krise ist die ärztliche Dokumentation in der Patientenakte ausreichend. 2. An 7/7 Tagen Teambesprechung mit Dokumentation der Ergebnisse und Ziele. Mindestmerkmal Punkt 5, Erfassung: Dieser Kode ist für jeden Tag mit kriseninterventioneller Behandlung zu erfassen. Die Behandlungsstunden werden über den Tag addiert. Berücksichtigt werden die geleisteten Behandlungszeiten von Ärztinnen / Ärzten, Psychologinnen / Psychologen, Spezialtherapeutinnen / Spezialtherapeuten und Pflegefachfrauen / Pflegefachmänner mit Spezialisierung in der Psychiatrie. Bei Mehrfachpräsenz sind die Zeiten für jede Person aufzurechnen. Die Befunderhebungen zählen zu den Behandlungsstunden.</a:t>
            </a:r>
          </a:p>
          <a:p>
            <a:r>
              <a:rPr lang="en-US" dirty="0"/>
              <a:t>CHOP 2026, 94.3B, gedruckte S. 396: Komplexbehandlung der polymorbiden alterspsychiatrischen Akutpatientin / des polymorbiden alterspsychiatrischen Akutpatienten, nach Anzahl Behandlungstage INKL. Alterspsychiatrisches Assessment EXKL. Kode weglassen - Komplexbehandlung Demenz mit psychiatrischen und psychoorganischen Komplikationen [BPSD] (94.3C.-) Beachte: Mindestmerkmal Punkt 0, Zertifizierung: Anerkennung als Weiterbildungsstätte für stationäre Alterspsychiatrie und - psychotherapie durch das SIWF [Schweizerisches Institut für ärztliche Weiterund Fortbildung - FMH] Mindestmerkmal Punkt 1, Indikation: Interdisziplinäre und interprofessionelle Behandlung von polymorbiden, alterspsychiatrischen Akutpatientinnen / Akutpatienten mit somatischen sowie psychiatrischen Krankheiten, mit Ausnahme von BPSD [Behavioralen und psychologischen Symptomen der Demenz] Mindestmerkmal Punkt 2, Assessment: Alterspsychiatrisches interdisziplinäres Assessment zu Beginn der Behandlung, daraus abgeleitete Behandlung entsprechend einem übergeordneten Behandlungsziel sowie erneutes Assessment vor der Entlassung. Mindestmerkmal Punkt 3 Therapie: 1. Interdisziplinäre und interprofessionelle Behandlung, 2. Täglich (7 von 7 Tagen der Woche) patientenbezogene Pflege v.a. unterstützendfördernde, wie auch stellvertretende Übernahme von ADL [Aktivitäten des täglichen Lebens] und akutsomatischer Pflege. 3. Pro Woche mindestens 5 Therapieeinheiten aus mindestens 2 der unter Mindestmerkmal Punkt 4 genannten therapeutischen Bereichen, wobei mindestens 2 TE Psychotherapie. Dauer der Therapieeinheit nach Belastbarkeit der Patientinnen / Patienten. Mindestmerkmal Punkt 4, Behandlungsteam und Qualifikation: 1. Interdisziplinäres Team unter Leitung einer Fachärztin / eines Facharztes für Psychiatrie und Psychotherapie mit Schwerpunkt Alterspsychiatrie und -psychotherapie, 2. Permanente Erreichbarkeit einer Fachärztin / eines Facharztes für Allgemeine Innere Medizin mit oder ohne Schwerpunkt Geriatrie, 3. Pflegefachfrau / Pflegefachmann mit für die Alterspsychiatrie relevanten CAS, 4. Therapeutinnen / Therapeuten aus folgenden Bereichen: Physiotherapie, Physikalische Therapie, Ergotherapie, alterspsychiatrische Psychotherapie, Sozialdienst. Mindestmerkmal Punkt 5, Therapiekontrolle, - planung und Dokumentation: Wöchentliche Teambesprechung unter Beteiligung aller am Behandlungsprozess beteiligten Berufsgruppen mit wochenbezogener Dokumentation bisheriger Behandlungsergebnisse und weiterer Behandlungsziele. Mindestmerkmal Punkt 6, Austrittsplanung: Dokumentierte Austrittsplanung mit Angehörigen oder Nachbetreuungsteam.</a:t>
            </a:r>
          </a:p>
          <a:p>
            <a:r>
              <a:rPr lang="en-US" dirty="0"/>
              <a:t>CHOP 2027, 94.3B, gedruckte S. 412: Komplexbehandlung der polymorbiden alterspsychiatrischen Akutpatientin / des polymorbiden alterspsychiatrischen Akutpatienten, nach Anzahl Behandlungstage INKL. Alterspsychiatrisches Assessment EXKL. Kode weglassen - Komplexbehandlung Demenz mit psychiatrischen und psychoorganischen Komplikationen [BPSD] (94.3C.-) Beachte: Mindestmerkmal Punkt 0, Zertifizierung: Anerkennung als Weiterbildungsstätte für stationäre Alterspsychiatrie und - psychotherapie durch das SIWF [Schweizerisches Institut für ärztliche Weiterund Fortbildung - FMH] Mindestmerkmal Punkt 1, Indikation: Interdisziplinäre und interprofessionelle Behandlung von polymorbiden, alterspsychiatrischen Akutpatientinnen / Akutpatienten mit somatischen sowie psychiatrischen Krankheiten, mit Ausnahme von BPSD [Behavioralen und psychologischen Symptomen der Demenz] Mindestmerkmal Punkt 2, Assessment: Alterspsychiatrisches interdisziplinäres Assessment zu Beginn der Behandlung, daraus abgeleitete Behandlung entsprechend einem übergeordneten Behandlungsziel sowie erneutes Assessment vor der Entlassung. Mindestmerkmal Punkt 3 Therapie: 1. Interdisziplinäre und interprofessionelle Behandlung, 2. An 7/7 Tagen patientenbezogene Pflege v.a. unterstützend-fördernde, wie auch stellvertretende Übernahme von ADL [Aktivitäten des täglichen Lebens] und akutsomatischer Pflege. 3. Pro Woche mindestens 5 Therapieeinheiten aus mindestens 2 der unter Mindestmerkmal Punkt 4 genannten therapeutischen Bereichen, wobei mindestens 2 TE Psychotherapie. Dauer der Therapieeinheit nach Belastbarkeit der Patientinnen / Patienten. Mindestmerkmal Punkt 4, Behandlungsteam und Qualifikation: 1. Interdisziplinäres Team unter Leitung einer Fachärztin / eines Facharztes für Psychiatrie und Psychotherapie mit Schwerpunkt Alterspsychiatrie und -psychotherapie, 2. Permanente Erreichbarkeit einer Fachärztin / eines Facharztes für Allgemeine Innere Medizin mit oder ohne Schwerpunkt Geriatrie, 3. Pflegefachfrau / Pflegefachmann mit für die Alterspsychiatrie relevanten CAS, 4. Therapeutinnen / Therapeuten aus folgenden Bereichen: Physiotherapie, Physikalische Therapie, Ergotherapie, alterspsychiatrische Psychotherapie, Sozialdienst. Mindestmerkmal Punkt 5, Therapiekontrolle, - planung und Dokumentation: Wöchentliche Teambesprechung unter Beteiligung aller am Behandlungsprozess beteiligten Berufsgruppen mit wochenbezogener Dokumentation bisheriger Behandlungsergebnisse und weiterer Behandlungsziele. Mindestmerkmal Punkt 6, Austrittsplanung: Dokumentierte Austrittsplanung mit Angehörigen oder Nachbetreuungsteam.</a:t>
            </a:r>
          </a:p>
          <a:p>
            <a:r>
              <a:rPr lang="en-US" dirty="0"/>
              <a:t>CHOP 2026, 94.3H, gedruckte S. 400: Komplexbehandlung der polymorbiden neuropsychiatrischen Akutpatientin / des polymorbiden neuropsychiatrischen Akutpatienten mit intellektueller Entwicklungsstörung [IE], nach Anzahl Behandlungstage Beachte: Mindestmerkmal Punkt 0, Zertifizierung: Anerkennung als Weiterbildungsstätte für stationäre Psychiatrie und Psychotherapie durch das SIWF [Schweizerisches Institut für ärztliche Weiter- und Fortbildung - FMH]. Mindestmerkmal Punkt 1, Indikation: Interdisziplinäre und interprofessionelle Behandlung von polymorbiden neuropsychiatrischen Akutpatientinnen / Akutpatienten mit IE sowie psychischen und Verhaltensstörungen und somatischen Krankheiten. Mindestmerkmal Punkt 2, Assessment: Neuropsychiatrisches interdisziplinäres Assessment bei IE zu Beginn der Behandlung (s. Mindestmerkmale des Kodes 94.17 für die Beschreibung) sowie neuropsychologisches Assessment vor der Entlassung. Aus dem neuropsychiatrischen interdisziplinären Assessment ergibt sich die Indikation für die Behandlung. Aus diesem Assessment wird auch die Behandlung entsprechend einem übergeordneten Behandlungsziel abgeleitet. Mindestmerkmal Punkt 3, Therapie: 1. Interdisziplinäre und interprofessionelle Behandlung, 2. Täglich (7 von 7 Tagen der Woche) patientenbezogene Pflege und pädagogische Begleitung v.a. unterstützend-fördernde, wie auch stellvertretende Übernahme von Aktivitäten des täglichen Lebens, 3. Pro Woche mindestens 5 Therapieeinheiten [TE] aus mindestens 2 der unter Mindestmerkmal Punkt 4 genannten therapeutischen Bereiche, wobei mindestens 2 TE Psychotherapie. Dauer der Therapieeinheit ist mindestens 30 Min. Mindestmerkmal Punkt 4, Behandlungsteam und Qualifikation: 1. Interdisziplinäres Team unter Leitung einer Fachärztin / eines Facharztes für Psychiatrie und Psychotherapie oder einer Fachärztin / eines Facharztes für Neurologie, 2. Permanente Erreichbarkeit einer Fachärztin / eines Facharztes für Allgemeine Innere Medizin, 3. Pflegefachpersonal oder diplomiertes pädagogisches Personal, davon mind. 50% mit zertifizierter Zusatzausbildung für Neuropsychiatrie oder Störungen der neuronalen und mentalen Entwicklung, 4. Therapeut/innen obligatorisch aus folgenden Bereichen: Psychotherapie, Sozialund Heilpädagogik, Physiotherapie. Zusätzlich nach Bedarf: Ergotherapie, Neuropsychologie und Sozialdienst. Mindestmerkmal Punkt 5, Therapieevaluation, -kontrolle, -planung und Dokumentation: Wöchentliche Teambesprechung unter Berücksichtigung aller am Behandlungsprozess beteiligten Berufsgruppen mit wochenbezogener Dokumentation bisheriger Behandlungsergebnisse und weiterer Behandlungsziele. Erfassung des HoNOS zu Beginn sowie am Ende der Behandlung, sowie bei längeren Verläufen alle 4 Wochen. Mindestmerkmal Punkt 6, Austrittsplanung: Dokumentierte Austrittsplanung mit Angehörigen, Wohneinrichtung und ambulantem Nachbetreuungsteam.</a:t>
            </a:r>
          </a:p>
          <a:p>
            <a:r>
              <a:rPr lang="en-US" dirty="0"/>
              <a:t>CHOP 2027, 94.3H, gedruckte S. 416: Komplexbehandlung der polymorbiden neuropsychiatrischen Akutpatientin / des polymorbiden neuropsychiatrischen Akutpatienten mit intellektueller Entwicklungsstörung [IE], nach Anzahl Behandlungstage Beachte: Mindestmerkmal Punkt 0, Zertifizierung: Anerkennung als Weiterbildungsstätte für stationäre Psychiatrie und Psychotherapie durch das SIWF [Schweizerisches Institut für ärztliche Weiter- und Fortbildung - FMH]. Mindestmerkmal Punkt 1, Indikation: Interdisziplinäre und interprofessionelle Behandlung von polymorbiden neuropsychiatrischen Akutpatientinnen / Akutpatienten mit IE sowie psychischen und Verhaltensstörungen und somatischen Krankheiten. Mindestmerkmal Punkt 2, Assessment: Neuropsychiatrisches interdisziplinäres Assessment bei IE zu Beginn der Behandlung (s. Mindestmerkmale des Kodes 94.17 für die Beschreibung) sowie neuropsychologisches Assessment vor der Entlassung. Aus dem neuropsychiatrischen interdisziplinären Assessment ergibt sich die Indikation für die Behandlung. Aus diesem Assessment wird auch die Behandlung entsprechend einem übergeordneten Behandlungsziel abgeleitet. Mindestmerkmal Punkt 3, Therapie: 1. Interdisziplinäre und interprofessionelle Behandlung, 2. An 7/7 Tagen patientenbezogene Pflege und pädagogische Begleitung v.a. unterstützend-fördernde, wie auch stellvertretende Übernahme von Aktivitäten des täglichen Lebens, 3. Pro Woche mindestens 5 Therapieeinheiten [TE] aus mindestens 2 der unter Mindestmerkmal Punkt 4 genannten therapeutischen Bereiche, wobei mindestens 2 TE Psychotherapie. Dauer der Therapieeinheit ist mindestens 30 Min. Mindestmerkmal Punkt 4, Behandlungsteam und Qualifikation: 1. Interdisziplinäres Team unter Leitung einer Fachärztin / eines Facharztes für Psychiatrie und Psychotherapie oder einer Fachärztin / eines Facharztes für Neurologie, 2. Permanente Erreichbarkeit einer Fachärztin / eines Facharztes für Allgemeine Innere Medizin, 3. Pflegefachpersonal oder diplomiertes pädagogisches Personal, davon mind. 50% mit zertifizierter Zusatzausbildung für Neuropsychiatrie oder Störungen der neuronalen und mentalen Entwicklung, 4. Therapeut/innen obligatorisch aus folgenden Bereichen: Psychotherapie, Sozialund Heilpädagogik, Physiotherapie. Zusätzlich nach Bedarf: Ergotherapie, Neuropsychologie und Sozialdienst. Mindestmerkmal Punkt 5, Therapieevaluation, -kontrolle, -planung und Dokumentation: Wöchentliche Teambesprechung unter Berücksichtigung aller am Behandlungsprozess beteiligten Berufsgruppen mit wochenbezogener Dokumentation bisheriger Behandlungsergebnisse und weiterer Behandlungsziele. Erfassung des HoNOS zu Beginn sowie am Ende der Behandlung, sowie bei längeren Verläufen alle 4 Wochen. Mindestmerkmal Punkt 6, Austrittsplanung: Dokumentierte Austrittsplanung mit Angehörigen, Wohneinrichtung und ambulantem Nachbetreuungsteam.</a:t>
            </a:r>
          </a:p>
          <a:p>
            <a:r>
              <a:rPr lang="en-US" dirty="0"/>
              <a:t>CHOP 2026, 94.3C, gedruckte S. 396: Komplexbehandlung bei Demenz mit psychiatrischen und psychoorganischen Komplikationen, nach Anzahl Behandlungstage INKL. Alterspsychiatrisches Assessment EXKL. Kode weglassen - Komplexbehandlung der polymorbiden alterspsychiatrischen Akutpatientin / des polymorbiden alterspsychiatrischen Akutpatienten (94.3B.-) Beachte: Mindestmerkmal Punkt 0, Zertifizierung: Anerkennung als Weiterbildungsstätte für stationäre Alterspsychiatrie und - psychotherapie durch das SIWF [Schweizerisches Institut für ärztliche Weiterund Fortbildung - FMH] Mindestmerkmal Punkt 1, Indikation: Interdisziplinäre und interprofessionelle komplexe Behandlung von Patientinnen / Patienten mit Demenz mit schweren psychiatrischen oder psychoorganischen Komplikationen, z. B. mit Störung der Allgemeinheit und Eigen- und Fremdgefährdung. Mindestmerkmal Punkt 2, Assessment: 1. Alterspsychiatrisches interdisziplinäres Assessment zu Beginn der Behandlung, daraus abgeleitete Behandlung entsprechend einem übergeordneten Behandlungsziel sowie erneutes Assessment vor der Entlassung. Lässt der Zustand der Patientin / des Patienten die Erhebung des Assessments oder einzelner Assessmentbestandteile nicht zu, ist dies zu dokumentieren. Wenn der Zustand der Patientin / des Patienten es erlaubt, ist die Erhebung nachzuholen. 2. Klinische Psychologie: Mindestens 1 psychologisches/neuropsychologisches Assessment und darauf aufbauende Behandlungsplanung. Mindestmerkmal Punkt 3, Therapie: 1. Interdisziplinäre und interprofessionelle Behandlung. 2. Tägliche ärztliche Visite. 3. Tägliche (an 7 von 7 Tagen der Woche) patientenbezogene intensive Pflege insbesondere zur Unterstützung und Förderung der ADL [Aktivitäten des täglichen Lebens]. 4. Klinische Psychologie: Stützende und im besonderen systemische Therapie mit mindestens 1 Gespräch mit Angehörigen und nachbetreuenden Fachpersonen. 5. Weitere Therapien: Ergo- sowie Physiotherapie nach Zustand der Patientin / des Patienten. Mindestmerkmal Punkt 4, Behandlungsteam und Qualifikation: 1. Team unter Leitung einer Fachärztin / eines Facharztes für Psychiatrie und Psychotherapie mit Schwerpunkt Alterspsychiatrie und -psychotherapie. 2. Permanente Erreichbarkeit einer Fachärztin / eines Facharztes für Allgemeine Innere Medizin mit Schwerpunkt Geriatrie oder mit mehrjähriger Erfahrung in Geriatrie oder einer Fachärztin / eines Facharztes für Neurologie. 3. Team bestehend aus Fachpersonen: a) Pflegefachmänner/-frauen aus Psychiatrie und Akutsomatik, b) dipl. Psycholog/innen mit Weiterbildungstitel Neuropsychologie oder klinische Psychologie oder in Weiterbildung dazu, c) Physio- und Ergotherapeut/innen. Mindestmerkmal Punkt 5, Therapiekontrolle, - planung und Dokumentation: Wöchentliche Teambesprechung unter Beteiligung aller am Behandlungsprozess beteiligten Berufsgruppen mit wochenbezogener Dokumentation bisheriger Behandlungsergebnisse und weiterer Behandlungsziele. Mindestmerkmal Punkt 6, Austrittsplanung: Die Austrittsplanung wird wöchentlich in der Teambesprechung überprüft und angepasst. Sie erfolgt in enger Abstimmung mit dem externen Nachbehandlungsteam, sowie auch den Angehörigen der Patientin / des Patienten.</a:t>
            </a:r>
          </a:p>
          <a:p>
            <a:r>
              <a:rPr lang="en-US" dirty="0"/>
              <a:t>CHOP 2027, 94.3C, gedruckte S. 412: Komplexbehandlung bei Demenz mit psychiatrischen und psychoorganischen Komplikationen, nach Anzahl Behandlungstage INKL. Alterspsychiatrisches Assessment EXKL. Kode weglassen - Komplexbehandlung der polymorbiden alterspsychiatrischen Akutpatientin / des polymorbiden alterspsychiatrischen Akutpatienten (94.3B.-) Beachte: Mindestmerkmal Punkt 0, Zertifizierung: Anerkennung als Weiterbildungsstätte für stationäre Alterspsychiatrie und - psychotherapie durch das SIWF [Schweizerisches Institut für ärztliche Weiterund Fortbildung - FMH] Mindestmerkmal Punkt 1, Indikation: Interdisziplinäre und interprofessionelle komplexe Behandlung von Patientinnen / Patienten mit Demenz mit schweren psychiatrischen oder psychoorganischen Komplikationen, z. B. mit Störung der Allgemeinheit und Eigen- und Fremdgefährdung. Mindestmerkmal Punkt 2, Assessment: 1. Alterspsychiatrisches interdisziplinäres Assessment zu Beginn der Behandlung, daraus abgeleitete Behandlung entsprechend einem übergeordneten Behandlungsziel sowie erneutes Assessment vor der Entlassung. Lässt der Zustand der Patientin / des Patienten die Erhebung des Assessments oder einzelner Assessmentbestandteile nicht zu, ist dies zu dokumentieren. Wenn der Zustand der Patientin / des Patienten es erlaubt, ist die Erhebung nachzuholen. 2. Klinische Psychologie: Mindestens 1 psychologisches/neuropsychologisches Assessment und darauf aufbauende Behandlungsplanung. Mindestmerkmal Punkt 3, Therapie: 1. Interdisziplinäre und interprofessionelle Behandlung. 2. An 5/7 Tagen ärztliche Visite. 3. An 7/7 Tagen patientenbezogene intensive Pflege insbesondere zur Unterstützung und Förderung der ADL [Aktivitäten des täglichen Lebens]. 4. Klinische Psychologie: Stützende und im besonderen systemische Therapie mit mindestens 1 Gespräch mit Angehörigen und nachbetreuenden Fachpersonen. 5. Weitere Therapien: Ergo- sowie Physiotherapie nach Zustand der Patientin / des Patienten. Mindestmerkmal Punkt 4, Behandlungsteam und Qualifikation: 1. Team unter Leitung einer Fachärztin / eines Facharztes für Psychiatrie und Psychotherapie mit Schwerpunkt Alterspsychiatrie und -psychotherapie. 2. Permanente Erreichbarkeit einer Fachärztin / eines Facharztes für Allgemeine Innere Medizin mit Schwerpunkt Geriatrie oder mit mehrjähriger Erfahrung in Geriatrie oder einer Fachärztin / eines Facharztes für Neurologie. 3. Team bestehend aus Fachpersonen: a) Pflegefachmänner/-frauen aus Psychiatrie und Akutsomatik, b) dipl. Psycholog/innen mit Weiterbildungstitel Neuropsychologie oder klinische Psychologie oder in Weiterbildung dazu, c) Physio- und Ergotherapeut/innen. Mindestmerkmal Punkt 5, Therapiekontrolle, - planung und Dokumentation: Wöchentliche Teambesprechung unter Beteiligung aller am Behandlungsprozess beteiligten Berufsgruppen mit wochenbezogener Dokumentation bisheriger Behandlungsergebnisse und weiterer Behandlungsziele. Mindestmerkmal Punkt 6, Austrittsplanung: Die Austrittsplanung wird wöchentlich in der Teambesprechung überprüft und angepasst. Sie erfolgt in enger Abstimmung mit dem externen Nachbehandlungsteam, sowie auch den Angehörigen der Patientin / des Patienten.</a:t>
            </a:r>
          </a:p>
          <a:p>
            <a:r>
              <a:rPr lang="en-US" dirty="0"/>
              <a:t>CHOP 2026, 94.3D, gedruckte S. 397: 1:1-Betreuung bei psychischen und psychosomatischen Störungen in der Erwachsenenpsychiatrie EXKL. Kode weglassen - 1:1-Betreuung in der Rehabilitation (BB.31.-) Kode weglassen - Anwendung von Sicherungsmassnahmen bei psychiatrischen Patientinnen und Patienten (94.93.-) Beachte: Mindestmerkmal Punkt 1, Indikation: Patientinnen / Patienten mit akuter Fremdund Selbstgefährdung infolge einer psychischen oder psychosomatischen Erkrankung. Mindestmerkmal Punkt 2, Assessment: Tägliche ärztliche Befunderhebung sowie ärztliche Anordnung zur Einleitung oder Fortführung der Betreuungsmassnahmen inkl. Dokumentation. Mindestmerkmal Punkt 3, Therapie: 1:1-Betreuung bedeutet, dass eine ausgebildete Fachperson des unter Mindestmerkmal Punkt 4 genannten Behandlungsteams eine einzelne Patientin / einen einzelnen Patienten individuell über einen Zeitraum von mindestens 2 Stunden ohne Unterbrechung fortlaufend betreut. Mindestmerkmal Punkt 4, Behandlungsteam: Multiprofessionelles Team unter der Leitung einer Fachärztin / eines Facharztes für Psychiatrie und Psychotherapie. Pflegefachfrau / Pflegefachmann mit Spezialisierung in der Psychiatrie (HF mit Schwerpunkt Psychiatrie, HF/FH-Vertiefung Psychiatrie) oder psychologische Psychotherapeutin / psychologischer Psychotherapeut oder durch Pflegepersonal unter der Verantwortung und Aufsicht, von Pflegefachfrau / Pflegefachmann mit Spezialisierung in der Psychiatrie. Mindestmerkmal Punkt 5, Erfassung: Der Kode «pro Tag» entspricht einer 1:1Betreuung an einem Tag. Der Kode «an 50 Tagen» sagt aus, dass eine 1:1-Betreuung an 50 Tagen durchgeführt wurde. Der Kode «an 50 Tagen» wurde eingeführt, um die Erfassung der 1:1-Betreuung bei längeren Aufenthalten zu vereinfachen. Sprich wurde an 52 Tagen eine 1:1-Betreuung von 2 bis 8 Stunden geleistet ist der Kode 94.3D.11 zweimal und der Kode 94.3D.14 einmal zu erfassen. Mehrere Zeiträume von mind. 2 Stunden, auch durch verschiedene Berufsgruppen des unter Mindestmerkmal Punkt 4 genannten Behandlungsteams erbrachte, können über den Tag addiert werden. Bei Einzelbetreuung durch mehr als 1 Person (z. B. 2:1) sind die Zeiten für jede Person zu berechnen. Diese sind dann zu addieren.</a:t>
            </a:r>
          </a:p>
          <a:p>
            <a:r>
              <a:rPr lang="en-US" dirty="0"/>
              <a:t>CHOP 2027, 94.3D, gedruckte S. 413: 1:1-Betreuung bei psychischen und psychosomatischen Störungen in der Erwachsenenpsychiatrie EXKL. Kode weglassen - 1:1-Betreuung in der Rehabilitation (BB.31.-) Kode weglassen - Anwendung von Sicherungsmassnahmen bei psychiatrischen Patientinnen und Patienten (94.93.-) Beachte: Mindestmerkmal Punkt 1, Indikation: Patientinnen / Patienten mit akuter Fremdund Selbstgefährdung infolge einer psychischen oder psychosomatischen Erkrankung. Mindestmerkmal Punkt 2, Assessment: An jedem Tag ärztliche Befunderhebung sowie ärztliche Anordnung zur Einleitung oder Fortführung der Betreuungsmassnahmen inkl. Dokumentation. Mindestmerkmal Punkt 3, Therapie: 1:1-Betreuung bedeutet, dass eine ausgebildete Fachperson des unter Mindestmerkmal Punkt 4 genannten Behandlungsteams eine einzelne Patientin / einen einzelnen Patienten individuell über einen Zeitraum von mindestens 2 Stunden ohne Unterbrechung fortlaufend betreut. Die Patientin / Der Patient wird in Präsenz betreut (inklusiv durch eine Glasscheibe oder einen Bildschirm, d.h. eine physische Anwesenheit im selben Raum wird nicht gefordert). Mindestmerkmal Punkt 4, Behandlungsteam: Multiprofessionelles Team unter der Leitung einer Fachärztin / eines Facharztes für Psychiatrie und Psychotherapie. Pflegefachfrau / Pflegefachmann mit Spezialisierung in der Psychiatrie (HF mit Schwerpunkt Psychiatrie, HF/FH-Vertiefung Psychiatrie) oder psychologische Psychotherapeutin / psychologischer Psychotherapeut oder durch Pflegepersonal unter der Verantwortung und Aufsicht, von Pflegefachfrau / Pflegefachmann mit Spezialisierung in der Psychiatrie. Mindestmerkmal Punkt 5, Erfassung: Der Kode «pro Tag» entspricht einer 1:1Betreuung an einem Tag. Der Kode «an 50 Tagen» sagt aus, dass eine 1:1-Betreuung an 50 Tagen durchgeführt wurde. Der Kode «an 50 Tagen» wurde eingeführt, um die Erfassung der 1:1-Betreuung bei längeren Aufenthalten zu vereinfachen. Sprich wurde an 52 Tagen eine 1:1-Betreuung von 2 bis 8 Stunden geleistet ist der Kode 94.3D.11 zweimal und der Kode 94.3D.14 einmal zu erfassen. Mehrere Zeiträume von mind. 2 Stunden, auch durch verschiedene Berufsgruppen des unter Mindestmerkmal Punkt 4 genannten Behandlungsteams erbrachte, können über den Tag addiert werden. Bei Einzelbetreuung durch mehr als 1 Person (z. B. 2:1) sind die Zeiten für jede Person zu berechnen. Diese sind dann zu addieren.</a:t>
            </a:r>
          </a:p>
          <a:p>
            <a:r>
              <a:rPr lang="en-US" dirty="0"/>
              <a:t>CHOP 2026, 94.3E, gedruckte S. 398: 1:1-Betreuung bei psychischen und psychosomatischen Störungen und Verhaltensstörungen in der Kinder- und Jugendpsychiatrie EXKL. Kode weglassen - 1:1-Betreuung in der Rehabilitation (BB.31.-) Kode weglassen - Anwendung von Sicherungsmassnahmen bei psychiatrischen Patientinnen und Patienten (94.93.-) Beachte: Mindestmerkmal Punkt 1, Indikation: Minderjährige Patientinnen / Patienten (Kinder und Jugendliche unter 18 Jahren) mit akuter Fremd- und Selbstgefährdung infolge einer psychischen oder psychosomatischen Erkrankung. Schweregrad der Erkrankung entsprechend mind. MAS 4 der Achse 6 [MAS: multiaxiale Klassifikation psychischer Störungen im Kindes- und Jugendalter] oder ein aktueller hochauffälliger entwicklungspsychologischer Befund. Mindestmerkmal Punkt 2, Assessment: Tägliche ärztliche, psychologische oder pflegerisch-sozialpädagogische Befunderhebung sowie ärztliche Anordnung der Betreuungsmassnahmen inkl. Dokumentation. Mindestmerkmal Punkt 3, Therapie: 1:1-Betreuung bedeutet, dass eine ausgebildete Fachperson, des unter Mindestmerkmal Punkt 4 genannten Behandlungsteams, eine einzelne Patientin / einen einzelnen Patienten individuell über einen Zeitraum von mindestens 2 Stunden ohne Unterbrechung fortlaufend betreut. Mindestmerkmal Punkt 4, Behandlungsteam: Multiprofessionelles Team unter Leitung einer Fachärztin / eines Facharztes für Kinder- und Jugendpsychiatrie und - psychotherapie. Zum Team gehören: 1. Pflegefachmann/-frau mit Spezialisierung in der Psychiatrie (HF mit Schwerpunkt Psychiatrie, HF/FH-Vertiefung Psychiatrie) oder in der Kinder- und Jugendpsychiatrie. Mindestens eine Pflegefachfrau / einen Pflegefachmann pro Schicht. Pflegepersonal unter der Verantwortung und Aufsicht, von Pflegefachfrau / Pflegefachmann mit Spezialisierung in der Psychiatrie. 2. Dipl. Sozialpädagog/innen. Das Team ist in Aggressionsmanagement geschult. Mindestmerkmal Punkt 5, Erfassung: Der Kode «pro Tag» entspricht einer 1:1Betreuung an einem Tag. Der Kode «an 50 Tagen» sagt aus, dass eine 1:1-Betreuung an 50 Tagen durchgeführt wurde. Der Kode «an 50 Tagen» wurde eingeführt, um die Erfassung der 1:1-Betreuung bei längeren Aufenthalten zu vereinfachen. Sprich wurde an 52 Tagen eine 1:1-Betreuung von 2 bis 8 Stunden geleistet ist der Kode 94.3E.11 zweimal und der Kode 94.3E.14 einmal zu erfassen. Mehrere Zeiträume von mind. 2 Stunden ununterbrochener Betreuung werden addiert, dies auch bei 1:1 Betreuung durch verschiedene Berufsgruppen, des unter Mindestmerkmal Punkt 4 genannten Behandlungsteams. Bei Einzelbetreuung durch mehr als 1 Person (z. B. 2:1) sind die Zeiten für jede Person zu berechnen. Diese sind dann zu addieren.</a:t>
            </a:r>
          </a:p>
          <a:p>
            <a:r>
              <a:rPr lang="en-US" dirty="0"/>
              <a:t>CHOP 2027, 94.3E, gedruckte S. 414: 1:1-Betreuung bei psychischen und psychosomatischen Störungen und Verhaltensstörungen in der Kinder- und Jugendpsychiatrie EXKL. Kode weglassen - 1:1-Betreuung in der Rehabilitation (BB.31.-) Kode weglassen - Anwendung von Sicherungsmassnahmen bei psychiatrischen Patientinnen und Patienten (94.93.-) Beachte: Mindestmerkmal Punkt 1, Indikation: Minderjährige Patientinnen / Patienten (Kinder und Jugendliche unter 18 Jahren) mit akuter Fremd- und Selbstgefährdung infolge einer psychischen oder psychosomatischen Erkrankung. Schweregrad der Erkrankung entsprechend mind. MAS 4 der Achse 6 [MAS: multiaxiale Klassifikation psychischer Störungen im Kindes- und Jugendalter] oder ein aktueller hochauffälliger entwicklungspsychologischer Befund. Mindestmerkmal Punkt 2, Assessment: An jedem Tag ärztliche, psychologische oder pflegerisch-sozialpädagogische Befunderhebung sowie ärztliche Anordnung der Betreuungsmassnahmen inkl. Dokumentation. Mindestmerkmal Punkt 3, Therapie: 1:1-Betreuung bedeutet, dass eine ausgebildete Fachperson, des unter Mindestmerkmal Punkt 4 genannten Behandlungsteams, eine einzelne Patientin / einen einzelnen Patienten individuell über einen Zeitraum von mindestens 2 Stunden ohne Unterbrechung fortlaufend betreut. Die Patientin / Der Patient wird in Präsenz betreut (inklusiv durch eine Glasscheibe oder einen Bildschirm, d.h. eine physische Anwesenheit im selben Raum wird nicht gefordert). Mindestmerkmal Punkt 4, Behandlungsteam: Multiprofessionelles Team unter Leitung einer Fachärztin / eines Facharztes für Kinder- und Jugendpsychiatrie und - psychotherapie. Zum Team gehören: 1. Pflegefachmann/-frau mit Spezialisierung in der Psychiatrie (HF mit Schwerpunkt Psychiatrie, HF/FH-Vertiefung Psychiatrie) oder in der Kinder- und Jugendpsychiatrie. Mindestens eine Pflegefachfrau / einen Pflegefachmann pro Schicht. Pflegepersonal unter der Verantwortung und Aufsicht, von Pflegefachfrau / Pflegefachmann mit Spezialisierung in der Psychiatrie. 2. Dipl. Sozialpädagog/innen. Das Team ist in Aggressionsmanagement geschult. Mindestmerkmal Punkt 5, Erfassung: Der Kode «pro Tag» entspricht einer 1:1Betreuung an einem Tag. Der Kode «an 50 Tagen» sagt aus, dass eine 1:1-Betreuung an 50 Tagen durchgeführt wurde. Der Kode «an 50 Tagen» wurde eingeführt, um die Erfassung der 1:1-Betreuung bei längeren Aufenthalten zu vereinfachen. Sprich wurde an 52 Tagen eine 1:1-Betreuung von 2 bis 8 Stunden geleistet ist der Kode 94.3E.11 zweimal und der Kode 94.3E.14 einmal zu erfassen. Mehrere Zeiträume von mind. 2 Stunden ununterbrochener Betreuung werden addiert, dies auch bei 1:1 Betreuung durch verschiedene Berufsgruppen, des unter Mindestmerkmal Punkt 4 genannten Behandlungsteams. Bei Einzelbetreuung durch mehr als 1 Person (z. B. 2:1) sind die Zeiten für jede Person zu berechnen. Diese sind dann zu addieren.</a:t>
            </a:r>
          </a:p>
          <a:p>
            <a:r>
              <a:rPr lang="en-US" dirty="0"/>
              <a:t>CHOP 2026, 94.4A, gedruckte S. 401: Mutter-Kind-Behandlung in der Erwachsenenpsychiatrie Kod. eb.: Falls durchgeführt - 1:1-Betreuung bei psychischen und psychosomatischen Störungen in der Erwachsenenpsychiatrie (94.3D.-) Falls durchgeführt - Psychiatrischpsychotherapeutische Krisenintervention in der Erwachsenenpsychiatrie und - psychosomatik (94.35.1-) EXKL. Kode weglassen - Psychotherapeutische und psychosomatische Komplexbehandlung (94.3A.1-) Beachte: Mindestmerkmal Punkt 1, Indikation und Kurzbeschreibung: Eine Patientin mit stationär behandlungsbedürftiger seelischer Erkrankung oder Störung wird gemeinsam mit ihrem bis 5-jährigen Kind behandelt, wenn eine gestörte Interaktion zwischen der erkrankten Mutter und ihrem Kind vorliegt oder die Anwesenheit des Kindes Teil des Behandlungskonzepts ist. Dabei darf der Gesundheitszustand der Mutter keine akute Gefährdung des Kindswohls auslösen (akute Eigen- oder Fremdgefährdung). Mindestmerkmal Punkt 2, Diagnostik: Zusätzlich zur umfassenden psychiatrischpsychotherapeutischen Diagnostik erfolgen: - Ärztliche, psychologische und pflegerischsozialpädagogische Befunderhebung und Diagnostik der Mutter-Kind-Interaktion. - Tägliche (5/7) Pflegerischsozialpädagogische Beurteilung der Interaktion zwischen der Mutter und ihrem Kind. Mindestmerkmal Punkt 3, Therapie: Die Therapie umfasst: 1. Psychotherapie: mind. 5 TE pro Woche ärztliche oder psychologische Psychotherapie im Einzel- oder Gruppensetting. Dabei entspricht eine TE mind. 30 Min. Einzeltherapie oder mind. 60 Min. Gruppentherapie. 2. Zusätzlicher Einsatz von mind. 2 TE pro Woche ergänzender spezialtherapeutischer Techniken aus den Bereichen Physiotherapie, Ergotherapie, edukative und kleinkinderzieherische Beratungsangebote durch entsprechend ausgebildete Fachpersonen. 3. 7d/24 Std gewährleistete Betreuung der Patientin zur Kompensation der erkrankungsbedingt reduzierten Erziehungskompetenz durch Pflegefachfrau / Pflegefachmann mit Spezialisierung in der Psychiatrie (HF mit Schwerpunkt Psychiatrie, HF/FH-Vertiefung Psychiatrie). 4. Video- (oder Audio-)Interventionstherapie, mind. 1 mal pro Aufenthalt, mind. 30 Min. Aufnahmen von interaktionellen Sequenzen zwischen Mutter und Kind zur Unterstützung der beziehungstherapeutischen Intervention. 5. Bei Krankheit des Kindes Organisation einer pädiatrischen Notfallversorgung, falls die Patientin krankheitsbedingt dazu nicht in der Lage ist. Mindestmerkmal Punkt 4, Behandlungsteam: Interdisziplinäres Team unter der Leitung einer Fachärztin / eines Facharztes für Psychiatrie und Psychotherapie. Das Team besteht des Weiteren aus: 1. Ärztlicher und psychologischer Psychotherapeutin / ärztlichem und psychologischem Psychotherapeut mit abgeschlossener Ausbildung in einem der 3 SIWF Verfahren (verhaltenstherapeutisch, systemisch und psychodynamisch) [SIWF: Schweizerisches Institut für ärztliche Weiterund Fortbildung - FMH], 2. Pflegefachmann/-frau mit Spezialisierung in der Psychiatrie (HF mit Schwerpunkt Psychiatrie, HF/FH-Vertiefung Psychiatrie), 3. Physiotherapeut/in, 4. Ergotherapeut/in, 5. Pädagogisch-pflegerischen Fachkräften wie Kinder-Pflegefachmann/-frau, Erzieher/in, Pflegefachmann/-frau. Mindestmerkmal Punkt 5, Therapiekontrolle und Dokumentation: Schriftliche Behandlungsplanung zu Beginn der Behandlung sowie regelmässige dokumentierte Evaluation im Rahmen zumindest wöchentlicher Teambesprechungen unter Beteiligung aller am Behandlungsprozess beteiligten Berufsgruppen. Mindestmerkmal Punkt 6, Vernetzung: Vernetzung mit nachsorgenden Einrichtungen wie z. B. Mutter-Kind-Wohnen, Mütterberatungsstellen, Sozialdiensten. Einbezug der Angehörigen (Familie, Kindsvater)</a:t>
            </a:r>
          </a:p>
          <a:p>
            <a:r>
              <a:rPr lang="en-US" dirty="0"/>
              <a:t>CHOP 2027, 94.4A, gedruckte S. 417: Mutter-Kind-Behandlung in der Erwachsenenpsychiatrie Kod. eb.: Falls durchgeführt - 1:1-Betreuung bei psychischen und psychosomatischen Störungen in der Erwachsenenpsychiatrie (94.3D.-) Falls durchgeführt - Psychiatrischpsychotherapeutische Krisenintervention in der Erwachsenenpsychiatrie und - psychosomatik (94.35.1-) EXKL. Kode weglassen - Psychotherapeutische und psychosomatische Komplexbehandlung (94.3A.1-) Beachte: Mindestmerkmal Punkt 1, Indikation und Kurzbeschreibung: Eine Patientin mit stationär behandlungsbedürftiger seelischer Erkrankung oder Störung wird gemeinsam mit ihrem bis 5-jährigen Kind behandelt, wenn eine gestörte Interaktion zwischen der erkrankten Mutter und ihrem Kind vorliegt oder die Anwesenheit des Kindes Teil des Behandlungskonzepts ist. Dabei darf der Gesundheitszustand der Mutter keine akute Gefährdung des Kindswohls auslösen (akute Eigen- oder Fremdgefährdung). Mindestmerkmal Punkt 2, Diagnostik: Zusätzlich zur umfassenden psychiatrischpsychotherapeutischen Diagnostik erfolgen: - Ärztliche, psychologische und pflegerischsozialpädagogische Befunderhebung und Diagnostik der Mutter-Kind-Interaktion. - An 5/7 Tagen pflegerischsozialpädagogische Beurteilung der Interaktion zwischen der Mutter und ihrem Kind. Mindestmerkmal Punkt 3, Therapie: Die Therapie umfasst: 1. Psychotherapie: mind. 5 TE pro Woche ärztliche oder psychologische Psychotherapie im Einzel- oder Gruppensetting. Dabei entspricht eine TE mind. 30 Min. Einzeltherapie oder mind. 60 Min. Gruppentherapie. 2. Zusätzlicher Einsatz von mind. 2 TE pro Woche ergänzender spezialtherapeutischer Techniken aus den Bereichen Physiotherapie, Ergotherapie, edukative und kleinkinderzieherische Beratungsangebote durch entsprechend ausgebildete Fachpersonen. 3. 7d/24 Std gewährleistete Betreuung der Patientin zur Kompensation der erkrankungsbedingt reduzierten Erziehungskompetenz durch Pflegefachfrau / Pflegefachmann mit Spezialisierung in der Psychiatrie (HF mit Schwerpunkt Psychiatrie, HF/FH-Vertiefung Psychiatrie). 4. Video- (oder Audio-)Interventionstherapie, mind. 1 mal pro Aufenthalt, mind. 30 Min. Aufnahmen von interaktionellen Sequenzen zwischen Mutter und Kind zur Unterstützung der beziehungstherapeutischen Intervention. 5. Bei Krankheit des Kindes Organisation einer pädiatrischen Notfallversorgung, falls die Patientin krankheitsbedingt dazu nicht in der Lage ist. Mindestmerkmal Punkt 4, Behandlungsteam: Interdisziplinäres Team unter der Leitung einer Fachärztin / eines Facharztes für Psychiatrie und Psychotherapie. Das Team besteht des Weiteren aus: 1. Ärztlicher und psychologischer Psychotherapeutin / ärztlichem und psychologischem Psychotherapeut mit abgeschlossener Ausbildung in einem der 3 SIWF Verfahren (verhaltenstherapeutisch, systemisch und psychodynamisch) [SIWF: Schweizerisches Institut für ärztliche Weiterund Fortbildung - FMH], 2. Pflegefachmann/-frau mit Spezialisierung in der Psychiatrie (HF mit Schwerpunkt Psychiatrie, HF/FH-Vertiefung Psychiatrie), 3. Physiotherapeut/in, 4. Ergotherapeut/in, 5. Pädagogisch-pflegerischen Fachkräften wie Kinder-Pflegefachmann/-frau, Erzieher/in, Pflegefachmann/-frau. Mindestmerkmal Punkt 5, Therapiekontrolle und Dokumentation: Schriftliche Behandlungsplanung zu Beginn der Behandlung sowie regelmässige dokumentierte Evaluation im Rahmen zumindest wöchentlicher Teambesprechungen unter Beteiligung aller am Behandlungsprozess beteiligten Berufsgruppen. Mindestmerkmal Punkt 6, Vernetzung: Vernetzung mit nachsorgenden Einrichtungen wie z. B. Mutter-Kind-Wohnen, Mütterberatungsstellen, Sozialdiensten. Einbezug der Angehörigen (Familie, Kindsvater)</a:t>
            </a:r>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CHOP 2026: S. 403–405, 409–410, 436–437, 448–449; CHOP 2027: S. 419–421, 425–426, 452–454, 465–466.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
CHOP 2026, 94.6A.1, gedruckte S. 403: Qualifizierter Entzug Abhängigkeitskranker, nach Anzahl Behandlungstage EXKL. Kode weglassen - Entwöhnungsbehandlung bei Substanzmittelabhängigkeit, nach Anzahl Behandlungstage (94.6A.2-) Beachte: Mindestmerkmal Punkt 1, Kurzbeschreibung: Motivationsbehandlung Abhängigkeitskranker mit Entgiftung, Behandlung und Überwachung von Intoxikations- und Entzugssymptomen. Therapie der Komorbiditäten und Folgeerkrankungen. Information und Aufklärung über Abhängigkeitserkrankungen, Motivierung zur Behandlungskontinuität mit spezifischen Folgebehandlungen und Massnahmen zur sozialen Stabilisierung. Um den Inhalt der Behandlung abzubilden genügt ein standardisierter Wochenplan zur Entzugsbehandlung. Mindestmerkmal Punkt 2, Assessment: - Suchtmedizinisches Assessment mit Erfassung sowie Dokumentation von: Konsummustern, Suchtgeschichte, Schweregrad und bei Bedarf allfällige psychiatrische Komorbiditäten. - Körperliche Eintrittsuntersuchung zur Feststellung somatischer Folge- und Begleitstörungen, und bedarfsabhängige neurologische Untersuchung. Somatische Befunderhebung, und bei Notwendigkeit erweiterte psychiatrische Befunderhebung (psychiatrische Komorbiditäten). - Entzugssymptome werden systematisch und standardisiert erfasst und dokumentiert. Dies kann durch den Einsatz validierter Skalen erfolgen. Mindestmerkmal Punkt 3, Therapie: In den ersten 48h tägliche Visite, weitere nach Bedarf. Sobald entzugsbedingte Einschränkungen der Auffassung es erlauben, erfolgt Einzelpsychotherapie mind. 1x/Woche. Vorhandensein eines standardisierten Wochenplanes mit einer gesamthaften Therapiestundenanzahl von 9h/Woche. Davon: - ärztlich oder psychologisch geleitete Gruppentherapie 2x/Woche von mind. 50 Minuten sowie - zusätzlich 7h/Woche aus mindestens 4 der folgenden Bereiche: a) Psychoedukative und medizinische Informationsgruppen, b) Ergo- und Arbeitstherapie, c) Bewegungstherapie, d) Entspannungsverfahren, e) Kunsttherapie, f) Beratung und Information der Angehörigen, g) Vermittlung weiterführender Hilfsangebote (externe Selbsthilfegruppen, Informationsveranstaltungen zu Angeboten der Suchthilfe (regionale ambulante und stationäre Angebote)). Diese Angebote können in Einzel- oder Gruppentherapien stattfinden. An 5 Tagen der Woche (7 Tage) ist die Teilnahme (mind. je 30 Minuten) an den Therapieeinheiten dokumentiert, dies zusätzlich zur Einzelpsychotherapie. Mindestmerkmal Punkt 4, Behandlungsteam: Interdisziplinäres Behandlungsteam unter der Leitung einer Fachärztin / eines Facharztes für Psychiatrie und Psychotherapie. Das Team besteht aus: - Arzt/Ärztin, - psychologischer Psychotherapeutin / psychologischem Psychotherapeut oder Suchttherapeut/in, - Sozialpädagog/in und Sozialarbeiter/in, - Physio- und Bewegungstherapeut/in, - Ergo- und Kunsttherapeut/in, - Pflegefachpersonal. Mindestmerkmal Punkt 5, Therapieplanung und -kontrolle: Wöchentliche Teambesprechung mit wochenbezogener Dokumentation bisheriger Behandlungsergebnisse und weiterer Behandlungsziele.
CHOP 2027, 94.6A.1, gedruckte S. 419: Qualifizierter Entzug Abhängigkeitskranker, nach Anzahl Behandlungstage EXKL. Kode weglassen - Entwöhnungsbehandlung bei Substanzmittelabhängigkeit, nach Anzahl Behandlungstage (94.6A.2-) Beachte: Mindestmerkmal Punkt 1, Kurzbeschreibung: Motivationsbehandlung Abhängigkeitskranker mit Entgiftung, Behandlung und Überwachung von Intoxikations- und Entzugssymptomen. Therapie der Komorbiditäten und Folgeerkrankungen. Information und Aufklärung über Abhängigkeitserkrankungen, Motivierung zur Behandlungskontinuität mit spezifischen Folgebehandlungen und Massnahmen zur sozialen Stabilisierung. Um den Inhalt der Behandlung abzubilden genügt ein standardisierter Wochenplan zur Entzugsbehandlung. Mindestmerkmal Punkt 2, Assessment: - Suchtmedizinisches Assessment mit Erfassung sowie Dokumentation von: Konsummustern, Suchtgeschichte, Schweregrad und bei Bedarf allfällige psychiatrische Komorbiditäten. - Körperliche Eintrittsuntersuchung zur Feststellung somatischer Folge- und Begleitstörungen, und bedarfsabhängige neurologische Untersuchung. Somatische Befunderhebung, und bei Notwendigkeit erweiterte psychiatrische Befunderhebung (psychiatrische Komorbiditäten). - Entzugssymptome werden systematisch und standardisiert erfasst und dokumentiert. Dies kann durch den Einsatz validierter Skalen erfolgen. Mindestmerkmal Punkt 3, Therapie: In den ersten 48h tägliche Visite, weitere nach Bedarf. Sobald entzugsbedingte Einschränkungen der Auffassung es erlauben, erfolgt Einzelpsychotherapie mind. 1x/Woche. Vorhandensein eines standardisierten Wochenplanes mit einer gesamthaften Therapiestundenanzahl von 9h/Woche. Davon: - ärztlich oder psychologisch geleitete Gruppentherapie 2x/Woche von mind. 50 Minuten sowie - zusätzlich 7h/Woche aus mindestens 4 der folgenden Bereiche: a) Psychoedukative und medizinische Informationsgruppen, b) Ergo- und Arbeitstherapie, c) Bewegungstherapie, d) Entspannungsverfahren, e) Kunsttherapie, f) Beratung und Information der Angehörigen, g) Vermittlung weiterführender Hilfsangebote (externe Selbsthilfegruppen, Informationsveranstaltungen zu Angeboten der Suchthilfe (regionale ambulante und stationäre Angebote)). Diese Angebote können in Einzel- oder Gruppentherapien stattfinden. An 5/7 Tagen Teilnahme an Therapieeinheiten (mind. je 30 Minuten), dies zusätzlich zur Einzelpsychotherapie. Mindestmerkmal Punkt 4, Behandlungsteam: Interdisziplinäres Behandlungsteam unter der Leitung einer Fachärztin / eines Facharztes für Psychiatrie und Psychotherapie. Das Team besteht aus: - Arzt/Ärztin, - psychologischer Psychotherapeutin / psychologischem Psychotherapeut oder Suchttherapeut/in, - Sozialpädagog/in und Sozialarbeiter/in, - Physio- und Bewegungstherapeut/in, - Ergo- und Kunsttherapeut/in, - Pflegefachpersonal. Mindestmerkmal Punkt 5, Therapieplanung und -kontrolle: Wöchentliche Teambesprechung mit wochenbezogener Dokumentation bisheriger Behandlungsergebnisse und weiterer Behandlungsziele.
CHOP 2026, 94.6A.2, gedruckte S. 404: Entwöhnungsbehandlung bei Substanzmittelabhängigkeit, nach Anzahl Behandlungstage Beachte: Mindestmerkmal Punkt 1, Kurzbeschreibung: Behandlung substanzmittelabhängiger Patientinnen / Patienten nach vorwiegend abgeschlossener Entzugsbehandlung und Behandlungsbereitschaft für das stationäre Setting. Die Therapie umfasst Entwöhnung, Rückfallprophylaxe, Coping-Strategien, Behandlung psychiatrischer Komorbidität, Abstinenzstabilisierung. Um den Inhalt der Behandlung abzubilden genügt ein standardisierter Wochenplan zur Entwöhnungsbehandlung. Mindestmerkmal Punkt 2, Assessment: - Suchtmedizinisches Assessment mit Erfassung und Dokumentation von: Konsummustern, Suchtgeschichte, Schweregrad und bei Bedarf allfällige psychiatrische Komorbiditäten. - Körperliche Eintrittsuntersuchung zur Feststellung somatischer Folge- und Begleitstörungen, und bedarfsabhängige neurologische Untersuchung. Mindestmerkmal Punkt 3, Therapie: 3.1. Ärztliche Visite mind. 1 mal wöchentlich 3.2. Einzelpsychotherapie mind. 1x/Woche von mind. 30 Minuten 3.3. Vorhandensein eines standardisierten Wochenplanes mit einer gesamthaften Therapiestundenanzahl von 15h/Woche. Davon: - psychotherapeutische Gruppentherapie 2x/Woche von mind. 50 Minuten sowie - zusätzlich 13h/Woche aus mindestens 4 der folgenden Bereiche: a) Motivationale Intervention (Stabilisierung der Abstinenz und Behandlungsmotivation), b) Analyse von Risikosituationen, c) Strategien der Rückfallprophylaxe, d) Psychoedukation und suchtmedizinische Informationsgruppen, e) Information und Intervention mit Angehörigen, f) Bewegungstherapie, g) Entspannungsverfahren, h) Kunsttherapie, i) Ergo- und Arbeitstherapie, j) Vermittlung weiterführender Hilfsangebote (externe Selbsthilfegruppen, regionale ambulante und stationäre Angebote) Diese Angebote können in Einzel- oder Gruppentherapien stattfinden. An 5 Tagen der Woche (7 Tage) ist die Teilnahme (mind. je 45 Minuten Dauer) an 2 Therapieeinheiten täglich dokumentiert, dies zusätzlich zur Einzelpsychotherapie. Mindestmerkmal Punkt 4, Behandlungsteam: Interdisziplinäres Team unter Leitung einer Fachärztin / eines Facharztes für Psychiatrie und Psychotherapie. Das Team besteht aus: - Facharzt/Fachärztin für Psychiatrie und Psychotherapie, - psychologischer Psychotherapeutin / psychologischem Psychotherapeut und Suchttherapeut/in, - Sozialpädagog/in und Sozialarbeiter/in, - Physio- und Bewegungstherapeut/in, - Ergo-, Kunst - und Gestaltungstherapeut/ in, - Pflegefachpersonal. Mindestmerkmal Punkt 5, Therapieplanung und -kontrolle: Wöchentliche interdisziplinäre Teambesprechung mit Behandlungsplanung Mindestmerkmal Punkt 6, Austrittsplanung: Dokumentierte Planung und Organisation notwendiger weiterer Behandlungen.
CHOP 2027, 94.6A.2, gedruckte S. 420: Entwöhnungsbehandlung bei Substanzmittelabhängigkeit, nach Anzahl Behandlungstage Beachte: Mindestmerkmal Punkt 1, Kurzbeschreibung: Behandlung substanzmittelabhängiger Patientinnen / Patienten nach vorwiegend abgeschlossener Entzugsbehandlung und Behandlungsbereitschaft für das stationäre Setting. Die Therapie umfasst Entwöhnung, Rückfallprophylaxe, Coping-Strategien, Behandlung psychiatrischer Komorbidität, Abstinenzstabilisierung. Um den Inhalt der Behandlung abzubilden genügt ein standardisierter Wochenplan zur Entwöhnungsbehandlung. Mindestmerkmal Punkt 2, Assessment: - Suchtmedizinisches Assessment mit Erfassung und Dokumentation von: Konsummustern, Suchtgeschichte, Schweregrad und bei Bedarf allfällige psychiatrische Komorbiditäten. - Körperliche Eintrittsuntersuchung zur Feststellung somatischer Folge- und Begleitstörungen, und bedarfsabhängige neurologische Untersuchung. Mindestmerkmal Punkt 3, Therapie: 3.1. Ärztliche Visite mind. 1 mal wöchentlich 3.2. Einzelpsychotherapie mind. 1x/Woche von mind. 30 Minuten 3.3. Vorhandensein eines standardisierten Wochenplanes mit einer gesamthaften Therapiestundenanzahl von 15h/Woche. Davon: - psychotherapeutische Gruppentherapie 2x/Woche von mind. 50 Minuten sowie - zusätzlich 13h/Woche aus mindestens 4 der folgenden Bereiche: a) Motivationale Intervention (Stabilisierung der Abstinenz und Behandlungsmotivation), b) Analyse von Risikosituationen, c) Strategien der Rückfallprophylaxe, d) Psychoedukation und suchtmedizinische Informationsgruppen, e) Information und Intervention mit Angehörigen, f) Bewegungstherapie, g) Entspannungsverfahren, h) Kunsttherapie, i) Ergo- und Arbeitstherapie, j) Vermittlung weiterführender Hilfsangebote (externe Selbsthilfegruppen, regionale ambulante und stationäre Angebote) Diese Angebote können in Einzel- oder Gruppentherapien stattfinden. An 5/7 Tagen Teilnahme an 2 Therapieeinheiten (mind. je 45 Minuten Dauer), dies zusätzlich zur Einzelpsychotherapie. Mindestmerkmal Punkt 4, Behandlungsteam: Interdisziplinäres Team unter Leitung einer Fachärztin / eines Facharztes für Psychiatrie und Psychotherapie. Das Team besteht aus: - Facharzt/Fachärztin für Psychiatrie und Psychotherapie, - psychologischer Psychotherapeutin / psychologischem Psychotherapeut und Suchttherapeut/in, - Sozialpädagog/in und Sozialarbeiter/in, - Physio- und Bewegungstherapeut/in, - Ergo-, Kunst - und Gestaltungstherapeut/ in, - Pflegefachpersonal. Mindestmerkmal Punkt 5, Therapieplanung und -kontrolle: Wöchentliche interdisziplinäre Teambesprechung mit Behandlungsplanung Mindestmerkmal Punkt 6, Austrittsplanung: Dokumentierte Planung und Organisation notwendiger weiterer Behandlungen.
CHOP 2026, 94.93, gedruckte S. 409: Anwendung von Sicherungsmassnahmen bei psychiatrischen Patientinnen und Patienten EXKL. Kode weglassen - 1:1-Betreuung bei psychischen und psychosomatischen Störungen in der Erwachsenenpsychiatrie (94.3D.-) Kode weglassen - 1:1-Betreuung bei psychischen und psychosomatischen Störungen und Verhaltensstörungen in der Kinder- und Jugendpsychiatrie (94.3E.-) Kode weglassen - Krisenintervention (94.35.-) Beachte: Mindestmerkmal Punkt 1, Indikation: Die Anwendung von Sicherungsmassnahmen ist erforderlich bei Patientinnen und Patienten mit akut fremd- und selbstgefährdendem Verhalten, gegen andere Menschen, sich selbst und Gegenstände. Es ist sofortiges, dringliches Handeln erforderlich, zum Schutz von Personen sowie zur Wiederherstellung der Sicherheit. Mindestmerkmal Punkt 2, Assessment: Es besteht die Notwendigkeit des Einsatzes von individuellen reaktiven Sicherungsmassnahmen unter Zwang oder gegen den Willen des Patienten. Diese sind personeller sowie räumlicher Art durch geschlossene Isolierung. Zusätzlich können medikamentöse (Zwangsmedikation) oder mechanische Massnahmen (Fixierung) hinzukommen. Tägliche ärztliche Befunderhebung sowie Anordnung zur Einleitung oder Fortführung der Sicherungsmassnahmen. Die Fremd- oder Selbstgefährdung erfordert nicht die Notwendigkeit einer 1:1-Betreuung. Mindestmerkmal Punkt 3, Massnahmen: Mindestens stündliche Überwachung der Patientin / des Patienten im Isolierungs- oder Abschirmzimmer durch das Pflegefachpersonal. Tägliche Risikoeinschätzung. Mindestmerkmal Punkt 4, Behandlungsteam: Multiprofessionelles Team unter der Leitung einer Fachärztin / eines Facharztes für Psychiatrie und Psychotherapie. Mindestmerkmal Punkt 5, Erfassung: Für die Erfassung des CHOP-Kodes ist die Anzahl Tage, an denen die Sicherungsmassnahmen mindestens 30 Minuten erfolgen, jeweils zu addieren und entsprechend zu kodieren. Die Tage müssen nicht aufeinanderfolgend sein. Ermöglicht die Isolierung keine Fortführung einer Komplexbehandlung, werden die Behandlungstage der Komplexbehandlung erst nach Abschluss der Isolierung weiter gezählt.
CHOP 2027, 94.93, gedruckte S. 425: Anwendung von Sicherungsmassnahmen bei psychiatrischen Patientinnen und Patienten EXKL. Kode weglassen - 1:1-Betreuung bei psychischen und psychosomatischen Störungen in der Erwachsenenpsychiatrie (94.3D.-) Kode weglassen - 1:1-Betreuung bei psychischen und psychosomatischen Störungen und Verhaltensstörungen in der Kinder- und Jugendpsychiatrie (94.3E.-) Kode weglassen - Krisenintervention (94.35.-) Beachte: Mindestmerkmal Punkt 1, Indikation: Die Anwendung von Sicherungsmassnahmen ist erforderlich bei Patientinnen und Patienten mit akut fremd- und selbstgefährdendem Verhalten, gegen andere Menschen, sich selbst und Gegenstände. Es ist sofortiges, dringliches Handeln erforderlich, zum Schutz von Personen sowie zur Wiederherstellung der Sicherheit. Mindestmerkmal Punkt 2, Assessment: Es besteht die Notwendigkeit des Einsatzes von individuellen reaktiven Sicherungsmassnahmen unter Zwang oder gegen den Willen des Patienten. Diese sind personeller sowie räumlicher Art durch geschlossene Isolierung. Zusätzlich können medikamentöse (Zwangsmedikation) oder mechanische Massnahmen (Fixierung) hinzukommen. An jedem Tag ärztliche Befunderhebung sowie Anordnung zur Einleitung oder Fortführung der Sicherungsmassnahmen. Die Fremd- oder Selbstgefährdung erfordert nicht die Notwendigkeit einer 1:1-Betreuung. Mindestmerkmal Punkt 3, Massnahmen: Mindestens stündliche Überwachung der Patientin / des Patienten im Isolierungs- oder Abschirmzimmer durch das Pflegefachpersonal. An jedem Tag Risikoeinschätzung. Mindestmerkmal Punkt 4, Behandlungsteam: Multiprofessionelles Team unter der Leitung einer Fachärztin / eines Facharztes für Psychiatrie und Psychotherapie. Mindestmerkmal Punkt 5, Erfassung: Für die Erfassung des CHOP-Kodes ist die Anzahl Tage, an denen die Sicherungsmassnahmen mindestens 30 Minuten erfolgen, jeweils zu addieren und entsprechend zu kodieren. Die Tage müssen nicht aufeinanderfolgend sein. Ermöglicht die Isolierung keine Fortführung einer Komplexbehandlung, werden die Behandlungstage der Komplexbehandlung erst nach Abschluss der Isolierung weiter gezählt.
CHOP 2026, 94.94, gedruckte S. 409: Anwendung von deeskalativen Massnahmen bei psychiatrischen Patientinnen und Patienten EXKL. Kode weglassen - Anwendung von Sicherungsmassnahmen bei psychiatrischen Patientinnen und Patienten (94.93.-) Beachte: Mindestmerkmal Punkt 1, Indikation: Die Anwendung von deeskalativen Massnahmen ist erforderlich bei Patientinnen und Patienten mit akut fremd- und selbstgefährdendem, aggressivem oder agitiertem Verhalten gegen sich selbst, andere Menschen und Gegenstände. Es ist sofortiges, dringliches Handeln erforderlich, zum Schutz von Personen sowie zur Wiederherstellung der Sicherheit. Mindestmerkmal Punkt 2, Assessment: Mindestens einmal täglich ärztliche, psychologische oder pflegerische Aggressions- und Gewalteinschätzung und Einschätzung der Selbstgefährdung durch eine Befunderhebung oder Skala. Daraus folgt die Auswahl geeigneter deeskalativer Massnahmen durch das Behandlungsteam. Mindestmerkmal Punkt 3, Massnahmen: 1. Die Patientinnen und Patienten werden entsprechend der erhöhten Aggressions- und Gewalteinschätzung und Selbstgefährdung ohne Anwendung von Zwang durch mindestens 2 Personen, davon mindestens eine psychiatrische Fachperson, behandelt. Die involvierten Personen müssen direkt bei der Patientin / beim Patienten deeskalierend wirken. 2. Die deeskalativen Massnahmen beugen der Anwendung von Sicherungsmassnahmen vor. Sie müssen Präventionskonzepten und - massnahmen folgen, wie sie z. B. auch durch Aggressionsmanagement-Checklisten beschrieben werden. 3. Visiten und Psychotherapiesitzungen zählen nicht zu den deeskalativen Massnahmen, da sofortiges dringliches Handeln erforderlich ist. 4. Die deeskalativen Massnahmen beginnen unmittelbar nach dem Assessment oder mit dem Aufgebot zu einer akuten Gefährdungssituation. Sie enden, wenn die Gefährdungssituation nicht mehr besteht, weniger als 2 behandelnde Personen involviert sind oder eine anderweitige Massnahme angeordnet wird (z. B. Isolation). Die Interventionen zur Beendigung des Ereignisses werden für jeden Tag mit deeskalativen Massnahmen dokumentiert. Mindestmerkmal Punkt 4, Behandlungsteam: Multiprofessionelles Team unter der Leitung einer Fachärztin / eines Facharztes für Psychiatrie und Psychotherapie. Mindestmerkmal Punkt 5, Erfassung: Für die Erfassung des CHOP-Kodes ist die Anzahl Tage, an denen die deeskalativen Massnahmen mindestens 60 Minuten erfolgen, jeweils zu addieren und entsprechend zu kodieren. Die Tage müssen nicht aufeinanderfolgend sein. Die Zeiten bei der Mehrfachpräsenz sind für jede involvierte Person aufzurechnen.
CHOP 2027, 94.94, gedruckte S. 425: Anwendung von deeskalativen Massnahmen bei psychiatrischen Patientinnen und Patienten EXKL. Kode weglassen - Anwendung von Sicherungsmassnahmen bei psychiatrischen Patientinnen und Patienten (94.93.-) Beachte: Mindestmerkmal Punkt 1, Indikation: Die Anwendung von deeskalativen Massnahmen ist erforderlich bei Patientinnen und Patienten mit akut fremd- und selbstgefährdendem, aggressivem oder agitiertem Verhalten gegen sich selbst, andere Menschen und Gegenstände. Es ist sofortiges, dringliches Handeln erforderlich, zum Schutz von Personen sowie zur Wiederherstellung der Sicherheit. Mindestmerkmal Punkt 2, Assessment: Mindestens einmal pro Tag ärztliche, psychologische oder pflegerische Aggressions- und Gewalteinschätzung und Einschätzung der Selbstgefährdung durch eine Befunderhebung oder Skala. Daraus folgt die Auswahl geeigneter deeskalativer Massnahmen durch das Behandlungsteam. Mindestmerkmal Punkt 3, Massnahmen: 1. Die Patientinnen und Patienten werden entsprechend der erhöhten Aggressions- und Gewalteinschätzung und Selbstgefährdung ohne Anwendung von Zwang durch mindestens 2 Personen, davon mindestens eine psychiatrische Fachperson, behandelt. Die involvierten Personen müssen direkt bei der Patientin / beim Patienten deeskalierend wirken. 2. Die deeskalativen Massnahmen beugen der Anwendung von Sicherungsmassnahmen vor. Sie müssen Präventionskonzepten und - massnahmen folgen, wie sie z. B. auch durch Aggressionsmanagement-Checklisten beschrieben werden. 3. Visiten und Psychotherapiesitzungen zählen nicht zu den deeskalativen Massnahmen, da sofortiges dringliches Handeln erforderlich ist. 4. Die deeskalativen Massnahmen beginnen unmittelbar nach dem Assessment oder mit dem Aufgebot zu einer akuten Gefährdungssituation. Sie enden, wenn die Gefährdungssituation nicht mehr besteht, weniger als 2 behandelnde Personen involviert sind oder eine anderweitige Massnahme angeordnet wird (z. B. Isolation). Die Interventionen zur Beendigung des Ereignisses werden für jeden Tag mit deeskalativen Massnahmen dokumentiert. Mindestmerkmal Punkt 4, Behandlungsteam: Multiprofessionelles Team unter der Leitung einer Fachärztin / eines Facharztes für Psychiatrie und Psychotherapie. Mindestmerkmal Punkt 5, Erfassung: Für die Erfassung des CHOP-Kodes ist die Anzahl Tage, an denen die deeskalativen Massnahmen mindestens 60 Minuten erfolgen, jeweils zu addieren und entsprechend zu kodieren. Die Tage müssen nicht aufeinanderfolgend sein. Die Zeiten bei der Mehrfachpräsenz sind für jede involvierte Person aufzurechnen.
CHOP 2026, 99.B6.2, gedruckte S. 436: Komplexbehandlung der Hand, nach Anzahl Behandlungstage EXKL. Multimodale kinder- und jugendrheumatologische Komplexbehandlung (93.38.1-) Multimodale rheumatologische Komplexbehandlung (93.38.0-) Multimodale schmerztherapeutische Kurzzeitbehandlung (93.A1) Multimodale Schmerztherapie [MMST] (93.A2.4-) Multimodal-nicht-operative Komplexbehandlung des Bewegungssystems (93.38.41) Beachte: Mindestmerkmal Punkt 1, Zusammensetzung und Qualifikation des Behandlungsteams: Behandlungsleitung durch eine Fachärztin / einen Facharzt für Handchirurgie oder eine Fachärztin / einen Facharzt für physikalische Medizin und Rehabilitation mit mindestens 3-jähriger Erfahrung in der Behandlung handchirurgischer Problemstellungen in Kooperation mit eine Fachärztin / einem Facharzt für Handchirurgie. a) 24-stündige Verfügbarkeit (mindestens durch Rufbereitschaft) einer Fachärztin / eines Facharzt für Handchirurgie; b) Durchführung der Physiotherapie oder Ergotherapie unter der Leitung von Physiotherapeutinnen / Physiotherapeuten oder Ergotherapeutinnen / Ergotherapeuten mit mindestens dreijähriger Erfahrung in der Behandlung handchirurgischer Patientinnen / Patienten. Mindestmerkmal Punkt 2, Therapie: a) Tägliche ärztliche Visite an 5 von 7 Tagen mit Einbezug des therapeutischen und pflegerischen Personals; b) Einsatz von einem der Therapiebereiche Physiotherapie und Ergotherapie in unterschiedlichen Kombinationen, dabei müssen mindestens 10 Behandlungen von mind. 30 Minuten pro Woche erfolgen; c) Zu den Mindestmerkmalen gehört auch der Einsatz von mindestens zwei der folgenden Therapiebereiche in unterschiedlichen Kombinationen: - Individuelle Schienenanpassung durch die Ergotherapie für statische, dynamische oder kombinierte Schienen, - Gezieltes funktionelles Sensibilitätstraining durch die Ergotherapie, - Schmerztherapie und antiphlogistische Therapie (medikamentös, physikalische Therapie, interventionelle Schmerztherapie), - tägliche Kontrolle der Wundverhältnisse bei operierten Patientinnen / Patienten oder Kontrolle der klinischen Befunde bei rein konservativer Therapie. Mindestmerkmal Punkt 3, Therapieplanung, -kontrolle und Dokumentation: a) Initiale Therapieplanung mit schriftlicher Dokumentation; b) Wöchentliche ärztliche Reevaluation der Therapie unter Einbezug des physio- und ergotherapeutischen Personals mit schriftlicher Dokumentation der Therapieergebnisse und Anpassung der Behandlungsziele.
CHOP 2027, 99.B6.2, gedruckte S. 452: Komplexbehandlung der Hand, nach Anzahl Behandlungstage EXKL. Multimodale kinder- und jugendrheumatologische Komplexbehandlung (93.38.1-) Multimodale rheumatologische Komplexbehandlung (93.38.0-) Multimodale schmerztherapeutische Kurzzeitbehandlung (93.A1) Multimodale Schmerztherapie [MMST] (93.A2.4-) Multimodal-nicht-operative Komplexbehandlung des Bewegungssystems (93.38.41) Beachte: Mindestmerkmal Punkt 1, Zusammensetzung und Qualifikation des Behandlungsteams: Behandlungsleitung durch eine Fachärztin / einen Facharzt für Handchirurgie oder eine Fachärztin / einen Facharzt für physikalische Medizin und Rehabilitation mit mindestens 3-jähriger Erfahrung in der Behandlung handchirurgischer Problemstellungen in Kooperation mit eine Fachärztin / einem Facharzt für Handchirurgie. a) 24-stündige Verfügbarkeit (mindestens durch Rufbereitschaft) einer Fachärztin / eines Facharzt für Handchirurgie; b) Durchführung der Physiotherapie oder Ergotherapie unter der Leitung von Physiotherapeutinnen / Physiotherapeuten oder Ergotherapeutinnen / Ergotherapeuten mit mindestens dreijähriger Erfahrung in der Behandlung handchirurgischer Patientinnen / Patienten. Mindestmerkmal Punkt 2, Therapie: a) An 5/7 Tagen ärztliche Visite mit Einbezug des therapeutischen und pflegerischen Personals; b) Einsatz von einem der Therapiebereiche Physiotherapie und Ergotherapie in unterschiedlichen Kombinationen, dabei müssen mindestens 10 Behandlungen von mind. 30 Minuten pro Woche erfolgen; c) Zu den Mindestmerkmalen gehört auch der Einsatz von mindestens zwei der folgenden Therapiebereiche in unterschiedlichen Kombinationen: - Individuelle Schienenanpassung durch die Ergotherapie für statische, dynamische oder kombinierte Schienen, - Gezieltes funktionelles Sensibilitätstraining durch die Ergotherapie, - Schmerztherapie und antiphlogistische Therapie (medikamentös, physikalische Therapie, interventionelle Schmerztherapie), - An 7/7 Tagen Kontrolle der Wundverhältnisse bei operierten Patientinnen / Patienten oder Kontrolle der klinischen Befunde bei rein konservativer Therapie. Mindestmerkmal Punkt 3, Therapieplanung, -kontrolle und Dokumentation: a) Initiale Therapieplanung mit schriftlicher Dokumentation; b) Wöchentliche ärztliche Reevaluation der Therapie unter Einbezug des physio- und ergotherapeutischen Personals mit schriftlicher Dokumentation der Therapieergebnisse und Anpassung der Behandlungsziele.
CHOP 2026, 99.B6.3, gedruckte S. 437: Komplexbehandlung des Amputationsstumpfes mit Prothesenanpassung, untere Extremität, nach Anzahl Behandlungstage Kod. eb.: Falls durchgeführt - Revision eines Amputationsstumpfes, Untere Extremität (84.3X.13) Falls durchgeführt - Schmerztherapie (93.A-) EXKL. Kode weglassen - Anpassen einer Extremitätenprothese der unteren Extremität (84.4B) Beachte: Mindestmerkmal Punkt 1, Patient: Patientin / Patient muss zur Anpassung einer Beinprothese nach Amputations- und Stumpfchirurgie selbständig stehen können. Mindestmerkmal Punkt 2, Behandlungsteam: Behandlung durch ein interdisziplinäres Team mit zusätzlicher Erfahrung in komplexer Wundbehandlung unter Leitung einer Fachärztin oder eines Facharztes [FA] mit einer der folgenden Fachrichtungen: FA für Orthopädie und Traumatologie des Bewegungsapparates, FA für Gefässchirurgie, FA für Chirurgie, FA für plastische, rekonstruktive und ästhetische Chirurgie. Interdisziplinäres Team, bestehend aus Orthopädietechniker/in (Prothetiker/in und Orthopädie-Schuhmacher/in), dipl. Wundexpert/in (SAfW oder äquivalent), Ergotherapeut/in und speziell für amputierte Patient/innen ausgebildete Physiotherapeut/in, Bandagist/in für die Kompressionsbehandlung, Gipstechniker/ in, Podolog/in und Sozialarbeiter/in. 24-stündige Verfügbarkeit (mindestens durch Rufbereitschaft) einer FA / eines FA für Orthopädie und Traumatologie des Bewegungsapparates, FA für Gefässchirurgie, FA für Chirurgie oder FA für plastische, rekonstruktive und ästhetische Chirurgie. Durchführung der Physiotherapie oder Ergotherapie unter der Leitung von Physiotherapeutinnen / Physiotherapeuten oder Ergotherapeutinnen / Ergotherapeuten mit mindestens dreijähriger Erfahrung in der Behandlung beinamputierter Patientinnen / Patienten. Mindestmerkmal Punkt 3, Therapie: a) Tägliche ärztliche Visite an mindestens 5 von 7 Tagen mit Einbezug des therapeutischen und pflegerischen Personals; b) Einsatz von einem der Therapiebereiche Physiotherapie und Ergotherapie in patientenbezogen unterschiedlichen Kombinationen, dabei müssen mindestens 10 Behandlungen, d.h. Therapieeinheiten von mind. 30 Minuten, pro Woche erfolgen; dazu gehören folgende patientenbezogene Therapien: Gleichgewichtstraining, Steh- und Gehtraining mit und ohne Prothese, Gangschulung innerhalb (Treppen) und ausserhalb Haus (AmputiertenGeländeparcours), Sturzprophylaxe und Aufsteh-Training, Kreislauftraining, Kraftaufbau, ÖV-Training (Benutzung öffentlicher Verkehrsmittel), Stumpfbandagierung und Stumpfabhärtung, Patientenschulung (Anund Ausziehen der Prothese, Stumpfpflege), Schulung der Angehörigen und Heimpersonal im Bedarfsfall, Phantomschmerzbehandlung (Spiegeltherapie und TENS [transcutane elektrische Nervenstimulation]), ADLTraining [activity of daily living], Aktivierungstherapie, Hausabklärung vor Ort und Einleitung notwendiger Anpassungen an Wohn- und Arbeitsort. c) Einsatz von mindestens zwei der folgenden Therapiebereiche in unterschiedlichen Kombinationen: - Individuelle Prothesenanpassung, - Gezieltes funktionelles Sensibilitätstraining , - Schmerztherapie und antiphlogistische Therapie, physikalische Therapie, interventionelle Schmerztherapie), - tägliche (7/7) Kontrolle der Wundverhältnisse bei operierten Patientinnen / Patienten. Bei Bedarf Einsatz einer Podologin / eines Podologen. Mindestmerkmal Punkt 4, Therapieplanung, Kontrolle und Dokumentation: a) Initiale Therapieplanung mit schriftlicher Dokumentation und bei Bedarf laufenden Anpassung der Planung; b) Tägliche (7/7) ärztliche Kontrolle mit laufenden Anpassungen; c) Wöchentliche ärztliche Reevaluation der Therapie unter Einbezug des physio- und ergotherapeutischen Personals mit schriftlicher Dokumentation der Therapieergebnisse und Anpassung der Behandlungsziele; d) Sämtliche orthopädischen Hilfsmittel werden klar nach Ihren Bedürfnissen unter ärztlicher Überwachung hergestellt und auf die Zweckdienlichkeit hin überprüft.
CHOP 2027, 99.B6.3, gedruckte S. 453: Komplexbehandlung des Amputationsstumpfes mit Prothesenanpassung, untere Extremität, nach Anzahl Behandlungstage Kod. eb.: Falls durchgeführt - Revision eines Amputationsstumpfes, Untere Extremität (84.3X.13) Falls durchgeführt - Schmerztherapie (93.A-) EXKL. Kode weglassen - Anpassen einer Extremitätenprothese der unteren Extremität (84.4B) Beachte: Mindestmerkmal Punkt 1, Patient: Patientin / Patient muss zur Anpassung einer Beinprothese nach Amputations- und Stumpfchirurgie selbständig stehen können. Mindestmerkmal Punkt 2, Behandlungsteam: Behandlung durch ein interdisziplinäres Team mit zusätzlicher Erfahrung in komplexer Wundbehandlung unter Leitung einer Fachärztin oder eines Facharztes [FA] mit einer der folgenden Fachrichtungen: FA für Orthopädie und Traumatologie des Bewegungsapparates, FA für Gefässchirurgie, FA für Chirurgie, FA für plastische, rekonstruktive und ästhetische Chirurgie. Interdisziplinäres Team, bestehend aus Orthopädietechniker/in (Prothetiker/in und Orthopädie-Schuhmacher/in), dipl. Wundexpert/in (SAfW oder äquivalent), Ergotherapeut/in und speziell für amputierte Patient/innen ausgebildete Physiotherapeut/in, Bandagist/in für die Kompressionsbehandlung, Gipstechniker/ in, Podolog/in und Sozialarbeiter/in. 24-stündige Verfügbarkeit (mindestens durch Rufbereitschaft) einer FA / eines FA für Orthopädie und Traumatologie des Bewegungsapparates, FA für Gefässchirurgie, FA für Chirurgie oder FA für plastische, rekonstruktive und ästhetische Chirurgie. Durchführung der Physiotherapie oder Ergotherapie unter der Leitung von Physiotherapeutinnen / Physiotherapeuten oder Ergotherapeutinnen / Ergotherapeuten mit mindestens dreijähriger Erfahrung in der Behandlung beinamputierter Patientinnen / Patienten. Mindestmerkmal Punkt 3, Therapie: a) An 5/7 Tagen ärztliche Visite mit Einbezug des therapeutischen und pflegerischen Personals; b) Einsatz von einem der Therapiebereiche Physiotherapie und Ergotherapie in patientenbezogen unterschiedlichen Kombinationen, dabei müssen mindestens 10 Behandlungen, d.h. Therapieeinheiten von mind. 30 Minuten, pro Woche erfolgen; dazu gehören folgende patientenbezogene Therapien: Gleichgewichtstraining, Steh- und Gehtraining mit und ohne Prothese, Gangschulung innerhalb (Treppen) und ausserhalb Haus (AmputiertenGeländeparcours), Sturzprophylaxe und Aufsteh-Training, Kreislauftraining, Kraftaufbau, ÖV-Training (Benutzung öffentlicher Verkehrsmittel), Stumpfbandagierung und Stumpfabhärtung, Patientenschulung (Anund Ausziehen der Prothese, Stumpfpflege), Schulung der Angehörigen und Heimpersonal im Bedarfsfall, Phantomschmerzbehandlung (Spiegeltherapie und TENS [transcutane elektrische Nervenstimulation]), ADLTraining [activity of daily living], Aktivierungstherapie, Hausabklärung vor Ort und Einleitung notwendiger Anpassungen an Wohn- und Arbeitsort. c) Einsatz von mindestens zwei der folgenden Therapiebereiche in unterschiedlichen Kombinationen: - Individuelle Prothesenanpassung, - Gezieltes funktionelles Sensibilitätstraining , - Schmerztherapie und antiphlogistische Therapie, physikalische Therapie, interventionelle Schmerztherapie), - an 7/7 Tagen Kontrolle der Wundverhältnisse bei operierten Patientinnen / Patienten. Bei Bedarf Einsatz einer Podologin / eines Podologen. Mindestmerkmal Punkt 4, Therapieplanung, Kontrolle und Dokumentation: a) Initiale Therapieplanung mit schriftlicher Dokumentation und bei Bedarf laufenden Anpassung der Planung; b) An 7/7 Tagen ärztliche Kontrolle mit laufenden Anpassungen; c) Wöchentliche ärztliche Reevaluation der Therapie unter Einbezug des physio- und ergotherapeutischen Personals mit schriftlicher Dokumentation der Therapieergebnisse und Anpassung der Behandlungsziele; d) Sämtliche orthopädischen Hilfsmittel werden klar nach Ihren Bedürfnissen unter ärztlicher Überwachung hergestellt und auf die Zweckdienlichkeit hin überprüft.
CHOP 2026, 99.BD, gedruckte S. 448: Integrierte Komplexbehandlung bei schwerer Essstörung, nach Anzahl Behandlungstage Kod. eb.: Falls durchgeführt - PflegeKomplexbehandlung (99.C-) EXKL. Kode weglassen - Komplexbehandlung bei Essstörung in der Psychiatrie (94.3G.-) Beachte: Mindestmerkmal Punkt 1, Kurzbeschreibung: Interdisziplinäre Behandlung der Patientinnen / Patienten mit Grunddiagnose Essstörung mit gravierenden körperlichen sowie psychischen Symptomen sowie erheblichen psychosozialen Belastungen unter der Leitung einer Fachärztin / eines Facharztes für Innere Medizin, Intensivmedizin, Pädiatrie, Endokrinologie/Diabetologie, Psychiatrie und Psychotherapie oder einer Ärztin / eines Arztes mit interdisziplinärem Schwerpunkttitel Psychosomatische und Psychosoziale Medizin. Mindestmerkmal Punkt 2, Indikation: Grunddiagnose schwere Essstörung bei akut bedrohlicher somatischer sowie psychischer Symptomatik, die im ambulanten Setting nicht behandelbar ist und eine somatischpsychiatrisch-psychotherapeutisch integrierte Behandlung erfordert. Mindestmerkmal Punkt 3, Zusammensetzung und Qualifikation des Behandlungsteams: Interdisziplinäre Behandlung. Folgende Therapeutengruppen sind dabei u.a. je nach Behandlungsplan und klinischem Zustandsbild einzubeziehen: Fachärzt/innen (Innere Medizin, Intensivmedizin, Pädiatrie, Endokrinologie/ Diabetologie, Psychosomatik, (KinderJugend-)Psychiatrie und Psychotherapie), Ernährungsberater/innen, (KinderJugend-)Psycholog/innen, psychologische (Kinder-Jugend-)Psychotherapeut/innen, Physiotherapeut/innen (inkl. physikalischer Therapie), Ergotherapeut/innen, (Heil-)pädagog/innen, Sozialpädagog/innen, Sozialarbeiter/innen. Mindestmerkmal Punkt 4, Behandlung: a) Tägliche Visite durch Ärztin / Arzt der fallführenden Fachdisziplin, in den ersten 21 Tagen an 7/7 Tagen klinische Visite (wegen Refeeding-Gefahren, z. B. Lungenödem), anschliessend i.d.R. an 5/7 Tagen (d.h. normaler Spitalwochenendservice, wo symptomgetriggert visitiert wird). b) Mindestens zweimal pro Woche Visite durch die ergänzenden Disziplinen. Im Bereich der Akutsomatik eine Psychiaterin / ein Psychiater, psychologische (KinderJugend-) Psychotherapeut/innen oder eine Ärztin / ein Arzt mit interdisziplinärem Schwerpunkttitel Psychosomatische und Psychosoziale Medizin mit nachweisbarem klinischen Erfahrungswissen hinsichtlich Umgang mit schweren Essstörungen zur psychologischen Begleitung. Im Bereich der Psychiatrie eine Fachärztin / ein Facharzt Innere Medizin, Intensivmedizin, Pädiatrie oder Endokrinologie/Diabetologie. c) Ernährungsberatung/therapie durch Ernährungsberater/innen. d) Interdisziplinäre wöchentliche Fallbesprechung. e) 24h-Betreuung durch geschultes Pflegepersonal anhand schriftlich vorliegender Pflegestandards. Die Schulung des Pflegepersonals zeigt sich in Form von schriftlichen Pflegebehandlungsstandards und nachweisbaren Pflegefortbildungsveranstaltungen oder Fallbesprechungen. f) Psycho-, Ergo- und Physiotherapie (Einzelund Gruppentherapie) im Umfang von mindestens 150 Min. pro Woche, entsprechend dem klinischen Zustand.
CHOP 2027, 99.BD, gedruckte S. 465: Integrierte Komplexbehandlung bei schwerer Essstörung, nach Anzahl Behandlungstage Kod. eb.: Falls durchgeführt - PflegeKomplexbehandlung (99.C-) EXKL. Kode weglassen - Komplexbehandlung bei Essstörung in der Psychiatrie (94.3G.-) Beachte: Mindestmerkmal Punkt 1, Kurzbeschreibung: Interdisziplinäre Behandlung der Patientinnen / Patienten mit Grunddiagnose Essstörung mit gravierenden körperlichen sowie psychischen Symptomen sowie erheblichen psychosozialen Belastungen unter der Leitung einer Fachärztin / eines Facharztes für Innere Medizin, Intensivmedizin, Pädiatrie, Endokrinologie/Diabetologie, Psychiatrie und Psychotherapie oder einer Ärztin / eines Arztes mit interdisziplinärem Schwerpunkttitel Psychosomatische und Psychosoziale Medizin. Mindestmerkmal Punkt 2, Indikation: Grunddiagnose schwere Essstörung bei akut bedrohlicher somatischer sowie psychischer Symptomatik, die im ambulanten Setting nicht behandelbar ist und eine somatischpsychiatrisch-psychotherapeutisch integrierte Behandlung erfordert. Mindestmerkmal Punkt 3, Zusammensetzung und Qualifikation des Behandlungsteams: Interdisziplinäre Behandlung. Folgende Therapeutengruppen sind dabei u.a. je nach Behandlungsplan und klinischem Zustandsbild einzubeziehen: Fachärzt/innen (Innere Medizin, Intensivmedizin, Pädiatrie, Endokrinologie/ Diabetologie, Psychosomatik, (KinderJugend-)Psychiatrie und Psychotherapie), Ernährungsberater/innen, (KinderJugend-)Psycholog/innen, psychologische (Kinder-Jugend-)Psychotherapeut/innen, Physiotherapeut/innen (inkl. physikalischer Therapie), Ergotherapeut/innen, (Heil-)pädagog/innen, Sozialpädagog/innen, Sozialarbeiter/innen. Mindestmerkmal Punkt 4, Behandlung: a) Visite durch Ärztin / Arzt der fallführenden Fachdisziplin, in den ersten 21 Tagen an 7/7 Tagen klinische Visite (wegen RefeedingGefahren, z. B. Lungenödem), anschliessend i.d.R. an 5/7 Tagen (d.h. normaler Spitalwochenendservice, wo symptomgetriggert visitiert wird). b) Mindestens zweimal pro Woche Visite durch die ergänzenden Disziplinen. Im Bereich der Akutsomatik eine Psychiaterin / ein Psychiater, psychologische (KinderJugend-) Psychotherapeut/innen oder eine Ärztin / ein Arzt mit interdisziplinärem Schwerpunkttitel Psychosomatische und Psychosoziale Medizin mit nachweisbarem klinischen Erfahrungswissen hinsichtlich Umgang mit schweren Essstörungen zur psychologischen Begleitung. Im Bereich der Psychiatrie eine Fachärztin / ein Facharzt Innere Medizin, Intensivmedizin, Pädiatrie oder Endokrinologie/Diabetologie. c) Ernährungsberatung/therapie durch Ernährungsberater/innen. d) Interdisziplinäre wöchentliche Fallbesprechung. e) 24h-Betreuung durch geschultes Pflegepersonal anhand schriftlich vorliegender Pflegestandards. Die Schulung des Pflegepersonals zeigt sich in Form von schriftlichen Pflegebehandlungsstandards und nachweisbaren Pflegefortbildungsveranstaltungen oder Fallbesprechungen. f) Psycho-, Ergo- und Physiotherapie (Einzelund Gruppentherapie) im Umfang von mindestens 150 Min. pro Woche, entsprechend dem klinischen Zustand.</a:t>
            </a:r>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CHOP 2027, Einleitung S. VII, IX und X.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a:t>
            </a:r>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CHOP 2027, Einleitung S. XII–XIV.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a:t>
            </a:r>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Eigener Abgleich der beiden systematischen Verzeichnisse; CHOP 2026/2027, Inhaltsverzeichnis und jeweilige Kapitel.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a:t>
            </a:r>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Eigener Abgleich der beiden systematischen Verzeichnisse; CHOP 2026/2027, Inhaltsverzeichnis und jeweilige Kapitel.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a:t>
            </a:r>
          </a:p>
        </p:txBody>
      </p:sp>
      <p:sp>
        <p:nvSpPr>
          <p:cNvPr id="4" name="Slide Number Placeholder 3"/>
          <p:cNvSpPr>
            <a:spLocks noGrp="1"/>
          </p:cNvSpPr>
          <p:nvPr>
            <p:ph type="sldNum" sz="quarter" idx="10"/>
          </p:nvPr>
        </p:nvSpPr>
        <p:spPr/>
        <p:txBody>
          <a:bodyPr/>
          <a:lstStyle/>
          <a:p>
            <a:fld id="{F7021451-1387-4CA6-816F-3879F97B5CBC}" type="slidenum">
              <a:rPr lang="en-US"/>
              <a:t>109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Eigener Abgleich der beiden systematischen Verzeichnisse; CHOP 2026/2027, Inhaltsverzeichnis und jeweilige Kapitel.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a:t>
            </a:r>
          </a:p>
        </p:txBody>
      </p:sp>
      <p:sp>
        <p:nvSpPr>
          <p:cNvPr id="4" name="Slide Number Placeholder 3"/>
          <p:cNvSpPr>
            <a:spLocks noGrp="1"/>
          </p:cNvSpPr>
          <p:nvPr>
            <p:ph type="sldNum" sz="quarter" idx="10"/>
          </p:nvPr>
        </p:nvSpPr>
        <p:spPr/>
        <p:txBody>
          <a:bodyPr/>
          <a:lstStyle/>
          <a:p>
            <a:fld id="{F7021451-1387-4CA6-816F-3879F97B5CBC}" type="slidenum">
              <a:rPr lang="en-US"/>
              <a:t>110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Eigener Abgleich der beiden systematischen Verzeichnisse; CHOP 2026/2027, Inhaltsverzeichnis und jeweilige Kapitel.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a:t>
            </a:r>
          </a:p>
        </p:txBody>
      </p:sp>
      <p:sp>
        <p:nvSpPr>
          <p:cNvPr id="4" name="Slide Number Placeholder 3"/>
          <p:cNvSpPr>
            <a:spLocks noGrp="1"/>
          </p:cNvSpPr>
          <p:nvPr>
            <p:ph type="sldNum" sz="quarter" idx="10"/>
          </p:nvPr>
        </p:nvSpPr>
        <p:spPr/>
        <p:txBody>
          <a:bodyPr/>
          <a:lstStyle/>
          <a:p>
            <a:fld id="{F7021451-1387-4CA6-816F-3879F97B5CBC}" type="slidenum">
              <a:rPr lang="en-US"/>
              <a:t>111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Navigationsregister der in dieser Präsentation ausgearbeiteten Änderungsthemen.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a:t>
            </a:r>
          </a:p>
        </p:txBody>
      </p:sp>
      <p:sp>
        <p:nvSpPr>
          <p:cNvPr id="4" name="Slide Number Placeholder 3"/>
          <p:cNvSpPr>
            <a:spLocks noGrp="1"/>
          </p:cNvSpPr>
          <p:nvPr>
            <p:ph type="sldNum" sz="quarter" idx="10"/>
          </p:nvPr>
        </p:nvSpPr>
        <p:spPr/>
        <p:txBody>
          <a:bodyPr/>
          <a:lstStyle/>
          <a:p>
            <a:fld id="{F7021451-1387-4CA6-816F-3879F97B5CBC}" type="slidenum">
              <a:rPr lang="en-US"/>
              <a:t>112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Navigationsregister der in dieser Präsentation ausgearbeiteten Änderungsthemen.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a:t>
            </a:r>
          </a:p>
        </p:txBody>
      </p:sp>
      <p:sp>
        <p:nvSpPr>
          <p:cNvPr id="4" name="Slide Number Placeholder 3"/>
          <p:cNvSpPr>
            <a:spLocks noGrp="1"/>
          </p:cNvSpPr>
          <p:nvPr>
            <p:ph type="sldNum" sz="quarter" idx="10"/>
          </p:nvPr>
        </p:nvSpPr>
        <p:spPr/>
        <p:txBody>
          <a:bodyPr/>
          <a:lstStyle/>
          <a:p>
            <a:fld id="{F7021451-1387-4CA6-816F-3879F97B5CBC}" type="slidenum">
              <a:rPr lang="en-US"/>
              <a:t>113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Navigationsregister der in dieser Präsentation ausgearbeiteten Änderungsthemen.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a:t>
            </a:r>
          </a:p>
        </p:txBody>
      </p:sp>
      <p:sp>
        <p:nvSpPr>
          <p:cNvPr id="4" name="Slide Number Placeholder 3"/>
          <p:cNvSpPr>
            <a:spLocks noGrp="1"/>
          </p:cNvSpPr>
          <p:nvPr>
            <p:ph type="sldNum" sz="quarter" idx="10"/>
          </p:nvPr>
        </p:nvSpPr>
        <p:spPr/>
        <p:txBody>
          <a:bodyPr/>
          <a:lstStyle/>
          <a:p>
            <a:fld id="{F7021451-1387-4CA6-816F-3879F97B5CBC}" type="slidenum">
              <a:rPr lang="en-US"/>
              <a:t>114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Ergänzender Registerverweis: Folie 31 «Kontinuierliche Verfahren: Zeitstaffeln deutlich erweitert». Der Eintrag zu Folie 32 bleibt erhalten. Folie 31 betrifft die kontinuierlichen Serien 39.9B, 39.9C, 39.9D und 54.98.</a:t>
            </a:r>
          </a:p>
          <a:p>
            <a:endParaRPr lang="en-US" dirty="0"/>
          </a:p>
          <a:p>
            <a:r>
              <a:rPr lang="en-US" dirty="0"/>
              <a:t>Vergleichsspalten sind, sofern nicht in Anführungszeichen gesetzt, sinngemässe didaktische Zusammenfassungen. Weitere übergeordnete und kodebezogene Hinweise bleiben anwendbar.</a:t>
            </a:r>
          </a:p>
          <a:p>
            <a:endParaRPr lang="en-US" dirty="0"/>
          </a:p>
          <a:p>
            <a:r>
              <a:rPr lang="en-US" dirty="0"/>
              <a:t>Sichtbare Fundstelle:</a:t>
            </a:r>
          </a:p>
          <a:p>
            <a:r>
              <a:rPr lang="en-US" dirty="0"/>
              <a:t>Navigationsregister der in dieser Präsentation ausgearbeiteten Änderungsthemen.</a:t>
            </a:r>
          </a:p>
          <a:p>
            <a:endParaRPr lang="en-US" dirty="0"/>
          </a:p>
          <a:p>
            <a:r>
              <a:rPr lang="en-US" dirty="0"/>
              <a:t>[Sources]</a:t>
            </a:r>
          </a:p>
          <a:p>
            <a:r>
              <a:rPr lang="en-US" dirty="0"/>
              <a:t>- Nutzerdatei: CHOP 2026 (3).pdf | BFS, Schweizerische Operationsklassifikation, Systematisches Verzeichnis - Version 2026.</a:t>
            </a:r>
          </a:p>
          <a:p>
            <a:r>
              <a:rPr lang="en-US" dirty="0"/>
              <a:t>- Nutzerdatei: CHOP 2027 (2).pdf | BFS, Schweizerische Operationsklassifikation, Systematisches Verzeichnis - Version 2027.</a:t>
            </a:r>
          </a:p>
          <a:p>
            <a:r>
              <a:rPr lang="en-US" dirty="0"/>
              <a:t>- Seitenangaben in der Folie: gedruckte Seiten. Im systematischen Verzeichnis: PDF-Seite = gedruckte Seite + 22. Einleitung: roemische Seitenzahlen, z. B. S. V = PDF-Seite 7.</a:t>
            </a:r>
          </a:p>
          <a:p>
            <a:r>
              <a:rPr lang="en-US" dirty="0"/>
              <a:t>- Logo und Kontaktangaben: vom Auftraggeber bereitgestellt. Original-Logo proportional verwendet.</a:t>
            </a:r>
          </a:p>
          <a:p>
            <a:r>
              <a:rPr lang="en-US" dirty="0"/>
              <a:t>- Gestaltung: Sand &amp; Graphit, angelehnt an das freigegebene Modul MedKod_KHB_Update_2027_v2; wiederverwendete grafische Bergsilhouette ohne Datenbezug.</a:t>
            </a:r>
          </a:p>
          <a:p>
            <a:r>
              <a:rPr lang="en-US" dirty="0"/>
              <a:t>[/Sources]</a:t>
            </a:r>
          </a:p>
          <a:p>
            <a:endParaRPr lang="en-US" dirty="0"/>
          </a:p>
          <a:p>
            <a:r>
              <a:rPr lang="en-US" dirty="0"/>
              <a:t>Quellenauszuege zur Nachvollziehbarkeit (Originale bei konkreter Fallanwendung konsultieren):</a:t>
            </a:r>
          </a:p>
        </p:txBody>
      </p:sp>
      <p:sp>
        <p:nvSpPr>
          <p:cNvPr id="4" name="Slide Number Placeholder 3"/>
          <p:cNvSpPr>
            <a:spLocks noGrp="1"/>
          </p:cNvSpPr>
          <p:nvPr>
            <p:ph type="sldNum" sz="quarter" idx="10"/>
          </p:nvPr>
        </p:nvSpPr>
        <p:spPr/>
        <p:txBody>
          <a:bodyPr/>
          <a:lstStyle/>
          <a:p>
            <a:fld id="{F7021451-1387-4CA6-816F-3879F97B5CBC}" type="slidenum">
              <a:rPr lang="en-US"/>
              <a:t>115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Navigationsregister der in dieser Präsentation ausgearbeiteten Änderungsthemen.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a:t>
            </a:r>
          </a:p>
        </p:txBody>
      </p:sp>
      <p:sp>
        <p:nvSpPr>
          <p:cNvPr id="4" name="Slide Number Placeholder 3"/>
          <p:cNvSpPr>
            <a:spLocks noGrp="1"/>
          </p:cNvSpPr>
          <p:nvPr>
            <p:ph type="sldNum" sz="quarter" idx="10"/>
          </p:nvPr>
        </p:nvSpPr>
        <p:spPr/>
        <p:txBody>
          <a:bodyPr/>
          <a:lstStyle/>
          <a:p>
            <a:fld id="{F7021451-1387-4CA6-816F-3879F97B5CBC}" type="slidenum">
              <a:rPr lang="en-US"/>
              <a:t>116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Navigationsregister der in dieser Präsentation ausgearbeiteten Änderungsthemen.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a:t>
            </a:r>
          </a:p>
        </p:txBody>
      </p:sp>
      <p:sp>
        <p:nvSpPr>
          <p:cNvPr id="4" name="Slide Number Placeholder 3"/>
          <p:cNvSpPr>
            <a:spLocks noGrp="1"/>
          </p:cNvSpPr>
          <p:nvPr>
            <p:ph type="sldNum" sz="quarter" idx="10"/>
          </p:nvPr>
        </p:nvSpPr>
        <p:spPr/>
        <p:txBody>
          <a:bodyPr/>
          <a:lstStyle/>
          <a:p>
            <a:fld id="{F7021451-1387-4CA6-816F-3879F97B5CBC}" type="slidenum">
              <a:rPr lang="en-US"/>
              <a:t>117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Navigationsregister der in dieser Präsentation ausgearbeiteten Änderungsthemen.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a:t>
            </a:r>
          </a:p>
        </p:txBody>
      </p:sp>
      <p:sp>
        <p:nvSpPr>
          <p:cNvPr id="4" name="Slide Number Placeholder 3"/>
          <p:cNvSpPr>
            <a:spLocks noGrp="1"/>
          </p:cNvSpPr>
          <p:nvPr>
            <p:ph type="sldNum" sz="quarter" idx="10"/>
          </p:nvPr>
        </p:nvSpPr>
        <p:spPr/>
        <p:txBody>
          <a:bodyPr/>
          <a:lstStyle/>
          <a:p>
            <a:fld id="{F7021451-1387-4CA6-816F-3879F97B5CBC}" type="slidenum">
              <a:rPr lang="en-US"/>
              <a:t>118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Navigationsregister der in dieser Präsentation ausgearbeiteten Änderungsthemen.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a:t>
            </a:r>
          </a:p>
        </p:txBody>
      </p:sp>
      <p:sp>
        <p:nvSpPr>
          <p:cNvPr id="4" name="Slide Number Placeholder 3"/>
          <p:cNvSpPr>
            <a:spLocks noGrp="1"/>
          </p:cNvSpPr>
          <p:nvPr>
            <p:ph type="sldNum" sz="quarter" idx="10"/>
          </p:nvPr>
        </p:nvSpPr>
        <p:spPr/>
        <p:txBody>
          <a:bodyPr/>
          <a:lstStyle/>
          <a:p>
            <a:fld id="{F7021451-1387-4CA6-816F-3879F97B5CBC}" type="slidenum">
              <a:rPr lang="en-US"/>
              <a:t>119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Navigationsregister der in dieser Präsentation ausgearbeiteten Änderungsthemen.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a:t>
            </a:r>
          </a:p>
        </p:txBody>
      </p:sp>
      <p:sp>
        <p:nvSpPr>
          <p:cNvPr id="4" name="Slide Number Placeholder 3"/>
          <p:cNvSpPr>
            <a:spLocks noGrp="1"/>
          </p:cNvSpPr>
          <p:nvPr>
            <p:ph type="sldNum" sz="quarter" idx="10"/>
          </p:nvPr>
        </p:nvSpPr>
        <p:spPr/>
        <p:txBody>
          <a:bodyPr/>
          <a:lstStyle/>
          <a:p>
            <a:fld id="{F7021451-1387-4CA6-816F-3879F97B5CBC}" type="slidenum">
              <a:rPr lang="en-US"/>
              <a:t>120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Navigationsregister der in dieser Präsentation ausgearbeiteten Änderungsthemen.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a:t>
            </a:r>
          </a:p>
        </p:txBody>
      </p:sp>
      <p:sp>
        <p:nvSpPr>
          <p:cNvPr id="4" name="Slide Number Placeholder 3"/>
          <p:cNvSpPr>
            <a:spLocks noGrp="1"/>
          </p:cNvSpPr>
          <p:nvPr>
            <p:ph type="sldNum" sz="quarter" idx="10"/>
          </p:nvPr>
        </p:nvSpPr>
        <p:spPr/>
        <p:txBody>
          <a:bodyPr/>
          <a:lstStyle/>
          <a:p>
            <a:fld id="{F7021451-1387-4CA6-816F-3879F97B5CBC}" type="slidenum">
              <a:rPr lang="en-US"/>
              <a:t>121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Navigationsregister der in dieser Präsentation ausgearbeiteten Änderungsthemen.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a:t>
            </a:r>
          </a:p>
        </p:txBody>
      </p:sp>
      <p:sp>
        <p:nvSpPr>
          <p:cNvPr id="4" name="Slide Number Placeholder 3"/>
          <p:cNvSpPr>
            <a:spLocks noGrp="1"/>
          </p:cNvSpPr>
          <p:nvPr>
            <p:ph type="sldNum" sz="quarter" idx="10"/>
          </p:nvPr>
        </p:nvSpPr>
        <p:spPr/>
        <p:txBody>
          <a:bodyPr/>
          <a:lstStyle/>
          <a:p>
            <a:fld id="{F7021451-1387-4CA6-816F-3879F97B5CBC}" type="slidenum">
              <a:rPr lang="en-US"/>
              <a:t>122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Vergleichsspalten sind, sofern nicht in Anführungszeichen gesetzt, sinngemässe didaktische Zusammenfassungen. Weitere übergeordnete und kodebezogene Hinweise bleiben anwendbar.
Sichtbare Fundstelle:
Navigationsregister der in dieser Präsentation ausgearbeiteten Änderungsthemen.
[Sources]
- Nutzerdatei: CHOP 2026 (3).pdf | BFS, Schweizerische Operationsklassifikation, Systematisches Verzeichnis - Version 2026.
- Nutzerdatei: CHOP 2027 (2).pdf | BFS, Schweizerische Operationsklassifikation, Systematisches Verzeichnis - Version 2027.
- Seitenangaben in der Folie: gedruckte Seiten. Im systematischen Verzeichnis: PDF-Seite = gedruckte Seite + 22. Einleitung: roemische Seitenzahlen, z. B. S. V = PDF-Seite 7.
- Logo und Kontaktangaben: vom Auftraggeber bereitgestellt. Original-Logo proportional verwendet.
- Gestaltung: Sand &amp; Graphit, angelehnt an das freigegebene Modul MedKod_KHB_Update_2027_v2; wiederverwendete grafische Bergsilhouette ohne Datenbezug.
[/Sources]
Quellenauszuege zur Nachvollziehbarkeit (Originale bei konkreter Fallanwendung konsultieren):</a:t>
            </a:r>
          </a:p>
        </p:txBody>
      </p:sp>
      <p:sp>
        <p:nvSpPr>
          <p:cNvPr id="4" name="Slide Number Placeholder 3"/>
          <p:cNvSpPr>
            <a:spLocks noGrp="1"/>
          </p:cNvSpPr>
          <p:nvPr>
            <p:ph type="sldNum" sz="quarter" idx="10"/>
          </p:nvPr>
        </p:nvSpPr>
        <p:spPr/>
        <p:txBody>
          <a:bodyPr/>
          <a:lstStyle/>
          <a:p>
            <a:fld id="{F7021451-1387-4CA6-816F-3879F97B5CBC}" type="slidenum">
              <a:rPr lang="en-US"/>
              <a:t>123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Quellenstand dieser Fassung: 21.10.2026. Version 2.0.</a:t>
            </a:r>
          </a:p>
          <a:p>
            <a:endParaRPr lang="en-US" dirty="0"/>
          </a:p>
          <a:p>
            <a:r>
              <a:rPr lang="en-US" dirty="0"/>
              <a:t>Primärgrundlage:</a:t>
            </a:r>
          </a:p>
          <a:p>
            <a:r>
              <a:rPr lang="en-US" dirty="0"/>
              <a:t>BFS CHOP 2026, Systematisches Verzeichnis deutsch:</a:t>
            </a:r>
          </a:p>
          <a:p>
            <a:r>
              <a:rPr lang="en-US" dirty="0">
                <a:hlinkClick r:id="rId3"/>
              </a:rPr>
              <a:t>https://dam-api.bfs.admin.ch/hub/api/dam/assets/36016195/master</a:t>
            </a:r>
            <a:endParaRPr lang="en-US" dirty="0"/>
          </a:p>
          <a:p>
            <a:r>
              <a:rPr lang="en-US" dirty="0"/>
              <a:t>BFS CHOP 2027, Systematisches Verzeichnis deutsch:</a:t>
            </a:r>
          </a:p>
          <a:p>
            <a:r>
              <a:rPr lang="en-US" dirty="0">
                <a:hlinkClick r:id="rId4"/>
              </a:rPr>
              <a:t>https://dam-api.bfs.admin.ch/hub/api/dam/assets/36697799/master</a:t>
            </a:r>
            <a:endParaRPr lang="en-US" dirty="0"/>
          </a:p>
          <a:p>
            <a:r>
              <a:rPr lang="en-US" dirty="0"/>
              <a:t>Amtliche CSV 2026 und 2027:</a:t>
            </a:r>
          </a:p>
          <a:p>
            <a:r>
              <a:rPr lang="en-US" dirty="0">
                <a:hlinkClick r:id="rId5"/>
              </a:rPr>
              <a:t>https://www.bfs.admin.ch/asset/de/36016177</a:t>
            </a:r>
            <a:endParaRPr lang="en-US" dirty="0"/>
          </a:p>
          <a:p>
            <a:r>
              <a:rPr lang="en-US" dirty="0">
                <a:hlinkClick r:id="rId6"/>
              </a:rPr>
              <a:t>https://www.bfs.admin.ch/asset/de/36697754</a:t>
            </a:r>
            <a:endParaRPr lang="en-US" dirty="0"/>
          </a:p>
          <a:p>
            <a:r>
              <a:rPr lang="en-US" dirty="0"/>
              <a:t>Original-Aktualisierungen CHOP 2026, gültig ab 1.1. bzw. 1.7.2026:</a:t>
            </a:r>
          </a:p>
          <a:p>
            <a:r>
              <a:rPr lang="en-US" dirty="0">
                <a:hlinkClick r:id="rId7"/>
              </a:rPr>
              <a:t>https://dam-api.bfs.admin.ch/hub/api/dam/assets/36304842/master</a:t>
            </a:r>
            <a:endParaRPr lang="en-US" dirty="0"/>
          </a:p>
          <a:p>
            <a:r>
              <a:rPr lang="en-US" dirty="0">
                <a:hlinkClick r:id="rId8"/>
              </a:rPr>
              <a:t>https://dam-api.bfs.admin.ch/hub/api/dam/assets/36665383/master</a:t>
            </a:r>
            <a:endParaRPr lang="en-US" dirty="0"/>
          </a:p>
          <a:p>
            <a:endParaRPr lang="en-US" dirty="0"/>
          </a:p>
          <a:p>
            <a:r>
              <a:rPr lang="en-US" dirty="0"/>
              <a:t>Ausdrückliche amtliche Klarstellungen zu 00.22 und zum Verweis unter 38.86 wurden bis zum Quellenstand nicht gefunden. Beide Katalogstellen bleiben offene Quellenfragen. Die aktuell zugänglichen BFS-Aktualisierungen und CHOP-FAQ sind vor der Produktivumstellung einzubeziehen:</a:t>
            </a:r>
          </a:p>
          <a:p>
            <a:r>
              <a:rPr lang="en-US" dirty="0">
                <a:hlinkClick r:id="rId9"/>
              </a:rPr>
              <a:t>https://rundschreiben-kodierer.github.io/handbuch-test/de/neuerungen/chop/2026/</a:t>
            </a:r>
            <a:endParaRPr lang="en-US" dirty="0"/>
          </a:p>
          <a:p>
            <a:r>
              <a:rPr lang="en-US" dirty="0">
                <a:hlinkClick r:id="rId10"/>
              </a:rPr>
              <a:t>https://rundschreiben-kodierer.github.io/handbuch-test/de/faq/chop--faq/</a:t>
            </a:r>
            <a:endParaRPr lang="en-US" dirty="0"/>
          </a:p>
          <a:p>
            <a:endParaRPr lang="en-US" dirty="0"/>
          </a:p>
          <a:p>
            <a:r>
              <a:rPr lang="en-US" dirty="0"/>
              <a:t>Ausgewählte externe Primärquellen:</a:t>
            </a:r>
          </a:p>
          <a:p>
            <a:r>
              <a:rPr lang="en-US" dirty="0"/>
              <a:t>FMH BB.42, Version 16.12.2025:</a:t>
            </a:r>
          </a:p>
          <a:p>
            <a:r>
              <a:rPr lang="en-US" dirty="0">
                <a:hlinkClick r:id="rId11"/>
              </a:rPr>
              <a:t>https://www.fmh.ch/files/pdf33/2025-12-16_referenzdokument_bb.42_intensive-ueberwachung_d.pdf</a:t>
            </a:r>
            <a:endParaRPr lang="en-US" dirty="0"/>
          </a:p>
          <a:p>
            <a:r>
              <a:rPr lang="en-US" dirty="0"/>
              <a:t>FMH BA.7, bisheriger inhaltlicher Stand 27.11.2018:</a:t>
            </a:r>
          </a:p>
          <a:p>
            <a:r>
              <a:rPr lang="en-US" dirty="0">
                <a:hlinkClick r:id="rId12"/>
              </a:rPr>
              <a:t>https://www.fmh.ch/files/pdf33/2025-12-16_referenzdokument_ba17.pdf</a:t>
            </a:r>
            <a:endParaRPr lang="en-US" dirty="0"/>
          </a:p>
          <a:p>
            <a:r>
              <a:rPr lang="en-US" dirty="0"/>
              <a:t>FMH BA.7, Stand 02.06.2026, gemäss FMH gültig ab 1.1.2027:</a:t>
            </a:r>
          </a:p>
          <a:p>
            <a:r>
              <a:rPr lang="en-US" dirty="0">
                <a:hlinkClick r:id="rId13"/>
              </a:rPr>
              <a:t>https://www.fmh.ch/files/pdf33/2026-06-02_referenzdokument_ba.7_paediatrische-reha_d.pdf</a:t>
            </a:r>
            <a:endParaRPr lang="en-US" dirty="0"/>
          </a:p>
          <a:p>
            <a:r>
              <a:rPr lang="en-US" dirty="0"/>
              <a:t>Gültigkeitszuordnung:</a:t>
            </a:r>
          </a:p>
          <a:p>
            <a:r>
              <a:rPr lang="en-US" dirty="0">
                <a:hlinkClick r:id="rId14"/>
              </a:rPr>
              <a:t>https://www.fmh.ch/themen/stationaere-tarife/st-reha.cfm</a:t>
            </a:r>
            <a:endParaRPr lang="en-US" dirty="0"/>
          </a:p>
          <a:p>
            <a:endParaRPr lang="en-US" dirty="0"/>
          </a:p>
          <a:p>
            <a:r>
              <a:rPr lang="en-US" dirty="0"/>
              <a:t>Datensatzreferenzen:</a:t>
            </a:r>
          </a:p>
          <a:p>
            <a:r>
              <a:rPr lang="en-US" dirty="0">
                <a:hlinkClick r:id="rId15"/>
              </a:rPr>
              <a:t>https://sgi-ssmi.ch/de/datensatz</a:t>
            </a:r>
            <a:endParaRPr lang="en-US" dirty="0"/>
          </a:p>
          <a:p>
            <a:r>
              <a:rPr lang="en-US" dirty="0">
                <a:hlinkClick r:id="rId16"/>
              </a:rPr>
              <a:t>https://www.swiss-imc.ch/de/mdsimc</a:t>
            </a:r>
            <a:endParaRPr lang="en-US" dirty="0"/>
          </a:p>
          <a:p>
            <a:r>
              <a:rPr lang="en-US" dirty="0"/>
              <a:t>Das aufgefundene MDSi-Reglement V33 gilt für 2026. MDSimc V3_2025 ist seit 1.5.2025 in Kraft. Aus diesen Versionsständen wird kein vollständiger Vergleich künftiger 2027-Reglemente abgeleitet. Der SRK-Verweis wurde am Katalog und Original-Januar-Update geprüft, ohne einen Vollvergleich aller SRK-Regelkapitel zu behaupten.</a:t>
            </a:r>
          </a:p>
          <a:p>
            <a:endParaRPr lang="en-US" dirty="0"/>
          </a:p>
          <a:p>
            <a:r>
              <a:rPr lang="en-US" dirty="0"/>
              <a:t>Vergleichsspalten sind, sofern nicht in Anführungszeichen gesetzt, sinngemässe didaktische Zusammenfassungen. Weitere übergeordnete und kodebezogene Hinweise bleiben anwendbar.</a:t>
            </a:r>
          </a:p>
          <a:p>
            <a:endParaRPr lang="en-US" dirty="0"/>
          </a:p>
          <a:p>
            <a:r>
              <a:rPr lang="en-US" dirty="0"/>
              <a:t>Sichtbare Fundstelle:</a:t>
            </a:r>
          </a:p>
          <a:p>
            <a:r>
              <a:rPr lang="en-US" dirty="0"/>
              <a:t>CHOP 2026/2027: PDF und CSV; 00.22 S. 3; CHOP 2027 zu 38.86 S. 124, 132-133. Weitere Nachweise in den Notizen.</a:t>
            </a:r>
          </a:p>
          <a:p>
            <a:endParaRPr lang="en-US" dirty="0"/>
          </a:p>
          <a:p>
            <a:r>
              <a:rPr lang="en-US" dirty="0"/>
              <a:t>[Sources]</a:t>
            </a:r>
          </a:p>
          <a:p>
            <a:r>
              <a:rPr lang="en-US" dirty="0"/>
              <a:t>- Nutzerdatei: CHOP 2026 (3).pdf | BFS, Schweizerische Operationsklassifikation, Systematisches Verzeichnis - Version 2026.</a:t>
            </a:r>
          </a:p>
          <a:p>
            <a:r>
              <a:rPr lang="en-US" dirty="0"/>
              <a:t>- Nutzerdatei: CHOP 2027 (2).pdf | BFS, Schweizerische Operationsklassifikation, Systematisches Verzeichnis - Version 2027.</a:t>
            </a:r>
          </a:p>
          <a:p>
            <a:r>
              <a:rPr lang="en-US" dirty="0"/>
              <a:t>- Seitenangaben in der Folie: gedruckte Seiten. Im systematischen Verzeichnis: PDF-Seite = gedruckte Seite + 22. Einleitung: roemische Seitenzahlen, z. B. S. V = PDF-Seite 7.</a:t>
            </a:r>
          </a:p>
          <a:p>
            <a:r>
              <a:rPr lang="en-US" dirty="0"/>
              <a:t>- Logo und Kontaktangaben: vom Auftraggeber bereitgestellt. Original-Logo proportional verwendet.</a:t>
            </a:r>
          </a:p>
          <a:p>
            <a:r>
              <a:rPr lang="en-US" dirty="0"/>
              <a:t>- Gestaltung: Sand &amp; Graphit, angelehnt an das freigegebene Modul MedKod_KHB_Update_2027_v2; wiederverwendete grafische Bergsilhouette ohne Datenbezug.</a:t>
            </a:r>
          </a:p>
          <a:p>
            <a:r>
              <a:rPr lang="en-US" dirty="0"/>
              <a:t>[/Sources]</a:t>
            </a:r>
          </a:p>
          <a:p>
            <a:endParaRPr lang="en-US" dirty="0"/>
          </a:p>
          <a:p>
            <a:r>
              <a:rPr lang="en-US" dirty="0"/>
              <a:t>Quellenauszuege zur Nachvollziehbarkeit (Originale bei konkreter Fallanwendung konsultieren):</a:t>
            </a:r>
          </a:p>
        </p:txBody>
      </p:sp>
      <p:sp>
        <p:nvSpPr>
          <p:cNvPr id="4" name="Slide Number Placeholder 3"/>
          <p:cNvSpPr>
            <a:spLocks noGrp="1"/>
          </p:cNvSpPr>
          <p:nvPr>
            <p:ph type="sldNum" sz="quarter" idx="10"/>
          </p:nvPr>
        </p:nvSpPr>
        <p:spPr/>
        <p:txBody>
          <a:bodyPr/>
          <a:lstStyle/>
          <a:p>
            <a:fld id="{F7021451-1387-4CA6-816F-3879F97B5CBC}" type="slidenum">
              <a:rPr lang="en-US"/>
              <a:t>124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4.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6.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7.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8.xml"/><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9.xml"/><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0.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1.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2.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3.xml"/><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4.xml"/><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5.xml"/><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6.xml"/><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7.xml"/><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8.xml"/><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9.xml"/><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0.xml"/><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1.xml"/><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2.xml"/><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3.xml"/><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4.xml"/><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5.xml"/><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6.xml"/><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7.xml"/><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8.xml"/><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9.xml"/><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0.xml"/><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1.xml"/><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2.xml"/><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3.xml"/><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4.xml"/><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5.xml"/><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6.xml"/><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7.xml"/><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8.xml"/><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9.xml"/><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0.xml"/><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1.xml"/><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2.xml"/><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3.xml"/><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Shape 4"/>
          <p:cNvSpPr/>
          <p:nvPr/>
        </p:nvSpPr>
        <p:spPr>
          <a:xfrm>
            <a:off x="438912" y="6281928"/>
            <a:ext cx="11314176" cy="0"/>
          </a:xfrm>
          <a:prstGeom prst="line">
            <a:avLst/>
          </a:prstGeom>
          <a:noFill/>
          <a:ln w="7620">
            <a:solidFill>
              <a:srgbClr val="DED9D0"/>
            </a:solidFill>
            <a:prstDash val="solid"/>
          </a:ln>
        </p:spPr>
      </p:sp>
      <p:sp>
        <p:nvSpPr>
          <p:cNvPr id="8" name="Text 5"/>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Grundlage: BFS, Schweizerische Operationsklassifikation, Systematisches Verzeichnis 2026 und 2027.</a:t>
            </a:r>
            <a:endParaRPr lang="en-US" sz="907" dirty="0"/>
          </a:p>
        </p:txBody>
      </p:sp>
      <p:sp>
        <p:nvSpPr>
          <p:cNvPr id="9" name="Text 6"/>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0" name="Text 7"/>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01 / 124</a:t>
            </a:r>
            <a:endParaRPr lang="en-US" sz="900" dirty="0"/>
          </a:p>
        </p:txBody>
      </p:sp>
      <p:sp>
        <p:nvSpPr>
          <p:cNvPr id="11" name="Text 8"/>
          <p:cNvSpPr/>
          <p:nvPr/>
        </p:nvSpPr>
        <p:spPr>
          <a:xfrm>
            <a:off x="438912" y="1005840"/>
            <a:ext cx="10881360" cy="219456"/>
          </a:xfrm>
          <a:prstGeom prst="rect">
            <a:avLst/>
          </a:prstGeom>
          <a:noFill/>
          <a:ln/>
        </p:spPr>
        <p:txBody>
          <a:bodyPr wrap="square" lIns="0" tIns="0" rIns="0" bIns="0" rtlCol="0" anchor="ctr"/>
          <a:lstStyle/>
          <a:p>
            <a:pPr marL="0" indent="0">
              <a:lnSpc>
                <a:spcPct val="104000"/>
              </a:lnSpc>
              <a:buNone/>
            </a:pPr>
            <a:r>
              <a:rPr lang="en-US" sz="1080" b="1" kern="0" spc="90" dirty="0">
                <a:solidFill>
                  <a:srgbClr val="59666B"/>
                </a:solidFill>
                <a:latin typeface="Arial" pitchFamily="34" charset="0"/>
                <a:ea typeface="Arial" pitchFamily="34" charset="-122"/>
                <a:cs typeface="Arial" pitchFamily="34" charset="-120"/>
              </a:rPr>
              <a:t>JAHRES-UPDATESCHULUNG | MODUL CHOP</a:t>
            </a:r>
            <a:endParaRPr lang="en-US" sz="1080" dirty="0"/>
          </a:p>
        </p:txBody>
      </p:sp>
      <p:sp>
        <p:nvSpPr>
          <p:cNvPr id="12" name="Text 9"/>
          <p:cNvSpPr/>
          <p:nvPr/>
        </p:nvSpPr>
        <p:spPr>
          <a:xfrm>
            <a:off x="438912" y="1700784"/>
            <a:ext cx="7498080" cy="1234440"/>
          </a:xfrm>
          <a:prstGeom prst="rect">
            <a:avLst/>
          </a:prstGeom>
          <a:noFill/>
          <a:ln/>
        </p:spPr>
        <p:txBody>
          <a:bodyPr wrap="square" lIns="0" tIns="0" rIns="0" bIns="0" rtlCol="0" anchor="ctr"/>
          <a:lstStyle/>
          <a:p>
            <a:pPr marL="0" indent="0">
              <a:lnSpc>
                <a:spcPct val="104000"/>
              </a:lnSpc>
              <a:buNone/>
            </a:pPr>
            <a:r>
              <a:rPr lang="en-US" sz="3497" b="1" dirty="0">
                <a:solidFill>
                  <a:srgbClr val="243239"/>
                </a:solidFill>
                <a:latin typeface="Georgia" pitchFamily="34" charset="0"/>
                <a:ea typeface="Georgia" pitchFamily="34" charset="-122"/>
                <a:cs typeface="Georgia" pitchFamily="34" charset="-120"/>
              </a:rPr>
              <a:t>Schweizerische</a:t>
            </a:r>
            <a:endParaRPr lang="en-US" sz="3497" dirty="0"/>
          </a:p>
          <a:p>
            <a:pPr marL="0" indent="0">
              <a:lnSpc>
                <a:spcPct val="104000"/>
              </a:lnSpc>
              <a:buNone/>
            </a:pPr>
            <a:r>
              <a:rPr lang="en-US" sz="3497" b="1" dirty="0">
                <a:solidFill>
                  <a:srgbClr val="243239"/>
                </a:solidFill>
                <a:latin typeface="Georgia" pitchFamily="34" charset="0"/>
                <a:ea typeface="Georgia" pitchFamily="34" charset="-122"/>
                <a:cs typeface="Georgia" pitchFamily="34" charset="-120"/>
              </a:rPr>
              <a:t>Operationsklassifikation</a:t>
            </a:r>
            <a:endParaRPr lang="en-US" sz="3497" dirty="0"/>
          </a:p>
        </p:txBody>
      </p:sp>
      <p:sp>
        <p:nvSpPr>
          <p:cNvPr id="13" name="Text 10"/>
          <p:cNvSpPr/>
          <p:nvPr/>
        </p:nvSpPr>
        <p:spPr>
          <a:xfrm>
            <a:off x="438912" y="3246120"/>
            <a:ext cx="7452360" cy="548640"/>
          </a:xfrm>
          <a:prstGeom prst="rect">
            <a:avLst/>
          </a:prstGeom>
          <a:noFill/>
          <a:ln/>
        </p:spPr>
        <p:txBody>
          <a:bodyPr wrap="square" lIns="0" tIns="0" rIns="0" bIns="0" rtlCol="0" anchor="ctr"/>
          <a:lstStyle/>
          <a:p>
            <a:pPr marL="0" indent="0">
              <a:lnSpc>
                <a:spcPct val="104000"/>
              </a:lnSpc>
              <a:buNone/>
            </a:pPr>
            <a:r>
              <a:rPr lang="en-US" sz="3300" b="1" dirty="0">
                <a:solidFill>
                  <a:srgbClr val="284907"/>
                </a:solidFill>
                <a:latin typeface="Arial" pitchFamily="34" charset="0"/>
                <a:ea typeface="Arial" pitchFamily="34" charset="-122"/>
                <a:cs typeface="Arial" pitchFamily="34" charset="-120"/>
              </a:rPr>
              <a:t>Updateschulung 2027</a:t>
            </a:r>
            <a:endParaRPr lang="en-US" sz="3300" dirty="0"/>
          </a:p>
        </p:txBody>
      </p:sp>
      <p:sp>
        <p:nvSpPr>
          <p:cNvPr id="14" name="Text 11"/>
          <p:cNvSpPr/>
          <p:nvPr/>
        </p:nvSpPr>
        <p:spPr>
          <a:xfrm>
            <a:off x="438912" y="4041648"/>
            <a:ext cx="7635240" cy="365760"/>
          </a:xfrm>
          <a:prstGeom prst="rect">
            <a:avLst/>
          </a:prstGeom>
          <a:noFill/>
          <a:ln/>
        </p:spPr>
        <p:txBody>
          <a:bodyPr wrap="square" lIns="0" tIns="0" rIns="0" bIns="0" rtlCol="0" anchor="ctr"/>
          <a:lstStyle/>
          <a:p>
            <a:pPr marL="0" indent="0">
              <a:lnSpc>
                <a:spcPct val="104000"/>
              </a:lnSpc>
              <a:buNone/>
            </a:pPr>
            <a:r>
              <a:rPr lang="en-US" sz="2350" dirty="0">
                <a:solidFill>
                  <a:srgbClr val="243239"/>
                </a:solidFill>
                <a:latin typeface="Arial" pitchFamily="34" charset="0"/>
                <a:ea typeface="Arial" pitchFamily="34" charset="-122"/>
                <a:cs typeface="Arial" pitchFamily="34" charset="-120"/>
              </a:rPr>
              <a:t>Was sich gegenüber 2026 ändert.</a:t>
            </a:r>
            <a:endParaRPr lang="en-US" sz="2350" dirty="0"/>
          </a:p>
        </p:txBody>
      </p:sp>
      <p:sp>
        <p:nvSpPr>
          <p:cNvPr id="15" name="Shape 12"/>
          <p:cNvSpPr/>
          <p:nvPr/>
        </p:nvSpPr>
        <p:spPr>
          <a:xfrm>
            <a:off x="8247888" y="1956816"/>
            <a:ext cx="1517904" cy="2267712"/>
          </a:xfrm>
          <a:prstGeom prst="rect">
            <a:avLst/>
          </a:prstGeom>
          <a:solidFill>
            <a:srgbClr val="FFFFFF"/>
          </a:solidFill>
          <a:ln w="6350">
            <a:solidFill>
              <a:srgbClr val="DED9D0"/>
            </a:solidFill>
            <a:prstDash val="solid"/>
          </a:ln>
        </p:spPr>
      </p:sp>
      <p:sp>
        <p:nvSpPr>
          <p:cNvPr id="16" name="Shape 13"/>
          <p:cNvSpPr/>
          <p:nvPr/>
        </p:nvSpPr>
        <p:spPr>
          <a:xfrm>
            <a:off x="8247888" y="1956816"/>
            <a:ext cx="1517904" cy="475488"/>
          </a:xfrm>
          <a:prstGeom prst="rect">
            <a:avLst/>
          </a:prstGeom>
          <a:solidFill>
            <a:srgbClr val="303D43"/>
          </a:solidFill>
          <a:ln w="12700">
            <a:solidFill>
              <a:srgbClr val="303D43"/>
            </a:solidFill>
            <a:prstDash val="solid"/>
          </a:ln>
        </p:spPr>
      </p:sp>
      <p:sp>
        <p:nvSpPr>
          <p:cNvPr id="17" name="Text 14"/>
          <p:cNvSpPr/>
          <p:nvPr/>
        </p:nvSpPr>
        <p:spPr>
          <a:xfrm>
            <a:off x="8247888" y="2052828"/>
            <a:ext cx="1517904" cy="283464"/>
          </a:xfrm>
          <a:prstGeom prst="rect">
            <a:avLst/>
          </a:prstGeom>
          <a:noFill/>
          <a:ln/>
        </p:spPr>
        <p:txBody>
          <a:bodyPr wrap="square" lIns="0" tIns="0" rIns="0" bIns="0" rtlCol="0" anchor="ctr"/>
          <a:lstStyle/>
          <a:p>
            <a:pPr marL="0" indent="0" algn="ctr">
              <a:lnSpc>
                <a:spcPct val="104000"/>
              </a:lnSpc>
              <a:buNone/>
            </a:pPr>
            <a:r>
              <a:rPr lang="en-US" sz="1800" b="1" dirty="0">
                <a:solidFill>
                  <a:srgbClr val="FFFFFF"/>
                </a:solidFill>
                <a:latin typeface="Arial" pitchFamily="34" charset="0"/>
                <a:ea typeface="Arial" pitchFamily="34" charset="-122"/>
                <a:cs typeface="Arial" pitchFamily="34" charset="-120"/>
              </a:rPr>
              <a:t>2026</a:t>
            </a:r>
            <a:endParaRPr lang="en-US" sz="1800" dirty="0"/>
          </a:p>
        </p:txBody>
      </p:sp>
      <p:sp>
        <p:nvSpPr>
          <p:cNvPr id="18" name="Shape 15"/>
          <p:cNvSpPr/>
          <p:nvPr/>
        </p:nvSpPr>
        <p:spPr>
          <a:xfrm>
            <a:off x="8476488" y="2761488"/>
            <a:ext cx="1005840" cy="52121"/>
          </a:xfrm>
          <a:prstGeom prst="rect">
            <a:avLst/>
          </a:prstGeom>
          <a:solidFill>
            <a:srgbClr val="D6C8B1"/>
          </a:solidFill>
          <a:ln w="12700">
            <a:solidFill>
              <a:srgbClr val="D6C8B1"/>
            </a:solidFill>
            <a:prstDash val="solid"/>
          </a:ln>
        </p:spPr>
      </p:sp>
      <p:sp>
        <p:nvSpPr>
          <p:cNvPr id="19" name="Shape 16"/>
          <p:cNvSpPr/>
          <p:nvPr/>
        </p:nvSpPr>
        <p:spPr>
          <a:xfrm>
            <a:off x="8476488" y="2980944"/>
            <a:ext cx="795528" cy="52121"/>
          </a:xfrm>
          <a:prstGeom prst="rect">
            <a:avLst/>
          </a:prstGeom>
          <a:solidFill>
            <a:srgbClr val="D6C8B1"/>
          </a:solidFill>
          <a:ln w="12700">
            <a:solidFill>
              <a:srgbClr val="D6C8B1"/>
            </a:solidFill>
            <a:prstDash val="solid"/>
          </a:ln>
        </p:spPr>
      </p:sp>
      <p:sp>
        <p:nvSpPr>
          <p:cNvPr id="20" name="Shape 17"/>
          <p:cNvSpPr/>
          <p:nvPr/>
        </p:nvSpPr>
        <p:spPr>
          <a:xfrm>
            <a:off x="8476488" y="3200400"/>
            <a:ext cx="1005840" cy="52121"/>
          </a:xfrm>
          <a:prstGeom prst="rect">
            <a:avLst/>
          </a:prstGeom>
          <a:solidFill>
            <a:srgbClr val="D6C8B1"/>
          </a:solidFill>
          <a:ln w="12700">
            <a:solidFill>
              <a:srgbClr val="D6C8B1"/>
            </a:solidFill>
            <a:prstDash val="solid"/>
          </a:ln>
        </p:spPr>
      </p:sp>
      <p:sp>
        <p:nvSpPr>
          <p:cNvPr id="21" name="Shape 18"/>
          <p:cNvSpPr/>
          <p:nvPr/>
        </p:nvSpPr>
        <p:spPr>
          <a:xfrm>
            <a:off x="8476488" y="3419856"/>
            <a:ext cx="795528" cy="52121"/>
          </a:xfrm>
          <a:prstGeom prst="rect">
            <a:avLst/>
          </a:prstGeom>
          <a:solidFill>
            <a:srgbClr val="8D9B77"/>
          </a:solidFill>
          <a:ln w="12700">
            <a:solidFill>
              <a:srgbClr val="8D9B77"/>
            </a:solidFill>
            <a:prstDash val="solid"/>
          </a:ln>
        </p:spPr>
      </p:sp>
      <p:sp>
        <p:nvSpPr>
          <p:cNvPr id="22" name="Shape 19"/>
          <p:cNvSpPr/>
          <p:nvPr/>
        </p:nvSpPr>
        <p:spPr>
          <a:xfrm>
            <a:off x="8476488" y="3639312"/>
            <a:ext cx="1005840" cy="52121"/>
          </a:xfrm>
          <a:prstGeom prst="rect">
            <a:avLst/>
          </a:prstGeom>
          <a:solidFill>
            <a:srgbClr val="D6C8B1"/>
          </a:solidFill>
          <a:ln w="12700">
            <a:solidFill>
              <a:srgbClr val="D6C8B1"/>
            </a:solidFill>
            <a:prstDash val="solid"/>
          </a:ln>
        </p:spPr>
      </p:sp>
      <p:sp>
        <p:nvSpPr>
          <p:cNvPr id="23" name="Shape 20"/>
          <p:cNvSpPr/>
          <p:nvPr/>
        </p:nvSpPr>
        <p:spPr>
          <a:xfrm>
            <a:off x="8476488" y="3858768"/>
            <a:ext cx="530352" cy="68580"/>
          </a:xfrm>
          <a:prstGeom prst="rect">
            <a:avLst/>
          </a:prstGeom>
          <a:solidFill>
            <a:srgbClr val="303D43"/>
          </a:solidFill>
          <a:ln w="12700">
            <a:solidFill>
              <a:srgbClr val="303D43"/>
            </a:solidFill>
            <a:prstDash val="solid"/>
          </a:ln>
        </p:spPr>
      </p:sp>
      <p:sp>
        <p:nvSpPr>
          <p:cNvPr id="24" name="Shape 21"/>
          <p:cNvSpPr/>
          <p:nvPr/>
        </p:nvSpPr>
        <p:spPr>
          <a:xfrm>
            <a:off x="9774936" y="2368296"/>
            <a:ext cx="1517904" cy="2267712"/>
          </a:xfrm>
          <a:prstGeom prst="rect">
            <a:avLst/>
          </a:prstGeom>
          <a:solidFill>
            <a:srgbClr val="FFFFFF"/>
          </a:solidFill>
          <a:ln w="6350">
            <a:solidFill>
              <a:srgbClr val="DED9D0"/>
            </a:solidFill>
            <a:prstDash val="solid"/>
          </a:ln>
        </p:spPr>
      </p:sp>
      <p:sp>
        <p:nvSpPr>
          <p:cNvPr id="25" name="Shape 22"/>
          <p:cNvSpPr/>
          <p:nvPr/>
        </p:nvSpPr>
        <p:spPr>
          <a:xfrm>
            <a:off x="9774936" y="2368296"/>
            <a:ext cx="1517904" cy="475488"/>
          </a:xfrm>
          <a:prstGeom prst="rect">
            <a:avLst/>
          </a:prstGeom>
          <a:solidFill>
            <a:srgbClr val="284907"/>
          </a:solidFill>
          <a:ln w="12700">
            <a:solidFill>
              <a:srgbClr val="284907"/>
            </a:solidFill>
            <a:prstDash val="solid"/>
          </a:ln>
        </p:spPr>
      </p:sp>
      <p:sp>
        <p:nvSpPr>
          <p:cNvPr id="26" name="Text 23"/>
          <p:cNvSpPr/>
          <p:nvPr/>
        </p:nvSpPr>
        <p:spPr>
          <a:xfrm>
            <a:off x="9774936" y="2464308"/>
            <a:ext cx="1517904" cy="283464"/>
          </a:xfrm>
          <a:prstGeom prst="rect">
            <a:avLst/>
          </a:prstGeom>
          <a:noFill/>
          <a:ln/>
        </p:spPr>
        <p:txBody>
          <a:bodyPr wrap="square" lIns="0" tIns="0" rIns="0" bIns="0" rtlCol="0" anchor="ctr"/>
          <a:lstStyle/>
          <a:p>
            <a:pPr marL="0" indent="0" algn="ctr">
              <a:lnSpc>
                <a:spcPct val="104000"/>
              </a:lnSpc>
              <a:buNone/>
            </a:pPr>
            <a:r>
              <a:rPr lang="en-US" sz="1800" b="1" dirty="0">
                <a:solidFill>
                  <a:srgbClr val="FFFFFF"/>
                </a:solidFill>
                <a:latin typeface="Arial" pitchFamily="34" charset="0"/>
                <a:ea typeface="Arial" pitchFamily="34" charset="-122"/>
                <a:cs typeface="Arial" pitchFamily="34" charset="-120"/>
              </a:rPr>
              <a:t>2027</a:t>
            </a:r>
            <a:endParaRPr lang="en-US" sz="1800" dirty="0"/>
          </a:p>
        </p:txBody>
      </p:sp>
      <p:sp>
        <p:nvSpPr>
          <p:cNvPr id="27" name="Shape 24"/>
          <p:cNvSpPr/>
          <p:nvPr/>
        </p:nvSpPr>
        <p:spPr>
          <a:xfrm>
            <a:off x="10003536" y="3172968"/>
            <a:ext cx="1005840" cy="52121"/>
          </a:xfrm>
          <a:prstGeom prst="rect">
            <a:avLst/>
          </a:prstGeom>
          <a:solidFill>
            <a:srgbClr val="D6C8B1"/>
          </a:solidFill>
          <a:ln w="12700">
            <a:solidFill>
              <a:srgbClr val="D6C8B1"/>
            </a:solidFill>
            <a:prstDash val="solid"/>
          </a:ln>
        </p:spPr>
      </p:sp>
      <p:sp>
        <p:nvSpPr>
          <p:cNvPr id="28" name="Shape 25"/>
          <p:cNvSpPr/>
          <p:nvPr/>
        </p:nvSpPr>
        <p:spPr>
          <a:xfrm>
            <a:off x="10003536" y="3392424"/>
            <a:ext cx="795528" cy="52121"/>
          </a:xfrm>
          <a:prstGeom prst="rect">
            <a:avLst/>
          </a:prstGeom>
          <a:solidFill>
            <a:srgbClr val="D6C8B1"/>
          </a:solidFill>
          <a:ln w="12700">
            <a:solidFill>
              <a:srgbClr val="D6C8B1"/>
            </a:solidFill>
            <a:prstDash val="solid"/>
          </a:ln>
        </p:spPr>
      </p:sp>
      <p:sp>
        <p:nvSpPr>
          <p:cNvPr id="29" name="Shape 26"/>
          <p:cNvSpPr/>
          <p:nvPr/>
        </p:nvSpPr>
        <p:spPr>
          <a:xfrm>
            <a:off x="10003536" y="3611880"/>
            <a:ext cx="1005840" cy="52121"/>
          </a:xfrm>
          <a:prstGeom prst="rect">
            <a:avLst/>
          </a:prstGeom>
          <a:solidFill>
            <a:srgbClr val="D6C8B1"/>
          </a:solidFill>
          <a:ln w="12700">
            <a:solidFill>
              <a:srgbClr val="D6C8B1"/>
            </a:solidFill>
            <a:prstDash val="solid"/>
          </a:ln>
        </p:spPr>
      </p:sp>
      <p:sp>
        <p:nvSpPr>
          <p:cNvPr id="30" name="Shape 27"/>
          <p:cNvSpPr/>
          <p:nvPr/>
        </p:nvSpPr>
        <p:spPr>
          <a:xfrm>
            <a:off x="10003536" y="3831336"/>
            <a:ext cx="795528" cy="52121"/>
          </a:xfrm>
          <a:prstGeom prst="rect">
            <a:avLst/>
          </a:prstGeom>
          <a:solidFill>
            <a:srgbClr val="8D9B77"/>
          </a:solidFill>
          <a:ln w="12700">
            <a:solidFill>
              <a:srgbClr val="8D9B77"/>
            </a:solidFill>
            <a:prstDash val="solid"/>
          </a:ln>
        </p:spPr>
      </p:sp>
      <p:sp>
        <p:nvSpPr>
          <p:cNvPr id="31" name="Shape 28"/>
          <p:cNvSpPr/>
          <p:nvPr/>
        </p:nvSpPr>
        <p:spPr>
          <a:xfrm>
            <a:off x="10003536" y="4050792"/>
            <a:ext cx="1005840" cy="52121"/>
          </a:xfrm>
          <a:prstGeom prst="rect">
            <a:avLst/>
          </a:prstGeom>
          <a:solidFill>
            <a:srgbClr val="D6C8B1"/>
          </a:solidFill>
          <a:ln w="12700">
            <a:solidFill>
              <a:srgbClr val="D6C8B1"/>
            </a:solidFill>
            <a:prstDash val="solid"/>
          </a:ln>
        </p:spPr>
      </p:sp>
      <p:sp>
        <p:nvSpPr>
          <p:cNvPr id="32" name="Shape 29"/>
          <p:cNvSpPr/>
          <p:nvPr/>
        </p:nvSpPr>
        <p:spPr>
          <a:xfrm>
            <a:off x="10003536" y="4270248"/>
            <a:ext cx="530352" cy="68580"/>
          </a:xfrm>
          <a:prstGeom prst="rect">
            <a:avLst/>
          </a:prstGeom>
          <a:solidFill>
            <a:srgbClr val="284907"/>
          </a:solidFill>
          <a:ln w="12700">
            <a:solidFill>
              <a:srgbClr val="284907"/>
            </a:solidFill>
            <a:prstDash val="solid"/>
          </a:ln>
        </p:spPr>
      </p:sp>
      <p:sp>
        <p:nvSpPr>
          <p:cNvPr id="33" name="Text 30"/>
          <p:cNvSpPr/>
          <p:nvPr/>
        </p:nvSpPr>
        <p:spPr>
          <a:xfrm>
            <a:off x="438912" y="4809744"/>
            <a:ext cx="9144000" cy="475488"/>
          </a:xfrm>
          <a:prstGeom prst="rect">
            <a:avLst/>
          </a:prstGeom>
          <a:noFill/>
          <a:ln/>
        </p:spPr>
        <p:txBody>
          <a:bodyPr wrap="square" lIns="0" tIns="0" rIns="0" bIns="0" rtlCol="0" anchor="ctr"/>
          <a:lstStyle/>
          <a:p>
            <a:pPr marL="0" indent="0">
              <a:lnSpc>
                <a:spcPct val="104000"/>
              </a:lnSpc>
              <a:buNone/>
            </a:pPr>
            <a:r>
              <a:rPr lang="en-US" sz="1410" dirty="0">
                <a:solidFill>
                  <a:srgbClr val="59666B"/>
                </a:solidFill>
                <a:latin typeface="Arial" pitchFamily="34" charset="0"/>
                <a:ea typeface="Arial" pitchFamily="34" charset="-122"/>
                <a:cs typeface="Arial" pitchFamily="34" charset="-120"/>
              </a:rPr>
              <a:t>Version 2.0 | 21. Oktober 2026</a:t>
            </a:r>
            <a:endParaRPr lang="en-US" sz="1410" dirty="0"/>
          </a:p>
          <a:p>
            <a:pPr marL="0" indent="0">
              <a:lnSpc>
                <a:spcPct val="104000"/>
              </a:lnSpc>
              <a:buNone/>
            </a:pPr>
            <a:r>
              <a:rPr lang="en-US" sz="1410" dirty="0">
                <a:solidFill>
                  <a:srgbClr val="59666B"/>
                </a:solidFill>
                <a:latin typeface="Arial" pitchFamily="34" charset="0"/>
                <a:ea typeface="Arial" pitchFamily="34" charset="-122"/>
                <a:cs typeface="Arial" pitchFamily="34" charset="-120"/>
              </a:rPr>
              <a:t>83 Schulungsfolien plus Nachschlage- und Quellenteil</a:t>
            </a:r>
            <a:endParaRPr lang="en-US" sz="1410" dirty="0"/>
          </a:p>
        </p:txBody>
      </p:sp>
      <p:pic>
        <p:nvPicPr>
          <p:cNvPr id="34" name="Image 1" descr="/mnt/data/chop_update_work/mountains.png"/>
          <p:cNvPicPr>
            <a:picLocks noChangeAspect="1"/>
          </p:cNvPicPr>
          <p:nvPr/>
        </p:nvPicPr>
        <p:blipFill>
          <a:blip r:embed="rId4"/>
          <a:stretch>
            <a:fillRect/>
          </a:stretch>
        </p:blipFill>
        <p:spPr>
          <a:xfrm>
            <a:off x="0" y="5294376"/>
            <a:ext cx="12192000" cy="7589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ORIENTIERUNG</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6 THEMENBLÖCKE</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Der Weg durch das CHOP-Jahresupdate</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Anhang ab Folie 84: Umstellungstabellen, Kapitelregister, Themenregister und Quellen.</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02 / 124</a:t>
            </a:r>
            <a:endParaRPr lang="en-US" sz="900" dirty="0"/>
          </a:p>
        </p:txBody>
      </p:sp>
      <p:sp>
        <p:nvSpPr>
          <p:cNvPr id="16" name="Shape 13"/>
          <p:cNvSpPr/>
          <p:nvPr/>
        </p:nvSpPr>
        <p:spPr>
          <a:xfrm>
            <a:off x="438912" y="2029968"/>
            <a:ext cx="11314176" cy="473964"/>
          </a:xfrm>
          <a:prstGeom prst="rect">
            <a:avLst/>
          </a:prstGeom>
          <a:solidFill>
            <a:srgbClr val="FFFFFF"/>
          </a:solidFill>
          <a:ln w="12700">
            <a:solidFill>
              <a:srgbClr val="FFFFFF"/>
            </a:solidFill>
            <a:prstDash val="solid"/>
          </a:ln>
        </p:spPr>
      </p:sp>
      <p:sp>
        <p:nvSpPr>
          <p:cNvPr id="17" name="Text 14"/>
          <p:cNvSpPr/>
          <p:nvPr/>
        </p:nvSpPr>
        <p:spPr>
          <a:xfrm>
            <a:off x="576072" y="2103120"/>
            <a:ext cx="411480" cy="327660"/>
          </a:xfrm>
          <a:prstGeom prst="rect">
            <a:avLst/>
          </a:prstGeom>
          <a:noFill/>
          <a:ln/>
        </p:spPr>
        <p:txBody>
          <a:bodyPr wrap="square" lIns="0" tIns="0" rIns="0" bIns="0" rtlCol="0" anchor="ctr"/>
          <a:lstStyle/>
          <a:p>
            <a:pPr marL="0" indent="0">
              <a:lnSpc>
                <a:spcPct val="104000"/>
              </a:lnSpc>
              <a:buNone/>
            </a:pPr>
            <a:r>
              <a:rPr lang="en-US" sz="1900" b="1" dirty="0">
                <a:solidFill>
                  <a:srgbClr val="284907"/>
                </a:solidFill>
                <a:latin typeface="Arial" pitchFamily="34" charset="0"/>
                <a:ea typeface="Arial" pitchFamily="34" charset="-122"/>
                <a:cs typeface="Arial" pitchFamily="34" charset="-120"/>
              </a:rPr>
              <a:t>01</a:t>
            </a:r>
            <a:endParaRPr lang="en-US" sz="1900" dirty="0"/>
          </a:p>
        </p:txBody>
      </p:sp>
      <p:sp>
        <p:nvSpPr>
          <p:cNvPr id="18" name="Text 15"/>
          <p:cNvSpPr/>
          <p:nvPr/>
        </p:nvSpPr>
        <p:spPr>
          <a:xfrm>
            <a:off x="1197864" y="2098548"/>
            <a:ext cx="3721608" cy="336804"/>
          </a:xfrm>
          <a:prstGeom prst="rect">
            <a:avLst/>
          </a:prstGeom>
          <a:noFill/>
          <a:ln/>
        </p:spPr>
        <p:txBody>
          <a:bodyPr wrap="square" lIns="0" tIns="0" rIns="0" bIns="0" rtlCol="0" anchor="ctr"/>
          <a:lstStyle/>
          <a:p>
            <a:pPr marL="0" indent="0">
              <a:lnSpc>
                <a:spcPct val="104000"/>
              </a:lnSpc>
              <a:buNone/>
            </a:pPr>
            <a:r>
              <a:rPr lang="en-US" sz="1645" b="1" dirty="0">
                <a:solidFill>
                  <a:srgbClr val="243239"/>
                </a:solidFill>
                <a:latin typeface="Arial" pitchFamily="34" charset="0"/>
                <a:ea typeface="Arial" pitchFamily="34" charset="-122"/>
                <a:cs typeface="Arial" pitchFamily="34" charset="-120"/>
              </a:rPr>
              <a:t>Klassifikation und Gefässe</a:t>
            </a:r>
            <a:endParaRPr lang="en-US" sz="1645" dirty="0"/>
          </a:p>
        </p:txBody>
      </p:sp>
      <p:sp>
        <p:nvSpPr>
          <p:cNvPr id="19" name="Text 16"/>
          <p:cNvSpPr/>
          <p:nvPr/>
        </p:nvSpPr>
        <p:spPr>
          <a:xfrm>
            <a:off x="5138928" y="2098548"/>
            <a:ext cx="6449568" cy="336804"/>
          </a:xfrm>
          <a:prstGeom prst="rect">
            <a:avLst/>
          </a:prstGeom>
          <a:noFill/>
          <a:ln/>
        </p:spPr>
        <p:txBody>
          <a:bodyPr wrap="square" lIns="0" tIns="0" rIns="0" bIns="0" rtlCol="0" anchor="ctr"/>
          <a:lstStyle/>
          <a:p>
            <a:pPr marL="0" indent="0">
              <a:lnSpc>
                <a:spcPct val="104000"/>
              </a:lnSpc>
              <a:buNone/>
            </a:pPr>
            <a:r>
              <a:rPr lang="en-US" sz="1607" dirty="0">
                <a:solidFill>
                  <a:srgbClr val="243239"/>
                </a:solidFill>
                <a:latin typeface="Arial" pitchFamily="34" charset="0"/>
                <a:ea typeface="Arial" pitchFamily="34" charset="-122"/>
                <a:cs typeface="Arial" pitchFamily="34" charset="-120"/>
              </a:rPr>
              <a:t>Kodes, Lateralität, Hinweise, Gefässchirurgie</a:t>
            </a:r>
            <a:endParaRPr lang="en-US" sz="1607" dirty="0"/>
          </a:p>
        </p:txBody>
      </p:sp>
      <p:sp>
        <p:nvSpPr>
          <p:cNvPr id="20" name="Shape 17"/>
          <p:cNvSpPr/>
          <p:nvPr/>
        </p:nvSpPr>
        <p:spPr>
          <a:xfrm>
            <a:off x="438912" y="2595372"/>
            <a:ext cx="11314176" cy="473964"/>
          </a:xfrm>
          <a:prstGeom prst="rect">
            <a:avLst/>
          </a:prstGeom>
          <a:solidFill>
            <a:srgbClr val="F0EBE1"/>
          </a:solidFill>
          <a:ln w="12700">
            <a:solidFill>
              <a:srgbClr val="F0EBE1"/>
            </a:solidFill>
            <a:prstDash val="solid"/>
          </a:ln>
        </p:spPr>
      </p:sp>
      <p:sp>
        <p:nvSpPr>
          <p:cNvPr id="21" name="Text 18"/>
          <p:cNvSpPr/>
          <p:nvPr/>
        </p:nvSpPr>
        <p:spPr>
          <a:xfrm>
            <a:off x="576072" y="2668524"/>
            <a:ext cx="411480" cy="327660"/>
          </a:xfrm>
          <a:prstGeom prst="rect">
            <a:avLst/>
          </a:prstGeom>
          <a:noFill/>
          <a:ln/>
        </p:spPr>
        <p:txBody>
          <a:bodyPr wrap="square" lIns="0" tIns="0" rIns="0" bIns="0" rtlCol="0" anchor="ctr"/>
          <a:lstStyle/>
          <a:p>
            <a:pPr marL="0" indent="0">
              <a:lnSpc>
                <a:spcPct val="104000"/>
              </a:lnSpc>
              <a:buNone/>
            </a:pPr>
            <a:r>
              <a:rPr lang="en-US" sz="1900" b="1" dirty="0">
                <a:solidFill>
                  <a:srgbClr val="284907"/>
                </a:solidFill>
                <a:latin typeface="Arial" pitchFamily="34" charset="0"/>
                <a:ea typeface="Arial" pitchFamily="34" charset="-122"/>
                <a:cs typeface="Arial" pitchFamily="34" charset="-120"/>
              </a:rPr>
              <a:t>02</a:t>
            </a:r>
            <a:endParaRPr lang="en-US" sz="1900" dirty="0"/>
          </a:p>
        </p:txBody>
      </p:sp>
      <p:sp>
        <p:nvSpPr>
          <p:cNvPr id="22" name="Text 19"/>
          <p:cNvSpPr/>
          <p:nvPr/>
        </p:nvSpPr>
        <p:spPr>
          <a:xfrm>
            <a:off x="1197864" y="2663952"/>
            <a:ext cx="3721608" cy="336804"/>
          </a:xfrm>
          <a:prstGeom prst="rect">
            <a:avLst/>
          </a:prstGeom>
          <a:noFill/>
          <a:ln/>
        </p:spPr>
        <p:txBody>
          <a:bodyPr wrap="square" lIns="0" tIns="0" rIns="0" bIns="0" rtlCol="0" anchor="ctr"/>
          <a:lstStyle/>
          <a:p>
            <a:pPr marL="0" indent="0">
              <a:lnSpc>
                <a:spcPct val="104000"/>
              </a:lnSpc>
              <a:buNone/>
            </a:pPr>
            <a:r>
              <a:rPr lang="en-US" sz="1645" b="1" dirty="0">
                <a:solidFill>
                  <a:srgbClr val="243239"/>
                </a:solidFill>
                <a:latin typeface="Arial" pitchFamily="34" charset="0"/>
                <a:ea typeface="Arial" pitchFamily="34" charset="-122"/>
                <a:cs typeface="Arial" pitchFamily="34" charset="-120"/>
              </a:rPr>
              <a:t>Dialyseverfahren</a:t>
            </a:r>
            <a:endParaRPr lang="en-US" sz="1645" dirty="0"/>
          </a:p>
        </p:txBody>
      </p:sp>
      <p:sp>
        <p:nvSpPr>
          <p:cNvPr id="23" name="Text 20"/>
          <p:cNvSpPr/>
          <p:nvPr/>
        </p:nvSpPr>
        <p:spPr>
          <a:xfrm>
            <a:off x="5138928" y="2663952"/>
            <a:ext cx="6449568" cy="336804"/>
          </a:xfrm>
          <a:prstGeom prst="rect">
            <a:avLst/>
          </a:prstGeom>
          <a:noFill/>
          <a:ln/>
        </p:spPr>
        <p:txBody>
          <a:bodyPr wrap="square" lIns="0" tIns="0" rIns="0" bIns="0" rtlCol="0" anchor="ctr"/>
          <a:lstStyle/>
          <a:p>
            <a:pPr marL="0" indent="0">
              <a:lnSpc>
                <a:spcPct val="104000"/>
              </a:lnSpc>
              <a:buNone/>
            </a:pPr>
            <a:r>
              <a:rPr lang="en-US" sz="1607" dirty="0">
                <a:solidFill>
                  <a:srgbClr val="243239"/>
                </a:solidFill>
                <a:latin typeface="Arial" pitchFamily="34" charset="0"/>
                <a:ea typeface="Arial" pitchFamily="34" charset="-122"/>
                <a:cs typeface="Arial" pitchFamily="34" charset="-120"/>
              </a:rPr>
              <a:t>Neue Familien und neue Zeitintervalle</a:t>
            </a:r>
            <a:endParaRPr lang="en-US" sz="1607" dirty="0"/>
          </a:p>
        </p:txBody>
      </p:sp>
      <p:sp>
        <p:nvSpPr>
          <p:cNvPr id="24" name="Shape 21"/>
          <p:cNvSpPr/>
          <p:nvPr/>
        </p:nvSpPr>
        <p:spPr>
          <a:xfrm>
            <a:off x="438912" y="3160776"/>
            <a:ext cx="11314176" cy="473964"/>
          </a:xfrm>
          <a:prstGeom prst="rect">
            <a:avLst/>
          </a:prstGeom>
          <a:solidFill>
            <a:srgbClr val="FFFFFF"/>
          </a:solidFill>
          <a:ln w="12700">
            <a:solidFill>
              <a:srgbClr val="FFFFFF"/>
            </a:solidFill>
            <a:prstDash val="solid"/>
          </a:ln>
        </p:spPr>
      </p:sp>
      <p:sp>
        <p:nvSpPr>
          <p:cNvPr id="25" name="Text 22"/>
          <p:cNvSpPr/>
          <p:nvPr/>
        </p:nvSpPr>
        <p:spPr>
          <a:xfrm>
            <a:off x="576072" y="3233928"/>
            <a:ext cx="411480" cy="327660"/>
          </a:xfrm>
          <a:prstGeom prst="rect">
            <a:avLst/>
          </a:prstGeom>
          <a:noFill/>
          <a:ln/>
        </p:spPr>
        <p:txBody>
          <a:bodyPr wrap="square" lIns="0" tIns="0" rIns="0" bIns="0" rtlCol="0" anchor="ctr"/>
          <a:lstStyle/>
          <a:p>
            <a:pPr marL="0" indent="0">
              <a:lnSpc>
                <a:spcPct val="104000"/>
              </a:lnSpc>
              <a:buNone/>
            </a:pPr>
            <a:r>
              <a:rPr lang="en-US" sz="1900" b="1" dirty="0">
                <a:solidFill>
                  <a:srgbClr val="284907"/>
                </a:solidFill>
                <a:latin typeface="Arial" pitchFamily="34" charset="0"/>
                <a:ea typeface="Arial" pitchFamily="34" charset="-122"/>
                <a:cs typeface="Arial" pitchFamily="34" charset="-120"/>
              </a:rPr>
              <a:t>03</a:t>
            </a:r>
            <a:endParaRPr lang="en-US" sz="1900" dirty="0"/>
          </a:p>
        </p:txBody>
      </p:sp>
      <p:sp>
        <p:nvSpPr>
          <p:cNvPr id="26" name="Text 23"/>
          <p:cNvSpPr/>
          <p:nvPr/>
        </p:nvSpPr>
        <p:spPr>
          <a:xfrm>
            <a:off x="1197864" y="3229356"/>
            <a:ext cx="3721608" cy="336804"/>
          </a:xfrm>
          <a:prstGeom prst="rect">
            <a:avLst/>
          </a:prstGeom>
          <a:noFill/>
          <a:ln/>
        </p:spPr>
        <p:txBody>
          <a:bodyPr wrap="square" lIns="0" tIns="0" rIns="0" bIns="0" rtlCol="0" anchor="ctr"/>
          <a:lstStyle/>
          <a:p>
            <a:pPr marL="0" indent="0">
              <a:lnSpc>
                <a:spcPct val="104000"/>
              </a:lnSpc>
              <a:buNone/>
            </a:pPr>
            <a:r>
              <a:rPr lang="en-US" sz="1645" b="1" dirty="0">
                <a:solidFill>
                  <a:srgbClr val="243239"/>
                </a:solidFill>
                <a:latin typeface="Arial" pitchFamily="34" charset="0"/>
                <a:ea typeface="Arial" pitchFamily="34" charset="-122"/>
                <a:cs typeface="Arial" pitchFamily="34" charset="-120"/>
              </a:rPr>
              <a:t>Verdauung, Urologie und Geburtshilfe</a:t>
            </a:r>
            <a:endParaRPr lang="en-US" sz="1645" dirty="0"/>
          </a:p>
        </p:txBody>
      </p:sp>
      <p:sp>
        <p:nvSpPr>
          <p:cNvPr id="27" name="Text 24"/>
          <p:cNvSpPr/>
          <p:nvPr/>
        </p:nvSpPr>
        <p:spPr>
          <a:xfrm>
            <a:off x="5138928" y="3229356"/>
            <a:ext cx="6449568" cy="336804"/>
          </a:xfrm>
          <a:prstGeom prst="rect">
            <a:avLst/>
          </a:prstGeom>
          <a:noFill/>
          <a:ln/>
        </p:spPr>
        <p:txBody>
          <a:bodyPr wrap="square" lIns="0" tIns="0" rIns="0" bIns="0" rtlCol="0" anchor="ctr"/>
          <a:lstStyle/>
          <a:p>
            <a:pPr marL="0" indent="0">
              <a:lnSpc>
                <a:spcPct val="104000"/>
              </a:lnSpc>
              <a:buNone/>
            </a:pPr>
            <a:r>
              <a:rPr lang="en-US" sz="1607" dirty="0">
                <a:solidFill>
                  <a:srgbClr val="243239"/>
                </a:solidFill>
                <a:latin typeface="Arial" pitchFamily="34" charset="0"/>
                <a:ea typeface="Arial" pitchFamily="34" charset="-122"/>
                <a:cs typeface="Arial" pitchFamily="34" charset="-120"/>
              </a:rPr>
              <a:t>Stammzellen, Magenbypass, Niere und Geburtshilfe</a:t>
            </a:r>
            <a:endParaRPr lang="en-US" sz="1607" dirty="0"/>
          </a:p>
        </p:txBody>
      </p:sp>
      <p:sp>
        <p:nvSpPr>
          <p:cNvPr id="28" name="Shape 25"/>
          <p:cNvSpPr/>
          <p:nvPr/>
        </p:nvSpPr>
        <p:spPr>
          <a:xfrm>
            <a:off x="438912" y="3726180"/>
            <a:ext cx="11314176" cy="473964"/>
          </a:xfrm>
          <a:prstGeom prst="rect">
            <a:avLst/>
          </a:prstGeom>
          <a:solidFill>
            <a:srgbClr val="F0EBE1"/>
          </a:solidFill>
          <a:ln w="12700">
            <a:solidFill>
              <a:srgbClr val="F0EBE1"/>
            </a:solidFill>
            <a:prstDash val="solid"/>
          </a:ln>
        </p:spPr>
      </p:sp>
      <p:sp>
        <p:nvSpPr>
          <p:cNvPr id="29" name="Text 26"/>
          <p:cNvSpPr/>
          <p:nvPr/>
        </p:nvSpPr>
        <p:spPr>
          <a:xfrm>
            <a:off x="576072" y="3799332"/>
            <a:ext cx="411480" cy="327660"/>
          </a:xfrm>
          <a:prstGeom prst="rect">
            <a:avLst/>
          </a:prstGeom>
          <a:noFill/>
          <a:ln/>
        </p:spPr>
        <p:txBody>
          <a:bodyPr wrap="square" lIns="0" tIns="0" rIns="0" bIns="0" rtlCol="0" anchor="ctr"/>
          <a:lstStyle/>
          <a:p>
            <a:pPr marL="0" indent="0">
              <a:lnSpc>
                <a:spcPct val="104000"/>
              </a:lnSpc>
              <a:buNone/>
            </a:pPr>
            <a:r>
              <a:rPr lang="en-US" sz="1900" b="1" dirty="0">
                <a:solidFill>
                  <a:srgbClr val="284907"/>
                </a:solidFill>
                <a:latin typeface="Arial" pitchFamily="34" charset="0"/>
                <a:ea typeface="Arial" pitchFamily="34" charset="-122"/>
                <a:cs typeface="Arial" pitchFamily="34" charset="-120"/>
              </a:rPr>
              <a:t>04</a:t>
            </a:r>
            <a:endParaRPr lang="en-US" sz="1900" dirty="0"/>
          </a:p>
        </p:txBody>
      </p:sp>
      <p:sp>
        <p:nvSpPr>
          <p:cNvPr id="30" name="Text 27"/>
          <p:cNvSpPr/>
          <p:nvPr/>
        </p:nvSpPr>
        <p:spPr>
          <a:xfrm>
            <a:off x="1197864" y="3794760"/>
            <a:ext cx="3721608" cy="336804"/>
          </a:xfrm>
          <a:prstGeom prst="rect">
            <a:avLst/>
          </a:prstGeom>
          <a:noFill/>
          <a:ln/>
        </p:spPr>
        <p:txBody>
          <a:bodyPr wrap="square" lIns="0" tIns="0" rIns="0" bIns="0" rtlCol="0" anchor="ctr"/>
          <a:lstStyle/>
          <a:p>
            <a:pPr marL="0" indent="0">
              <a:lnSpc>
                <a:spcPct val="104000"/>
              </a:lnSpc>
              <a:buNone/>
            </a:pPr>
            <a:r>
              <a:rPr lang="en-US" sz="1580" b="1" dirty="0">
                <a:solidFill>
                  <a:srgbClr val="243239"/>
                </a:solidFill>
                <a:latin typeface="Arial" pitchFamily="34" charset="0"/>
                <a:ea typeface="Arial" pitchFamily="34" charset="-122"/>
                <a:cs typeface="Arial" pitchFamily="34" charset="-120"/>
              </a:rPr>
              <a:t>Bewegungsapparat und Integument</a:t>
            </a:r>
            <a:endParaRPr lang="en-US" sz="1580" dirty="0"/>
          </a:p>
        </p:txBody>
      </p:sp>
      <p:sp>
        <p:nvSpPr>
          <p:cNvPr id="31" name="Text 28"/>
          <p:cNvSpPr/>
          <p:nvPr/>
        </p:nvSpPr>
        <p:spPr>
          <a:xfrm>
            <a:off x="5138928" y="3794760"/>
            <a:ext cx="6449568" cy="336804"/>
          </a:xfrm>
          <a:prstGeom prst="rect">
            <a:avLst/>
          </a:prstGeom>
          <a:noFill/>
          <a:ln/>
        </p:spPr>
        <p:txBody>
          <a:bodyPr wrap="square" lIns="0" tIns="0" rIns="0" bIns="0" rtlCol="0" anchor="ctr"/>
          <a:lstStyle/>
          <a:p>
            <a:pPr marL="0" indent="0">
              <a:lnSpc>
                <a:spcPct val="104000"/>
              </a:lnSpc>
              <a:buNone/>
            </a:pPr>
            <a:r>
              <a:rPr lang="en-US" sz="1607" dirty="0">
                <a:solidFill>
                  <a:srgbClr val="243239"/>
                </a:solidFill>
                <a:latin typeface="Arial" pitchFamily="34" charset="0"/>
                <a:ea typeface="Arial" pitchFamily="34" charset="-122"/>
                <a:cs typeface="Arial" pitchFamily="34" charset="-120"/>
              </a:rPr>
              <a:t>Gelenkprothesen, Endo-Exo-Prothesen und Haut</a:t>
            </a:r>
            <a:endParaRPr lang="en-US" sz="1607" dirty="0"/>
          </a:p>
        </p:txBody>
      </p:sp>
      <p:sp>
        <p:nvSpPr>
          <p:cNvPr id="32" name="Shape 29"/>
          <p:cNvSpPr/>
          <p:nvPr/>
        </p:nvSpPr>
        <p:spPr>
          <a:xfrm>
            <a:off x="438912" y="4291584"/>
            <a:ext cx="11314176" cy="473964"/>
          </a:xfrm>
          <a:prstGeom prst="rect">
            <a:avLst/>
          </a:prstGeom>
          <a:solidFill>
            <a:srgbClr val="FFFFFF"/>
          </a:solidFill>
          <a:ln w="12700">
            <a:solidFill>
              <a:srgbClr val="FFFFFF"/>
            </a:solidFill>
            <a:prstDash val="solid"/>
          </a:ln>
        </p:spPr>
      </p:sp>
      <p:sp>
        <p:nvSpPr>
          <p:cNvPr id="33" name="Text 30"/>
          <p:cNvSpPr/>
          <p:nvPr/>
        </p:nvSpPr>
        <p:spPr>
          <a:xfrm>
            <a:off x="576072" y="4364736"/>
            <a:ext cx="411480" cy="327660"/>
          </a:xfrm>
          <a:prstGeom prst="rect">
            <a:avLst/>
          </a:prstGeom>
          <a:noFill/>
          <a:ln/>
        </p:spPr>
        <p:txBody>
          <a:bodyPr wrap="square" lIns="0" tIns="0" rIns="0" bIns="0" rtlCol="0" anchor="ctr"/>
          <a:lstStyle/>
          <a:p>
            <a:pPr marL="0" indent="0">
              <a:lnSpc>
                <a:spcPct val="104000"/>
              </a:lnSpc>
              <a:buNone/>
            </a:pPr>
            <a:r>
              <a:rPr lang="en-US" sz="1900" b="1" dirty="0">
                <a:solidFill>
                  <a:srgbClr val="284907"/>
                </a:solidFill>
                <a:latin typeface="Arial" pitchFamily="34" charset="0"/>
                <a:ea typeface="Arial" pitchFamily="34" charset="-122"/>
                <a:cs typeface="Arial" pitchFamily="34" charset="-120"/>
              </a:rPr>
              <a:t>05</a:t>
            </a:r>
            <a:endParaRPr lang="en-US" sz="1900" dirty="0"/>
          </a:p>
        </p:txBody>
      </p:sp>
      <p:sp>
        <p:nvSpPr>
          <p:cNvPr id="34" name="Text 31"/>
          <p:cNvSpPr/>
          <p:nvPr/>
        </p:nvSpPr>
        <p:spPr>
          <a:xfrm>
            <a:off x="1197864" y="4360164"/>
            <a:ext cx="3721608" cy="336804"/>
          </a:xfrm>
          <a:prstGeom prst="rect">
            <a:avLst/>
          </a:prstGeom>
          <a:noFill/>
          <a:ln/>
        </p:spPr>
        <p:txBody>
          <a:bodyPr wrap="square" lIns="0" tIns="0" rIns="0" bIns="0" rtlCol="0" anchor="ctr"/>
          <a:lstStyle/>
          <a:p>
            <a:pPr marL="0" indent="0">
              <a:lnSpc>
                <a:spcPct val="104000"/>
              </a:lnSpc>
              <a:buNone/>
            </a:pPr>
            <a:r>
              <a:rPr lang="en-US" sz="1645" b="1" dirty="0">
                <a:solidFill>
                  <a:srgbClr val="243239"/>
                </a:solidFill>
                <a:latin typeface="Arial" pitchFamily="34" charset="0"/>
                <a:ea typeface="Arial" pitchFamily="34" charset="-122"/>
                <a:cs typeface="Arial" pitchFamily="34" charset="-120"/>
              </a:rPr>
              <a:t>Therapien und Komplexbehandlungen</a:t>
            </a:r>
            <a:endParaRPr lang="en-US" sz="1645" dirty="0"/>
          </a:p>
        </p:txBody>
      </p:sp>
      <p:sp>
        <p:nvSpPr>
          <p:cNvPr id="35" name="Text 32"/>
          <p:cNvSpPr/>
          <p:nvPr/>
        </p:nvSpPr>
        <p:spPr>
          <a:xfrm>
            <a:off x="5138928" y="4360164"/>
            <a:ext cx="6449568" cy="336804"/>
          </a:xfrm>
          <a:prstGeom prst="rect">
            <a:avLst/>
          </a:prstGeom>
          <a:noFill/>
          <a:ln/>
        </p:spPr>
        <p:txBody>
          <a:bodyPr wrap="square" lIns="0" tIns="0" rIns="0" bIns="0" rtlCol="0" anchor="ctr"/>
          <a:lstStyle/>
          <a:p>
            <a:pPr marL="0" indent="0">
              <a:lnSpc>
                <a:spcPct val="104000"/>
              </a:lnSpc>
              <a:buNone/>
            </a:pPr>
            <a:r>
              <a:rPr lang="en-US" sz="1607" dirty="0">
                <a:solidFill>
                  <a:srgbClr val="243239"/>
                </a:solidFill>
                <a:latin typeface="Arial" pitchFamily="34" charset="0"/>
                <a:ea typeface="Arial" pitchFamily="34" charset="-122"/>
                <a:cs typeface="Arial" pitchFamily="34" charset="-120"/>
              </a:rPr>
              <a:t>Beatmung, Psychiatrie, Intensivmedizin und Rehabilitation</a:t>
            </a:r>
            <a:endParaRPr lang="en-US" sz="1607" dirty="0"/>
          </a:p>
        </p:txBody>
      </p:sp>
      <p:sp>
        <p:nvSpPr>
          <p:cNvPr id="36" name="Shape 33"/>
          <p:cNvSpPr/>
          <p:nvPr/>
        </p:nvSpPr>
        <p:spPr>
          <a:xfrm>
            <a:off x="438912" y="4856988"/>
            <a:ext cx="11314176" cy="473964"/>
          </a:xfrm>
          <a:prstGeom prst="rect">
            <a:avLst/>
          </a:prstGeom>
          <a:solidFill>
            <a:srgbClr val="F0EBE1"/>
          </a:solidFill>
          <a:ln w="12700">
            <a:solidFill>
              <a:srgbClr val="F0EBE1"/>
            </a:solidFill>
            <a:prstDash val="solid"/>
          </a:ln>
        </p:spPr>
      </p:sp>
      <p:sp>
        <p:nvSpPr>
          <p:cNvPr id="37" name="Text 34"/>
          <p:cNvSpPr/>
          <p:nvPr/>
        </p:nvSpPr>
        <p:spPr>
          <a:xfrm>
            <a:off x="576072" y="4930140"/>
            <a:ext cx="411480" cy="327660"/>
          </a:xfrm>
          <a:prstGeom prst="rect">
            <a:avLst/>
          </a:prstGeom>
          <a:noFill/>
          <a:ln/>
        </p:spPr>
        <p:txBody>
          <a:bodyPr wrap="square" lIns="0" tIns="0" rIns="0" bIns="0" rtlCol="0" anchor="ctr"/>
          <a:lstStyle/>
          <a:p>
            <a:pPr marL="0" indent="0">
              <a:lnSpc>
                <a:spcPct val="104000"/>
              </a:lnSpc>
              <a:buNone/>
            </a:pPr>
            <a:r>
              <a:rPr lang="en-US" sz="1900" b="1" dirty="0">
                <a:solidFill>
                  <a:srgbClr val="284907"/>
                </a:solidFill>
                <a:latin typeface="Arial" pitchFamily="34" charset="0"/>
                <a:ea typeface="Arial" pitchFamily="34" charset="-122"/>
                <a:cs typeface="Arial" pitchFamily="34" charset="-120"/>
              </a:rPr>
              <a:t>06</a:t>
            </a:r>
            <a:endParaRPr lang="en-US" sz="1900" dirty="0"/>
          </a:p>
        </p:txBody>
      </p:sp>
      <p:sp>
        <p:nvSpPr>
          <p:cNvPr id="38" name="Text 35"/>
          <p:cNvSpPr/>
          <p:nvPr/>
        </p:nvSpPr>
        <p:spPr>
          <a:xfrm>
            <a:off x="1197864" y="4925568"/>
            <a:ext cx="3721608" cy="336804"/>
          </a:xfrm>
          <a:prstGeom prst="rect">
            <a:avLst/>
          </a:prstGeom>
          <a:noFill/>
          <a:ln/>
        </p:spPr>
        <p:txBody>
          <a:bodyPr wrap="square" lIns="0" tIns="0" rIns="0" bIns="0" rtlCol="0" anchor="ctr"/>
          <a:lstStyle/>
          <a:p>
            <a:pPr marL="0" indent="0">
              <a:lnSpc>
                <a:spcPct val="104000"/>
              </a:lnSpc>
              <a:buNone/>
            </a:pPr>
            <a:r>
              <a:rPr lang="en-US" sz="1645" b="1" dirty="0">
                <a:solidFill>
                  <a:srgbClr val="243239"/>
                </a:solidFill>
                <a:latin typeface="Arial" pitchFamily="34" charset="0"/>
                <a:ea typeface="Arial" pitchFamily="34" charset="-122"/>
                <a:cs typeface="Arial" pitchFamily="34" charset="-120"/>
              </a:rPr>
              <a:t>Anwendung und Qualität</a:t>
            </a:r>
            <a:endParaRPr lang="en-US" sz="1645" dirty="0"/>
          </a:p>
        </p:txBody>
      </p:sp>
      <p:sp>
        <p:nvSpPr>
          <p:cNvPr id="39" name="Text 36"/>
          <p:cNvSpPr/>
          <p:nvPr/>
        </p:nvSpPr>
        <p:spPr>
          <a:xfrm>
            <a:off x="5138928" y="4925568"/>
            <a:ext cx="6449568" cy="336804"/>
          </a:xfrm>
          <a:prstGeom prst="rect">
            <a:avLst/>
          </a:prstGeom>
          <a:noFill/>
          <a:ln/>
        </p:spPr>
        <p:txBody>
          <a:bodyPr wrap="square" lIns="0" tIns="0" rIns="0" bIns="0" rtlCol="0" anchor="ctr"/>
          <a:lstStyle/>
          <a:p>
            <a:pPr marL="0" indent="0">
              <a:lnSpc>
                <a:spcPct val="104000"/>
              </a:lnSpc>
              <a:buNone/>
            </a:pPr>
            <a:r>
              <a:rPr lang="en-US" sz="1607" dirty="0">
                <a:solidFill>
                  <a:srgbClr val="243239"/>
                </a:solidFill>
                <a:latin typeface="Arial" pitchFamily="34" charset="0"/>
                <a:ea typeface="Arial" pitchFamily="34" charset="-122"/>
                <a:cs typeface="Arial" pitchFamily="34" charset="-120"/>
              </a:rPr>
              <a:t>Kurzfälle, Wissenstest und Umsetzungscheck</a:t>
            </a:r>
            <a:endParaRPr lang="en-US" sz="1607"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ORIENTIERUNG</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endParaRPr lang="en-US" sz="925"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Was dieser Vergleich leistet</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BFS, CHOP 2026 und 2027: Einleitung und gesamtes systematisches Verzeichnis.</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03 / 124</a:t>
            </a:r>
            <a:endParaRPr lang="en-US" sz="900" dirty="0"/>
          </a:p>
        </p:txBody>
      </p:sp>
      <p:sp>
        <p:nvSpPr>
          <p:cNvPr id="16" name="Shape 13"/>
          <p:cNvSpPr/>
          <p:nvPr/>
        </p:nvSpPr>
        <p:spPr>
          <a:xfrm>
            <a:off x="438912" y="2029968"/>
            <a:ext cx="11314176" cy="1002792"/>
          </a:xfrm>
          <a:prstGeom prst="rect">
            <a:avLst/>
          </a:prstGeom>
          <a:solidFill>
            <a:srgbClr val="FFFFFF"/>
          </a:solidFill>
          <a:ln w="12700">
            <a:solidFill>
              <a:srgbClr val="FFFFFF"/>
            </a:solidFill>
            <a:prstDash val="solid"/>
          </a:ln>
        </p:spPr>
      </p:sp>
      <p:sp>
        <p:nvSpPr>
          <p:cNvPr id="17" name="Text 14"/>
          <p:cNvSpPr/>
          <p:nvPr/>
        </p:nvSpPr>
        <p:spPr>
          <a:xfrm>
            <a:off x="603504" y="2157984"/>
            <a:ext cx="594360" cy="457200"/>
          </a:xfrm>
          <a:prstGeom prst="rect">
            <a:avLst/>
          </a:prstGeom>
          <a:noFill/>
          <a:ln/>
        </p:spPr>
        <p:txBody>
          <a:bodyPr wrap="square" lIns="0" tIns="0" rIns="0" bIns="0" rtlCol="0" anchor="ctr"/>
          <a:lstStyle/>
          <a:p>
            <a:pPr marL="0" indent="0">
              <a:lnSpc>
                <a:spcPct val="104000"/>
              </a:lnSpc>
              <a:buNone/>
            </a:pPr>
            <a:r>
              <a:rPr lang="en-US" sz="2400" b="1" dirty="0">
                <a:solidFill>
                  <a:srgbClr val="284907"/>
                </a:solidFill>
                <a:latin typeface="Arial" pitchFamily="34" charset="0"/>
                <a:ea typeface="Arial" pitchFamily="34" charset="-122"/>
                <a:cs typeface="Arial" pitchFamily="34" charset="-120"/>
              </a:rPr>
              <a:t>01</a:t>
            </a:r>
            <a:endParaRPr lang="en-US" sz="2400" dirty="0"/>
          </a:p>
        </p:txBody>
      </p:sp>
      <p:sp>
        <p:nvSpPr>
          <p:cNvPr id="18" name="Text 15"/>
          <p:cNvSpPr/>
          <p:nvPr/>
        </p:nvSpPr>
        <p:spPr>
          <a:xfrm>
            <a:off x="1380744" y="2148840"/>
            <a:ext cx="10189464" cy="274320"/>
          </a:xfrm>
          <a:prstGeom prst="rect">
            <a:avLst/>
          </a:prstGeom>
          <a:noFill/>
          <a:ln/>
        </p:spPr>
        <p:txBody>
          <a:bodyPr wrap="square" lIns="0" tIns="0" rIns="0" bIns="0" rtlCol="0" anchor="ctr"/>
          <a:lstStyle/>
          <a:p>
            <a:pPr marL="0" indent="0">
              <a:lnSpc>
                <a:spcPct val="104000"/>
              </a:lnSpc>
              <a:buNone/>
            </a:pPr>
            <a:r>
              <a:rPr lang="en-US" sz="1800" b="1" dirty="0">
                <a:solidFill>
                  <a:srgbClr val="243239"/>
                </a:solidFill>
                <a:latin typeface="Arial" pitchFamily="34" charset="0"/>
                <a:ea typeface="Arial" pitchFamily="34" charset="-122"/>
                <a:cs typeface="Arial" pitchFamily="34" charset="-120"/>
              </a:rPr>
              <a:t>Zwei konkrete PDF-Fassungen</a:t>
            </a:r>
            <a:endParaRPr lang="en-US" sz="1800" dirty="0"/>
          </a:p>
        </p:txBody>
      </p:sp>
      <p:sp>
        <p:nvSpPr>
          <p:cNvPr id="19" name="Text 16"/>
          <p:cNvSpPr/>
          <p:nvPr/>
        </p:nvSpPr>
        <p:spPr>
          <a:xfrm>
            <a:off x="1380744" y="2514600"/>
            <a:ext cx="10125456" cy="408432"/>
          </a:xfrm>
          <a:prstGeom prst="rect">
            <a:avLst/>
          </a:prstGeom>
          <a:noFill/>
          <a:ln/>
        </p:spPr>
        <p:txBody>
          <a:bodyPr wrap="square" lIns="0" tIns="0" rIns="0" bIns="0" rtlCol="0" anchor="t"/>
          <a:lstStyle/>
          <a:p>
            <a:pPr marL="0" indent="0">
              <a:lnSpc>
                <a:spcPct val="104000"/>
              </a:lnSpc>
              <a:buNone/>
            </a:pPr>
            <a:r>
              <a:rPr lang="en-US" sz="1545" dirty="0">
                <a:solidFill>
                  <a:srgbClr val="243239"/>
                </a:solidFill>
                <a:latin typeface="Arial" pitchFamily="34" charset="0"/>
                <a:ea typeface="Arial" pitchFamily="34" charset="-122"/>
                <a:cs typeface="Arial" pitchFamily="34" charset="-120"/>
              </a:rPr>
              <a:t>Vergleich der gelieferten CHOP 2026 und CHOP 2027, einschliesslich Einleitung und systematischem Verzeichnis.</a:t>
            </a:r>
            <a:endParaRPr lang="en-US" sz="1545" dirty="0"/>
          </a:p>
        </p:txBody>
      </p:sp>
      <p:sp>
        <p:nvSpPr>
          <p:cNvPr id="20" name="Shape 17"/>
          <p:cNvSpPr/>
          <p:nvPr/>
        </p:nvSpPr>
        <p:spPr>
          <a:xfrm>
            <a:off x="438912" y="3179064"/>
            <a:ext cx="11314176" cy="1002792"/>
          </a:xfrm>
          <a:prstGeom prst="rect">
            <a:avLst/>
          </a:prstGeom>
          <a:solidFill>
            <a:srgbClr val="F0EBE1"/>
          </a:solidFill>
          <a:ln w="12700">
            <a:solidFill>
              <a:srgbClr val="F0EBE1"/>
            </a:solidFill>
            <a:prstDash val="solid"/>
          </a:ln>
        </p:spPr>
      </p:sp>
      <p:sp>
        <p:nvSpPr>
          <p:cNvPr id="21" name="Text 18"/>
          <p:cNvSpPr/>
          <p:nvPr/>
        </p:nvSpPr>
        <p:spPr>
          <a:xfrm>
            <a:off x="603504" y="3307080"/>
            <a:ext cx="594360" cy="457200"/>
          </a:xfrm>
          <a:prstGeom prst="rect">
            <a:avLst/>
          </a:prstGeom>
          <a:noFill/>
          <a:ln/>
        </p:spPr>
        <p:txBody>
          <a:bodyPr wrap="square" lIns="0" tIns="0" rIns="0" bIns="0" rtlCol="0" anchor="ctr"/>
          <a:lstStyle/>
          <a:p>
            <a:pPr marL="0" indent="0">
              <a:lnSpc>
                <a:spcPct val="104000"/>
              </a:lnSpc>
              <a:buNone/>
            </a:pPr>
            <a:r>
              <a:rPr lang="en-US" sz="2400" b="1" dirty="0">
                <a:solidFill>
                  <a:srgbClr val="284907"/>
                </a:solidFill>
                <a:latin typeface="Arial" pitchFamily="34" charset="0"/>
                <a:ea typeface="Arial" pitchFamily="34" charset="-122"/>
                <a:cs typeface="Arial" pitchFamily="34" charset="-120"/>
              </a:rPr>
              <a:t>02</a:t>
            </a:r>
            <a:endParaRPr lang="en-US" sz="2400" dirty="0"/>
          </a:p>
        </p:txBody>
      </p:sp>
      <p:sp>
        <p:nvSpPr>
          <p:cNvPr id="22" name="Text 19"/>
          <p:cNvSpPr/>
          <p:nvPr/>
        </p:nvSpPr>
        <p:spPr>
          <a:xfrm>
            <a:off x="1380744" y="3297936"/>
            <a:ext cx="10189464" cy="274320"/>
          </a:xfrm>
          <a:prstGeom prst="rect">
            <a:avLst/>
          </a:prstGeom>
          <a:noFill/>
          <a:ln/>
        </p:spPr>
        <p:txBody>
          <a:bodyPr wrap="square" lIns="0" tIns="0" rIns="0" bIns="0" rtlCol="0" anchor="ctr"/>
          <a:lstStyle/>
          <a:p>
            <a:pPr marL="0" indent="0">
              <a:lnSpc>
                <a:spcPct val="104000"/>
              </a:lnSpc>
              <a:buNone/>
            </a:pPr>
            <a:r>
              <a:rPr lang="en-US" sz="1800" b="1" dirty="0">
                <a:solidFill>
                  <a:srgbClr val="243239"/>
                </a:solidFill>
                <a:latin typeface="Arial" pitchFamily="34" charset="0"/>
                <a:ea typeface="Arial" pitchFamily="34" charset="-122"/>
                <a:cs typeface="Arial" pitchFamily="34" charset="-120"/>
              </a:rPr>
              <a:t>Kode und Kontext statt Seitenzahl</a:t>
            </a:r>
            <a:endParaRPr lang="en-US" sz="1800" dirty="0"/>
          </a:p>
        </p:txBody>
      </p:sp>
      <p:sp>
        <p:nvSpPr>
          <p:cNvPr id="23" name="Text 20"/>
          <p:cNvSpPr/>
          <p:nvPr/>
        </p:nvSpPr>
        <p:spPr>
          <a:xfrm>
            <a:off x="1380744" y="3663696"/>
            <a:ext cx="10125456" cy="408432"/>
          </a:xfrm>
          <a:prstGeom prst="rect">
            <a:avLst/>
          </a:prstGeom>
          <a:noFill/>
          <a:ln/>
        </p:spPr>
        <p:txBody>
          <a:bodyPr wrap="square" lIns="0" tIns="0" rIns="0" bIns="0" rtlCol="0" anchor="t"/>
          <a:lstStyle/>
          <a:p>
            <a:pPr marL="0" indent="0">
              <a:lnSpc>
                <a:spcPct val="104000"/>
              </a:lnSpc>
              <a:buNone/>
            </a:pPr>
            <a:r>
              <a:rPr lang="en-US" sz="1746" dirty="0">
                <a:solidFill>
                  <a:srgbClr val="243239"/>
                </a:solidFill>
                <a:latin typeface="Arial" pitchFamily="34" charset="0"/>
                <a:ea typeface="Arial" pitchFamily="34" charset="-122"/>
                <a:cs typeface="Arial" pitchFamily="34" charset="-120"/>
              </a:rPr>
              <a:t>Abgleich von Kodenummer, Titel, Zusatzinformationen, Endständigkeit und Lateralitätsmarkierung.</a:t>
            </a:r>
            <a:endParaRPr lang="en-US" sz="1746" dirty="0"/>
          </a:p>
        </p:txBody>
      </p:sp>
      <p:sp>
        <p:nvSpPr>
          <p:cNvPr id="24" name="Shape 21"/>
          <p:cNvSpPr/>
          <p:nvPr/>
        </p:nvSpPr>
        <p:spPr>
          <a:xfrm>
            <a:off x="438912" y="4328160"/>
            <a:ext cx="11314176" cy="1002792"/>
          </a:xfrm>
          <a:prstGeom prst="rect">
            <a:avLst/>
          </a:prstGeom>
          <a:solidFill>
            <a:srgbClr val="FFFFFF"/>
          </a:solidFill>
          <a:ln w="12700">
            <a:solidFill>
              <a:srgbClr val="FFFFFF"/>
            </a:solidFill>
            <a:prstDash val="solid"/>
          </a:ln>
        </p:spPr>
      </p:sp>
      <p:sp>
        <p:nvSpPr>
          <p:cNvPr id="25" name="Text 22"/>
          <p:cNvSpPr/>
          <p:nvPr/>
        </p:nvSpPr>
        <p:spPr>
          <a:xfrm>
            <a:off x="603504" y="4456176"/>
            <a:ext cx="594360" cy="457200"/>
          </a:xfrm>
          <a:prstGeom prst="rect">
            <a:avLst/>
          </a:prstGeom>
          <a:noFill/>
          <a:ln/>
        </p:spPr>
        <p:txBody>
          <a:bodyPr wrap="square" lIns="0" tIns="0" rIns="0" bIns="0" rtlCol="0" anchor="ctr"/>
          <a:lstStyle/>
          <a:p>
            <a:pPr marL="0" indent="0">
              <a:lnSpc>
                <a:spcPct val="104000"/>
              </a:lnSpc>
              <a:buNone/>
            </a:pPr>
            <a:r>
              <a:rPr lang="en-US" sz="2400" b="1" dirty="0">
                <a:solidFill>
                  <a:srgbClr val="284907"/>
                </a:solidFill>
                <a:latin typeface="Arial" pitchFamily="34" charset="0"/>
                <a:ea typeface="Arial" pitchFamily="34" charset="-122"/>
                <a:cs typeface="Arial" pitchFamily="34" charset="-120"/>
              </a:rPr>
              <a:t>03</a:t>
            </a:r>
            <a:endParaRPr lang="en-US" sz="2400" dirty="0"/>
          </a:p>
        </p:txBody>
      </p:sp>
      <p:sp>
        <p:nvSpPr>
          <p:cNvPr id="26" name="Text 23"/>
          <p:cNvSpPr/>
          <p:nvPr/>
        </p:nvSpPr>
        <p:spPr>
          <a:xfrm>
            <a:off x="1380744" y="4447032"/>
            <a:ext cx="10189464" cy="274320"/>
          </a:xfrm>
          <a:prstGeom prst="rect">
            <a:avLst/>
          </a:prstGeom>
          <a:noFill/>
          <a:ln/>
        </p:spPr>
        <p:txBody>
          <a:bodyPr wrap="square" lIns="0" tIns="0" rIns="0" bIns="0" rtlCol="0" anchor="ctr"/>
          <a:lstStyle/>
          <a:p>
            <a:pPr marL="0" indent="0">
              <a:lnSpc>
                <a:spcPct val="104000"/>
              </a:lnSpc>
              <a:buNone/>
            </a:pPr>
            <a:r>
              <a:rPr lang="en-US" sz="1800" b="1" dirty="0">
                <a:solidFill>
                  <a:srgbClr val="243239"/>
                </a:solidFill>
                <a:latin typeface="Arial" pitchFamily="34" charset="0"/>
                <a:ea typeface="Arial" pitchFamily="34" charset="-122"/>
                <a:cs typeface="Arial" pitchFamily="34" charset="-120"/>
              </a:rPr>
              <a:t>Verdichtete Schulungsdarstellung</a:t>
            </a:r>
            <a:endParaRPr lang="en-US" sz="1800" dirty="0"/>
          </a:p>
        </p:txBody>
      </p:sp>
      <p:sp>
        <p:nvSpPr>
          <p:cNvPr id="27" name="Text 24"/>
          <p:cNvSpPr/>
          <p:nvPr/>
        </p:nvSpPr>
        <p:spPr>
          <a:xfrm>
            <a:off x="1380744" y="4812792"/>
            <a:ext cx="10125456" cy="408432"/>
          </a:xfrm>
          <a:prstGeom prst="rect">
            <a:avLst/>
          </a:prstGeom>
          <a:noFill/>
          <a:ln/>
        </p:spPr>
        <p:txBody>
          <a:bodyPr wrap="square" lIns="0" tIns="0" rIns="0" bIns="0" rtlCol="0" anchor="t"/>
          <a:lstStyle/>
          <a:p>
            <a:pPr marL="0" indent="0">
              <a:lnSpc>
                <a:spcPct val="104000"/>
              </a:lnSpc>
              <a:buNone/>
            </a:pPr>
            <a:r>
              <a:rPr lang="en-US" sz="1520" dirty="0">
                <a:solidFill>
                  <a:srgbClr val="243239"/>
                </a:solidFill>
                <a:latin typeface="Arial" pitchFamily="34" charset="0"/>
                <a:ea typeface="Arial" pitchFamily="34" charset="-122"/>
                <a:cs typeface="Arial" pitchFamily="34" charset="-120"/>
              </a:rPr>
              <a:t>Einzeländerungen werden fachlich gebündelt. Vergleichsspalten sind meist sinngemäss; der verbindliche Wortlaut steht in der Quelle.</a:t>
            </a:r>
            <a:endParaRPr lang="en-US" sz="1520" dirty="0"/>
          </a:p>
        </p:txBody>
      </p:sp>
      <p:sp>
        <p:nvSpPr>
          <p:cNvPr id="28" name="Shape 25"/>
          <p:cNvSpPr/>
          <p:nvPr/>
        </p:nvSpPr>
        <p:spPr>
          <a:xfrm>
            <a:off x="438912" y="5577840"/>
            <a:ext cx="11314176" cy="539496"/>
          </a:xfrm>
          <a:prstGeom prst="rect">
            <a:avLst/>
          </a:prstGeom>
          <a:solidFill>
            <a:srgbClr val="ECEFDF"/>
          </a:solidFill>
          <a:ln w="12700">
            <a:solidFill>
              <a:srgbClr val="ECEFDF"/>
            </a:solidFill>
            <a:prstDash val="solid"/>
          </a:ln>
        </p:spPr>
      </p:sp>
      <p:sp>
        <p:nvSpPr>
          <p:cNvPr id="29" name="Shape 26"/>
          <p:cNvSpPr/>
          <p:nvPr/>
        </p:nvSpPr>
        <p:spPr>
          <a:xfrm>
            <a:off x="438912" y="5577840"/>
            <a:ext cx="41148" cy="539496"/>
          </a:xfrm>
          <a:prstGeom prst="rect">
            <a:avLst/>
          </a:prstGeom>
          <a:solidFill>
            <a:srgbClr val="284907"/>
          </a:solidFill>
          <a:ln w="12700">
            <a:solidFill>
              <a:srgbClr val="284907"/>
            </a:solidFill>
            <a:prstDash val="solid"/>
          </a:ln>
        </p:spPr>
      </p:sp>
      <p:sp>
        <p:nvSpPr>
          <p:cNvPr id="30" name="Text 27"/>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Fundstellen nennen gedruckte Seiten. Im systematischen Verzeichnis gilt: PDF-Seite = gedruckte Seite + 22.</a:t>
            </a:r>
            <a:endParaRPr lang="en-US" sz="1512"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ORIENTIERUNG</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endParaRPr lang="en-US" sz="925"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Fachliche Grundlage und Abgrenzung</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2027, Einleitung S. V, X, XIII-XV; CHOP-CSV 2026/2027; ergänzende FMH-Referenzen.</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04 / 124</a:t>
            </a:r>
            <a:endParaRPr lang="en-US" sz="900" dirty="0"/>
          </a:p>
        </p:txBody>
      </p:sp>
      <p:sp>
        <p:nvSpPr>
          <p:cNvPr id="16" name="Shape 13"/>
          <p:cNvSpPr/>
          <p:nvPr/>
        </p:nvSpPr>
        <p:spPr>
          <a:xfrm>
            <a:off x="438912" y="2029968"/>
            <a:ext cx="11314176" cy="1002792"/>
          </a:xfrm>
          <a:prstGeom prst="rect">
            <a:avLst/>
          </a:prstGeom>
          <a:solidFill>
            <a:srgbClr val="FFFFFF"/>
          </a:solidFill>
          <a:ln w="12700">
            <a:solidFill>
              <a:srgbClr val="FFFFFF"/>
            </a:solidFill>
            <a:prstDash val="solid"/>
          </a:ln>
        </p:spPr>
      </p:sp>
      <p:sp>
        <p:nvSpPr>
          <p:cNvPr id="17" name="Text 14"/>
          <p:cNvSpPr/>
          <p:nvPr/>
        </p:nvSpPr>
        <p:spPr>
          <a:xfrm>
            <a:off x="603504" y="2157984"/>
            <a:ext cx="594360" cy="457200"/>
          </a:xfrm>
          <a:prstGeom prst="rect">
            <a:avLst/>
          </a:prstGeom>
          <a:noFill/>
          <a:ln/>
        </p:spPr>
        <p:txBody>
          <a:bodyPr wrap="square" lIns="0" tIns="0" rIns="0" bIns="0" rtlCol="0" anchor="ctr"/>
          <a:lstStyle/>
          <a:p>
            <a:pPr marL="0" indent="0">
              <a:lnSpc>
                <a:spcPct val="104000"/>
              </a:lnSpc>
              <a:buNone/>
            </a:pPr>
            <a:r>
              <a:rPr lang="en-US" sz="2400" b="1" dirty="0">
                <a:solidFill>
                  <a:srgbClr val="284907"/>
                </a:solidFill>
                <a:latin typeface="Arial" pitchFamily="34" charset="0"/>
                <a:ea typeface="Arial" pitchFamily="34" charset="-122"/>
                <a:cs typeface="Arial" pitchFamily="34" charset="-120"/>
              </a:rPr>
              <a:t>01</a:t>
            </a:r>
            <a:endParaRPr lang="en-US" sz="2400" dirty="0"/>
          </a:p>
        </p:txBody>
      </p:sp>
      <p:sp>
        <p:nvSpPr>
          <p:cNvPr id="18" name="Text 15"/>
          <p:cNvSpPr/>
          <p:nvPr/>
        </p:nvSpPr>
        <p:spPr>
          <a:xfrm>
            <a:off x="1380744" y="2148840"/>
            <a:ext cx="10189464" cy="274320"/>
          </a:xfrm>
          <a:prstGeom prst="rect">
            <a:avLst/>
          </a:prstGeom>
          <a:noFill/>
          <a:ln/>
        </p:spPr>
        <p:txBody>
          <a:bodyPr wrap="square" lIns="0" tIns="0" rIns="0" bIns="0" rtlCol="0" anchor="ctr"/>
          <a:lstStyle/>
          <a:p>
            <a:pPr marL="0" indent="0">
              <a:lnSpc>
                <a:spcPct val="104000"/>
              </a:lnSpc>
              <a:buNone/>
            </a:pPr>
            <a:r>
              <a:rPr lang="en-US" sz="1800" b="1" dirty="0">
                <a:solidFill>
                  <a:srgbClr val="243239"/>
                </a:solidFill>
                <a:latin typeface="Arial" pitchFamily="34" charset="0"/>
                <a:ea typeface="Arial" pitchFamily="34" charset="-122"/>
                <a:cs typeface="Arial" pitchFamily="34" charset="-120"/>
              </a:rPr>
              <a:t>Kein Tarif- oder Groupervergleich</a:t>
            </a:r>
            <a:endParaRPr lang="en-US" sz="1800" dirty="0"/>
          </a:p>
        </p:txBody>
      </p:sp>
      <p:sp>
        <p:nvSpPr>
          <p:cNvPr id="19" name="Text 16"/>
          <p:cNvSpPr/>
          <p:nvPr/>
        </p:nvSpPr>
        <p:spPr>
          <a:xfrm>
            <a:off x="1380744" y="2514600"/>
            <a:ext cx="10125456" cy="408432"/>
          </a:xfrm>
          <a:prstGeom prst="rect">
            <a:avLst/>
          </a:prstGeom>
          <a:noFill/>
          <a:ln/>
        </p:spPr>
        <p:txBody>
          <a:bodyPr wrap="square" lIns="0" tIns="0" rIns="0" bIns="0" rtlCol="0" anchor="t"/>
          <a:lstStyle/>
          <a:p>
            <a:pPr marL="0" indent="0">
              <a:lnSpc>
                <a:spcPct val="104000"/>
              </a:lnSpc>
              <a:buNone/>
            </a:pPr>
            <a:r>
              <a:rPr lang="en-US" sz="1635" dirty="0">
                <a:solidFill>
                  <a:srgbClr val="243239"/>
                </a:solidFill>
                <a:latin typeface="Arial" pitchFamily="34" charset="0"/>
                <a:ea typeface="Arial" pitchFamily="34" charset="-122"/>
                <a:cs typeface="Arial" pitchFamily="34" charset="-120"/>
              </a:rPr>
              <a:t>Aus einem neuen CHOP-Kode folgt hier weder ein bestimmter DRG-Wechsel noch ein bezifferter Mehrerlös.</a:t>
            </a:r>
            <a:endParaRPr lang="en-US" sz="1635" dirty="0"/>
          </a:p>
        </p:txBody>
      </p:sp>
      <p:sp>
        <p:nvSpPr>
          <p:cNvPr id="20" name="Shape 17"/>
          <p:cNvSpPr/>
          <p:nvPr/>
        </p:nvSpPr>
        <p:spPr>
          <a:xfrm>
            <a:off x="438912" y="3179064"/>
            <a:ext cx="11314176" cy="1002792"/>
          </a:xfrm>
          <a:prstGeom prst="rect">
            <a:avLst/>
          </a:prstGeom>
          <a:solidFill>
            <a:srgbClr val="F0EBE1"/>
          </a:solidFill>
          <a:ln w="12700">
            <a:solidFill>
              <a:srgbClr val="F0EBE1"/>
            </a:solidFill>
            <a:prstDash val="solid"/>
          </a:ln>
        </p:spPr>
      </p:sp>
      <p:sp>
        <p:nvSpPr>
          <p:cNvPr id="21" name="Text 18"/>
          <p:cNvSpPr/>
          <p:nvPr/>
        </p:nvSpPr>
        <p:spPr>
          <a:xfrm>
            <a:off x="603504" y="3307080"/>
            <a:ext cx="594360" cy="457200"/>
          </a:xfrm>
          <a:prstGeom prst="rect">
            <a:avLst/>
          </a:prstGeom>
          <a:noFill/>
          <a:ln/>
        </p:spPr>
        <p:txBody>
          <a:bodyPr wrap="square" lIns="0" tIns="0" rIns="0" bIns="0" rtlCol="0" anchor="ctr"/>
          <a:lstStyle/>
          <a:p>
            <a:pPr marL="0" indent="0">
              <a:lnSpc>
                <a:spcPct val="104000"/>
              </a:lnSpc>
              <a:buNone/>
            </a:pPr>
            <a:r>
              <a:rPr lang="en-US" sz="2400" b="1" dirty="0">
                <a:solidFill>
                  <a:srgbClr val="284907"/>
                </a:solidFill>
                <a:latin typeface="Arial" pitchFamily="34" charset="0"/>
                <a:ea typeface="Arial" pitchFamily="34" charset="-122"/>
                <a:cs typeface="Arial" pitchFamily="34" charset="-120"/>
              </a:rPr>
              <a:t>02</a:t>
            </a:r>
            <a:endParaRPr lang="en-US" sz="2400" dirty="0"/>
          </a:p>
        </p:txBody>
      </p:sp>
      <p:sp>
        <p:nvSpPr>
          <p:cNvPr id="22" name="Text 19"/>
          <p:cNvSpPr/>
          <p:nvPr/>
        </p:nvSpPr>
        <p:spPr>
          <a:xfrm>
            <a:off x="1380744" y="3297936"/>
            <a:ext cx="10189464" cy="274320"/>
          </a:xfrm>
          <a:prstGeom prst="rect">
            <a:avLst/>
          </a:prstGeom>
          <a:noFill/>
          <a:ln/>
        </p:spPr>
        <p:txBody>
          <a:bodyPr wrap="square" lIns="0" tIns="0" rIns="0" bIns="0" rtlCol="0" anchor="ctr"/>
          <a:lstStyle/>
          <a:p>
            <a:pPr marL="0" indent="0">
              <a:lnSpc>
                <a:spcPct val="104000"/>
              </a:lnSpc>
              <a:buNone/>
            </a:pPr>
            <a:r>
              <a:rPr lang="en-US" sz="1800" b="1" dirty="0">
                <a:solidFill>
                  <a:srgbClr val="243239"/>
                </a:solidFill>
                <a:latin typeface="Arial" pitchFamily="34" charset="0"/>
                <a:ea typeface="Arial" pitchFamily="34" charset="-122"/>
                <a:cs typeface="Arial" pitchFamily="34" charset="-120"/>
              </a:rPr>
              <a:t>Gezielt ergänzte Referenzdokumente</a:t>
            </a:r>
            <a:endParaRPr lang="en-US" sz="1800" dirty="0"/>
          </a:p>
        </p:txBody>
      </p:sp>
      <p:sp>
        <p:nvSpPr>
          <p:cNvPr id="23" name="Text 20"/>
          <p:cNvSpPr/>
          <p:nvPr/>
        </p:nvSpPr>
        <p:spPr>
          <a:xfrm>
            <a:off x="1380744" y="3663696"/>
            <a:ext cx="10125456" cy="408432"/>
          </a:xfrm>
          <a:prstGeom prst="rect">
            <a:avLst/>
          </a:prstGeom>
          <a:noFill/>
          <a:ln/>
        </p:spPr>
        <p:txBody>
          <a:bodyPr wrap="square" lIns="0" tIns="0" rIns="0" bIns="0" rtlCol="0" anchor="t"/>
          <a:lstStyle/>
          <a:p>
            <a:pPr marL="0" indent="0">
              <a:lnSpc>
                <a:spcPct val="104000"/>
              </a:lnSpc>
              <a:buNone/>
            </a:pPr>
            <a:r>
              <a:rPr lang="en-US" sz="1520" dirty="0">
                <a:solidFill>
                  <a:srgbClr val="243239"/>
                </a:solidFill>
                <a:latin typeface="Arial" pitchFamily="34" charset="0"/>
                <a:ea typeface="Arial" pitchFamily="34" charset="-122"/>
                <a:cs typeface="Arial" pitchFamily="34" charset="-120"/>
              </a:rPr>
              <a:t>BB.42 und BA.7 sind anhand der FMH-Referenzen ergänzt. Ein Vollvergleich aller externen Regelwerke ist nicht Gegenstand dieses Moduls.</a:t>
            </a:r>
            <a:endParaRPr lang="en-US" sz="1520" dirty="0"/>
          </a:p>
        </p:txBody>
      </p:sp>
      <p:sp>
        <p:nvSpPr>
          <p:cNvPr id="24" name="Shape 21"/>
          <p:cNvSpPr/>
          <p:nvPr/>
        </p:nvSpPr>
        <p:spPr>
          <a:xfrm>
            <a:off x="438912" y="4328160"/>
            <a:ext cx="11314176" cy="1002792"/>
          </a:xfrm>
          <a:prstGeom prst="rect">
            <a:avLst/>
          </a:prstGeom>
          <a:solidFill>
            <a:srgbClr val="FFFFFF"/>
          </a:solidFill>
          <a:ln w="12700">
            <a:solidFill>
              <a:srgbClr val="FFFFFF"/>
            </a:solidFill>
            <a:prstDash val="solid"/>
          </a:ln>
        </p:spPr>
      </p:sp>
      <p:sp>
        <p:nvSpPr>
          <p:cNvPr id="25" name="Text 22"/>
          <p:cNvSpPr/>
          <p:nvPr/>
        </p:nvSpPr>
        <p:spPr>
          <a:xfrm>
            <a:off x="603504" y="4456176"/>
            <a:ext cx="594360" cy="457200"/>
          </a:xfrm>
          <a:prstGeom prst="rect">
            <a:avLst/>
          </a:prstGeom>
          <a:noFill/>
          <a:ln/>
        </p:spPr>
        <p:txBody>
          <a:bodyPr wrap="square" lIns="0" tIns="0" rIns="0" bIns="0" rtlCol="0" anchor="ctr"/>
          <a:lstStyle/>
          <a:p>
            <a:pPr marL="0" indent="0">
              <a:lnSpc>
                <a:spcPct val="104000"/>
              </a:lnSpc>
              <a:buNone/>
            </a:pPr>
            <a:r>
              <a:rPr lang="en-US" sz="2400" b="1" dirty="0">
                <a:solidFill>
                  <a:srgbClr val="284907"/>
                </a:solidFill>
                <a:latin typeface="Arial" pitchFamily="34" charset="0"/>
                <a:ea typeface="Arial" pitchFamily="34" charset="-122"/>
                <a:cs typeface="Arial" pitchFamily="34" charset="-120"/>
              </a:rPr>
              <a:t>03</a:t>
            </a:r>
            <a:endParaRPr lang="en-US" sz="2400" dirty="0"/>
          </a:p>
        </p:txBody>
      </p:sp>
      <p:sp>
        <p:nvSpPr>
          <p:cNvPr id="26" name="Text 23"/>
          <p:cNvSpPr/>
          <p:nvPr/>
        </p:nvSpPr>
        <p:spPr>
          <a:xfrm>
            <a:off x="1380744" y="4447032"/>
            <a:ext cx="10189464" cy="274320"/>
          </a:xfrm>
          <a:prstGeom prst="rect">
            <a:avLst/>
          </a:prstGeom>
          <a:noFill/>
          <a:ln/>
        </p:spPr>
        <p:txBody>
          <a:bodyPr wrap="square" lIns="0" tIns="0" rIns="0" bIns="0" rtlCol="0" anchor="ctr"/>
          <a:lstStyle/>
          <a:p>
            <a:pPr marL="0" indent="0">
              <a:lnSpc>
                <a:spcPct val="104000"/>
              </a:lnSpc>
              <a:buNone/>
            </a:pPr>
            <a:r>
              <a:rPr lang="en-US" sz="1800" b="1" dirty="0">
                <a:solidFill>
                  <a:srgbClr val="243239"/>
                </a:solidFill>
                <a:latin typeface="Arial" pitchFamily="34" charset="0"/>
                <a:ea typeface="Arial" pitchFamily="34" charset="-122"/>
                <a:cs typeface="Arial" pitchFamily="34" charset="-120"/>
              </a:rPr>
              <a:t>PDF- und CSV-Abgleich</a:t>
            </a:r>
            <a:endParaRPr lang="en-US" sz="1800" dirty="0"/>
          </a:p>
        </p:txBody>
      </p:sp>
      <p:sp>
        <p:nvSpPr>
          <p:cNvPr id="27" name="Text 24"/>
          <p:cNvSpPr/>
          <p:nvPr/>
        </p:nvSpPr>
        <p:spPr>
          <a:xfrm>
            <a:off x="1380744" y="4812792"/>
            <a:ext cx="10125456" cy="408432"/>
          </a:xfrm>
          <a:prstGeom prst="rect">
            <a:avLst/>
          </a:prstGeom>
          <a:noFill/>
          <a:ln/>
        </p:spPr>
        <p:txBody>
          <a:bodyPr wrap="square" lIns="0" tIns="0" rIns="0" bIns="0" rtlCol="0" anchor="t"/>
          <a:lstStyle/>
          <a:p>
            <a:pPr marL="0" indent="0">
              <a:lnSpc>
                <a:spcPct val="104000"/>
              </a:lnSpc>
              <a:buNone/>
            </a:pPr>
            <a:r>
              <a:rPr lang="en-US" sz="1520" dirty="0">
                <a:solidFill>
                  <a:srgbClr val="243239"/>
                </a:solidFill>
                <a:latin typeface="Arial" pitchFamily="34" charset="0"/>
                <a:ea typeface="Arial" pitchFamily="34" charset="-122"/>
                <a:cs typeface="Arial" pitchFamily="34" charset="-120"/>
              </a:rPr>
              <a:t>Die amtlichen CSV-Fassungen 2026/2027 ergänzen den PDF-Vergleich von Kodes, Hierarchie, Endständigkeit und Lateralität.</a:t>
            </a:r>
            <a:endParaRPr lang="en-US" sz="1520" dirty="0"/>
          </a:p>
        </p:txBody>
      </p:sp>
      <p:sp>
        <p:nvSpPr>
          <p:cNvPr id="28" name="Shape 25"/>
          <p:cNvSpPr/>
          <p:nvPr/>
        </p:nvSpPr>
        <p:spPr>
          <a:xfrm>
            <a:off x="438912" y="5577840"/>
            <a:ext cx="11314176" cy="539496"/>
          </a:xfrm>
          <a:prstGeom prst="rect">
            <a:avLst/>
          </a:prstGeom>
          <a:solidFill>
            <a:srgbClr val="ECEFDF"/>
          </a:solidFill>
          <a:ln w="12700">
            <a:solidFill>
              <a:srgbClr val="ECEFDF"/>
            </a:solidFill>
            <a:prstDash val="solid"/>
          </a:ln>
        </p:spPr>
      </p:sp>
      <p:sp>
        <p:nvSpPr>
          <p:cNvPr id="29" name="Shape 26"/>
          <p:cNvSpPr/>
          <p:nvPr/>
        </p:nvSpPr>
        <p:spPr>
          <a:xfrm>
            <a:off x="438912" y="5577840"/>
            <a:ext cx="41148" cy="539496"/>
          </a:xfrm>
          <a:prstGeom prst="rect">
            <a:avLst/>
          </a:prstGeom>
          <a:solidFill>
            <a:srgbClr val="284907"/>
          </a:solidFill>
          <a:ln w="12700">
            <a:solidFill>
              <a:srgbClr val="284907"/>
            </a:solidFill>
            <a:prstDash val="solid"/>
          </a:ln>
        </p:spPr>
      </p:sp>
      <p:sp>
        <p:nvSpPr>
          <p:cNvPr id="30" name="Text 27"/>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Eigene Praxisfolgen und Fallbeispiele sind didaktische Ableitungen, keine zusätzlichen BFS-Regeln.</a:t>
            </a:r>
            <a:endParaRPr lang="en-US" sz="1512"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ORIENTIERUNG</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JAHRESUMSTELLUNG</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Gültigkeit und Arbeitsinstrumente</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und CHOP 2027: Einleitung S. V.</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05 / 124</a:t>
            </a:r>
            <a:endParaRPr lang="en-US" sz="900" dirty="0"/>
          </a:p>
        </p:txBody>
      </p:sp>
      <p:sp>
        <p:nvSpPr>
          <p:cNvPr id="16" name="Shape 13"/>
          <p:cNvSpPr/>
          <p:nvPr/>
        </p:nvSpPr>
        <p:spPr>
          <a:xfrm>
            <a:off x="438912" y="2020824"/>
            <a:ext cx="5532120" cy="3337560"/>
          </a:xfrm>
          <a:prstGeom prst="rect">
            <a:avLst/>
          </a:prstGeom>
          <a:solidFill>
            <a:srgbClr val="FFFFFF"/>
          </a:solidFill>
          <a:ln w="6350">
            <a:solidFill>
              <a:srgbClr val="DED9D0"/>
            </a:solidFill>
            <a:prstDash val="solid"/>
          </a:ln>
        </p:spPr>
      </p:sp>
      <p:sp>
        <p:nvSpPr>
          <p:cNvPr id="17" name="Shape 14"/>
          <p:cNvSpPr/>
          <p:nvPr/>
        </p:nvSpPr>
        <p:spPr>
          <a:xfrm>
            <a:off x="6217920" y="2020824"/>
            <a:ext cx="5532120" cy="3337560"/>
          </a:xfrm>
          <a:prstGeom prst="rect">
            <a:avLst/>
          </a:prstGeom>
          <a:solidFill>
            <a:srgbClr val="FFFFFF"/>
          </a:solidFill>
          <a:ln w="6350">
            <a:solidFill>
              <a:srgbClr val="DED9D0"/>
            </a:solidFill>
            <a:prstDash val="solid"/>
          </a:ln>
        </p:spPr>
      </p:sp>
      <p:sp>
        <p:nvSpPr>
          <p:cNvPr id="18" name="Shape 15"/>
          <p:cNvSpPr/>
          <p:nvPr/>
        </p:nvSpPr>
        <p:spPr>
          <a:xfrm>
            <a:off x="438912" y="2020824"/>
            <a:ext cx="5532120" cy="429768"/>
          </a:xfrm>
          <a:prstGeom prst="rect">
            <a:avLst/>
          </a:prstGeom>
          <a:solidFill>
            <a:srgbClr val="303D43"/>
          </a:solidFill>
          <a:ln w="12700">
            <a:solidFill>
              <a:srgbClr val="303D43"/>
            </a:solidFill>
            <a:prstDash val="solid"/>
          </a:ln>
        </p:spPr>
      </p:sp>
      <p:sp>
        <p:nvSpPr>
          <p:cNvPr id="19" name="Shape 16"/>
          <p:cNvSpPr/>
          <p:nvPr/>
        </p:nvSpPr>
        <p:spPr>
          <a:xfrm>
            <a:off x="6217920" y="2020824"/>
            <a:ext cx="5532120" cy="429768"/>
          </a:xfrm>
          <a:prstGeom prst="rect">
            <a:avLst/>
          </a:prstGeom>
          <a:solidFill>
            <a:srgbClr val="E5DAC7"/>
          </a:solidFill>
          <a:ln w="12700">
            <a:solidFill>
              <a:srgbClr val="E5DAC7"/>
            </a:solidFill>
            <a:prstDash val="solid"/>
          </a:ln>
        </p:spPr>
      </p:sp>
      <p:sp>
        <p:nvSpPr>
          <p:cNvPr id="20" name="Text 17"/>
          <p:cNvSpPr/>
          <p:nvPr/>
        </p:nvSpPr>
        <p:spPr>
          <a:xfrm>
            <a:off x="603504"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FFFFFF"/>
                </a:solidFill>
                <a:latin typeface="Arial" pitchFamily="34" charset="0"/>
                <a:ea typeface="Arial" pitchFamily="34" charset="-122"/>
                <a:cs typeface="Arial" pitchFamily="34" charset="-120"/>
              </a:rPr>
              <a:t>2026</a:t>
            </a:r>
            <a:endParaRPr lang="en-US" sz="1670" dirty="0"/>
          </a:p>
        </p:txBody>
      </p:sp>
      <p:sp>
        <p:nvSpPr>
          <p:cNvPr id="21" name="Text 18"/>
          <p:cNvSpPr/>
          <p:nvPr/>
        </p:nvSpPr>
        <p:spPr>
          <a:xfrm>
            <a:off x="6382512"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243239"/>
                </a:solidFill>
                <a:latin typeface="Arial" pitchFamily="34" charset="0"/>
                <a:ea typeface="Arial" pitchFamily="34" charset="-122"/>
                <a:cs typeface="Arial" pitchFamily="34" charset="-120"/>
              </a:rPr>
              <a:t>2027</a:t>
            </a:r>
            <a:endParaRPr lang="en-US" sz="1670" dirty="0"/>
          </a:p>
        </p:txBody>
      </p:sp>
      <p:sp>
        <p:nvSpPr>
          <p:cNvPr id="22" name="Shape 19"/>
          <p:cNvSpPr/>
          <p:nvPr/>
        </p:nvSpPr>
        <p:spPr>
          <a:xfrm>
            <a:off x="603504" y="2738628"/>
            <a:ext cx="45720" cy="45720"/>
          </a:xfrm>
          <a:prstGeom prst="rect">
            <a:avLst/>
          </a:prstGeom>
          <a:solidFill>
            <a:srgbClr val="8D9B77"/>
          </a:solidFill>
          <a:ln w="12700">
            <a:solidFill>
              <a:srgbClr val="8D9B77"/>
            </a:solidFill>
            <a:prstDash val="solid"/>
          </a:ln>
        </p:spPr>
      </p:sp>
      <p:sp>
        <p:nvSpPr>
          <p:cNvPr id="23" name="Text 20"/>
          <p:cNvSpPr/>
          <p:nvPr/>
        </p:nvSpPr>
        <p:spPr>
          <a:xfrm>
            <a:off x="768096" y="2651760"/>
            <a:ext cx="5029200" cy="300228"/>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CHOP 2026 gilt ab 1. Januar 2026.</a:t>
            </a:r>
            <a:endParaRPr lang="en-US" sz="1820" dirty="0"/>
          </a:p>
        </p:txBody>
      </p:sp>
      <p:sp>
        <p:nvSpPr>
          <p:cNvPr id="24" name="Shape 21"/>
          <p:cNvSpPr/>
          <p:nvPr/>
        </p:nvSpPr>
        <p:spPr>
          <a:xfrm>
            <a:off x="603504" y="3290316"/>
            <a:ext cx="45720" cy="45720"/>
          </a:xfrm>
          <a:prstGeom prst="rect">
            <a:avLst/>
          </a:prstGeom>
          <a:solidFill>
            <a:srgbClr val="8D9B77"/>
          </a:solidFill>
          <a:ln w="12700">
            <a:solidFill>
              <a:srgbClr val="8D9B77"/>
            </a:solidFill>
            <a:prstDash val="solid"/>
          </a:ln>
        </p:spPr>
      </p:sp>
      <p:sp>
        <p:nvSpPr>
          <p:cNvPr id="25" name="Text 22"/>
          <p:cNvSpPr/>
          <p:nvPr/>
        </p:nvSpPr>
        <p:spPr>
          <a:xfrm>
            <a:off x="768096" y="3203448"/>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Die deutschsprachige PDF-Fassung ist Referenz.</a:t>
            </a:r>
            <a:endParaRPr lang="en-US" sz="1820" dirty="0"/>
          </a:p>
        </p:txBody>
      </p:sp>
      <p:sp>
        <p:nvSpPr>
          <p:cNvPr id="26" name="Shape 23"/>
          <p:cNvSpPr/>
          <p:nvPr/>
        </p:nvSpPr>
        <p:spPr>
          <a:xfrm>
            <a:off x="603504" y="4091635"/>
            <a:ext cx="45720" cy="45720"/>
          </a:xfrm>
          <a:prstGeom prst="rect">
            <a:avLst/>
          </a:prstGeom>
          <a:solidFill>
            <a:srgbClr val="8D9B77"/>
          </a:solidFill>
          <a:ln w="12700">
            <a:solidFill>
              <a:srgbClr val="8D9B77"/>
            </a:solidFill>
            <a:prstDash val="solid"/>
          </a:ln>
        </p:spPr>
      </p:sp>
      <p:sp>
        <p:nvSpPr>
          <p:cNvPr id="27" name="Text 24"/>
          <p:cNvSpPr/>
          <p:nvPr/>
        </p:nvSpPr>
        <p:spPr>
          <a:xfrm>
            <a:off x="768096" y="4004767"/>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Systematisches Verzeichnis und geltende Kodierrichtlinien gemeinsam anwenden.</a:t>
            </a:r>
            <a:endParaRPr lang="en-US" sz="1820" dirty="0"/>
          </a:p>
        </p:txBody>
      </p:sp>
      <p:sp>
        <p:nvSpPr>
          <p:cNvPr id="28" name="Shape 25"/>
          <p:cNvSpPr/>
          <p:nvPr/>
        </p:nvSpPr>
        <p:spPr>
          <a:xfrm>
            <a:off x="6382512" y="2738628"/>
            <a:ext cx="45720" cy="45720"/>
          </a:xfrm>
          <a:prstGeom prst="rect">
            <a:avLst/>
          </a:prstGeom>
          <a:solidFill>
            <a:srgbClr val="8D9B77"/>
          </a:solidFill>
          <a:ln w="12700">
            <a:solidFill>
              <a:srgbClr val="8D9B77"/>
            </a:solidFill>
            <a:prstDash val="solid"/>
          </a:ln>
        </p:spPr>
      </p:sp>
      <p:sp>
        <p:nvSpPr>
          <p:cNvPr id="29" name="Text 26"/>
          <p:cNvSpPr/>
          <p:nvPr/>
        </p:nvSpPr>
        <p:spPr>
          <a:xfrm>
            <a:off x="6547104" y="2651760"/>
            <a:ext cx="5029200" cy="300228"/>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CHOP 2027 gilt ab 1. Januar 2027.</a:t>
            </a:r>
            <a:endParaRPr lang="en-US" sz="1820" dirty="0"/>
          </a:p>
        </p:txBody>
      </p:sp>
      <p:sp>
        <p:nvSpPr>
          <p:cNvPr id="30" name="Shape 27"/>
          <p:cNvSpPr/>
          <p:nvPr/>
        </p:nvSpPr>
        <p:spPr>
          <a:xfrm>
            <a:off x="6382512" y="3290316"/>
            <a:ext cx="45720" cy="45720"/>
          </a:xfrm>
          <a:prstGeom prst="rect">
            <a:avLst/>
          </a:prstGeom>
          <a:solidFill>
            <a:srgbClr val="8D9B77"/>
          </a:solidFill>
          <a:ln w="12700">
            <a:solidFill>
              <a:srgbClr val="8D9B77"/>
            </a:solidFill>
            <a:prstDash val="solid"/>
          </a:ln>
        </p:spPr>
      </p:sp>
      <p:sp>
        <p:nvSpPr>
          <p:cNvPr id="31" name="Text 28"/>
          <p:cNvSpPr/>
          <p:nvPr/>
        </p:nvSpPr>
        <p:spPr>
          <a:xfrm>
            <a:off x="6547104" y="3203448"/>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Die deutschsprachige PDF-Fassung bleibt Referenz.</a:t>
            </a:r>
            <a:endParaRPr lang="en-US" sz="1820" dirty="0"/>
          </a:p>
        </p:txBody>
      </p:sp>
      <p:sp>
        <p:nvSpPr>
          <p:cNvPr id="32" name="Shape 29"/>
          <p:cNvSpPr/>
          <p:nvPr/>
        </p:nvSpPr>
        <p:spPr>
          <a:xfrm>
            <a:off x="6382512" y="4091635"/>
            <a:ext cx="45720" cy="45720"/>
          </a:xfrm>
          <a:prstGeom prst="rect">
            <a:avLst/>
          </a:prstGeom>
          <a:solidFill>
            <a:srgbClr val="8D9B77"/>
          </a:solidFill>
          <a:ln w="12700">
            <a:solidFill>
              <a:srgbClr val="8D9B77"/>
            </a:solidFill>
            <a:prstDash val="solid"/>
          </a:ln>
        </p:spPr>
      </p:sp>
      <p:sp>
        <p:nvSpPr>
          <p:cNvPr id="33" name="Text 30"/>
          <p:cNvSpPr/>
          <p:nvPr/>
        </p:nvSpPr>
        <p:spPr>
          <a:xfrm>
            <a:off x="6547104" y="4004767"/>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Die Einleitung kündigt die Instrumente 2027 in der MCT per Ende 2026 an.</a:t>
            </a:r>
            <a:endParaRPr lang="en-US" sz="1820" dirty="0"/>
          </a:p>
        </p:txBody>
      </p:sp>
      <p:sp>
        <p:nvSpPr>
          <p:cNvPr id="34" name="Shape 31"/>
          <p:cNvSpPr/>
          <p:nvPr/>
        </p:nvSpPr>
        <p:spPr>
          <a:xfrm>
            <a:off x="438912" y="5577840"/>
            <a:ext cx="11314176" cy="539496"/>
          </a:xfrm>
          <a:prstGeom prst="rect">
            <a:avLst/>
          </a:prstGeom>
          <a:solidFill>
            <a:srgbClr val="ECEFDF"/>
          </a:solidFill>
          <a:ln w="12700">
            <a:solidFill>
              <a:srgbClr val="ECEFDF"/>
            </a:solidFill>
            <a:prstDash val="solid"/>
          </a:ln>
        </p:spPr>
      </p:sp>
      <p:sp>
        <p:nvSpPr>
          <p:cNvPr id="35" name="Shape 32"/>
          <p:cNvSpPr/>
          <p:nvPr/>
        </p:nvSpPr>
        <p:spPr>
          <a:xfrm>
            <a:off x="438912" y="5577840"/>
            <a:ext cx="41148" cy="539496"/>
          </a:xfrm>
          <a:prstGeom prst="rect">
            <a:avLst/>
          </a:prstGeom>
          <a:solidFill>
            <a:srgbClr val="284907"/>
          </a:solidFill>
          <a:ln w="12700">
            <a:solidFill>
              <a:srgbClr val="284907"/>
            </a:solidFill>
            <a:prstDash val="solid"/>
          </a:ln>
        </p:spPr>
      </p:sp>
      <p:sp>
        <p:nvSpPr>
          <p:cNvPr id="36" name="Text 33"/>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Die Schulung vergleicht die gelieferten Fassungen; spätere amtliche Aktualisierungen bleiben zusätzlich zu beachten.</a:t>
            </a:r>
            <a:endParaRPr lang="en-US" sz="1512"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ORIENTIERUNG</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ÜBERBLICK</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Fünf Arten von Änderungen</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Eigene Kategorisierung; CHOP 2027, Änderungsüberblick S. V–XV.</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06 / 124</a:t>
            </a:r>
            <a:endParaRPr lang="en-US" sz="900" dirty="0"/>
          </a:p>
        </p:txBody>
      </p:sp>
      <p:sp>
        <p:nvSpPr>
          <p:cNvPr id="16" name="Shape 13"/>
          <p:cNvSpPr/>
          <p:nvPr/>
        </p:nvSpPr>
        <p:spPr>
          <a:xfrm>
            <a:off x="438912" y="2020824"/>
            <a:ext cx="2332348" cy="438912"/>
          </a:xfrm>
          <a:prstGeom prst="rect">
            <a:avLst/>
          </a:prstGeom>
          <a:solidFill>
            <a:srgbClr val="303D43"/>
          </a:solidFill>
          <a:ln w="12700">
            <a:solidFill>
              <a:srgbClr val="303D43"/>
            </a:solidFill>
            <a:prstDash val="solid"/>
          </a:ln>
        </p:spPr>
      </p:sp>
      <p:sp>
        <p:nvSpPr>
          <p:cNvPr id="17" name="Text 14"/>
          <p:cNvSpPr/>
          <p:nvPr/>
        </p:nvSpPr>
        <p:spPr>
          <a:xfrm>
            <a:off x="557784" y="2093976"/>
            <a:ext cx="2094604"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Kennzeichnung</a:t>
            </a:r>
            <a:endParaRPr lang="en-US" sz="1327" dirty="0"/>
          </a:p>
        </p:txBody>
      </p:sp>
      <p:sp>
        <p:nvSpPr>
          <p:cNvPr id="18" name="Shape 15"/>
          <p:cNvSpPr/>
          <p:nvPr/>
        </p:nvSpPr>
        <p:spPr>
          <a:xfrm>
            <a:off x="2771260" y="2020824"/>
            <a:ext cx="4115909" cy="438912"/>
          </a:xfrm>
          <a:prstGeom prst="rect">
            <a:avLst/>
          </a:prstGeom>
          <a:solidFill>
            <a:srgbClr val="303D43"/>
          </a:solidFill>
          <a:ln w="12700">
            <a:solidFill>
              <a:srgbClr val="303D43"/>
            </a:solidFill>
            <a:prstDash val="solid"/>
          </a:ln>
        </p:spPr>
      </p:sp>
      <p:sp>
        <p:nvSpPr>
          <p:cNvPr id="19" name="Text 16"/>
          <p:cNvSpPr/>
          <p:nvPr/>
        </p:nvSpPr>
        <p:spPr>
          <a:xfrm>
            <a:off x="2890132" y="2093976"/>
            <a:ext cx="3878165"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Was sich ändert</a:t>
            </a:r>
            <a:endParaRPr lang="en-US" sz="1327" dirty="0"/>
          </a:p>
        </p:txBody>
      </p:sp>
      <p:sp>
        <p:nvSpPr>
          <p:cNvPr id="20" name="Shape 17"/>
          <p:cNvSpPr/>
          <p:nvPr/>
        </p:nvSpPr>
        <p:spPr>
          <a:xfrm>
            <a:off x="6887169" y="2020824"/>
            <a:ext cx="4865919" cy="438912"/>
          </a:xfrm>
          <a:prstGeom prst="rect">
            <a:avLst/>
          </a:prstGeom>
          <a:solidFill>
            <a:srgbClr val="303D43"/>
          </a:solidFill>
          <a:ln w="12700">
            <a:solidFill>
              <a:srgbClr val="303D43"/>
            </a:solidFill>
            <a:prstDash val="solid"/>
          </a:ln>
        </p:spPr>
      </p:sp>
      <p:sp>
        <p:nvSpPr>
          <p:cNvPr id="21" name="Text 18"/>
          <p:cNvSpPr/>
          <p:nvPr/>
        </p:nvSpPr>
        <p:spPr>
          <a:xfrm>
            <a:off x="7006041" y="2093976"/>
            <a:ext cx="4628175"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Konsequenz für die Schulung</a:t>
            </a:r>
            <a:endParaRPr lang="en-US" sz="1327" dirty="0"/>
          </a:p>
        </p:txBody>
      </p:sp>
      <p:sp>
        <p:nvSpPr>
          <p:cNvPr id="22" name="Shape 19"/>
          <p:cNvSpPr/>
          <p:nvPr/>
        </p:nvSpPr>
        <p:spPr>
          <a:xfrm>
            <a:off x="438912" y="2459736"/>
            <a:ext cx="2332348" cy="670072"/>
          </a:xfrm>
          <a:prstGeom prst="rect">
            <a:avLst/>
          </a:prstGeom>
          <a:solidFill>
            <a:srgbClr val="FFFFFF"/>
          </a:solidFill>
          <a:ln w="12700">
            <a:solidFill>
              <a:srgbClr val="FFFFFF"/>
            </a:solidFill>
            <a:prstDash val="solid"/>
          </a:ln>
        </p:spPr>
      </p:sp>
      <p:sp>
        <p:nvSpPr>
          <p:cNvPr id="23" name="Text 20"/>
          <p:cNvSpPr/>
          <p:nvPr/>
        </p:nvSpPr>
        <p:spPr>
          <a:xfrm>
            <a:off x="557784" y="2528316"/>
            <a:ext cx="2094604" cy="532912"/>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NEU</a:t>
            </a:r>
            <a:endParaRPr lang="en-US" sz="1677" dirty="0"/>
          </a:p>
        </p:txBody>
      </p:sp>
      <p:sp>
        <p:nvSpPr>
          <p:cNvPr id="24" name="Shape 21"/>
          <p:cNvSpPr/>
          <p:nvPr/>
        </p:nvSpPr>
        <p:spPr>
          <a:xfrm>
            <a:off x="2771260" y="2459736"/>
            <a:ext cx="4115909" cy="670072"/>
          </a:xfrm>
          <a:prstGeom prst="rect">
            <a:avLst/>
          </a:prstGeom>
          <a:solidFill>
            <a:srgbClr val="FFFFFF"/>
          </a:solidFill>
          <a:ln w="12700">
            <a:solidFill>
              <a:srgbClr val="FFFFFF"/>
            </a:solidFill>
            <a:prstDash val="solid"/>
          </a:ln>
        </p:spPr>
      </p:sp>
      <p:sp>
        <p:nvSpPr>
          <p:cNvPr id="25" name="Text 22"/>
          <p:cNvSpPr/>
          <p:nvPr/>
        </p:nvSpPr>
        <p:spPr>
          <a:xfrm>
            <a:off x="2890132" y="2528316"/>
            <a:ext cx="3878165" cy="532912"/>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Neuer Kode / neue Familie</a:t>
            </a:r>
            <a:endParaRPr lang="en-US" sz="1677" dirty="0"/>
          </a:p>
        </p:txBody>
      </p:sp>
      <p:sp>
        <p:nvSpPr>
          <p:cNvPr id="26" name="Shape 23"/>
          <p:cNvSpPr/>
          <p:nvPr/>
        </p:nvSpPr>
        <p:spPr>
          <a:xfrm>
            <a:off x="6887169" y="2459736"/>
            <a:ext cx="4865919" cy="670072"/>
          </a:xfrm>
          <a:prstGeom prst="rect">
            <a:avLst/>
          </a:prstGeom>
          <a:solidFill>
            <a:srgbClr val="FFFFFF"/>
          </a:solidFill>
          <a:ln w="12700">
            <a:solidFill>
              <a:srgbClr val="FFFFFF"/>
            </a:solidFill>
            <a:prstDash val="solid"/>
          </a:ln>
        </p:spPr>
      </p:sp>
      <p:sp>
        <p:nvSpPr>
          <p:cNvPr id="27" name="Text 24"/>
          <p:cNvSpPr/>
          <p:nvPr/>
        </p:nvSpPr>
        <p:spPr>
          <a:xfrm>
            <a:off x="7006041" y="2528316"/>
            <a:ext cx="4628175" cy="532912"/>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Erfassungsbedingungen und Abgrenzung lernen.</a:t>
            </a:r>
            <a:endParaRPr lang="en-US" sz="1677" dirty="0"/>
          </a:p>
        </p:txBody>
      </p:sp>
      <p:sp>
        <p:nvSpPr>
          <p:cNvPr id="28" name="Shape 25"/>
          <p:cNvSpPr/>
          <p:nvPr/>
        </p:nvSpPr>
        <p:spPr>
          <a:xfrm>
            <a:off x="438912" y="3129808"/>
            <a:ext cx="2332348" cy="448788"/>
          </a:xfrm>
          <a:prstGeom prst="rect">
            <a:avLst/>
          </a:prstGeom>
          <a:solidFill>
            <a:srgbClr val="F0EBE1"/>
          </a:solidFill>
          <a:ln w="12700">
            <a:solidFill>
              <a:srgbClr val="F0EBE1"/>
            </a:solidFill>
            <a:prstDash val="solid"/>
          </a:ln>
        </p:spPr>
      </p:sp>
      <p:sp>
        <p:nvSpPr>
          <p:cNvPr id="29" name="Text 26"/>
          <p:cNvSpPr/>
          <p:nvPr/>
        </p:nvSpPr>
        <p:spPr>
          <a:xfrm>
            <a:off x="557784" y="3198388"/>
            <a:ext cx="2094604" cy="31162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GEÄNDERT</a:t>
            </a:r>
            <a:endParaRPr lang="en-US" sz="1677" dirty="0"/>
          </a:p>
        </p:txBody>
      </p:sp>
      <p:sp>
        <p:nvSpPr>
          <p:cNvPr id="30" name="Shape 27"/>
          <p:cNvSpPr/>
          <p:nvPr/>
        </p:nvSpPr>
        <p:spPr>
          <a:xfrm>
            <a:off x="2771260" y="3129808"/>
            <a:ext cx="4115909" cy="448788"/>
          </a:xfrm>
          <a:prstGeom prst="rect">
            <a:avLst/>
          </a:prstGeom>
          <a:solidFill>
            <a:srgbClr val="F0EBE1"/>
          </a:solidFill>
          <a:ln w="12700">
            <a:solidFill>
              <a:srgbClr val="F0EBE1"/>
            </a:solidFill>
            <a:prstDash val="solid"/>
          </a:ln>
        </p:spPr>
      </p:sp>
      <p:sp>
        <p:nvSpPr>
          <p:cNvPr id="31" name="Text 28"/>
          <p:cNvSpPr/>
          <p:nvPr/>
        </p:nvSpPr>
        <p:spPr>
          <a:xfrm>
            <a:off x="2890132" y="3198388"/>
            <a:ext cx="3878165" cy="31162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Inhalt, Mindestmerkmal oder Hinweis</a:t>
            </a:r>
            <a:endParaRPr lang="en-US" sz="1677" dirty="0"/>
          </a:p>
        </p:txBody>
      </p:sp>
      <p:sp>
        <p:nvSpPr>
          <p:cNvPr id="32" name="Shape 29"/>
          <p:cNvSpPr/>
          <p:nvPr/>
        </p:nvSpPr>
        <p:spPr>
          <a:xfrm>
            <a:off x="6887169" y="3129808"/>
            <a:ext cx="4865919" cy="448788"/>
          </a:xfrm>
          <a:prstGeom prst="rect">
            <a:avLst/>
          </a:prstGeom>
          <a:solidFill>
            <a:srgbClr val="F0EBE1"/>
          </a:solidFill>
          <a:ln w="12700">
            <a:solidFill>
              <a:srgbClr val="F0EBE1"/>
            </a:solidFill>
            <a:prstDash val="solid"/>
          </a:ln>
        </p:spPr>
      </p:sp>
      <p:sp>
        <p:nvSpPr>
          <p:cNvPr id="33" name="Text 30"/>
          <p:cNvSpPr/>
          <p:nvPr/>
        </p:nvSpPr>
        <p:spPr>
          <a:xfrm>
            <a:off x="7006041" y="3198388"/>
            <a:ext cx="4628175" cy="31162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Nicht nur den Titel vergleichen.</a:t>
            </a:r>
            <a:endParaRPr lang="en-US" sz="1677" dirty="0"/>
          </a:p>
        </p:txBody>
      </p:sp>
      <p:sp>
        <p:nvSpPr>
          <p:cNvPr id="34" name="Shape 31"/>
          <p:cNvSpPr/>
          <p:nvPr/>
        </p:nvSpPr>
        <p:spPr>
          <a:xfrm>
            <a:off x="438912" y="3578596"/>
            <a:ext cx="2332348" cy="448788"/>
          </a:xfrm>
          <a:prstGeom prst="rect">
            <a:avLst/>
          </a:prstGeom>
          <a:solidFill>
            <a:srgbClr val="FFFFFF"/>
          </a:solidFill>
          <a:ln w="12700">
            <a:solidFill>
              <a:srgbClr val="FFFFFF"/>
            </a:solidFill>
            <a:prstDash val="solid"/>
          </a:ln>
        </p:spPr>
      </p:sp>
      <p:sp>
        <p:nvSpPr>
          <p:cNvPr id="35" name="Text 32"/>
          <p:cNvSpPr/>
          <p:nvPr/>
        </p:nvSpPr>
        <p:spPr>
          <a:xfrm>
            <a:off x="557784" y="3647176"/>
            <a:ext cx="2094604" cy="31162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UMSTRUKTURIERT</a:t>
            </a:r>
            <a:endParaRPr lang="en-US" sz="1677" dirty="0"/>
          </a:p>
        </p:txBody>
      </p:sp>
      <p:sp>
        <p:nvSpPr>
          <p:cNvPr id="36" name="Shape 33"/>
          <p:cNvSpPr/>
          <p:nvPr/>
        </p:nvSpPr>
        <p:spPr>
          <a:xfrm>
            <a:off x="2771260" y="3578596"/>
            <a:ext cx="4115909" cy="448788"/>
          </a:xfrm>
          <a:prstGeom prst="rect">
            <a:avLst/>
          </a:prstGeom>
          <a:solidFill>
            <a:srgbClr val="FFFFFF"/>
          </a:solidFill>
          <a:ln w="12700">
            <a:solidFill>
              <a:srgbClr val="FFFFFF"/>
            </a:solidFill>
            <a:prstDash val="solid"/>
          </a:ln>
        </p:spPr>
      </p:sp>
      <p:sp>
        <p:nvSpPr>
          <p:cNvPr id="37" name="Text 34"/>
          <p:cNvSpPr/>
          <p:nvPr/>
        </p:nvSpPr>
        <p:spPr>
          <a:xfrm>
            <a:off x="2890132" y="3647176"/>
            <a:ext cx="3878165" cy="31162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Neue Nummer oder Hierarchie</a:t>
            </a:r>
            <a:endParaRPr lang="en-US" sz="1677" dirty="0"/>
          </a:p>
        </p:txBody>
      </p:sp>
      <p:sp>
        <p:nvSpPr>
          <p:cNvPr id="38" name="Shape 35"/>
          <p:cNvSpPr/>
          <p:nvPr/>
        </p:nvSpPr>
        <p:spPr>
          <a:xfrm>
            <a:off x="6887169" y="3578596"/>
            <a:ext cx="4865919" cy="448788"/>
          </a:xfrm>
          <a:prstGeom prst="rect">
            <a:avLst/>
          </a:prstGeom>
          <a:solidFill>
            <a:srgbClr val="FFFFFF"/>
          </a:solidFill>
          <a:ln w="12700">
            <a:solidFill>
              <a:srgbClr val="FFFFFF"/>
            </a:solidFill>
            <a:prstDash val="solid"/>
          </a:ln>
        </p:spPr>
      </p:sp>
      <p:sp>
        <p:nvSpPr>
          <p:cNvPr id="39" name="Text 36"/>
          <p:cNvSpPr/>
          <p:nvPr/>
        </p:nvSpPr>
        <p:spPr>
          <a:xfrm>
            <a:off x="7006041" y="3647176"/>
            <a:ext cx="4628175" cy="31162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Vorlagen und Zuordnung prüfen.</a:t>
            </a:r>
            <a:endParaRPr lang="en-US" sz="1677" dirty="0"/>
          </a:p>
        </p:txBody>
      </p:sp>
      <p:sp>
        <p:nvSpPr>
          <p:cNvPr id="40" name="Shape 37"/>
          <p:cNvSpPr/>
          <p:nvPr/>
        </p:nvSpPr>
        <p:spPr>
          <a:xfrm>
            <a:off x="438912" y="4027383"/>
            <a:ext cx="2332348" cy="670072"/>
          </a:xfrm>
          <a:prstGeom prst="rect">
            <a:avLst/>
          </a:prstGeom>
          <a:solidFill>
            <a:srgbClr val="F0EBE1"/>
          </a:solidFill>
          <a:ln w="12700">
            <a:solidFill>
              <a:srgbClr val="F0EBE1"/>
            </a:solidFill>
            <a:prstDash val="solid"/>
          </a:ln>
        </p:spPr>
      </p:sp>
      <p:sp>
        <p:nvSpPr>
          <p:cNvPr id="41" name="Text 38"/>
          <p:cNvSpPr/>
          <p:nvPr/>
        </p:nvSpPr>
        <p:spPr>
          <a:xfrm>
            <a:off x="557784" y="4095963"/>
            <a:ext cx="2094604" cy="532912"/>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ÜBERNOMMEN AUS 2026</a:t>
            </a:r>
            <a:endParaRPr lang="en-US" sz="1677" dirty="0"/>
          </a:p>
        </p:txBody>
      </p:sp>
      <p:sp>
        <p:nvSpPr>
          <p:cNvPr id="42" name="Shape 39"/>
          <p:cNvSpPr/>
          <p:nvPr/>
        </p:nvSpPr>
        <p:spPr>
          <a:xfrm>
            <a:off x="2771260" y="4027383"/>
            <a:ext cx="4115909" cy="670072"/>
          </a:xfrm>
          <a:prstGeom prst="rect">
            <a:avLst/>
          </a:prstGeom>
          <a:solidFill>
            <a:srgbClr val="F0EBE1"/>
          </a:solidFill>
          <a:ln w="12700">
            <a:solidFill>
              <a:srgbClr val="F0EBE1"/>
            </a:solidFill>
            <a:prstDash val="solid"/>
          </a:ln>
        </p:spPr>
      </p:sp>
      <p:sp>
        <p:nvSpPr>
          <p:cNvPr id="43" name="Text 40"/>
          <p:cNvSpPr/>
          <p:nvPr/>
        </p:nvSpPr>
        <p:spPr>
          <a:xfrm>
            <a:off x="2890132" y="4095963"/>
            <a:ext cx="3878165" cy="532912"/>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Unterjährige Klarstellung eingearbeitet</a:t>
            </a:r>
            <a:endParaRPr lang="en-US" sz="1677" dirty="0"/>
          </a:p>
        </p:txBody>
      </p:sp>
      <p:sp>
        <p:nvSpPr>
          <p:cNvPr id="44" name="Shape 41"/>
          <p:cNvSpPr/>
          <p:nvPr/>
        </p:nvSpPr>
        <p:spPr>
          <a:xfrm>
            <a:off x="6887169" y="4027383"/>
            <a:ext cx="4865919" cy="670072"/>
          </a:xfrm>
          <a:prstGeom prst="rect">
            <a:avLst/>
          </a:prstGeom>
          <a:solidFill>
            <a:srgbClr val="F0EBE1"/>
          </a:solidFill>
          <a:ln w="12700">
            <a:solidFill>
              <a:srgbClr val="F0EBE1"/>
            </a:solidFill>
            <a:prstDash val="solid"/>
          </a:ln>
        </p:spPr>
      </p:sp>
      <p:sp>
        <p:nvSpPr>
          <p:cNvPr id="45" name="Text 42"/>
          <p:cNvSpPr/>
          <p:nvPr/>
        </p:nvSpPr>
        <p:spPr>
          <a:xfrm>
            <a:off x="7006041" y="4095963"/>
            <a:ext cx="4628175" cy="532912"/>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Nicht als erstmals 2027 geltend darstellen.</a:t>
            </a:r>
            <a:endParaRPr lang="en-US" sz="1677" dirty="0"/>
          </a:p>
        </p:txBody>
      </p:sp>
      <p:sp>
        <p:nvSpPr>
          <p:cNvPr id="46" name="Shape 43"/>
          <p:cNvSpPr/>
          <p:nvPr/>
        </p:nvSpPr>
        <p:spPr>
          <a:xfrm>
            <a:off x="438912" y="4697456"/>
            <a:ext cx="2332348" cy="670072"/>
          </a:xfrm>
          <a:prstGeom prst="rect">
            <a:avLst/>
          </a:prstGeom>
          <a:solidFill>
            <a:srgbClr val="FFFFFF"/>
          </a:solidFill>
          <a:ln w="12700">
            <a:solidFill>
              <a:srgbClr val="FFFFFF"/>
            </a:solidFill>
            <a:prstDash val="solid"/>
          </a:ln>
        </p:spPr>
      </p:sp>
      <p:sp>
        <p:nvSpPr>
          <p:cNvPr id="47" name="Text 44"/>
          <p:cNvSpPr/>
          <p:nvPr/>
        </p:nvSpPr>
        <p:spPr>
          <a:xfrm>
            <a:off x="557784" y="4766036"/>
            <a:ext cx="2094604" cy="532912"/>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REDAKTION / PRÜFPUNKT</a:t>
            </a:r>
            <a:endParaRPr lang="en-US" sz="1677" dirty="0"/>
          </a:p>
        </p:txBody>
      </p:sp>
      <p:sp>
        <p:nvSpPr>
          <p:cNvPr id="48" name="Shape 45"/>
          <p:cNvSpPr/>
          <p:nvPr/>
        </p:nvSpPr>
        <p:spPr>
          <a:xfrm>
            <a:off x="2771260" y="4697456"/>
            <a:ext cx="4115909" cy="670072"/>
          </a:xfrm>
          <a:prstGeom prst="rect">
            <a:avLst/>
          </a:prstGeom>
          <a:solidFill>
            <a:srgbClr val="FFFFFF"/>
          </a:solidFill>
          <a:ln w="12700">
            <a:solidFill>
              <a:srgbClr val="FFFFFF"/>
            </a:solidFill>
            <a:prstDash val="solid"/>
          </a:ln>
        </p:spPr>
      </p:sp>
      <p:sp>
        <p:nvSpPr>
          <p:cNvPr id="49" name="Text 46"/>
          <p:cNvSpPr/>
          <p:nvPr/>
        </p:nvSpPr>
        <p:spPr>
          <a:xfrm>
            <a:off x="2890132" y="4766036"/>
            <a:ext cx="3878165" cy="532912"/>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Sprachliche Anpassung oder Unstimmigkeit</a:t>
            </a:r>
            <a:endParaRPr lang="en-US" sz="1677" dirty="0"/>
          </a:p>
        </p:txBody>
      </p:sp>
      <p:sp>
        <p:nvSpPr>
          <p:cNvPr id="50" name="Shape 47"/>
          <p:cNvSpPr/>
          <p:nvPr/>
        </p:nvSpPr>
        <p:spPr>
          <a:xfrm>
            <a:off x="6887169" y="4697456"/>
            <a:ext cx="4865919" cy="670072"/>
          </a:xfrm>
          <a:prstGeom prst="rect">
            <a:avLst/>
          </a:prstGeom>
          <a:solidFill>
            <a:srgbClr val="FFFFFF"/>
          </a:solidFill>
          <a:ln w="12700">
            <a:solidFill>
              <a:srgbClr val="FFFFFF"/>
            </a:solidFill>
            <a:prstDash val="solid"/>
          </a:ln>
        </p:spPr>
      </p:sp>
      <p:sp>
        <p:nvSpPr>
          <p:cNvPr id="51" name="Text 48"/>
          <p:cNvSpPr/>
          <p:nvPr/>
        </p:nvSpPr>
        <p:spPr>
          <a:xfrm>
            <a:off x="7006041" y="4766036"/>
            <a:ext cx="4628175" cy="532912"/>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Keine ungesicherte Kodieränderung ableiten.</a:t>
            </a:r>
            <a:endParaRPr lang="en-US" sz="1677" dirty="0"/>
          </a:p>
        </p:txBody>
      </p:sp>
      <p:sp>
        <p:nvSpPr>
          <p:cNvPr id="52" name="Shape 49"/>
          <p:cNvSpPr/>
          <p:nvPr/>
        </p:nvSpPr>
        <p:spPr>
          <a:xfrm>
            <a:off x="438912" y="5577840"/>
            <a:ext cx="11314176" cy="539496"/>
          </a:xfrm>
          <a:prstGeom prst="rect">
            <a:avLst/>
          </a:prstGeom>
          <a:solidFill>
            <a:srgbClr val="ECEFDF"/>
          </a:solidFill>
          <a:ln w="12700">
            <a:solidFill>
              <a:srgbClr val="ECEFDF"/>
            </a:solidFill>
            <a:prstDash val="solid"/>
          </a:ln>
        </p:spPr>
      </p:sp>
      <p:sp>
        <p:nvSpPr>
          <p:cNvPr id="53" name="Shape 50"/>
          <p:cNvSpPr/>
          <p:nvPr/>
        </p:nvSpPr>
        <p:spPr>
          <a:xfrm>
            <a:off x="438912" y="5577840"/>
            <a:ext cx="41148" cy="539496"/>
          </a:xfrm>
          <a:prstGeom prst="rect">
            <a:avLst/>
          </a:prstGeom>
          <a:solidFill>
            <a:srgbClr val="284907"/>
          </a:solidFill>
          <a:ln w="12700">
            <a:solidFill>
              <a:srgbClr val="284907"/>
            </a:solidFill>
            <a:prstDash val="solid"/>
          </a:ln>
        </p:spPr>
      </p:sp>
      <p:sp>
        <p:nvSpPr>
          <p:cNvPr id="54" name="Text 51"/>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Ein gestrichener Tochterhinweis kann weiterhin über die übergeordnete Kategorie gelten.</a:t>
            </a:r>
            <a:endParaRPr lang="en-US" sz="1512"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ORIENTIERUNG</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ZEITLICHE EINORDNUNG</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Neu im Buch bedeutet nicht immer neu ab 2027</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2027, Einleitung S. VII, IX, X, XII–XIV.</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07 / 124</a:t>
            </a:r>
            <a:endParaRPr lang="en-US" sz="900" dirty="0"/>
          </a:p>
        </p:txBody>
      </p:sp>
      <p:sp>
        <p:nvSpPr>
          <p:cNvPr id="16" name="Shape 13"/>
          <p:cNvSpPr/>
          <p:nvPr/>
        </p:nvSpPr>
        <p:spPr>
          <a:xfrm>
            <a:off x="438912" y="2020824"/>
            <a:ext cx="4070176" cy="438912"/>
          </a:xfrm>
          <a:prstGeom prst="rect">
            <a:avLst/>
          </a:prstGeom>
          <a:solidFill>
            <a:srgbClr val="303D43"/>
          </a:solidFill>
          <a:ln w="12700">
            <a:solidFill>
              <a:srgbClr val="303D43"/>
            </a:solidFill>
            <a:prstDash val="solid"/>
          </a:ln>
        </p:spPr>
      </p:sp>
      <p:sp>
        <p:nvSpPr>
          <p:cNvPr id="17" name="Text 14"/>
          <p:cNvSpPr/>
          <p:nvPr/>
        </p:nvSpPr>
        <p:spPr>
          <a:xfrm>
            <a:off x="557784" y="2093976"/>
            <a:ext cx="3832432"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Thema</a:t>
            </a:r>
            <a:endParaRPr lang="en-US" sz="1327" dirty="0"/>
          </a:p>
        </p:txBody>
      </p:sp>
      <p:sp>
        <p:nvSpPr>
          <p:cNvPr id="18" name="Shape 15"/>
          <p:cNvSpPr/>
          <p:nvPr/>
        </p:nvSpPr>
        <p:spPr>
          <a:xfrm>
            <a:off x="4509088" y="2020824"/>
            <a:ext cx="4390303" cy="438912"/>
          </a:xfrm>
          <a:prstGeom prst="rect">
            <a:avLst/>
          </a:prstGeom>
          <a:solidFill>
            <a:srgbClr val="303D43"/>
          </a:solidFill>
          <a:ln w="12700">
            <a:solidFill>
              <a:srgbClr val="303D43"/>
            </a:solidFill>
            <a:prstDash val="solid"/>
          </a:ln>
        </p:spPr>
      </p:sp>
      <p:sp>
        <p:nvSpPr>
          <p:cNvPr id="19" name="Text 16"/>
          <p:cNvSpPr/>
          <p:nvPr/>
        </p:nvSpPr>
        <p:spPr>
          <a:xfrm>
            <a:off x="4627960" y="2093976"/>
            <a:ext cx="4152559"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Herkunft laut CHOP 2027</a:t>
            </a:r>
            <a:endParaRPr lang="en-US" sz="1327" dirty="0"/>
          </a:p>
        </p:txBody>
      </p:sp>
      <p:sp>
        <p:nvSpPr>
          <p:cNvPr id="20" name="Shape 17"/>
          <p:cNvSpPr/>
          <p:nvPr/>
        </p:nvSpPr>
        <p:spPr>
          <a:xfrm>
            <a:off x="8899391" y="2020824"/>
            <a:ext cx="2853697" cy="438912"/>
          </a:xfrm>
          <a:prstGeom prst="rect">
            <a:avLst/>
          </a:prstGeom>
          <a:solidFill>
            <a:srgbClr val="303D43"/>
          </a:solidFill>
          <a:ln w="12700">
            <a:solidFill>
              <a:srgbClr val="303D43"/>
            </a:solidFill>
            <a:prstDash val="solid"/>
          </a:ln>
        </p:spPr>
      </p:sp>
      <p:sp>
        <p:nvSpPr>
          <p:cNvPr id="21" name="Text 18"/>
          <p:cNvSpPr/>
          <p:nvPr/>
        </p:nvSpPr>
        <p:spPr>
          <a:xfrm>
            <a:off x="9018263" y="2093976"/>
            <a:ext cx="2615953"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Schulungseinordnung</a:t>
            </a:r>
            <a:endParaRPr lang="en-US" sz="1327" dirty="0"/>
          </a:p>
        </p:txBody>
      </p:sp>
      <p:sp>
        <p:nvSpPr>
          <p:cNvPr id="22" name="Shape 19"/>
          <p:cNvSpPr/>
          <p:nvPr/>
        </p:nvSpPr>
        <p:spPr>
          <a:xfrm>
            <a:off x="438912" y="2459736"/>
            <a:ext cx="4070176" cy="726948"/>
          </a:xfrm>
          <a:prstGeom prst="rect">
            <a:avLst/>
          </a:prstGeom>
          <a:solidFill>
            <a:srgbClr val="FFFFFF"/>
          </a:solidFill>
          <a:ln w="12700">
            <a:solidFill>
              <a:srgbClr val="FFFFFF"/>
            </a:solidFill>
            <a:prstDash val="solid"/>
          </a:ln>
        </p:spPr>
      </p:sp>
      <p:sp>
        <p:nvSpPr>
          <p:cNvPr id="23" name="Text 20"/>
          <p:cNvSpPr/>
          <p:nvPr/>
        </p:nvSpPr>
        <p:spPr>
          <a:xfrm>
            <a:off x="557784" y="2528316"/>
            <a:ext cx="3832432" cy="58978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PICC / zentrale Venenkatheter; Stammzellen</a:t>
            </a:r>
            <a:endParaRPr lang="en-US" sz="1677" dirty="0"/>
          </a:p>
        </p:txBody>
      </p:sp>
      <p:sp>
        <p:nvSpPr>
          <p:cNvPr id="24" name="Shape 21"/>
          <p:cNvSpPr/>
          <p:nvPr/>
        </p:nvSpPr>
        <p:spPr>
          <a:xfrm>
            <a:off x="4509088" y="2459736"/>
            <a:ext cx="4390303" cy="726948"/>
          </a:xfrm>
          <a:prstGeom prst="rect">
            <a:avLst/>
          </a:prstGeom>
          <a:solidFill>
            <a:srgbClr val="FFFFFF"/>
          </a:solidFill>
          <a:ln w="12700">
            <a:solidFill>
              <a:srgbClr val="FFFFFF"/>
            </a:solidFill>
            <a:prstDash val="solid"/>
          </a:ln>
        </p:spPr>
      </p:sp>
      <p:sp>
        <p:nvSpPr>
          <p:cNvPr id="25" name="Text 22"/>
          <p:cNvSpPr/>
          <p:nvPr/>
        </p:nvSpPr>
        <p:spPr>
          <a:xfrm>
            <a:off x="4627960" y="2528316"/>
            <a:ext cx="4152559"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Unterjährige Aktualisierung Nr. 2 zu CHOP 2026</a:t>
            </a:r>
            <a:endParaRPr lang="en-US" sz="1677" dirty="0"/>
          </a:p>
        </p:txBody>
      </p:sp>
      <p:sp>
        <p:nvSpPr>
          <p:cNvPr id="26" name="Shape 23"/>
          <p:cNvSpPr/>
          <p:nvPr/>
        </p:nvSpPr>
        <p:spPr>
          <a:xfrm>
            <a:off x="8899391" y="2459736"/>
            <a:ext cx="2853697" cy="726948"/>
          </a:xfrm>
          <a:prstGeom prst="rect">
            <a:avLst/>
          </a:prstGeom>
          <a:solidFill>
            <a:srgbClr val="FFFFFF"/>
          </a:solidFill>
          <a:ln w="12700">
            <a:solidFill>
              <a:srgbClr val="FFFFFF"/>
            </a:solidFill>
            <a:prstDash val="solid"/>
          </a:ln>
        </p:spPr>
      </p:sp>
      <p:sp>
        <p:nvSpPr>
          <p:cNvPr id="27" name="Text 24"/>
          <p:cNvSpPr/>
          <p:nvPr/>
        </p:nvSpPr>
        <p:spPr>
          <a:xfrm>
            <a:off x="9018263" y="2528316"/>
            <a:ext cx="2615953"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Übernommene Präzisierung</a:t>
            </a:r>
            <a:endParaRPr lang="en-US" sz="1677" dirty="0"/>
          </a:p>
        </p:txBody>
      </p:sp>
      <p:sp>
        <p:nvSpPr>
          <p:cNvPr id="28" name="Shape 25"/>
          <p:cNvSpPr/>
          <p:nvPr/>
        </p:nvSpPr>
        <p:spPr>
          <a:xfrm>
            <a:off x="438912" y="3186684"/>
            <a:ext cx="4070176" cy="726948"/>
          </a:xfrm>
          <a:prstGeom prst="rect">
            <a:avLst/>
          </a:prstGeom>
          <a:solidFill>
            <a:srgbClr val="F0EBE1"/>
          </a:solidFill>
          <a:ln w="12700">
            <a:solidFill>
              <a:srgbClr val="F0EBE1"/>
            </a:solidFill>
            <a:prstDash val="solid"/>
          </a:ln>
        </p:spPr>
      </p:sp>
      <p:sp>
        <p:nvSpPr>
          <p:cNvPr id="29" name="Text 26"/>
          <p:cNvSpPr/>
          <p:nvPr/>
        </p:nvSpPr>
        <p:spPr>
          <a:xfrm>
            <a:off x="557784" y="3255264"/>
            <a:ext cx="3832432" cy="58978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Präpartale Tage; 7A.73; Wasserdampf-Prostata</a:t>
            </a:r>
            <a:endParaRPr lang="en-US" sz="1677" dirty="0"/>
          </a:p>
        </p:txBody>
      </p:sp>
      <p:sp>
        <p:nvSpPr>
          <p:cNvPr id="30" name="Shape 27"/>
          <p:cNvSpPr/>
          <p:nvPr/>
        </p:nvSpPr>
        <p:spPr>
          <a:xfrm>
            <a:off x="4509088" y="3186684"/>
            <a:ext cx="4390303" cy="726948"/>
          </a:xfrm>
          <a:prstGeom prst="rect">
            <a:avLst/>
          </a:prstGeom>
          <a:solidFill>
            <a:srgbClr val="F0EBE1"/>
          </a:solidFill>
          <a:ln w="12700">
            <a:solidFill>
              <a:srgbClr val="F0EBE1"/>
            </a:solidFill>
            <a:prstDash val="solid"/>
          </a:ln>
        </p:spPr>
      </p:sp>
      <p:sp>
        <p:nvSpPr>
          <p:cNvPr id="31" name="Text 28"/>
          <p:cNvSpPr/>
          <p:nvPr/>
        </p:nvSpPr>
        <p:spPr>
          <a:xfrm>
            <a:off x="4627960" y="3255264"/>
            <a:ext cx="4152559"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Unterjährige Aktualisierung Nr. 1 zu CHOP 2026</a:t>
            </a:r>
            <a:endParaRPr lang="en-US" sz="1677" dirty="0"/>
          </a:p>
        </p:txBody>
      </p:sp>
      <p:sp>
        <p:nvSpPr>
          <p:cNvPr id="32" name="Shape 29"/>
          <p:cNvSpPr/>
          <p:nvPr/>
        </p:nvSpPr>
        <p:spPr>
          <a:xfrm>
            <a:off x="8899391" y="3186684"/>
            <a:ext cx="2853697" cy="726948"/>
          </a:xfrm>
          <a:prstGeom prst="rect">
            <a:avLst/>
          </a:prstGeom>
          <a:solidFill>
            <a:srgbClr val="F0EBE1"/>
          </a:solidFill>
          <a:ln w="12700">
            <a:solidFill>
              <a:srgbClr val="F0EBE1"/>
            </a:solidFill>
            <a:prstDash val="solid"/>
          </a:ln>
        </p:spPr>
      </p:sp>
      <p:sp>
        <p:nvSpPr>
          <p:cNvPr id="33" name="Text 30"/>
          <p:cNvSpPr/>
          <p:nvPr/>
        </p:nvSpPr>
        <p:spPr>
          <a:xfrm>
            <a:off x="9018263" y="3255264"/>
            <a:ext cx="2615953"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Übernommene Anpassung</a:t>
            </a:r>
            <a:endParaRPr lang="en-US" sz="1677" dirty="0"/>
          </a:p>
        </p:txBody>
      </p:sp>
      <p:sp>
        <p:nvSpPr>
          <p:cNvPr id="34" name="Shape 31"/>
          <p:cNvSpPr/>
          <p:nvPr/>
        </p:nvSpPr>
        <p:spPr>
          <a:xfrm>
            <a:off x="438912" y="3913632"/>
            <a:ext cx="4070176" cy="726948"/>
          </a:xfrm>
          <a:prstGeom prst="rect">
            <a:avLst/>
          </a:prstGeom>
          <a:solidFill>
            <a:srgbClr val="FFFFFF"/>
          </a:solidFill>
          <a:ln w="12700">
            <a:solidFill>
              <a:srgbClr val="FFFFFF"/>
            </a:solidFill>
            <a:prstDash val="solid"/>
          </a:ln>
        </p:spPr>
      </p:sp>
      <p:sp>
        <p:nvSpPr>
          <p:cNvPr id="35" name="Text 32"/>
          <p:cNvSpPr/>
          <p:nvPr/>
        </p:nvSpPr>
        <p:spPr>
          <a:xfrm>
            <a:off x="557784" y="3982212"/>
            <a:ext cx="3832432" cy="58978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Débridement; psychiatrische 1:1-Betreuung</a:t>
            </a:r>
            <a:endParaRPr lang="en-US" sz="1677" dirty="0"/>
          </a:p>
        </p:txBody>
      </p:sp>
      <p:sp>
        <p:nvSpPr>
          <p:cNvPr id="36" name="Shape 33"/>
          <p:cNvSpPr/>
          <p:nvPr/>
        </p:nvSpPr>
        <p:spPr>
          <a:xfrm>
            <a:off x="4509088" y="3913632"/>
            <a:ext cx="4390303" cy="726948"/>
          </a:xfrm>
          <a:prstGeom prst="rect">
            <a:avLst/>
          </a:prstGeom>
          <a:solidFill>
            <a:srgbClr val="FFFFFF"/>
          </a:solidFill>
          <a:ln w="12700">
            <a:solidFill>
              <a:srgbClr val="FFFFFF"/>
            </a:solidFill>
            <a:prstDash val="solid"/>
          </a:ln>
        </p:spPr>
      </p:sp>
      <p:sp>
        <p:nvSpPr>
          <p:cNvPr id="37" name="Text 34"/>
          <p:cNvSpPr/>
          <p:nvPr/>
        </p:nvSpPr>
        <p:spPr>
          <a:xfrm>
            <a:off x="4627960" y="3982212"/>
            <a:ext cx="4152559"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Unterjährige Aktualisierung Nr. 1 zu CHOP 2026</a:t>
            </a:r>
            <a:endParaRPr lang="en-US" sz="1677" dirty="0"/>
          </a:p>
        </p:txBody>
      </p:sp>
      <p:sp>
        <p:nvSpPr>
          <p:cNvPr id="38" name="Shape 35"/>
          <p:cNvSpPr/>
          <p:nvPr/>
        </p:nvSpPr>
        <p:spPr>
          <a:xfrm>
            <a:off x="8899391" y="3913632"/>
            <a:ext cx="2853697" cy="726948"/>
          </a:xfrm>
          <a:prstGeom prst="rect">
            <a:avLst/>
          </a:prstGeom>
          <a:solidFill>
            <a:srgbClr val="FFFFFF"/>
          </a:solidFill>
          <a:ln w="12700">
            <a:solidFill>
              <a:srgbClr val="FFFFFF"/>
            </a:solidFill>
            <a:prstDash val="solid"/>
          </a:ln>
        </p:spPr>
      </p:sp>
      <p:sp>
        <p:nvSpPr>
          <p:cNvPr id="39" name="Text 36"/>
          <p:cNvSpPr/>
          <p:nvPr/>
        </p:nvSpPr>
        <p:spPr>
          <a:xfrm>
            <a:off x="9018263" y="3982212"/>
            <a:ext cx="2615953"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Übernommene Präzisierung</a:t>
            </a:r>
            <a:endParaRPr lang="en-US" sz="1677" dirty="0"/>
          </a:p>
        </p:txBody>
      </p:sp>
      <p:sp>
        <p:nvSpPr>
          <p:cNvPr id="40" name="Shape 37"/>
          <p:cNvSpPr/>
          <p:nvPr/>
        </p:nvSpPr>
        <p:spPr>
          <a:xfrm>
            <a:off x="438912" y="4640580"/>
            <a:ext cx="4070176" cy="726948"/>
          </a:xfrm>
          <a:prstGeom prst="rect">
            <a:avLst/>
          </a:prstGeom>
          <a:solidFill>
            <a:srgbClr val="F0EBE1"/>
          </a:solidFill>
          <a:ln w="12700">
            <a:solidFill>
              <a:srgbClr val="F0EBE1"/>
            </a:solidFill>
            <a:prstDash val="solid"/>
          </a:ln>
        </p:spPr>
      </p:sp>
      <p:sp>
        <p:nvSpPr>
          <p:cNvPr id="41" name="Text 38"/>
          <p:cNvSpPr/>
          <p:nvPr/>
        </p:nvSpPr>
        <p:spPr>
          <a:xfrm>
            <a:off x="557784" y="4709160"/>
            <a:ext cx="3832432" cy="58978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Ernährung bei geriatrischer Akutreha</a:t>
            </a:r>
            <a:endParaRPr lang="en-US" sz="1677" dirty="0"/>
          </a:p>
        </p:txBody>
      </p:sp>
      <p:sp>
        <p:nvSpPr>
          <p:cNvPr id="42" name="Shape 39"/>
          <p:cNvSpPr/>
          <p:nvPr/>
        </p:nvSpPr>
        <p:spPr>
          <a:xfrm>
            <a:off x="4509088" y="4640580"/>
            <a:ext cx="4390303" cy="726948"/>
          </a:xfrm>
          <a:prstGeom prst="rect">
            <a:avLst/>
          </a:prstGeom>
          <a:solidFill>
            <a:srgbClr val="F0EBE1"/>
          </a:solidFill>
          <a:ln w="12700">
            <a:solidFill>
              <a:srgbClr val="F0EBE1"/>
            </a:solidFill>
            <a:prstDash val="solid"/>
          </a:ln>
        </p:spPr>
      </p:sp>
      <p:sp>
        <p:nvSpPr>
          <p:cNvPr id="43" name="Text 40"/>
          <p:cNvSpPr/>
          <p:nvPr/>
        </p:nvSpPr>
        <p:spPr>
          <a:xfrm>
            <a:off x="4627960" y="4709160"/>
            <a:ext cx="4152559"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Unterjährige Aktualisierung Nr. 2 zu CHOP 2026</a:t>
            </a:r>
            <a:endParaRPr lang="en-US" sz="1677" dirty="0"/>
          </a:p>
        </p:txBody>
      </p:sp>
      <p:sp>
        <p:nvSpPr>
          <p:cNvPr id="44" name="Shape 41"/>
          <p:cNvSpPr/>
          <p:nvPr/>
        </p:nvSpPr>
        <p:spPr>
          <a:xfrm>
            <a:off x="8899391" y="4640580"/>
            <a:ext cx="2853697" cy="726948"/>
          </a:xfrm>
          <a:prstGeom prst="rect">
            <a:avLst/>
          </a:prstGeom>
          <a:solidFill>
            <a:srgbClr val="F0EBE1"/>
          </a:solidFill>
          <a:ln w="12700">
            <a:solidFill>
              <a:srgbClr val="F0EBE1"/>
            </a:solidFill>
            <a:prstDash val="solid"/>
          </a:ln>
        </p:spPr>
      </p:sp>
      <p:sp>
        <p:nvSpPr>
          <p:cNvPr id="45" name="Text 42"/>
          <p:cNvSpPr/>
          <p:nvPr/>
        </p:nvSpPr>
        <p:spPr>
          <a:xfrm>
            <a:off x="9018263" y="4709160"/>
            <a:ext cx="2615953"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Übernommene Abgrenzung</a:t>
            </a:r>
            <a:endParaRPr lang="en-US" sz="1677" dirty="0"/>
          </a:p>
        </p:txBody>
      </p:sp>
      <p:sp>
        <p:nvSpPr>
          <p:cNvPr id="46" name="Shape 43"/>
          <p:cNvSpPr/>
          <p:nvPr/>
        </p:nvSpPr>
        <p:spPr>
          <a:xfrm>
            <a:off x="438912" y="5577840"/>
            <a:ext cx="11314176" cy="539496"/>
          </a:xfrm>
          <a:prstGeom prst="rect">
            <a:avLst/>
          </a:prstGeom>
          <a:solidFill>
            <a:srgbClr val="ECEFDF"/>
          </a:solidFill>
          <a:ln w="12700">
            <a:solidFill>
              <a:srgbClr val="ECEFDF"/>
            </a:solidFill>
            <a:prstDash val="solid"/>
          </a:ln>
        </p:spPr>
      </p:sp>
      <p:sp>
        <p:nvSpPr>
          <p:cNvPr id="47" name="Shape 44"/>
          <p:cNvSpPr/>
          <p:nvPr/>
        </p:nvSpPr>
        <p:spPr>
          <a:xfrm>
            <a:off x="438912" y="5577840"/>
            <a:ext cx="41148" cy="539496"/>
          </a:xfrm>
          <a:prstGeom prst="rect">
            <a:avLst/>
          </a:prstGeom>
          <a:solidFill>
            <a:srgbClr val="284907"/>
          </a:solidFill>
          <a:ln w="12700">
            <a:solidFill>
              <a:srgbClr val="284907"/>
            </a:solidFill>
            <a:prstDash val="solid"/>
          </a:ln>
        </p:spPr>
      </p:sp>
      <p:sp>
        <p:nvSpPr>
          <p:cNvPr id="48" name="Text 45"/>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Der PDF-Vergleich zeigt Unterschiede zum Jahresbuch 2026, nicht automatisch den erstmaligen Geltungsbeginn.</a:t>
            </a:r>
            <a:endParaRPr lang="en-US" sz="1512"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ORIENTIERUNG</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SYSTEMUMSTELLUNG</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Endständigkeit ändert sich ebenfalls</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179, 215, 219, 291, 294, 300; CHOP 2027: S. 191, 229, 232, 303–304, 308, 314.</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08 / 124</a:t>
            </a:r>
            <a:endParaRPr lang="en-US" sz="900" dirty="0"/>
          </a:p>
        </p:txBody>
      </p:sp>
      <p:sp>
        <p:nvSpPr>
          <p:cNvPr id="16" name="Shape 13"/>
          <p:cNvSpPr/>
          <p:nvPr/>
        </p:nvSpPr>
        <p:spPr>
          <a:xfrm>
            <a:off x="438912" y="2020824"/>
            <a:ext cx="2378081" cy="438912"/>
          </a:xfrm>
          <a:prstGeom prst="rect">
            <a:avLst/>
          </a:prstGeom>
          <a:solidFill>
            <a:srgbClr val="303D43"/>
          </a:solidFill>
          <a:ln w="12700">
            <a:solidFill>
              <a:srgbClr val="303D43"/>
            </a:solidFill>
            <a:prstDash val="solid"/>
          </a:ln>
        </p:spPr>
      </p:sp>
      <p:sp>
        <p:nvSpPr>
          <p:cNvPr id="17" name="Text 14"/>
          <p:cNvSpPr/>
          <p:nvPr/>
        </p:nvSpPr>
        <p:spPr>
          <a:xfrm>
            <a:off x="557784" y="2093976"/>
            <a:ext cx="2140337"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Kodenummer</a:t>
            </a:r>
            <a:endParaRPr lang="en-US" sz="1327" dirty="0"/>
          </a:p>
        </p:txBody>
      </p:sp>
      <p:sp>
        <p:nvSpPr>
          <p:cNvPr id="18" name="Shape 15"/>
          <p:cNvSpPr/>
          <p:nvPr/>
        </p:nvSpPr>
        <p:spPr>
          <a:xfrm>
            <a:off x="2816993" y="2020824"/>
            <a:ext cx="2972601" cy="438912"/>
          </a:xfrm>
          <a:prstGeom prst="rect">
            <a:avLst/>
          </a:prstGeom>
          <a:solidFill>
            <a:srgbClr val="303D43"/>
          </a:solidFill>
          <a:ln w="12700">
            <a:solidFill>
              <a:srgbClr val="303D43"/>
            </a:solidFill>
            <a:prstDash val="solid"/>
          </a:ln>
        </p:spPr>
      </p:sp>
      <p:sp>
        <p:nvSpPr>
          <p:cNvPr id="19" name="Text 16"/>
          <p:cNvSpPr/>
          <p:nvPr/>
        </p:nvSpPr>
        <p:spPr>
          <a:xfrm>
            <a:off x="2935865" y="2093976"/>
            <a:ext cx="2734857"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2026</a:t>
            </a:r>
            <a:endParaRPr lang="en-US" sz="1327" dirty="0"/>
          </a:p>
        </p:txBody>
      </p:sp>
      <p:sp>
        <p:nvSpPr>
          <p:cNvPr id="20" name="Shape 17"/>
          <p:cNvSpPr/>
          <p:nvPr/>
        </p:nvSpPr>
        <p:spPr>
          <a:xfrm>
            <a:off x="5789593" y="2020824"/>
            <a:ext cx="5963495" cy="438912"/>
          </a:xfrm>
          <a:prstGeom prst="rect">
            <a:avLst/>
          </a:prstGeom>
          <a:solidFill>
            <a:srgbClr val="303D43"/>
          </a:solidFill>
          <a:ln w="12700">
            <a:solidFill>
              <a:srgbClr val="303D43"/>
            </a:solidFill>
            <a:prstDash val="solid"/>
          </a:ln>
        </p:spPr>
      </p:sp>
      <p:sp>
        <p:nvSpPr>
          <p:cNvPr id="21" name="Text 18"/>
          <p:cNvSpPr/>
          <p:nvPr/>
        </p:nvSpPr>
        <p:spPr>
          <a:xfrm>
            <a:off x="5908465" y="2093976"/>
            <a:ext cx="5725751"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2027</a:t>
            </a:r>
            <a:endParaRPr lang="en-US" sz="1327" dirty="0"/>
          </a:p>
        </p:txBody>
      </p:sp>
      <p:sp>
        <p:nvSpPr>
          <p:cNvPr id="22" name="Shape 19"/>
          <p:cNvSpPr/>
          <p:nvPr/>
        </p:nvSpPr>
        <p:spPr>
          <a:xfrm>
            <a:off x="438912" y="2459736"/>
            <a:ext cx="2378081" cy="616306"/>
          </a:xfrm>
          <a:prstGeom prst="rect">
            <a:avLst/>
          </a:prstGeom>
          <a:solidFill>
            <a:srgbClr val="FFFFFF"/>
          </a:solidFill>
          <a:ln w="12700">
            <a:solidFill>
              <a:srgbClr val="FFFFFF"/>
            </a:solidFill>
            <a:prstDash val="solid"/>
          </a:ln>
        </p:spPr>
      </p:sp>
      <p:sp>
        <p:nvSpPr>
          <p:cNvPr id="23" name="Text 20"/>
          <p:cNvSpPr/>
          <p:nvPr/>
        </p:nvSpPr>
        <p:spPr>
          <a:xfrm>
            <a:off x="557784" y="2528316"/>
            <a:ext cx="2140337" cy="479146"/>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45.63</a:t>
            </a:r>
            <a:endParaRPr lang="en-US" sz="1677" dirty="0"/>
          </a:p>
        </p:txBody>
      </p:sp>
      <p:sp>
        <p:nvSpPr>
          <p:cNvPr id="24" name="Shape 21"/>
          <p:cNvSpPr/>
          <p:nvPr/>
        </p:nvSpPr>
        <p:spPr>
          <a:xfrm>
            <a:off x="2816993" y="2459736"/>
            <a:ext cx="2972601" cy="616306"/>
          </a:xfrm>
          <a:prstGeom prst="rect">
            <a:avLst/>
          </a:prstGeom>
          <a:solidFill>
            <a:srgbClr val="FFFFFF"/>
          </a:solidFill>
          <a:ln w="12700">
            <a:solidFill>
              <a:srgbClr val="FFFFFF"/>
            </a:solidFill>
            <a:prstDash val="solid"/>
          </a:ln>
        </p:spPr>
      </p:sp>
      <p:sp>
        <p:nvSpPr>
          <p:cNvPr id="25" name="Text 22"/>
          <p:cNvSpPr/>
          <p:nvPr/>
        </p:nvSpPr>
        <p:spPr>
          <a:xfrm>
            <a:off x="2935865" y="2528316"/>
            <a:ext cx="2734857" cy="479146"/>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Untergliederte Subkategorie</a:t>
            </a:r>
            <a:endParaRPr lang="en-US" sz="1677" dirty="0"/>
          </a:p>
        </p:txBody>
      </p:sp>
      <p:sp>
        <p:nvSpPr>
          <p:cNvPr id="26" name="Shape 23"/>
          <p:cNvSpPr/>
          <p:nvPr/>
        </p:nvSpPr>
        <p:spPr>
          <a:xfrm>
            <a:off x="5789593" y="2459736"/>
            <a:ext cx="5963495" cy="616306"/>
          </a:xfrm>
          <a:prstGeom prst="rect">
            <a:avLst/>
          </a:prstGeom>
          <a:solidFill>
            <a:srgbClr val="FFFFFF"/>
          </a:solidFill>
          <a:ln w="12700">
            <a:solidFill>
              <a:srgbClr val="FFFFFF"/>
            </a:solidFill>
            <a:prstDash val="solid"/>
          </a:ln>
        </p:spPr>
      </p:sp>
      <p:sp>
        <p:nvSpPr>
          <p:cNvPr id="27" name="Text 24"/>
          <p:cNvSpPr/>
          <p:nvPr/>
        </p:nvSpPr>
        <p:spPr>
          <a:xfrm>
            <a:off x="5908465" y="2528316"/>
            <a:ext cx="5725751" cy="479146"/>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Endständig: Totalexstirpation des Dünndarms</a:t>
            </a:r>
            <a:endParaRPr lang="en-US" sz="1677" dirty="0"/>
          </a:p>
        </p:txBody>
      </p:sp>
      <p:sp>
        <p:nvSpPr>
          <p:cNvPr id="28" name="Shape 25"/>
          <p:cNvSpPr/>
          <p:nvPr/>
        </p:nvSpPr>
        <p:spPr>
          <a:xfrm>
            <a:off x="438912" y="3076042"/>
            <a:ext cx="2378081" cy="837590"/>
          </a:xfrm>
          <a:prstGeom prst="rect">
            <a:avLst/>
          </a:prstGeom>
          <a:solidFill>
            <a:srgbClr val="F0EBE1"/>
          </a:solidFill>
          <a:ln w="12700">
            <a:solidFill>
              <a:srgbClr val="F0EBE1"/>
            </a:solidFill>
            <a:prstDash val="solid"/>
          </a:ln>
        </p:spPr>
      </p:sp>
      <p:sp>
        <p:nvSpPr>
          <p:cNvPr id="29" name="Text 26"/>
          <p:cNvSpPr/>
          <p:nvPr/>
        </p:nvSpPr>
        <p:spPr>
          <a:xfrm>
            <a:off x="557784" y="3144622"/>
            <a:ext cx="2140337" cy="700430"/>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81.59 / 81.97</a:t>
            </a:r>
            <a:endParaRPr lang="en-US" sz="1677" dirty="0"/>
          </a:p>
        </p:txBody>
      </p:sp>
      <p:sp>
        <p:nvSpPr>
          <p:cNvPr id="30" name="Shape 27"/>
          <p:cNvSpPr/>
          <p:nvPr/>
        </p:nvSpPr>
        <p:spPr>
          <a:xfrm>
            <a:off x="2816993" y="3076042"/>
            <a:ext cx="2972601" cy="837590"/>
          </a:xfrm>
          <a:prstGeom prst="rect">
            <a:avLst/>
          </a:prstGeom>
          <a:solidFill>
            <a:srgbClr val="F0EBE1"/>
          </a:solidFill>
          <a:ln w="12700">
            <a:solidFill>
              <a:srgbClr val="F0EBE1"/>
            </a:solidFill>
            <a:prstDash val="solid"/>
          </a:ln>
        </p:spPr>
      </p:sp>
      <p:sp>
        <p:nvSpPr>
          <p:cNvPr id="31" name="Text 28"/>
          <p:cNvSpPr/>
          <p:nvPr/>
        </p:nvSpPr>
        <p:spPr>
          <a:xfrm>
            <a:off x="2935865" y="3144622"/>
            <a:ext cx="2734857" cy="700430"/>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Untergliederte Revisionsbereiche</a:t>
            </a:r>
            <a:endParaRPr lang="en-US" sz="1677" dirty="0"/>
          </a:p>
        </p:txBody>
      </p:sp>
      <p:sp>
        <p:nvSpPr>
          <p:cNvPr id="32" name="Shape 29"/>
          <p:cNvSpPr/>
          <p:nvPr/>
        </p:nvSpPr>
        <p:spPr>
          <a:xfrm>
            <a:off x="5789593" y="3076042"/>
            <a:ext cx="5963495" cy="837590"/>
          </a:xfrm>
          <a:prstGeom prst="rect">
            <a:avLst/>
          </a:prstGeom>
          <a:solidFill>
            <a:srgbClr val="F0EBE1"/>
          </a:solidFill>
          <a:ln w="12700">
            <a:solidFill>
              <a:srgbClr val="F0EBE1"/>
            </a:solidFill>
            <a:prstDash val="solid"/>
          </a:ln>
        </p:spPr>
      </p:sp>
      <p:sp>
        <p:nvSpPr>
          <p:cNvPr id="33" name="Text 30"/>
          <p:cNvSpPr/>
          <p:nvPr/>
        </p:nvSpPr>
        <p:spPr>
          <a:xfrm>
            <a:off x="5908465" y="3144622"/>
            <a:ext cx="5725751" cy="700430"/>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Endständige Resteklassen Gelenkersatz</a:t>
            </a:r>
            <a:endParaRPr lang="en-US" sz="1677" dirty="0"/>
          </a:p>
        </p:txBody>
      </p:sp>
      <p:sp>
        <p:nvSpPr>
          <p:cNvPr id="34" name="Shape 31"/>
          <p:cNvSpPr/>
          <p:nvPr/>
        </p:nvSpPr>
        <p:spPr>
          <a:xfrm>
            <a:off x="438912" y="3913632"/>
            <a:ext cx="2378081" cy="837590"/>
          </a:xfrm>
          <a:prstGeom prst="rect">
            <a:avLst/>
          </a:prstGeom>
          <a:solidFill>
            <a:srgbClr val="FFFFFF"/>
          </a:solidFill>
          <a:ln w="12700">
            <a:solidFill>
              <a:srgbClr val="FFFFFF"/>
            </a:solidFill>
            <a:prstDash val="solid"/>
          </a:ln>
        </p:spPr>
      </p:sp>
      <p:sp>
        <p:nvSpPr>
          <p:cNvPr id="35" name="Text 32"/>
          <p:cNvSpPr/>
          <p:nvPr/>
        </p:nvSpPr>
        <p:spPr>
          <a:xfrm>
            <a:off x="557784" y="3982212"/>
            <a:ext cx="2140337" cy="700430"/>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58.6 / 60.95</a:t>
            </a:r>
            <a:endParaRPr lang="en-US" sz="1677" dirty="0"/>
          </a:p>
        </p:txBody>
      </p:sp>
      <p:sp>
        <p:nvSpPr>
          <p:cNvPr id="36" name="Shape 33"/>
          <p:cNvSpPr/>
          <p:nvPr/>
        </p:nvSpPr>
        <p:spPr>
          <a:xfrm>
            <a:off x="2816993" y="3913632"/>
            <a:ext cx="2972601" cy="837590"/>
          </a:xfrm>
          <a:prstGeom prst="rect">
            <a:avLst/>
          </a:prstGeom>
          <a:solidFill>
            <a:srgbClr val="FFFFFF"/>
          </a:solidFill>
          <a:ln w="12700">
            <a:solidFill>
              <a:srgbClr val="FFFFFF"/>
            </a:solidFill>
            <a:prstDash val="solid"/>
          </a:ln>
        </p:spPr>
      </p:sp>
      <p:sp>
        <p:nvSpPr>
          <p:cNvPr id="37" name="Text 34"/>
          <p:cNvSpPr/>
          <p:nvPr/>
        </p:nvSpPr>
        <p:spPr>
          <a:xfrm>
            <a:off x="2935865" y="3982212"/>
            <a:ext cx="2734857" cy="700430"/>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Endständig</a:t>
            </a:r>
            <a:endParaRPr lang="en-US" sz="1677" dirty="0"/>
          </a:p>
        </p:txBody>
      </p:sp>
      <p:sp>
        <p:nvSpPr>
          <p:cNvPr id="38" name="Shape 35"/>
          <p:cNvSpPr/>
          <p:nvPr/>
        </p:nvSpPr>
        <p:spPr>
          <a:xfrm>
            <a:off x="5789593" y="3913632"/>
            <a:ext cx="5963495" cy="837590"/>
          </a:xfrm>
          <a:prstGeom prst="rect">
            <a:avLst/>
          </a:prstGeom>
          <a:solidFill>
            <a:srgbClr val="FFFFFF"/>
          </a:solidFill>
          <a:ln w="12700">
            <a:solidFill>
              <a:srgbClr val="FFFFFF"/>
            </a:solidFill>
            <a:prstDash val="solid"/>
          </a:ln>
        </p:spPr>
      </p:sp>
      <p:sp>
        <p:nvSpPr>
          <p:cNvPr id="39" name="Text 36"/>
          <p:cNvSpPr/>
          <p:nvPr/>
        </p:nvSpPr>
        <p:spPr>
          <a:xfrm>
            <a:off x="5908465" y="3982212"/>
            <a:ext cx="5725751" cy="700430"/>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Neue Tochterkodes nach Ballon / Medikamentenfreisetzung</a:t>
            </a:r>
            <a:endParaRPr lang="en-US" sz="1677" dirty="0"/>
          </a:p>
        </p:txBody>
      </p:sp>
      <p:sp>
        <p:nvSpPr>
          <p:cNvPr id="40" name="Shape 37"/>
          <p:cNvSpPr/>
          <p:nvPr/>
        </p:nvSpPr>
        <p:spPr>
          <a:xfrm>
            <a:off x="438912" y="4751222"/>
            <a:ext cx="2378081" cy="616306"/>
          </a:xfrm>
          <a:prstGeom prst="rect">
            <a:avLst/>
          </a:prstGeom>
          <a:solidFill>
            <a:srgbClr val="F0EBE1"/>
          </a:solidFill>
          <a:ln w="12700">
            <a:solidFill>
              <a:srgbClr val="F0EBE1"/>
            </a:solidFill>
            <a:prstDash val="solid"/>
          </a:ln>
        </p:spPr>
      </p:sp>
      <p:sp>
        <p:nvSpPr>
          <p:cNvPr id="41" name="Text 38"/>
          <p:cNvSpPr/>
          <p:nvPr/>
        </p:nvSpPr>
        <p:spPr>
          <a:xfrm>
            <a:off x="557784" y="4819802"/>
            <a:ext cx="2140337" cy="479146"/>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81.56 / 81.73 / 81.84</a:t>
            </a:r>
            <a:endParaRPr lang="en-US" sz="1677" dirty="0"/>
          </a:p>
        </p:txBody>
      </p:sp>
      <p:sp>
        <p:nvSpPr>
          <p:cNvPr id="42" name="Shape 39"/>
          <p:cNvSpPr/>
          <p:nvPr/>
        </p:nvSpPr>
        <p:spPr>
          <a:xfrm>
            <a:off x="2816993" y="4751222"/>
            <a:ext cx="2972601" cy="616306"/>
          </a:xfrm>
          <a:prstGeom prst="rect">
            <a:avLst/>
          </a:prstGeom>
          <a:solidFill>
            <a:srgbClr val="F0EBE1"/>
          </a:solidFill>
          <a:ln w="12700">
            <a:solidFill>
              <a:srgbClr val="F0EBE1"/>
            </a:solidFill>
            <a:prstDash val="solid"/>
          </a:ln>
        </p:spPr>
      </p:sp>
      <p:sp>
        <p:nvSpPr>
          <p:cNvPr id="43" name="Text 40"/>
          <p:cNvSpPr/>
          <p:nvPr/>
        </p:nvSpPr>
        <p:spPr>
          <a:xfrm>
            <a:off x="2935865" y="4819802"/>
            <a:ext cx="2734857" cy="479146"/>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Endständig</a:t>
            </a:r>
            <a:endParaRPr lang="en-US" sz="1677" dirty="0"/>
          </a:p>
        </p:txBody>
      </p:sp>
      <p:sp>
        <p:nvSpPr>
          <p:cNvPr id="44" name="Shape 41"/>
          <p:cNvSpPr/>
          <p:nvPr/>
        </p:nvSpPr>
        <p:spPr>
          <a:xfrm>
            <a:off x="5789593" y="4751222"/>
            <a:ext cx="5963495" cy="616306"/>
          </a:xfrm>
          <a:prstGeom prst="rect">
            <a:avLst/>
          </a:prstGeom>
          <a:solidFill>
            <a:srgbClr val="F0EBE1"/>
          </a:solidFill>
          <a:ln w="12700">
            <a:solidFill>
              <a:srgbClr val="F0EBE1"/>
            </a:solidFill>
            <a:prstDash val="solid"/>
          </a:ln>
        </p:spPr>
      </p:sp>
      <p:sp>
        <p:nvSpPr>
          <p:cNvPr id="45" name="Text 42"/>
          <p:cNvSpPr/>
          <p:nvPr/>
        </p:nvSpPr>
        <p:spPr>
          <a:xfrm>
            <a:off x="5908465" y="4819802"/>
            <a:ext cx="5725751" cy="479146"/>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Neue Tochterkodes nach Art des Protheseneingriffs</a:t>
            </a:r>
            <a:endParaRPr lang="en-US" sz="1677" dirty="0"/>
          </a:p>
        </p:txBody>
      </p:sp>
      <p:sp>
        <p:nvSpPr>
          <p:cNvPr id="46" name="Shape 43"/>
          <p:cNvSpPr/>
          <p:nvPr/>
        </p:nvSpPr>
        <p:spPr>
          <a:xfrm>
            <a:off x="438912" y="5577840"/>
            <a:ext cx="11314176" cy="539496"/>
          </a:xfrm>
          <a:prstGeom prst="rect">
            <a:avLst/>
          </a:prstGeom>
          <a:solidFill>
            <a:srgbClr val="ECEFDF"/>
          </a:solidFill>
          <a:ln w="12700">
            <a:solidFill>
              <a:srgbClr val="ECEFDF"/>
            </a:solidFill>
            <a:prstDash val="solid"/>
          </a:ln>
        </p:spPr>
      </p:sp>
      <p:sp>
        <p:nvSpPr>
          <p:cNvPr id="47" name="Shape 44"/>
          <p:cNvSpPr/>
          <p:nvPr/>
        </p:nvSpPr>
        <p:spPr>
          <a:xfrm>
            <a:off x="438912" y="5577840"/>
            <a:ext cx="41148" cy="539496"/>
          </a:xfrm>
          <a:prstGeom prst="rect">
            <a:avLst/>
          </a:prstGeom>
          <a:solidFill>
            <a:srgbClr val="284907"/>
          </a:solidFill>
          <a:ln w="12700">
            <a:solidFill>
              <a:srgbClr val="284907"/>
            </a:solidFill>
            <a:prstDash val="solid"/>
          </a:ln>
        </p:spPr>
      </p:sp>
      <p:sp>
        <p:nvSpPr>
          <p:cNvPr id="48" name="Text 45"/>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Eine unveränderte Nummer ist nicht zwingend weiterhin als Kode erfassbar.</a:t>
            </a:r>
            <a:endParaRPr lang="en-US" sz="1512"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01 | KLASSIFIKATION UND GEFÄSSE</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NEU</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00.9G: Digital Therapeutics als Zusatzkode</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Kapitel 0; CHOP 2027: Einleitung S. V und 00.9G S. 18.</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09 / 124</a:t>
            </a:r>
            <a:endParaRPr lang="en-US" sz="900" dirty="0"/>
          </a:p>
        </p:txBody>
      </p:sp>
      <p:sp>
        <p:nvSpPr>
          <p:cNvPr id="16" name="Shape 13"/>
          <p:cNvSpPr/>
          <p:nvPr/>
        </p:nvSpPr>
        <p:spPr>
          <a:xfrm>
            <a:off x="438912" y="2020824"/>
            <a:ext cx="5532120" cy="3337560"/>
          </a:xfrm>
          <a:prstGeom prst="rect">
            <a:avLst/>
          </a:prstGeom>
          <a:solidFill>
            <a:srgbClr val="FFFFFF"/>
          </a:solidFill>
          <a:ln w="6350">
            <a:solidFill>
              <a:srgbClr val="DED9D0"/>
            </a:solidFill>
            <a:prstDash val="solid"/>
          </a:ln>
        </p:spPr>
      </p:sp>
      <p:sp>
        <p:nvSpPr>
          <p:cNvPr id="17" name="Shape 14"/>
          <p:cNvSpPr/>
          <p:nvPr/>
        </p:nvSpPr>
        <p:spPr>
          <a:xfrm>
            <a:off x="6217920" y="2020824"/>
            <a:ext cx="5532120" cy="3337560"/>
          </a:xfrm>
          <a:prstGeom prst="rect">
            <a:avLst/>
          </a:prstGeom>
          <a:solidFill>
            <a:srgbClr val="FFFFFF"/>
          </a:solidFill>
          <a:ln w="6350">
            <a:solidFill>
              <a:srgbClr val="DED9D0"/>
            </a:solidFill>
            <a:prstDash val="solid"/>
          </a:ln>
        </p:spPr>
      </p:sp>
      <p:sp>
        <p:nvSpPr>
          <p:cNvPr id="18" name="Shape 15"/>
          <p:cNvSpPr/>
          <p:nvPr/>
        </p:nvSpPr>
        <p:spPr>
          <a:xfrm>
            <a:off x="438912" y="2020824"/>
            <a:ext cx="5532120" cy="429768"/>
          </a:xfrm>
          <a:prstGeom prst="rect">
            <a:avLst/>
          </a:prstGeom>
          <a:solidFill>
            <a:srgbClr val="303D43"/>
          </a:solidFill>
          <a:ln w="12700">
            <a:solidFill>
              <a:srgbClr val="303D43"/>
            </a:solidFill>
            <a:prstDash val="solid"/>
          </a:ln>
        </p:spPr>
      </p:sp>
      <p:sp>
        <p:nvSpPr>
          <p:cNvPr id="19" name="Shape 16"/>
          <p:cNvSpPr/>
          <p:nvPr/>
        </p:nvSpPr>
        <p:spPr>
          <a:xfrm>
            <a:off x="6217920" y="2020824"/>
            <a:ext cx="5532120" cy="429768"/>
          </a:xfrm>
          <a:prstGeom prst="rect">
            <a:avLst/>
          </a:prstGeom>
          <a:solidFill>
            <a:srgbClr val="E5DAC7"/>
          </a:solidFill>
          <a:ln w="12700">
            <a:solidFill>
              <a:srgbClr val="E5DAC7"/>
            </a:solidFill>
            <a:prstDash val="solid"/>
          </a:ln>
        </p:spPr>
      </p:sp>
      <p:sp>
        <p:nvSpPr>
          <p:cNvPr id="20" name="Text 17"/>
          <p:cNvSpPr/>
          <p:nvPr/>
        </p:nvSpPr>
        <p:spPr>
          <a:xfrm>
            <a:off x="603504"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FFFFFF"/>
                </a:solidFill>
                <a:latin typeface="Arial" pitchFamily="34" charset="0"/>
                <a:ea typeface="Arial" pitchFamily="34" charset="-122"/>
                <a:cs typeface="Arial" pitchFamily="34" charset="-120"/>
              </a:rPr>
              <a:t>2026</a:t>
            </a:r>
            <a:endParaRPr lang="en-US" sz="1670" dirty="0"/>
          </a:p>
        </p:txBody>
      </p:sp>
      <p:sp>
        <p:nvSpPr>
          <p:cNvPr id="21" name="Text 18"/>
          <p:cNvSpPr/>
          <p:nvPr/>
        </p:nvSpPr>
        <p:spPr>
          <a:xfrm>
            <a:off x="6382512"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243239"/>
                </a:solidFill>
                <a:latin typeface="Arial" pitchFamily="34" charset="0"/>
                <a:ea typeface="Arial" pitchFamily="34" charset="-122"/>
                <a:cs typeface="Arial" pitchFamily="34" charset="-120"/>
              </a:rPr>
              <a:t>2027</a:t>
            </a:r>
            <a:endParaRPr lang="en-US" sz="1670" dirty="0"/>
          </a:p>
        </p:txBody>
      </p:sp>
      <p:sp>
        <p:nvSpPr>
          <p:cNvPr id="22" name="Shape 19"/>
          <p:cNvSpPr/>
          <p:nvPr/>
        </p:nvSpPr>
        <p:spPr>
          <a:xfrm>
            <a:off x="603504" y="2738628"/>
            <a:ext cx="45720" cy="45720"/>
          </a:xfrm>
          <a:prstGeom prst="rect">
            <a:avLst/>
          </a:prstGeom>
          <a:solidFill>
            <a:srgbClr val="8D9B77"/>
          </a:solidFill>
          <a:ln w="12700">
            <a:solidFill>
              <a:srgbClr val="8D9B77"/>
            </a:solidFill>
            <a:prstDash val="solid"/>
          </a:ln>
        </p:spPr>
      </p:sp>
      <p:sp>
        <p:nvSpPr>
          <p:cNvPr id="23" name="Text 20"/>
          <p:cNvSpPr/>
          <p:nvPr/>
        </p:nvSpPr>
        <p:spPr>
          <a:xfrm>
            <a:off x="768096" y="2651760"/>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Kein entsprechender eigener Zusatzkode 00.9G im gelieferten Verzeichnis 2026.</a:t>
            </a:r>
            <a:endParaRPr lang="en-US" sz="1820" dirty="0"/>
          </a:p>
        </p:txBody>
      </p:sp>
      <p:sp>
        <p:nvSpPr>
          <p:cNvPr id="24" name="Shape 21"/>
          <p:cNvSpPr/>
          <p:nvPr/>
        </p:nvSpPr>
        <p:spPr>
          <a:xfrm>
            <a:off x="603504" y="3539947"/>
            <a:ext cx="45720" cy="45720"/>
          </a:xfrm>
          <a:prstGeom prst="rect">
            <a:avLst/>
          </a:prstGeom>
          <a:solidFill>
            <a:srgbClr val="8D9B77"/>
          </a:solidFill>
          <a:ln w="12700">
            <a:solidFill>
              <a:srgbClr val="8D9B77"/>
            </a:solidFill>
            <a:prstDash val="solid"/>
          </a:ln>
        </p:spPr>
      </p:sp>
      <p:sp>
        <p:nvSpPr>
          <p:cNvPr id="25" name="Text 22"/>
          <p:cNvSpPr/>
          <p:nvPr/>
        </p:nvSpPr>
        <p:spPr>
          <a:xfrm>
            <a:off x="768096" y="3453079"/>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Die konkrete Behandlung bzw. Rehabilitation bleibt Ausgangspunkt.</a:t>
            </a:r>
            <a:endParaRPr lang="en-US" sz="1820" dirty="0"/>
          </a:p>
        </p:txBody>
      </p:sp>
      <p:sp>
        <p:nvSpPr>
          <p:cNvPr id="26" name="Shape 23"/>
          <p:cNvSpPr/>
          <p:nvPr/>
        </p:nvSpPr>
        <p:spPr>
          <a:xfrm>
            <a:off x="6382512" y="2738628"/>
            <a:ext cx="45720" cy="45720"/>
          </a:xfrm>
          <a:prstGeom prst="rect">
            <a:avLst/>
          </a:prstGeom>
          <a:solidFill>
            <a:srgbClr val="8D9B77"/>
          </a:solidFill>
          <a:ln w="12700">
            <a:solidFill>
              <a:srgbClr val="8D9B77"/>
            </a:solidFill>
            <a:prstDash val="solid"/>
          </a:ln>
        </p:spPr>
      </p:sp>
      <p:sp>
        <p:nvSpPr>
          <p:cNvPr id="27" name="Text 24"/>
          <p:cNvSpPr/>
          <p:nvPr/>
        </p:nvSpPr>
        <p:spPr>
          <a:xfrm>
            <a:off x="6547104" y="2651760"/>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Neu: 00.9G Anwendung von digital therapeutischen Verfahren.</a:t>
            </a:r>
            <a:endParaRPr lang="en-US" sz="1820" dirty="0"/>
          </a:p>
        </p:txBody>
      </p:sp>
      <p:sp>
        <p:nvSpPr>
          <p:cNvPr id="28" name="Shape 25"/>
          <p:cNvSpPr/>
          <p:nvPr/>
        </p:nvSpPr>
        <p:spPr>
          <a:xfrm>
            <a:off x="6382512" y="3539947"/>
            <a:ext cx="45720" cy="45720"/>
          </a:xfrm>
          <a:prstGeom prst="rect">
            <a:avLst/>
          </a:prstGeom>
          <a:solidFill>
            <a:srgbClr val="8D9B77"/>
          </a:solidFill>
          <a:ln w="12700">
            <a:solidFill>
              <a:srgbClr val="8D9B77"/>
            </a:solidFill>
            <a:prstDash val="solid"/>
          </a:ln>
        </p:spPr>
      </p:sp>
      <p:sp>
        <p:nvSpPr>
          <p:cNvPr id="29" name="Text 26"/>
          <p:cNvSpPr/>
          <p:nvPr/>
        </p:nvSpPr>
        <p:spPr>
          <a:xfrm>
            <a:off x="6547104" y="3453079"/>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Als Zusatz zur spezifischen Behandlung oder Rehabilitation erfassen, falls zutreffend.</a:t>
            </a:r>
            <a:endParaRPr lang="en-US" sz="1820" dirty="0"/>
          </a:p>
        </p:txBody>
      </p:sp>
      <p:sp>
        <p:nvSpPr>
          <p:cNvPr id="30" name="Shape 27"/>
          <p:cNvSpPr/>
          <p:nvPr/>
        </p:nvSpPr>
        <p:spPr>
          <a:xfrm>
            <a:off x="6382512" y="4341266"/>
            <a:ext cx="45720" cy="45720"/>
          </a:xfrm>
          <a:prstGeom prst="rect">
            <a:avLst/>
          </a:prstGeom>
          <a:solidFill>
            <a:srgbClr val="8D9B77"/>
          </a:solidFill>
          <a:ln w="12700">
            <a:solidFill>
              <a:srgbClr val="8D9B77"/>
            </a:solidFill>
            <a:prstDash val="solid"/>
          </a:ln>
        </p:spPr>
      </p:sp>
      <p:sp>
        <p:nvSpPr>
          <p:cNvPr id="31" name="Text 28"/>
          <p:cNvSpPr/>
          <p:nvPr/>
        </p:nvSpPr>
        <p:spPr>
          <a:xfrm>
            <a:off x="6547104" y="4254398"/>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Die BFS-Einleitung beschreibt die initial bewusst breite Abgrenzung.</a:t>
            </a:r>
            <a:endParaRPr lang="en-US" sz="1820" dirty="0"/>
          </a:p>
        </p:txBody>
      </p:sp>
      <p:sp>
        <p:nvSpPr>
          <p:cNvPr id="32" name="Shape 29"/>
          <p:cNvSpPr/>
          <p:nvPr/>
        </p:nvSpPr>
        <p:spPr>
          <a:xfrm>
            <a:off x="438912" y="5577840"/>
            <a:ext cx="11314176" cy="539496"/>
          </a:xfrm>
          <a:prstGeom prst="rect">
            <a:avLst/>
          </a:prstGeom>
          <a:solidFill>
            <a:srgbClr val="ECEFDF"/>
          </a:solidFill>
          <a:ln w="12700">
            <a:solidFill>
              <a:srgbClr val="ECEFDF"/>
            </a:solidFill>
            <a:prstDash val="solid"/>
          </a:ln>
        </p:spPr>
      </p:sp>
      <p:sp>
        <p:nvSpPr>
          <p:cNvPr id="33" name="Shape 30"/>
          <p:cNvSpPr/>
          <p:nvPr/>
        </p:nvSpPr>
        <p:spPr>
          <a:xfrm>
            <a:off x="438912" y="5577840"/>
            <a:ext cx="41148" cy="539496"/>
          </a:xfrm>
          <a:prstGeom prst="rect">
            <a:avLst/>
          </a:prstGeom>
          <a:solidFill>
            <a:srgbClr val="284907"/>
          </a:solidFill>
          <a:ln w="12700">
            <a:solidFill>
              <a:srgbClr val="284907"/>
            </a:solidFill>
            <a:prstDash val="solid"/>
          </a:ln>
        </p:spPr>
      </p:sp>
      <p:sp>
        <p:nvSpPr>
          <p:cNvPr id="34" name="Text 31"/>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00.9G ersetzt weder die spezifische Behandlung noch einen Rehabilitationskode.</a:t>
            </a:r>
            <a:endParaRPr lang="en-US" sz="1512"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01 | KLASSIFIKATION UND GEFÄSSE</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METADATEN / REDAKTION</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Markierungen und Schreibweisen: was sich nicht ändert</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2027, Einleitung S. V, X und XV; jeweilige Kodes in PDF und amtlicher CSV 2026/2027.</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10 / 124</a:t>
            </a:r>
            <a:endParaRPr lang="en-US" sz="900" dirty="0"/>
          </a:p>
        </p:txBody>
      </p:sp>
      <p:sp>
        <p:nvSpPr>
          <p:cNvPr id="16" name="Shape 13"/>
          <p:cNvSpPr/>
          <p:nvPr/>
        </p:nvSpPr>
        <p:spPr>
          <a:xfrm>
            <a:off x="438912" y="2020824"/>
            <a:ext cx="5532120" cy="3337560"/>
          </a:xfrm>
          <a:prstGeom prst="rect">
            <a:avLst/>
          </a:prstGeom>
          <a:solidFill>
            <a:srgbClr val="FFFFFF"/>
          </a:solidFill>
          <a:ln w="6350">
            <a:solidFill>
              <a:srgbClr val="DED9D0"/>
            </a:solidFill>
            <a:prstDash val="solid"/>
          </a:ln>
        </p:spPr>
      </p:sp>
      <p:sp>
        <p:nvSpPr>
          <p:cNvPr id="17" name="Shape 14"/>
          <p:cNvSpPr/>
          <p:nvPr/>
        </p:nvSpPr>
        <p:spPr>
          <a:xfrm>
            <a:off x="6217920" y="2020824"/>
            <a:ext cx="5532120" cy="3337560"/>
          </a:xfrm>
          <a:prstGeom prst="rect">
            <a:avLst/>
          </a:prstGeom>
          <a:solidFill>
            <a:srgbClr val="FFFFFF"/>
          </a:solidFill>
          <a:ln w="6350">
            <a:solidFill>
              <a:srgbClr val="DED9D0"/>
            </a:solidFill>
            <a:prstDash val="solid"/>
          </a:ln>
        </p:spPr>
      </p:sp>
      <p:sp>
        <p:nvSpPr>
          <p:cNvPr id="18" name="Shape 15"/>
          <p:cNvSpPr/>
          <p:nvPr/>
        </p:nvSpPr>
        <p:spPr>
          <a:xfrm>
            <a:off x="438912" y="2020824"/>
            <a:ext cx="5532120" cy="429768"/>
          </a:xfrm>
          <a:prstGeom prst="rect">
            <a:avLst/>
          </a:prstGeom>
          <a:solidFill>
            <a:srgbClr val="303D43"/>
          </a:solidFill>
          <a:ln w="12700">
            <a:solidFill>
              <a:srgbClr val="303D43"/>
            </a:solidFill>
            <a:prstDash val="solid"/>
          </a:ln>
        </p:spPr>
      </p:sp>
      <p:sp>
        <p:nvSpPr>
          <p:cNvPr id="19" name="Shape 16"/>
          <p:cNvSpPr/>
          <p:nvPr/>
        </p:nvSpPr>
        <p:spPr>
          <a:xfrm>
            <a:off x="6217920" y="2020824"/>
            <a:ext cx="5532120" cy="429768"/>
          </a:xfrm>
          <a:prstGeom prst="rect">
            <a:avLst/>
          </a:prstGeom>
          <a:solidFill>
            <a:srgbClr val="E5DAC7"/>
          </a:solidFill>
          <a:ln w="12700">
            <a:solidFill>
              <a:srgbClr val="E5DAC7"/>
            </a:solidFill>
            <a:prstDash val="solid"/>
          </a:ln>
        </p:spPr>
      </p:sp>
      <p:sp>
        <p:nvSpPr>
          <p:cNvPr id="20" name="Text 17"/>
          <p:cNvSpPr/>
          <p:nvPr/>
        </p:nvSpPr>
        <p:spPr>
          <a:xfrm>
            <a:off x="603504"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FFFFFF"/>
                </a:solidFill>
                <a:latin typeface="Arial" pitchFamily="34" charset="0"/>
                <a:ea typeface="Arial" pitchFamily="34" charset="-122"/>
                <a:cs typeface="Arial" pitchFamily="34" charset="-120"/>
              </a:rPr>
              <a:t>2026</a:t>
            </a:r>
            <a:endParaRPr lang="en-US" sz="1670" dirty="0"/>
          </a:p>
        </p:txBody>
      </p:sp>
      <p:sp>
        <p:nvSpPr>
          <p:cNvPr id="21" name="Text 18"/>
          <p:cNvSpPr/>
          <p:nvPr/>
        </p:nvSpPr>
        <p:spPr>
          <a:xfrm>
            <a:off x="6382512"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243239"/>
                </a:solidFill>
                <a:latin typeface="Arial" pitchFamily="34" charset="0"/>
                <a:ea typeface="Arial" pitchFamily="34" charset="-122"/>
                <a:cs typeface="Arial" pitchFamily="34" charset="-120"/>
              </a:rPr>
              <a:t>2027</a:t>
            </a:r>
            <a:endParaRPr lang="en-US" sz="1670" dirty="0"/>
          </a:p>
        </p:txBody>
      </p:sp>
      <p:sp>
        <p:nvSpPr>
          <p:cNvPr id="22" name="Shape 19"/>
          <p:cNvSpPr/>
          <p:nvPr/>
        </p:nvSpPr>
        <p:spPr>
          <a:xfrm>
            <a:off x="603504" y="2738628"/>
            <a:ext cx="45720" cy="45720"/>
          </a:xfrm>
          <a:prstGeom prst="rect">
            <a:avLst/>
          </a:prstGeom>
          <a:solidFill>
            <a:srgbClr val="8D9B77"/>
          </a:solidFill>
          <a:ln w="12700">
            <a:solidFill>
              <a:srgbClr val="8D9B77"/>
            </a:solidFill>
            <a:prstDash val="solid"/>
          </a:ln>
        </p:spPr>
      </p:sp>
      <p:sp>
        <p:nvSpPr>
          <p:cNvPr id="23" name="Text 20"/>
          <p:cNvSpPr/>
          <p:nvPr/>
        </p:nvSpPr>
        <p:spPr>
          <a:xfrm>
            <a:off x="768096" y="2651760"/>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00.99.AC / 00.99.AD sowie 7A.B1.41 / 7A.B1.51 bestehen bereits.</a:t>
            </a:r>
            <a:endParaRPr lang="en-US" sz="1820" dirty="0"/>
          </a:p>
        </p:txBody>
      </p:sp>
      <p:sp>
        <p:nvSpPr>
          <p:cNvPr id="24" name="Shape 21"/>
          <p:cNvSpPr/>
          <p:nvPr/>
        </p:nvSpPr>
        <p:spPr>
          <a:xfrm>
            <a:off x="603504" y="3539947"/>
            <a:ext cx="45720" cy="45720"/>
          </a:xfrm>
          <a:prstGeom prst="rect">
            <a:avLst/>
          </a:prstGeom>
          <a:solidFill>
            <a:srgbClr val="8D9B77"/>
          </a:solidFill>
          <a:ln w="12700">
            <a:solidFill>
              <a:srgbClr val="8D9B77"/>
            </a:solidFill>
            <a:prstDash val="solid"/>
          </a:ln>
        </p:spPr>
      </p:sp>
      <p:sp>
        <p:nvSpPr>
          <p:cNvPr id="25" name="Text 22"/>
          <p:cNvSpPr/>
          <p:nvPr/>
        </p:nvSpPr>
        <p:spPr>
          <a:xfrm>
            <a:off x="768096" y="3453079"/>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Historische Sternchen kennzeichnen einzelne CHOP-spezifische Einträge.</a:t>
            </a:r>
            <a:endParaRPr lang="en-US" sz="1820" dirty="0"/>
          </a:p>
        </p:txBody>
      </p:sp>
      <p:sp>
        <p:nvSpPr>
          <p:cNvPr id="26" name="Shape 23"/>
          <p:cNvSpPr/>
          <p:nvPr/>
        </p:nvSpPr>
        <p:spPr>
          <a:xfrm>
            <a:off x="603504" y="4341266"/>
            <a:ext cx="45720" cy="45720"/>
          </a:xfrm>
          <a:prstGeom prst="rect">
            <a:avLst/>
          </a:prstGeom>
          <a:solidFill>
            <a:srgbClr val="8D9B77"/>
          </a:solidFill>
          <a:ln w="12700">
            <a:solidFill>
              <a:srgbClr val="8D9B77"/>
            </a:solidFill>
            <a:prstDash val="solid"/>
          </a:ln>
        </p:spPr>
      </p:sp>
      <p:sp>
        <p:nvSpPr>
          <p:cNvPr id="27" name="Text 24"/>
          <p:cNvSpPr/>
          <p:nvPr/>
        </p:nvSpPr>
        <p:spPr>
          <a:xfrm>
            <a:off x="768096" y="4254398"/>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Unterschiedliche Schreibweisen etwa bei Stent-Grafts und Blutstillung.</a:t>
            </a:r>
            <a:endParaRPr lang="en-US" sz="1820" dirty="0"/>
          </a:p>
        </p:txBody>
      </p:sp>
      <p:sp>
        <p:nvSpPr>
          <p:cNvPr id="28" name="Shape 25"/>
          <p:cNvSpPr/>
          <p:nvPr/>
        </p:nvSpPr>
        <p:spPr>
          <a:xfrm>
            <a:off x="6382512" y="2738628"/>
            <a:ext cx="45720" cy="45720"/>
          </a:xfrm>
          <a:prstGeom prst="rect">
            <a:avLst/>
          </a:prstGeom>
          <a:solidFill>
            <a:srgbClr val="8D9B77"/>
          </a:solidFill>
          <a:ln w="12700">
            <a:solidFill>
              <a:srgbClr val="8D9B77"/>
            </a:solidFill>
            <a:prstDash val="solid"/>
          </a:ln>
        </p:spPr>
      </p:sp>
      <p:sp>
        <p:nvSpPr>
          <p:cNvPr id="29" name="Text 26"/>
          <p:cNvSpPr/>
          <p:nvPr/>
        </p:nvSpPr>
        <p:spPr>
          <a:xfrm>
            <a:off x="6547104" y="2651760"/>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Zusatzkode-Kennzeichnung korrigiert und im CSV-Abgleich bestätigt.</a:t>
            </a:r>
            <a:endParaRPr lang="en-US" sz="1820" dirty="0"/>
          </a:p>
        </p:txBody>
      </p:sp>
      <p:sp>
        <p:nvSpPr>
          <p:cNvPr id="30" name="Shape 27"/>
          <p:cNvSpPr/>
          <p:nvPr/>
        </p:nvSpPr>
        <p:spPr>
          <a:xfrm>
            <a:off x="6382512" y="3539947"/>
            <a:ext cx="45720" cy="45720"/>
          </a:xfrm>
          <a:prstGeom prst="rect">
            <a:avLst/>
          </a:prstGeom>
          <a:solidFill>
            <a:srgbClr val="8D9B77"/>
          </a:solidFill>
          <a:ln w="12700">
            <a:solidFill>
              <a:srgbClr val="8D9B77"/>
            </a:solidFill>
            <a:prstDash val="solid"/>
          </a:ln>
        </p:spPr>
      </p:sp>
      <p:sp>
        <p:nvSpPr>
          <p:cNvPr id="31" name="Text 28"/>
          <p:cNvSpPr/>
          <p:nvPr/>
        </p:nvSpPr>
        <p:spPr>
          <a:xfrm>
            <a:off x="6547104" y="3453079"/>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Die verbleibenden historischen CHOP-Sternchen werden entfernt.</a:t>
            </a:r>
            <a:endParaRPr lang="en-US" sz="1820" dirty="0"/>
          </a:p>
        </p:txBody>
      </p:sp>
      <p:sp>
        <p:nvSpPr>
          <p:cNvPr id="32" name="Shape 29"/>
          <p:cNvSpPr/>
          <p:nvPr/>
        </p:nvSpPr>
        <p:spPr>
          <a:xfrm>
            <a:off x="6382512" y="4341266"/>
            <a:ext cx="45720" cy="45720"/>
          </a:xfrm>
          <a:prstGeom prst="rect">
            <a:avLst/>
          </a:prstGeom>
          <a:solidFill>
            <a:srgbClr val="8D9B77"/>
          </a:solidFill>
          <a:ln w="12700">
            <a:solidFill>
              <a:srgbClr val="8D9B77"/>
            </a:solidFill>
            <a:prstDash val="solid"/>
          </a:ln>
        </p:spPr>
      </p:sp>
      <p:sp>
        <p:nvSpPr>
          <p:cNvPr id="33" name="Text 30"/>
          <p:cNvSpPr/>
          <p:nvPr/>
        </p:nvSpPr>
        <p:spPr>
          <a:xfrm>
            <a:off x="6547104" y="4254398"/>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Bezeichnungen werden harmonisiert; daraus allein folgt kein neuer Eingriff.</a:t>
            </a:r>
            <a:endParaRPr lang="en-US" sz="1820" dirty="0"/>
          </a:p>
        </p:txBody>
      </p:sp>
      <p:sp>
        <p:nvSpPr>
          <p:cNvPr id="34" name="Shape 31"/>
          <p:cNvSpPr/>
          <p:nvPr/>
        </p:nvSpPr>
        <p:spPr>
          <a:xfrm>
            <a:off x="438912" y="5577840"/>
            <a:ext cx="11314176" cy="539496"/>
          </a:xfrm>
          <a:prstGeom prst="rect">
            <a:avLst/>
          </a:prstGeom>
          <a:solidFill>
            <a:srgbClr val="ECEFDF"/>
          </a:solidFill>
          <a:ln w="12700">
            <a:solidFill>
              <a:srgbClr val="ECEFDF"/>
            </a:solidFill>
            <a:prstDash val="solid"/>
          </a:ln>
        </p:spPr>
      </p:sp>
      <p:sp>
        <p:nvSpPr>
          <p:cNvPr id="35" name="Shape 32"/>
          <p:cNvSpPr/>
          <p:nvPr/>
        </p:nvSpPr>
        <p:spPr>
          <a:xfrm>
            <a:off x="438912" y="5577840"/>
            <a:ext cx="41148" cy="539496"/>
          </a:xfrm>
          <a:prstGeom prst="rect">
            <a:avLst/>
          </a:prstGeom>
          <a:solidFill>
            <a:srgbClr val="284907"/>
          </a:solidFill>
          <a:ln w="12700">
            <a:solidFill>
              <a:srgbClr val="284907"/>
            </a:solidFill>
            <a:prstDash val="solid"/>
          </a:ln>
        </p:spPr>
      </p:sp>
      <p:sp>
        <p:nvSpPr>
          <p:cNvPr id="36" name="Text 33"/>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Entfernte CHOP-Sternchen sind nicht mit der Kreuz-Stern-Systematik der ICD-10-GM zu verwechseln.</a:t>
            </a:r>
            <a:endParaRPr lang="en-US" sz="1512"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01 | KLASSIFIKATION UND GEFÄSSE</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MARKIERUNG GEÄNDERT</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Lateralität: Markierung kodebezogen prüfen</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19, 69, 124, 127, 145; CHOP 2027: S. 19, 69, 124, 127, 146.</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11 / 124</a:t>
            </a:r>
            <a:endParaRPr lang="en-US" sz="900" dirty="0"/>
          </a:p>
        </p:txBody>
      </p:sp>
      <p:sp>
        <p:nvSpPr>
          <p:cNvPr id="16" name="Shape 13"/>
          <p:cNvSpPr/>
          <p:nvPr/>
        </p:nvSpPr>
        <p:spPr>
          <a:xfrm>
            <a:off x="438912" y="2020824"/>
            <a:ext cx="3750050" cy="438912"/>
          </a:xfrm>
          <a:prstGeom prst="rect">
            <a:avLst/>
          </a:prstGeom>
          <a:solidFill>
            <a:srgbClr val="303D43"/>
          </a:solidFill>
          <a:ln w="12700">
            <a:solidFill>
              <a:srgbClr val="303D43"/>
            </a:solidFill>
            <a:prstDash val="solid"/>
          </a:ln>
        </p:spPr>
      </p:sp>
      <p:sp>
        <p:nvSpPr>
          <p:cNvPr id="17" name="Text 14"/>
          <p:cNvSpPr/>
          <p:nvPr/>
        </p:nvSpPr>
        <p:spPr>
          <a:xfrm>
            <a:off x="557784" y="2093976"/>
            <a:ext cx="3512306"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Bereich</a:t>
            </a:r>
            <a:endParaRPr lang="en-US" sz="1327" dirty="0"/>
          </a:p>
        </p:txBody>
      </p:sp>
      <p:sp>
        <p:nvSpPr>
          <p:cNvPr id="18" name="Shape 15"/>
          <p:cNvSpPr/>
          <p:nvPr/>
        </p:nvSpPr>
        <p:spPr>
          <a:xfrm>
            <a:off x="4188962" y="2020824"/>
            <a:ext cx="3750050" cy="438912"/>
          </a:xfrm>
          <a:prstGeom prst="rect">
            <a:avLst/>
          </a:prstGeom>
          <a:solidFill>
            <a:srgbClr val="303D43"/>
          </a:solidFill>
          <a:ln w="12700">
            <a:solidFill>
              <a:srgbClr val="303D43"/>
            </a:solidFill>
            <a:prstDash val="solid"/>
          </a:ln>
        </p:spPr>
      </p:sp>
      <p:sp>
        <p:nvSpPr>
          <p:cNvPr id="19" name="Text 16"/>
          <p:cNvSpPr/>
          <p:nvPr/>
        </p:nvSpPr>
        <p:spPr>
          <a:xfrm>
            <a:off x="4307834" y="2093976"/>
            <a:ext cx="3512306"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2026 → 2027</a:t>
            </a:r>
            <a:endParaRPr lang="en-US" sz="1327" dirty="0"/>
          </a:p>
        </p:txBody>
      </p:sp>
      <p:sp>
        <p:nvSpPr>
          <p:cNvPr id="20" name="Shape 17"/>
          <p:cNvSpPr/>
          <p:nvPr/>
        </p:nvSpPr>
        <p:spPr>
          <a:xfrm>
            <a:off x="7939013" y="2020824"/>
            <a:ext cx="3814075" cy="438912"/>
          </a:xfrm>
          <a:prstGeom prst="rect">
            <a:avLst/>
          </a:prstGeom>
          <a:solidFill>
            <a:srgbClr val="303D43"/>
          </a:solidFill>
          <a:ln w="12700">
            <a:solidFill>
              <a:srgbClr val="303D43"/>
            </a:solidFill>
            <a:prstDash val="solid"/>
          </a:ln>
        </p:spPr>
      </p:sp>
      <p:sp>
        <p:nvSpPr>
          <p:cNvPr id="21" name="Text 18"/>
          <p:cNvSpPr/>
          <p:nvPr/>
        </p:nvSpPr>
        <p:spPr>
          <a:xfrm>
            <a:off x="8057885" y="2093976"/>
            <a:ext cx="3576331"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Bedeutung</a:t>
            </a:r>
            <a:endParaRPr lang="en-US" sz="1327" dirty="0"/>
          </a:p>
        </p:txBody>
      </p:sp>
      <p:sp>
        <p:nvSpPr>
          <p:cNvPr id="22" name="Shape 19"/>
          <p:cNvSpPr/>
          <p:nvPr/>
        </p:nvSpPr>
        <p:spPr>
          <a:xfrm>
            <a:off x="438912" y="2459736"/>
            <a:ext cx="3750050" cy="726948"/>
          </a:xfrm>
          <a:prstGeom prst="rect">
            <a:avLst/>
          </a:prstGeom>
          <a:solidFill>
            <a:srgbClr val="FFFFFF"/>
          </a:solidFill>
          <a:ln w="12700">
            <a:solidFill>
              <a:srgbClr val="FFFFFF"/>
            </a:solidFill>
            <a:prstDash val="solid"/>
          </a:ln>
        </p:spPr>
      </p:sp>
      <p:sp>
        <p:nvSpPr>
          <p:cNvPr id="23" name="Text 20"/>
          <p:cNvSpPr/>
          <p:nvPr/>
        </p:nvSpPr>
        <p:spPr>
          <a:xfrm>
            <a:off x="557784" y="2528316"/>
            <a:ext cx="3512306" cy="58978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Lippenspalte 27.54.-</a:t>
            </a:r>
            <a:endParaRPr lang="en-US" sz="1677" dirty="0"/>
          </a:p>
        </p:txBody>
      </p:sp>
      <p:sp>
        <p:nvSpPr>
          <p:cNvPr id="24" name="Shape 21"/>
          <p:cNvSpPr/>
          <p:nvPr/>
        </p:nvSpPr>
        <p:spPr>
          <a:xfrm>
            <a:off x="4188962" y="2459736"/>
            <a:ext cx="3750050" cy="726948"/>
          </a:xfrm>
          <a:prstGeom prst="rect">
            <a:avLst/>
          </a:prstGeom>
          <a:solidFill>
            <a:srgbClr val="FFFFFF"/>
          </a:solidFill>
          <a:ln w="12700">
            <a:solidFill>
              <a:srgbClr val="FFFFFF"/>
            </a:solidFill>
            <a:prstDash val="solid"/>
          </a:ln>
        </p:spPr>
      </p:sp>
      <p:sp>
        <p:nvSpPr>
          <p:cNvPr id="25" name="Text 22"/>
          <p:cNvSpPr/>
          <p:nvPr/>
        </p:nvSpPr>
        <p:spPr>
          <a:xfrm>
            <a:off x="4307834" y="2528316"/>
            <a:ext cx="3512306"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[L] entfällt bei den endständigen Kodes</a:t>
            </a:r>
            <a:endParaRPr lang="en-US" sz="1677" dirty="0"/>
          </a:p>
        </p:txBody>
      </p:sp>
      <p:sp>
        <p:nvSpPr>
          <p:cNvPr id="26" name="Shape 23"/>
          <p:cNvSpPr/>
          <p:nvPr/>
        </p:nvSpPr>
        <p:spPr>
          <a:xfrm>
            <a:off x="7939013" y="2459736"/>
            <a:ext cx="3814075" cy="726948"/>
          </a:xfrm>
          <a:prstGeom prst="rect">
            <a:avLst/>
          </a:prstGeom>
          <a:solidFill>
            <a:srgbClr val="FFFFFF"/>
          </a:solidFill>
          <a:ln w="12700">
            <a:solidFill>
              <a:srgbClr val="FFFFFF"/>
            </a:solidFill>
            <a:prstDash val="solid"/>
          </a:ln>
        </p:spPr>
      </p:sp>
      <p:sp>
        <p:nvSpPr>
          <p:cNvPr id="27" name="Text 24"/>
          <p:cNvSpPr/>
          <p:nvPr/>
        </p:nvSpPr>
        <p:spPr>
          <a:xfrm>
            <a:off x="8057885" y="2528316"/>
            <a:ext cx="3576331"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Nicht paarig: keine Pflicht aus dieser Markierung.</a:t>
            </a:r>
            <a:endParaRPr lang="en-US" sz="1677" dirty="0"/>
          </a:p>
        </p:txBody>
      </p:sp>
      <p:sp>
        <p:nvSpPr>
          <p:cNvPr id="28" name="Shape 25"/>
          <p:cNvSpPr/>
          <p:nvPr/>
        </p:nvSpPr>
        <p:spPr>
          <a:xfrm>
            <a:off x="438912" y="3186684"/>
            <a:ext cx="3750050" cy="726948"/>
          </a:xfrm>
          <a:prstGeom prst="rect">
            <a:avLst/>
          </a:prstGeom>
          <a:solidFill>
            <a:srgbClr val="F0EBE1"/>
          </a:solidFill>
          <a:ln w="12700">
            <a:solidFill>
              <a:srgbClr val="F0EBE1"/>
            </a:solidFill>
            <a:prstDash val="solid"/>
          </a:ln>
        </p:spPr>
      </p:sp>
      <p:sp>
        <p:nvSpPr>
          <p:cNvPr id="29" name="Text 26"/>
          <p:cNvSpPr/>
          <p:nvPr/>
        </p:nvSpPr>
        <p:spPr>
          <a:xfrm>
            <a:off x="557784" y="3255264"/>
            <a:ext cx="3512306" cy="58978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Intrakranielle Gefässe / ausgewählte Biopsien</a:t>
            </a:r>
            <a:endParaRPr lang="en-US" sz="1677" dirty="0"/>
          </a:p>
        </p:txBody>
      </p:sp>
      <p:sp>
        <p:nvSpPr>
          <p:cNvPr id="30" name="Shape 27"/>
          <p:cNvSpPr/>
          <p:nvPr/>
        </p:nvSpPr>
        <p:spPr>
          <a:xfrm>
            <a:off x="4188962" y="3186684"/>
            <a:ext cx="3750050" cy="726948"/>
          </a:xfrm>
          <a:prstGeom prst="rect">
            <a:avLst/>
          </a:prstGeom>
          <a:solidFill>
            <a:srgbClr val="F0EBE1"/>
          </a:solidFill>
          <a:ln w="12700">
            <a:solidFill>
              <a:srgbClr val="F0EBE1"/>
            </a:solidFill>
            <a:prstDash val="solid"/>
          </a:ln>
        </p:spPr>
      </p:sp>
      <p:sp>
        <p:nvSpPr>
          <p:cNvPr id="31" name="Text 28"/>
          <p:cNvSpPr/>
          <p:nvPr/>
        </p:nvSpPr>
        <p:spPr>
          <a:xfrm>
            <a:off x="4307834" y="3255264"/>
            <a:ext cx="3512306"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[L] entfällt bei mehreren Kodes</a:t>
            </a:r>
            <a:endParaRPr lang="en-US" sz="1677" dirty="0"/>
          </a:p>
        </p:txBody>
      </p:sp>
      <p:sp>
        <p:nvSpPr>
          <p:cNvPr id="32" name="Shape 29"/>
          <p:cNvSpPr/>
          <p:nvPr/>
        </p:nvSpPr>
        <p:spPr>
          <a:xfrm>
            <a:off x="7939013" y="3186684"/>
            <a:ext cx="3814075" cy="726948"/>
          </a:xfrm>
          <a:prstGeom prst="rect">
            <a:avLst/>
          </a:prstGeom>
          <a:solidFill>
            <a:srgbClr val="F0EBE1"/>
          </a:solidFill>
          <a:ln w="12700">
            <a:solidFill>
              <a:srgbClr val="F0EBE1"/>
            </a:solidFill>
            <a:prstDash val="solid"/>
          </a:ln>
        </p:spPr>
      </p:sp>
      <p:sp>
        <p:nvSpPr>
          <p:cNvPr id="33" name="Text 30"/>
          <p:cNvSpPr/>
          <p:nvPr/>
        </p:nvSpPr>
        <p:spPr>
          <a:xfrm>
            <a:off x="8057885" y="3255264"/>
            <a:ext cx="3576331"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Nicht pauschal alle Kopf-/Halskodes ändern.</a:t>
            </a:r>
            <a:endParaRPr lang="en-US" sz="1677" dirty="0"/>
          </a:p>
        </p:txBody>
      </p:sp>
      <p:sp>
        <p:nvSpPr>
          <p:cNvPr id="34" name="Shape 31"/>
          <p:cNvSpPr/>
          <p:nvPr/>
        </p:nvSpPr>
        <p:spPr>
          <a:xfrm>
            <a:off x="438912" y="3913632"/>
            <a:ext cx="3750050" cy="726948"/>
          </a:xfrm>
          <a:prstGeom prst="rect">
            <a:avLst/>
          </a:prstGeom>
          <a:solidFill>
            <a:srgbClr val="FFFFFF"/>
          </a:solidFill>
          <a:ln w="12700">
            <a:solidFill>
              <a:srgbClr val="FFFFFF"/>
            </a:solidFill>
            <a:prstDash val="solid"/>
          </a:ln>
        </p:spPr>
      </p:sp>
      <p:sp>
        <p:nvSpPr>
          <p:cNvPr id="35" name="Text 32"/>
          <p:cNvSpPr/>
          <p:nvPr/>
        </p:nvSpPr>
        <p:spPr>
          <a:xfrm>
            <a:off x="557784" y="3982212"/>
            <a:ext cx="3512306" cy="58978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Pulmonale Gefässe</a:t>
            </a:r>
            <a:endParaRPr lang="en-US" sz="1677" dirty="0"/>
          </a:p>
        </p:txBody>
      </p:sp>
      <p:sp>
        <p:nvSpPr>
          <p:cNvPr id="36" name="Shape 33"/>
          <p:cNvSpPr/>
          <p:nvPr/>
        </p:nvSpPr>
        <p:spPr>
          <a:xfrm>
            <a:off x="4188962" y="3913632"/>
            <a:ext cx="3750050" cy="726948"/>
          </a:xfrm>
          <a:prstGeom prst="rect">
            <a:avLst/>
          </a:prstGeom>
          <a:solidFill>
            <a:srgbClr val="FFFFFF"/>
          </a:solidFill>
          <a:ln w="12700">
            <a:solidFill>
              <a:srgbClr val="FFFFFF"/>
            </a:solidFill>
            <a:prstDash val="solid"/>
          </a:ln>
        </p:spPr>
      </p:sp>
      <p:sp>
        <p:nvSpPr>
          <p:cNvPr id="37" name="Text 34"/>
          <p:cNvSpPr/>
          <p:nvPr/>
        </p:nvSpPr>
        <p:spPr>
          <a:xfrm>
            <a:off x="4307834" y="3982212"/>
            <a:ext cx="3512306"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[L] bei ausgewählten Eingriffen ergänzt</a:t>
            </a:r>
            <a:endParaRPr lang="en-US" sz="1677" dirty="0"/>
          </a:p>
        </p:txBody>
      </p:sp>
      <p:sp>
        <p:nvSpPr>
          <p:cNvPr id="38" name="Shape 35"/>
          <p:cNvSpPr/>
          <p:nvPr/>
        </p:nvSpPr>
        <p:spPr>
          <a:xfrm>
            <a:off x="7939013" y="3913632"/>
            <a:ext cx="3814075" cy="726948"/>
          </a:xfrm>
          <a:prstGeom prst="rect">
            <a:avLst/>
          </a:prstGeom>
          <a:solidFill>
            <a:srgbClr val="FFFFFF"/>
          </a:solidFill>
          <a:ln w="12700">
            <a:solidFill>
              <a:srgbClr val="FFFFFF"/>
            </a:solidFill>
            <a:prstDash val="solid"/>
          </a:ln>
        </p:spPr>
      </p:sp>
      <p:sp>
        <p:nvSpPr>
          <p:cNvPr id="39" name="Text 36"/>
          <p:cNvSpPr/>
          <p:nvPr/>
        </p:nvSpPr>
        <p:spPr>
          <a:xfrm>
            <a:off x="8057885" y="3982212"/>
            <a:ext cx="3576331"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Die Seite muss aus der Dokumentation hervorgehen.</a:t>
            </a:r>
            <a:endParaRPr lang="en-US" sz="1677" dirty="0"/>
          </a:p>
        </p:txBody>
      </p:sp>
      <p:sp>
        <p:nvSpPr>
          <p:cNvPr id="40" name="Shape 37"/>
          <p:cNvSpPr/>
          <p:nvPr/>
        </p:nvSpPr>
        <p:spPr>
          <a:xfrm>
            <a:off x="438912" y="4640580"/>
            <a:ext cx="3750050" cy="726948"/>
          </a:xfrm>
          <a:prstGeom prst="rect">
            <a:avLst/>
          </a:prstGeom>
          <a:solidFill>
            <a:srgbClr val="F0EBE1"/>
          </a:solidFill>
          <a:ln w="12700">
            <a:solidFill>
              <a:srgbClr val="F0EBE1"/>
            </a:solidFill>
            <a:prstDash val="solid"/>
          </a:ln>
        </p:spPr>
      </p:sp>
      <p:sp>
        <p:nvSpPr>
          <p:cNvPr id="41" name="Text 38"/>
          <p:cNvSpPr/>
          <p:nvPr/>
        </p:nvSpPr>
        <p:spPr>
          <a:xfrm>
            <a:off x="557784" y="4709160"/>
            <a:ext cx="3512306" cy="58978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Extrakranielle Interventionen 39.76.-</a:t>
            </a:r>
            <a:endParaRPr lang="en-US" sz="1677" dirty="0"/>
          </a:p>
        </p:txBody>
      </p:sp>
      <p:sp>
        <p:nvSpPr>
          <p:cNvPr id="42" name="Shape 39"/>
          <p:cNvSpPr/>
          <p:nvPr/>
        </p:nvSpPr>
        <p:spPr>
          <a:xfrm>
            <a:off x="4188962" y="4640580"/>
            <a:ext cx="3750050" cy="726948"/>
          </a:xfrm>
          <a:prstGeom prst="rect">
            <a:avLst/>
          </a:prstGeom>
          <a:solidFill>
            <a:srgbClr val="F0EBE1"/>
          </a:solidFill>
          <a:ln w="12700">
            <a:solidFill>
              <a:srgbClr val="F0EBE1"/>
            </a:solidFill>
            <a:prstDash val="solid"/>
          </a:ln>
        </p:spPr>
      </p:sp>
      <p:sp>
        <p:nvSpPr>
          <p:cNvPr id="43" name="Text 40"/>
          <p:cNvSpPr/>
          <p:nvPr/>
        </p:nvSpPr>
        <p:spPr>
          <a:xfrm>
            <a:off x="4307834" y="4709160"/>
            <a:ext cx="3512306"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[L] bei den Kodes ergänzt</a:t>
            </a:r>
            <a:endParaRPr lang="en-US" sz="1677" dirty="0"/>
          </a:p>
        </p:txBody>
      </p:sp>
      <p:sp>
        <p:nvSpPr>
          <p:cNvPr id="44" name="Shape 41"/>
          <p:cNvSpPr/>
          <p:nvPr/>
        </p:nvSpPr>
        <p:spPr>
          <a:xfrm>
            <a:off x="7939013" y="4640580"/>
            <a:ext cx="3814075" cy="726948"/>
          </a:xfrm>
          <a:prstGeom prst="rect">
            <a:avLst/>
          </a:prstGeom>
          <a:solidFill>
            <a:srgbClr val="F0EBE1"/>
          </a:solidFill>
          <a:ln w="12700">
            <a:solidFill>
              <a:srgbClr val="F0EBE1"/>
            </a:solidFill>
            <a:prstDash val="solid"/>
          </a:ln>
        </p:spPr>
      </p:sp>
      <p:sp>
        <p:nvSpPr>
          <p:cNvPr id="45" name="Text 42"/>
          <p:cNvSpPr/>
          <p:nvPr/>
        </p:nvSpPr>
        <p:spPr>
          <a:xfrm>
            <a:off x="8057885" y="4709160"/>
            <a:ext cx="3576331"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Seitigkeitsfelder in Vorlagen mitprüfen.</a:t>
            </a:r>
            <a:endParaRPr lang="en-US" sz="1677" dirty="0"/>
          </a:p>
        </p:txBody>
      </p:sp>
      <p:sp>
        <p:nvSpPr>
          <p:cNvPr id="46" name="Shape 43"/>
          <p:cNvSpPr/>
          <p:nvPr/>
        </p:nvSpPr>
        <p:spPr>
          <a:xfrm>
            <a:off x="438912" y="5577840"/>
            <a:ext cx="11314176" cy="539496"/>
          </a:xfrm>
          <a:prstGeom prst="rect">
            <a:avLst/>
          </a:prstGeom>
          <a:solidFill>
            <a:srgbClr val="ECEFDF"/>
          </a:solidFill>
          <a:ln w="12700">
            <a:solidFill>
              <a:srgbClr val="ECEFDF"/>
            </a:solidFill>
            <a:prstDash val="solid"/>
          </a:ln>
        </p:spPr>
      </p:sp>
      <p:sp>
        <p:nvSpPr>
          <p:cNvPr id="47" name="Shape 44"/>
          <p:cNvSpPr/>
          <p:nvPr/>
        </p:nvSpPr>
        <p:spPr>
          <a:xfrm>
            <a:off x="438912" y="5577840"/>
            <a:ext cx="41148" cy="539496"/>
          </a:xfrm>
          <a:prstGeom prst="rect">
            <a:avLst/>
          </a:prstGeom>
          <a:solidFill>
            <a:srgbClr val="284907"/>
          </a:solidFill>
          <a:ln w="12700">
            <a:solidFill>
              <a:srgbClr val="284907"/>
            </a:solidFill>
            <a:prstDash val="solid"/>
          </a:ln>
        </p:spPr>
      </p:sp>
      <p:sp>
        <p:nvSpPr>
          <p:cNvPr id="48" name="Text 45"/>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Die Einleitung erlaubt die Seitigkeit bei nicht paarigen Organen weiterhin, verlangt sie dort aber nicht generell.</a:t>
            </a:r>
            <a:endParaRPr lang="en-US" sz="1512"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01 | KLASSIFIKATION UND GEFÄSSE</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VERWEISE</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Neurostimulation: neue Verweise erleichtern die Zuordnung</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24–25, 36–37, 366, 414; CHOP 2027: S. 24–25, 36–37, 381, 430.</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12 / 124</a:t>
            </a:r>
            <a:endParaRPr lang="en-US" sz="900" dirty="0"/>
          </a:p>
        </p:txBody>
      </p:sp>
      <p:sp>
        <p:nvSpPr>
          <p:cNvPr id="16" name="Shape 13"/>
          <p:cNvSpPr/>
          <p:nvPr/>
        </p:nvSpPr>
        <p:spPr>
          <a:xfrm>
            <a:off x="438912" y="2020824"/>
            <a:ext cx="2606742" cy="438912"/>
          </a:xfrm>
          <a:prstGeom prst="rect">
            <a:avLst/>
          </a:prstGeom>
          <a:solidFill>
            <a:srgbClr val="303D43"/>
          </a:solidFill>
          <a:ln w="12700">
            <a:solidFill>
              <a:srgbClr val="303D43"/>
            </a:solidFill>
            <a:prstDash val="solid"/>
          </a:ln>
        </p:spPr>
      </p:sp>
      <p:sp>
        <p:nvSpPr>
          <p:cNvPr id="17" name="Text 14"/>
          <p:cNvSpPr/>
          <p:nvPr/>
        </p:nvSpPr>
        <p:spPr>
          <a:xfrm>
            <a:off x="557784" y="2093976"/>
            <a:ext cx="2368998"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Ausgangsbereich</a:t>
            </a:r>
            <a:endParaRPr lang="en-US" sz="1327" dirty="0"/>
          </a:p>
        </p:txBody>
      </p:sp>
      <p:sp>
        <p:nvSpPr>
          <p:cNvPr id="18" name="Shape 15"/>
          <p:cNvSpPr/>
          <p:nvPr/>
        </p:nvSpPr>
        <p:spPr>
          <a:xfrm>
            <a:off x="3045654" y="2020824"/>
            <a:ext cx="4573232" cy="438912"/>
          </a:xfrm>
          <a:prstGeom prst="rect">
            <a:avLst/>
          </a:prstGeom>
          <a:solidFill>
            <a:srgbClr val="303D43"/>
          </a:solidFill>
          <a:ln w="12700">
            <a:solidFill>
              <a:srgbClr val="303D43"/>
            </a:solidFill>
            <a:prstDash val="solid"/>
          </a:ln>
        </p:spPr>
      </p:sp>
      <p:sp>
        <p:nvSpPr>
          <p:cNvPr id="19" name="Text 16"/>
          <p:cNvSpPr/>
          <p:nvPr/>
        </p:nvSpPr>
        <p:spPr>
          <a:xfrm>
            <a:off x="3164526" y="2093976"/>
            <a:ext cx="4335488"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Neu hinterlegter Verweis</a:t>
            </a:r>
            <a:endParaRPr lang="en-US" sz="1327" dirty="0"/>
          </a:p>
        </p:txBody>
      </p:sp>
      <p:sp>
        <p:nvSpPr>
          <p:cNvPr id="20" name="Shape 17"/>
          <p:cNvSpPr/>
          <p:nvPr/>
        </p:nvSpPr>
        <p:spPr>
          <a:xfrm>
            <a:off x="7618886" y="2020824"/>
            <a:ext cx="4134202" cy="438912"/>
          </a:xfrm>
          <a:prstGeom prst="rect">
            <a:avLst/>
          </a:prstGeom>
          <a:solidFill>
            <a:srgbClr val="303D43"/>
          </a:solidFill>
          <a:ln w="12700">
            <a:solidFill>
              <a:srgbClr val="303D43"/>
            </a:solidFill>
            <a:prstDash val="solid"/>
          </a:ln>
        </p:spPr>
      </p:sp>
      <p:sp>
        <p:nvSpPr>
          <p:cNvPr id="21" name="Text 18"/>
          <p:cNvSpPr/>
          <p:nvPr/>
        </p:nvSpPr>
        <p:spPr>
          <a:xfrm>
            <a:off x="7737758" y="2093976"/>
            <a:ext cx="3896458"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Einordnung</a:t>
            </a:r>
            <a:endParaRPr lang="en-US" sz="1327" dirty="0"/>
          </a:p>
        </p:txBody>
      </p:sp>
      <p:sp>
        <p:nvSpPr>
          <p:cNvPr id="22" name="Shape 19"/>
          <p:cNvSpPr/>
          <p:nvPr/>
        </p:nvSpPr>
        <p:spPr>
          <a:xfrm>
            <a:off x="438912" y="2459736"/>
            <a:ext cx="2606742" cy="969264"/>
          </a:xfrm>
          <a:prstGeom prst="rect">
            <a:avLst/>
          </a:prstGeom>
          <a:solidFill>
            <a:srgbClr val="FFFFFF"/>
          </a:solidFill>
          <a:ln w="12700">
            <a:solidFill>
              <a:srgbClr val="FFFFFF"/>
            </a:solidFill>
            <a:prstDash val="solid"/>
          </a:ln>
        </p:spPr>
      </p:sp>
      <p:sp>
        <p:nvSpPr>
          <p:cNvPr id="23" name="Text 20"/>
          <p:cNvSpPr/>
          <p:nvPr/>
        </p:nvSpPr>
        <p:spPr>
          <a:xfrm>
            <a:off x="557784" y="2528316"/>
            <a:ext cx="2368998" cy="832104"/>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02.93.- / 02.97.-</a:t>
            </a:r>
            <a:endParaRPr lang="en-US" sz="1677" dirty="0"/>
          </a:p>
        </p:txBody>
      </p:sp>
      <p:sp>
        <p:nvSpPr>
          <p:cNvPr id="24" name="Shape 21"/>
          <p:cNvSpPr/>
          <p:nvPr/>
        </p:nvSpPr>
        <p:spPr>
          <a:xfrm>
            <a:off x="3045654" y="2459736"/>
            <a:ext cx="4573232" cy="969264"/>
          </a:xfrm>
          <a:prstGeom prst="rect">
            <a:avLst/>
          </a:prstGeom>
          <a:solidFill>
            <a:srgbClr val="FFFFFF"/>
          </a:solidFill>
          <a:ln w="12700">
            <a:solidFill>
              <a:srgbClr val="FFFFFF"/>
            </a:solidFill>
            <a:prstDash val="solid"/>
          </a:ln>
        </p:spPr>
      </p:sp>
      <p:sp>
        <p:nvSpPr>
          <p:cNvPr id="25" name="Text 22"/>
          <p:cNvSpPr/>
          <p:nvPr/>
        </p:nvSpPr>
        <p:spPr>
          <a:xfrm>
            <a:off x="3164526" y="2528316"/>
            <a:ext cx="4335488" cy="83210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94.28 EKT; 94.2A.- rTMS; 89.1B.- TMS</a:t>
            </a:r>
            <a:endParaRPr lang="en-US" sz="1677" dirty="0"/>
          </a:p>
        </p:txBody>
      </p:sp>
      <p:sp>
        <p:nvSpPr>
          <p:cNvPr id="26" name="Shape 23"/>
          <p:cNvSpPr/>
          <p:nvPr/>
        </p:nvSpPr>
        <p:spPr>
          <a:xfrm>
            <a:off x="7618886" y="2459736"/>
            <a:ext cx="4134202" cy="969264"/>
          </a:xfrm>
          <a:prstGeom prst="rect">
            <a:avLst/>
          </a:prstGeom>
          <a:solidFill>
            <a:srgbClr val="FFFFFF"/>
          </a:solidFill>
          <a:ln w="12700">
            <a:solidFill>
              <a:srgbClr val="FFFFFF"/>
            </a:solidFill>
            <a:prstDash val="solid"/>
          </a:ln>
        </p:spPr>
      </p:sp>
      <p:sp>
        <p:nvSpPr>
          <p:cNvPr id="27" name="Text 24"/>
          <p:cNvSpPr/>
          <p:nvPr/>
        </p:nvSpPr>
        <p:spPr>
          <a:xfrm>
            <a:off x="7737758" y="2528316"/>
            <a:ext cx="3896458" cy="83210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Eingriffe an Implantaten von externen Verfahren abgrenzen.</a:t>
            </a:r>
            <a:endParaRPr lang="en-US" sz="1677" dirty="0"/>
          </a:p>
        </p:txBody>
      </p:sp>
      <p:sp>
        <p:nvSpPr>
          <p:cNvPr id="28" name="Shape 25"/>
          <p:cNvSpPr/>
          <p:nvPr/>
        </p:nvSpPr>
        <p:spPr>
          <a:xfrm>
            <a:off x="438912" y="3429000"/>
            <a:ext cx="2606742" cy="969264"/>
          </a:xfrm>
          <a:prstGeom prst="rect">
            <a:avLst/>
          </a:prstGeom>
          <a:solidFill>
            <a:srgbClr val="F0EBE1"/>
          </a:solidFill>
          <a:ln w="12700">
            <a:solidFill>
              <a:srgbClr val="F0EBE1"/>
            </a:solidFill>
            <a:prstDash val="solid"/>
          </a:ln>
        </p:spPr>
      </p:sp>
      <p:sp>
        <p:nvSpPr>
          <p:cNvPr id="29" name="Text 26"/>
          <p:cNvSpPr/>
          <p:nvPr/>
        </p:nvSpPr>
        <p:spPr>
          <a:xfrm>
            <a:off x="557784" y="3497580"/>
            <a:ext cx="2368998" cy="832104"/>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04.92.- / 04.95.-</a:t>
            </a:r>
            <a:endParaRPr lang="en-US" sz="1677" dirty="0"/>
          </a:p>
        </p:txBody>
      </p:sp>
      <p:sp>
        <p:nvSpPr>
          <p:cNvPr id="30" name="Shape 27"/>
          <p:cNvSpPr/>
          <p:nvPr/>
        </p:nvSpPr>
        <p:spPr>
          <a:xfrm>
            <a:off x="3045654" y="3429000"/>
            <a:ext cx="4573232" cy="969264"/>
          </a:xfrm>
          <a:prstGeom prst="rect">
            <a:avLst/>
          </a:prstGeom>
          <a:solidFill>
            <a:srgbClr val="F0EBE1"/>
          </a:solidFill>
          <a:ln w="12700">
            <a:solidFill>
              <a:srgbClr val="F0EBE1"/>
            </a:solidFill>
            <a:prstDash val="solid"/>
          </a:ln>
        </p:spPr>
      </p:sp>
      <p:sp>
        <p:nvSpPr>
          <p:cNvPr id="31" name="Text 28"/>
          <p:cNvSpPr/>
          <p:nvPr/>
        </p:nvSpPr>
        <p:spPr>
          <a:xfrm>
            <a:off x="3164526" y="3497580"/>
            <a:ext cx="4335488" cy="83210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93.70.31 Ersteinlage einer PES-Sonde</a:t>
            </a:r>
            <a:endParaRPr lang="en-US" sz="1677" dirty="0"/>
          </a:p>
        </p:txBody>
      </p:sp>
      <p:sp>
        <p:nvSpPr>
          <p:cNvPr id="32" name="Shape 29"/>
          <p:cNvSpPr/>
          <p:nvPr/>
        </p:nvSpPr>
        <p:spPr>
          <a:xfrm>
            <a:off x="7618886" y="3429000"/>
            <a:ext cx="4134202" cy="969264"/>
          </a:xfrm>
          <a:prstGeom prst="rect">
            <a:avLst/>
          </a:prstGeom>
          <a:solidFill>
            <a:srgbClr val="F0EBE1"/>
          </a:solidFill>
          <a:ln w="12700">
            <a:solidFill>
              <a:srgbClr val="F0EBE1"/>
            </a:solidFill>
            <a:prstDash val="solid"/>
          </a:ln>
        </p:spPr>
      </p:sp>
      <p:sp>
        <p:nvSpPr>
          <p:cNvPr id="33" name="Text 30"/>
          <p:cNvSpPr/>
          <p:nvPr/>
        </p:nvSpPr>
        <p:spPr>
          <a:xfrm>
            <a:off x="7737758" y="3497580"/>
            <a:ext cx="3896458" cy="83210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PES nicht als peripheren Neurostimulator abbilden.</a:t>
            </a:r>
            <a:endParaRPr lang="en-US" sz="1677" dirty="0"/>
          </a:p>
        </p:txBody>
      </p:sp>
      <p:sp>
        <p:nvSpPr>
          <p:cNvPr id="34" name="Shape 31"/>
          <p:cNvSpPr/>
          <p:nvPr/>
        </p:nvSpPr>
        <p:spPr>
          <a:xfrm>
            <a:off x="438912" y="4398264"/>
            <a:ext cx="2606742" cy="969264"/>
          </a:xfrm>
          <a:prstGeom prst="rect">
            <a:avLst/>
          </a:prstGeom>
          <a:solidFill>
            <a:srgbClr val="FFFFFF"/>
          </a:solidFill>
          <a:ln w="12700">
            <a:solidFill>
              <a:srgbClr val="FFFFFF"/>
            </a:solidFill>
            <a:prstDash val="solid"/>
          </a:ln>
        </p:spPr>
      </p:sp>
      <p:sp>
        <p:nvSpPr>
          <p:cNvPr id="35" name="Text 32"/>
          <p:cNvSpPr/>
          <p:nvPr/>
        </p:nvSpPr>
        <p:spPr>
          <a:xfrm>
            <a:off x="557784" y="4466844"/>
            <a:ext cx="2368998" cy="832104"/>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93.70.14 / 96.0-</a:t>
            </a:r>
            <a:endParaRPr lang="en-US" sz="1677" dirty="0"/>
          </a:p>
        </p:txBody>
      </p:sp>
      <p:sp>
        <p:nvSpPr>
          <p:cNvPr id="36" name="Shape 33"/>
          <p:cNvSpPr/>
          <p:nvPr/>
        </p:nvSpPr>
        <p:spPr>
          <a:xfrm>
            <a:off x="3045654" y="4398264"/>
            <a:ext cx="4573232" cy="969264"/>
          </a:xfrm>
          <a:prstGeom prst="rect">
            <a:avLst/>
          </a:prstGeom>
          <a:solidFill>
            <a:srgbClr val="FFFFFF"/>
          </a:solidFill>
          <a:ln w="12700">
            <a:solidFill>
              <a:srgbClr val="FFFFFF"/>
            </a:solidFill>
            <a:prstDash val="solid"/>
          </a:ln>
        </p:spPr>
      </p:sp>
      <p:sp>
        <p:nvSpPr>
          <p:cNvPr id="37" name="Text 34"/>
          <p:cNvSpPr/>
          <p:nvPr/>
        </p:nvSpPr>
        <p:spPr>
          <a:xfrm>
            <a:off x="3164526" y="4466844"/>
            <a:ext cx="4335488" cy="83210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93.70.31 Ersteinlage einer PES-Sonde</a:t>
            </a:r>
            <a:endParaRPr lang="en-US" sz="1677" dirty="0"/>
          </a:p>
        </p:txBody>
      </p:sp>
      <p:sp>
        <p:nvSpPr>
          <p:cNvPr id="38" name="Shape 35"/>
          <p:cNvSpPr/>
          <p:nvPr/>
        </p:nvSpPr>
        <p:spPr>
          <a:xfrm>
            <a:off x="7618886" y="4398264"/>
            <a:ext cx="4134202" cy="969264"/>
          </a:xfrm>
          <a:prstGeom prst="rect">
            <a:avLst/>
          </a:prstGeom>
          <a:solidFill>
            <a:srgbClr val="FFFFFF"/>
          </a:solidFill>
          <a:ln w="12700">
            <a:solidFill>
              <a:srgbClr val="FFFFFF"/>
            </a:solidFill>
            <a:prstDash val="solid"/>
          </a:ln>
        </p:spPr>
      </p:sp>
      <p:sp>
        <p:nvSpPr>
          <p:cNvPr id="39" name="Text 36"/>
          <p:cNvSpPr/>
          <p:nvPr/>
        </p:nvSpPr>
        <p:spPr>
          <a:xfrm>
            <a:off x="7737758" y="4466844"/>
            <a:ext cx="3896458" cy="83210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Auch Logopädie- und Sondenvorlagen anpassen.</a:t>
            </a:r>
            <a:endParaRPr lang="en-US" sz="1677" dirty="0"/>
          </a:p>
        </p:txBody>
      </p:sp>
      <p:sp>
        <p:nvSpPr>
          <p:cNvPr id="40" name="Shape 37"/>
          <p:cNvSpPr/>
          <p:nvPr/>
        </p:nvSpPr>
        <p:spPr>
          <a:xfrm>
            <a:off x="438912" y="5577840"/>
            <a:ext cx="11314176" cy="539496"/>
          </a:xfrm>
          <a:prstGeom prst="rect">
            <a:avLst/>
          </a:prstGeom>
          <a:solidFill>
            <a:srgbClr val="ECEFDF"/>
          </a:solidFill>
          <a:ln w="12700">
            <a:solidFill>
              <a:srgbClr val="ECEFDF"/>
            </a:solidFill>
            <a:prstDash val="solid"/>
          </a:ln>
        </p:spPr>
      </p:sp>
      <p:sp>
        <p:nvSpPr>
          <p:cNvPr id="41" name="Shape 38"/>
          <p:cNvSpPr/>
          <p:nvPr/>
        </p:nvSpPr>
        <p:spPr>
          <a:xfrm>
            <a:off x="438912" y="5577840"/>
            <a:ext cx="41148" cy="539496"/>
          </a:xfrm>
          <a:prstGeom prst="rect">
            <a:avLst/>
          </a:prstGeom>
          <a:solidFill>
            <a:srgbClr val="284907"/>
          </a:solidFill>
          <a:ln w="12700">
            <a:solidFill>
              <a:srgbClr val="284907"/>
            </a:solidFill>
            <a:prstDash val="solid"/>
          </a:ln>
        </p:spPr>
      </p:sp>
      <p:sp>
        <p:nvSpPr>
          <p:cNvPr id="42" name="Text 39"/>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Neue Exklusiva sind hier vor allem Wegweiser zum spezifischen Verfahren.</a:t>
            </a:r>
            <a:endParaRPr lang="en-US" sz="1512"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01 | KLASSIFIKATION UND GEFÄSSE</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QUELLEN-PRÜFPUNKT</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Quellen-Prüfpunkt: auffälliger Titel bei 00.22</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2026/2027: jeweils S. 3; amtliche CSV 2026/2027, Kode 00.22.</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13 / 124</a:t>
            </a:r>
            <a:endParaRPr lang="en-US" sz="900" dirty="0"/>
          </a:p>
        </p:txBody>
      </p:sp>
      <p:sp>
        <p:nvSpPr>
          <p:cNvPr id="16" name="Shape 13"/>
          <p:cNvSpPr/>
          <p:nvPr/>
        </p:nvSpPr>
        <p:spPr>
          <a:xfrm>
            <a:off x="438912" y="2020824"/>
            <a:ext cx="5532120" cy="3337560"/>
          </a:xfrm>
          <a:prstGeom prst="rect">
            <a:avLst/>
          </a:prstGeom>
          <a:solidFill>
            <a:srgbClr val="FFFFFF"/>
          </a:solidFill>
          <a:ln w="6350">
            <a:solidFill>
              <a:srgbClr val="DED9D0"/>
            </a:solidFill>
            <a:prstDash val="solid"/>
          </a:ln>
        </p:spPr>
      </p:sp>
      <p:sp>
        <p:nvSpPr>
          <p:cNvPr id="17" name="Shape 14"/>
          <p:cNvSpPr/>
          <p:nvPr/>
        </p:nvSpPr>
        <p:spPr>
          <a:xfrm>
            <a:off x="6217920" y="2020824"/>
            <a:ext cx="5532120" cy="3337560"/>
          </a:xfrm>
          <a:prstGeom prst="rect">
            <a:avLst/>
          </a:prstGeom>
          <a:solidFill>
            <a:srgbClr val="FFFFFF"/>
          </a:solidFill>
          <a:ln w="6350">
            <a:solidFill>
              <a:srgbClr val="DED9D0"/>
            </a:solidFill>
            <a:prstDash val="solid"/>
          </a:ln>
        </p:spPr>
      </p:sp>
      <p:sp>
        <p:nvSpPr>
          <p:cNvPr id="18" name="Shape 15"/>
          <p:cNvSpPr/>
          <p:nvPr/>
        </p:nvSpPr>
        <p:spPr>
          <a:xfrm>
            <a:off x="438912" y="2020824"/>
            <a:ext cx="5532120" cy="429768"/>
          </a:xfrm>
          <a:prstGeom prst="rect">
            <a:avLst/>
          </a:prstGeom>
          <a:solidFill>
            <a:srgbClr val="303D43"/>
          </a:solidFill>
          <a:ln w="12700">
            <a:solidFill>
              <a:srgbClr val="303D43"/>
            </a:solidFill>
            <a:prstDash val="solid"/>
          </a:ln>
        </p:spPr>
      </p:sp>
      <p:sp>
        <p:nvSpPr>
          <p:cNvPr id="19" name="Shape 16"/>
          <p:cNvSpPr/>
          <p:nvPr/>
        </p:nvSpPr>
        <p:spPr>
          <a:xfrm>
            <a:off x="6217920" y="2020824"/>
            <a:ext cx="5532120" cy="429768"/>
          </a:xfrm>
          <a:prstGeom prst="rect">
            <a:avLst/>
          </a:prstGeom>
          <a:solidFill>
            <a:srgbClr val="E5DAC7"/>
          </a:solidFill>
          <a:ln w="12700">
            <a:solidFill>
              <a:srgbClr val="E5DAC7"/>
            </a:solidFill>
            <a:prstDash val="solid"/>
          </a:ln>
        </p:spPr>
      </p:sp>
      <p:sp>
        <p:nvSpPr>
          <p:cNvPr id="20" name="Text 17"/>
          <p:cNvSpPr/>
          <p:nvPr/>
        </p:nvSpPr>
        <p:spPr>
          <a:xfrm>
            <a:off x="603504"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FFFFFF"/>
                </a:solidFill>
                <a:latin typeface="Arial" pitchFamily="34" charset="0"/>
                <a:ea typeface="Arial" pitchFamily="34" charset="-122"/>
                <a:cs typeface="Arial" pitchFamily="34" charset="-120"/>
              </a:rPr>
              <a:t>2026</a:t>
            </a:r>
            <a:endParaRPr lang="en-US" sz="1670" dirty="0"/>
          </a:p>
        </p:txBody>
      </p:sp>
      <p:sp>
        <p:nvSpPr>
          <p:cNvPr id="21" name="Text 18"/>
          <p:cNvSpPr/>
          <p:nvPr/>
        </p:nvSpPr>
        <p:spPr>
          <a:xfrm>
            <a:off x="6382512"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243239"/>
                </a:solidFill>
                <a:latin typeface="Arial" pitchFamily="34" charset="0"/>
                <a:ea typeface="Arial" pitchFamily="34" charset="-122"/>
                <a:cs typeface="Arial" pitchFamily="34" charset="-120"/>
              </a:rPr>
              <a:t>2027</a:t>
            </a:r>
            <a:endParaRPr lang="en-US" sz="1670" dirty="0"/>
          </a:p>
        </p:txBody>
      </p:sp>
      <p:sp>
        <p:nvSpPr>
          <p:cNvPr id="22" name="Shape 19"/>
          <p:cNvSpPr/>
          <p:nvPr/>
        </p:nvSpPr>
        <p:spPr>
          <a:xfrm>
            <a:off x="603504" y="2738628"/>
            <a:ext cx="45720" cy="45720"/>
          </a:xfrm>
          <a:prstGeom prst="rect">
            <a:avLst/>
          </a:prstGeom>
          <a:solidFill>
            <a:srgbClr val="8D9B77"/>
          </a:solidFill>
          <a:ln w="12700">
            <a:solidFill>
              <a:srgbClr val="8D9B77"/>
            </a:solidFill>
            <a:prstDash val="solid"/>
          </a:ln>
        </p:spPr>
      </p:sp>
      <p:sp>
        <p:nvSpPr>
          <p:cNvPr id="23" name="Text 20"/>
          <p:cNvSpPr/>
          <p:nvPr/>
        </p:nvSpPr>
        <p:spPr>
          <a:xfrm>
            <a:off x="768096" y="2651760"/>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Titel: "Intravaskuläre Bildgebung von intrathorakalen Gefässen".</a:t>
            </a:r>
            <a:endParaRPr lang="en-US" sz="1820" dirty="0"/>
          </a:p>
        </p:txBody>
      </p:sp>
      <p:sp>
        <p:nvSpPr>
          <p:cNvPr id="24" name="Shape 21"/>
          <p:cNvSpPr/>
          <p:nvPr/>
        </p:nvSpPr>
        <p:spPr>
          <a:xfrm>
            <a:off x="603504" y="3539947"/>
            <a:ext cx="45720" cy="45720"/>
          </a:xfrm>
          <a:prstGeom prst="rect">
            <a:avLst/>
          </a:prstGeom>
          <a:solidFill>
            <a:srgbClr val="8D9B77"/>
          </a:solidFill>
          <a:ln w="12700">
            <a:solidFill>
              <a:srgbClr val="8D9B77"/>
            </a:solidFill>
            <a:prstDash val="solid"/>
          </a:ln>
        </p:spPr>
      </p:sp>
      <p:sp>
        <p:nvSpPr>
          <p:cNvPr id="25" name="Text 22"/>
          <p:cNvSpPr/>
          <p:nvPr/>
        </p:nvSpPr>
        <p:spPr>
          <a:xfrm>
            <a:off x="768096" y="3453079"/>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Ergänzende Angaben: Aorta / Aortenbogen, IVUS intrathorakal sowie Vena cava.</a:t>
            </a:r>
            <a:endParaRPr lang="en-US" sz="1820" dirty="0"/>
          </a:p>
        </p:txBody>
      </p:sp>
      <p:sp>
        <p:nvSpPr>
          <p:cNvPr id="26" name="Shape 23"/>
          <p:cNvSpPr/>
          <p:nvPr/>
        </p:nvSpPr>
        <p:spPr>
          <a:xfrm>
            <a:off x="6382512" y="2738628"/>
            <a:ext cx="45720" cy="45720"/>
          </a:xfrm>
          <a:prstGeom prst="rect">
            <a:avLst/>
          </a:prstGeom>
          <a:solidFill>
            <a:srgbClr val="8D9B77"/>
          </a:solidFill>
          <a:ln w="12700">
            <a:solidFill>
              <a:srgbClr val="8D9B77"/>
            </a:solidFill>
            <a:prstDash val="solid"/>
          </a:ln>
        </p:spPr>
      </p:sp>
      <p:sp>
        <p:nvSpPr>
          <p:cNvPr id="27" name="Text 24"/>
          <p:cNvSpPr/>
          <p:nvPr/>
        </p:nvSpPr>
        <p:spPr>
          <a:xfrm>
            <a:off x="6547104" y="2651760"/>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Titel in PDF und CSV: "Aorta und Arcus aortae".</a:t>
            </a:r>
            <a:endParaRPr lang="en-US" sz="1820" dirty="0"/>
          </a:p>
        </p:txBody>
      </p:sp>
      <p:sp>
        <p:nvSpPr>
          <p:cNvPr id="28" name="Shape 25"/>
          <p:cNvSpPr/>
          <p:nvPr/>
        </p:nvSpPr>
        <p:spPr>
          <a:xfrm>
            <a:off x="6382512" y="3539947"/>
            <a:ext cx="45720" cy="45720"/>
          </a:xfrm>
          <a:prstGeom prst="rect">
            <a:avLst/>
          </a:prstGeom>
          <a:solidFill>
            <a:srgbClr val="8D9B77"/>
          </a:solidFill>
          <a:ln w="12700">
            <a:solidFill>
              <a:srgbClr val="8D9B77"/>
            </a:solidFill>
            <a:prstDash val="solid"/>
          </a:ln>
        </p:spPr>
      </p:sp>
      <p:sp>
        <p:nvSpPr>
          <p:cNvPr id="29" name="Text 26"/>
          <p:cNvSpPr/>
          <p:nvPr/>
        </p:nvSpPr>
        <p:spPr>
          <a:xfrm>
            <a:off x="6547104" y="3453079"/>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Darunter stehen weiterhin IVUS intrathorakaler Gefässe und Vena cava.</a:t>
            </a:r>
            <a:endParaRPr lang="en-US" sz="1820" dirty="0"/>
          </a:p>
        </p:txBody>
      </p:sp>
      <p:sp>
        <p:nvSpPr>
          <p:cNvPr id="30" name="Shape 27"/>
          <p:cNvSpPr/>
          <p:nvPr/>
        </p:nvSpPr>
        <p:spPr>
          <a:xfrm>
            <a:off x="6382512" y="4341266"/>
            <a:ext cx="45720" cy="45720"/>
          </a:xfrm>
          <a:prstGeom prst="rect">
            <a:avLst/>
          </a:prstGeom>
          <a:solidFill>
            <a:srgbClr val="8D9B77"/>
          </a:solidFill>
          <a:ln w="12700">
            <a:solidFill>
              <a:srgbClr val="8D9B77"/>
            </a:solidFill>
            <a:prstDash val="solid"/>
          </a:ln>
        </p:spPr>
      </p:sp>
      <p:sp>
        <p:nvSpPr>
          <p:cNvPr id="31" name="Text 28"/>
          <p:cNvSpPr/>
          <p:nvPr/>
        </p:nvSpPr>
        <p:spPr>
          <a:xfrm>
            <a:off x="6547104" y="4254398"/>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Titel und ergänzende Angaben wirken damit nicht eindeutig aufeinander abgestimmt.</a:t>
            </a:r>
            <a:endParaRPr lang="en-US" sz="1820" dirty="0"/>
          </a:p>
        </p:txBody>
      </p:sp>
      <p:sp>
        <p:nvSpPr>
          <p:cNvPr id="32" name="Shape 29"/>
          <p:cNvSpPr/>
          <p:nvPr/>
        </p:nvSpPr>
        <p:spPr>
          <a:xfrm>
            <a:off x="438912" y="5577840"/>
            <a:ext cx="11314176" cy="539496"/>
          </a:xfrm>
          <a:prstGeom prst="rect">
            <a:avLst/>
          </a:prstGeom>
          <a:solidFill>
            <a:srgbClr val="ECEFDF"/>
          </a:solidFill>
          <a:ln w="12700">
            <a:solidFill>
              <a:srgbClr val="ECEFDF"/>
            </a:solidFill>
            <a:prstDash val="solid"/>
          </a:ln>
        </p:spPr>
      </p:sp>
      <p:sp>
        <p:nvSpPr>
          <p:cNvPr id="33" name="Shape 30"/>
          <p:cNvSpPr/>
          <p:nvPr/>
        </p:nvSpPr>
        <p:spPr>
          <a:xfrm>
            <a:off x="438912" y="5577840"/>
            <a:ext cx="41148" cy="539496"/>
          </a:xfrm>
          <a:prstGeom prst="rect">
            <a:avLst/>
          </a:prstGeom>
          <a:solidFill>
            <a:srgbClr val="284907"/>
          </a:solidFill>
          <a:ln w="12700">
            <a:solidFill>
              <a:srgbClr val="284907"/>
            </a:solidFill>
            <a:prstDash val="solid"/>
          </a:ln>
        </p:spPr>
      </p:sp>
      <p:sp>
        <p:nvSpPr>
          <p:cNvPr id="34" name="Text 31"/>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488" b="1" dirty="0">
                <a:solidFill>
                  <a:srgbClr val="243239"/>
                </a:solidFill>
                <a:latin typeface="Arial" pitchFamily="34" charset="0"/>
                <a:ea typeface="Arial" pitchFamily="34" charset="-122"/>
                <a:cs typeface="Arial" pitchFamily="34" charset="-120"/>
              </a:rPr>
              <a:t>Keine gesicherte Einschränkung auf die Aorta ableiten. Titel und beabsichtigten Umfang vor Produktivumstellung klären.</a:t>
            </a:r>
            <a:endParaRPr lang="en-US" sz="1488"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01 | KLASSIFIKATION UND GEFÄSSE</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PRÄZISIERUNG / HIERARCHIE</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Bentall und Bypass: präziser finden, nicht doppelt regeln</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90–91, 95, 97; CHOP 2027: S. 90–91, 95, 97.</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14 / 124</a:t>
            </a:r>
            <a:endParaRPr lang="en-US" sz="900" dirty="0"/>
          </a:p>
        </p:txBody>
      </p:sp>
      <p:sp>
        <p:nvSpPr>
          <p:cNvPr id="16" name="Shape 13"/>
          <p:cNvSpPr/>
          <p:nvPr/>
        </p:nvSpPr>
        <p:spPr>
          <a:xfrm>
            <a:off x="438912" y="2020824"/>
            <a:ext cx="5532120" cy="3337560"/>
          </a:xfrm>
          <a:prstGeom prst="rect">
            <a:avLst/>
          </a:prstGeom>
          <a:solidFill>
            <a:srgbClr val="FFFFFF"/>
          </a:solidFill>
          <a:ln w="6350">
            <a:solidFill>
              <a:srgbClr val="DED9D0"/>
            </a:solidFill>
            <a:prstDash val="solid"/>
          </a:ln>
        </p:spPr>
      </p:sp>
      <p:sp>
        <p:nvSpPr>
          <p:cNvPr id="17" name="Shape 14"/>
          <p:cNvSpPr/>
          <p:nvPr/>
        </p:nvSpPr>
        <p:spPr>
          <a:xfrm>
            <a:off x="6217920" y="2020824"/>
            <a:ext cx="5532120" cy="3337560"/>
          </a:xfrm>
          <a:prstGeom prst="rect">
            <a:avLst/>
          </a:prstGeom>
          <a:solidFill>
            <a:srgbClr val="FFFFFF"/>
          </a:solidFill>
          <a:ln w="6350">
            <a:solidFill>
              <a:srgbClr val="DED9D0"/>
            </a:solidFill>
            <a:prstDash val="solid"/>
          </a:ln>
        </p:spPr>
      </p:sp>
      <p:sp>
        <p:nvSpPr>
          <p:cNvPr id="18" name="Shape 15"/>
          <p:cNvSpPr/>
          <p:nvPr/>
        </p:nvSpPr>
        <p:spPr>
          <a:xfrm>
            <a:off x="438912" y="2020824"/>
            <a:ext cx="5532120" cy="429768"/>
          </a:xfrm>
          <a:prstGeom prst="rect">
            <a:avLst/>
          </a:prstGeom>
          <a:solidFill>
            <a:srgbClr val="303D43"/>
          </a:solidFill>
          <a:ln w="12700">
            <a:solidFill>
              <a:srgbClr val="303D43"/>
            </a:solidFill>
            <a:prstDash val="solid"/>
          </a:ln>
        </p:spPr>
      </p:sp>
      <p:sp>
        <p:nvSpPr>
          <p:cNvPr id="19" name="Shape 16"/>
          <p:cNvSpPr/>
          <p:nvPr/>
        </p:nvSpPr>
        <p:spPr>
          <a:xfrm>
            <a:off x="6217920" y="2020824"/>
            <a:ext cx="5532120" cy="429768"/>
          </a:xfrm>
          <a:prstGeom prst="rect">
            <a:avLst/>
          </a:prstGeom>
          <a:solidFill>
            <a:srgbClr val="E5DAC7"/>
          </a:solidFill>
          <a:ln w="12700">
            <a:solidFill>
              <a:srgbClr val="E5DAC7"/>
            </a:solidFill>
            <a:prstDash val="solid"/>
          </a:ln>
        </p:spPr>
      </p:sp>
      <p:sp>
        <p:nvSpPr>
          <p:cNvPr id="20" name="Text 17"/>
          <p:cNvSpPr/>
          <p:nvPr/>
        </p:nvSpPr>
        <p:spPr>
          <a:xfrm>
            <a:off x="603504"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FFFFFF"/>
                </a:solidFill>
                <a:latin typeface="Arial" pitchFamily="34" charset="0"/>
                <a:ea typeface="Arial" pitchFamily="34" charset="-122"/>
                <a:cs typeface="Arial" pitchFamily="34" charset="-120"/>
              </a:rPr>
              <a:t>2026</a:t>
            </a:r>
            <a:endParaRPr lang="en-US" sz="1670" dirty="0"/>
          </a:p>
        </p:txBody>
      </p:sp>
      <p:sp>
        <p:nvSpPr>
          <p:cNvPr id="21" name="Text 18"/>
          <p:cNvSpPr/>
          <p:nvPr/>
        </p:nvSpPr>
        <p:spPr>
          <a:xfrm>
            <a:off x="6382512"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243239"/>
                </a:solidFill>
                <a:latin typeface="Arial" pitchFamily="34" charset="0"/>
                <a:ea typeface="Arial" pitchFamily="34" charset="-122"/>
                <a:cs typeface="Arial" pitchFamily="34" charset="-120"/>
              </a:rPr>
              <a:t>2027</a:t>
            </a:r>
            <a:endParaRPr lang="en-US" sz="1670" dirty="0"/>
          </a:p>
        </p:txBody>
      </p:sp>
      <p:sp>
        <p:nvSpPr>
          <p:cNvPr id="22" name="Shape 19"/>
          <p:cNvSpPr/>
          <p:nvPr/>
        </p:nvSpPr>
        <p:spPr>
          <a:xfrm>
            <a:off x="603504" y="2738628"/>
            <a:ext cx="45720" cy="45720"/>
          </a:xfrm>
          <a:prstGeom prst="rect">
            <a:avLst/>
          </a:prstGeom>
          <a:solidFill>
            <a:srgbClr val="8D9B77"/>
          </a:solidFill>
          <a:ln w="12700">
            <a:solidFill>
              <a:srgbClr val="8D9B77"/>
            </a:solidFill>
            <a:prstDash val="solid"/>
          </a:ln>
        </p:spPr>
      </p:sp>
      <p:sp>
        <p:nvSpPr>
          <p:cNvPr id="23" name="Text 20"/>
          <p:cNvSpPr/>
          <p:nvPr/>
        </p:nvSpPr>
        <p:spPr>
          <a:xfrm>
            <a:off x="768096" y="2651760"/>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35.F1.6- / 35.F1.7-: Aortenklappenersatz durch klappentragende Gefässprothese.</a:t>
            </a:r>
            <a:endParaRPr lang="en-US" sz="1820" dirty="0"/>
          </a:p>
        </p:txBody>
      </p:sp>
      <p:sp>
        <p:nvSpPr>
          <p:cNvPr id="24" name="Shape 21"/>
          <p:cNvSpPr/>
          <p:nvPr/>
        </p:nvSpPr>
        <p:spPr>
          <a:xfrm>
            <a:off x="603504" y="3539947"/>
            <a:ext cx="45720" cy="45720"/>
          </a:xfrm>
          <a:prstGeom prst="rect">
            <a:avLst/>
          </a:prstGeom>
          <a:solidFill>
            <a:srgbClr val="8D9B77"/>
          </a:solidFill>
          <a:ln w="12700">
            <a:solidFill>
              <a:srgbClr val="8D9B77"/>
            </a:solidFill>
            <a:prstDash val="solid"/>
          </a:ln>
        </p:spPr>
      </p:sp>
      <p:sp>
        <p:nvSpPr>
          <p:cNvPr id="25" name="Text 22"/>
          <p:cNvSpPr/>
          <p:nvPr/>
        </p:nvSpPr>
        <p:spPr>
          <a:xfrm>
            <a:off x="768096" y="3453079"/>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Unter 36.1- wiederholt sich ein Kodiere ebenso zur minimalisierten Herz-Lungen-Maschine.</a:t>
            </a:r>
            <a:endParaRPr lang="en-US" sz="1820" dirty="0"/>
          </a:p>
        </p:txBody>
      </p:sp>
      <p:sp>
        <p:nvSpPr>
          <p:cNvPr id="26" name="Shape 23"/>
          <p:cNvSpPr/>
          <p:nvPr/>
        </p:nvSpPr>
        <p:spPr>
          <a:xfrm>
            <a:off x="6382512" y="2738628"/>
            <a:ext cx="45720" cy="45720"/>
          </a:xfrm>
          <a:prstGeom prst="rect">
            <a:avLst/>
          </a:prstGeom>
          <a:solidFill>
            <a:srgbClr val="8D9B77"/>
          </a:solidFill>
          <a:ln w="12700">
            <a:solidFill>
              <a:srgbClr val="8D9B77"/>
            </a:solidFill>
            <a:prstDash val="solid"/>
          </a:ln>
        </p:spPr>
      </p:sp>
      <p:sp>
        <p:nvSpPr>
          <p:cNvPr id="27" name="Text 24"/>
          <p:cNvSpPr/>
          <p:nvPr/>
        </p:nvSpPr>
        <p:spPr>
          <a:xfrm>
            <a:off x="6547104" y="2651760"/>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"Bentall-Operation" als ergänzende Beschreibung bei 35.F1.6- und 35.F1.7-.</a:t>
            </a:r>
            <a:endParaRPr lang="en-US" sz="1820" dirty="0"/>
          </a:p>
        </p:txBody>
      </p:sp>
      <p:sp>
        <p:nvSpPr>
          <p:cNvPr id="28" name="Shape 25"/>
          <p:cNvSpPr/>
          <p:nvPr/>
        </p:nvSpPr>
        <p:spPr>
          <a:xfrm>
            <a:off x="6382512" y="3539947"/>
            <a:ext cx="45720" cy="45720"/>
          </a:xfrm>
          <a:prstGeom prst="rect">
            <a:avLst/>
          </a:prstGeom>
          <a:solidFill>
            <a:srgbClr val="8D9B77"/>
          </a:solidFill>
          <a:ln w="12700">
            <a:solidFill>
              <a:srgbClr val="8D9B77"/>
            </a:solidFill>
            <a:prstDash val="solid"/>
          </a:ln>
        </p:spPr>
      </p:sp>
      <p:sp>
        <p:nvSpPr>
          <p:cNvPr id="29" name="Text 26"/>
          <p:cNvSpPr/>
          <p:nvPr/>
        </p:nvSpPr>
        <p:spPr>
          <a:xfrm>
            <a:off x="6547104" y="3453079"/>
            <a:ext cx="5029200" cy="300228"/>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Der wiederholte Hinweis unter 36.1- entfällt.</a:t>
            </a:r>
            <a:endParaRPr lang="en-US" sz="1820" dirty="0"/>
          </a:p>
        </p:txBody>
      </p:sp>
      <p:sp>
        <p:nvSpPr>
          <p:cNvPr id="30" name="Shape 27"/>
          <p:cNvSpPr/>
          <p:nvPr/>
        </p:nvSpPr>
        <p:spPr>
          <a:xfrm>
            <a:off x="6382512" y="4091635"/>
            <a:ext cx="45720" cy="45720"/>
          </a:xfrm>
          <a:prstGeom prst="rect">
            <a:avLst/>
          </a:prstGeom>
          <a:solidFill>
            <a:srgbClr val="8D9B77"/>
          </a:solidFill>
          <a:ln w="12700">
            <a:solidFill>
              <a:srgbClr val="8D9B77"/>
            </a:solidFill>
            <a:prstDash val="solid"/>
          </a:ln>
        </p:spPr>
      </p:sp>
      <p:sp>
        <p:nvSpPr>
          <p:cNvPr id="31" name="Text 28"/>
          <p:cNvSpPr/>
          <p:nvPr/>
        </p:nvSpPr>
        <p:spPr>
          <a:xfrm>
            <a:off x="6547104" y="4004767"/>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Der übergeordnete Hinweis auf 39.61.- unter 36.- bleibt bestehen.</a:t>
            </a:r>
            <a:endParaRPr lang="en-US" sz="1820" dirty="0"/>
          </a:p>
        </p:txBody>
      </p:sp>
      <p:sp>
        <p:nvSpPr>
          <p:cNvPr id="32" name="Shape 29"/>
          <p:cNvSpPr/>
          <p:nvPr/>
        </p:nvSpPr>
        <p:spPr>
          <a:xfrm>
            <a:off x="438912" y="5577840"/>
            <a:ext cx="11314176" cy="539496"/>
          </a:xfrm>
          <a:prstGeom prst="rect">
            <a:avLst/>
          </a:prstGeom>
          <a:solidFill>
            <a:srgbClr val="ECEFDF"/>
          </a:solidFill>
          <a:ln w="12700">
            <a:solidFill>
              <a:srgbClr val="ECEFDF"/>
            </a:solidFill>
            <a:prstDash val="solid"/>
          </a:ln>
        </p:spPr>
      </p:sp>
      <p:sp>
        <p:nvSpPr>
          <p:cNvPr id="33" name="Shape 30"/>
          <p:cNvSpPr/>
          <p:nvPr/>
        </p:nvSpPr>
        <p:spPr>
          <a:xfrm>
            <a:off x="438912" y="5577840"/>
            <a:ext cx="41148" cy="539496"/>
          </a:xfrm>
          <a:prstGeom prst="rect">
            <a:avLst/>
          </a:prstGeom>
          <a:solidFill>
            <a:srgbClr val="284907"/>
          </a:solidFill>
          <a:ln w="12700">
            <a:solidFill>
              <a:srgbClr val="284907"/>
            </a:solidFill>
            <a:prstDash val="solid"/>
          </a:ln>
        </p:spPr>
      </p:sp>
      <p:sp>
        <p:nvSpPr>
          <p:cNvPr id="34" name="Text 31"/>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442" b="1" dirty="0">
                <a:solidFill>
                  <a:srgbClr val="243239"/>
                </a:solidFill>
                <a:latin typeface="Arial" pitchFamily="34" charset="0"/>
                <a:ea typeface="Arial" pitchFamily="34" charset="-122"/>
                <a:cs typeface="Arial" pitchFamily="34" charset="-120"/>
              </a:rPr>
              <a:t>Der entfallene Tochterhinweis bedeutet nicht, dass eine durchgeführte extrakorporelle Zirkulation nicht mehr zu kodieren ist.</a:t>
            </a:r>
            <a:endParaRPr lang="en-US" sz="1442"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01 | KLASSIFIKATION UND GEFÄSSE</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UMSTRUKTURIERT</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Abdominale und pelvine Arterien: neue Ordnung</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124-125, 127, 130, 132; CHOP 2027: S. 124-127, 131-133.</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15 / 124</a:t>
            </a:r>
            <a:endParaRPr lang="en-US" sz="900" dirty="0"/>
          </a:p>
        </p:txBody>
      </p:sp>
      <p:sp>
        <p:nvSpPr>
          <p:cNvPr id="16" name="Shape 13"/>
          <p:cNvSpPr/>
          <p:nvPr/>
        </p:nvSpPr>
        <p:spPr>
          <a:xfrm>
            <a:off x="438912" y="2020824"/>
            <a:ext cx="5532120" cy="3337560"/>
          </a:xfrm>
          <a:prstGeom prst="rect">
            <a:avLst/>
          </a:prstGeom>
          <a:solidFill>
            <a:srgbClr val="FFFFFF"/>
          </a:solidFill>
          <a:ln w="6350">
            <a:solidFill>
              <a:srgbClr val="DED9D0"/>
            </a:solidFill>
            <a:prstDash val="solid"/>
          </a:ln>
        </p:spPr>
      </p:sp>
      <p:sp>
        <p:nvSpPr>
          <p:cNvPr id="17" name="Shape 14"/>
          <p:cNvSpPr/>
          <p:nvPr/>
        </p:nvSpPr>
        <p:spPr>
          <a:xfrm>
            <a:off x="6217920" y="2020824"/>
            <a:ext cx="5532120" cy="3337560"/>
          </a:xfrm>
          <a:prstGeom prst="rect">
            <a:avLst/>
          </a:prstGeom>
          <a:solidFill>
            <a:srgbClr val="FFFFFF"/>
          </a:solidFill>
          <a:ln w="6350">
            <a:solidFill>
              <a:srgbClr val="DED9D0"/>
            </a:solidFill>
            <a:prstDash val="solid"/>
          </a:ln>
        </p:spPr>
      </p:sp>
      <p:sp>
        <p:nvSpPr>
          <p:cNvPr id="18" name="Shape 15"/>
          <p:cNvSpPr/>
          <p:nvPr/>
        </p:nvSpPr>
        <p:spPr>
          <a:xfrm>
            <a:off x="438912" y="2020824"/>
            <a:ext cx="5532120" cy="429768"/>
          </a:xfrm>
          <a:prstGeom prst="rect">
            <a:avLst/>
          </a:prstGeom>
          <a:solidFill>
            <a:srgbClr val="303D43"/>
          </a:solidFill>
          <a:ln w="12700">
            <a:solidFill>
              <a:srgbClr val="303D43"/>
            </a:solidFill>
            <a:prstDash val="solid"/>
          </a:ln>
        </p:spPr>
      </p:sp>
      <p:sp>
        <p:nvSpPr>
          <p:cNvPr id="19" name="Shape 16"/>
          <p:cNvSpPr/>
          <p:nvPr/>
        </p:nvSpPr>
        <p:spPr>
          <a:xfrm>
            <a:off x="6217920" y="2020824"/>
            <a:ext cx="5532120" cy="429768"/>
          </a:xfrm>
          <a:prstGeom prst="rect">
            <a:avLst/>
          </a:prstGeom>
          <a:solidFill>
            <a:srgbClr val="E5DAC7"/>
          </a:solidFill>
          <a:ln w="12700">
            <a:solidFill>
              <a:srgbClr val="E5DAC7"/>
            </a:solidFill>
            <a:prstDash val="solid"/>
          </a:ln>
        </p:spPr>
      </p:sp>
      <p:sp>
        <p:nvSpPr>
          <p:cNvPr id="20" name="Text 17"/>
          <p:cNvSpPr/>
          <p:nvPr/>
        </p:nvSpPr>
        <p:spPr>
          <a:xfrm>
            <a:off x="603504"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FFFFFF"/>
                </a:solidFill>
                <a:latin typeface="Arial" pitchFamily="34" charset="0"/>
                <a:ea typeface="Arial" pitchFamily="34" charset="-122"/>
                <a:cs typeface="Arial" pitchFamily="34" charset="-120"/>
              </a:rPr>
              <a:t>2026</a:t>
            </a:r>
            <a:endParaRPr lang="en-US" sz="1670" dirty="0"/>
          </a:p>
        </p:txBody>
      </p:sp>
      <p:sp>
        <p:nvSpPr>
          <p:cNvPr id="21" name="Text 18"/>
          <p:cNvSpPr/>
          <p:nvPr/>
        </p:nvSpPr>
        <p:spPr>
          <a:xfrm>
            <a:off x="6382512"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243239"/>
                </a:solidFill>
                <a:latin typeface="Arial" pitchFamily="34" charset="0"/>
                <a:ea typeface="Arial" pitchFamily="34" charset="-122"/>
                <a:cs typeface="Arial" pitchFamily="34" charset="-120"/>
              </a:rPr>
              <a:t>2027</a:t>
            </a:r>
            <a:endParaRPr lang="en-US" sz="1670" dirty="0"/>
          </a:p>
        </p:txBody>
      </p:sp>
      <p:sp>
        <p:nvSpPr>
          <p:cNvPr id="22" name="Shape 19"/>
          <p:cNvSpPr/>
          <p:nvPr/>
        </p:nvSpPr>
        <p:spPr>
          <a:xfrm>
            <a:off x="603504" y="2738628"/>
            <a:ext cx="45720" cy="45720"/>
          </a:xfrm>
          <a:prstGeom prst="rect">
            <a:avLst/>
          </a:prstGeom>
          <a:solidFill>
            <a:srgbClr val="8D9B77"/>
          </a:solidFill>
          <a:ln w="12700">
            <a:solidFill>
              <a:srgbClr val="8D9B77"/>
            </a:solidFill>
            <a:prstDash val="solid"/>
          </a:ln>
        </p:spPr>
      </p:sp>
      <p:sp>
        <p:nvSpPr>
          <p:cNvPr id="23" name="Text 20"/>
          <p:cNvSpPr/>
          <p:nvPr/>
        </p:nvSpPr>
        <p:spPr>
          <a:xfrm>
            <a:off x="768096" y="2651760"/>
            <a:ext cx="5029200" cy="8133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Mehrere Subkategorien fassen abdominale Gefässe in einer flachen Aufgliederung zusammen.</a:t>
            </a:r>
            <a:endParaRPr lang="en-US" sz="1820" dirty="0"/>
          </a:p>
        </p:txBody>
      </p:sp>
      <p:sp>
        <p:nvSpPr>
          <p:cNvPr id="24" name="Shape 21"/>
          <p:cNvSpPr/>
          <p:nvPr/>
        </p:nvSpPr>
        <p:spPr>
          <a:xfrm>
            <a:off x="603504" y="3803447"/>
            <a:ext cx="45720" cy="45720"/>
          </a:xfrm>
          <a:prstGeom prst="rect">
            <a:avLst/>
          </a:prstGeom>
          <a:solidFill>
            <a:srgbClr val="8D9B77"/>
          </a:solidFill>
          <a:ln w="12700">
            <a:solidFill>
              <a:srgbClr val="8D9B77"/>
            </a:solidFill>
            <a:prstDash val="solid"/>
          </a:ln>
        </p:spPr>
      </p:sp>
      <p:sp>
        <p:nvSpPr>
          <p:cNvPr id="25" name="Text 22"/>
          <p:cNvSpPr/>
          <p:nvPr/>
        </p:nvSpPr>
        <p:spPr>
          <a:xfrm>
            <a:off x="768096" y="3716579"/>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Lumbale und iliakale Arterien liegen teilweise neben viszeralen Arterien.</a:t>
            </a:r>
            <a:endParaRPr lang="en-US" sz="1820" dirty="0"/>
          </a:p>
        </p:txBody>
      </p:sp>
      <p:sp>
        <p:nvSpPr>
          <p:cNvPr id="26" name="Shape 23"/>
          <p:cNvSpPr/>
          <p:nvPr/>
        </p:nvSpPr>
        <p:spPr>
          <a:xfrm>
            <a:off x="6382512" y="2738628"/>
            <a:ext cx="45720" cy="45720"/>
          </a:xfrm>
          <a:prstGeom prst="rect">
            <a:avLst/>
          </a:prstGeom>
          <a:solidFill>
            <a:srgbClr val="8D9B77"/>
          </a:solidFill>
          <a:ln w="12700">
            <a:solidFill>
              <a:srgbClr val="8D9B77"/>
            </a:solidFill>
            <a:prstDash val="solid"/>
          </a:ln>
        </p:spPr>
      </p:sp>
      <p:sp>
        <p:nvSpPr>
          <p:cNvPr id="27" name="Text 24"/>
          <p:cNvSpPr/>
          <p:nvPr/>
        </p:nvSpPr>
        <p:spPr>
          <a:xfrm>
            <a:off x="6547104" y="2651760"/>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38.06.- differenziert viszerale, künstlich angelegte und parietale Arterien.</a:t>
            </a:r>
            <a:endParaRPr lang="en-US" sz="1820" dirty="0"/>
          </a:p>
        </p:txBody>
      </p:sp>
      <p:sp>
        <p:nvSpPr>
          <p:cNvPr id="28" name="Shape 25"/>
          <p:cNvSpPr/>
          <p:nvPr/>
        </p:nvSpPr>
        <p:spPr>
          <a:xfrm>
            <a:off x="6382512" y="3539947"/>
            <a:ext cx="45720" cy="45720"/>
          </a:xfrm>
          <a:prstGeom prst="rect">
            <a:avLst/>
          </a:prstGeom>
          <a:solidFill>
            <a:srgbClr val="8D9B77"/>
          </a:solidFill>
          <a:ln w="12700">
            <a:solidFill>
              <a:srgbClr val="8D9B77"/>
            </a:solidFill>
            <a:prstDash val="solid"/>
          </a:ln>
        </p:spPr>
      </p:sp>
      <p:sp>
        <p:nvSpPr>
          <p:cNvPr id="29" name="Text 26"/>
          <p:cNvSpPr/>
          <p:nvPr/>
        </p:nvSpPr>
        <p:spPr>
          <a:xfrm>
            <a:off x="6547104" y="3453079"/>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Entsprechende Neuordnungen auch bei 38.16.-, 38.36.-, 38.66.- und 38.86.-.</a:t>
            </a:r>
            <a:endParaRPr lang="en-US" sz="1820" dirty="0"/>
          </a:p>
        </p:txBody>
      </p:sp>
      <p:sp>
        <p:nvSpPr>
          <p:cNvPr id="30" name="Shape 27"/>
          <p:cNvSpPr/>
          <p:nvPr/>
        </p:nvSpPr>
        <p:spPr>
          <a:xfrm>
            <a:off x="6382512" y="4341266"/>
            <a:ext cx="45720" cy="45720"/>
          </a:xfrm>
          <a:prstGeom prst="rect">
            <a:avLst/>
          </a:prstGeom>
          <a:solidFill>
            <a:srgbClr val="8D9B77"/>
          </a:solidFill>
          <a:ln w="12700">
            <a:solidFill>
              <a:srgbClr val="8D9B77"/>
            </a:solidFill>
            <a:prstDash val="solid"/>
          </a:ln>
        </p:spPr>
      </p:sp>
      <p:sp>
        <p:nvSpPr>
          <p:cNvPr id="31" name="Text 28"/>
          <p:cNvSpPr/>
          <p:nvPr/>
        </p:nvSpPr>
        <p:spPr>
          <a:xfrm>
            <a:off x="6547104" y="4254398"/>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"Und pelvinen" wird in mehreren Titeln ausdrücklich ergänzt.</a:t>
            </a:r>
            <a:endParaRPr lang="en-US" sz="1820" dirty="0"/>
          </a:p>
        </p:txBody>
      </p:sp>
      <p:sp>
        <p:nvSpPr>
          <p:cNvPr id="32" name="Shape 29"/>
          <p:cNvSpPr/>
          <p:nvPr/>
        </p:nvSpPr>
        <p:spPr>
          <a:xfrm>
            <a:off x="438912" y="5577840"/>
            <a:ext cx="11314176" cy="539496"/>
          </a:xfrm>
          <a:prstGeom prst="rect">
            <a:avLst/>
          </a:prstGeom>
          <a:solidFill>
            <a:srgbClr val="ECEFDF"/>
          </a:solidFill>
          <a:ln w="12700">
            <a:solidFill>
              <a:srgbClr val="ECEFDF"/>
            </a:solidFill>
            <a:prstDash val="solid"/>
          </a:ln>
        </p:spPr>
      </p:sp>
      <p:sp>
        <p:nvSpPr>
          <p:cNvPr id="33" name="Shape 30"/>
          <p:cNvSpPr/>
          <p:nvPr/>
        </p:nvSpPr>
        <p:spPr>
          <a:xfrm>
            <a:off x="438912" y="5577840"/>
            <a:ext cx="41148" cy="539496"/>
          </a:xfrm>
          <a:prstGeom prst="rect">
            <a:avLst/>
          </a:prstGeom>
          <a:solidFill>
            <a:srgbClr val="284907"/>
          </a:solidFill>
          <a:ln w="12700">
            <a:solidFill>
              <a:srgbClr val="284907"/>
            </a:solidFill>
            <a:prstDash val="solid"/>
          </a:ln>
        </p:spPr>
      </p:sp>
      <p:sp>
        <p:nvSpPr>
          <p:cNvPr id="34" name="Text 31"/>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38.86: Widersprüchlicher Verweis 38.04.20 im Exklusivum. Originalquelle vor Anwendung klären.</a:t>
            </a:r>
            <a:endParaRPr lang="en-US" sz="1512"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01 | KLASSIFIKATION UND GEFÄSSE</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UMSTELLUNGSTABELLE</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38.06: konkrete Verschiebungen</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125; CHOP 2027: S. 125.</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16 / 124</a:t>
            </a:r>
            <a:endParaRPr lang="en-US" sz="900" dirty="0"/>
          </a:p>
        </p:txBody>
      </p:sp>
      <p:sp>
        <p:nvSpPr>
          <p:cNvPr id="16" name="Shape 13"/>
          <p:cNvSpPr/>
          <p:nvPr/>
        </p:nvSpPr>
        <p:spPr>
          <a:xfrm>
            <a:off x="438912" y="2020824"/>
            <a:ext cx="4161641" cy="438912"/>
          </a:xfrm>
          <a:prstGeom prst="rect">
            <a:avLst/>
          </a:prstGeom>
          <a:solidFill>
            <a:srgbClr val="303D43"/>
          </a:solidFill>
          <a:ln w="12700">
            <a:solidFill>
              <a:srgbClr val="303D43"/>
            </a:solidFill>
            <a:prstDash val="solid"/>
          </a:ln>
        </p:spPr>
      </p:sp>
      <p:sp>
        <p:nvSpPr>
          <p:cNvPr id="17" name="Text 14"/>
          <p:cNvSpPr/>
          <p:nvPr/>
        </p:nvSpPr>
        <p:spPr>
          <a:xfrm>
            <a:off x="557784" y="2093976"/>
            <a:ext cx="3923897"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Eingriff / Gefäss</a:t>
            </a:r>
            <a:endParaRPr lang="en-US" sz="1327" dirty="0"/>
          </a:p>
        </p:txBody>
      </p:sp>
      <p:sp>
        <p:nvSpPr>
          <p:cNvPr id="18" name="Shape 15"/>
          <p:cNvSpPr/>
          <p:nvPr/>
        </p:nvSpPr>
        <p:spPr>
          <a:xfrm>
            <a:off x="4600553" y="2020824"/>
            <a:ext cx="3338459" cy="438912"/>
          </a:xfrm>
          <a:prstGeom prst="rect">
            <a:avLst/>
          </a:prstGeom>
          <a:solidFill>
            <a:srgbClr val="303D43"/>
          </a:solidFill>
          <a:ln w="12700">
            <a:solidFill>
              <a:srgbClr val="303D43"/>
            </a:solidFill>
            <a:prstDash val="solid"/>
          </a:ln>
        </p:spPr>
      </p:sp>
      <p:sp>
        <p:nvSpPr>
          <p:cNvPr id="19" name="Text 16"/>
          <p:cNvSpPr/>
          <p:nvPr/>
        </p:nvSpPr>
        <p:spPr>
          <a:xfrm>
            <a:off x="4719425" y="2093976"/>
            <a:ext cx="3100715"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2026</a:t>
            </a:r>
            <a:endParaRPr lang="en-US" sz="1327" dirty="0"/>
          </a:p>
        </p:txBody>
      </p:sp>
      <p:sp>
        <p:nvSpPr>
          <p:cNvPr id="20" name="Shape 17"/>
          <p:cNvSpPr/>
          <p:nvPr/>
        </p:nvSpPr>
        <p:spPr>
          <a:xfrm>
            <a:off x="7939013" y="2020824"/>
            <a:ext cx="3814075" cy="438912"/>
          </a:xfrm>
          <a:prstGeom prst="rect">
            <a:avLst/>
          </a:prstGeom>
          <a:solidFill>
            <a:srgbClr val="303D43"/>
          </a:solidFill>
          <a:ln w="12700">
            <a:solidFill>
              <a:srgbClr val="303D43"/>
            </a:solidFill>
            <a:prstDash val="solid"/>
          </a:ln>
        </p:spPr>
      </p:sp>
      <p:sp>
        <p:nvSpPr>
          <p:cNvPr id="21" name="Text 18"/>
          <p:cNvSpPr/>
          <p:nvPr/>
        </p:nvSpPr>
        <p:spPr>
          <a:xfrm>
            <a:off x="8057885" y="2093976"/>
            <a:ext cx="3576331"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2027</a:t>
            </a:r>
            <a:endParaRPr lang="en-US" sz="1327" dirty="0"/>
          </a:p>
        </p:txBody>
      </p:sp>
      <p:sp>
        <p:nvSpPr>
          <p:cNvPr id="22" name="Shape 19"/>
          <p:cNvSpPr/>
          <p:nvPr/>
        </p:nvSpPr>
        <p:spPr>
          <a:xfrm>
            <a:off x="438912" y="2459736"/>
            <a:ext cx="4161641" cy="616306"/>
          </a:xfrm>
          <a:prstGeom prst="rect">
            <a:avLst/>
          </a:prstGeom>
          <a:solidFill>
            <a:srgbClr val="FFFFFF"/>
          </a:solidFill>
          <a:ln w="12700">
            <a:solidFill>
              <a:srgbClr val="FFFFFF"/>
            </a:solidFill>
            <a:prstDash val="solid"/>
          </a:ln>
        </p:spPr>
      </p:sp>
      <p:sp>
        <p:nvSpPr>
          <p:cNvPr id="23" name="Text 20"/>
          <p:cNvSpPr/>
          <p:nvPr/>
        </p:nvSpPr>
        <p:spPr>
          <a:xfrm>
            <a:off x="557784" y="2528316"/>
            <a:ext cx="3923897" cy="479146"/>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Inzision der Aa. lumbales</a:t>
            </a:r>
            <a:endParaRPr lang="en-US" sz="1677" dirty="0"/>
          </a:p>
        </p:txBody>
      </p:sp>
      <p:sp>
        <p:nvSpPr>
          <p:cNvPr id="24" name="Shape 21"/>
          <p:cNvSpPr/>
          <p:nvPr/>
        </p:nvSpPr>
        <p:spPr>
          <a:xfrm>
            <a:off x="4600553" y="2459736"/>
            <a:ext cx="3338459" cy="616306"/>
          </a:xfrm>
          <a:prstGeom prst="rect">
            <a:avLst/>
          </a:prstGeom>
          <a:solidFill>
            <a:srgbClr val="FFFFFF"/>
          </a:solidFill>
          <a:ln w="12700">
            <a:solidFill>
              <a:srgbClr val="FFFFFF"/>
            </a:solidFill>
            <a:prstDash val="solid"/>
          </a:ln>
        </p:spPr>
      </p:sp>
      <p:sp>
        <p:nvSpPr>
          <p:cNvPr id="25" name="Text 22"/>
          <p:cNvSpPr/>
          <p:nvPr/>
        </p:nvSpPr>
        <p:spPr>
          <a:xfrm>
            <a:off x="4719425" y="2528316"/>
            <a:ext cx="3100715" cy="479146"/>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38.06.17</a:t>
            </a:r>
            <a:endParaRPr lang="en-US" sz="1677" dirty="0"/>
          </a:p>
        </p:txBody>
      </p:sp>
      <p:sp>
        <p:nvSpPr>
          <p:cNvPr id="26" name="Shape 23"/>
          <p:cNvSpPr/>
          <p:nvPr/>
        </p:nvSpPr>
        <p:spPr>
          <a:xfrm>
            <a:off x="7939013" y="2459736"/>
            <a:ext cx="3814075" cy="616306"/>
          </a:xfrm>
          <a:prstGeom prst="rect">
            <a:avLst/>
          </a:prstGeom>
          <a:solidFill>
            <a:srgbClr val="FFFFFF"/>
          </a:solidFill>
          <a:ln w="12700">
            <a:solidFill>
              <a:srgbClr val="FFFFFF"/>
            </a:solidFill>
            <a:prstDash val="solid"/>
          </a:ln>
        </p:spPr>
      </p:sp>
      <p:sp>
        <p:nvSpPr>
          <p:cNvPr id="27" name="Text 24"/>
          <p:cNvSpPr/>
          <p:nvPr/>
        </p:nvSpPr>
        <p:spPr>
          <a:xfrm>
            <a:off x="8057885" y="2528316"/>
            <a:ext cx="3576331" cy="479146"/>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38.06.31</a:t>
            </a:r>
            <a:endParaRPr lang="en-US" sz="1677" dirty="0"/>
          </a:p>
        </p:txBody>
      </p:sp>
      <p:sp>
        <p:nvSpPr>
          <p:cNvPr id="28" name="Shape 25"/>
          <p:cNvSpPr/>
          <p:nvPr/>
        </p:nvSpPr>
        <p:spPr>
          <a:xfrm>
            <a:off x="438912" y="3076042"/>
            <a:ext cx="4161641" cy="616306"/>
          </a:xfrm>
          <a:prstGeom prst="rect">
            <a:avLst/>
          </a:prstGeom>
          <a:solidFill>
            <a:srgbClr val="F0EBE1"/>
          </a:solidFill>
          <a:ln w="12700">
            <a:solidFill>
              <a:srgbClr val="F0EBE1"/>
            </a:solidFill>
            <a:prstDash val="solid"/>
          </a:ln>
        </p:spPr>
      </p:sp>
      <p:sp>
        <p:nvSpPr>
          <p:cNvPr id="29" name="Text 26"/>
          <p:cNvSpPr/>
          <p:nvPr/>
        </p:nvSpPr>
        <p:spPr>
          <a:xfrm>
            <a:off x="557784" y="3144622"/>
            <a:ext cx="3923897" cy="479146"/>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Inzision der A. iliaca</a:t>
            </a:r>
            <a:endParaRPr lang="en-US" sz="1677" dirty="0"/>
          </a:p>
        </p:txBody>
      </p:sp>
      <p:sp>
        <p:nvSpPr>
          <p:cNvPr id="30" name="Shape 27"/>
          <p:cNvSpPr/>
          <p:nvPr/>
        </p:nvSpPr>
        <p:spPr>
          <a:xfrm>
            <a:off x="4600553" y="3076042"/>
            <a:ext cx="3338459" cy="616306"/>
          </a:xfrm>
          <a:prstGeom prst="rect">
            <a:avLst/>
          </a:prstGeom>
          <a:solidFill>
            <a:srgbClr val="F0EBE1"/>
          </a:solidFill>
          <a:ln w="12700">
            <a:solidFill>
              <a:srgbClr val="F0EBE1"/>
            </a:solidFill>
            <a:prstDash val="solid"/>
          </a:ln>
        </p:spPr>
      </p:sp>
      <p:sp>
        <p:nvSpPr>
          <p:cNvPr id="31" name="Text 28"/>
          <p:cNvSpPr/>
          <p:nvPr/>
        </p:nvSpPr>
        <p:spPr>
          <a:xfrm>
            <a:off x="4719425" y="3144622"/>
            <a:ext cx="3100715" cy="479146"/>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38.06.18</a:t>
            </a:r>
            <a:endParaRPr lang="en-US" sz="1677" dirty="0"/>
          </a:p>
        </p:txBody>
      </p:sp>
      <p:sp>
        <p:nvSpPr>
          <p:cNvPr id="32" name="Shape 29"/>
          <p:cNvSpPr/>
          <p:nvPr/>
        </p:nvSpPr>
        <p:spPr>
          <a:xfrm>
            <a:off x="7939013" y="3076042"/>
            <a:ext cx="3814075" cy="616306"/>
          </a:xfrm>
          <a:prstGeom prst="rect">
            <a:avLst/>
          </a:prstGeom>
          <a:solidFill>
            <a:srgbClr val="F0EBE1"/>
          </a:solidFill>
          <a:ln w="12700">
            <a:solidFill>
              <a:srgbClr val="F0EBE1"/>
            </a:solidFill>
            <a:prstDash val="solid"/>
          </a:ln>
        </p:spPr>
      </p:sp>
      <p:sp>
        <p:nvSpPr>
          <p:cNvPr id="33" name="Text 30"/>
          <p:cNvSpPr/>
          <p:nvPr/>
        </p:nvSpPr>
        <p:spPr>
          <a:xfrm>
            <a:off x="8057885" y="3144622"/>
            <a:ext cx="3576331" cy="479146"/>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38.06.32</a:t>
            </a:r>
            <a:endParaRPr lang="en-US" sz="1677" dirty="0"/>
          </a:p>
        </p:txBody>
      </p:sp>
      <p:sp>
        <p:nvSpPr>
          <p:cNvPr id="34" name="Shape 31"/>
          <p:cNvSpPr/>
          <p:nvPr/>
        </p:nvSpPr>
        <p:spPr>
          <a:xfrm>
            <a:off x="438912" y="3692347"/>
            <a:ext cx="4161641" cy="837590"/>
          </a:xfrm>
          <a:prstGeom prst="rect">
            <a:avLst/>
          </a:prstGeom>
          <a:solidFill>
            <a:srgbClr val="FFFFFF"/>
          </a:solidFill>
          <a:ln w="12700">
            <a:solidFill>
              <a:srgbClr val="FFFFFF"/>
            </a:solidFill>
            <a:prstDash val="solid"/>
          </a:ln>
        </p:spPr>
      </p:sp>
      <p:sp>
        <p:nvSpPr>
          <p:cNvPr id="35" name="Text 32"/>
          <p:cNvSpPr/>
          <p:nvPr/>
        </p:nvSpPr>
        <p:spPr>
          <a:xfrm>
            <a:off x="557784" y="3760927"/>
            <a:ext cx="3923897" cy="700430"/>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Inzision der A. umbilicalis</a:t>
            </a:r>
            <a:endParaRPr lang="en-US" sz="1677" dirty="0"/>
          </a:p>
        </p:txBody>
      </p:sp>
      <p:sp>
        <p:nvSpPr>
          <p:cNvPr id="36" name="Shape 33"/>
          <p:cNvSpPr/>
          <p:nvPr/>
        </p:nvSpPr>
        <p:spPr>
          <a:xfrm>
            <a:off x="4600553" y="3692347"/>
            <a:ext cx="3338459" cy="837590"/>
          </a:xfrm>
          <a:prstGeom prst="rect">
            <a:avLst/>
          </a:prstGeom>
          <a:solidFill>
            <a:srgbClr val="FFFFFF"/>
          </a:solidFill>
          <a:ln w="12700">
            <a:solidFill>
              <a:srgbClr val="FFFFFF"/>
            </a:solidFill>
            <a:prstDash val="solid"/>
          </a:ln>
        </p:spPr>
      </p:sp>
      <p:sp>
        <p:nvSpPr>
          <p:cNvPr id="37" name="Text 34"/>
          <p:cNvSpPr/>
          <p:nvPr/>
        </p:nvSpPr>
        <p:spPr>
          <a:xfrm>
            <a:off x="4719425" y="3760927"/>
            <a:ext cx="3100715" cy="700430"/>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Ergänzender Eintrag unter 38.06.19</a:t>
            </a:r>
            <a:endParaRPr lang="en-US" sz="1677" dirty="0"/>
          </a:p>
        </p:txBody>
      </p:sp>
      <p:sp>
        <p:nvSpPr>
          <p:cNvPr id="38" name="Shape 35"/>
          <p:cNvSpPr/>
          <p:nvPr/>
        </p:nvSpPr>
        <p:spPr>
          <a:xfrm>
            <a:off x="7939013" y="3692347"/>
            <a:ext cx="3814075" cy="837590"/>
          </a:xfrm>
          <a:prstGeom prst="rect">
            <a:avLst/>
          </a:prstGeom>
          <a:solidFill>
            <a:srgbClr val="FFFFFF"/>
          </a:solidFill>
          <a:ln w="12700">
            <a:solidFill>
              <a:srgbClr val="FFFFFF"/>
            </a:solidFill>
            <a:prstDash val="solid"/>
          </a:ln>
        </p:spPr>
      </p:sp>
      <p:sp>
        <p:nvSpPr>
          <p:cNvPr id="39" name="Text 36"/>
          <p:cNvSpPr/>
          <p:nvPr/>
        </p:nvSpPr>
        <p:spPr>
          <a:xfrm>
            <a:off x="8057885" y="3760927"/>
            <a:ext cx="3576331" cy="700430"/>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Ergänzender Eintrag unter 38.06.09</a:t>
            </a:r>
            <a:endParaRPr lang="en-US" sz="1677" dirty="0"/>
          </a:p>
        </p:txBody>
      </p:sp>
      <p:sp>
        <p:nvSpPr>
          <p:cNvPr id="40" name="Shape 37"/>
          <p:cNvSpPr/>
          <p:nvPr/>
        </p:nvSpPr>
        <p:spPr>
          <a:xfrm>
            <a:off x="438912" y="4529938"/>
            <a:ext cx="4161641" cy="837590"/>
          </a:xfrm>
          <a:prstGeom prst="rect">
            <a:avLst/>
          </a:prstGeom>
          <a:solidFill>
            <a:srgbClr val="F0EBE1"/>
          </a:solidFill>
          <a:ln w="12700">
            <a:solidFill>
              <a:srgbClr val="F0EBE1"/>
            </a:solidFill>
            <a:prstDash val="solid"/>
          </a:ln>
        </p:spPr>
      </p:sp>
      <p:sp>
        <p:nvSpPr>
          <p:cNvPr id="41" name="Text 38"/>
          <p:cNvSpPr/>
          <p:nvPr/>
        </p:nvSpPr>
        <p:spPr>
          <a:xfrm>
            <a:off x="557784" y="4598518"/>
            <a:ext cx="3923897" cy="700430"/>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Übrige viszerale Arterien</a:t>
            </a:r>
            <a:endParaRPr lang="en-US" sz="1677" dirty="0"/>
          </a:p>
        </p:txBody>
      </p:sp>
      <p:sp>
        <p:nvSpPr>
          <p:cNvPr id="42" name="Shape 39"/>
          <p:cNvSpPr/>
          <p:nvPr/>
        </p:nvSpPr>
        <p:spPr>
          <a:xfrm>
            <a:off x="4600553" y="4529938"/>
            <a:ext cx="3338459" cy="837590"/>
          </a:xfrm>
          <a:prstGeom prst="rect">
            <a:avLst/>
          </a:prstGeom>
          <a:solidFill>
            <a:srgbClr val="F0EBE1"/>
          </a:solidFill>
          <a:ln w="12700">
            <a:solidFill>
              <a:srgbClr val="F0EBE1"/>
            </a:solidFill>
            <a:prstDash val="solid"/>
          </a:ln>
        </p:spPr>
      </p:sp>
      <p:sp>
        <p:nvSpPr>
          <p:cNvPr id="43" name="Text 40"/>
          <p:cNvSpPr/>
          <p:nvPr/>
        </p:nvSpPr>
        <p:spPr>
          <a:xfrm>
            <a:off x="4719425" y="4598518"/>
            <a:ext cx="3100715" cy="700430"/>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38.06.10–16 und .19</a:t>
            </a:r>
            <a:endParaRPr lang="en-US" sz="1677" dirty="0"/>
          </a:p>
        </p:txBody>
      </p:sp>
      <p:sp>
        <p:nvSpPr>
          <p:cNvPr id="44" name="Shape 41"/>
          <p:cNvSpPr/>
          <p:nvPr/>
        </p:nvSpPr>
        <p:spPr>
          <a:xfrm>
            <a:off x="7939013" y="4529938"/>
            <a:ext cx="3814075" cy="837590"/>
          </a:xfrm>
          <a:prstGeom prst="rect">
            <a:avLst/>
          </a:prstGeom>
          <a:solidFill>
            <a:srgbClr val="F0EBE1"/>
          </a:solidFill>
          <a:ln w="12700">
            <a:solidFill>
              <a:srgbClr val="F0EBE1"/>
            </a:solidFill>
            <a:prstDash val="solid"/>
          </a:ln>
        </p:spPr>
      </p:sp>
      <p:sp>
        <p:nvSpPr>
          <p:cNvPr id="45" name="Text 42"/>
          <p:cNvSpPr/>
          <p:nvPr/>
        </p:nvSpPr>
        <p:spPr>
          <a:xfrm>
            <a:off x="8057885" y="4598518"/>
            <a:ext cx="3576331" cy="700430"/>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Nummern erhalten; unter 38.06.1- eingeordnet</a:t>
            </a:r>
            <a:endParaRPr lang="en-US" sz="1677" dirty="0"/>
          </a:p>
        </p:txBody>
      </p:sp>
      <p:sp>
        <p:nvSpPr>
          <p:cNvPr id="46" name="Shape 43"/>
          <p:cNvSpPr/>
          <p:nvPr/>
        </p:nvSpPr>
        <p:spPr>
          <a:xfrm>
            <a:off x="438912" y="5577840"/>
            <a:ext cx="11314176" cy="539496"/>
          </a:xfrm>
          <a:prstGeom prst="rect">
            <a:avLst/>
          </a:prstGeom>
          <a:solidFill>
            <a:srgbClr val="ECEFDF"/>
          </a:solidFill>
          <a:ln w="12700">
            <a:solidFill>
              <a:srgbClr val="ECEFDF"/>
            </a:solidFill>
            <a:prstDash val="solid"/>
          </a:ln>
        </p:spPr>
      </p:sp>
      <p:sp>
        <p:nvSpPr>
          <p:cNvPr id="47" name="Shape 44"/>
          <p:cNvSpPr/>
          <p:nvPr/>
        </p:nvSpPr>
        <p:spPr>
          <a:xfrm>
            <a:off x="438912" y="5577840"/>
            <a:ext cx="41148" cy="539496"/>
          </a:xfrm>
          <a:prstGeom prst="rect">
            <a:avLst/>
          </a:prstGeom>
          <a:solidFill>
            <a:srgbClr val="284907"/>
          </a:solidFill>
          <a:ln w="12700">
            <a:solidFill>
              <a:srgbClr val="284907"/>
            </a:solidFill>
            <a:prstDash val="solid"/>
          </a:ln>
        </p:spPr>
      </p:sp>
      <p:sp>
        <p:nvSpPr>
          <p:cNvPr id="48" name="Text 45"/>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Nicht jede Umstrukturierung erzeugt einen neuen Kode; manche Nummern behalten ihren Platz im Datensatz.</a:t>
            </a:r>
            <a:endParaRPr lang="en-US" sz="1512"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01 | KLASSIFIKATION UND GEFÄSSE</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UMSTRUKTURIERT</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Weitere Gefässnummern werden verschoben</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127, 130, 132; CHOP 2027: S. 127, 131, 133.</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17 / 124</a:t>
            </a:r>
            <a:endParaRPr lang="en-US" sz="900" dirty="0"/>
          </a:p>
        </p:txBody>
      </p:sp>
      <p:sp>
        <p:nvSpPr>
          <p:cNvPr id="16" name="Shape 13"/>
          <p:cNvSpPr/>
          <p:nvPr/>
        </p:nvSpPr>
        <p:spPr>
          <a:xfrm>
            <a:off x="438912" y="2020824"/>
            <a:ext cx="5808005" cy="438912"/>
          </a:xfrm>
          <a:prstGeom prst="rect">
            <a:avLst/>
          </a:prstGeom>
          <a:solidFill>
            <a:srgbClr val="303D43"/>
          </a:solidFill>
          <a:ln w="12700">
            <a:solidFill>
              <a:srgbClr val="303D43"/>
            </a:solidFill>
            <a:prstDash val="solid"/>
          </a:ln>
        </p:spPr>
      </p:sp>
      <p:sp>
        <p:nvSpPr>
          <p:cNvPr id="17" name="Text 14"/>
          <p:cNvSpPr/>
          <p:nvPr/>
        </p:nvSpPr>
        <p:spPr>
          <a:xfrm>
            <a:off x="557784" y="2093976"/>
            <a:ext cx="5570261"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Sachverhalt</a:t>
            </a:r>
            <a:endParaRPr lang="en-US" sz="1327" dirty="0"/>
          </a:p>
        </p:txBody>
      </p:sp>
      <p:sp>
        <p:nvSpPr>
          <p:cNvPr id="18" name="Shape 15"/>
          <p:cNvSpPr/>
          <p:nvPr/>
        </p:nvSpPr>
        <p:spPr>
          <a:xfrm>
            <a:off x="6246917" y="2020824"/>
            <a:ext cx="2753086" cy="438912"/>
          </a:xfrm>
          <a:prstGeom prst="rect">
            <a:avLst/>
          </a:prstGeom>
          <a:solidFill>
            <a:srgbClr val="303D43"/>
          </a:solidFill>
          <a:ln w="12700">
            <a:solidFill>
              <a:srgbClr val="303D43"/>
            </a:solidFill>
            <a:prstDash val="solid"/>
          </a:ln>
        </p:spPr>
      </p:sp>
      <p:sp>
        <p:nvSpPr>
          <p:cNvPr id="19" name="Text 16"/>
          <p:cNvSpPr/>
          <p:nvPr/>
        </p:nvSpPr>
        <p:spPr>
          <a:xfrm>
            <a:off x="6365789" y="2093976"/>
            <a:ext cx="2515342"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2026</a:t>
            </a:r>
            <a:endParaRPr lang="en-US" sz="1327" dirty="0"/>
          </a:p>
        </p:txBody>
      </p:sp>
      <p:sp>
        <p:nvSpPr>
          <p:cNvPr id="20" name="Shape 17"/>
          <p:cNvSpPr/>
          <p:nvPr/>
        </p:nvSpPr>
        <p:spPr>
          <a:xfrm>
            <a:off x="9000002" y="2020824"/>
            <a:ext cx="2753086" cy="438912"/>
          </a:xfrm>
          <a:prstGeom prst="rect">
            <a:avLst/>
          </a:prstGeom>
          <a:solidFill>
            <a:srgbClr val="303D43"/>
          </a:solidFill>
          <a:ln w="12700">
            <a:solidFill>
              <a:srgbClr val="303D43"/>
            </a:solidFill>
            <a:prstDash val="solid"/>
          </a:ln>
        </p:spPr>
      </p:sp>
      <p:sp>
        <p:nvSpPr>
          <p:cNvPr id="21" name="Text 18"/>
          <p:cNvSpPr/>
          <p:nvPr/>
        </p:nvSpPr>
        <p:spPr>
          <a:xfrm>
            <a:off x="9118874" y="2093976"/>
            <a:ext cx="2515342"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2027</a:t>
            </a:r>
            <a:endParaRPr lang="en-US" sz="1327" dirty="0"/>
          </a:p>
        </p:txBody>
      </p:sp>
      <p:sp>
        <p:nvSpPr>
          <p:cNvPr id="22" name="Shape 19"/>
          <p:cNvSpPr/>
          <p:nvPr/>
        </p:nvSpPr>
        <p:spPr>
          <a:xfrm>
            <a:off x="438912" y="2459736"/>
            <a:ext cx="5808005" cy="726948"/>
          </a:xfrm>
          <a:prstGeom prst="rect">
            <a:avLst/>
          </a:prstGeom>
          <a:solidFill>
            <a:srgbClr val="FFFFFF"/>
          </a:solidFill>
          <a:ln w="12700">
            <a:solidFill>
              <a:srgbClr val="FFFFFF"/>
            </a:solidFill>
            <a:prstDash val="solid"/>
          </a:ln>
        </p:spPr>
      </p:sp>
      <p:sp>
        <p:nvSpPr>
          <p:cNvPr id="23" name="Text 20"/>
          <p:cNvSpPr/>
          <p:nvPr/>
        </p:nvSpPr>
        <p:spPr>
          <a:xfrm>
            <a:off x="557784" y="2528316"/>
            <a:ext cx="5570261" cy="58978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Resektion A. iliaca mit Anastomose</a:t>
            </a:r>
            <a:endParaRPr lang="en-US" sz="1677" dirty="0"/>
          </a:p>
        </p:txBody>
      </p:sp>
      <p:sp>
        <p:nvSpPr>
          <p:cNvPr id="24" name="Shape 21"/>
          <p:cNvSpPr/>
          <p:nvPr/>
        </p:nvSpPr>
        <p:spPr>
          <a:xfrm>
            <a:off x="6246917" y="2459736"/>
            <a:ext cx="2753086" cy="726948"/>
          </a:xfrm>
          <a:prstGeom prst="rect">
            <a:avLst/>
          </a:prstGeom>
          <a:solidFill>
            <a:srgbClr val="FFFFFF"/>
          </a:solidFill>
          <a:ln w="12700">
            <a:solidFill>
              <a:srgbClr val="FFFFFF"/>
            </a:solidFill>
            <a:prstDash val="solid"/>
          </a:ln>
        </p:spPr>
      </p:sp>
      <p:sp>
        <p:nvSpPr>
          <p:cNvPr id="25" name="Text 22"/>
          <p:cNvSpPr/>
          <p:nvPr/>
        </p:nvSpPr>
        <p:spPr>
          <a:xfrm>
            <a:off x="6365789" y="2528316"/>
            <a:ext cx="2515342"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38.36.17</a:t>
            </a:r>
            <a:endParaRPr lang="en-US" sz="1677" dirty="0"/>
          </a:p>
        </p:txBody>
      </p:sp>
      <p:sp>
        <p:nvSpPr>
          <p:cNvPr id="26" name="Shape 23"/>
          <p:cNvSpPr/>
          <p:nvPr/>
        </p:nvSpPr>
        <p:spPr>
          <a:xfrm>
            <a:off x="9000002" y="2459736"/>
            <a:ext cx="2753086" cy="726948"/>
          </a:xfrm>
          <a:prstGeom prst="rect">
            <a:avLst/>
          </a:prstGeom>
          <a:solidFill>
            <a:srgbClr val="FFFFFF"/>
          </a:solidFill>
          <a:ln w="12700">
            <a:solidFill>
              <a:srgbClr val="FFFFFF"/>
            </a:solidFill>
            <a:prstDash val="solid"/>
          </a:ln>
        </p:spPr>
      </p:sp>
      <p:sp>
        <p:nvSpPr>
          <p:cNvPr id="27" name="Text 24"/>
          <p:cNvSpPr/>
          <p:nvPr/>
        </p:nvSpPr>
        <p:spPr>
          <a:xfrm>
            <a:off x="9118874" y="2528316"/>
            <a:ext cx="2515342"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38.36.21</a:t>
            </a:r>
            <a:endParaRPr lang="en-US" sz="1677" dirty="0"/>
          </a:p>
        </p:txBody>
      </p:sp>
      <p:sp>
        <p:nvSpPr>
          <p:cNvPr id="28" name="Shape 25"/>
          <p:cNvSpPr/>
          <p:nvPr/>
        </p:nvSpPr>
        <p:spPr>
          <a:xfrm>
            <a:off x="438912" y="3186684"/>
            <a:ext cx="5808005" cy="726948"/>
          </a:xfrm>
          <a:prstGeom prst="rect">
            <a:avLst/>
          </a:prstGeom>
          <a:solidFill>
            <a:srgbClr val="F0EBE1"/>
          </a:solidFill>
          <a:ln w="12700">
            <a:solidFill>
              <a:srgbClr val="F0EBE1"/>
            </a:solidFill>
            <a:prstDash val="solid"/>
          </a:ln>
        </p:spPr>
      </p:sp>
      <p:sp>
        <p:nvSpPr>
          <p:cNvPr id="29" name="Text 26"/>
          <p:cNvSpPr/>
          <p:nvPr/>
        </p:nvSpPr>
        <p:spPr>
          <a:xfrm>
            <a:off x="557784" y="3255264"/>
            <a:ext cx="5570261" cy="58978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Sonstige Exzision der Aa. lumbales</a:t>
            </a:r>
            <a:endParaRPr lang="en-US" sz="1677" dirty="0"/>
          </a:p>
        </p:txBody>
      </p:sp>
      <p:sp>
        <p:nvSpPr>
          <p:cNvPr id="30" name="Shape 27"/>
          <p:cNvSpPr/>
          <p:nvPr/>
        </p:nvSpPr>
        <p:spPr>
          <a:xfrm>
            <a:off x="6246917" y="3186684"/>
            <a:ext cx="2753086" cy="726948"/>
          </a:xfrm>
          <a:prstGeom prst="rect">
            <a:avLst/>
          </a:prstGeom>
          <a:solidFill>
            <a:srgbClr val="F0EBE1"/>
          </a:solidFill>
          <a:ln w="12700">
            <a:solidFill>
              <a:srgbClr val="F0EBE1"/>
            </a:solidFill>
            <a:prstDash val="solid"/>
          </a:ln>
        </p:spPr>
      </p:sp>
      <p:sp>
        <p:nvSpPr>
          <p:cNvPr id="31" name="Text 28"/>
          <p:cNvSpPr/>
          <p:nvPr/>
        </p:nvSpPr>
        <p:spPr>
          <a:xfrm>
            <a:off x="6365789" y="3255264"/>
            <a:ext cx="2515342"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38.66.17</a:t>
            </a:r>
            <a:endParaRPr lang="en-US" sz="1677" dirty="0"/>
          </a:p>
        </p:txBody>
      </p:sp>
      <p:sp>
        <p:nvSpPr>
          <p:cNvPr id="32" name="Shape 29"/>
          <p:cNvSpPr/>
          <p:nvPr/>
        </p:nvSpPr>
        <p:spPr>
          <a:xfrm>
            <a:off x="9000002" y="3186684"/>
            <a:ext cx="2753086" cy="726948"/>
          </a:xfrm>
          <a:prstGeom prst="rect">
            <a:avLst/>
          </a:prstGeom>
          <a:solidFill>
            <a:srgbClr val="F0EBE1"/>
          </a:solidFill>
          <a:ln w="12700">
            <a:solidFill>
              <a:srgbClr val="F0EBE1"/>
            </a:solidFill>
            <a:prstDash val="solid"/>
          </a:ln>
        </p:spPr>
      </p:sp>
      <p:sp>
        <p:nvSpPr>
          <p:cNvPr id="33" name="Text 30"/>
          <p:cNvSpPr/>
          <p:nvPr/>
        </p:nvSpPr>
        <p:spPr>
          <a:xfrm>
            <a:off x="9118874" y="3255264"/>
            <a:ext cx="2515342"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38.66.21</a:t>
            </a:r>
            <a:endParaRPr lang="en-US" sz="1677" dirty="0"/>
          </a:p>
        </p:txBody>
      </p:sp>
      <p:sp>
        <p:nvSpPr>
          <p:cNvPr id="34" name="Shape 31"/>
          <p:cNvSpPr/>
          <p:nvPr/>
        </p:nvSpPr>
        <p:spPr>
          <a:xfrm>
            <a:off x="438912" y="3913632"/>
            <a:ext cx="5808005" cy="726948"/>
          </a:xfrm>
          <a:prstGeom prst="rect">
            <a:avLst/>
          </a:prstGeom>
          <a:solidFill>
            <a:srgbClr val="FFFFFF"/>
          </a:solidFill>
          <a:ln w="12700">
            <a:solidFill>
              <a:srgbClr val="FFFFFF"/>
            </a:solidFill>
            <a:prstDash val="solid"/>
          </a:ln>
        </p:spPr>
      </p:sp>
      <p:sp>
        <p:nvSpPr>
          <p:cNvPr id="35" name="Text 32"/>
          <p:cNvSpPr/>
          <p:nvPr/>
        </p:nvSpPr>
        <p:spPr>
          <a:xfrm>
            <a:off x="557784" y="3982212"/>
            <a:ext cx="5570261" cy="58978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Sonstige Exzision der A. iliaca</a:t>
            </a:r>
            <a:endParaRPr lang="en-US" sz="1677" dirty="0"/>
          </a:p>
        </p:txBody>
      </p:sp>
      <p:sp>
        <p:nvSpPr>
          <p:cNvPr id="36" name="Shape 33"/>
          <p:cNvSpPr/>
          <p:nvPr/>
        </p:nvSpPr>
        <p:spPr>
          <a:xfrm>
            <a:off x="6246917" y="3913632"/>
            <a:ext cx="2753086" cy="726948"/>
          </a:xfrm>
          <a:prstGeom prst="rect">
            <a:avLst/>
          </a:prstGeom>
          <a:solidFill>
            <a:srgbClr val="FFFFFF"/>
          </a:solidFill>
          <a:ln w="12700">
            <a:solidFill>
              <a:srgbClr val="FFFFFF"/>
            </a:solidFill>
            <a:prstDash val="solid"/>
          </a:ln>
        </p:spPr>
      </p:sp>
      <p:sp>
        <p:nvSpPr>
          <p:cNvPr id="37" name="Text 34"/>
          <p:cNvSpPr/>
          <p:nvPr/>
        </p:nvSpPr>
        <p:spPr>
          <a:xfrm>
            <a:off x="6365789" y="3982212"/>
            <a:ext cx="2515342"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38.66.18</a:t>
            </a:r>
            <a:endParaRPr lang="en-US" sz="1677" dirty="0"/>
          </a:p>
        </p:txBody>
      </p:sp>
      <p:sp>
        <p:nvSpPr>
          <p:cNvPr id="38" name="Shape 35"/>
          <p:cNvSpPr/>
          <p:nvPr/>
        </p:nvSpPr>
        <p:spPr>
          <a:xfrm>
            <a:off x="9000002" y="3913632"/>
            <a:ext cx="2753086" cy="726948"/>
          </a:xfrm>
          <a:prstGeom prst="rect">
            <a:avLst/>
          </a:prstGeom>
          <a:solidFill>
            <a:srgbClr val="FFFFFF"/>
          </a:solidFill>
          <a:ln w="12700">
            <a:solidFill>
              <a:srgbClr val="FFFFFF"/>
            </a:solidFill>
            <a:prstDash val="solid"/>
          </a:ln>
        </p:spPr>
      </p:sp>
      <p:sp>
        <p:nvSpPr>
          <p:cNvPr id="39" name="Text 36"/>
          <p:cNvSpPr/>
          <p:nvPr/>
        </p:nvSpPr>
        <p:spPr>
          <a:xfrm>
            <a:off x="9118874" y="3982212"/>
            <a:ext cx="2515342"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38.66.22</a:t>
            </a:r>
            <a:endParaRPr lang="en-US" sz="1677" dirty="0"/>
          </a:p>
        </p:txBody>
      </p:sp>
      <p:sp>
        <p:nvSpPr>
          <p:cNvPr id="40" name="Shape 37"/>
          <p:cNvSpPr/>
          <p:nvPr/>
        </p:nvSpPr>
        <p:spPr>
          <a:xfrm>
            <a:off x="438912" y="4640580"/>
            <a:ext cx="5808005" cy="726948"/>
          </a:xfrm>
          <a:prstGeom prst="rect">
            <a:avLst/>
          </a:prstGeom>
          <a:solidFill>
            <a:srgbClr val="F0EBE1"/>
          </a:solidFill>
          <a:ln w="12700">
            <a:solidFill>
              <a:srgbClr val="F0EBE1"/>
            </a:solidFill>
            <a:prstDash val="solid"/>
          </a:ln>
        </p:spPr>
      </p:sp>
      <p:sp>
        <p:nvSpPr>
          <p:cNvPr id="41" name="Text 38"/>
          <p:cNvSpPr/>
          <p:nvPr/>
        </p:nvSpPr>
        <p:spPr>
          <a:xfrm>
            <a:off x="557784" y="4709160"/>
            <a:ext cx="5570261" cy="58978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Sonstiger chirurgischer Verschluss A. iliaca</a:t>
            </a:r>
            <a:endParaRPr lang="en-US" sz="1677" dirty="0"/>
          </a:p>
        </p:txBody>
      </p:sp>
      <p:sp>
        <p:nvSpPr>
          <p:cNvPr id="42" name="Shape 39"/>
          <p:cNvSpPr/>
          <p:nvPr/>
        </p:nvSpPr>
        <p:spPr>
          <a:xfrm>
            <a:off x="6246917" y="4640580"/>
            <a:ext cx="2753086" cy="726948"/>
          </a:xfrm>
          <a:prstGeom prst="rect">
            <a:avLst/>
          </a:prstGeom>
          <a:solidFill>
            <a:srgbClr val="F0EBE1"/>
          </a:solidFill>
          <a:ln w="12700">
            <a:solidFill>
              <a:srgbClr val="F0EBE1"/>
            </a:solidFill>
            <a:prstDash val="solid"/>
          </a:ln>
        </p:spPr>
      </p:sp>
      <p:sp>
        <p:nvSpPr>
          <p:cNvPr id="43" name="Text 40"/>
          <p:cNvSpPr/>
          <p:nvPr/>
        </p:nvSpPr>
        <p:spPr>
          <a:xfrm>
            <a:off x="6365789" y="4709160"/>
            <a:ext cx="2515342"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38.86.17</a:t>
            </a:r>
            <a:endParaRPr lang="en-US" sz="1677" dirty="0"/>
          </a:p>
        </p:txBody>
      </p:sp>
      <p:sp>
        <p:nvSpPr>
          <p:cNvPr id="44" name="Shape 41"/>
          <p:cNvSpPr/>
          <p:nvPr/>
        </p:nvSpPr>
        <p:spPr>
          <a:xfrm>
            <a:off x="9000002" y="4640580"/>
            <a:ext cx="2753086" cy="726948"/>
          </a:xfrm>
          <a:prstGeom prst="rect">
            <a:avLst/>
          </a:prstGeom>
          <a:solidFill>
            <a:srgbClr val="F0EBE1"/>
          </a:solidFill>
          <a:ln w="12700">
            <a:solidFill>
              <a:srgbClr val="F0EBE1"/>
            </a:solidFill>
            <a:prstDash val="solid"/>
          </a:ln>
        </p:spPr>
      </p:sp>
      <p:sp>
        <p:nvSpPr>
          <p:cNvPr id="45" name="Text 42"/>
          <p:cNvSpPr/>
          <p:nvPr/>
        </p:nvSpPr>
        <p:spPr>
          <a:xfrm>
            <a:off x="9118874" y="4709160"/>
            <a:ext cx="2515342"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38.86.21</a:t>
            </a:r>
            <a:endParaRPr lang="en-US" sz="1677" dirty="0"/>
          </a:p>
        </p:txBody>
      </p:sp>
      <p:sp>
        <p:nvSpPr>
          <p:cNvPr id="46" name="Shape 43"/>
          <p:cNvSpPr/>
          <p:nvPr/>
        </p:nvSpPr>
        <p:spPr>
          <a:xfrm>
            <a:off x="438912" y="5577840"/>
            <a:ext cx="11314176" cy="539496"/>
          </a:xfrm>
          <a:prstGeom prst="rect">
            <a:avLst/>
          </a:prstGeom>
          <a:solidFill>
            <a:srgbClr val="ECEFDF"/>
          </a:solidFill>
          <a:ln w="12700">
            <a:solidFill>
              <a:srgbClr val="ECEFDF"/>
            </a:solidFill>
            <a:prstDash val="solid"/>
          </a:ln>
        </p:spPr>
      </p:sp>
      <p:sp>
        <p:nvSpPr>
          <p:cNvPr id="47" name="Shape 44"/>
          <p:cNvSpPr/>
          <p:nvPr/>
        </p:nvSpPr>
        <p:spPr>
          <a:xfrm>
            <a:off x="438912" y="5577840"/>
            <a:ext cx="41148" cy="539496"/>
          </a:xfrm>
          <a:prstGeom prst="rect">
            <a:avLst/>
          </a:prstGeom>
          <a:solidFill>
            <a:srgbClr val="284907"/>
          </a:solidFill>
          <a:ln w="12700">
            <a:solidFill>
              <a:srgbClr val="284907"/>
            </a:solidFill>
            <a:prstDash val="solid"/>
          </a:ln>
        </p:spPr>
      </p:sp>
      <p:sp>
        <p:nvSpPr>
          <p:cNvPr id="48" name="Text 45"/>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Alte Favoriten für .17 und .18 müssen anhand von Eingriffsart und Gefäss neu zugeordnet werden.</a:t>
            </a:r>
            <a:endParaRPr lang="en-US" sz="1512"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01 | KLASSIFIKATION UND GEFÄSSE</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INHALTLICH ERWEITERT</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38.4: Ersatz nicht mehr nur nach Resektion</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127–128; CHOP 2027: S. 128–129.</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18 / 124</a:t>
            </a:r>
            <a:endParaRPr lang="en-US" sz="900" dirty="0"/>
          </a:p>
        </p:txBody>
      </p:sp>
      <p:sp>
        <p:nvSpPr>
          <p:cNvPr id="16" name="Shape 13"/>
          <p:cNvSpPr/>
          <p:nvPr/>
        </p:nvSpPr>
        <p:spPr>
          <a:xfrm>
            <a:off x="438912" y="2020824"/>
            <a:ext cx="5532120" cy="3337560"/>
          </a:xfrm>
          <a:prstGeom prst="rect">
            <a:avLst/>
          </a:prstGeom>
          <a:solidFill>
            <a:srgbClr val="FFFFFF"/>
          </a:solidFill>
          <a:ln w="6350">
            <a:solidFill>
              <a:srgbClr val="DED9D0"/>
            </a:solidFill>
            <a:prstDash val="solid"/>
          </a:ln>
        </p:spPr>
      </p:sp>
      <p:sp>
        <p:nvSpPr>
          <p:cNvPr id="17" name="Shape 14"/>
          <p:cNvSpPr/>
          <p:nvPr/>
        </p:nvSpPr>
        <p:spPr>
          <a:xfrm>
            <a:off x="6217920" y="2020824"/>
            <a:ext cx="5532120" cy="3337560"/>
          </a:xfrm>
          <a:prstGeom prst="rect">
            <a:avLst/>
          </a:prstGeom>
          <a:solidFill>
            <a:srgbClr val="FFFFFF"/>
          </a:solidFill>
          <a:ln w="6350">
            <a:solidFill>
              <a:srgbClr val="DED9D0"/>
            </a:solidFill>
            <a:prstDash val="solid"/>
          </a:ln>
        </p:spPr>
      </p:sp>
      <p:sp>
        <p:nvSpPr>
          <p:cNvPr id="18" name="Shape 15"/>
          <p:cNvSpPr/>
          <p:nvPr/>
        </p:nvSpPr>
        <p:spPr>
          <a:xfrm>
            <a:off x="438912" y="2020824"/>
            <a:ext cx="5532120" cy="429768"/>
          </a:xfrm>
          <a:prstGeom prst="rect">
            <a:avLst/>
          </a:prstGeom>
          <a:solidFill>
            <a:srgbClr val="303D43"/>
          </a:solidFill>
          <a:ln w="12700">
            <a:solidFill>
              <a:srgbClr val="303D43"/>
            </a:solidFill>
            <a:prstDash val="solid"/>
          </a:ln>
        </p:spPr>
      </p:sp>
      <p:sp>
        <p:nvSpPr>
          <p:cNvPr id="19" name="Shape 16"/>
          <p:cNvSpPr/>
          <p:nvPr/>
        </p:nvSpPr>
        <p:spPr>
          <a:xfrm>
            <a:off x="6217920" y="2020824"/>
            <a:ext cx="5532120" cy="429768"/>
          </a:xfrm>
          <a:prstGeom prst="rect">
            <a:avLst/>
          </a:prstGeom>
          <a:solidFill>
            <a:srgbClr val="E5DAC7"/>
          </a:solidFill>
          <a:ln w="12700">
            <a:solidFill>
              <a:srgbClr val="E5DAC7"/>
            </a:solidFill>
            <a:prstDash val="solid"/>
          </a:ln>
        </p:spPr>
      </p:sp>
      <p:sp>
        <p:nvSpPr>
          <p:cNvPr id="20" name="Text 17"/>
          <p:cNvSpPr/>
          <p:nvPr/>
        </p:nvSpPr>
        <p:spPr>
          <a:xfrm>
            <a:off x="603504"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FFFFFF"/>
                </a:solidFill>
                <a:latin typeface="Arial" pitchFamily="34" charset="0"/>
                <a:ea typeface="Arial" pitchFamily="34" charset="-122"/>
                <a:cs typeface="Arial" pitchFamily="34" charset="-120"/>
              </a:rPr>
              <a:t>2026</a:t>
            </a:r>
            <a:endParaRPr lang="en-US" sz="1670" dirty="0"/>
          </a:p>
        </p:txBody>
      </p:sp>
      <p:sp>
        <p:nvSpPr>
          <p:cNvPr id="21" name="Text 18"/>
          <p:cNvSpPr/>
          <p:nvPr/>
        </p:nvSpPr>
        <p:spPr>
          <a:xfrm>
            <a:off x="6382512"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243239"/>
                </a:solidFill>
                <a:latin typeface="Arial" pitchFamily="34" charset="0"/>
                <a:ea typeface="Arial" pitchFamily="34" charset="-122"/>
                <a:cs typeface="Arial" pitchFamily="34" charset="-120"/>
              </a:rPr>
              <a:t>2027</a:t>
            </a:r>
            <a:endParaRPr lang="en-US" sz="1670" dirty="0"/>
          </a:p>
        </p:txBody>
      </p:sp>
      <p:sp>
        <p:nvSpPr>
          <p:cNvPr id="22" name="Shape 19"/>
          <p:cNvSpPr/>
          <p:nvPr/>
        </p:nvSpPr>
        <p:spPr>
          <a:xfrm>
            <a:off x="603504" y="2738628"/>
            <a:ext cx="45720" cy="45720"/>
          </a:xfrm>
          <a:prstGeom prst="rect">
            <a:avLst/>
          </a:prstGeom>
          <a:solidFill>
            <a:srgbClr val="8D9B77"/>
          </a:solidFill>
          <a:ln w="12700">
            <a:solidFill>
              <a:srgbClr val="8D9B77"/>
            </a:solidFill>
            <a:prstDash val="solid"/>
          </a:ln>
        </p:spPr>
      </p:sp>
      <p:sp>
        <p:nvSpPr>
          <p:cNvPr id="23" name="Text 20"/>
          <p:cNvSpPr/>
          <p:nvPr/>
        </p:nvSpPr>
        <p:spPr>
          <a:xfrm>
            <a:off x="768096" y="2651760"/>
            <a:ext cx="5029200" cy="300228"/>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Titel: "Resektion von Blutgefässen mit Ersatz".</a:t>
            </a:r>
            <a:endParaRPr lang="en-US" sz="1820" dirty="0"/>
          </a:p>
        </p:txBody>
      </p:sp>
      <p:sp>
        <p:nvSpPr>
          <p:cNvPr id="24" name="Shape 21"/>
          <p:cNvSpPr/>
          <p:nvPr/>
        </p:nvSpPr>
        <p:spPr>
          <a:xfrm>
            <a:off x="603504" y="3290316"/>
            <a:ext cx="45720" cy="45720"/>
          </a:xfrm>
          <a:prstGeom prst="rect">
            <a:avLst/>
          </a:prstGeom>
          <a:solidFill>
            <a:srgbClr val="8D9B77"/>
          </a:solidFill>
          <a:ln w="12700">
            <a:solidFill>
              <a:srgbClr val="8D9B77"/>
            </a:solidFill>
            <a:prstDash val="solid"/>
          </a:ln>
        </p:spPr>
      </p:sp>
      <p:sp>
        <p:nvSpPr>
          <p:cNvPr id="25" name="Text 22"/>
          <p:cNvSpPr/>
          <p:nvPr/>
        </p:nvSpPr>
        <p:spPr>
          <a:xfrm>
            <a:off x="768096" y="3203448"/>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Die Titel bilden den Ersatz im Zusammenhang mit einer Resektion ab.</a:t>
            </a:r>
            <a:endParaRPr lang="en-US" sz="1820" dirty="0"/>
          </a:p>
        </p:txBody>
      </p:sp>
      <p:sp>
        <p:nvSpPr>
          <p:cNvPr id="26" name="Shape 23"/>
          <p:cNvSpPr/>
          <p:nvPr/>
        </p:nvSpPr>
        <p:spPr>
          <a:xfrm>
            <a:off x="6382512" y="2738628"/>
            <a:ext cx="45720" cy="45720"/>
          </a:xfrm>
          <a:prstGeom prst="rect">
            <a:avLst/>
          </a:prstGeom>
          <a:solidFill>
            <a:srgbClr val="8D9B77"/>
          </a:solidFill>
          <a:ln w="12700">
            <a:solidFill>
              <a:srgbClr val="8D9B77"/>
            </a:solidFill>
            <a:prstDash val="solid"/>
          </a:ln>
        </p:spPr>
      </p:sp>
      <p:sp>
        <p:nvSpPr>
          <p:cNvPr id="27" name="Text 24"/>
          <p:cNvSpPr/>
          <p:nvPr/>
        </p:nvSpPr>
        <p:spPr>
          <a:xfrm>
            <a:off x="6547104" y="2651760"/>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Titel: "Inzision mit Ersatz oder (partielle) Resektion mit Ersatz von Blutgefässen".</a:t>
            </a:r>
            <a:endParaRPr lang="en-US" sz="1820" dirty="0"/>
          </a:p>
        </p:txBody>
      </p:sp>
      <p:sp>
        <p:nvSpPr>
          <p:cNvPr id="28" name="Shape 25"/>
          <p:cNvSpPr/>
          <p:nvPr/>
        </p:nvSpPr>
        <p:spPr>
          <a:xfrm>
            <a:off x="6382512" y="3539947"/>
            <a:ext cx="45720" cy="45720"/>
          </a:xfrm>
          <a:prstGeom prst="rect">
            <a:avLst/>
          </a:prstGeom>
          <a:solidFill>
            <a:srgbClr val="8D9B77"/>
          </a:solidFill>
          <a:ln w="12700">
            <a:solidFill>
              <a:srgbClr val="8D9B77"/>
            </a:solidFill>
            <a:prstDash val="solid"/>
          </a:ln>
        </p:spPr>
      </p:sp>
      <p:sp>
        <p:nvSpPr>
          <p:cNvPr id="29" name="Text 26"/>
          <p:cNvSpPr/>
          <p:nvPr/>
        </p:nvSpPr>
        <p:spPr>
          <a:xfrm>
            <a:off x="6547104" y="3453079"/>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Die Erweiterung wird in den untergeordneten Kodes umgesetzt.</a:t>
            </a:r>
            <a:endParaRPr lang="en-US" sz="1820" dirty="0"/>
          </a:p>
        </p:txBody>
      </p:sp>
      <p:sp>
        <p:nvSpPr>
          <p:cNvPr id="30" name="Shape 27"/>
          <p:cNvSpPr/>
          <p:nvPr/>
        </p:nvSpPr>
        <p:spPr>
          <a:xfrm>
            <a:off x="6382512" y="4341266"/>
            <a:ext cx="45720" cy="45720"/>
          </a:xfrm>
          <a:prstGeom prst="rect">
            <a:avLst/>
          </a:prstGeom>
          <a:solidFill>
            <a:srgbClr val="8D9B77"/>
          </a:solidFill>
          <a:ln w="12700">
            <a:solidFill>
              <a:srgbClr val="8D9B77"/>
            </a:solidFill>
            <a:prstDash val="solid"/>
          </a:ln>
        </p:spPr>
      </p:sp>
      <p:sp>
        <p:nvSpPr>
          <p:cNvPr id="31" name="Text 28"/>
          <p:cNvSpPr/>
          <p:nvPr/>
        </p:nvSpPr>
        <p:spPr>
          <a:xfrm>
            <a:off x="6547104" y="4254398"/>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Zusätzliche 5-Steller strukturieren die Unterbereiche.</a:t>
            </a:r>
            <a:endParaRPr lang="en-US" sz="1820" dirty="0"/>
          </a:p>
        </p:txBody>
      </p:sp>
      <p:sp>
        <p:nvSpPr>
          <p:cNvPr id="32" name="Shape 29"/>
          <p:cNvSpPr/>
          <p:nvPr/>
        </p:nvSpPr>
        <p:spPr>
          <a:xfrm>
            <a:off x="438912" y="5577840"/>
            <a:ext cx="11314176" cy="539496"/>
          </a:xfrm>
          <a:prstGeom prst="rect">
            <a:avLst/>
          </a:prstGeom>
          <a:solidFill>
            <a:srgbClr val="ECEFDF"/>
          </a:solidFill>
          <a:ln w="12700">
            <a:solidFill>
              <a:srgbClr val="ECEFDF"/>
            </a:solidFill>
            <a:prstDash val="solid"/>
          </a:ln>
        </p:spPr>
      </p:sp>
      <p:sp>
        <p:nvSpPr>
          <p:cNvPr id="33" name="Shape 30"/>
          <p:cNvSpPr/>
          <p:nvPr/>
        </p:nvSpPr>
        <p:spPr>
          <a:xfrm>
            <a:off x="438912" y="5577840"/>
            <a:ext cx="41148" cy="539496"/>
          </a:xfrm>
          <a:prstGeom prst="rect">
            <a:avLst/>
          </a:prstGeom>
          <a:solidFill>
            <a:srgbClr val="284907"/>
          </a:solidFill>
          <a:ln w="12700">
            <a:solidFill>
              <a:srgbClr val="284907"/>
            </a:solidFill>
            <a:prstDash val="solid"/>
          </a:ln>
        </p:spPr>
      </p:sp>
      <p:sp>
        <p:nvSpPr>
          <p:cNvPr id="34" name="Text 31"/>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485" b="1" dirty="0">
                <a:solidFill>
                  <a:srgbClr val="243239"/>
                </a:solidFill>
                <a:latin typeface="Arial" pitchFamily="34" charset="0"/>
                <a:ea typeface="Arial" pitchFamily="34" charset="-122"/>
                <a:cs typeface="Arial" pitchFamily="34" charset="-120"/>
              </a:rPr>
              <a:t>Die Operationsbeschreibung prüfen; keine nicht dokumentierte Resektion allein aus der Kodebezeichnung voraussetzen.</a:t>
            </a:r>
            <a:endParaRPr lang="en-US" sz="1485"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01 | KLASSIFIKATION UND GEFÄSSE</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PRÄZISIERT</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38.45.14: Hybridprothese an der thorakalen Aorta</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128; CHOP 2027: S. 128.</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19 / 124</a:t>
            </a:r>
            <a:endParaRPr lang="en-US" sz="900" dirty="0"/>
          </a:p>
        </p:txBody>
      </p:sp>
      <p:sp>
        <p:nvSpPr>
          <p:cNvPr id="16" name="Shape 13"/>
          <p:cNvSpPr/>
          <p:nvPr/>
        </p:nvSpPr>
        <p:spPr>
          <a:xfrm>
            <a:off x="438912" y="2020824"/>
            <a:ext cx="5532120" cy="3337560"/>
          </a:xfrm>
          <a:prstGeom prst="rect">
            <a:avLst/>
          </a:prstGeom>
          <a:solidFill>
            <a:srgbClr val="FFFFFF"/>
          </a:solidFill>
          <a:ln w="6350">
            <a:solidFill>
              <a:srgbClr val="DED9D0"/>
            </a:solidFill>
            <a:prstDash val="solid"/>
          </a:ln>
        </p:spPr>
      </p:sp>
      <p:sp>
        <p:nvSpPr>
          <p:cNvPr id="17" name="Shape 14"/>
          <p:cNvSpPr/>
          <p:nvPr/>
        </p:nvSpPr>
        <p:spPr>
          <a:xfrm>
            <a:off x="6217920" y="2020824"/>
            <a:ext cx="5532120" cy="3337560"/>
          </a:xfrm>
          <a:prstGeom prst="rect">
            <a:avLst/>
          </a:prstGeom>
          <a:solidFill>
            <a:srgbClr val="FFFFFF"/>
          </a:solidFill>
          <a:ln w="6350">
            <a:solidFill>
              <a:srgbClr val="DED9D0"/>
            </a:solidFill>
            <a:prstDash val="solid"/>
          </a:ln>
        </p:spPr>
      </p:sp>
      <p:sp>
        <p:nvSpPr>
          <p:cNvPr id="18" name="Shape 15"/>
          <p:cNvSpPr/>
          <p:nvPr/>
        </p:nvSpPr>
        <p:spPr>
          <a:xfrm>
            <a:off x="438912" y="2020824"/>
            <a:ext cx="5532120" cy="429768"/>
          </a:xfrm>
          <a:prstGeom prst="rect">
            <a:avLst/>
          </a:prstGeom>
          <a:solidFill>
            <a:srgbClr val="303D43"/>
          </a:solidFill>
          <a:ln w="12700">
            <a:solidFill>
              <a:srgbClr val="303D43"/>
            </a:solidFill>
            <a:prstDash val="solid"/>
          </a:ln>
        </p:spPr>
      </p:sp>
      <p:sp>
        <p:nvSpPr>
          <p:cNvPr id="19" name="Shape 16"/>
          <p:cNvSpPr/>
          <p:nvPr/>
        </p:nvSpPr>
        <p:spPr>
          <a:xfrm>
            <a:off x="6217920" y="2020824"/>
            <a:ext cx="5532120" cy="429768"/>
          </a:xfrm>
          <a:prstGeom prst="rect">
            <a:avLst/>
          </a:prstGeom>
          <a:solidFill>
            <a:srgbClr val="E5DAC7"/>
          </a:solidFill>
          <a:ln w="12700">
            <a:solidFill>
              <a:srgbClr val="E5DAC7"/>
            </a:solidFill>
            <a:prstDash val="solid"/>
          </a:ln>
        </p:spPr>
      </p:sp>
      <p:sp>
        <p:nvSpPr>
          <p:cNvPr id="20" name="Text 17"/>
          <p:cNvSpPr/>
          <p:nvPr/>
        </p:nvSpPr>
        <p:spPr>
          <a:xfrm>
            <a:off x="603504"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FFFFFF"/>
                </a:solidFill>
                <a:latin typeface="Arial" pitchFamily="34" charset="0"/>
                <a:ea typeface="Arial" pitchFamily="34" charset="-122"/>
                <a:cs typeface="Arial" pitchFamily="34" charset="-120"/>
              </a:rPr>
              <a:t>2026</a:t>
            </a:r>
            <a:endParaRPr lang="en-US" sz="1670" dirty="0"/>
          </a:p>
        </p:txBody>
      </p:sp>
      <p:sp>
        <p:nvSpPr>
          <p:cNvPr id="21" name="Text 18"/>
          <p:cNvSpPr/>
          <p:nvPr/>
        </p:nvSpPr>
        <p:spPr>
          <a:xfrm>
            <a:off x="6382512"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243239"/>
                </a:solidFill>
                <a:latin typeface="Arial" pitchFamily="34" charset="0"/>
                <a:ea typeface="Arial" pitchFamily="34" charset="-122"/>
                <a:cs typeface="Arial" pitchFamily="34" charset="-120"/>
              </a:rPr>
              <a:t>2027</a:t>
            </a:r>
            <a:endParaRPr lang="en-US" sz="1670" dirty="0"/>
          </a:p>
        </p:txBody>
      </p:sp>
      <p:sp>
        <p:nvSpPr>
          <p:cNvPr id="22" name="Shape 19"/>
          <p:cNvSpPr/>
          <p:nvPr/>
        </p:nvSpPr>
        <p:spPr>
          <a:xfrm>
            <a:off x="603504" y="2738628"/>
            <a:ext cx="45720" cy="45720"/>
          </a:xfrm>
          <a:prstGeom prst="rect">
            <a:avLst/>
          </a:prstGeom>
          <a:solidFill>
            <a:srgbClr val="8D9B77"/>
          </a:solidFill>
          <a:ln w="12700">
            <a:solidFill>
              <a:srgbClr val="8D9B77"/>
            </a:solidFill>
            <a:prstDash val="solid"/>
          </a:ln>
        </p:spPr>
      </p:sp>
      <p:sp>
        <p:nvSpPr>
          <p:cNvPr id="23" name="Text 20"/>
          <p:cNvSpPr/>
          <p:nvPr/>
        </p:nvSpPr>
        <p:spPr>
          <a:xfrm>
            <a:off x="768096" y="2651760"/>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Resektion der thorakalen Aorta und Ersatz mit Hybridprothese.</a:t>
            </a:r>
            <a:endParaRPr lang="en-US" sz="1820" dirty="0"/>
          </a:p>
        </p:txBody>
      </p:sp>
      <p:sp>
        <p:nvSpPr>
          <p:cNvPr id="24" name="Shape 21"/>
          <p:cNvSpPr/>
          <p:nvPr/>
        </p:nvSpPr>
        <p:spPr>
          <a:xfrm>
            <a:off x="603504" y="3539947"/>
            <a:ext cx="45720" cy="45720"/>
          </a:xfrm>
          <a:prstGeom prst="rect">
            <a:avLst/>
          </a:prstGeom>
          <a:solidFill>
            <a:srgbClr val="8D9B77"/>
          </a:solidFill>
          <a:ln w="12700">
            <a:solidFill>
              <a:srgbClr val="8D9B77"/>
            </a:solidFill>
            <a:prstDash val="solid"/>
          </a:ln>
        </p:spPr>
      </p:sp>
      <p:sp>
        <p:nvSpPr>
          <p:cNvPr id="25" name="Text 22"/>
          <p:cNvSpPr/>
          <p:nvPr/>
        </p:nvSpPr>
        <p:spPr>
          <a:xfrm>
            <a:off x="768096" y="3453079"/>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Kein entsprechend ausführliches Beachte bei diesem Kode.</a:t>
            </a:r>
            <a:endParaRPr lang="en-US" sz="1820" dirty="0"/>
          </a:p>
        </p:txBody>
      </p:sp>
      <p:sp>
        <p:nvSpPr>
          <p:cNvPr id="26" name="Shape 23"/>
          <p:cNvSpPr/>
          <p:nvPr/>
        </p:nvSpPr>
        <p:spPr>
          <a:xfrm>
            <a:off x="6382512" y="2738628"/>
            <a:ext cx="45720" cy="45720"/>
          </a:xfrm>
          <a:prstGeom prst="rect">
            <a:avLst/>
          </a:prstGeom>
          <a:solidFill>
            <a:srgbClr val="8D9B77"/>
          </a:solidFill>
          <a:ln w="12700">
            <a:solidFill>
              <a:srgbClr val="8D9B77"/>
            </a:solidFill>
            <a:prstDash val="solid"/>
          </a:ln>
        </p:spPr>
      </p:sp>
      <p:sp>
        <p:nvSpPr>
          <p:cNvPr id="27" name="Text 24"/>
          <p:cNvSpPr/>
          <p:nvPr/>
        </p:nvSpPr>
        <p:spPr>
          <a:xfrm>
            <a:off x="6547104" y="2651760"/>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Präzisierter Titel: (partielle) Resektion mit Ersatz mit Hybridprothese der Aorta thoracica.</a:t>
            </a:r>
            <a:endParaRPr lang="en-US" sz="1820" dirty="0"/>
          </a:p>
        </p:txBody>
      </p:sp>
      <p:sp>
        <p:nvSpPr>
          <p:cNvPr id="28" name="Shape 25"/>
          <p:cNvSpPr/>
          <p:nvPr/>
        </p:nvSpPr>
        <p:spPr>
          <a:xfrm>
            <a:off x="6382512" y="3539947"/>
            <a:ext cx="45720" cy="45720"/>
          </a:xfrm>
          <a:prstGeom prst="rect">
            <a:avLst/>
          </a:prstGeom>
          <a:solidFill>
            <a:srgbClr val="8D9B77"/>
          </a:solidFill>
          <a:ln w="12700">
            <a:solidFill>
              <a:srgbClr val="8D9B77"/>
            </a:solidFill>
            <a:prstDash val="solid"/>
          </a:ln>
        </p:spPr>
      </p:sp>
      <p:sp>
        <p:nvSpPr>
          <p:cNvPr id="29" name="Text 26"/>
          <p:cNvSpPr/>
          <p:nvPr/>
        </p:nvSpPr>
        <p:spPr>
          <a:xfrm>
            <a:off x="6547104" y="3453079"/>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Beachte beschreibt die genähte proximale und die entfaltete distale Prothesenkomponente.</a:t>
            </a:r>
            <a:endParaRPr lang="en-US" sz="1820" dirty="0"/>
          </a:p>
        </p:txBody>
      </p:sp>
      <p:sp>
        <p:nvSpPr>
          <p:cNvPr id="30" name="Shape 27"/>
          <p:cNvSpPr/>
          <p:nvPr/>
        </p:nvSpPr>
        <p:spPr>
          <a:xfrm>
            <a:off x="6382512" y="4341266"/>
            <a:ext cx="45720" cy="45720"/>
          </a:xfrm>
          <a:prstGeom prst="rect">
            <a:avLst/>
          </a:prstGeom>
          <a:solidFill>
            <a:srgbClr val="8D9B77"/>
          </a:solidFill>
          <a:ln w="12700">
            <a:solidFill>
              <a:srgbClr val="8D9B77"/>
            </a:solidFill>
            <a:prstDash val="solid"/>
          </a:ln>
        </p:spPr>
      </p:sp>
      <p:sp>
        <p:nvSpPr>
          <p:cNvPr id="31" name="Text 28"/>
          <p:cNvSpPr/>
          <p:nvPr/>
        </p:nvSpPr>
        <p:spPr>
          <a:xfrm>
            <a:off x="6547104" y="4254398"/>
            <a:ext cx="5029200" cy="300228"/>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Kodiere ebenso: Aortenklappenersatz 35.F1.-.</a:t>
            </a:r>
            <a:endParaRPr lang="en-US" sz="1820" dirty="0"/>
          </a:p>
        </p:txBody>
      </p:sp>
      <p:sp>
        <p:nvSpPr>
          <p:cNvPr id="32" name="Shape 29"/>
          <p:cNvSpPr/>
          <p:nvPr/>
        </p:nvSpPr>
        <p:spPr>
          <a:xfrm>
            <a:off x="438912" y="5577840"/>
            <a:ext cx="11314176" cy="539496"/>
          </a:xfrm>
          <a:prstGeom prst="rect">
            <a:avLst/>
          </a:prstGeom>
          <a:solidFill>
            <a:srgbClr val="ECEFDF"/>
          </a:solidFill>
          <a:ln w="12700">
            <a:solidFill>
              <a:srgbClr val="ECEFDF"/>
            </a:solidFill>
            <a:prstDash val="solid"/>
          </a:ln>
        </p:spPr>
      </p:sp>
      <p:sp>
        <p:nvSpPr>
          <p:cNvPr id="33" name="Shape 30"/>
          <p:cNvSpPr/>
          <p:nvPr/>
        </p:nvSpPr>
        <p:spPr>
          <a:xfrm>
            <a:off x="438912" y="5577840"/>
            <a:ext cx="41148" cy="539496"/>
          </a:xfrm>
          <a:prstGeom prst="rect">
            <a:avLst/>
          </a:prstGeom>
          <a:solidFill>
            <a:srgbClr val="284907"/>
          </a:solidFill>
          <a:ln w="12700">
            <a:solidFill>
              <a:srgbClr val="284907"/>
            </a:solidFill>
            <a:prstDash val="solid"/>
          </a:ln>
        </p:spPr>
      </p:sp>
      <p:sp>
        <p:nvSpPr>
          <p:cNvPr id="34" name="Text 31"/>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Den zusätzlichen Klappenersatz nur bei entsprechender Durchführung aus der Dokumentation ableiten.</a:t>
            </a:r>
            <a:endParaRPr lang="en-US" sz="1512"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01 | KLASSIFIKATION UND GEFÄSSE</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INKLUSIVUM / EXKLUSIVA</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Endarteriektomie mit Patch: die Abgrenzung wird klarer</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125, 137–139; CHOP 2027: S. 125, 138–140.</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20 / 124</a:t>
            </a:r>
            <a:endParaRPr lang="en-US" sz="900" dirty="0"/>
          </a:p>
        </p:txBody>
      </p:sp>
      <p:sp>
        <p:nvSpPr>
          <p:cNvPr id="16" name="Shape 13"/>
          <p:cNvSpPr/>
          <p:nvPr/>
        </p:nvSpPr>
        <p:spPr>
          <a:xfrm>
            <a:off x="438912" y="2020824"/>
            <a:ext cx="5532120" cy="3337560"/>
          </a:xfrm>
          <a:prstGeom prst="rect">
            <a:avLst/>
          </a:prstGeom>
          <a:solidFill>
            <a:srgbClr val="FFFFFF"/>
          </a:solidFill>
          <a:ln w="6350">
            <a:solidFill>
              <a:srgbClr val="DED9D0"/>
            </a:solidFill>
            <a:prstDash val="solid"/>
          </a:ln>
        </p:spPr>
      </p:sp>
      <p:sp>
        <p:nvSpPr>
          <p:cNvPr id="17" name="Shape 14"/>
          <p:cNvSpPr/>
          <p:nvPr/>
        </p:nvSpPr>
        <p:spPr>
          <a:xfrm>
            <a:off x="6217920" y="2020824"/>
            <a:ext cx="5532120" cy="3337560"/>
          </a:xfrm>
          <a:prstGeom prst="rect">
            <a:avLst/>
          </a:prstGeom>
          <a:solidFill>
            <a:srgbClr val="FFFFFF"/>
          </a:solidFill>
          <a:ln w="6350">
            <a:solidFill>
              <a:srgbClr val="DED9D0"/>
            </a:solidFill>
            <a:prstDash val="solid"/>
          </a:ln>
        </p:spPr>
      </p:sp>
      <p:sp>
        <p:nvSpPr>
          <p:cNvPr id="18" name="Shape 15"/>
          <p:cNvSpPr/>
          <p:nvPr/>
        </p:nvSpPr>
        <p:spPr>
          <a:xfrm>
            <a:off x="438912" y="2020824"/>
            <a:ext cx="5532120" cy="429768"/>
          </a:xfrm>
          <a:prstGeom prst="rect">
            <a:avLst/>
          </a:prstGeom>
          <a:solidFill>
            <a:srgbClr val="303D43"/>
          </a:solidFill>
          <a:ln w="12700">
            <a:solidFill>
              <a:srgbClr val="303D43"/>
            </a:solidFill>
            <a:prstDash val="solid"/>
          </a:ln>
        </p:spPr>
      </p:sp>
      <p:sp>
        <p:nvSpPr>
          <p:cNvPr id="19" name="Shape 16"/>
          <p:cNvSpPr/>
          <p:nvPr/>
        </p:nvSpPr>
        <p:spPr>
          <a:xfrm>
            <a:off x="6217920" y="2020824"/>
            <a:ext cx="5532120" cy="429768"/>
          </a:xfrm>
          <a:prstGeom prst="rect">
            <a:avLst/>
          </a:prstGeom>
          <a:solidFill>
            <a:srgbClr val="E5DAC7"/>
          </a:solidFill>
          <a:ln w="12700">
            <a:solidFill>
              <a:srgbClr val="E5DAC7"/>
            </a:solidFill>
            <a:prstDash val="solid"/>
          </a:ln>
        </p:spPr>
      </p:sp>
      <p:sp>
        <p:nvSpPr>
          <p:cNvPr id="20" name="Text 17"/>
          <p:cNvSpPr/>
          <p:nvPr/>
        </p:nvSpPr>
        <p:spPr>
          <a:xfrm>
            <a:off x="603504"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FFFFFF"/>
                </a:solidFill>
                <a:latin typeface="Arial" pitchFamily="34" charset="0"/>
                <a:ea typeface="Arial" pitchFamily="34" charset="-122"/>
                <a:cs typeface="Arial" pitchFamily="34" charset="-120"/>
              </a:rPr>
              <a:t>2026</a:t>
            </a:r>
            <a:endParaRPr lang="en-US" sz="1670" dirty="0"/>
          </a:p>
        </p:txBody>
      </p:sp>
      <p:sp>
        <p:nvSpPr>
          <p:cNvPr id="21" name="Text 18"/>
          <p:cNvSpPr/>
          <p:nvPr/>
        </p:nvSpPr>
        <p:spPr>
          <a:xfrm>
            <a:off x="6382512"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243239"/>
                </a:solidFill>
                <a:latin typeface="Arial" pitchFamily="34" charset="0"/>
                <a:ea typeface="Arial" pitchFamily="34" charset="-122"/>
                <a:cs typeface="Arial" pitchFamily="34" charset="-120"/>
              </a:rPr>
              <a:t>2027</a:t>
            </a:r>
            <a:endParaRPr lang="en-US" sz="1670" dirty="0"/>
          </a:p>
        </p:txBody>
      </p:sp>
      <p:sp>
        <p:nvSpPr>
          <p:cNvPr id="22" name="Shape 19"/>
          <p:cNvSpPr/>
          <p:nvPr/>
        </p:nvSpPr>
        <p:spPr>
          <a:xfrm>
            <a:off x="603504" y="2738628"/>
            <a:ext cx="45720" cy="45720"/>
          </a:xfrm>
          <a:prstGeom prst="rect">
            <a:avLst/>
          </a:prstGeom>
          <a:solidFill>
            <a:srgbClr val="8D9B77"/>
          </a:solidFill>
          <a:ln w="12700">
            <a:solidFill>
              <a:srgbClr val="8D9B77"/>
            </a:solidFill>
            <a:prstDash val="solid"/>
          </a:ln>
        </p:spPr>
      </p:sp>
      <p:sp>
        <p:nvSpPr>
          <p:cNvPr id="23" name="Text 20"/>
          <p:cNvSpPr/>
          <p:nvPr/>
        </p:nvSpPr>
        <p:spPr>
          <a:xfrm>
            <a:off x="768096" y="2651760"/>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Ergänzende Beschreibung unter 38.1-: Endarteriektomie mit Patch Graft.</a:t>
            </a:r>
            <a:endParaRPr lang="en-US" sz="1820" dirty="0"/>
          </a:p>
        </p:txBody>
      </p:sp>
      <p:sp>
        <p:nvSpPr>
          <p:cNvPr id="24" name="Shape 21"/>
          <p:cNvSpPr/>
          <p:nvPr/>
        </p:nvSpPr>
        <p:spPr>
          <a:xfrm>
            <a:off x="603504" y="3539947"/>
            <a:ext cx="45720" cy="45720"/>
          </a:xfrm>
          <a:prstGeom prst="rect">
            <a:avLst/>
          </a:prstGeom>
          <a:solidFill>
            <a:srgbClr val="8D9B77"/>
          </a:solidFill>
          <a:ln w="12700">
            <a:solidFill>
              <a:srgbClr val="8D9B77"/>
            </a:solidFill>
            <a:prstDash val="solid"/>
          </a:ln>
        </p:spPr>
      </p:sp>
      <p:sp>
        <p:nvSpPr>
          <p:cNvPr id="25" name="Text 22"/>
          <p:cNvSpPr/>
          <p:nvPr/>
        </p:nvSpPr>
        <p:spPr>
          <a:xfrm>
            <a:off x="768096" y="3453079"/>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Die Patch-Kategorien enthalten die neue Abgrenzung noch nicht in dieser Form.</a:t>
            </a:r>
            <a:endParaRPr lang="en-US" sz="1820" dirty="0"/>
          </a:p>
        </p:txBody>
      </p:sp>
      <p:sp>
        <p:nvSpPr>
          <p:cNvPr id="26" name="Shape 23"/>
          <p:cNvSpPr/>
          <p:nvPr/>
        </p:nvSpPr>
        <p:spPr>
          <a:xfrm>
            <a:off x="6382512" y="2738628"/>
            <a:ext cx="45720" cy="45720"/>
          </a:xfrm>
          <a:prstGeom prst="rect">
            <a:avLst/>
          </a:prstGeom>
          <a:solidFill>
            <a:srgbClr val="8D9B77"/>
          </a:solidFill>
          <a:ln w="12700">
            <a:solidFill>
              <a:srgbClr val="8D9B77"/>
            </a:solidFill>
            <a:prstDash val="solid"/>
          </a:ln>
        </p:spPr>
      </p:sp>
      <p:sp>
        <p:nvSpPr>
          <p:cNvPr id="27" name="Text 24"/>
          <p:cNvSpPr/>
          <p:nvPr/>
        </p:nvSpPr>
        <p:spPr>
          <a:xfrm>
            <a:off x="6547104" y="2651760"/>
            <a:ext cx="5029200" cy="8133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Inklusivum unter 38.1-: Endarteriektomie oder Endovenektomie mit Gewebe-Patch oder synthetischem Patch Graft.</a:t>
            </a:r>
            <a:endParaRPr lang="en-US" sz="1820" dirty="0"/>
          </a:p>
        </p:txBody>
      </p:sp>
      <p:sp>
        <p:nvSpPr>
          <p:cNvPr id="28" name="Shape 25"/>
          <p:cNvSpPr/>
          <p:nvPr/>
        </p:nvSpPr>
        <p:spPr>
          <a:xfrm>
            <a:off x="6382512" y="3803447"/>
            <a:ext cx="45720" cy="45720"/>
          </a:xfrm>
          <a:prstGeom prst="rect">
            <a:avLst/>
          </a:prstGeom>
          <a:solidFill>
            <a:srgbClr val="8D9B77"/>
          </a:solidFill>
          <a:ln w="12700">
            <a:solidFill>
              <a:srgbClr val="8D9B77"/>
            </a:solidFill>
            <a:prstDash val="solid"/>
          </a:ln>
        </p:spPr>
      </p:sp>
      <p:sp>
        <p:nvSpPr>
          <p:cNvPr id="29" name="Text 26"/>
          <p:cNvSpPr/>
          <p:nvPr/>
        </p:nvSpPr>
        <p:spPr>
          <a:xfrm>
            <a:off x="6547104" y="3716579"/>
            <a:ext cx="5029200" cy="8133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Exklusiva bei 39.56.-, 39.57.- und 39.58 verweisen auf den kombinierten Eingriff unter 38.1-.</a:t>
            </a:r>
            <a:endParaRPr lang="en-US" sz="1820" dirty="0"/>
          </a:p>
        </p:txBody>
      </p:sp>
      <p:sp>
        <p:nvSpPr>
          <p:cNvPr id="30" name="Shape 27"/>
          <p:cNvSpPr/>
          <p:nvPr/>
        </p:nvSpPr>
        <p:spPr>
          <a:xfrm>
            <a:off x="438912" y="5577840"/>
            <a:ext cx="11314176" cy="539496"/>
          </a:xfrm>
          <a:prstGeom prst="rect">
            <a:avLst/>
          </a:prstGeom>
          <a:solidFill>
            <a:srgbClr val="ECEFDF"/>
          </a:solidFill>
          <a:ln w="12700">
            <a:solidFill>
              <a:srgbClr val="ECEFDF"/>
            </a:solidFill>
            <a:prstDash val="solid"/>
          </a:ln>
        </p:spPr>
      </p:sp>
      <p:sp>
        <p:nvSpPr>
          <p:cNvPr id="31" name="Shape 28"/>
          <p:cNvSpPr/>
          <p:nvPr/>
        </p:nvSpPr>
        <p:spPr>
          <a:xfrm>
            <a:off x="438912" y="5577840"/>
            <a:ext cx="41148" cy="539496"/>
          </a:xfrm>
          <a:prstGeom prst="rect">
            <a:avLst/>
          </a:prstGeom>
          <a:solidFill>
            <a:srgbClr val="284907"/>
          </a:solidFill>
          <a:ln w="12700">
            <a:solidFill>
              <a:srgbClr val="284907"/>
            </a:solidFill>
            <a:prstDash val="solid"/>
          </a:ln>
        </p:spPr>
      </p:sp>
      <p:sp>
        <p:nvSpPr>
          <p:cNvPr id="32" name="Text 29"/>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Aus dem Patchanteil eines solchen kombinierten Eingriffs nicht automatisch einen separaten Patch-Eingriff machen.</a:t>
            </a:r>
            <a:endParaRPr lang="en-US" sz="1512"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01 | KLASSIFIKATION UND GEFÄSSE</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STRUKTUR / PRÄZISIERUNG</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Rekonstruktion und Gefässnaht: neue Struktur</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127, 130, 132, 135, 137–138; CHOP 2027: S. 127, 131–132, 136, 138–139.</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21 / 124</a:t>
            </a:r>
            <a:endParaRPr lang="en-US" sz="900" dirty="0"/>
          </a:p>
        </p:txBody>
      </p:sp>
      <p:sp>
        <p:nvSpPr>
          <p:cNvPr id="16" name="Shape 13"/>
          <p:cNvSpPr/>
          <p:nvPr/>
        </p:nvSpPr>
        <p:spPr>
          <a:xfrm>
            <a:off x="438912" y="2020824"/>
            <a:ext cx="3384192" cy="438912"/>
          </a:xfrm>
          <a:prstGeom prst="rect">
            <a:avLst/>
          </a:prstGeom>
          <a:solidFill>
            <a:srgbClr val="303D43"/>
          </a:solidFill>
          <a:ln w="12700">
            <a:solidFill>
              <a:srgbClr val="303D43"/>
            </a:solidFill>
            <a:prstDash val="solid"/>
          </a:ln>
        </p:spPr>
      </p:sp>
      <p:sp>
        <p:nvSpPr>
          <p:cNvPr id="17" name="Text 14"/>
          <p:cNvSpPr/>
          <p:nvPr/>
        </p:nvSpPr>
        <p:spPr>
          <a:xfrm>
            <a:off x="557784" y="2093976"/>
            <a:ext cx="3146448"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Bereich</a:t>
            </a:r>
            <a:endParaRPr lang="en-US" sz="1327" dirty="0"/>
          </a:p>
        </p:txBody>
      </p:sp>
      <p:sp>
        <p:nvSpPr>
          <p:cNvPr id="18" name="Shape 15"/>
          <p:cNvSpPr/>
          <p:nvPr/>
        </p:nvSpPr>
        <p:spPr>
          <a:xfrm>
            <a:off x="3823104" y="2020824"/>
            <a:ext cx="4436035" cy="438912"/>
          </a:xfrm>
          <a:prstGeom prst="rect">
            <a:avLst/>
          </a:prstGeom>
          <a:solidFill>
            <a:srgbClr val="303D43"/>
          </a:solidFill>
          <a:ln w="12700">
            <a:solidFill>
              <a:srgbClr val="303D43"/>
            </a:solidFill>
            <a:prstDash val="solid"/>
          </a:ln>
        </p:spPr>
      </p:sp>
      <p:sp>
        <p:nvSpPr>
          <p:cNvPr id="19" name="Text 16"/>
          <p:cNvSpPr/>
          <p:nvPr/>
        </p:nvSpPr>
        <p:spPr>
          <a:xfrm>
            <a:off x="3941976" y="2093976"/>
            <a:ext cx="4198291"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Änderung 2027</a:t>
            </a:r>
            <a:endParaRPr lang="en-US" sz="1327" dirty="0"/>
          </a:p>
        </p:txBody>
      </p:sp>
      <p:sp>
        <p:nvSpPr>
          <p:cNvPr id="20" name="Shape 17"/>
          <p:cNvSpPr/>
          <p:nvPr/>
        </p:nvSpPr>
        <p:spPr>
          <a:xfrm>
            <a:off x="8259139" y="2020824"/>
            <a:ext cx="3493949" cy="438912"/>
          </a:xfrm>
          <a:prstGeom prst="rect">
            <a:avLst/>
          </a:prstGeom>
          <a:solidFill>
            <a:srgbClr val="303D43"/>
          </a:solidFill>
          <a:ln w="12700">
            <a:solidFill>
              <a:srgbClr val="303D43"/>
            </a:solidFill>
            <a:prstDash val="solid"/>
          </a:ln>
        </p:spPr>
      </p:sp>
      <p:sp>
        <p:nvSpPr>
          <p:cNvPr id="21" name="Text 18"/>
          <p:cNvSpPr/>
          <p:nvPr/>
        </p:nvSpPr>
        <p:spPr>
          <a:xfrm>
            <a:off x="8378011" y="2093976"/>
            <a:ext cx="3256205"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Praktische Folge</a:t>
            </a:r>
            <a:endParaRPr lang="en-US" sz="1327" dirty="0"/>
          </a:p>
        </p:txBody>
      </p:sp>
      <p:sp>
        <p:nvSpPr>
          <p:cNvPr id="22" name="Shape 19"/>
          <p:cNvSpPr/>
          <p:nvPr/>
        </p:nvSpPr>
        <p:spPr>
          <a:xfrm>
            <a:off x="438912" y="2459736"/>
            <a:ext cx="3384192" cy="726948"/>
          </a:xfrm>
          <a:prstGeom prst="rect">
            <a:avLst/>
          </a:prstGeom>
          <a:solidFill>
            <a:srgbClr val="FFFFFF"/>
          </a:solidFill>
          <a:ln w="12700">
            <a:solidFill>
              <a:srgbClr val="FFFFFF"/>
            </a:solidFill>
            <a:prstDash val="solid"/>
          </a:ln>
        </p:spPr>
      </p:sp>
      <p:sp>
        <p:nvSpPr>
          <p:cNvPr id="23" name="Text 20"/>
          <p:cNvSpPr/>
          <p:nvPr/>
        </p:nvSpPr>
        <p:spPr>
          <a:xfrm>
            <a:off x="557784" y="2528316"/>
            <a:ext cx="3146448" cy="58978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39.3- Gefässnaht</a:t>
            </a:r>
            <a:endParaRPr lang="en-US" sz="1677" dirty="0"/>
          </a:p>
        </p:txBody>
      </p:sp>
      <p:sp>
        <p:nvSpPr>
          <p:cNvPr id="24" name="Shape 21"/>
          <p:cNvSpPr/>
          <p:nvPr/>
        </p:nvSpPr>
        <p:spPr>
          <a:xfrm>
            <a:off x="3823104" y="2459736"/>
            <a:ext cx="4436035" cy="726948"/>
          </a:xfrm>
          <a:prstGeom prst="rect">
            <a:avLst/>
          </a:prstGeom>
          <a:solidFill>
            <a:srgbClr val="FFFFFF"/>
          </a:solidFill>
          <a:ln w="12700">
            <a:solidFill>
              <a:srgbClr val="FFFFFF"/>
            </a:solidFill>
            <a:prstDash val="solid"/>
          </a:ln>
        </p:spPr>
      </p:sp>
      <p:sp>
        <p:nvSpPr>
          <p:cNvPr id="25" name="Text 22"/>
          <p:cNvSpPr/>
          <p:nvPr/>
        </p:nvSpPr>
        <p:spPr>
          <a:xfrm>
            <a:off x="3941976" y="2528316"/>
            <a:ext cx="4198291"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Neue strukturierende 5-Steller und harmonisierte Gefässnamen</a:t>
            </a:r>
            <a:endParaRPr lang="en-US" sz="1677" dirty="0"/>
          </a:p>
        </p:txBody>
      </p:sp>
      <p:sp>
        <p:nvSpPr>
          <p:cNvPr id="26" name="Shape 23"/>
          <p:cNvSpPr/>
          <p:nvPr/>
        </p:nvSpPr>
        <p:spPr>
          <a:xfrm>
            <a:off x="8259139" y="2459736"/>
            <a:ext cx="3493949" cy="726948"/>
          </a:xfrm>
          <a:prstGeom prst="rect">
            <a:avLst/>
          </a:prstGeom>
          <a:solidFill>
            <a:srgbClr val="FFFFFF"/>
          </a:solidFill>
          <a:ln w="12700">
            <a:solidFill>
              <a:srgbClr val="FFFFFF"/>
            </a:solidFill>
            <a:prstDash val="solid"/>
          </a:ln>
        </p:spPr>
      </p:sp>
      <p:sp>
        <p:nvSpPr>
          <p:cNvPr id="27" name="Text 24"/>
          <p:cNvSpPr/>
          <p:nvPr/>
        </p:nvSpPr>
        <p:spPr>
          <a:xfrm>
            <a:off x="8378011" y="2528316"/>
            <a:ext cx="3256205"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Endständigen Kode unterhalb der Gruppe suchen.</a:t>
            </a:r>
            <a:endParaRPr lang="en-US" sz="1677" dirty="0"/>
          </a:p>
        </p:txBody>
      </p:sp>
      <p:sp>
        <p:nvSpPr>
          <p:cNvPr id="28" name="Shape 25"/>
          <p:cNvSpPr/>
          <p:nvPr/>
        </p:nvSpPr>
        <p:spPr>
          <a:xfrm>
            <a:off x="438912" y="3186684"/>
            <a:ext cx="3384192" cy="726948"/>
          </a:xfrm>
          <a:prstGeom prst="rect">
            <a:avLst/>
          </a:prstGeom>
          <a:solidFill>
            <a:srgbClr val="F0EBE1"/>
          </a:solidFill>
          <a:ln w="12700">
            <a:solidFill>
              <a:srgbClr val="F0EBE1"/>
            </a:solidFill>
            <a:prstDash val="solid"/>
          </a:ln>
        </p:spPr>
      </p:sp>
      <p:sp>
        <p:nvSpPr>
          <p:cNvPr id="29" name="Text 26"/>
          <p:cNvSpPr/>
          <p:nvPr/>
        </p:nvSpPr>
        <p:spPr>
          <a:xfrm>
            <a:off x="557784" y="3255264"/>
            <a:ext cx="3146448" cy="58978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39.56.- / 39.57.- Patch</a:t>
            </a:r>
            <a:endParaRPr lang="en-US" sz="1677" dirty="0"/>
          </a:p>
        </p:txBody>
      </p:sp>
      <p:sp>
        <p:nvSpPr>
          <p:cNvPr id="30" name="Shape 27"/>
          <p:cNvSpPr/>
          <p:nvPr/>
        </p:nvSpPr>
        <p:spPr>
          <a:xfrm>
            <a:off x="3823104" y="3186684"/>
            <a:ext cx="4436035" cy="726948"/>
          </a:xfrm>
          <a:prstGeom prst="rect">
            <a:avLst/>
          </a:prstGeom>
          <a:solidFill>
            <a:srgbClr val="F0EBE1"/>
          </a:solidFill>
          <a:ln w="12700">
            <a:solidFill>
              <a:srgbClr val="F0EBE1"/>
            </a:solidFill>
            <a:prstDash val="solid"/>
          </a:ln>
        </p:spPr>
      </p:sp>
      <p:sp>
        <p:nvSpPr>
          <p:cNvPr id="31" name="Text 28"/>
          <p:cNvSpPr/>
          <p:nvPr/>
        </p:nvSpPr>
        <p:spPr>
          <a:xfrm>
            <a:off x="3941976" y="3255264"/>
            <a:ext cx="4198291"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Neue 5-Steller; 39.56.13 für extrakranielle Arterien an Kopf und Hals</a:t>
            </a:r>
            <a:endParaRPr lang="en-US" sz="1677" dirty="0"/>
          </a:p>
        </p:txBody>
      </p:sp>
      <p:sp>
        <p:nvSpPr>
          <p:cNvPr id="32" name="Shape 29"/>
          <p:cNvSpPr/>
          <p:nvPr/>
        </p:nvSpPr>
        <p:spPr>
          <a:xfrm>
            <a:off x="8259139" y="3186684"/>
            <a:ext cx="3493949" cy="726948"/>
          </a:xfrm>
          <a:prstGeom prst="rect">
            <a:avLst/>
          </a:prstGeom>
          <a:solidFill>
            <a:srgbClr val="F0EBE1"/>
          </a:solidFill>
          <a:ln w="12700">
            <a:solidFill>
              <a:srgbClr val="F0EBE1"/>
            </a:solidFill>
            <a:prstDash val="solid"/>
          </a:ln>
        </p:spPr>
      </p:sp>
      <p:sp>
        <p:nvSpPr>
          <p:cNvPr id="33" name="Text 30"/>
          <p:cNvSpPr/>
          <p:nvPr/>
        </p:nvSpPr>
        <p:spPr>
          <a:xfrm>
            <a:off x="8378011" y="3255264"/>
            <a:ext cx="3256205"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Neuen spezifischen Kode und [L] beachten.</a:t>
            </a:r>
            <a:endParaRPr lang="en-US" sz="1677" dirty="0"/>
          </a:p>
        </p:txBody>
      </p:sp>
      <p:sp>
        <p:nvSpPr>
          <p:cNvPr id="34" name="Shape 31"/>
          <p:cNvSpPr/>
          <p:nvPr/>
        </p:nvSpPr>
        <p:spPr>
          <a:xfrm>
            <a:off x="438912" y="3913632"/>
            <a:ext cx="3384192" cy="726948"/>
          </a:xfrm>
          <a:prstGeom prst="rect">
            <a:avLst/>
          </a:prstGeom>
          <a:solidFill>
            <a:srgbClr val="FFFFFF"/>
          </a:solidFill>
          <a:ln w="12700">
            <a:solidFill>
              <a:srgbClr val="FFFFFF"/>
            </a:solidFill>
            <a:prstDash val="solid"/>
          </a:ln>
        </p:spPr>
      </p:sp>
      <p:sp>
        <p:nvSpPr>
          <p:cNvPr id="35" name="Text 32"/>
          <p:cNvSpPr/>
          <p:nvPr/>
        </p:nvSpPr>
        <p:spPr>
          <a:xfrm>
            <a:off x="557784" y="3982212"/>
            <a:ext cx="3146448" cy="58978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38.3- / 38.6- / 38.8-</a:t>
            </a:r>
            <a:endParaRPr lang="en-US" sz="1677" dirty="0"/>
          </a:p>
        </p:txBody>
      </p:sp>
      <p:sp>
        <p:nvSpPr>
          <p:cNvPr id="36" name="Shape 33"/>
          <p:cNvSpPr/>
          <p:nvPr/>
        </p:nvSpPr>
        <p:spPr>
          <a:xfrm>
            <a:off x="3823104" y="3913632"/>
            <a:ext cx="4436035" cy="726948"/>
          </a:xfrm>
          <a:prstGeom prst="rect">
            <a:avLst/>
          </a:prstGeom>
          <a:solidFill>
            <a:srgbClr val="FFFFFF"/>
          </a:solidFill>
          <a:ln w="12700">
            <a:solidFill>
              <a:srgbClr val="FFFFFF"/>
            </a:solidFill>
            <a:prstDash val="solid"/>
          </a:ln>
        </p:spPr>
      </p:sp>
      <p:sp>
        <p:nvSpPr>
          <p:cNvPr id="37" name="Text 34"/>
          <p:cNvSpPr/>
          <p:nvPr/>
        </p:nvSpPr>
        <p:spPr>
          <a:xfrm>
            <a:off x="3941976" y="3982212"/>
            <a:ext cx="4198291"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Ergänzende Beschreibungen teils zu zutreffenden Tochterkodes verschoben</a:t>
            </a:r>
            <a:endParaRPr lang="en-US" sz="1677" dirty="0"/>
          </a:p>
        </p:txBody>
      </p:sp>
      <p:sp>
        <p:nvSpPr>
          <p:cNvPr id="38" name="Shape 35"/>
          <p:cNvSpPr/>
          <p:nvPr/>
        </p:nvSpPr>
        <p:spPr>
          <a:xfrm>
            <a:off x="8259139" y="3913632"/>
            <a:ext cx="3493949" cy="726948"/>
          </a:xfrm>
          <a:prstGeom prst="rect">
            <a:avLst/>
          </a:prstGeom>
          <a:solidFill>
            <a:srgbClr val="FFFFFF"/>
          </a:solidFill>
          <a:ln w="12700">
            <a:solidFill>
              <a:srgbClr val="FFFFFF"/>
            </a:solidFill>
            <a:prstDash val="solid"/>
          </a:ln>
        </p:spPr>
      </p:sp>
      <p:sp>
        <p:nvSpPr>
          <p:cNvPr id="39" name="Text 36"/>
          <p:cNvSpPr/>
          <p:nvPr/>
        </p:nvSpPr>
        <p:spPr>
          <a:xfrm>
            <a:off x="8378011" y="3982212"/>
            <a:ext cx="3256205"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Beschreibung kann bei einem Tochterkode fortbestehen.</a:t>
            </a:r>
            <a:endParaRPr lang="en-US" sz="1677" dirty="0"/>
          </a:p>
        </p:txBody>
      </p:sp>
      <p:sp>
        <p:nvSpPr>
          <p:cNvPr id="40" name="Shape 37"/>
          <p:cNvSpPr/>
          <p:nvPr/>
        </p:nvSpPr>
        <p:spPr>
          <a:xfrm>
            <a:off x="438912" y="4640580"/>
            <a:ext cx="3384192" cy="726948"/>
          </a:xfrm>
          <a:prstGeom prst="rect">
            <a:avLst/>
          </a:prstGeom>
          <a:solidFill>
            <a:srgbClr val="F0EBE1"/>
          </a:solidFill>
          <a:ln w="12700">
            <a:solidFill>
              <a:srgbClr val="F0EBE1"/>
            </a:solidFill>
            <a:prstDash val="solid"/>
          </a:ln>
        </p:spPr>
      </p:sp>
      <p:sp>
        <p:nvSpPr>
          <p:cNvPr id="41" name="Text 38"/>
          <p:cNvSpPr/>
          <p:nvPr/>
        </p:nvSpPr>
        <p:spPr>
          <a:xfrm>
            <a:off x="557784" y="4709160"/>
            <a:ext cx="3146448" cy="58978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"Sonstige"-Resteklassen</a:t>
            </a:r>
            <a:endParaRPr lang="en-US" sz="1677" dirty="0"/>
          </a:p>
        </p:txBody>
      </p:sp>
      <p:sp>
        <p:nvSpPr>
          <p:cNvPr id="42" name="Shape 39"/>
          <p:cNvSpPr/>
          <p:nvPr/>
        </p:nvSpPr>
        <p:spPr>
          <a:xfrm>
            <a:off x="3823104" y="4640580"/>
            <a:ext cx="4436035" cy="726948"/>
          </a:xfrm>
          <a:prstGeom prst="rect">
            <a:avLst/>
          </a:prstGeom>
          <a:solidFill>
            <a:srgbClr val="F0EBE1"/>
          </a:solidFill>
          <a:ln w="12700">
            <a:solidFill>
              <a:srgbClr val="F0EBE1"/>
            </a:solidFill>
            <a:prstDash val="solid"/>
          </a:ln>
        </p:spPr>
      </p:sp>
      <p:sp>
        <p:nvSpPr>
          <p:cNvPr id="43" name="Text 40"/>
          <p:cNvSpPr/>
          <p:nvPr/>
        </p:nvSpPr>
        <p:spPr>
          <a:xfrm>
            <a:off x="3941976" y="4709160"/>
            <a:ext cx="4198291"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Mehrfach von .99 nach .09 verschoben</a:t>
            </a:r>
            <a:endParaRPr lang="en-US" sz="1677" dirty="0"/>
          </a:p>
        </p:txBody>
      </p:sp>
      <p:sp>
        <p:nvSpPr>
          <p:cNvPr id="44" name="Shape 41"/>
          <p:cNvSpPr/>
          <p:nvPr/>
        </p:nvSpPr>
        <p:spPr>
          <a:xfrm>
            <a:off x="8259139" y="4640580"/>
            <a:ext cx="3493949" cy="726948"/>
          </a:xfrm>
          <a:prstGeom prst="rect">
            <a:avLst/>
          </a:prstGeom>
          <a:solidFill>
            <a:srgbClr val="F0EBE1"/>
          </a:solidFill>
          <a:ln w="12700">
            <a:solidFill>
              <a:srgbClr val="F0EBE1"/>
            </a:solidFill>
            <a:prstDash val="solid"/>
          </a:ln>
        </p:spPr>
      </p:sp>
      <p:sp>
        <p:nvSpPr>
          <p:cNvPr id="45" name="Text 42"/>
          <p:cNvSpPr/>
          <p:nvPr/>
        </p:nvSpPr>
        <p:spPr>
          <a:xfrm>
            <a:off x="8378011" y="4709160"/>
            <a:ext cx="3256205"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Nicht nur alte Endziffern in Favoriten beibehalten.</a:t>
            </a:r>
            <a:endParaRPr lang="en-US" sz="1677" dirty="0"/>
          </a:p>
        </p:txBody>
      </p:sp>
      <p:sp>
        <p:nvSpPr>
          <p:cNvPr id="46" name="Shape 43"/>
          <p:cNvSpPr/>
          <p:nvPr/>
        </p:nvSpPr>
        <p:spPr>
          <a:xfrm>
            <a:off x="438912" y="5577840"/>
            <a:ext cx="11314176" cy="539496"/>
          </a:xfrm>
          <a:prstGeom prst="rect">
            <a:avLst/>
          </a:prstGeom>
          <a:solidFill>
            <a:srgbClr val="ECEFDF"/>
          </a:solidFill>
          <a:ln w="12700">
            <a:solidFill>
              <a:srgbClr val="ECEFDF"/>
            </a:solidFill>
            <a:prstDash val="solid"/>
          </a:ln>
        </p:spPr>
      </p:sp>
      <p:sp>
        <p:nvSpPr>
          <p:cNvPr id="47" name="Shape 44"/>
          <p:cNvSpPr/>
          <p:nvPr/>
        </p:nvSpPr>
        <p:spPr>
          <a:xfrm>
            <a:off x="438912" y="5577840"/>
            <a:ext cx="41148" cy="539496"/>
          </a:xfrm>
          <a:prstGeom prst="rect">
            <a:avLst/>
          </a:prstGeom>
          <a:solidFill>
            <a:srgbClr val="284907"/>
          </a:solidFill>
          <a:ln w="12700">
            <a:solidFill>
              <a:srgbClr val="284907"/>
            </a:solidFill>
            <a:prstDash val="solid"/>
          </a:ln>
        </p:spPr>
      </p:sp>
      <p:sp>
        <p:nvSpPr>
          <p:cNvPr id="48" name="Text 45"/>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Hierarchische Aufräumarbeiten und neue klinische Differenzierung sind getrennt zu bewerten.</a:t>
            </a:r>
            <a:endParaRPr lang="en-US" sz="1512"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01 | KLASSIFIKATION UND GEFÄSSE</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UMSTELLUNGSTABELLE</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39.59: Transposition und Venenklappenplastik</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139–140; CHOP 2027: S. 140–141.</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22 / 124</a:t>
            </a:r>
            <a:endParaRPr lang="en-US" sz="900" dirty="0"/>
          </a:p>
        </p:txBody>
      </p:sp>
      <p:sp>
        <p:nvSpPr>
          <p:cNvPr id="16" name="Shape 13"/>
          <p:cNvSpPr/>
          <p:nvPr/>
        </p:nvSpPr>
        <p:spPr>
          <a:xfrm>
            <a:off x="438912" y="2020824"/>
            <a:ext cx="5808005" cy="438912"/>
          </a:xfrm>
          <a:prstGeom prst="rect">
            <a:avLst/>
          </a:prstGeom>
          <a:solidFill>
            <a:srgbClr val="303D43"/>
          </a:solidFill>
          <a:ln w="12700">
            <a:solidFill>
              <a:srgbClr val="303D43"/>
            </a:solidFill>
            <a:prstDash val="solid"/>
          </a:ln>
        </p:spPr>
      </p:sp>
      <p:sp>
        <p:nvSpPr>
          <p:cNvPr id="17" name="Text 14"/>
          <p:cNvSpPr/>
          <p:nvPr/>
        </p:nvSpPr>
        <p:spPr>
          <a:xfrm>
            <a:off x="557784" y="2093976"/>
            <a:ext cx="5570261"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Eingriff</a:t>
            </a:r>
            <a:endParaRPr lang="en-US" sz="1327" dirty="0"/>
          </a:p>
        </p:txBody>
      </p:sp>
      <p:sp>
        <p:nvSpPr>
          <p:cNvPr id="18" name="Shape 15"/>
          <p:cNvSpPr/>
          <p:nvPr/>
        </p:nvSpPr>
        <p:spPr>
          <a:xfrm>
            <a:off x="6246917" y="2020824"/>
            <a:ext cx="2753086" cy="438912"/>
          </a:xfrm>
          <a:prstGeom prst="rect">
            <a:avLst/>
          </a:prstGeom>
          <a:solidFill>
            <a:srgbClr val="303D43"/>
          </a:solidFill>
          <a:ln w="12700">
            <a:solidFill>
              <a:srgbClr val="303D43"/>
            </a:solidFill>
            <a:prstDash val="solid"/>
          </a:ln>
        </p:spPr>
      </p:sp>
      <p:sp>
        <p:nvSpPr>
          <p:cNvPr id="19" name="Text 16"/>
          <p:cNvSpPr/>
          <p:nvPr/>
        </p:nvSpPr>
        <p:spPr>
          <a:xfrm>
            <a:off x="6365789" y="2093976"/>
            <a:ext cx="2515342"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2026</a:t>
            </a:r>
            <a:endParaRPr lang="en-US" sz="1327" dirty="0"/>
          </a:p>
        </p:txBody>
      </p:sp>
      <p:sp>
        <p:nvSpPr>
          <p:cNvPr id="20" name="Shape 17"/>
          <p:cNvSpPr/>
          <p:nvPr/>
        </p:nvSpPr>
        <p:spPr>
          <a:xfrm>
            <a:off x="9000002" y="2020824"/>
            <a:ext cx="2753086" cy="438912"/>
          </a:xfrm>
          <a:prstGeom prst="rect">
            <a:avLst/>
          </a:prstGeom>
          <a:solidFill>
            <a:srgbClr val="303D43"/>
          </a:solidFill>
          <a:ln w="12700">
            <a:solidFill>
              <a:srgbClr val="303D43"/>
            </a:solidFill>
            <a:prstDash val="solid"/>
          </a:ln>
        </p:spPr>
      </p:sp>
      <p:sp>
        <p:nvSpPr>
          <p:cNvPr id="21" name="Text 18"/>
          <p:cNvSpPr/>
          <p:nvPr/>
        </p:nvSpPr>
        <p:spPr>
          <a:xfrm>
            <a:off x="9118874" y="2093976"/>
            <a:ext cx="2515342"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2027</a:t>
            </a:r>
            <a:endParaRPr lang="en-US" sz="1327" dirty="0"/>
          </a:p>
        </p:txBody>
      </p:sp>
      <p:sp>
        <p:nvSpPr>
          <p:cNvPr id="22" name="Shape 19"/>
          <p:cNvSpPr/>
          <p:nvPr/>
        </p:nvSpPr>
        <p:spPr>
          <a:xfrm>
            <a:off x="438912" y="2459736"/>
            <a:ext cx="5808005" cy="537301"/>
          </a:xfrm>
          <a:prstGeom prst="rect">
            <a:avLst/>
          </a:prstGeom>
          <a:solidFill>
            <a:srgbClr val="FFFFFF"/>
          </a:solidFill>
          <a:ln w="12700">
            <a:solidFill>
              <a:srgbClr val="FFFFFF"/>
            </a:solidFill>
            <a:prstDash val="solid"/>
          </a:ln>
        </p:spPr>
      </p:sp>
      <p:sp>
        <p:nvSpPr>
          <p:cNvPr id="23" name="Text 20"/>
          <p:cNvSpPr/>
          <p:nvPr/>
        </p:nvSpPr>
        <p:spPr>
          <a:xfrm>
            <a:off x="557784" y="2528316"/>
            <a:ext cx="5570261" cy="400141"/>
          </a:xfrm>
          <a:prstGeom prst="rect">
            <a:avLst/>
          </a:prstGeom>
          <a:noFill/>
          <a:ln/>
        </p:spPr>
        <p:txBody>
          <a:bodyPr wrap="square" lIns="0" tIns="0" rIns="0" bIns="0" rtlCol="0" anchor="ctr"/>
          <a:lstStyle/>
          <a:p>
            <a:pPr marL="0" indent="0">
              <a:lnSpc>
                <a:spcPct val="104000"/>
              </a:lnSpc>
              <a:buNone/>
            </a:pPr>
            <a:r>
              <a:rPr lang="en-US" sz="1660" b="1" dirty="0">
                <a:solidFill>
                  <a:srgbClr val="243239"/>
                </a:solidFill>
                <a:latin typeface="Arial" pitchFamily="34" charset="0"/>
                <a:ea typeface="Arial" pitchFamily="34" charset="-122"/>
                <a:cs typeface="Arial" pitchFamily="34" charset="-120"/>
              </a:rPr>
              <a:t>Transposition sonstiger abdominaler und pelviner Arterien</a:t>
            </a:r>
            <a:endParaRPr lang="en-US" sz="1660" dirty="0"/>
          </a:p>
        </p:txBody>
      </p:sp>
      <p:sp>
        <p:nvSpPr>
          <p:cNvPr id="24" name="Shape 21"/>
          <p:cNvSpPr/>
          <p:nvPr/>
        </p:nvSpPr>
        <p:spPr>
          <a:xfrm>
            <a:off x="6246917" y="2459736"/>
            <a:ext cx="2753086" cy="537301"/>
          </a:xfrm>
          <a:prstGeom prst="rect">
            <a:avLst/>
          </a:prstGeom>
          <a:solidFill>
            <a:srgbClr val="FFFFFF"/>
          </a:solidFill>
          <a:ln w="12700">
            <a:solidFill>
              <a:srgbClr val="FFFFFF"/>
            </a:solidFill>
            <a:prstDash val="solid"/>
          </a:ln>
        </p:spPr>
      </p:sp>
      <p:sp>
        <p:nvSpPr>
          <p:cNvPr id="25" name="Text 22"/>
          <p:cNvSpPr/>
          <p:nvPr/>
        </p:nvSpPr>
        <p:spPr>
          <a:xfrm>
            <a:off x="6365789" y="2528316"/>
            <a:ext cx="2515342" cy="400141"/>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39.59.20</a:t>
            </a:r>
            <a:endParaRPr lang="en-US" sz="1677" dirty="0"/>
          </a:p>
        </p:txBody>
      </p:sp>
      <p:sp>
        <p:nvSpPr>
          <p:cNvPr id="26" name="Shape 23"/>
          <p:cNvSpPr/>
          <p:nvPr/>
        </p:nvSpPr>
        <p:spPr>
          <a:xfrm>
            <a:off x="9000002" y="2459736"/>
            <a:ext cx="2753086" cy="537301"/>
          </a:xfrm>
          <a:prstGeom prst="rect">
            <a:avLst/>
          </a:prstGeom>
          <a:solidFill>
            <a:srgbClr val="FFFFFF"/>
          </a:solidFill>
          <a:ln w="12700">
            <a:solidFill>
              <a:srgbClr val="FFFFFF"/>
            </a:solidFill>
            <a:prstDash val="solid"/>
          </a:ln>
        </p:spPr>
      </p:sp>
      <p:sp>
        <p:nvSpPr>
          <p:cNvPr id="27" name="Text 24"/>
          <p:cNvSpPr/>
          <p:nvPr/>
        </p:nvSpPr>
        <p:spPr>
          <a:xfrm>
            <a:off x="9118874" y="2528316"/>
            <a:ext cx="2515342" cy="400141"/>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39.59.1A</a:t>
            </a:r>
            <a:endParaRPr lang="en-US" sz="1677" dirty="0"/>
          </a:p>
        </p:txBody>
      </p:sp>
      <p:sp>
        <p:nvSpPr>
          <p:cNvPr id="28" name="Shape 25"/>
          <p:cNvSpPr/>
          <p:nvPr/>
        </p:nvSpPr>
        <p:spPr>
          <a:xfrm>
            <a:off x="438912" y="2997037"/>
            <a:ext cx="5808005" cy="537301"/>
          </a:xfrm>
          <a:prstGeom prst="rect">
            <a:avLst/>
          </a:prstGeom>
          <a:solidFill>
            <a:srgbClr val="F0EBE1"/>
          </a:solidFill>
          <a:ln w="12700">
            <a:solidFill>
              <a:srgbClr val="F0EBE1"/>
            </a:solidFill>
            <a:prstDash val="solid"/>
          </a:ln>
        </p:spPr>
      </p:sp>
      <p:sp>
        <p:nvSpPr>
          <p:cNvPr id="29" name="Text 26"/>
          <p:cNvSpPr/>
          <p:nvPr/>
        </p:nvSpPr>
        <p:spPr>
          <a:xfrm>
            <a:off x="557784" y="3065617"/>
            <a:ext cx="5570261" cy="400141"/>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Transposition von Arterien der unteren Extremität</a:t>
            </a:r>
            <a:endParaRPr lang="en-US" sz="1677" dirty="0"/>
          </a:p>
        </p:txBody>
      </p:sp>
      <p:sp>
        <p:nvSpPr>
          <p:cNvPr id="30" name="Shape 27"/>
          <p:cNvSpPr/>
          <p:nvPr/>
        </p:nvSpPr>
        <p:spPr>
          <a:xfrm>
            <a:off x="6246917" y="2997037"/>
            <a:ext cx="2753086" cy="537301"/>
          </a:xfrm>
          <a:prstGeom prst="rect">
            <a:avLst/>
          </a:prstGeom>
          <a:solidFill>
            <a:srgbClr val="F0EBE1"/>
          </a:solidFill>
          <a:ln w="12700">
            <a:solidFill>
              <a:srgbClr val="F0EBE1"/>
            </a:solidFill>
            <a:prstDash val="solid"/>
          </a:ln>
        </p:spPr>
      </p:sp>
      <p:sp>
        <p:nvSpPr>
          <p:cNvPr id="31" name="Text 28"/>
          <p:cNvSpPr/>
          <p:nvPr/>
        </p:nvSpPr>
        <p:spPr>
          <a:xfrm>
            <a:off x="6365789" y="3065617"/>
            <a:ext cx="2515342" cy="400141"/>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39.59.21</a:t>
            </a:r>
            <a:endParaRPr lang="en-US" sz="1677" dirty="0"/>
          </a:p>
        </p:txBody>
      </p:sp>
      <p:sp>
        <p:nvSpPr>
          <p:cNvPr id="32" name="Shape 29"/>
          <p:cNvSpPr/>
          <p:nvPr/>
        </p:nvSpPr>
        <p:spPr>
          <a:xfrm>
            <a:off x="9000002" y="2997037"/>
            <a:ext cx="2753086" cy="537301"/>
          </a:xfrm>
          <a:prstGeom prst="rect">
            <a:avLst/>
          </a:prstGeom>
          <a:solidFill>
            <a:srgbClr val="F0EBE1"/>
          </a:solidFill>
          <a:ln w="12700">
            <a:solidFill>
              <a:srgbClr val="F0EBE1"/>
            </a:solidFill>
            <a:prstDash val="solid"/>
          </a:ln>
        </p:spPr>
      </p:sp>
      <p:sp>
        <p:nvSpPr>
          <p:cNvPr id="33" name="Text 30"/>
          <p:cNvSpPr/>
          <p:nvPr/>
        </p:nvSpPr>
        <p:spPr>
          <a:xfrm>
            <a:off x="9118874" y="3065617"/>
            <a:ext cx="2515342" cy="400141"/>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39.59.1B</a:t>
            </a:r>
            <a:endParaRPr lang="en-US" sz="1677" dirty="0"/>
          </a:p>
        </p:txBody>
      </p:sp>
      <p:sp>
        <p:nvSpPr>
          <p:cNvPr id="34" name="Shape 31"/>
          <p:cNvSpPr/>
          <p:nvPr/>
        </p:nvSpPr>
        <p:spPr>
          <a:xfrm>
            <a:off x="438912" y="3534339"/>
            <a:ext cx="5808005" cy="537301"/>
          </a:xfrm>
          <a:prstGeom prst="rect">
            <a:avLst/>
          </a:prstGeom>
          <a:solidFill>
            <a:srgbClr val="FFFFFF"/>
          </a:solidFill>
          <a:ln w="12700">
            <a:solidFill>
              <a:srgbClr val="FFFFFF"/>
            </a:solidFill>
            <a:prstDash val="solid"/>
          </a:ln>
        </p:spPr>
      </p:sp>
      <p:sp>
        <p:nvSpPr>
          <p:cNvPr id="35" name="Text 32"/>
          <p:cNvSpPr/>
          <p:nvPr/>
        </p:nvSpPr>
        <p:spPr>
          <a:xfrm>
            <a:off x="557784" y="3602919"/>
            <a:ext cx="5570261" cy="400141"/>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Transposition von Arterien, sonstige</a:t>
            </a:r>
            <a:endParaRPr lang="en-US" sz="1677" dirty="0"/>
          </a:p>
        </p:txBody>
      </p:sp>
      <p:sp>
        <p:nvSpPr>
          <p:cNvPr id="36" name="Shape 33"/>
          <p:cNvSpPr/>
          <p:nvPr/>
        </p:nvSpPr>
        <p:spPr>
          <a:xfrm>
            <a:off x="6246917" y="3534339"/>
            <a:ext cx="2753086" cy="537301"/>
          </a:xfrm>
          <a:prstGeom prst="rect">
            <a:avLst/>
          </a:prstGeom>
          <a:solidFill>
            <a:srgbClr val="FFFFFF"/>
          </a:solidFill>
          <a:ln w="12700">
            <a:solidFill>
              <a:srgbClr val="FFFFFF"/>
            </a:solidFill>
            <a:prstDash val="solid"/>
          </a:ln>
        </p:spPr>
      </p:sp>
      <p:sp>
        <p:nvSpPr>
          <p:cNvPr id="37" name="Text 34"/>
          <p:cNvSpPr/>
          <p:nvPr/>
        </p:nvSpPr>
        <p:spPr>
          <a:xfrm>
            <a:off x="6365789" y="3602919"/>
            <a:ext cx="2515342" cy="400141"/>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39.59.29</a:t>
            </a:r>
            <a:endParaRPr lang="en-US" sz="1677" dirty="0"/>
          </a:p>
        </p:txBody>
      </p:sp>
      <p:sp>
        <p:nvSpPr>
          <p:cNvPr id="38" name="Shape 35"/>
          <p:cNvSpPr/>
          <p:nvPr/>
        </p:nvSpPr>
        <p:spPr>
          <a:xfrm>
            <a:off x="9000002" y="3534339"/>
            <a:ext cx="2753086" cy="537301"/>
          </a:xfrm>
          <a:prstGeom prst="rect">
            <a:avLst/>
          </a:prstGeom>
          <a:solidFill>
            <a:srgbClr val="FFFFFF"/>
          </a:solidFill>
          <a:ln w="12700">
            <a:solidFill>
              <a:srgbClr val="FFFFFF"/>
            </a:solidFill>
            <a:prstDash val="solid"/>
          </a:ln>
        </p:spPr>
      </p:sp>
      <p:sp>
        <p:nvSpPr>
          <p:cNvPr id="39" name="Text 36"/>
          <p:cNvSpPr/>
          <p:nvPr/>
        </p:nvSpPr>
        <p:spPr>
          <a:xfrm>
            <a:off x="9118874" y="3602919"/>
            <a:ext cx="2515342" cy="400141"/>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39.59.1Z</a:t>
            </a:r>
            <a:endParaRPr lang="en-US" sz="1677" dirty="0"/>
          </a:p>
        </p:txBody>
      </p:sp>
      <p:sp>
        <p:nvSpPr>
          <p:cNvPr id="40" name="Shape 37"/>
          <p:cNvSpPr/>
          <p:nvPr/>
        </p:nvSpPr>
        <p:spPr>
          <a:xfrm>
            <a:off x="438912" y="4071640"/>
            <a:ext cx="5808005" cy="537301"/>
          </a:xfrm>
          <a:prstGeom prst="rect">
            <a:avLst/>
          </a:prstGeom>
          <a:solidFill>
            <a:srgbClr val="F0EBE1"/>
          </a:solidFill>
          <a:ln w="12700">
            <a:solidFill>
              <a:srgbClr val="F0EBE1"/>
            </a:solidFill>
            <a:prstDash val="solid"/>
          </a:ln>
        </p:spPr>
      </p:sp>
      <p:sp>
        <p:nvSpPr>
          <p:cNvPr id="41" name="Text 38"/>
          <p:cNvSpPr/>
          <p:nvPr/>
        </p:nvSpPr>
        <p:spPr>
          <a:xfrm>
            <a:off x="557784" y="4140220"/>
            <a:ext cx="5570261" cy="400141"/>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Venenklappenplastik</a:t>
            </a:r>
            <a:endParaRPr lang="en-US" sz="1677" dirty="0"/>
          </a:p>
        </p:txBody>
      </p:sp>
      <p:sp>
        <p:nvSpPr>
          <p:cNvPr id="42" name="Shape 39"/>
          <p:cNvSpPr/>
          <p:nvPr/>
        </p:nvSpPr>
        <p:spPr>
          <a:xfrm>
            <a:off x="6246917" y="4071640"/>
            <a:ext cx="2753086" cy="537301"/>
          </a:xfrm>
          <a:prstGeom prst="rect">
            <a:avLst/>
          </a:prstGeom>
          <a:solidFill>
            <a:srgbClr val="F0EBE1"/>
          </a:solidFill>
          <a:ln w="12700">
            <a:solidFill>
              <a:srgbClr val="F0EBE1"/>
            </a:solidFill>
            <a:prstDash val="solid"/>
          </a:ln>
        </p:spPr>
      </p:sp>
      <p:sp>
        <p:nvSpPr>
          <p:cNvPr id="43" name="Text 40"/>
          <p:cNvSpPr/>
          <p:nvPr/>
        </p:nvSpPr>
        <p:spPr>
          <a:xfrm>
            <a:off x="6365789" y="4140220"/>
            <a:ext cx="2515342" cy="400141"/>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39.59.90</a:t>
            </a:r>
            <a:endParaRPr lang="en-US" sz="1677" dirty="0"/>
          </a:p>
        </p:txBody>
      </p:sp>
      <p:sp>
        <p:nvSpPr>
          <p:cNvPr id="44" name="Shape 41"/>
          <p:cNvSpPr/>
          <p:nvPr/>
        </p:nvSpPr>
        <p:spPr>
          <a:xfrm>
            <a:off x="9000002" y="4071640"/>
            <a:ext cx="2753086" cy="537301"/>
          </a:xfrm>
          <a:prstGeom prst="rect">
            <a:avLst/>
          </a:prstGeom>
          <a:solidFill>
            <a:srgbClr val="F0EBE1"/>
          </a:solidFill>
          <a:ln w="12700">
            <a:solidFill>
              <a:srgbClr val="F0EBE1"/>
            </a:solidFill>
            <a:prstDash val="solid"/>
          </a:ln>
        </p:spPr>
      </p:sp>
      <p:sp>
        <p:nvSpPr>
          <p:cNvPr id="45" name="Text 42"/>
          <p:cNvSpPr/>
          <p:nvPr/>
        </p:nvSpPr>
        <p:spPr>
          <a:xfrm>
            <a:off x="9118874" y="4140220"/>
            <a:ext cx="2515342" cy="400141"/>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39.59.A1</a:t>
            </a:r>
            <a:endParaRPr lang="en-US" sz="1677" dirty="0"/>
          </a:p>
        </p:txBody>
      </p:sp>
      <p:sp>
        <p:nvSpPr>
          <p:cNvPr id="46" name="Shape 43"/>
          <p:cNvSpPr/>
          <p:nvPr/>
        </p:nvSpPr>
        <p:spPr>
          <a:xfrm>
            <a:off x="438912" y="4608942"/>
            <a:ext cx="5808005" cy="758586"/>
          </a:xfrm>
          <a:prstGeom prst="rect">
            <a:avLst/>
          </a:prstGeom>
          <a:solidFill>
            <a:srgbClr val="FFFFFF"/>
          </a:solidFill>
          <a:ln w="12700">
            <a:solidFill>
              <a:srgbClr val="FFFFFF"/>
            </a:solidFill>
            <a:prstDash val="solid"/>
          </a:ln>
        </p:spPr>
      </p:sp>
      <p:sp>
        <p:nvSpPr>
          <p:cNvPr id="47" name="Text 44"/>
          <p:cNvSpPr/>
          <p:nvPr/>
        </p:nvSpPr>
        <p:spPr>
          <a:xfrm>
            <a:off x="557784" y="4677522"/>
            <a:ext cx="5570261" cy="621426"/>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Sonstige plastische Rekonstruktion eines Gefässes, sonstige</a:t>
            </a:r>
            <a:endParaRPr lang="en-US" sz="1677" dirty="0"/>
          </a:p>
        </p:txBody>
      </p:sp>
      <p:sp>
        <p:nvSpPr>
          <p:cNvPr id="48" name="Shape 45"/>
          <p:cNvSpPr/>
          <p:nvPr/>
        </p:nvSpPr>
        <p:spPr>
          <a:xfrm>
            <a:off x="6246917" y="4608942"/>
            <a:ext cx="2753086" cy="758586"/>
          </a:xfrm>
          <a:prstGeom prst="rect">
            <a:avLst/>
          </a:prstGeom>
          <a:solidFill>
            <a:srgbClr val="FFFFFF"/>
          </a:solidFill>
          <a:ln w="12700">
            <a:solidFill>
              <a:srgbClr val="FFFFFF"/>
            </a:solidFill>
            <a:prstDash val="solid"/>
          </a:ln>
        </p:spPr>
      </p:sp>
      <p:sp>
        <p:nvSpPr>
          <p:cNvPr id="49" name="Text 46"/>
          <p:cNvSpPr/>
          <p:nvPr/>
        </p:nvSpPr>
        <p:spPr>
          <a:xfrm>
            <a:off x="6365789" y="4677522"/>
            <a:ext cx="2515342" cy="621426"/>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39.59.99</a:t>
            </a:r>
            <a:endParaRPr lang="en-US" sz="1677" dirty="0"/>
          </a:p>
        </p:txBody>
      </p:sp>
      <p:sp>
        <p:nvSpPr>
          <p:cNvPr id="50" name="Shape 47"/>
          <p:cNvSpPr/>
          <p:nvPr/>
        </p:nvSpPr>
        <p:spPr>
          <a:xfrm>
            <a:off x="9000002" y="4608942"/>
            <a:ext cx="2753086" cy="758586"/>
          </a:xfrm>
          <a:prstGeom prst="rect">
            <a:avLst/>
          </a:prstGeom>
          <a:solidFill>
            <a:srgbClr val="FFFFFF"/>
          </a:solidFill>
          <a:ln w="12700">
            <a:solidFill>
              <a:srgbClr val="FFFFFF"/>
            </a:solidFill>
            <a:prstDash val="solid"/>
          </a:ln>
        </p:spPr>
      </p:sp>
      <p:sp>
        <p:nvSpPr>
          <p:cNvPr id="51" name="Text 48"/>
          <p:cNvSpPr/>
          <p:nvPr/>
        </p:nvSpPr>
        <p:spPr>
          <a:xfrm>
            <a:off x="9118874" y="4677522"/>
            <a:ext cx="2515342" cy="621426"/>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39.59.09</a:t>
            </a:r>
            <a:endParaRPr lang="en-US" sz="1677" dirty="0"/>
          </a:p>
        </p:txBody>
      </p:sp>
      <p:sp>
        <p:nvSpPr>
          <p:cNvPr id="52" name="Shape 49"/>
          <p:cNvSpPr/>
          <p:nvPr/>
        </p:nvSpPr>
        <p:spPr>
          <a:xfrm>
            <a:off x="438912" y="5577840"/>
            <a:ext cx="11314176" cy="539496"/>
          </a:xfrm>
          <a:prstGeom prst="rect">
            <a:avLst/>
          </a:prstGeom>
          <a:solidFill>
            <a:srgbClr val="ECEFDF"/>
          </a:solidFill>
          <a:ln w="12700">
            <a:solidFill>
              <a:srgbClr val="ECEFDF"/>
            </a:solidFill>
            <a:prstDash val="solid"/>
          </a:ln>
        </p:spPr>
      </p:sp>
      <p:sp>
        <p:nvSpPr>
          <p:cNvPr id="53" name="Shape 50"/>
          <p:cNvSpPr/>
          <p:nvPr/>
        </p:nvSpPr>
        <p:spPr>
          <a:xfrm>
            <a:off x="438912" y="5577840"/>
            <a:ext cx="41148" cy="539496"/>
          </a:xfrm>
          <a:prstGeom prst="rect">
            <a:avLst/>
          </a:prstGeom>
          <a:solidFill>
            <a:srgbClr val="284907"/>
          </a:solidFill>
          <a:ln w="12700">
            <a:solidFill>
              <a:srgbClr val="284907"/>
            </a:solidFill>
            <a:prstDash val="solid"/>
          </a:ln>
        </p:spPr>
      </p:sp>
      <p:sp>
        <p:nvSpPr>
          <p:cNvPr id="54" name="Text 51"/>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Die dokumentierte Handlung bleibt massgebend; der alte Nummernblock entfällt.</a:t>
            </a:r>
            <a:endParaRPr lang="en-US" sz="1512"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01 | KLASSIFIKATION UND GEFÄSSE</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PRÄZISIERT</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Stents und Stent-Grafts: links und rechts getrennt</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148–149, 154; CHOP 2027: S. 150–151, 164.</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23 / 124</a:t>
            </a:r>
            <a:endParaRPr lang="en-US" sz="900" dirty="0"/>
          </a:p>
        </p:txBody>
      </p:sp>
      <p:sp>
        <p:nvSpPr>
          <p:cNvPr id="16" name="Shape 13"/>
          <p:cNvSpPr/>
          <p:nvPr/>
        </p:nvSpPr>
        <p:spPr>
          <a:xfrm>
            <a:off x="438912" y="2020824"/>
            <a:ext cx="5532120" cy="3337560"/>
          </a:xfrm>
          <a:prstGeom prst="rect">
            <a:avLst/>
          </a:prstGeom>
          <a:solidFill>
            <a:srgbClr val="FFFFFF"/>
          </a:solidFill>
          <a:ln w="6350">
            <a:solidFill>
              <a:srgbClr val="DED9D0"/>
            </a:solidFill>
            <a:prstDash val="solid"/>
          </a:ln>
        </p:spPr>
      </p:sp>
      <p:sp>
        <p:nvSpPr>
          <p:cNvPr id="17" name="Shape 14"/>
          <p:cNvSpPr/>
          <p:nvPr/>
        </p:nvSpPr>
        <p:spPr>
          <a:xfrm>
            <a:off x="6217920" y="2020824"/>
            <a:ext cx="5532120" cy="3337560"/>
          </a:xfrm>
          <a:prstGeom prst="rect">
            <a:avLst/>
          </a:prstGeom>
          <a:solidFill>
            <a:srgbClr val="FFFFFF"/>
          </a:solidFill>
          <a:ln w="6350">
            <a:solidFill>
              <a:srgbClr val="DED9D0"/>
            </a:solidFill>
            <a:prstDash val="solid"/>
          </a:ln>
        </p:spPr>
      </p:sp>
      <p:sp>
        <p:nvSpPr>
          <p:cNvPr id="18" name="Shape 15"/>
          <p:cNvSpPr/>
          <p:nvPr/>
        </p:nvSpPr>
        <p:spPr>
          <a:xfrm>
            <a:off x="438912" y="2020824"/>
            <a:ext cx="5532120" cy="429768"/>
          </a:xfrm>
          <a:prstGeom prst="rect">
            <a:avLst/>
          </a:prstGeom>
          <a:solidFill>
            <a:srgbClr val="303D43"/>
          </a:solidFill>
          <a:ln w="12700">
            <a:solidFill>
              <a:srgbClr val="303D43"/>
            </a:solidFill>
            <a:prstDash val="solid"/>
          </a:ln>
        </p:spPr>
      </p:sp>
      <p:sp>
        <p:nvSpPr>
          <p:cNvPr id="19" name="Shape 16"/>
          <p:cNvSpPr/>
          <p:nvPr/>
        </p:nvSpPr>
        <p:spPr>
          <a:xfrm>
            <a:off x="6217920" y="2020824"/>
            <a:ext cx="5532120" cy="429768"/>
          </a:xfrm>
          <a:prstGeom prst="rect">
            <a:avLst/>
          </a:prstGeom>
          <a:solidFill>
            <a:srgbClr val="E5DAC7"/>
          </a:solidFill>
          <a:ln w="12700">
            <a:solidFill>
              <a:srgbClr val="E5DAC7"/>
            </a:solidFill>
            <a:prstDash val="solid"/>
          </a:ln>
        </p:spPr>
      </p:sp>
      <p:sp>
        <p:nvSpPr>
          <p:cNvPr id="20" name="Text 17"/>
          <p:cNvSpPr/>
          <p:nvPr/>
        </p:nvSpPr>
        <p:spPr>
          <a:xfrm>
            <a:off x="603504"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FFFFFF"/>
                </a:solidFill>
                <a:latin typeface="Arial" pitchFamily="34" charset="0"/>
                <a:ea typeface="Arial" pitchFamily="34" charset="-122"/>
                <a:cs typeface="Arial" pitchFamily="34" charset="-120"/>
              </a:rPr>
              <a:t>2026</a:t>
            </a:r>
            <a:endParaRPr lang="en-US" sz="1670" dirty="0"/>
          </a:p>
        </p:txBody>
      </p:sp>
      <p:sp>
        <p:nvSpPr>
          <p:cNvPr id="21" name="Text 18"/>
          <p:cNvSpPr/>
          <p:nvPr/>
        </p:nvSpPr>
        <p:spPr>
          <a:xfrm>
            <a:off x="6382512"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243239"/>
                </a:solidFill>
                <a:latin typeface="Arial" pitchFamily="34" charset="0"/>
                <a:ea typeface="Arial" pitchFamily="34" charset="-122"/>
                <a:cs typeface="Arial" pitchFamily="34" charset="-120"/>
              </a:rPr>
              <a:t>2027</a:t>
            </a:r>
            <a:endParaRPr lang="en-US" sz="1670" dirty="0"/>
          </a:p>
        </p:txBody>
      </p:sp>
      <p:sp>
        <p:nvSpPr>
          <p:cNvPr id="22" name="Shape 19"/>
          <p:cNvSpPr/>
          <p:nvPr/>
        </p:nvSpPr>
        <p:spPr>
          <a:xfrm>
            <a:off x="603504" y="2738628"/>
            <a:ext cx="45720" cy="45720"/>
          </a:xfrm>
          <a:prstGeom prst="rect">
            <a:avLst/>
          </a:prstGeom>
          <a:solidFill>
            <a:srgbClr val="8D9B77"/>
          </a:solidFill>
          <a:ln w="12700">
            <a:solidFill>
              <a:srgbClr val="8D9B77"/>
            </a:solidFill>
            <a:prstDash val="solid"/>
          </a:ln>
        </p:spPr>
      </p:sp>
      <p:sp>
        <p:nvSpPr>
          <p:cNvPr id="23" name="Text 20"/>
          <p:cNvSpPr/>
          <p:nvPr/>
        </p:nvSpPr>
        <p:spPr>
          <a:xfrm>
            <a:off x="768096" y="2651760"/>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39.7B.- und 39.B- enthalten bereits Vorgaben zur gesonderten Erfassung von Implantaten.</a:t>
            </a:r>
            <a:endParaRPr lang="en-US" sz="1820" dirty="0"/>
          </a:p>
        </p:txBody>
      </p:sp>
      <p:sp>
        <p:nvSpPr>
          <p:cNvPr id="24" name="Shape 21"/>
          <p:cNvSpPr/>
          <p:nvPr/>
        </p:nvSpPr>
        <p:spPr>
          <a:xfrm>
            <a:off x="603504" y="3539947"/>
            <a:ext cx="45720" cy="45720"/>
          </a:xfrm>
          <a:prstGeom prst="rect">
            <a:avLst/>
          </a:prstGeom>
          <a:solidFill>
            <a:srgbClr val="8D9B77"/>
          </a:solidFill>
          <a:ln w="12700">
            <a:solidFill>
              <a:srgbClr val="8D9B77"/>
            </a:solidFill>
            <a:prstDash val="solid"/>
          </a:ln>
        </p:spPr>
      </p:sp>
      <p:sp>
        <p:nvSpPr>
          <p:cNvPr id="25" name="Text 22"/>
          <p:cNvSpPr/>
          <p:nvPr/>
        </p:nvSpPr>
        <p:spPr>
          <a:xfrm>
            <a:off x="768096" y="3453079"/>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Die neue ausdrückliche Seitigkeitsanweisung fehlt.</a:t>
            </a:r>
            <a:endParaRPr lang="en-US" sz="1820" dirty="0"/>
          </a:p>
        </p:txBody>
      </p:sp>
      <p:sp>
        <p:nvSpPr>
          <p:cNvPr id="26" name="Shape 23"/>
          <p:cNvSpPr/>
          <p:nvPr/>
        </p:nvSpPr>
        <p:spPr>
          <a:xfrm>
            <a:off x="6382512" y="2738628"/>
            <a:ext cx="45720" cy="45720"/>
          </a:xfrm>
          <a:prstGeom prst="rect">
            <a:avLst/>
          </a:prstGeom>
          <a:solidFill>
            <a:srgbClr val="8D9B77"/>
          </a:solidFill>
          <a:ln w="12700">
            <a:solidFill>
              <a:srgbClr val="8D9B77"/>
            </a:solidFill>
            <a:prstDash val="solid"/>
          </a:ln>
        </p:spPr>
      </p:sp>
      <p:sp>
        <p:nvSpPr>
          <p:cNvPr id="27" name="Text 24"/>
          <p:cNvSpPr/>
          <p:nvPr/>
        </p:nvSpPr>
        <p:spPr>
          <a:xfrm>
            <a:off x="6547104" y="2651760"/>
            <a:ext cx="5029200" cy="300228"/>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39.7B.-: Seite je Stent-Graft angeben.</a:t>
            </a:r>
            <a:endParaRPr lang="en-US" sz="1820" dirty="0"/>
          </a:p>
        </p:txBody>
      </p:sp>
      <p:sp>
        <p:nvSpPr>
          <p:cNvPr id="28" name="Shape 25"/>
          <p:cNvSpPr/>
          <p:nvPr/>
        </p:nvSpPr>
        <p:spPr>
          <a:xfrm>
            <a:off x="6382512" y="3290316"/>
            <a:ext cx="45720" cy="45720"/>
          </a:xfrm>
          <a:prstGeom prst="rect">
            <a:avLst/>
          </a:prstGeom>
          <a:solidFill>
            <a:srgbClr val="8D9B77"/>
          </a:solidFill>
          <a:ln w="12700">
            <a:solidFill>
              <a:srgbClr val="8D9B77"/>
            </a:solidFill>
            <a:prstDash val="solid"/>
          </a:ln>
        </p:spPr>
      </p:sp>
      <p:sp>
        <p:nvSpPr>
          <p:cNvPr id="29" name="Text 26"/>
          <p:cNvSpPr/>
          <p:nvPr/>
        </p:nvSpPr>
        <p:spPr>
          <a:xfrm>
            <a:off x="6547104" y="3203448"/>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39.B-: bei paarigen Blutgefässen Seite je Stent oder Stent-Graft angeben.</a:t>
            </a:r>
            <a:endParaRPr lang="en-US" sz="1820" dirty="0"/>
          </a:p>
        </p:txBody>
      </p:sp>
      <p:sp>
        <p:nvSpPr>
          <p:cNvPr id="30" name="Shape 27"/>
          <p:cNvSpPr/>
          <p:nvPr/>
        </p:nvSpPr>
        <p:spPr>
          <a:xfrm>
            <a:off x="6382512" y="4091635"/>
            <a:ext cx="45720" cy="45720"/>
          </a:xfrm>
          <a:prstGeom prst="rect">
            <a:avLst/>
          </a:prstGeom>
          <a:solidFill>
            <a:srgbClr val="8D9B77"/>
          </a:solidFill>
          <a:ln w="12700">
            <a:solidFill>
              <a:srgbClr val="8D9B77"/>
            </a:solidFill>
            <a:prstDash val="solid"/>
          </a:ln>
        </p:spPr>
      </p:sp>
      <p:sp>
        <p:nvSpPr>
          <p:cNvPr id="31" name="Text 28"/>
          <p:cNvSpPr/>
          <p:nvPr/>
        </p:nvSpPr>
        <p:spPr>
          <a:xfrm>
            <a:off x="6547104" y="4004767"/>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Kein Wert "beidseitig": links und rechts werden getrennt zugeordnet.</a:t>
            </a:r>
            <a:endParaRPr lang="en-US" sz="1820" dirty="0"/>
          </a:p>
        </p:txBody>
      </p:sp>
      <p:sp>
        <p:nvSpPr>
          <p:cNvPr id="32" name="Shape 29"/>
          <p:cNvSpPr/>
          <p:nvPr/>
        </p:nvSpPr>
        <p:spPr>
          <a:xfrm>
            <a:off x="438912" y="5577840"/>
            <a:ext cx="11314176" cy="539496"/>
          </a:xfrm>
          <a:prstGeom prst="rect">
            <a:avLst/>
          </a:prstGeom>
          <a:solidFill>
            <a:srgbClr val="ECEFDF"/>
          </a:solidFill>
          <a:ln w="12700">
            <a:solidFill>
              <a:srgbClr val="ECEFDF"/>
            </a:solidFill>
            <a:prstDash val="solid"/>
          </a:ln>
        </p:spPr>
      </p:sp>
      <p:sp>
        <p:nvSpPr>
          <p:cNvPr id="33" name="Shape 30"/>
          <p:cNvSpPr/>
          <p:nvPr/>
        </p:nvSpPr>
        <p:spPr>
          <a:xfrm>
            <a:off x="438912" y="5577840"/>
            <a:ext cx="41148" cy="539496"/>
          </a:xfrm>
          <a:prstGeom prst="rect">
            <a:avLst/>
          </a:prstGeom>
          <a:solidFill>
            <a:srgbClr val="284907"/>
          </a:solidFill>
          <a:ln w="12700">
            <a:solidFill>
              <a:srgbClr val="284907"/>
            </a:solidFill>
            <a:prstDash val="solid"/>
          </a:ln>
        </p:spPr>
      </p:sp>
      <p:sp>
        <p:nvSpPr>
          <p:cNvPr id="34" name="Text 31"/>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Beidseitige Implantation ist keine Erfassung beider Seiten mit einem einzigen Seitigkeitswert.</a:t>
            </a:r>
            <a:endParaRPr lang="en-US" sz="1512"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01 | KLASSIFIKATION UND GEFÄSSE</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EIGENES DIDAKTISCHES BEISPIEL</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Praxis: je ein Stent-Graft links und rechts</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148–149; CHOP 2027: S. 150–151.</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24 / 124</a:t>
            </a:r>
            <a:endParaRPr lang="en-US" sz="900" dirty="0"/>
          </a:p>
        </p:txBody>
      </p:sp>
      <p:sp>
        <p:nvSpPr>
          <p:cNvPr id="16" name="Shape 13"/>
          <p:cNvSpPr/>
          <p:nvPr/>
        </p:nvSpPr>
        <p:spPr>
          <a:xfrm>
            <a:off x="438912" y="2020824"/>
            <a:ext cx="3182112" cy="3337560"/>
          </a:xfrm>
          <a:prstGeom prst="rect">
            <a:avLst/>
          </a:prstGeom>
          <a:solidFill>
            <a:srgbClr val="EBE4D7"/>
          </a:solidFill>
          <a:ln w="12700">
            <a:solidFill>
              <a:srgbClr val="EBE4D7"/>
            </a:solidFill>
            <a:prstDash val="solid"/>
          </a:ln>
        </p:spPr>
      </p:sp>
      <p:sp>
        <p:nvSpPr>
          <p:cNvPr id="17" name="Text 14"/>
          <p:cNvSpPr/>
          <p:nvPr/>
        </p:nvSpPr>
        <p:spPr>
          <a:xfrm>
            <a:off x="603504" y="2185416"/>
            <a:ext cx="2852928" cy="210312"/>
          </a:xfrm>
          <a:prstGeom prst="rect">
            <a:avLst/>
          </a:prstGeom>
          <a:noFill/>
          <a:ln/>
        </p:spPr>
        <p:txBody>
          <a:bodyPr wrap="square" lIns="0" tIns="0" rIns="0" bIns="0" rtlCol="0" anchor="ctr"/>
          <a:lstStyle/>
          <a:p>
            <a:pPr marL="0" indent="0">
              <a:lnSpc>
                <a:spcPct val="104000"/>
              </a:lnSpc>
              <a:buNone/>
            </a:pPr>
            <a:r>
              <a:rPr lang="en-US" sz="1050" b="1" kern="0" spc="100" dirty="0">
                <a:solidFill>
                  <a:srgbClr val="243239"/>
                </a:solidFill>
                <a:latin typeface="Arial" pitchFamily="34" charset="0"/>
                <a:ea typeface="Arial" pitchFamily="34" charset="-122"/>
                <a:cs typeface="Arial" pitchFamily="34" charset="-120"/>
              </a:rPr>
              <a:t>SACHVERHALT</a:t>
            </a:r>
            <a:endParaRPr lang="en-US" sz="1050" dirty="0"/>
          </a:p>
        </p:txBody>
      </p:sp>
      <p:sp>
        <p:nvSpPr>
          <p:cNvPr id="18" name="Text 15"/>
          <p:cNvSpPr/>
          <p:nvPr/>
        </p:nvSpPr>
        <p:spPr>
          <a:xfrm>
            <a:off x="603504" y="2624328"/>
            <a:ext cx="2852928" cy="2514600"/>
          </a:xfrm>
          <a:prstGeom prst="rect">
            <a:avLst/>
          </a:prstGeom>
          <a:noFill/>
          <a:ln/>
        </p:spPr>
        <p:txBody>
          <a:bodyPr wrap="square" lIns="0" tIns="0" rIns="0" bIns="0" rtlCol="0" anchor="t"/>
          <a:lstStyle/>
          <a:p>
            <a:pPr marL="0" indent="0">
              <a:lnSpc>
                <a:spcPct val="104000"/>
              </a:lnSpc>
              <a:buNone/>
            </a:pPr>
            <a:r>
              <a:rPr lang="en-US" sz="1765" dirty="0">
                <a:solidFill>
                  <a:srgbClr val="243239"/>
                </a:solidFill>
                <a:latin typeface="Arial" pitchFamily="34" charset="0"/>
                <a:ea typeface="Arial" pitchFamily="34" charset="-122"/>
                <a:cs typeface="Arial" pitchFamily="34" charset="-120"/>
              </a:rPr>
              <a:t>Ein Stent-Graft ohne Öffnung wird in die linke, ein weiterer in die rechte A. iliaca communis / externa implantiert. Die Eingriffe sind dokumentiert.</a:t>
            </a:r>
            <a:endParaRPr lang="en-US" sz="1765" dirty="0"/>
          </a:p>
        </p:txBody>
      </p:sp>
      <p:sp>
        <p:nvSpPr>
          <p:cNvPr id="19" name="Shape 16"/>
          <p:cNvSpPr/>
          <p:nvPr/>
        </p:nvSpPr>
        <p:spPr>
          <a:xfrm>
            <a:off x="3803904" y="2020824"/>
            <a:ext cx="3886200" cy="3337560"/>
          </a:xfrm>
          <a:prstGeom prst="rect">
            <a:avLst/>
          </a:prstGeom>
          <a:solidFill>
            <a:srgbClr val="FFFFFF"/>
          </a:solidFill>
          <a:ln w="6350">
            <a:solidFill>
              <a:srgbClr val="DED9D0"/>
            </a:solidFill>
            <a:prstDash val="solid"/>
          </a:ln>
        </p:spPr>
      </p:sp>
      <p:sp>
        <p:nvSpPr>
          <p:cNvPr id="20" name="Shape 17"/>
          <p:cNvSpPr/>
          <p:nvPr/>
        </p:nvSpPr>
        <p:spPr>
          <a:xfrm>
            <a:off x="3803904" y="2020824"/>
            <a:ext cx="3886200" cy="429768"/>
          </a:xfrm>
          <a:prstGeom prst="rect">
            <a:avLst/>
          </a:prstGeom>
          <a:solidFill>
            <a:srgbClr val="303D43"/>
          </a:solidFill>
          <a:ln w="12700">
            <a:solidFill>
              <a:srgbClr val="303D43"/>
            </a:solidFill>
            <a:prstDash val="solid"/>
          </a:ln>
        </p:spPr>
      </p:sp>
      <p:sp>
        <p:nvSpPr>
          <p:cNvPr id="21" name="Text 18"/>
          <p:cNvSpPr/>
          <p:nvPr/>
        </p:nvSpPr>
        <p:spPr>
          <a:xfrm>
            <a:off x="3968496" y="2112264"/>
            <a:ext cx="3557016" cy="246888"/>
          </a:xfrm>
          <a:prstGeom prst="rect">
            <a:avLst/>
          </a:prstGeom>
          <a:noFill/>
          <a:ln/>
        </p:spPr>
        <p:txBody>
          <a:bodyPr wrap="square" lIns="0" tIns="0" rIns="0" bIns="0" rtlCol="0" anchor="ctr"/>
          <a:lstStyle/>
          <a:p>
            <a:pPr marL="0" indent="0">
              <a:lnSpc>
                <a:spcPct val="104000"/>
              </a:lnSpc>
              <a:buNone/>
            </a:pPr>
            <a:r>
              <a:rPr lang="en-US" sz="1670" b="1" dirty="0">
                <a:solidFill>
                  <a:srgbClr val="FFFFFF"/>
                </a:solidFill>
                <a:latin typeface="Arial" pitchFamily="34" charset="0"/>
                <a:ea typeface="Arial" pitchFamily="34" charset="-122"/>
                <a:cs typeface="Arial" pitchFamily="34" charset="-120"/>
              </a:rPr>
              <a:t>2026</a:t>
            </a:r>
            <a:endParaRPr lang="en-US" sz="1670" dirty="0"/>
          </a:p>
        </p:txBody>
      </p:sp>
      <p:sp>
        <p:nvSpPr>
          <p:cNvPr id="22" name="Shape 19"/>
          <p:cNvSpPr/>
          <p:nvPr/>
        </p:nvSpPr>
        <p:spPr>
          <a:xfrm>
            <a:off x="7872984" y="2020824"/>
            <a:ext cx="3886200" cy="3337560"/>
          </a:xfrm>
          <a:prstGeom prst="rect">
            <a:avLst/>
          </a:prstGeom>
          <a:solidFill>
            <a:srgbClr val="FFFFFF"/>
          </a:solidFill>
          <a:ln w="6350">
            <a:solidFill>
              <a:srgbClr val="DED9D0"/>
            </a:solidFill>
            <a:prstDash val="solid"/>
          </a:ln>
        </p:spPr>
      </p:sp>
      <p:sp>
        <p:nvSpPr>
          <p:cNvPr id="23" name="Shape 20"/>
          <p:cNvSpPr/>
          <p:nvPr/>
        </p:nvSpPr>
        <p:spPr>
          <a:xfrm>
            <a:off x="7872984" y="2020824"/>
            <a:ext cx="3886200" cy="429768"/>
          </a:xfrm>
          <a:prstGeom prst="rect">
            <a:avLst/>
          </a:prstGeom>
          <a:solidFill>
            <a:srgbClr val="E5DAC7"/>
          </a:solidFill>
          <a:ln w="12700">
            <a:solidFill>
              <a:srgbClr val="E5DAC7"/>
            </a:solidFill>
            <a:prstDash val="solid"/>
          </a:ln>
        </p:spPr>
      </p:sp>
      <p:sp>
        <p:nvSpPr>
          <p:cNvPr id="24" name="Text 21"/>
          <p:cNvSpPr/>
          <p:nvPr/>
        </p:nvSpPr>
        <p:spPr>
          <a:xfrm>
            <a:off x="8037576" y="2112264"/>
            <a:ext cx="3557016" cy="246888"/>
          </a:xfrm>
          <a:prstGeom prst="rect">
            <a:avLst/>
          </a:prstGeom>
          <a:noFill/>
          <a:ln/>
        </p:spPr>
        <p:txBody>
          <a:bodyPr wrap="square" lIns="0" tIns="0" rIns="0" bIns="0" rtlCol="0" anchor="ctr"/>
          <a:lstStyle/>
          <a:p>
            <a:pPr marL="0" indent="0">
              <a:lnSpc>
                <a:spcPct val="104000"/>
              </a:lnSpc>
              <a:buNone/>
            </a:pPr>
            <a:r>
              <a:rPr lang="en-US" sz="1670" b="1" dirty="0">
                <a:solidFill>
                  <a:srgbClr val="243239"/>
                </a:solidFill>
                <a:latin typeface="Arial" pitchFamily="34" charset="0"/>
                <a:ea typeface="Arial" pitchFamily="34" charset="-122"/>
                <a:cs typeface="Arial" pitchFamily="34" charset="-120"/>
              </a:rPr>
              <a:t>2027</a:t>
            </a:r>
            <a:endParaRPr lang="en-US" sz="1670" dirty="0"/>
          </a:p>
        </p:txBody>
      </p:sp>
      <p:sp>
        <p:nvSpPr>
          <p:cNvPr id="25" name="Shape 22"/>
          <p:cNvSpPr/>
          <p:nvPr/>
        </p:nvSpPr>
        <p:spPr>
          <a:xfrm>
            <a:off x="3968496" y="2738628"/>
            <a:ext cx="45720" cy="45720"/>
          </a:xfrm>
          <a:prstGeom prst="rect">
            <a:avLst/>
          </a:prstGeom>
          <a:solidFill>
            <a:srgbClr val="8D9B77"/>
          </a:solidFill>
          <a:ln w="12700">
            <a:solidFill>
              <a:srgbClr val="8D9B77"/>
            </a:solidFill>
            <a:prstDash val="solid"/>
          </a:ln>
        </p:spPr>
      </p:sp>
      <p:sp>
        <p:nvSpPr>
          <p:cNvPr id="26" name="Text 23"/>
          <p:cNvSpPr/>
          <p:nvPr/>
        </p:nvSpPr>
        <p:spPr>
          <a:xfrm>
            <a:off x="4133088" y="2651760"/>
            <a:ext cx="3383280" cy="289560"/>
          </a:xfrm>
          <a:prstGeom prst="rect">
            <a:avLst/>
          </a:prstGeom>
          <a:noFill/>
          <a:ln/>
        </p:spPr>
        <p:txBody>
          <a:bodyPr wrap="square" lIns="0" tIns="0" rIns="0" bIns="0" rtlCol="0" anchor="t"/>
          <a:lstStyle/>
          <a:p>
            <a:pPr marL="0" indent="0">
              <a:lnSpc>
                <a:spcPct val="102000"/>
              </a:lnSpc>
              <a:buNone/>
            </a:pPr>
            <a:r>
              <a:rPr lang="en-US" sz="1750" dirty="0">
                <a:solidFill>
                  <a:srgbClr val="243239"/>
                </a:solidFill>
                <a:latin typeface="Arial" pitchFamily="34" charset="0"/>
                <a:ea typeface="Arial" pitchFamily="34" charset="-122"/>
                <a:cs typeface="Arial" pitchFamily="34" charset="-120"/>
              </a:rPr>
              <a:t>39.7B.11 ist bereits vorhanden.</a:t>
            </a:r>
            <a:endParaRPr lang="en-US" sz="1750" dirty="0"/>
          </a:p>
        </p:txBody>
      </p:sp>
      <p:sp>
        <p:nvSpPr>
          <p:cNvPr id="27" name="Shape 24"/>
          <p:cNvSpPr/>
          <p:nvPr/>
        </p:nvSpPr>
        <p:spPr>
          <a:xfrm>
            <a:off x="3968496" y="3279648"/>
            <a:ext cx="45720" cy="45720"/>
          </a:xfrm>
          <a:prstGeom prst="rect">
            <a:avLst/>
          </a:prstGeom>
          <a:solidFill>
            <a:srgbClr val="8D9B77"/>
          </a:solidFill>
          <a:ln w="12700">
            <a:solidFill>
              <a:srgbClr val="8D9B77"/>
            </a:solidFill>
            <a:prstDash val="solid"/>
          </a:ln>
        </p:spPr>
      </p:sp>
      <p:sp>
        <p:nvSpPr>
          <p:cNvPr id="28" name="Text 25"/>
          <p:cNvSpPr/>
          <p:nvPr/>
        </p:nvSpPr>
        <p:spPr>
          <a:xfrm>
            <a:off x="4133088" y="3192780"/>
            <a:ext cx="3383280" cy="782955"/>
          </a:xfrm>
          <a:prstGeom prst="rect">
            <a:avLst/>
          </a:prstGeom>
          <a:noFill/>
          <a:ln/>
        </p:spPr>
        <p:txBody>
          <a:bodyPr wrap="square" lIns="0" tIns="0" rIns="0" bIns="0" rtlCol="0" anchor="t"/>
          <a:lstStyle/>
          <a:p>
            <a:pPr marL="0" indent="0">
              <a:lnSpc>
                <a:spcPct val="102000"/>
              </a:lnSpc>
              <a:buNone/>
            </a:pPr>
            <a:r>
              <a:rPr lang="en-US" sz="1750" dirty="0">
                <a:solidFill>
                  <a:srgbClr val="243239"/>
                </a:solidFill>
                <a:latin typeface="Arial" pitchFamily="34" charset="0"/>
                <a:ea typeface="Arial" pitchFamily="34" charset="-122"/>
                <a:cs typeface="Arial" pitchFamily="34" charset="-120"/>
              </a:rPr>
              <a:t>Die separate Erfassung mehrerer Implantate ist bereits beschrieben.</a:t>
            </a:r>
            <a:endParaRPr lang="en-US" sz="1750" dirty="0"/>
          </a:p>
        </p:txBody>
      </p:sp>
      <p:sp>
        <p:nvSpPr>
          <p:cNvPr id="29" name="Shape 26"/>
          <p:cNvSpPr/>
          <p:nvPr/>
        </p:nvSpPr>
        <p:spPr>
          <a:xfrm>
            <a:off x="8037576" y="2738628"/>
            <a:ext cx="45720" cy="45720"/>
          </a:xfrm>
          <a:prstGeom prst="rect">
            <a:avLst/>
          </a:prstGeom>
          <a:solidFill>
            <a:srgbClr val="8D9B77"/>
          </a:solidFill>
          <a:ln w="12700">
            <a:solidFill>
              <a:srgbClr val="8D9B77"/>
            </a:solidFill>
            <a:prstDash val="solid"/>
          </a:ln>
        </p:spPr>
      </p:sp>
      <p:sp>
        <p:nvSpPr>
          <p:cNvPr id="30" name="Text 27"/>
          <p:cNvSpPr/>
          <p:nvPr/>
        </p:nvSpPr>
        <p:spPr>
          <a:xfrm>
            <a:off x="8202168" y="2651760"/>
            <a:ext cx="3383280" cy="289560"/>
          </a:xfrm>
          <a:prstGeom prst="rect">
            <a:avLst/>
          </a:prstGeom>
          <a:noFill/>
          <a:ln/>
        </p:spPr>
        <p:txBody>
          <a:bodyPr wrap="square" lIns="0" tIns="0" rIns="0" bIns="0" rtlCol="0" anchor="t"/>
          <a:lstStyle/>
          <a:p>
            <a:pPr marL="0" indent="0">
              <a:lnSpc>
                <a:spcPct val="102000"/>
              </a:lnSpc>
              <a:buNone/>
            </a:pPr>
            <a:r>
              <a:rPr lang="en-US" sz="1750" dirty="0">
                <a:solidFill>
                  <a:srgbClr val="243239"/>
                </a:solidFill>
                <a:latin typeface="Arial" pitchFamily="34" charset="0"/>
                <a:ea typeface="Arial" pitchFamily="34" charset="-122"/>
                <a:cs typeface="Arial" pitchFamily="34" charset="-120"/>
              </a:rPr>
              <a:t>39.7B.11: einseitig links.</a:t>
            </a:r>
            <a:endParaRPr lang="en-US" sz="1750" dirty="0"/>
          </a:p>
        </p:txBody>
      </p:sp>
      <p:sp>
        <p:nvSpPr>
          <p:cNvPr id="31" name="Shape 28"/>
          <p:cNvSpPr/>
          <p:nvPr/>
        </p:nvSpPr>
        <p:spPr>
          <a:xfrm>
            <a:off x="8037576" y="3279648"/>
            <a:ext cx="45720" cy="45720"/>
          </a:xfrm>
          <a:prstGeom prst="rect">
            <a:avLst/>
          </a:prstGeom>
          <a:solidFill>
            <a:srgbClr val="8D9B77"/>
          </a:solidFill>
          <a:ln w="12700">
            <a:solidFill>
              <a:srgbClr val="8D9B77"/>
            </a:solidFill>
            <a:prstDash val="solid"/>
          </a:ln>
        </p:spPr>
      </p:sp>
      <p:sp>
        <p:nvSpPr>
          <p:cNvPr id="32" name="Text 29"/>
          <p:cNvSpPr/>
          <p:nvPr/>
        </p:nvSpPr>
        <p:spPr>
          <a:xfrm>
            <a:off x="8202168" y="3192780"/>
            <a:ext cx="3383280" cy="289560"/>
          </a:xfrm>
          <a:prstGeom prst="rect">
            <a:avLst/>
          </a:prstGeom>
          <a:noFill/>
          <a:ln/>
        </p:spPr>
        <p:txBody>
          <a:bodyPr wrap="square" lIns="0" tIns="0" rIns="0" bIns="0" rtlCol="0" anchor="t"/>
          <a:lstStyle/>
          <a:p>
            <a:pPr marL="0" indent="0">
              <a:lnSpc>
                <a:spcPct val="102000"/>
              </a:lnSpc>
              <a:buNone/>
            </a:pPr>
            <a:r>
              <a:rPr lang="en-US" sz="1750" dirty="0">
                <a:solidFill>
                  <a:srgbClr val="243239"/>
                </a:solidFill>
                <a:latin typeface="Arial" pitchFamily="34" charset="0"/>
                <a:ea typeface="Arial" pitchFamily="34" charset="-122"/>
                <a:cs typeface="Arial" pitchFamily="34" charset="-120"/>
              </a:rPr>
              <a:t>39.7B.11: einseitig rechts.</a:t>
            </a:r>
            <a:endParaRPr lang="en-US" sz="1750" dirty="0"/>
          </a:p>
        </p:txBody>
      </p:sp>
      <p:sp>
        <p:nvSpPr>
          <p:cNvPr id="33" name="Shape 30"/>
          <p:cNvSpPr/>
          <p:nvPr/>
        </p:nvSpPr>
        <p:spPr>
          <a:xfrm>
            <a:off x="8037576" y="3820668"/>
            <a:ext cx="45720" cy="45720"/>
          </a:xfrm>
          <a:prstGeom prst="rect">
            <a:avLst/>
          </a:prstGeom>
          <a:solidFill>
            <a:srgbClr val="8D9B77"/>
          </a:solidFill>
          <a:ln w="12700">
            <a:solidFill>
              <a:srgbClr val="8D9B77"/>
            </a:solidFill>
            <a:prstDash val="solid"/>
          </a:ln>
        </p:spPr>
      </p:sp>
      <p:sp>
        <p:nvSpPr>
          <p:cNvPr id="34" name="Text 31"/>
          <p:cNvSpPr/>
          <p:nvPr/>
        </p:nvSpPr>
        <p:spPr>
          <a:xfrm>
            <a:off x="8202168" y="3733800"/>
            <a:ext cx="3383280" cy="529590"/>
          </a:xfrm>
          <a:prstGeom prst="rect">
            <a:avLst/>
          </a:prstGeom>
          <a:noFill/>
          <a:ln/>
        </p:spPr>
        <p:txBody>
          <a:bodyPr wrap="square" lIns="0" tIns="0" rIns="0" bIns="0" rtlCol="0" anchor="t"/>
          <a:lstStyle/>
          <a:p>
            <a:pPr marL="0" indent="0">
              <a:lnSpc>
                <a:spcPct val="102000"/>
              </a:lnSpc>
              <a:buNone/>
            </a:pPr>
            <a:r>
              <a:rPr lang="en-US" sz="1750" dirty="0">
                <a:solidFill>
                  <a:srgbClr val="243239"/>
                </a:solidFill>
                <a:latin typeface="Arial" pitchFamily="34" charset="0"/>
                <a:ea typeface="Arial" pitchFamily="34" charset="-122"/>
                <a:cs typeface="Arial" pitchFamily="34" charset="-120"/>
              </a:rPr>
              <a:t>Nicht zusammenfassen zu einem Eintrag "beidseitig".</a:t>
            </a:r>
            <a:endParaRPr lang="en-US" sz="1750" dirty="0"/>
          </a:p>
        </p:txBody>
      </p:sp>
      <p:sp>
        <p:nvSpPr>
          <p:cNvPr id="35" name="Shape 32"/>
          <p:cNvSpPr/>
          <p:nvPr/>
        </p:nvSpPr>
        <p:spPr>
          <a:xfrm>
            <a:off x="438912" y="5577840"/>
            <a:ext cx="11314176" cy="539496"/>
          </a:xfrm>
          <a:prstGeom prst="rect">
            <a:avLst/>
          </a:prstGeom>
          <a:solidFill>
            <a:srgbClr val="ECEFDF"/>
          </a:solidFill>
          <a:ln w="12700">
            <a:solidFill>
              <a:srgbClr val="ECEFDF"/>
            </a:solidFill>
            <a:prstDash val="solid"/>
          </a:ln>
        </p:spPr>
      </p:sp>
      <p:sp>
        <p:nvSpPr>
          <p:cNvPr id="36" name="Shape 33"/>
          <p:cNvSpPr/>
          <p:nvPr/>
        </p:nvSpPr>
        <p:spPr>
          <a:xfrm>
            <a:off x="438912" y="5577840"/>
            <a:ext cx="41148" cy="539496"/>
          </a:xfrm>
          <a:prstGeom prst="rect">
            <a:avLst/>
          </a:prstGeom>
          <a:solidFill>
            <a:srgbClr val="284907"/>
          </a:solidFill>
          <a:ln w="12700">
            <a:solidFill>
              <a:srgbClr val="284907"/>
            </a:solidFill>
            <a:prstDash val="solid"/>
          </a:ln>
        </p:spPr>
      </p:sp>
      <p:sp>
        <p:nvSpPr>
          <p:cNvPr id="37" name="Text 34"/>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2027 verdeutlicht die Kombination aus Einzelimplantat und zugehöriger Seite.</a:t>
            </a:r>
            <a:endParaRPr lang="en-US" sz="1512"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01 | KLASSIFIKATION UND GEFÄSSE</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HINWEIS VERSCHOBEN</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39.C: Zusatzinformationen zum richtigen Implantat</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161-162; CHOP 2027: Einleitung S. IX und S. 171-172.</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25 / 124</a:t>
            </a:r>
            <a:endParaRPr lang="en-US" sz="900" dirty="0"/>
          </a:p>
        </p:txBody>
      </p:sp>
      <p:sp>
        <p:nvSpPr>
          <p:cNvPr id="16" name="Shape 13"/>
          <p:cNvSpPr/>
          <p:nvPr/>
        </p:nvSpPr>
        <p:spPr>
          <a:xfrm>
            <a:off x="438912" y="2020824"/>
            <a:ext cx="5532120" cy="3337560"/>
          </a:xfrm>
          <a:prstGeom prst="rect">
            <a:avLst/>
          </a:prstGeom>
          <a:solidFill>
            <a:srgbClr val="FFFFFF"/>
          </a:solidFill>
          <a:ln w="6350">
            <a:solidFill>
              <a:srgbClr val="DED9D0"/>
            </a:solidFill>
            <a:prstDash val="solid"/>
          </a:ln>
        </p:spPr>
      </p:sp>
      <p:sp>
        <p:nvSpPr>
          <p:cNvPr id="17" name="Shape 14"/>
          <p:cNvSpPr/>
          <p:nvPr/>
        </p:nvSpPr>
        <p:spPr>
          <a:xfrm>
            <a:off x="6217920" y="2020824"/>
            <a:ext cx="5532120" cy="3337560"/>
          </a:xfrm>
          <a:prstGeom prst="rect">
            <a:avLst/>
          </a:prstGeom>
          <a:solidFill>
            <a:srgbClr val="FFFFFF"/>
          </a:solidFill>
          <a:ln w="6350">
            <a:solidFill>
              <a:srgbClr val="DED9D0"/>
            </a:solidFill>
            <a:prstDash val="solid"/>
          </a:ln>
        </p:spPr>
      </p:sp>
      <p:sp>
        <p:nvSpPr>
          <p:cNvPr id="18" name="Shape 15"/>
          <p:cNvSpPr/>
          <p:nvPr/>
        </p:nvSpPr>
        <p:spPr>
          <a:xfrm>
            <a:off x="438912" y="2020824"/>
            <a:ext cx="5532120" cy="429768"/>
          </a:xfrm>
          <a:prstGeom prst="rect">
            <a:avLst/>
          </a:prstGeom>
          <a:solidFill>
            <a:srgbClr val="303D43"/>
          </a:solidFill>
          <a:ln w="12700">
            <a:solidFill>
              <a:srgbClr val="303D43"/>
            </a:solidFill>
            <a:prstDash val="solid"/>
          </a:ln>
        </p:spPr>
      </p:sp>
      <p:sp>
        <p:nvSpPr>
          <p:cNvPr id="19" name="Shape 16"/>
          <p:cNvSpPr/>
          <p:nvPr/>
        </p:nvSpPr>
        <p:spPr>
          <a:xfrm>
            <a:off x="6217920" y="2020824"/>
            <a:ext cx="5532120" cy="429768"/>
          </a:xfrm>
          <a:prstGeom prst="rect">
            <a:avLst/>
          </a:prstGeom>
          <a:solidFill>
            <a:srgbClr val="E5DAC7"/>
          </a:solidFill>
          <a:ln w="12700">
            <a:solidFill>
              <a:srgbClr val="E5DAC7"/>
            </a:solidFill>
            <a:prstDash val="solid"/>
          </a:ln>
        </p:spPr>
      </p:sp>
      <p:sp>
        <p:nvSpPr>
          <p:cNvPr id="20" name="Text 17"/>
          <p:cNvSpPr/>
          <p:nvPr/>
        </p:nvSpPr>
        <p:spPr>
          <a:xfrm>
            <a:off x="603504"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FFFFFF"/>
                </a:solidFill>
                <a:latin typeface="Arial" pitchFamily="34" charset="0"/>
                <a:ea typeface="Arial" pitchFamily="34" charset="-122"/>
                <a:cs typeface="Arial" pitchFamily="34" charset="-120"/>
              </a:rPr>
              <a:t>2026</a:t>
            </a:r>
            <a:endParaRPr lang="en-US" sz="1670" dirty="0"/>
          </a:p>
        </p:txBody>
      </p:sp>
      <p:sp>
        <p:nvSpPr>
          <p:cNvPr id="21" name="Text 18"/>
          <p:cNvSpPr/>
          <p:nvPr/>
        </p:nvSpPr>
        <p:spPr>
          <a:xfrm>
            <a:off x="6382512"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243239"/>
                </a:solidFill>
                <a:latin typeface="Arial" pitchFamily="34" charset="0"/>
                <a:ea typeface="Arial" pitchFamily="34" charset="-122"/>
                <a:cs typeface="Arial" pitchFamily="34" charset="-120"/>
              </a:rPr>
              <a:t>2027</a:t>
            </a:r>
            <a:endParaRPr lang="en-US" sz="1670" dirty="0"/>
          </a:p>
        </p:txBody>
      </p:sp>
      <p:sp>
        <p:nvSpPr>
          <p:cNvPr id="22" name="Shape 19"/>
          <p:cNvSpPr/>
          <p:nvPr/>
        </p:nvSpPr>
        <p:spPr>
          <a:xfrm>
            <a:off x="603504" y="2738628"/>
            <a:ext cx="45720" cy="45720"/>
          </a:xfrm>
          <a:prstGeom prst="rect">
            <a:avLst/>
          </a:prstGeom>
          <a:solidFill>
            <a:srgbClr val="8D9B77"/>
          </a:solidFill>
          <a:ln w="12700">
            <a:solidFill>
              <a:srgbClr val="8D9B77"/>
            </a:solidFill>
            <a:prstDash val="solid"/>
          </a:ln>
        </p:spPr>
      </p:sp>
      <p:sp>
        <p:nvSpPr>
          <p:cNvPr id="23" name="Text 20"/>
          <p:cNvSpPr/>
          <p:nvPr/>
        </p:nvSpPr>
        <p:spPr>
          <a:xfrm>
            <a:off x="768096" y="2651760"/>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Das gleiche Beachte wiederholt sich unter mehreren Subkategorien von 39.C-.</a:t>
            </a:r>
            <a:endParaRPr lang="en-US" sz="1820" dirty="0"/>
          </a:p>
        </p:txBody>
      </p:sp>
      <p:sp>
        <p:nvSpPr>
          <p:cNvPr id="24" name="Shape 21"/>
          <p:cNvSpPr/>
          <p:nvPr/>
        </p:nvSpPr>
        <p:spPr>
          <a:xfrm>
            <a:off x="603504" y="3539947"/>
            <a:ext cx="45720" cy="45720"/>
          </a:xfrm>
          <a:prstGeom prst="rect">
            <a:avLst/>
          </a:prstGeom>
          <a:solidFill>
            <a:srgbClr val="8D9B77"/>
          </a:solidFill>
          <a:ln w="12700">
            <a:solidFill>
              <a:srgbClr val="8D9B77"/>
            </a:solidFill>
            <a:prstDash val="solid"/>
          </a:ln>
        </p:spPr>
      </p:sp>
      <p:sp>
        <p:nvSpPr>
          <p:cNvPr id="25" name="Text 22"/>
          <p:cNvSpPr/>
          <p:nvPr/>
        </p:nvSpPr>
        <p:spPr>
          <a:xfrm>
            <a:off x="768096" y="3453079"/>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Die Abgrenzung betrifft Stent-Grafts aus 39.71.-, 39.73.- und 39.7B.-.</a:t>
            </a:r>
            <a:endParaRPr lang="en-US" sz="1820" dirty="0"/>
          </a:p>
        </p:txBody>
      </p:sp>
      <p:sp>
        <p:nvSpPr>
          <p:cNvPr id="26" name="Shape 23"/>
          <p:cNvSpPr/>
          <p:nvPr/>
        </p:nvSpPr>
        <p:spPr>
          <a:xfrm>
            <a:off x="6382512" y="2738628"/>
            <a:ext cx="45720" cy="45720"/>
          </a:xfrm>
          <a:prstGeom prst="rect">
            <a:avLst/>
          </a:prstGeom>
          <a:solidFill>
            <a:srgbClr val="8D9B77"/>
          </a:solidFill>
          <a:ln w="12700">
            <a:solidFill>
              <a:srgbClr val="8D9B77"/>
            </a:solidFill>
            <a:prstDash val="solid"/>
          </a:ln>
        </p:spPr>
      </p:sp>
      <p:sp>
        <p:nvSpPr>
          <p:cNvPr id="27" name="Text 24"/>
          <p:cNvSpPr/>
          <p:nvPr/>
        </p:nvSpPr>
        <p:spPr>
          <a:xfrm>
            <a:off x="6547104" y="2651760"/>
            <a:ext cx="5029200" cy="300228"/>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Das Beachte steht gebündelt unter 39.C-.</a:t>
            </a:r>
            <a:endParaRPr lang="en-US" sz="1820" dirty="0"/>
          </a:p>
        </p:txBody>
      </p:sp>
      <p:sp>
        <p:nvSpPr>
          <p:cNvPr id="28" name="Shape 25"/>
          <p:cNvSpPr/>
          <p:nvPr/>
        </p:nvSpPr>
        <p:spPr>
          <a:xfrm>
            <a:off x="6382512" y="3290316"/>
            <a:ext cx="45720" cy="45720"/>
          </a:xfrm>
          <a:prstGeom prst="rect">
            <a:avLst/>
          </a:prstGeom>
          <a:solidFill>
            <a:srgbClr val="8D9B77"/>
          </a:solidFill>
          <a:ln w="12700">
            <a:solidFill>
              <a:srgbClr val="8D9B77"/>
            </a:solidFill>
            <a:prstDash val="solid"/>
          </a:ln>
        </p:spPr>
      </p:sp>
      <p:sp>
        <p:nvSpPr>
          <p:cNvPr id="29" name="Text 26"/>
          <p:cNvSpPr/>
          <p:nvPr/>
        </p:nvSpPr>
        <p:spPr>
          <a:xfrm>
            <a:off x="6547104" y="3203448"/>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Die Zusatzkodes sind für diese Stent-Grafts nicht zu erfassen.</a:t>
            </a:r>
            <a:endParaRPr lang="en-US" sz="1820" dirty="0"/>
          </a:p>
        </p:txBody>
      </p:sp>
      <p:sp>
        <p:nvSpPr>
          <p:cNvPr id="30" name="Shape 27"/>
          <p:cNvSpPr/>
          <p:nvPr/>
        </p:nvSpPr>
        <p:spPr>
          <a:xfrm>
            <a:off x="6382512" y="4091635"/>
            <a:ext cx="45720" cy="45720"/>
          </a:xfrm>
          <a:prstGeom prst="rect">
            <a:avLst/>
          </a:prstGeom>
          <a:solidFill>
            <a:srgbClr val="8D9B77"/>
          </a:solidFill>
          <a:ln w="12700">
            <a:solidFill>
              <a:srgbClr val="8D9B77"/>
            </a:solidFill>
            <a:prstDash val="solid"/>
          </a:ln>
        </p:spPr>
      </p:sp>
      <p:sp>
        <p:nvSpPr>
          <p:cNvPr id="31" name="Text 28"/>
          <p:cNvSpPr/>
          <p:nvPr/>
        </p:nvSpPr>
        <p:spPr>
          <a:xfrm>
            <a:off x="6547104" y="4004767"/>
            <a:ext cx="5029200" cy="8133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Ein generelles "Kode weglassen" fehlt bewusst: Im selben Eingriff können zusätzlich Stents nach 39.B- implantiert werden.</a:t>
            </a:r>
            <a:endParaRPr lang="en-US" sz="1820" dirty="0"/>
          </a:p>
        </p:txBody>
      </p:sp>
      <p:sp>
        <p:nvSpPr>
          <p:cNvPr id="32" name="Shape 29"/>
          <p:cNvSpPr/>
          <p:nvPr/>
        </p:nvSpPr>
        <p:spPr>
          <a:xfrm>
            <a:off x="438912" y="5577840"/>
            <a:ext cx="11314176" cy="539496"/>
          </a:xfrm>
          <a:prstGeom prst="rect">
            <a:avLst/>
          </a:prstGeom>
          <a:solidFill>
            <a:srgbClr val="ECEFDF"/>
          </a:solidFill>
          <a:ln w="12700">
            <a:solidFill>
              <a:srgbClr val="ECEFDF"/>
            </a:solidFill>
            <a:prstDash val="solid"/>
          </a:ln>
        </p:spPr>
      </p:sp>
      <p:sp>
        <p:nvSpPr>
          <p:cNvPr id="33" name="Shape 30"/>
          <p:cNvSpPr/>
          <p:nvPr/>
        </p:nvSpPr>
        <p:spPr>
          <a:xfrm>
            <a:off x="438912" y="5577840"/>
            <a:ext cx="41148" cy="539496"/>
          </a:xfrm>
          <a:prstGeom prst="rect">
            <a:avLst/>
          </a:prstGeom>
          <a:solidFill>
            <a:srgbClr val="284907"/>
          </a:solidFill>
          <a:ln w="12700">
            <a:solidFill>
              <a:srgbClr val="284907"/>
            </a:solidFill>
            <a:prstDash val="solid"/>
          </a:ln>
        </p:spPr>
      </p:sp>
      <p:sp>
        <p:nvSpPr>
          <p:cNvPr id="34" name="Text 31"/>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Die Zusatzinformation dem konkreten Implantat zuordnen, nicht unbesehen dem gesamten Fall.</a:t>
            </a:r>
            <a:endParaRPr lang="en-US" sz="1512"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01 | KLASSIFIKATION UND GEFÄSSE</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ÜBERNOMMEN AUS 2026</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Gefässkatheter: PICC ist kein getunneltes System</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133; CHOP 2027: S. 133.</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26 / 124</a:t>
            </a:r>
            <a:endParaRPr lang="en-US" sz="900" dirty="0"/>
          </a:p>
        </p:txBody>
      </p:sp>
      <p:sp>
        <p:nvSpPr>
          <p:cNvPr id="16" name="Shape 13"/>
          <p:cNvSpPr/>
          <p:nvPr/>
        </p:nvSpPr>
        <p:spPr>
          <a:xfrm>
            <a:off x="438912" y="2020824"/>
            <a:ext cx="5532120" cy="3337560"/>
          </a:xfrm>
          <a:prstGeom prst="rect">
            <a:avLst/>
          </a:prstGeom>
          <a:solidFill>
            <a:srgbClr val="FFFFFF"/>
          </a:solidFill>
          <a:ln w="6350">
            <a:solidFill>
              <a:srgbClr val="DED9D0"/>
            </a:solidFill>
            <a:prstDash val="solid"/>
          </a:ln>
        </p:spPr>
      </p:sp>
      <p:sp>
        <p:nvSpPr>
          <p:cNvPr id="17" name="Shape 14"/>
          <p:cNvSpPr/>
          <p:nvPr/>
        </p:nvSpPr>
        <p:spPr>
          <a:xfrm>
            <a:off x="6217920" y="2020824"/>
            <a:ext cx="5532120" cy="3337560"/>
          </a:xfrm>
          <a:prstGeom prst="rect">
            <a:avLst/>
          </a:prstGeom>
          <a:solidFill>
            <a:srgbClr val="FFFFFF"/>
          </a:solidFill>
          <a:ln w="6350">
            <a:solidFill>
              <a:srgbClr val="DED9D0"/>
            </a:solidFill>
            <a:prstDash val="solid"/>
          </a:ln>
        </p:spPr>
      </p:sp>
      <p:sp>
        <p:nvSpPr>
          <p:cNvPr id="18" name="Shape 15"/>
          <p:cNvSpPr/>
          <p:nvPr/>
        </p:nvSpPr>
        <p:spPr>
          <a:xfrm>
            <a:off x="438912" y="2020824"/>
            <a:ext cx="5532120" cy="429768"/>
          </a:xfrm>
          <a:prstGeom prst="rect">
            <a:avLst/>
          </a:prstGeom>
          <a:solidFill>
            <a:srgbClr val="303D43"/>
          </a:solidFill>
          <a:ln w="12700">
            <a:solidFill>
              <a:srgbClr val="303D43"/>
            </a:solidFill>
            <a:prstDash val="solid"/>
          </a:ln>
        </p:spPr>
      </p:sp>
      <p:sp>
        <p:nvSpPr>
          <p:cNvPr id="19" name="Shape 16"/>
          <p:cNvSpPr/>
          <p:nvPr/>
        </p:nvSpPr>
        <p:spPr>
          <a:xfrm>
            <a:off x="6217920" y="2020824"/>
            <a:ext cx="5532120" cy="429768"/>
          </a:xfrm>
          <a:prstGeom prst="rect">
            <a:avLst/>
          </a:prstGeom>
          <a:solidFill>
            <a:srgbClr val="E5DAC7"/>
          </a:solidFill>
          <a:ln w="12700">
            <a:solidFill>
              <a:srgbClr val="E5DAC7"/>
            </a:solidFill>
            <a:prstDash val="solid"/>
          </a:ln>
        </p:spPr>
      </p:sp>
      <p:sp>
        <p:nvSpPr>
          <p:cNvPr id="20" name="Text 17"/>
          <p:cNvSpPr/>
          <p:nvPr/>
        </p:nvSpPr>
        <p:spPr>
          <a:xfrm>
            <a:off x="603504"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FFFFFF"/>
                </a:solidFill>
                <a:latin typeface="Arial" pitchFamily="34" charset="0"/>
                <a:ea typeface="Arial" pitchFamily="34" charset="-122"/>
                <a:cs typeface="Arial" pitchFamily="34" charset="-120"/>
              </a:rPr>
              <a:t>2026</a:t>
            </a:r>
            <a:endParaRPr lang="en-US" sz="1670" dirty="0"/>
          </a:p>
        </p:txBody>
      </p:sp>
      <p:sp>
        <p:nvSpPr>
          <p:cNvPr id="21" name="Text 18"/>
          <p:cNvSpPr/>
          <p:nvPr/>
        </p:nvSpPr>
        <p:spPr>
          <a:xfrm>
            <a:off x="6382512"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243239"/>
                </a:solidFill>
                <a:latin typeface="Arial" pitchFamily="34" charset="0"/>
                <a:ea typeface="Arial" pitchFamily="34" charset="-122"/>
                <a:cs typeface="Arial" pitchFamily="34" charset="-120"/>
              </a:rPr>
              <a:t>2027</a:t>
            </a:r>
            <a:endParaRPr lang="en-US" sz="1670" dirty="0"/>
          </a:p>
        </p:txBody>
      </p:sp>
      <p:sp>
        <p:nvSpPr>
          <p:cNvPr id="22" name="Shape 19"/>
          <p:cNvSpPr/>
          <p:nvPr/>
        </p:nvSpPr>
        <p:spPr>
          <a:xfrm>
            <a:off x="603504" y="2738628"/>
            <a:ext cx="45720" cy="45720"/>
          </a:xfrm>
          <a:prstGeom prst="rect">
            <a:avLst/>
          </a:prstGeom>
          <a:solidFill>
            <a:srgbClr val="8D9B77"/>
          </a:solidFill>
          <a:ln w="12700">
            <a:solidFill>
              <a:srgbClr val="8D9B77"/>
            </a:solidFill>
            <a:prstDash val="solid"/>
          </a:ln>
        </p:spPr>
      </p:sp>
      <p:sp>
        <p:nvSpPr>
          <p:cNvPr id="23" name="Text 20"/>
          <p:cNvSpPr/>
          <p:nvPr/>
        </p:nvSpPr>
        <p:spPr>
          <a:xfrm>
            <a:off x="768096" y="2651760"/>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38.93.10: perkutane Einlage und Wechsel eines Venenkatheters.</a:t>
            </a:r>
            <a:endParaRPr lang="en-US" sz="1820" dirty="0"/>
          </a:p>
        </p:txBody>
      </p:sp>
      <p:sp>
        <p:nvSpPr>
          <p:cNvPr id="24" name="Shape 21"/>
          <p:cNvSpPr/>
          <p:nvPr/>
        </p:nvSpPr>
        <p:spPr>
          <a:xfrm>
            <a:off x="603504" y="3539947"/>
            <a:ext cx="45720" cy="45720"/>
          </a:xfrm>
          <a:prstGeom prst="rect">
            <a:avLst/>
          </a:prstGeom>
          <a:solidFill>
            <a:srgbClr val="8D9B77"/>
          </a:solidFill>
          <a:ln w="12700">
            <a:solidFill>
              <a:srgbClr val="8D9B77"/>
            </a:solidFill>
            <a:prstDash val="solid"/>
          </a:ln>
        </p:spPr>
      </p:sp>
      <p:sp>
        <p:nvSpPr>
          <p:cNvPr id="25" name="Text 22"/>
          <p:cNvSpPr/>
          <p:nvPr/>
        </p:nvSpPr>
        <p:spPr>
          <a:xfrm>
            <a:off x="768096" y="3453079"/>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38.93.11 / .20: Katheterverweilsystem für Langzeitanwendung.</a:t>
            </a:r>
            <a:endParaRPr lang="en-US" sz="1820" dirty="0"/>
          </a:p>
        </p:txBody>
      </p:sp>
      <p:sp>
        <p:nvSpPr>
          <p:cNvPr id="26" name="Shape 23"/>
          <p:cNvSpPr/>
          <p:nvPr/>
        </p:nvSpPr>
        <p:spPr>
          <a:xfrm>
            <a:off x="603504" y="4341266"/>
            <a:ext cx="45720" cy="45720"/>
          </a:xfrm>
          <a:prstGeom prst="rect">
            <a:avLst/>
          </a:prstGeom>
          <a:solidFill>
            <a:srgbClr val="8D9B77"/>
          </a:solidFill>
          <a:ln w="12700">
            <a:solidFill>
              <a:srgbClr val="8D9B77"/>
            </a:solidFill>
            <a:prstDash val="solid"/>
          </a:ln>
        </p:spPr>
      </p:sp>
      <p:sp>
        <p:nvSpPr>
          <p:cNvPr id="27" name="Text 24"/>
          <p:cNvSpPr/>
          <p:nvPr/>
        </p:nvSpPr>
        <p:spPr>
          <a:xfrm>
            <a:off x="768096" y="4254398"/>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Die expliziten neuen Zuordnungsangaben fehlen im Jahresbuch.</a:t>
            </a:r>
            <a:endParaRPr lang="en-US" sz="1820" dirty="0"/>
          </a:p>
        </p:txBody>
      </p:sp>
      <p:sp>
        <p:nvSpPr>
          <p:cNvPr id="28" name="Shape 25"/>
          <p:cNvSpPr/>
          <p:nvPr/>
        </p:nvSpPr>
        <p:spPr>
          <a:xfrm>
            <a:off x="6382512" y="2738628"/>
            <a:ext cx="45720" cy="45720"/>
          </a:xfrm>
          <a:prstGeom prst="rect">
            <a:avLst/>
          </a:prstGeom>
          <a:solidFill>
            <a:srgbClr val="8D9B77"/>
          </a:solidFill>
          <a:ln w="12700">
            <a:solidFill>
              <a:srgbClr val="8D9B77"/>
            </a:solidFill>
            <a:prstDash val="solid"/>
          </a:ln>
        </p:spPr>
      </p:sp>
      <p:sp>
        <p:nvSpPr>
          <p:cNvPr id="29" name="Text 26"/>
          <p:cNvSpPr/>
          <p:nvPr/>
        </p:nvSpPr>
        <p:spPr>
          <a:xfrm>
            <a:off x="6547104" y="2651760"/>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38.93.10 nennt PICC Line und nicht getunnelte zentrale Venenkatheter ausdrücklich.</a:t>
            </a:r>
            <a:endParaRPr lang="en-US" sz="1820" dirty="0"/>
          </a:p>
        </p:txBody>
      </p:sp>
      <p:sp>
        <p:nvSpPr>
          <p:cNvPr id="30" name="Shape 27"/>
          <p:cNvSpPr/>
          <p:nvPr/>
        </p:nvSpPr>
        <p:spPr>
          <a:xfrm>
            <a:off x="6382512" y="3539947"/>
            <a:ext cx="45720" cy="45720"/>
          </a:xfrm>
          <a:prstGeom prst="rect">
            <a:avLst/>
          </a:prstGeom>
          <a:solidFill>
            <a:srgbClr val="8D9B77"/>
          </a:solidFill>
          <a:ln w="12700">
            <a:solidFill>
              <a:srgbClr val="8D9B77"/>
            </a:solidFill>
            <a:prstDash val="solid"/>
          </a:ln>
        </p:spPr>
      </p:sp>
      <p:sp>
        <p:nvSpPr>
          <p:cNvPr id="31" name="Text 28"/>
          <p:cNvSpPr/>
          <p:nvPr/>
        </p:nvSpPr>
        <p:spPr>
          <a:xfrm>
            <a:off x="6547104" y="3453079"/>
            <a:ext cx="5029200" cy="8133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38.93.11 / .20 werden auf teilimplantierbare, getunnelte Systeme wie Broviac/Hickman präzisiert.</a:t>
            </a:r>
            <a:endParaRPr lang="en-US" sz="1820" dirty="0"/>
          </a:p>
        </p:txBody>
      </p:sp>
      <p:sp>
        <p:nvSpPr>
          <p:cNvPr id="32" name="Shape 29"/>
          <p:cNvSpPr/>
          <p:nvPr/>
        </p:nvSpPr>
        <p:spPr>
          <a:xfrm>
            <a:off x="6382512" y="4604766"/>
            <a:ext cx="45720" cy="45720"/>
          </a:xfrm>
          <a:prstGeom prst="rect">
            <a:avLst/>
          </a:prstGeom>
          <a:solidFill>
            <a:srgbClr val="8D9B77"/>
          </a:solidFill>
          <a:ln w="12700">
            <a:solidFill>
              <a:srgbClr val="8D9B77"/>
            </a:solidFill>
            <a:prstDash val="solid"/>
          </a:ln>
        </p:spPr>
      </p:sp>
      <p:sp>
        <p:nvSpPr>
          <p:cNvPr id="33" name="Text 30"/>
          <p:cNvSpPr/>
          <p:nvPr/>
        </p:nvSpPr>
        <p:spPr>
          <a:xfrm>
            <a:off x="6547104" y="4517898"/>
            <a:ext cx="5029200" cy="300228"/>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PICC ist dort ausdrücklich ausgeschlossen.</a:t>
            </a:r>
            <a:endParaRPr lang="en-US" sz="1820" dirty="0"/>
          </a:p>
        </p:txBody>
      </p:sp>
      <p:sp>
        <p:nvSpPr>
          <p:cNvPr id="34" name="Shape 31"/>
          <p:cNvSpPr/>
          <p:nvPr/>
        </p:nvSpPr>
        <p:spPr>
          <a:xfrm>
            <a:off x="438912" y="5577840"/>
            <a:ext cx="11314176" cy="539496"/>
          </a:xfrm>
          <a:prstGeom prst="rect">
            <a:avLst/>
          </a:prstGeom>
          <a:solidFill>
            <a:srgbClr val="ECEFDF"/>
          </a:solidFill>
          <a:ln w="12700">
            <a:solidFill>
              <a:srgbClr val="ECEFDF"/>
            </a:solidFill>
            <a:prstDash val="solid"/>
          </a:ln>
        </p:spPr>
      </p:sp>
      <p:sp>
        <p:nvSpPr>
          <p:cNvPr id="35" name="Shape 32"/>
          <p:cNvSpPr/>
          <p:nvPr/>
        </p:nvSpPr>
        <p:spPr>
          <a:xfrm>
            <a:off x="438912" y="5577840"/>
            <a:ext cx="41148" cy="539496"/>
          </a:xfrm>
          <a:prstGeom prst="rect">
            <a:avLst/>
          </a:prstGeom>
          <a:solidFill>
            <a:srgbClr val="284907"/>
          </a:solidFill>
          <a:ln w="12700">
            <a:solidFill>
              <a:srgbClr val="284907"/>
            </a:solidFill>
            <a:prstDash val="solid"/>
          </a:ln>
        </p:spPr>
      </p:sp>
      <p:sp>
        <p:nvSpPr>
          <p:cNvPr id="36" name="Text 33"/>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Für die Zuordnung zählt die Bauart des Katheters, nicht allein die vorgesehene Liegedauer.</a:t>
            </a:r>
            <a:endParaRPr lang="en-US" sz="1512"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01 | KLASSIFIKATION UND GEFÄSSE</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STREICHUNG / ABGRENZUNG</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Weitere gefässbezogene Bereinigungen</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132–133, 140, 145–146; CHOP 2027: S. 133–134, 146–147.</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27 / 124</a:t>
            </a:r>
            <a:endParaRPr lang="en-US" sz="900" dirty="0"/>
          </a:p>
        </p:txBody>
      </p:sp>
      <p:sp>
        <p:nvSpPr>
          <p:cNvPr id="16" name="Shape 13"/>
          <p:cNvSpPr/>
          <p:nvPr/>
        </p:nvSpPr>
        <p:spPr>
          <a:xfrm>
            <a:off x="438912" y="2020824"/>
            <a:ext cx="2469545" cy="438912"/>
          </a:xfrm>
          <a:prstGeom prst="rect">
            <a:avLst/>
          </a:prstGeom>
          <a:solidFill>
            <a:srgbClr val="303D43"/>
          </a:solidFill>
          <a:ln w="12700">
            <a:solidFill>
              <a:srgbClr val="303D43"/>
            </a:solidFill>
            <a:prstDash val="solid"/>
          </a:ln>
        </p:spPr>
      </p:sp>
      <p:sp>
        <p:nvSpPr>
          <p:cNvPr id="17" name="Text 14"/>
          <p:cNvSpPr/>
          <p:nvPr/>
        </p:nvSpPr>
        <p:spPr>
          <a:xfrm>
            <a:off x="557784" y="2093976"/>
            <a:ext cx="2231801"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Bereich</a:t>
            </a:r>
            <a:endParaRPr lang="en-US" sz="1327" dirty="0"/>
          </a:p>
        </p:txBody>
      </p:sp>
      <p:sp>
        <p:nvSpPr>
          <p:cNvPr id="18" name="Shape 15"/>
          <p:cNvSpPr/>
          <p:nvPr/>
        </p:nvSpPr>
        <p:spPr>
          <a:xfrm>
            <a:off x="2908457" y="2020824"/>
            <a:ext cx="4298838" cy="438912"/>
          </a:xfrm>
          <a:prstGeom prst="rect">
            <a:avLst/>
          </a:prstGeom>
          <a:solidFill>
            <a:srgbClr val="303D43"/>
          </a:solidFill>
          <a:ln w="12700">
            <a:solidFill>
              <a:srgbClr val="303D43"/>
            </a:solidFill>
            <a:prstDash val="solid"/>
          </a:ln>
        </p:spPr>
      </p:sp>
      <p:sp>
        <p:nvSpPr>
          <p:cNvPr id="19" name="Text 16"/>
          <p:cNvSpPr/>
          <p:nvPr/>
        </p:nvSpPr>
        <p:spPr>
          <a:xfrm>
            <a:off x="3027329" y="2093976"/>
            <a:ext cx="4061094"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2026 → 2027</a:t>
            </a:r>
            <a:endParaRPr lang="en-US" sz="1327" dirty="0"/>
          </a:p>
        </p:txBody>
      </p:sp>
      <p:sp>
        <p:nvSpPr>
          <p:cNvPr id="20" name="Shape 17"/>
          <p:cNvSpPr/>
          <p:nvPr/>
        </p:nvSpPr>
        <p:spPr>
          <a:xfrm>
            <a:off x="7207295" y="2020824"/>
            <a:ext cx="4545793" cy="438912"/>
          </a:xfrm>
          <a:prstGeom prst="rect">
            <a:avLst/>
          </a:prstGeom>
          <a:solidFill>
            <a:srgbClr val="303D43"/>
          </a:solidFill>
          <a:ln w="12700">
            <a:solidFill>
              <a:srgbClr val="303D43"/>
            </a:solidFill>
            <a:prstDash val="solid"/>
          </a:ln>
        </p:spPr>
      </p:sp>
      <p:sp>
        <p:nvSpPr>
          <p:cNvPr id="21" name="Text 18"/>
          <p:cNvSpPr/>
          <p:nvPr/>
        </p:nvSpPr>
        <p:spPr>
          <a:xfrm>
            <a:off x="7326167" y="2093976"/>
            <a:ext cx="4308049"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Konsequenz</a:t>
            </a:r>
            <a:endParaRPr lang="en-US" sz="1327" dirty="0"/>
          </a:p>
        </p:txBody>
      </p:sp>
      <p:sp>
        <p:nvSpPr>
          <p:cNvPr id="22" name="Shape 19"/>
          <p:cNvSpPr/>
          <p:nvPr/>
        </p:nvSpPr>
        <p:spPr>
          <a:xfrm>
            <a:off x="438912" y="2459736"/>
            <a:ext cx="2469545" cy="726948"/>
          </a:xfrm>
          <a:prstGeom prst="rect">
            <a:avLst/>
          </a:prstGeom>
          <a:solidFill>
            <a:srgbClr val="FFFFFF"/>
          </a:solidFill>
          <a:ln w="12700">
            <a:solidFill>
              <a:srgbClr val="FFFFFF"/>
            </a:solidFill>
            <a:prstDash val="solid"/>
          </a:ln>
        </p:spPr>
      </p:sp>
      <p:sp>
        <p:nvSpPr>
          <p:cNvPr id="23" name="Text 20"/>
          <p:cNvSpPr/>
          <p:nvPr/>
        </p:nvSpPr>
        <p:spPr>
          <a:xfrm>
            <a:off x="557784" y="2528316"/>
            <a:ext cx="2231801" cy="58978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39.66</a:t>
            </a:r>
            <a:endParaRPr lang="en-US" sz="1677" dirty="0"/>
          </a:p>
        </p:txBody>
      </p:sp>
      <p:sp>
        <p:nvSpPr>
          <p:cNvPr id="24" name="Shape 21"/>
          <p:cNvSpPr/>
          <p:nvPr/>
        </p:nvSpPr>
        <p:spPr>
          <a:xfrm>
            <a:off x="2908457" y="2459736"/>
            <a:ext cx="4298838" cy="726948"/>
          </a:xfrm>
          <a:prstGeom prst="rect">
            <a:avLst/>
          </a:prstGeom>
          <a:solidFill>
            <a:srgbClr val="FFFFFF"/>
          </a:solidFill>
          <a:ln w="12700">
            <a:solidFill>
              <a:srgbClr val="FFFFFF"/>
            </a:solidFill>
            <a:prstDash val="solid"/>
          </a:ln>
        </p:spPr>
      </p:sp>
      <p:sp>
        <p:nvSpPr>
          <p:cNvPr id="25" name="Text 22"/>
          <p:cNvSpPr/>
          <p:nvPr/>
        </p:nvSpPr>
        <p:spPr>
          <a:xfrm>
            <a:off x="3027329" y="2528316"/>
            <a:ext cx="4061094"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Perkutaner kardiopulmonaler Bypass gestrichen</a:t>
            </a:r>
            <a:endParaRPr lang="en-US" sz="1677" dirty="0"/>
          </a:p>
        </p:txBody>
      </p:sp>
      <p:sp>
        <p:nvSpPr>
          <p:cNvPr id="26" name="Shape 23"/>
          <p:cNvSpPr/>
          <p:nvPr/>
        </p:nvSpPr>
        <p:spPr>
          <a:xfrm>
            <a:off x="7207295" y="2459736"/>
            <a:ext cx="4545793" cy="726948"/>
          </a:xfrm>
          <a:prstGeom prst="rect">
            <a:avLst/>
          </a:prstGeom>
          <a:solidFill>
            <a:srgbClr val="FFFFFF"/>
          </a:solidFill>
          <a:ln w="12700">
            <a:solidFill>
              <a:srgbClr val="FFFFFF"/>
            </a:solidFill>
            <a:prstDash val="solid"/>
          </a:ln>
        </p:spPr>
      </p:sp>
      <p:sp>
        <p:nvSpPr>
          <p:cNvPr id="27" name="Text 24"/>
          <p:cNvSpPr/>
          <p:nvPr/>
        </p:nvSpPr>
        <p:spPr>
          <a:xfrm>
            <a:off x="7326167" y="2528316"/>
            <a:ext cx="4308049"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Nach tatsächlichem Verfahren 39.61.- oder passende 37.6A.- prüfen.</a:t>
            </a:r>
            <a:endParaRPr lang="en-US" sz="1677" dirty="0"/>
          </a:p>
        </p:txBody>
      </p:sp>
      <p:sp>
        <p:nvSpPr>
          <p:cNvPr id="28" name="Shape 25"/>
          <p:cNvSpPr/>
          <p:nvPr/>
        </p:nvSpPr>
        <p:spPr>
          <a:xfrm>
            <a:off x="438912" y="3186684"/>
            <a:ext cx="2469545" cy="726948"/>
          </a:xfrm>
          <a:prstGeom prst="rect">
            <a:avLst/>
          </a:prstGeom>
          <a:solidFill>
            <a:srgbClr val="F0EBE1"/>
          </a:solidFill>
          <a:ln w="12700">
            <a:solidFill>
              <a:srgbClr val="F0EBE1"/>
            </a:solidFill>
            <a:prstDash val="solid"/>
          </a:ln>
        </p:spPr>
      </p:sp>
      <p:sp>
        <p:nvSpPr>
          <p:cNvPr id="29" name="Text 26"/>
          <p:cNvSpPr/>
          <p:nvPr/>
        </p:nvSpPr>
        <p:spPr>
          <a:xfrm>
            <a:off x="557784" y="3255264"/>
            <a:ext cx="2231801" cy="58978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39.76.- / 39.77.-</a:t>
            </a:r>
            <a:endParaRPr lang="en-US" sz="1677" dirty="0"/>
          </a:p>
        </p:txBody>
      </p:sp>
      <p:sp>
        <p:nvSpPr>
          <p:cNvPr id="30" name="Shape 27"/>
          <p:cNvSpPr/>
          <p:nvPr/>
        </p:nvSpPr>
        <p:spPr>
          <a:xfrm>
            <a:off x="2908457" y="3186684"/>
            <a:ext cx="4298838" cy="726948"/>
          </a:xfrm>
          <a:prstGeom prst="rect">
            <a:avLst/>
          </a:prstGeom>
          <a:solidFill>
            <a:srgbClr val="F0EBE1"/>
          </a:solidFill>
          <a:ln w="12700">
            <a:solidFill>
              <a:srgbClr val="F0EBE1"/>
            </a:solidFill>
            <a:prstDash val="solid"/>
          </a:ln>
        </p:spPr>
      </p:sp>
      <p:sp>
        <p:nvSpPr>
          <p:cNvPr id="31" name="Text 28"/>
          <p:cNvSpPr/>
          <p:nvPr/>
        </p:nvSpPr>
        <p:spPr>
          <a:xfrm>
            <a:off x="3027329" y="3255264"/>
            <a:ext cx="4061094"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Exklusiva auf extra- bzw. intrakranielle Gefässe begrenzt</a:t>
            </a:r>
            <a:endParaRPr lang="en-US" sz="1677" dirty="0"/>
          </a:p>
        </p:txBody>
      </p:sp>
      <p:sp>
        <p:nvSpPr>
          <p:cNvPr id="32" name="Shape 29"/>
          <p:cNvSpPr/>
          <p:nvPr/>
        </p:nvSpPr>
        <p:spPr>
          <a:xfrm>
            <a:off x="7207295" y="3186684"/>
            <a:ext cx="4545793" cy="726948"/>
          </a:xfrm>
          <a:prstGeom prst="rect">
            <a:avLst/>
          </a:prstGeom>
          <a:solidFill>
            <a:srgbClr val="F0EBE1"/>
          </a:solidFill>
          <a:ln w="12700">
            <a:solidFill>
              <a:srgbClr val="F0EBE1"/>
            </a:solidFill>
            <a:prstDash val="solid"/>
          </a:ln>
        </p:spPr>
      </p:sp>
      <p:sp>
        <p:nvSpPr>
          <p:cNvPr id="33" name="Text 30"/>
          <p:cNvSpPr/>
          <p:nvPr/>
        </p:nvSpPr>
        <p:spPr>
          <a:xfrm>
            <a:off x="7326167" y="3255264"/>
            <a:ext cx="4308049"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Anatomische Reichweite des Verweises beachten.</a:t>
            </a:r>
            <a:endParaRPr lang="en-US" sz="1677" dirty="0"/>
          </a:p>
        </p:txBody>
      </p:sp>
      <p:sp>
        <p:nvSpPr>
          <p:cNvPr id="34" name="Shape 31"/>
          <p:cNvSpPr/>
          <p:nvPr/>
        </p:nvSpPr>
        <p:spPr>
          <a:xfrm>
            <a:off x="438912" y="3913632"/>
            <a:ext cx="2469545" cy="726948"/>
          </a:xfrm>
          <a:prstGeom prst="rect">
            <a:avLst/>
          </a:prstGeom>
          <a:solidFill>
            <a:srgbClr val="FFFFFF"/>
          </a:solidFill>
          <a:ln w="12700">
            <a:solidFill>
              <a:srgbClr val="FFFFFF"/>
            </a:solidFill>
            <a:prstDash val="solid"/>
          </a:ln>
        </p:spPr>
      </p:sp>
      <p:sp>
        <p:nvSpPr>
          <p:cNvPr id="35" name="Text 32"/>
          <p:cNvSpPr/>
          <p:nvPr/>
        </p:nvSpPr>
        <p:spPr>
          <a:xfrm>
            <a:off x="557784" y="3982212"/>
            <a:ext cx="2231801" cy="58978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39.79.-</a:t>
            </a:r>
            <a:endParaRPr lang="en-US" sz="1677" dirty="0"/>
          </a:p>
        </p:txBody>
      </p:sp>
      <p:sp>
        <p:nvSpPr>
          <p:cNvPr id="36" name="Shape 33"/>
          <p:cNvSpPr/>
          <p:nvPr/>
        </p:nvSpPr>
        <p:spPr>
          <a:xfrm>
            <a:off x="2908457" y="3913632"/>
            <a:ext cx="4298838" cy="726948"/>
          </a:xfrm>
          <a:prstGeom prst="rect">
            <a:avLst/>
          </a:prstGeom>
          <a:solidFill>
            <a:srgbClr val="FFFFFF"/>
          </a:solidFill>
          <a:ln w="12700">
            <a:solidFill>
              <a:srgbClr val="FFFFFF"/>
            </a:solidFill>
            <a:prstDash val="solid"/>
          </a:ln>
        </p:spPr>
      </p:sp>
      <p:sp>
        <p:nvSpPr>
          <p:cNvPr id="37" name="Text 34"/>
          <p:cNvSpPr/>
          <p:nvPr/>
        </p:nvSpPr>
        <p:spPr>
          <a:xfrm>
            <a:off x="3027329" y="3982212"/>
            <a:ext cx="4061094"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Aorta als Exklusivum bei thorakalen / abdominal-pelvinen Gefässen</a:t>
            </a:r>
            <a:endParaRPr lang="en-US" sz="1677" dirty="0"/>
          </a:p>
        </p:txBody>
      </p:sp>
      <p:sp>
        <p:nvSpPr>
          <p:cNvPr id="38" name="Shape 35"/>
          <p:cNvSpPr/>
          <p:nvPr/>
        </p:nvSpPr>
        <p:spPr>
          <a:xfrm>
            <a:off x="7207295" y="3913632"/>
            <a:ext cx="4545793" cy="726948"/>
          </a:xfrm>
          <a:prstGeom prst="rect">
            <a:avLst/>
          </a:prstGeom>
          <a:solidFill>
            <a:srgbClr val="FFFFFF"/>
          </a:solidFill>
          <a:ln w="12700">
            <a:solidFill>
              <a:srgbClr val="FFFFFF"/>
            </a:solidFill>
            <a:prstDash val="solid"/>
          </a:ln>
        </p:spPr>
      </p:sp>
      <p:sp>
        <p:nvSpPr>
          <p:cNvPr id="39" name="Text 36"/>
          <p:cNvSpPr/>
          <p:nvPr/>
        </p:nvSpPr>
        <p:spPr>
          <a:xfrm>
            <a:off x="7326167" y="3982212"/>
            <a:ext cx="4308049"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Aorteneingriffe nicht in die sonstigen Gefässe einordnen.</a:t>
            </a:r>
            <a:endParaRPr lang="en-US" sz="1677" dirty="0"/>
          </a:p>
        </p:txBody>
      </p:sp>
      <p:sp>
        <p:nvSpPr>
          <p:cNvPr id="40" name="Shape 37"/>
          <p:cNvSpPr/>
          <p:nvPr/>
        </p:nvSpPr>
        <p:spPr>
          <a:xfrm>
            <a:off x="438912" y="4640580"/>
            <a:ext cx="2469545" cy="726948"/>
          </a:xfrm>
          <a:prstGeom prst="rect">
            <a:avLst/>
          </a:prstGeom>
          <a:solidFill>
            <a:srgbClr val="F0EBE1"/>
          </a:solidFill>
          <a:ln w="12700">
            <a:solidFill>
              <a:srgbClr val="F0EBE1"/>
            </a:solidFill>
            <a:prstDash val="solid"/>
          </a:ln>
        </p:spPr>
      </p:sp>
      <p:sp>
        <p:nvSpPr>
          <p:cNvPr id="41" name="Text 38"/>
          <p:cNvSpPr/>
          <p:nvPr/>
        </p:nvSpPr>
        <p:spPr>
          <a:xfrm>
            <a:off x="557784" y="4709160"/>
            <a:ext cx="2231801" cy="58978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38.9- / 38.98 / 38.99</a:t>
            </a:r>
            <a:endParaRPr lang="en-US" sz="1677" dirty="0"/>
          </a:p>
        </p:txBody>
      </p:sp>
      <p:sp>
        <p:nvSpPr>
          <p:cNvPr id="42" name="Shape 39"/>
          <p:cNvSpPr/>
          <p:nvPr/>
        </p:nvSpPr>
        <p:spPr>
          <a:xfrm>
            <a:off x="2908457" y="4640580"/>
            <a:ext cx="4298838" cy="726948"/>
          </a:xfrm>
          <a:prstGeom prst="rect">
            <a:avLst/>
          </a:prstGeom>
          <a:solidFill>
            <a:srgbClr val="F0EBE1"/>
          </a:solidFill>
          <a:ln w="12700">
            <a:solidFill>
              <a:srgbClr val="F0EBE1"/>
            </a:solidFill>
            <a:prstDash val="solid"/>
          </a:ln>
        </p:spPr>
      </p:sp>
      <p:sp>
        <p:nvSpPr>
          <p:cNvPr id="43" name="Text 40"/>
          <p:cNvSpPr/>
          <p:nvPr/>
        </p:nvSpPr>
        <p:spPr>
          <a:xfrm>
            <a:off x="3027329" y="4709160"/>
            <a:ext cx="4061094"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Überflüssige Exklusiva zur Punktion gestrichen</a:t>
            </a:r>
            <a:endParaRPr lang="en-US" sz="1677" dirty="0"/>
          </a:p>
        </p:txBody>
      </p:sp>
      <p:sp>
        <p:nvSpPr>
          <p:cNvPr id="44" name="Shape 41"/>
          <p:cNvSpPr/>
          <p:nvPr/>
        </p:nvSpPr>
        <p:spPr>
          <a:xfrm>
            <a:off x="7207295" y="4640580"/>
            <a:ext cx="4545793" cy="726948"/>
          </a:xfrm>
          <a:prstGeom prst="rect">
            <a:avLst/>
          </a:prstGeom>
          <a:solidFill>
            <a:srgbClr val="F0EBE1"/>
          </a:solidFill>
          <a:ln w="12700">
            <a:solidFill>
              <a:srgbClr val="F0EBE1"/>
            </a:solidFill>
            <a:prstDash val="solid"/>
          </a:ln>
        </p:spPr>
      </p:sp>
      <p:sp>
        <p:nvSpPr>
          <p:cNvPr id="45" name="Text 42"/>
          <p:cNvSpPr/>
          <p:nvPr/>
        </p:nvSpPr>
        <p:spPr>
          <a:xfrm>
            <a:off x="7326167" y="4709160"/>
            <a:ext cx="4308049"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Die Beschränkung aus P02 wird dadurch nicht aufgehoben.</a:t>
            </a:r>
            <a:endParaRPr lang="en-US" sz="1677" dirty="0"/>
          </a:p>
        </p:txBody>
      </p:sp>
      <p:sp>
        <p:nvSpPr>
          <p:cNvPr id="46" name="Shape 43"/>
          <p:cNvSpPr/>
          <p:nvPr/>
        </p:nvSpPr>
        <p:spPr>
          <a:xfrm>
            <a:off x="438912" y="5577840"/>
            <a:ext cx="11314176" cy="539496"/>
          </a:xfrm>
          <a:prstGeom prst="rect">
            <a:avLst/>
          </a:prstGeom>
          <a:solidFill>
            <a:srgbClr val="ECEFDF"/>
          </a:solidFill>
          <a:ln w="12700">
            <a:solidFill>
              <a:srgbClr val="ECEFDF"/>
            </a:solidFill>
            <a:prstDash val="solid"/>
          </a:ln>
        </p:spPr>
      </p:sp>
      <p:sp>
        <p:nvSpPr>
          <p:cNvPr id="47" name="Shape 44"/>
          <p:cNvSpPr/>
          <p:nvPr/>
        </p:nvSpPr>
        <p:spPr>
          <a:xfrm>
            <a:off x="438912" y="5577840"/>
            <a:ext cx="41148" cy="539496"/>
          </a:xfrm>
          <a:prstGeom prst="rect">
            <a:avLst/>
          </a:prstGeom>
          <a:solidFill>
            <a:srgbClr val="284907"/>
          </a:solidFill>
          <a:ln w="12700">
            <a:solidFill>
              <a:srgbClr val="284907"/>
            </a:solidFill>
            <a:prstDash val="solid"/>
          </a:ln>
        </p:spPr>
      </p:sp>
      <p:sp>
        <p:nvSpPr>
          <p:cNvPr id="48" name="Text 45"/>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Aus einer Streichung folgt weder eine automatische Ersatznummer noch eine neue Kodiererlaubnis.</a:t>
            </a:r>
            <a:endParaRPr lang="en-US" sz="1512"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02 | DIALYSEVERFAHREN</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GROSSE NEUORDNUNG</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39.95.- wird durch drei Verfahrensfamilien ersetzt</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150, 152; CHOP 2027: S. 153, 157, 160.</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28 / 124</a:t>
            </a:r>
            <a:endParaRPr lang="en-US" sz="900" dirty="0"/>
          </a:p>
        </p:txBody>
      </p:sp>
      <p:sp>
        <p:nvSpPr>
          <p:cNvPr id="16" name="Shape 13"/>
          <p:cNvSpPr/>
          <p:nvPr/>
        </p:nvSpPr>
        <p:spPr>
          <a:xfrm>
            <a:off x="438912" y="2020824"/>
            <a:ext cx="3887247" cy="438912"/>
          </a:xfrm>
          <a:prstGeom prst="rect">
            <a:avLst/>
          </a:prstGeom>
          <a:solidFill>
            <a:srgbClr val="303D43"/>
          </a:solidFill>
          <a:ln w="12700">
            <a:solidFill>
              <a:srgbClr val="303D43"/>
            </a:solidFill>
            <a:prstDash val="solid"/>
          </a:ln>
        </p:spPr>
      </p:sp>
      <p:sp>
        <p:nvSpPr>
          <p:cNvPr id="17" name="Text 14"/>
          <p:cNvSpPr/>
          <p:nvPr/>
        </p:nvSpPr>
        <p:spPr>
          <a:xfrm>
            <a:off x="557784" y="2093976"/>
            <a:ext cx="3649503"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Verfahren</a:t>
            </a:r>
            <a:endParaRPr lang="en-US" sz="1327" dirty="0"/>
          </a:p>
        </p:txBody>
      </p:sp>
      <p:sp>
        <p:nvSpPr>
          <p:cNvPr id="18" name="Shape 15"/>
          <p:cNvSpPr/>
          <p:nvPr/>
        </p:nvSpPr>
        <p:spPr>
          <a:xfrm>
            <a:off x="4326159" y="2020824"/>
            <a:ext cx="3155530" cy="438912"/>
          </a:xfrm>
          <a:prstGeom prst="rect">
            <a:avLst/>
          </a:prstGeom>
          <a:solidFill>
            <a:srgbClr val="303D43"/>
          </a:solidFill>
          <a:ln w="12700">
            <a:solidFill>
              <a:srgbClr val="303D43"/>
            </a:solidFill>
            <a:prstDash val="solid"/>
          </a:ln>
        </p:spPr>
      </p:sp>
      <p:sp>
        <p:nvSpPr>
          <p:cNvPr id="19" name="Text 16"/>
          <p:cNvSpPr/>
          <p:nvPr/>
        </p:nvSpPr>
        <p:spPr>
          <a:xfrm>
            <a:off x="4445031" y="2093976"/>
            <a:ext cx="2917786"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2026</a:t>
            </a:r>
            <a:endParaRPr lang="en-US" sz="1327" dirty="0"/>
          </a:p>
        </p:txBody>
      </p:sp>
      <p:sp>
        <p:nvSpPr>
          <p:cNvPr id="20" name="Shape 17"/>
          <p:cNvSpPr/>
          <p:nvPr/>
        </p:nvSpPr>
        <p:spPr>
          <a:xfrm>
            <a:off x="7481689" y="2020824"/>
            <a:ext cx="4271399" cy="438912"/>
          </a:xfrm>
          <a:prstGeom prst="rect">
            <a:avLst/>
          </a:prstGeom>
          <a:solidFill>
            <a:srgbClr val="303D43"/>
          </a:solidFill>
          <a:ln w="12700">
            <a:solidFill>
              <a:srgbClr val="303D43"/>
            </a:solidFill>
            <a:prstDash val="solid"/>
          </a:ln>
        </p:spPr>
      </p:sp>
      <p:sp>
        <p:nvSpPr>
          <p:cNvPr id="21" name="Text 18"/>
          <p:cNvSpPr/>
          <p:nvPr/>
        </p:nvSpPr>
        <p:spPr>
          <a:xfrm>
            <a:off x="7600561" y="2093976"/>
            <a:ext cx="4033655"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2027</a:t>
            </a:r>
            <a:endParaRPr lang="en-US" sz="1327" dirty="0"/>
          </a:p>
        </p:txBody>
      </p:sp>
      <p:sp>
        <p:nvSpPr>
          <p:cNvPr id="22" name="Shape 19"/>
          <p:cNvSpPr/>
          <p:nvPr/>
        </p:nvSpPr>
        <p:spPr>
          <a:xfrm>
            <a:off x="438912" y="2459736"/>
            <a:ext cx="3887247" cy="671627"/>
          </a:xfrm>
          <a:prstGeom prst="rect">
            <a:avLst/>
          </a:prstGeom>
          <a:solidFill>
            <a:srgbClr val="FFFFFF"/>
          </a:solidFill>
          <a:ln w="12700">
            <a:solidFill>
              <a:srgbClr val="FFFFFF"/>
            </a:solidFill>
            <a:prstDash val="solid"/>
          </a:ln>
        </p:spPr>
      </p:sp>
      <p:sp>
        <p:nvSpPr>
          <p:cNvPr id="23" name="Text 20"/>
          <p:cNvSpPr/>
          <p:nvPr/>
        </p:nvSpPr>
        <p:spPr>
          <a:xfrm>
            <a:off x="557784" y="2528316"/>
            <a:ext cx="3649503" cy="534467"/>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Hämodialyse</a:t>
            </a:r>
            <a:endParaRPr lang="en-US" sz="1677" dirty="0"/>
          </a:p>
        </p:txBody>
      </p:sp>
      <p:sp>
        <p:nvSpPr>
          <p:cNvPr id="24" name="Shape 21"/>
          <p:cNvSpPr/>
          <p:nvPr/>
        </p:nvSpPr>
        <p:spPr>
          <a:xfrm>
            <a:off x="4326159" y="2459736"/>
            <a:ext cx="3155530" cy="671627"/>
          </a:xfrm>
          <a:prstGeom prst="rect">
            <a:avLst/>
          </a:prstGeom>
          <a:solidFill>
            <a:srgbClr val="FFFFFF"/>
          </a:solidFill>
          <a:ln w="12700">
            <a:solidFill>
              <a:srgbClr val="FFFFFF"/>
            </a:solidFill>
            <a:prstDash val="solid"/>
          </a:ln>
        </p:spPr>
      </p:sp>
      <p:sp>
        <p:nvSpPr>
          <p:cNvPr id="25" name="Text 22"/>
          <p:cNvSpPr/>
          <p:nvPr/>
        </p:nvSpPr>
        <p:spPr>
          <a:xfrm>
            <a:off x="4445031" y="2528316"/>
            <a:ext cx="2917786" cy="534467"/>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Teile von 39.95.-</a:t>
            </a:r>
            <a:endParaRPr lang="en-US" sz="1677" dirty="0"/>
          </a:p>
        </p:txBody>
      </p:sp>
      <p:sp>
        <p:nvSpPr>
          <p:cNvPr id="26" name="Shape 23"/>
          <p:cNvSpPr/>
          <p:nvPr/>
        </p:nvSpPr>
        <p:spPr>
          <a:xfrm>
            <a:off x="7481689" y="2459736"/>
            <a:ext cx="4271399" cy="671627"/>
          </a:xfrm>
          <a:prstGeom prst="rect">
            <a:avLst/>
          </a:prstGeom>
          <a:solidFill>
            <a:srgbClr val="FFFFFF"/>
          </a:solidFill>
          <a:ln w="12700">
            <a:solidFill>
              <a:srgbClr val="FFFFFF"/>
            </a:solidFill>
            <a:prstDash val="solid"/>
          </a:ln>
        </p:spPr>
      </p:sp>
      <p:sp>
        <p:nvSpPr>
          <p:cNvPr id="27" name="Text 24"/>
          <p:cNvSpPr/>
          <p:nvPr/>
        </p:nvSpPr>
        <p:spPr>
          <a:xfrm>
            <a:off x="7600561" y="2528316"/>
            <a:ext cx="4033655" cy="534467"/>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39.9B.-</a:t>
            </a:r>
            <a:endParaRPr lang="en-US" sz="1677" dirty="0"/>
          </a:p>
        </p:txBody>
      </p:sp>
      <p:sp>
        <p:nvSpPr>
          <p:cNvPr id="28" name="Shape 25"/>
          <p:cNvSpPr/>
          <p:nvPr/>
        </p:nvSpPr>
        <p:spPr>
          <a:xfrm>
            <a:off x="438912" y="3131363"/>
            <a:ext cx="3887247" cy="671627"/>
          </a:xfrm>
          <a:prstGeom prst="rect">
            <a:avLst/>
          </a:prstGeom>
          <a:solidFill>
            <a:srgbClr val="F0EBE1"/>
          </a:solidFill>
          <a:ln w="12700">
            <a:solidFill>
              <a:srgbClr val="F0EBE1"/>
            </a:solidFill>
            <a:prstDash val="solid"/>
          </a:ln>
        </p:spPr>
      </p:sp>
      <p:sp>
        <p:nvSpPr>
          <p:cNvPr id="29" name="Text 26"/>
          <p:cNvSpPr/>
          <p:nvPr/>
        </p:nvSpPr>
        <p:spPr>
          <a:xfrm>
            <a:off x="557784" y="3199943"/>
            <a:ext cx="3649503" cy="534467"/>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Hämofiltration</a:t>
            </a:r>
            <a:endParaRPr lang="en-US" sz="1677" dirty="0"/>
          </a:p>
        </p:txBody>
      </p:sp>
      <p:sp>
        <p:nvSpPr>
          <p:cNvPr id="30" name="Shape 27"/>
          <p:cNvSpPr/>
          <p:nvPr/>
        </p:nvSpPr>
        <p:spPr>
          <a:xfrm>
            <a:off x="4326159" y="3131363"/>
            <a:ext cx="3155530" cy="671627"/>
          </a:xfrm>
          <a:prstGeom prst="rect">
            <a:avLst/>
          </a:prstGeom>
          <a:solidFill>
            <a:srgbClr val="F0EBE1"/>
          </a:solidFill>
          <a:ln w="12700">
            <a:solidFill>
              <a:srgbClr val="F0EBE1"/>
            </a:solidFill>
            <a:prstDash val="solid"/>
          </a:ln>
        </p:spPr>
      </p:sp>
      <p:sp>
        <p:nvSpPr>
          <p:cNvPr id="31" name="Text 28"/>
          <p:cNvSpPr/>
          <p:nvPr/>
        </p:nvSpPr>
        <p:spPr>
          <a:xfrm>
            <a:off x="4445031" y="3199943"/>
            <a:ext cx="2917786" cy="534467"/>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Teile von 39.95.-</a:t>
            </a:r>
            <a:endParaRPr lang="en-US" sz="1677" dirty="0"/>
          </a:p>
        </p:txBody>
      </p:sp>
      <p:sp>
        <p:nvSpPr>
          <p:cNvPr id="32" name="Shape 29"/>
          <p:cNvSpPr/>
          <p:nvPr/>
        </p:nvSpPr>
        <p:spPr>
          <a:xfrm>
            <a:off x="7481689" y="3131363"/>
            <a:ext cx="4271399" cy="671627"/>
          </a:xfrm>
          <a:prstGeom prst="rect">
            <a:avLst/>
          </a:prstGeom>
          <a:solidFill>
            <a:srgbClr val="F0EBE1"/>
          </a:solidFill>
          <a:ln w="12700">
            <a:solidFill>
              <a:srgbClr val="F0EBE1"/>
            </a:solidFill>
            <a:prstDash val="solid"/>
          </a:ln>
        </p:spPr>
      </p:sp>
      <p:sp>
        <p:nvSpPr>
          <p:cNvPr id="33" name="Text 30"/>
          <p:cNvSpPr/>
          <p:nvPr/>
        </p:nvSpPr>
        <p:spPr>
          <a:xfrm>
            <a:off x="7600561" y="3199943"/>
            <a:ext cx="4033655" cy="534467"/>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39.9C.-</a:t>
            </a:r>
            <a:endParaRPr lang="en-US" sz="1677" dirty="0"/>
          </a:p>
        </p:txBody>
      </p:sp>
      <p:sp>
        <p:nvSpPr>
          <p:cNvPr id="34" name="Shape 31"/>
          <p:cNvSpPr/>
          <p:nvPr/>
        </p:nvSpPr>
        <p:spPr>
          <a:xfrm>
            <a:off x="438912" y="3802990"/>
            <a:ext cx="3887247" cy="671627"/>
          </a:xfrm>
          <a:prstGeom prst="rect">
            <a:avLst/>
          </a:prstGeom>
          <a:solidFill>
            <a:srgbClr val="FFFFFF"/>
          </a:solidFill>
          <a:ln w="12700">
            <a:solidFill>
              <a:srgbClr val="FFFFFF"/>
            </a:solidFill>
            <a:prstDash val="solid"/>
          </a:ln>
        </p:spPr>
      </p:sp>
      <p:sp>
        <p:nvSpPr>
          <p:cNvPr id="35" name="Text 32"/>
          <p:cNvSpPr/>
          <p:nvPr/>
        </p:nvSpPr>
        <p:spPr>
          <a:xfrm>
            <a:off x="557784" y="3871570"/>
            <a:ext cx="3649503" cy="534467"/>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Hämodiafiltration</a:t>
            </a:r>
            <a:endParaRPr lang="en-US" sz="1677" dirty="0"/>
          </a:p>
        </p:txBody>
      </p:sp>
      <p:sp>
        <p:nvSpPr>
          <p:cNvPr id="36" name="Shape 33"/>
          <p:cNvSpPr/>
          <p:nvPr/>
        </p:nvSpPr>
        <p:spPr>
          <a:xfrm>
            <a:off x="4326159" y="3802990"/>
            <a:ext cx="3155530" cy="671627"/>
          </a:xfrm>
          <a:prstGeom prst="rect">
            <a:avLst/>
          </a:prstGeom>
          <a:solidFill>
            <a:srgbClr val="FFFFFF"/>
          </a:solidFill>
          <a:ln w="12700">
            <a:solidFill>
              <a:srgbClr val="FFFFFF"/>
            </a:solidFill>
            <a:prstDash val="solid"/>
          </a:ln>
        </p:spPr>
      </p:sp>
      <p:sp>
        <p:nvSpPr>
          <p:cNvPr id="37" name="Text 34"/>
          <p:cNvSpPr/>
          <p:nvPr/>
        </p:nvSpPr>
        <p:spPr>
          <a:xfrm>
            <a:off x="4445031" y="3871570"/>
            <a:ext cx="2917786" cy="534467"/>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Teile von 39.95.-</a:t>
            </a:r>
            <a:endParaRPr lang="en-US" sz="1677" dirty="0"/>
          </a:p>
        </p:txBody>
      </p:sp>
      <p:sp>
        <p:nvSpPr>
          <p:cNvPr id="38" name="Shape 35"/>
          <p:cNvSpPr/>
          <p:nvPr/>
        </p:nvSpPr>
        <p:spPr>
          <a:xfrm>
            <a:off x="7481689" y="3802990"/>
            <a:ext cx="4271399" cy="671627"/>
          </a:xfrm>
          <a:prstGeom prst="rect">
            <a:avLst/>
          </a:prstGeom>
          <a:solidFill>
            <a:srgbClr val="FFFFFF"/>
          </a:solidFill>
          <a:ln w="12700">
            <a:solidFill>
              <a:srgbClr val="FFFFFF"/>
            </a:solidFill>
            <a:prstDash val="solid"/>
          </a:ln>
        </p:spPr>
      </p:sp>
      <p:sp>
        <p:nvSpPr>
          <p:cNvPr id="39" name="Text 36"/>
          <p:cNvSpPr/>
          <p:nvPr/>
        </p:nvSpPr>
        <p:spPr>
          <a:xfrm>
            <a:off x="7600561" y="3871570"/>
            <a:ext cx="4033655" cy="534467"/>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39.9D.-</a:t>
            </a:r>
            <a:endParaRPr lang="en-US" sz="1677" dirty="0"/>
          </a:p>
        </p:txBody>
      </p:sp>
      <p:sp>
        <p:nvSpPr>
          <p:cNvPr id="40" name="Shape 37"/>
          <p:cNvSpPr/>
          <p:nvPr/>
        </p:nvSpPr>
        <p:spPr>
          <a:xfrm>
            <a:off x="438912" y="4474616"/>
            <a:ext cx="3887247" cy="892912"/>
          </a:xfrm>
          <a:prstGeom prst="rect">
            <a:avLst/>
          </a:prstGeom>
          <a:solidFill>
            <a:srgbClr val="F0EBE1"/>
          </a:solidFill>
          <a:ln w="12700">
            <a:solidFill>
              <a:srgbClr val="F0EBE1"/>
            </a:solidFill>
            <a:prstDash val="solid"/>
          </a:ln>
        </p:spPr>
      </p:sp>
      <p:sp>
        <p:nvSpPr>
          <p:cNvPr id="41" name="Text 38"/>
          <p:cNvSpPr/>
          <p:nvPr/>
        </p:nvSpPr>
        <p:spPr>
          <a:xfrm>
            <a:off x="557784" y="4543196"/>
            <a:ext cx="3649503" cy="755752"/>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Zusatzinformationen zur Hämodialyse</a:t>
            </a:r>
            <a:endParaRPr lang="en-US" sz="1677" dirty="0"/>
          </a:p>
        </p:txBody>
      </p:sp>
      <p:sp>
        <p:nvSpPr>
          <p:cNvPr id="42" name="Shape 39"/>
          <p:cNvSpPr/>
          <p:nvPr/>
        </p:nvSpPr>
        <p:spPr>
          <a:xfrm>
            <a:off x="4326159" y="4474616"/>
            <a:ext cx="3155530" cy="892912"/>
          </a:xfrm>
          <a:prstGeom prst="rect">
            <a:avLst/>
          </a:prstGeom>
          <a:solidFill>
            <a:srgbClr val="F0EBE1"/>
          </a:solidFill>
          <a:ln w="12700">
            <a:solidFill>
              <a:srgbClr val="F0EBE1"/>
            </a:solidFill>
            <a:prstDash val="solid"/>
          </a:ln>
        </p:spPr>
      </p:sp>
      <p:sp>
        <p:nvSpPr>
          <p:cNvPr id="43" name="Text 40"/>
          <p:cNvSpPr/>
          <p:nvPr/>
        </p:nvSpPr>
        <p:spPr>
          <a:xfrm>
            <a:off x="4445031" y="4543196"/>
            <a:ext cx="2917786" cy="755752"/>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39.95.I-</a:t>
            </a:r>
            <a:endParaRPr lang="en-US" sz="1677" dirty="0"/>
          </a:p>
        </p:txBody>
      </p:sp>
      <p:sp>
        <p:nvSpPr>
          <p:cNvPr id="44" name="Shape 41"/>
          <p:cNvSpPr/>
          <p:nvPr/>
        </p:nvSpPr>
        <p:spPr>
          <a:xfrm>
            <a:off x="7481689" y="4474616"/>
            <a:ext cx="4271399" cy="892912"/>
          </a:xfrm>
          <a:prstGeom prst="rect">
            <a:avLst/>
          </a:prstGeom>
          <a:solidFill>
            <a:srgbClr val="F0EBE1"/>
          </a:solidFill>
          <a:ln w="12700">
            <a:solidFill>
              <a:srgbClr val="F0EBE1"/>
            </a:solidFill>
            <a:prstDash val="solid"/>
          </a:ln>
        </p:spPr>
      </p:sp>
      <p:sp>
        <p:nvSpPr>
          <p:cNvPr id="45" name="Text 42"/>
          <p:cNvSpPr/>
          <p:nvPr/>
        </p:nvSpPr>
        <p:spPr>
          <a:xfrm>
            <a:off x="7600561" y="4543196"/>
            <a:ext cx="4033655" cy="755752"/>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Definitiv gestrichen; kein identischer Nachfolger</a:t>
            </a:r>
            <a:endParaRPr lang="en-US" sz="1677" dirty="0"/>
          </a:p>
        </p:txBody>
      </p:sp>
      <p:sp>
        <p:nvSpPr>
          <p:cNvPr id="46" name="Shape 43"/>
          <p:cNvSpPr/>
          <p:nvPr/>
        </p:nvSpPr>
        <p:spPr>
          <a:xfrm>
            <a:off x="438912" y="5577840"/>
            <a:ext cx="11314176" cy="539496"/>
          </a:xfrm>
          <a:prstGeom prst="rect">
            <a:avLst/>
          </a:prstGeom>
          <a:solidFill>
            <a:srgbClr val="ECEFDF"/>
          </a:solidFill>
          <a:ln w="12700">
            <a:solidFill>
              <a:srgbClr val="ECEFDF"/>
            </a:solidFill>
            <a:prstDash val="solid"/>
          </a:ln>
        </p:spPr>
      </p:sp>
      <p:sp>
        <p:nvSpPr>
          <p:cNvPr id="47" name="Shape 44"/>
          <p:cNvSpPr/>
          <p:nvPr/>
        </p:nvSpPr>
        <p:spPr>
          <a:xfrm>
            <a:off x="438912" y="5577840"/>
            <a:ext cx="41148" cy="539496"/>
          </a:xfrm>
          <a:prstGeom prst="rect">
            <a:avLst/>
          </a:prstGeom>
          <a:solidFill>
            <a:srgbClr val="284907"/>
          </a:solidFill>
          <a:ln w="12700">
            <a:solidFill>
              <a:srgbClr val="284907"/>
            </a:solidFill>
            <a:prstDash val="solid"/>
          </a:ln>
        </p:spPr>
      </p:sp>
      <p:sp>
        <p:nvSpPr>
          <p:cNvPr id="48" name="Text 45"/>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Neue Familie UND neues Zeitintervall auswählen. Ein blosses Ersetzen des Präfixes reicht nicht.</a:t>
            </a:r>
            <a:endParaRPr lang="en-US" sz="1512"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02 | DIALYSEVERFAHREN</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KODIERWEG</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Dialyse: vier Angaben steuern die Kodewahl</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2027: S. 153, 155, 157, 159, 162.</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29 / 124</a:t>
            </a:r>
            <a:endParaRPr lang="en-US" sz="900" dirty="0"/>
          </a:p>
        </p:txBody>
      </p:sp>
      <p:sp>
        <p:nvSpPr>
          <p:cNvPr id="16" name="Shape 13"/>
          <p:cNvSpPr/>
          <p:nvPr/>
        </p:nvSpPr>
        <p:spPr>
          <a:xfrm>
            <a:off x="438912" y="2029968"/>
            <a:ext cx="11314176" cy="756666"/>
          </a:xfrm>
          <a:prstGeom prst="rect">
            <a:avLst/>
          </a:prstGeom>
          <a:solidFill>
            <a:srgbClr val="FFFFFF"/>
          </a:solidFill>
          <a:ln w="12700">
            <a:solidFill>
              <a:srgbClr val="FFFFFF"/>
            </a:solidFill>
            <a:prstDash val="solid"/>
          </a:ln>
        </p:spPr>
      </p:sp>
      <p:sp>
        <p:nvSpPr>
          <p:cNvPr id="17" name="Text 14"/>
          <p:cNvSpPr/>
          <p:nvPr/>
        </p:nvSpPr>
        <p:spPr>
          <a:xfrm>
            <a:off x="576072" y="2103120"/>
            <a:ext cx="411480" cy="610362"/>
          </a:xfrm>
          <a:prstGeom prst="rect">
            <a:avLst/>
          </a:prstGeom>
          <a:noFill/>
          <a:ln/>
        </p:spPr>
        <p:txBody>
          <a:bodyPr wrap="square" lIns="0" tIns="0" rIns="0" bIns="0" rtlCol="0" anchor="ctr"/>
          <a:lstStyle/>
          <a:p>
            <a:pPr marL="0" indent="0">
              <a:lnSpc>
                <a:spcPct val="104000"/>
              </a:lnSpc>
              <a:buNone/>
            </a:pPr>
            <a:r>
              <a:rPr lang="en-US" sz="1900" b="1" dirty="0">
                <a:solidFill>
                  <a:srgbClr val="284907"/>
                </a:solidFill>
                <a:latin typeface="Arial" pitchFamily="34" charset="0"/>
                <a:ea typeface="Arial" pitchFamily="34" charset="-122"/>
                <a:cs typeface="Arial" pitchFamily="34" charset="-120"/>
              </a:rPr>
              <a:t>01</a:t>
            </a:r>
            <a:endParaRPr lang="en-US" sz="1900" dirty="0"/>
          </a:p>
        </p:txBody>
      </p:sp>
      <p:sp>
        <p:nvSpPr>
          <p:cNvPr id="18" name="Text 15"/>
          <p:cNvSpPr/>
          <p:nvPr/>
        </p:nvSpPr>
        <p:spPr>
          <a:xfrm>
            <a:off x="1197864" y="2098548"/>
            <a:ext cx="3721608" cy="619506"/>
          </a:xfrm>
          <a:prstGeom prst="rect">
            <a:avLst/>
          </a:prstGeom>
          <a:noFill/>
          <a:ln/>
        </p:spPr>
        <p:txBody>
          <a:bodyPr wrap="square" lIns="0" tIns="0" rIns="0" bIns="0" rtlCol="0" anchor="ctr"/>
          <a:lstStyle/>
          <a:p>
            <a:pPr marL="0" indent="0">
              <a:lnSpc>
                <a:spcPct val="104000"/>
              </a:lnSpc>
              <a:buNone/>
            </a:pPr>
            <a:r>
              <a:rPr lang="en-US" sz="1645" b="1" dirty="0">
                <a:solidFill>
                  <a:srgbClr val="243239"/>
                </a:solidFill>
                <a:latin typeface="Arial" pitchFamily="34" charset="0"/>
                <a:ea typeface="Arial" pitchFamily="34" charset="-122"/>
                <a:cs typeface="Arial" pitchFamily="34" charset="-120"/>
              </a:rPr>
              <a:t>Verfahren</a:t>
            </a:r>
            <a:endParaRPr lang="en-US" sz="1645" dirty="0"/>
          </a:p>
        </p:txBody>
      </p:sp>
      <p:sp>
        <p:nvSpPr>
          <p:cNvPr id="19" name="Text 16"/>
          <p:cNvSpPr/>
          <p:nvPr/>
        </p:nvSpPr>
        <p:spPr>
          <a:xfrm>
            <a:off x="5138928" y="2098548"/>
            <a:ext cx="6449568" cy="619506"/>
          </a:xfrm>
          <a:prstGeom prst="rect">
            <a:avLst/>
          </a:prstGeom>
          <a:noFill/>
          <a:ln/>
        </p:spPr>
        <p:txBody>
          <a:bodyPr wrap="square" lIns="0" tIns="0" rIns="0" bIns="0" rtlCol="0" anchor="ctr"/>
          <a:lstStyle/>
          <a:p>
            <a:pPr marL="0" indent="0">
              <a:lnSpc>
                <a:spcPct val="104000"/>
              </a:lnSpc>
              <a:buNone/>
            </a:pPr>
            <a:r>
              <a:rPr lang="en-US" sz="1607" dirty="0">
                <a:solidFill>
                  <a:srgbClr val="243239"/>
                </a:solidFill>
                <a:latin typeface="Arial" pitchFamily="34" charset="0"/>
                <a:ea typeface="Arial" pitchFamily="34" charset="-122"/>
                <a:cs typeface="Arial" pitchFamily="34" charset="-120"/>
              </a:rPr>
              <a:t>Hämodialyse, Hämofiltration oder Hämodiafiltration?</a:t>
            </a:r>
            <a:endParaRPr lang="en-US" sz="1607" dirty="0"/>
          </a:p>
        </p:txBody>
      </p:sp>
      <p:sp>
        <p:nvSpPr>
          <p:cNvPr id="20" name="Shape 17"/>
          <p:cNvSpPr/>
          <p:nvPr/>
        </p:nvSpPr>
        <p:spPr>
          <a:xfrm>
            <a:off x="438912" y="2878074"/>
            <a:ext cx="11314176" cy="756666"/>
          </a:xfrm>
          <a:prstGeom prst="rect">
            <a:avLst/>
          </a:prstGeom>
          <a:solidFill>
            <a:srgbClr val="F0EBE1"/>
          </a:solidFill>
          <a:ln w="12700">
            <a:solidFill>
              <a:srgbClr val="F0EBE1"/>
            </a:solidFill>
            <a:prstDash val="solid"/>
          </a:ln>
        </p:spPr>
      </p:sp>
      <p:sp>
        <p:nvSpPr>
          <p:cNvPr id="21" name="Text 18"/>
          <p:cNvSpPr/>
          <p:nvPr/>
        </p:nvSpPr>
        <p:spPr>
          <a:xfrm>
            <a:off x="576072" y="2951226"/>
            <a:ext cx="411480" cy="610362"/>
          </a:xfrm>
          <a:prstGeom prst="rect">
            <a:avLst/>
          </a:prstGeom>
          <a:noFill/>
          <a:ln/>
        </p:spPr>
        <p:txBody>
          <a:bodyPr wrap="square" lIns="0" tIns="0" rIns="0" bIns="0" rtlCol="0" anchor="ctr"/>
          <a:lstStyle/>
          <a:p>
            <a:pPr marL="0" indent="0">
              <a:lnSpc>
                <a:spcPct val="104000"/>
              </a:lnSpc>
              <a:buNone/>
            </a:pPr>
            <a:r>
              <a:rPr lang="en-US" sz="1900" b="1" dirty="0">
                <a:solidFill>
                  <a:srgbClr val="284907"/>
                </a:solidFill>
                <a:latin typeface="Arial" pitchFamily="34" charset="0"/>
                <a:ea typeface="Arial" pitchFamily="34" charset="-122"/>
                <a:cs typeface="Arial" pitchFamily="34" charset="-120"/>
              </a:rPr>
              <a:t>02</a:t>
            </a:r>
            <a:endParaRPr lang="en-US" sz="1900" dirty="0"/>
          </a:p>
        </p:txBody>
      </p:sp>
      <p:sp>
        <p:nvSpPr>
          <p:cNvPr id="22" name="Text 19"/>
          <p:cNvSpPr/>
          <p:nvPr/>
        </p:nvSpPr>
        <p:spPr>
          <a:xfrm>
            <a:off x="1197864" y="2946654"/>
            <a:ext cx="3721608" cy="619506"/>
          </a:xfrm>
          <a:prstGeom prst="rect">
            <a:avLst/>
          </a:prstGeom>
          <a:noFill/>
          <a:ln/>
        </p:spPr>
        <p:txBody>
          <a:bodyPr wrap="square" lIns="0" tIns="0" rIns="0" bIns="0" rtlCol="0" anchor="ctr"/>
          <a:lstStyle/>
          <a:p>
            <a:pPr marL="0" indent="0">
              <a:lnSpc>
                <a:spcPct val="104000"/>
              </a:lnSpc>
              <a:buNone/>
            </a:pPr>
            <a:r>
              <a:rPr lang="en-US" sz="1645" b="1" dirty="0">
                <a:solidFill>
                  <a:srgbClr val="243239"/>
                </a:solidFill>
                <a:latin typeface="Arial" pitchFamily="34" charset="0"/>
                <a:ea typeface="Arial" pitchFamily="34" charset="-122"/>
                <a:cs typeface="Arial" pitchFamily="34" charset="-120"/>
              </a:rPr>
              <a:t>Betriebsart</a:t>
            </a:r>
            <a:endParaRPr lang="en-US" sz="1645" dirty="0"/>
          </a:p>
        </p:txBody>
      </p:sp>
      <p:sp>
        <p:nvSpPr>
          <p:cNvPr id="23" name="Text 20"/>
          <p:cNvSpPr/>
          <p:nvPr/>
        </p:nvSpPr>
        <p:spPr>
          <a:xfrm>
            <a:off x="5138928" y="2946654"/>
            <a:ext cx="6449568" cy="619506"/>
          </a:xfrm>
          <a:prstGeom prst="rect">
            <a:avLst/>
          </a:prstGeom>
          <a:noFill/>
          <a:ln/>
        </p:spPr>
        <p:txBody>
          <a:bodyPr wrap="square" lIns="0" tIns="0" rIns="0" bIns="0" rtlCol="0" anchor="ctr"/>
          <a:lstStyle/>
          <a:p>
            <a:pPr marL="0" indent="0">
              <a:lnSpc>
                <a:spcPct val="104000"/>
              </a:lnSpc>
              <a:buNone/>
            </a:pPr>
            <a:r>
              <a:rPr lang="en-US" sz="1607" dirty="0">
                <a:solidFill>
                  <a:srgbClr val="243239"/>
                </a:solidFill>
                <a:latin typeface="Arial" pitchFamily="34" charset="0"/>
                <a:ea typeface="Arial" pitchFamily="34" charset="-122"/>
                <a:cs typeface="Arial" pitchFamily="34" charset="-120"/>
              </a:rPr>
              <a:t>Intermittierend, verlängert intermittierend oder kontinuierlich?</a:t>
            </a:r>
            <a:endParaRPr lang="en-US" sz="1607" dirty="0"/>
          </a:p>
        </p:txBody>
      </p:sp>
      <p:sp>
        <p:nvSpPr>
          <p:cNvPr id="24" name="Shape 21"/>
          <p:cNvSpPr/>
          <p:nvPr/>
        </p:nvSpPr>
        <p:spPr>
          <a:xfrm>
            <a:off x="438912" y="3726180"/>
            <a:ext cx="11314176" cy="756666"/>
          </a:xfrm>
          <a:prstGeom prst="rect">
            <a:avLst/>
          </a:prstGeom>
          <a:solidFill>
            <a:srgbClr val="FFFFFF"/>
          </a:solidFill>
          <a:ln w="12700">
            <a:solidFill>
              <a:srgbClr val="FFFFFF"/>
            </a:solidFill>
            <a:prstDash val="solid"/>
          </a:ln>
        </p:spPr>
      </p:sp>
      <p:sp>
        <p:nvSpPr>
          <p:cNvPr id="25" name="Text 22"/>
          <p:cNvSpPr/>
          <p:nvPr/>
        </p:nvSpPr>
        <p:spPr>
          <a:xfrm>
            <a:off x="576072" y="3799332"/>
            <a:ext cx="411480" cy="610362"/>
          </a:xfrm>
          <a:prstGeom prst="rect">
            <a:avLst/>
          </a:prstGeom>
          <a:noFill/>
          <a:ln/>
        </p:spPr>
        <p:txBody>
          <a:bodyPr wrap="square" lIns="0" tIns="0" rIns="0" bIns="0" rtlCol="0" anchor="ctr"/>
          <a:lstStyle/>
          <a:p>
            <a:pPr marL="0" indent="0">
              <a:lnSpc>
                <a:spcPct val="104000"/>
              </a:lnSpc>
              <a:buNone/>
            </a:pPr>
            <a:r>
              <a:rPr lang="en-US" sz="1900" b="1" dirty="0">
                <a:solidFill>
                  <a:srgbClr val="284907"/>
                </a:solidFill>
                <a:latin typeface="Arial" pitchFamily="34" charset="0"/>
                <a:ea typeface="Arial" pitchFamily="34" charset="-122"/>
                <a:cs typeface="Arial" pitchFamily="34" charset="-120"/>
              </a:rPr>
              <a:t>03</a:t>
            </a:r>
            <a:endParaRPr lang="en-US" sz="1900" dirty="0"/>
          </a:p>
        </p:txBody>
      </p:sp>
      <p:sp>
        <p:nvSpPr>
          <p:cNvPr id="26" name="Text 23"/>
          <p:cNvSpPr/>
          <p:nvPr/>
        </p:nvSpPr>
        <p:spPr>
          <a:xfrm>
            <a:off x="1197864" y="3794760"/>
            <a:ext cx="3721608" cy="619506"/>
          </a:xfrm>
          <a:prstGeom prst="rect">
            <a:avLst/>
          </a:prstGeom>
          <a:noFill/>
          <a:ln/>
        </p:spPr>
        <p:txBody>
          <a:bodyPr wrap="square" lIns="0" tIns="0" rIns="0" bIns="0" rtlCol="0" anchor="ctr"/>
          <a:lstStyle/>
          <a:p>
            <a:pPr marL="0" indent="0">
              <a:lnSpc>
                <a:spcPct val="104000"/>
              </a:lnSpc>
              <a:buNone/>
            </a:pPr>
            <a:r>
              <a:rPr lang="en-US" sz="1645" b="1" dirty="0">
                <a:solidFill>
                  <a:srgbClr val="243239"/>
                </a:solidFill>
                <a:latin typeface="Arial" pitchFamily="34" charset="0"/>
                <a:ea typeface="Arial" pitchFamily="34" charset="-122"/>
                <a:cs typeface="Arial" pitchFamily="34" charset="-120"/>
              </a:rPr>
              <a:t>Antikoagulation / Kreislauf</a:t>
            </a:r>
            <a:endParaRPr lang="en-US" sz="1645" dirty="0"/>
          </a:p>
        </p:txBody>
      </p:sp>
      <p:sp>
        <p:nvSpPr>
          <p:cNvPr id="27" name="Text 24"/>
          <p:cNvSpPr/>
          <p:nvPr/>
        </p:nvSpPr>
        <p:spPr>
          <a:xfrm>
            <a:off x="5138928" y="3794760"/>
            <a:ext cx="6449568" cy="619506"/>
          </a:xfrm>
          <a:prstGeom prst="rect">
            <a:avLst/>
          </a:prstGeom>
          <a:noFill/>
          <a:ln/>
        </p:spPr>
        <p:txBody>
          <a:bodyPr wrap="square" lIns="0" tIns="0" rIns="0" bIns="0" rtlCol="0" anchor="ctr"/>
          <a:lstStyle/>
          <a:p>
            <a:pPr marL="0" indent="0">
              <a:lnSpc>
                <a:spcPct val="104000"/>
              </a:lnSpc>
              <a:buNone/>
            </a:pPr>
            <a:r>
              <a:rPr lang="en-US" sz="1607" dirty="0">
                <a:solidFill>
                  <a:srgbClr val="243239"/>
                </a:solidFill>
                <a:latin typeface="Arial" pitchFamily="34" charset="0"/>
                <a:ea typeface="Arial" pitchFamily="34" charset="-122"/>
                <a:cs typeface="Arial" pitchFamily="34" charset="-120"/>
              </a:rPr>
              <a:t>Heparin oder keine Antikoagulation versus sonstige Substanzen; ggf. veno-venös oder arteriovenös.</a:t>
            </a:r>
            <a:endParaRPr lang="en-US" sz="1607" dirty="0"/>
          </a:p>
        </p:txBody>
      </p:sp>
      <p:sp>
        <p:nvSpPr>
          <p:cNvPr id="28" name="Shape 25"/>
          <p:cNvSpPr/>
          <p:nvPr/>
        </p:nvSpPr>
        <p:spPr>
          <a:xfrm>
            <a:off x="438912" y="4574286"/>
            <a:ext cx="11314176" cy="756666"/>
          </a:xfrm>
          <a:prstGeom prst="rect">
            <a:avLst/>
          </a:prstGeom>
          <a:solidFill>
            <a:srgbClr val="F0EBE1"/>
          </a:solidFill>
          <a:ln w="12700">
            <a:solidFill>
              <a:srgbClr val="F0EBE1"/>
            </a:solidFill>
            <a:prstDash val="solid"/>
          </a:ln>
        </p:spPr>
      </p:sp>
      <p:sp>
        <p:nvSpPr>
          <p:cNvPr id="29" name="Text 26"/>
          <p:cNvSpPr/>
          <p:nvPr/>
        </p:nvSpPr>
        <p:spPr>
          <a:xfrm>
            <a:off x="576072" y="4647438"/>
            <a:ext cx="411480" cy="610362"/>
          </a:xfrm>
          <a:prstGeom prst="rect">
            <a:avLst/>
          </a:prstGeom>
          <a:noFill/>
          <a:ln/>
        </p:spPr>
        <p:txBody>
          <a:bodyPr wrap="square" lIns="0" tIns="0" rIns="0" bIns="0" rtlCol="0" anchor="ctr"/>
          <a:lstStyle/>
          <a:p>
            <a:pPr marL="0" indent="0">
              <a:lnSpc>
                <a:spcPct val="104000"/>
              </a:lnSpc>
              <a:buNone/>
            </a:pPr>
            <a:r>
              <a:rPr lang="en-US" sz="1900" b="1" dirty="0">
                <a:solidFill>
                  <a:srgbClr val="284907"/>
                </a:solidFill>
                <a:latin typeface="Arial" pitchFamily="34" charset="0"/>
                <a:ea typeface="Arial" pitchFamily="34" charset="-122"/>
                <a:cs typeface="Arial" pitchFamily="34" charset="-120"/>
              </a:rPr>
              <a:t>04</a:t>
            </a:r>
            <a:endParaRPr lang="en-US" sz="1900" dirty="0"/>
          </a:p>
        </p:txBody>
      </p:sp>
      <p:sp>
        <p:nvSpPr>
          <p:cNvPr id="30" name="Text 27"/>
          <p:cNvSpPr/>
          <p:nvPr/>
        </p:nvSpPr>
        <p:spPr>
          <a:xfrm>
            <a:off x="1197864" y="4642866"/>
            <a:ext cx="3721608" cy="619506"/>
          </a:xfrm>
          <a:prstGeom prst="rect">
            <a:avLst/>
          </a:prstGeom>
          <a:noFill/>
          <a:ln/>
        </p:spPr>
        <p:txBody>
          <a:bodyPr wrap="square" lIns="0" tIns="0" rIns="0" bIns="0" rtlCol="0" anchor="ctr"/>
          <a:lstStyle/>
          <a:p>
            <a:pPr marL="0" indent="0">
              <a:lnSpc>
                <a:spcPct val="104000"/>
              </a:lnSpc>
              <a:buNone/>
            </a:pPr>
            <a:r>
              <a:rPr lang="en-US" sz="1645" b="1" dirty="0">
                <a:solidFill>
                  <a:srgbClr val="243239"/>
                </a:solidFill>
                <a:latin typeface="Arial" pitchFamily="34" charset="0"/>
                <a:ea typeface="Arial" pitchFamily="34" charset="-122"/>
                <a:cs typeface="Arial" pitchFamily="34" charset="-120"/>
              </a:rPr>
              <a:t>Dokumentierte Dauer</a:t>
            </a:r>
            <a:endParaRPr lang="en-US" sz="1645" dirty="0"/>
          </a:p>
        </p:txBody>
      </p:sp>
      <p:sp>
        <p:nvSpPr>
          <p:cNvPr id="31" name="Text 28"/>
          <p:cNvSpPr/>
          <p:nvPr/>
        </p:nvSpPr>
        <p:spPr>
          <a:xfrm>
            <a:off x="5138928" y="4642866"/>
            <a:ext cx="6449568" cy="619506"/>
          </a:xfrm>
          <a:prstGeom prst="rect">
            <a:avLst/>
          </a:prstGeom>
          <a:noFill/>
          <a:ln/>
        </p:spPr>
        <p:txBody>
          <a:bodyPr wrap="square" lIns="0" tIns="0" rIns="0" bIns="0" rtlCol="0" anchor="ctr"/>
          <a:lstStyle/>
          <a:p>
            <a:pPr marL="0" indent="0">
              <a:lnSpc>
                <a:spcPct val="104000"/>
              </a:lnSpc>
              <a:buNone/>
            </a:pPr>
            <a:r>
              <a:rPr lang="en-US" sz="1607" dirty="0">
                <a:solidFill>
                  <a:srgbClr val="243239"/>
                </a:solidFill>
                <a:latin typeface="Arial" pitchFamily="34" charset="0"/>
                <a:ea typeface="Arial" pitchFamily="34" charset="-122"/>
                <a:cs typeface="Arial" pitchFamily="34" charset="-120"/>
              </a:rPr>
              <a:t>Das passende neue Intervall aus der ausgewählten Kode-Serie ablesen.</a:t>
            </a:r>
            <a:endParaRPr lang="en-US" sz="1607" dirty="0"/>
          </a:p>
        </p:txBody>
      </p:sp>
      <p:sp>
        <p:nvSpPr>
          <p:cNvPr id="32" name="Shape 29"/>
          <p:cNvSpPr/>
          <p:nvPr/>
        </p:nvSpPr>
        <p:spPr>
          <a:xfrm>
            <a:off x="438912" y="5577840"/>
            <a:ext cx="11314176" cy="539496"/>
          </a:xfrm>
          <a:prstGeom prst="rect">
            <a:avLst/>
          </a:prstGeom>
          <a:solidFill>
            <a:srgbClr val="ECEFDF"/>
          </a:solidFill>
          <a:ln w="12700">
            <a:solidFill>
              <a:srgbClr val="ECEFDF"/>
            </a:solidFill>
            <a:prstDash val="solid"/>
          </a:ln>
        </p:spPr>
      </p:sp>
      <p:sp>
        <p:nvSpPr>
          <p:cNvPr id="33" name="Shape 30"/>
          <p:cNvSpPr/>
          <p:nvPr/>
        </p:nvSpPr>
        <p:spPr>
          <a:xfrm>
            <a:off x="438912" y="5577840"/>
            <a:ext cx="41148" cy="539496"/>
          </a:xfrm>
          <a:prstGeom prst="rect">
            <a:avLst/>
          </a:prstGeom>
          <a:solidFill>
            <a:srgbClr val="284907"/>
          </a:solidFill>
          <a:ln w="12700">
            <a:solidFill>
              <a:srgbClr val="284907"/>
            </a:solidFill>
            <a:prstDash val="solid"/>
          </a:ln>
        </p:spPr>
      </p:sp>
      <p:sp>
        <p:nvSpPr>
          <p:cNvPr id="34" name="Text 31"/>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Die Zeitwerte nicht aus der letzten Jahreskodierung, sondern aus der Behandlungsdokumentation übernehmen.</a:t>
            </a:r>
            <a:endParaRPr lang="en-US" sz="1512"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02 | DIALYSEVERFAHREN</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NEUE KODENUMMERN</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Neue Familien bei intermittierenden Verfahren</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2027: S. 153, 157, 160.</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30 / 124</a:t>
            </a:r>
            <a:endParaRPr lang="en-US" sz="900" dirty="0"/>
          </a:p>
        </p:txBody>
      </p:sp>
      <p:sp>
        <p:nvSpPr>
          <p:cNvPr id="16" name="Shape 13"/>
          <p:cNvSpPr/>
          <p:nvPr/>
        </p:nvSpPr>
        <p:spPr>
          <a:xfrm>
            <a:off x="438912" y="2020824"/>
            <a:ext cx="4728722" cy="438912"/>
          </a:xfrm>
          <a:prstGeom prst="rect">
            <a:avLst/>
          </a:prstGeom>
          <a:solidFill>
            <a:srgbClr val="303D43"/>
          </a:solidFill>
          <a:ln w="12700">
            <a:solidFill>
              <a:srgbClr val="303D43"/>
            </a:solidFill>
            <a:prstDash val="solid"/>
          </a:ln>
        </p:spPr>
      </p:sp>
      <p:sp>
        <p:nvSpPr>
          <p:cNvPr id="17" name="Text 14"/>
          <p:cNvSpPr/>
          <p:nvPr/>
        </p:nvSpPr>
        <p:spPr>
          <a:xfrm>
            <a:off x="557784" y="2093976"/>
            <a:ext cx="4490978"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Verfahren</a:t>
            </a:r>
            <a:endParaRPr lang="en-US" sz="1327" dirty="0"/>
          </a:p>
        </p:txBody>
      </p:sp>
      <p:sp>
        <p:nvSpPr>
          <p:cNvPr id="18" name="Shape 15"/>
          <p:cNvSpPr/>
          <p:nvPr/>
        </p:nvSpPr>
        <p:spPr>
          <a:xfrm>
            <a:off x="5167634" y="2020824"/>
            <a:ext cx="3292727" cy="438912"/>
          </a:xfrm>
          <a:prstGeom prst="rect">
            <a:avLst/>
          </a:prstGeom>
          <a:solidFill>
            <a:srgbClr val="303D43"/>
          </a:solidFill>
          <a:ln w="12700">
            <a:solidFill>
              <a:srgbClr val="303D43"/>
            </a:solidFill>
            <a:prstDash val="solid"/>
          </a:ln>
        </p:spPr>
      </p:sp>
      <p:sp>
        <p:nvSpPr>
          <p:cNvPr id="19" name="Text 16"/>
          <p:cNvSpPr/>
          <p:nvPr/>
        </p:nvSpPr>
        <p:spPr>
          <a:xfrm>
            <a:off x="5286506" y="2093976"/>
            <a:ext cx="3054983"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Heparin / ohne Antikoagulation</a:t>
            </a:r>
            <a:endParaRPr lang="en-US" sz="1327" dirty="0"/>
          </a:p>
        </p:txBody>
      </p:sp>
      <p:sp>
        <p:nvSpPr>
          <p:cNvPr id="20" name="Shape 17"/>
          <p:cNvSpPr/>
          <p:nvPr/>
        </p:nvSpPr>
        <p:spPr>
          <a:xfrm>
            <a:off x="8460361" y="2020824"/>
            <a:ext cx="3292727" cy="438912"/>
          </a:xfrm>
          <a:prstGeom prst="rect">
            <a:avLst/>
          </a:prstGeom>
          <a:solidFill>
            <a:srgbClr val="303D43"/>
          </a:solidFill>
          <a:ln w="12700">
            <a:solidFill>
              <a:srgbClr val="303D43"/>
            </a:solidFill>
            <a:prstDash val="solid"/>
          </a:ln>
        </p:spPr>
      </p:sp>
      <p:sp>
        <p:nvSpPr>
          <p:cNvPr id="21" name="Text 18"/>
          <p:cNvSpPr/>
          <p:nvPr/>
        </p:nvSpPr>
        <p:spPr>
          <a:xfrm>
            <a:off x="8579233" y="2093976"/>
            <a:ext cx="3054983"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Sonstige Antikoagulation</a:t>
            </a:r>
            <a:endParaRPr lang="en-US" sz="1327" dirty="0"/>
          </a:p>
        </p:txBody>
      </p:sp>
      <p:sp>
        <p:nvSpPr>
          <p:cNvPr id="22" name="Shape 19"/>
          <p:cNvSpPr/>
          <p:nvPr/>
        </p:nvSpPr>
        <p:spPr>
          <a:xfrm>
            <a:off x="438912" y="2459736"/>
            <a:ext cx="4728722" cy="726948"/>
          </a:xfrm>
          <a:prstGeom prst="rect">
            <a:avLst/>
          </a:prstGeom>
          <a:solidFill>
            <a:srgbClr val="FFFFFF"/>
          </a:solidFill>
          <a:ln w="12700">
            <a:solidFill>
              <a:srgbClr val="FFFFFF"/>
            </a:solidFill>
            <a:prstDash val="solid"/>
          </a:ln>
        </p:spPr>
      </p:sp>
      <p:sp>
        <p:nvSpPr>
          <p:cNvPr id="23" name="Text 20"/>
          <p:cNvSpPr/>
          <p:nvPr/>
        </p:nvSpPr>
        <p:spPr>
          <a:xfrm>
            <a:off x="557784" y="2528316"/>
            <a:ext cx="4490978" cy="58978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Hämodialyse, intermittierend</a:t>
            </a:r>
            <a:endParaRPr lang="en-US" sz="1677" dirty="0"/>
          </a:p>
        </p:txBody>
      </p:sp>
      <p:sp>
        <p:nvSpPr>
          <p:cNvPr id="24" name="Shape 21"/>
          <p:cNvSpPr/>
          <p:nvPr/>
        </p:nvSpPr>
        <p:spPr>
          <a:xfrm>
            <a:off x="5167634" y="2459736"/>
            <a:ext cx="3292727" cy="726948"/>
          </a:xfrm>
          <a:prstGeom prst="rect">
            <a:avLst/>
          </a:prstGeom>
          <a:solidFill>
            <a:srgbClr val="FFFFFF"/>
          </a:solidFill>
          <a:ln w="12700">
            <a:solidFill>
              <a:srgbClr val="FFFFFF"/>
            </a:solidFill>
            <a:prstDash val="solid"/>
          </a:ln>
        </p:spPr>
      </p:sp>
      <p:sp>
        <p:nvSpPr>
          <p:cNvPr id="25" name="Text 22"/>
          <p:cNvSpPr/>
          <p:nvPr/>
        </p:nvSpPr>
        <p:spPr>
          <a:xfrm>
            <a:off x="5286506" y="2528316"/>
            <a:ext cx="3054983"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39.9B.11</a:t>
            </a:r>
            <a:endParaRPr lang="en-US" sz="1677" dirty="0"/>
          </a:p>
        </p:txBody>
      </p:sp>
      <p:sp>
        <p:nvSpPr>
          <p:cNvPr id="26" name="Shape 23"/>
          <p:cNvSpPr/>
          <p:nvPr/>
        </p:nvSpPr>
        <p:spPr>
          <a:xfrm>
            <a:off x="8460361" y="2459736"/>
            <a:ext cx="3292727" cy="726948"/>
          </a:xfrm>
          <a:prstGeom prst="rect">
            <a:avLst/>
          </a:prstGeom>
          <a:solidFill>
            <a:srgbClr val="FFFFFF"/>
          </a:solidFill>
          <a:ln w="12700">
            <a:solidFill>
              <a:srgbClr val="FFFFFF"/>
            </a:solidFill>
            <a:prstDash val="solid"/>
          </a:ln>
        </p:spPr>
      </p:sp>
      <p:sp>
        <p:nvSpPr>
          <p:cNvPr id="27" name="Text 24"/>
          <p:cNvSpPr/>
          <p:nvPr/>
        </p:nvSpPr>
        <p:spPr>
          <a:xfrm>
            <a:off x="8579233" y="2528316"/>
            <a:ext cx="3054983"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39.9B.12</a:t>
            </a:r>
            <a:endParaRPr lang="en-US" sz="1677" dirty="0"/>
          </a:p>
        </p:txBody>
      </p:sp>
      <p:sp>
        <p:nvSpPr>
          <p:cNvPr id="28" name="Shape 25"/>
          <p:cNvSpPr/>
          <p:nvPr/>
        </p:nvSpPr>
        <p:spPr>
          <a:xfrm>
            <a:off x="438912" y="3186684"/>
            <a:ext cx="4728722" cy="726948"/>
          </a:xfrm>
          <a:prstGeom prst="rect">
            <a:avLst/>
          </a:prstGeom>
          <a:solidFill>
            <a:srgbClr val="F0EBE1"/>
          </a:solidFill>
          <a:ln w="12700">
            <a:solidFill>
              <a:srgbClr val="F0EBE1"/>
            </a:solidFill>
            <a:prstDash val="solid"/>
          </a:ln>
        </p:spPr>
      </p:sp>
      <p:sp>
        <p:nvSpPr>
          <p:cNvPr id="29" name="Text 26"/>
          <p:cNvSpPr/>
          <p:nvPr/>
        </p:nvSpPr>
        <p:spPr>
          <a:xfrm>
            <a:off x="557784" y="3255264"/>
            <a:ext cx="4490978" cy="58978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Hämodialyse, verlängert intermittierend</a:t>
            </a:r>
            <a:endParaRPr lang="en-US" sz="1677" dirty="0"/>
          </a:p>
        </p:txBody>
      </p:sp>
      <p:sp>
        <p:nvSpPr>
          <p:cNvPr id="30" name="Shape 27"/>
          <p:cNvSpPr/>
          <p:nvPr/>
        </p:nvSpPr>
        <p:spPr>
          <a:xfrm>
            <a:off x="5167634" y="3186684"/>
            <a:ext cx="3292727" cy="726948"/>
          </a:xfrm>
          <a:prstGeom prst="rect">
            <a:avLst/>
          </a:prstGeom>
          <a:solidFill>
            <a:srgbClr val="F0EBE1"/>
          </a:solidFill>
          <a:ln w="12700">
            <a:solidFill>
              <a:srgbClr val="F0EBE1"/>
            </a:solidFill>
            <a:prstDash val="solid"/>
          </a:ln>
        </p:spPr>
      </p:sp>
      <p:sp>
        <p:nvSpPr>
          <p:cNvPr id="31" name="Text 28"/>
          <p:cNvSpPr/>
          <p:nvPr/>
        </p:nvSpPr>
        <p:spPr>
          <a:xfrm>
            <a:off x="5286506" y="3255264"/>
            <a:ext cx="3054983"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39.9B.21</a:t>
            </a:r>
            <a:endParaRPr lang="en-US" sz="1677" dirty="0"/>
          </a:p>
        </p:txBody>
      </p:sp>
      <p:sp>
        <p:nvSpPr>
          <p:cNvPr id="32" name="Shape 29"/>
          <p:cNvSpPr/>
          <p:nvPr/>
        </p:nvSpPr>
        <p:spPr>
          <a:xfrm>
            <a:off x="8460361" y="3186684"/>
            <a:ext cx="3292727" cy="726948"/>
          </a:xfrm>
          <a:prstGeom prst="rect">
            <a:avLst/>
          </a:prstGeom>
          <a:solidFill>
            <a:srgbClr val="F0EBE1"/>
          </a:solidFill>
          <a:ln w="12700">
            <a:solidFill>
              <a:srgbClr val="F0EBE1"/>
            </a:solidFill>
            <a:prstDash val="solid"/>
          </a:ln>
        </p:spPr>
      </p:sp>
      <p:sp>
        <p:nvSpPr>
          <p:cNvPr id="33" name="Text 30"/>
          <p:cNvSpPr/>
          <p:nvPr/>
        </p:nvSpPr>
        <p:spPr>
          <a:xfrm>
            <a:off x="8579233" y="3255264"/>
            <a:ext cx="3054983"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39.9B.22</a:t>
            </a:r>
            <a:endParaRPr lang="en-US" sz="1677" dirty="0"/>
          </a:p>
        </p:txBody>
      </p:sp>
      <p:sp>
        <p:nvSpPr>
          <p:cNvPr id="34" name="Shape 31"/>
          <p:cNvSpPr/>
          <p:nvPr/>
        </p:nvSpPr>
        <p:spPr>
          <a:xfrm>
            <a:off x="438912" y="3913632"/>
            <a:ext cx="4728722" cy="726948"/>
          </a:xfrm>
          <a:prstGeom prst="rect">
            <a:avLst/>
          </a:prstGeom>
          <a:solidFill>
            <a:srgbClr val="FFFFFF"/>
          </a:solidFill>
          <a:ln w="12700">
            <a:solidFill>
              <a:srgbClr val="FFFFFF"/>
            </a:solidFill>
            <a:prstDash val="solid"/>
          </a:ln>
        </p:spPr>
      </p:sp>
      <p:sp>
        <p:nvSpPr>
          <p:cNvPr id="35" name="Text 32"/>
          <p:cNvSpPr/>
          <p:nvPr/>
        </p:nvSpPr>
        <p:spPr>
          <a:xfrm>
            <a:off x="557784" y="3982212"/>
            <a:ext cx="4490978" cy="58978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Hämofiltration, intermittierend / verlängert</a:t>
            </a:r>
            <a:endParaRPr lang="en-US" sz="1677" dirty="0"/>
          </a:p>
        </p:txBody>
      </p:sp>
      <p:sp>
        <p:nvSpPr>
          <p:cNvPr id="36" name="Shape 33"/>
          <p:cNvSpPr/>
          <p:nvPr/>
        </p:nvSpPr>
        <p:spPr>
          <a:xfrm>
            <a:off x="5167634" y="3913632"/>
            <a:ext cx="3292727" cy="726948"/>
          </a:xfrm>
          <a:prstGeom prst="rect">
            <a:avLst/>
          </a:prstGeom>
          <a:solidFill>
            <a:srgbClr val="FFFFFF"/>
          </a:solidFill>
          <a:ln w="12700">
            <a:solidFill>
              <a:srgbClr val="FFFFFF"/>
            </a:solidFill>
            <a:prstDash val="solid"/>
          </a:ln>
        </p:spPr>
      </p:sp>
      <p:sp>
        <p:nvSpPr>
          <p:cNvPr id="37" name="Text 34"/>
          <p:cNvSpPr/>
          <p:nvPr/>
        </p:nvSpPr>
        <p:spPr>
          <a:xfrm>
            <a:off x="5286506" y="3982212"/>
            <a:ext cx="3054983"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39.9C.11 / 39.9C.21</a:t>
            </a:r>
            <a:endParaRPr lang="en-US" sz="1677" dirty="0"/>
          </a:p>
        </p:txBody>
      </p:sp>
      <p:sp>
        <p:nvSpPr>
          <p:cNvPr id="38" name="Shape 35"/>
          <p:cNvSpPr/>
          <p:nvPr/>
        </p:nvSpPr>
        <p:spPr>
          <a:xfrm>
            <a:off x="8460361" y="3913632"/>
            <a:ext cx="3292727" cy="726948"/>
          </a:xfrm>
          <a:prstGeom prst="rect">
            <a:avLst/>
          </a:prstGeom>
          <a:solidFill>
            <a:srgbClr val="FFFFFF"/>
          </a:solidFill>
          <a:ln w="12700">
            <a:solidFill>
              <a:srgbClr val="FFFFFF"/>
            </a:solidFill>
            <a:prstDash val="solid"/>
          </a:ln>
        </p:spPr>
      </p:sp>
      <p:sp>
        <p:nvSpPr>
          <p:cNvPr id="39" name="Text 36"/>
          <p:cNvSpPr/>
          <p:nvPr/>
        </p:nvSpPr>
        <p:spPr>
          <a:xfrm>
            <a:off x="8579233" y="3982212"/>
            <a:ext cx="3054983"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39.9C.12 / 39.9C.22</a:t>
            </a:r>
            <a:endParaRPr lang="en-US" sz="1677" dirty="0"/>
          </a:p>
        </p:txBody>
      </p:sp>
      <p:sp>
        <p:nvSpPr>
          <p:cNvPr id="40" name="Shape 37"/>
          <p:cNvSpPr/>
          <p:nvPr/>
        </p:nvSpPr>
        <p:spPr>
          <a:xfrm>
            <a:off x="438912" y="4640580"/>
            <a:ext cx="4728722" cy="726948"/>
          </a:xfrm>
          <a:prstGeom prst="rect">
            <a:avLst/>
          </a:prstGeom>
          <a:solidFill>
            <a:srgbClr val="F0EBE1"/>
          </a:solidFill>
          <a:ln w="12700">
            <a:solidFill>
              <a:srgbClr val="F0EBE1"/>
            </a:solidFill>
            <a:prstDash val="solid"/>
          </a:ln>
        </p:spPr>
      </p:sp>
      <p:sp>
        <p:nvSpPr>
          <p:cNvPr id="41" name="Text 38"/>
          <p:cNvSpPr/>
          <p:nvPr/>
        </p:nvSpPr>
        <p:spPr>
          <a:xfrm>
            <a:off x="557784" y="4709160"/>
            <a:ext cx="4490978" cy="58978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Hämodiafiltration, intermittierend / verlängert</a:t>
            </a:r>
            <a:endParaRPr lang="en-US" sz="1677" dirty="0"/>
          </a:p>
        </p:txBody>
      </p:sp>
      <p:sp>
        <p:nvSpPr>
          <p:cNvPr id="42" name="Shape 39"/>
          <p:cNvSpPr/>
          <p:nvPr/>
        </p:nvSpPr>
        <p:spPr>
          <a:xfrm>
            <a:off x="5167634" y="4640580"/>
            <a:ext cx="3292727" cy="726948"/>
          </a:xfrm>
          <a:prstGeom prst="rect">
            <a:avLst/>
          </a:prstGeom>
          <a:solidFill>
            <a:srgbClr val="F0EBE1"/>
          </a:solidFill>
          <a:ln w="12700">
            <a:solidFill>
              <a:srgbClr val="F0EBE1"/>
            </a:solidFill>
            <a:prstDash val="solid"/>
          </a:ln>
        </p:spPr>
      </p:sp>
      <p:sp>
        <p:nvSpPr>
          <p:cNvPr id="43" name="Text 40"/>
          <p:cNvSpPr/>
          <p:nvPr/>
        </p:nvSpPr>
        <p:spPr>
          <a:xfrm>
            <a:off x="5286506" y="4709160"/>
            <a:ext cx="3054983"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39.9D.11 / 39.9D.21</a:t>
            </a:r>
            <a:endParaRPr lang="en-US" sz="1677" dirty="0"/>
          </a:p>
        </p:txBody>
      </p:sp>
      <p:sp>
        <p:nvSpPr>
          <p:cNvPr id="44" name="Shape 41"/>
          <p:cNvSpPr/>
          <p:nvPr/>
        </p:nvSpPr>
        <p:spPr>
          <a:xfrm>
            <a:off x="8460361" y="4640580"/>
            <a:ext cx="3292727" cy="726948"/>
          </a:xfrm>
          <a:prstGeom prst="rect">
            <a:avLst/>
          </a:prstGeom>
          <a:solidFill>
            <a:srgbClr val="F0EBE1"/>
          </a:solidFill>
          <a:ln w="12700">
            <a:solidFill>
              <a:srgbClr val="F0EBE1"/>
            </a:solidFill>
            <a:prstDash val="solid"/>
          </a:ln>
        </p:spPr>
      </p:sp>
      <p:sp>
        <p:nvSpPr>
          <p:cNvPr id="45" name="Text 42"/>
          <p:cNvSpPr/>
          <p:nvPr/>
        </p:nvSpPr>
        <p:spPr>
          <a:xfrm>
            <a:off x="8579233" y="4709160"/>
            <a:ext cx="3054983"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39.9D.12 / 39.9D.22</a:t>
            </a:r>
            <a:endParaRPr lang="en-US" sz="1677" dirty="0"/>
          </a:p>
        </p:txBody>
      </p:sp>
      <p:sp>
        <p:nvSpPr>
          <p:cNvPr id="46" name="Shape 43"/>
          <p:cNvSpPr/>
          <p:nvPr/>
        </p:nvSpPr>
        <p:spPr>
          <a:xfrm>
            <a:off x="438912" y="5577840"/>
            <a:ext cx="11314176" cy="539496"/>
          </a:xfrm>
          <a:prstGeom prst="rect">
            <a:avLst/>
          </a:prstGeom>
          <a:solidFill>
            <a:srgbClr val="ECEFDF"/>
          </a:solidFill>
          <a:ln w="12700">
            <a:solidFill>
              <a:srgbClr val="ECEFDF"/>
            </a:solidFill>
            <a:prstDash val="solid"/>
          </a:ln>
        </p:spPr>
      </p:sp>
      <p:sp>
        <p:nvSpPr>
          <p:cNvPr id="47" name="Shape 44"/>
          <p:cNvSpPr/>
          <p:nvPr/>
        </p:nvSpPr>
        <p:spPr>
          <a:xfrm>
            <a:off x="438912" y="5577840"/>
            <a:ext cx="41148" cy="539496"/>
          </a:xfrm>
          <a:prstGeom prst="rect">
            <a:avLst/>
          </a:prstGeom>
          <a:solidFill>
            <a:srgbClr val="284907"/>
          </a:solidFill>
          <a:ln w="12700">
            <a:solidFill>
              <a:srgbClr val="284907"/>
            </a:solidFill>
            <a:prstDash val="solid"/>
          </a:ln>
        </p:spPr>
      </p:sp>
      <p:sp>
        <p:nvSpPr>
          <p:cNvPr id="48" name="Text 45"/>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Die Grenze "mehr als 6 Stunden" für verlängert intermittierend bleibt im Beachte beschrieben.</a:t>
            </a:r>
            <a:endParaRPr lang="en-US" sz="1512"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02 | DIALYSEVERFAHREN</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DAUER NEU GEGLIEDERT</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Kontinuierliche Verfahren: Zeitstaffeln deutlich erweitert</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2027, Einleitung S. VIII und X; systematisches Verzeichnis S. 153–167, 215–219.</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31 / 124</a:t>
            </a:r>
            <a:endParaRPr lang="en-US" sz="900" dirty="0"/>
          </a:p>
        </p:txBody>
      </p:sp>
      <p:sp>
        <p:nvSpPr>
          <p:cNvPr id="16" name="Shape 13"/>
          <p:cNvSpPr/>
          <p:nvPr/>
        </p:nvSpPr>
        <p:spPr>
          <a:xfrm>
            <a:off x="438912" y="2020824"/>
            <a:ext cx="3018333" cy="438912"/>
          </a:xfrm>
          <a:prstGeom prst="rect">
            <a:avLst/>
          </a:prstGeom>
          <a:solidFill>
            <a:srgbClr val="303D43"/>
          </a:solidFill>
          <a:ln w="12700">
            <a:solidFill>
              <a:srgbClr val="303D43"/>
            </a:solidFill>
            <a:prstDash val="solid"/>
          </a:ln>
        </p:spPr>
      </p:sp>
      <p:sp>
        <p:nvSpPr>
          <p:cNvPr id="17" name="Text 14"/>
          <p:cNvSpPr/>
          <p:nvPr/>
        </p:nvSpPr>
        <p:spPr>
          <a:xfrm>
            <a:off x="557784" y="2093976"/>
            <a:ext cx="2780589"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Familie / Serien</a:t>
            </a:r>
            <a:endParaRPr lang="en-US" sz="1327" dirty="0"/>
          </a:p>
        </p:txBody>
      </p:sp>
      <p:sp>
        <p:nvSpPr>
          <p:cNvPr id="18" name="Shape 15"/>
          <p:cNvSpPr/>
          <p:nvPr/>
        </p:nvSpPr>
        <p:spPr>
          <a:xfrm>
            <a:off x="3457245" y="2020824"/>
            <a:ext cx="4847626" cy="438912"/>
          </a:xfrm>
          <a:prstGeom prst="rect">
            <a:avLst/>
          </a:prstGeom>
          <a:solidFill>
            <a:srgbClr val="303D43"/>
          </a:solidFill>
          <a:ln w="12700">
            <a:solidFill>
              <a:srgbClr val="303D43"/>
            </a:solidFill>
            <a:prstDash val="solid"/>
          </a:ln>
        </p:spPr>
      </p:sp>
      <p:sp>
        <p:nvSpPr>
          <p:cNvPr id="19" name="Text 16"/>
          <p:cNvSpPr/>
          <p:nvPr/>
        </p:nvSpPr>
        <p:spPr>
          <a:xfrm>
            <a:off x="3576117" y="2093976"/>
            <a:ext cx="4609882"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Differenzierung</a:t>
            </a:r>
            <a:endParaRPr lang="en-US" sz="1327" dirty="0"/>
          </a:p>
        </p:txBody>
      </p:sp>
      <p:sp>
        <p:nvSpPr>
          <p:cNvPr id="20" name="Shape 17"/>
          <p:cNvSpPr/>
          <p:nvPr/>
        </p:nvSpPr>
        <p:spPr>
          <a:xfrm>
            <a:off x="8304871" y="2020824"/>
            <a:ext cx="3448217" cy="438912"/>
          </a:xfrm>
          <a:prstGeom prst="rect">
            <a:avLst/>
          </a:prstGeom>
          <a:solidFill>
            <a:srgbClr val="303D43"/>
          </a:solidFill>
          <a:ln w="12700">
            <a:solidFill>
              <a:srgbClr val="303D43"/>
            </a:solidFill>
            <a:prstDash val="solid"/>
          </a:ln>
        </p:spPr>
      </p:sp>
      <p:sp>
        <p:nvSpPr>
          <p:cNvPr id="21" name="Text 18"/>
          <p:cNvSpPr/>
          <p:nvPr/>
        </p:nvSpPr>
        <p:spPr>
          <a:xfrm>
            <a:off x="8423743" y="2093976"/>
            <a:ext cx="3210473"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Neue obere offene Stufe</a:t>
            </a:r>
            <a:endParaRPr lang="en-US" sz="1327" dirty="0"/>
          </a:p>
        </p:txBody>
      </p:sp>
      <p:sp>
        <p:nvSpPr>
          <p:cNvPr id="22" name="Shape 19"/>
          <p:cNvSpPr/>
          <p:nvPr/>
        </p:nvSpPr>
        <p:spPr>
          <a:xfrm>
            <a:off x="438912" y="2459736"/>
            <a:ext cx="3018333" cy="892912"/>
          </a:xfrm>
          <a:prstGeom prst="rect">
            <a:avLst/>
          </a:prstGeom>
          <a:solidFill>
            <a:srgbClr val="FFFFFF"/>
          </a:solidFill>
          <a:ln w="12700">
            <a:solidFill>
              <a:srgbClr val="FFFFFF"/>
            </a:solidFill>
            <a:prstDash val="solid"/>
          </a:ln>
        </p:spPr>
      </p:sp>
      <p:sp>
        <p:nvSpPr>
          <p:cNvPr id="23" name="Text 20"/>
          <p:cNvSpPr/>
          <p:nvPr/>
        </p:nvSpPr>
        <p:spPr>
          <a:xfrm>
            <a:off x="557784" y="2528316"/>
            <a:ext cx="2780589" cy="755752"/>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39.9B.3- / 39.9B.7-</a:t>
            </a:r>
            <a:endParaRPr lang="en-US" sz="1677" dirty="0"/>
          </a:p>
        </p:txBody>
      </p:sp>
      <p:sp>
        <p:nvSpPr>
          <p:cNvPr id="24" name="Shape 21"/>
          <p:cNvSpPr/>
          <p:nvPr/>
        </p:nvSpPr>
        <p:spPr>
          <a:xfrm>
            <a:off x="3457245" y="2459736"/>
            <a:ext cx="4847626" cy="892912"/>
          </a:xfrm>
          <a:prstGeom prst="rect">
            <a:avLst/>
          </a:prstGeom>
          <a:solidFill>
            <a:srgbClr val="FFFFFF"/>
          </a:solidFill>
          <a:ln w="12700">
            <a:solidFill>
              <a:srgbClr val="FFFFFF"/>
            </a:solidFill>
            <a:prstDash val="solid"/>
          </a:ln>
        </p:spPr>
      </p:sp>
      <p:sp>
        <p:nvSpPr>
          <p:cNvPr id="25" name="Text 22"/>
          <p:cNvSpPr/>
          <p:nvPr/>
        </p:nvSpPr>
        <p:spPr>
          <a:xfrm>
            <a:off x="3576117" y="2528316"/>
            <a:ext cx="4609882" cy="755752"/>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CVVHD; Heparin/ohne versus sonstige Substanzen</a:t>
            </a:r>
            <a:endParaRPr lang="en-US" sz="1677" dirty="0"/>
          </a:p>
        </p:txBody>
      </p:sp>
      <p:sp>
        <p:nvSpPr>
          <p:cNvPr id="26" name="Shape 23"/>
          <p:cNvSpPr/>
          <p:nvPr/>
        </p:nvSpPr>
        <p:spPr>
          <a:xfrm>
            <a:off x="8304871" y="2459736"/>
            <a:ext cx="3448217" cy="892912"/>
          </a:xfrm>
          <a:prstGeom prst="rect">
            <a:avLst/>
          </a:prstGeom>
          <a:solidFill>
            <a:srgbClr val="FFFFFF"/>
          </a:solidFill>
          <a:ln w="12700">
            <a:solidFill>
              <a:srgbClr val="FFFFFF"/>
            </a:solidFill>
            <a:prstDash val="solid"/>
          </a:ln>
        </p:spPr>
      </p:sp>
      <p:sp>
        <p:nvSpPr>
          <p:cNvPr id="27" name="Text 24"/>
          <p:cNvSpPr/>
          <p:nvPr/>
        </p:nvSpPr>
        <p:spPr>
          <a:xfrm>
            <a:off x="8423743" y="2528316"/>
            <a:ext cx="3210473" cy="755752"/>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Mehr als 4392 Stunden</a:t>
            </a:r>
            <a:endParaRPr lang="en-US" sz="1677" dirty="0"/>
          </a:p>
        </p:txBody>
      </p:sp>
      <p:sp>
        <p:nvSpPr>
          <p:cNvPr id="28" name="Shape 25"/>
          <p:cNvSpPr/>
          <p:nvPr/>
        </p:nvSpPr>
        <p:spPr>
          <a:xfrm>
            <a:off x="438912" y="3352648"/>
            <a:ext cx="3018333" cy="671627"/>
          </a:xfrm>
          <a:prstGeom prst="rect">
            <a:avLst/>
          </a:prstGeom>
          <a:solidFill>
            <a:srgbClr val="F0EBE1"/>
          </a:solidFill>
          <a:ln w="12700">
            <a:solidFill>
              <a:srgbClr val="F0EBE1"/>
            </a:solidFill>
            <a:prstDash val="solid"/>
          </a:ln>
        </p:spPr>
      </p:sp>
      <p:sp>
        <p:nvSpPr>
          <p:cNvPr id="29" name="Text 26"/>
          <p:cNvSpPr/>
          <p:nvPr/>
        </p:nvSpPr>
        <p:spPr>
          <a:xfrm>
            <a:off x="557784" y="3421228"/>
            <a:ext cx="2780589" cy="534467"/>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39.9C.3- / .7- / .C-</a:t>
            </a:r>
            <a:endParaRPr lang="en-US" sz="1677" dirty="0"/>
          </a:p>
        </p:txBody>
      </p:sp>
      <p:sp>
        <p:nvSpPr>
          <p:cNvPr id="30" name="Shape 27"/>
          <p:cNvSpPr/>
          <p:nvPr/>
        </p:nvSpPr>
        <p:spPr>
          <a:xfrm>
            <a:off x="3457245" y="3352648"/>
            <a:ext cx="4847626" cy="671627"/>
          </a:xfrm>
          <a:prstGeom prst="rect">
            <a:avLst/>
          </a:prstGeom>
          <a:solidFill>
            <a:srgbClr val="F0EBE1"/>
          </a:solidFill>
          <a:ln w="12700">
            <a:solidFill>
              <a:srgbClr val="F0EBE1"/>
            </a:solidFill>
            <a:prstDash val="solid"/>
          </a:ln>
        </p:spPr>
      </p:sp>
      <p:sp>
        <p:nvSpPr>
          <p:cNvPr id="31" name="Text 28"/>
          <p:cNvSpPr/>
          <p:nvPr/>
        </p:nvSpPr>
        <p:spPr>
          <a:xfrm>
            <a:off x="3576117" y="3421228"/>
            <a:ext cx="4609882" cy="534467"/>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CVVH nach Antikoagulation; CAVH</a:t>
            </a:r>
            <a:endParaRPr lang="en-US" sz="1677" dirty="0"/>
          </a:p>
        </p:txBody>
      </p:sp>
      <p:sp>
        <p:nvSpPr>
          <p:cNvPr id="32" name="Shape 29"/>
          <p:cNvSpPr/>
          <p:nvPr/>
        </p:nvSpPr>
        <p:spPr>
          <a:xfrm>
            <a:off x="8304871" y="3352648"/>
            <a:ext cx="3448217" cy="671627"/>
          </a:xfrm>
          <a:prstGeom prst="rect">
            <a:avLst/>
          </a:prstGeom>
          <a:solidFill>
            <a:srgbClr val="F0EBE1"/>
          </a:solidFill>
          <a:ln w="12700">
            <a:solidFill>
              <a:srgbClr val="F0EBE1"/>
            </a:solidFill>
            <a:prstDash val="solid"/>
          </a:ln>
        </p:spPr>
      </p:sp>
      <p:sp>
        <p:nvSpPr>
          <p:cNvPr id="33" name="Text 30"/>
          <p:cNvSpPr/>
          <p:nvPr/>
        </p:nvSpPr>
        <p:spPr>
          <a:xfrm>
            <a:off x="8423743" y="3421228"/>
            <a:ext cx="3210473" cy="534467"/>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Mehr als 2208 Stunden</a:t>
            </a:r>
            <a:endParaRPr lang="en-US" sz="1677" dirty="0"/>
          </a:p>
        </p:txBody>
      </p:sp>
      <p:sp>
        <p:nvSpPr>
          <p:cNvPr id="34" name="Shape 31"/>
          <p:cNvSpPr/>
          <p:nvPr/>
        </p:nvSpPr>
        <p:spPr>
          <a:xfrm>
            <a:off x="438912" y="4024274"/>
            <a:ext cx="3018333" cy="671627"/>
          </a:xfrm>
          <a:prstGeom prst="rect">
            <a:avLst/>
          </a:prstGeom>
          <a:solidFill>
            <a:srgbClr val="FFFFFF"/>
          </a:solidFill>
          <a:ln w="12700">
            <a:solidFill>
              <a:srgbClr val="FFFFFF"/>
            </a:solidFill>
            <a:prstDash val="solid"/>
          </a:ln>
        </p:spPr>
      </p:sp>
      <p:sp>
        <p:nvSpPr>
          <p:cNvPr id="35" name="Text 32"/>
          <p:cNvSpPr/>
          <p:nvPr/>
        </p:nvSpPr>
        <p:spPr>
          <a:xfrm>
            <a:off x="557784" y="4092854"/>
            <a:ext cx="2780589" cy="534467"/>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39.9D.3- / .7- / .C-</a:t>
            </a:r>
            <a:endParaRPr lang="en-US" sz="1677" dirty="0"/>
          </a:p>
        </p:txBody>
      </p:sp>
      <p:sp>
        <p:nvSpPr>
          <p:cNvPr id="36" name="Shape 33"/>
          <p:cNvSpPr/>
          <p:nvPr/>
        </p:nvSpPr>
        <p:spPr>
          <a:xfrm>
            <a:off x="3457245" y="4024274"/>
            <a:ext cx="4847626" cy="671627"/>
          </a:xfrm>
          <a:prstGeom prst="rect">
            <a:avLst/>
          </a:prstGeom>
          <a:solidFill>
            <a:srgbClr val="FFFFFF"/>
          </a:solidFill>
          <a:ln w="12700">
            <a:solidFill>
              <a:srgbClr val="FFFFFF"/>
            </a:solidFill>
            <a:prstDash val="solid"/>
          </a:ln>
        </p:spPr>
      </p:sp>
      <p:sp>
        <p:nvSpPr>
          <p:cNvPr id="37" name="Text 34"/>
          <p:cNvSpPr/>
          <p:nvPr/>
        </p:nvSpPr>
        <p:spPr>
          <a:xfrm>
            <a:off x="3576117" y="4092854"/>
            <a:ext cx="4609882" cy="534467"/>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CVVHDF nach Antikoagulation; CAVHDF</a:t>
            </a:r>
            <a:endParaRPr lang="en-US" sz="1677" dirty="0"/>
          </a:p>
        </p:txBody>
      </p:sp>
      <p:sp>
        <p:nvSpPr>
          <p:cNvPr id="38" name="Shape 35"/>
          <p:cNvSpPr/>
          <p:nvPr/>
        </p:nvSpPr>
        <p:spPr>
          <a:xfrm>
            <a:off x="8304871" y="4024274"/>
            <a:ext cx="3448217" cy="671627"/>
          </a:xfrm>
          <a:prstGeom prst="rect">
            <a:avLst/>
          </a:prstGeom>
          <a:solidFill>
            <a:srgbClr val="FFFFFF"/>
          </a:solidFill>
          <a:ln w="12700">
            <a:solidFill>
              <a:srgbClr val="FFFFFF"/>
            </a:solidFill>
            <a:prstDash val="solid"/>
          </a:ln>
        </p:spPr>
      </p:sp>
      <p:sp>
        <p:nvSpPr>
          <p:cNvPr id="39" name="Text 36"/>
          <p:cNvSpPr/>
          <p:nvPr/>
        </p:nvSpPr>
        <p:spPr>
          <a:xfrm>
            <a:off x="8423743" y="4092854"/>
            <a:ext cx="3210473" cy="534467"/>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Mehr als 2208 Stunden</a:t>
            </a:r>
            <a:endParaRPr lang="en-US" sz="1677" dirty="0"/>
          </a:p>
        </p:txBody>
      </p:sp>
      <p:sp>
        <p:nvSpPr>
          <p:cNvPr id="40" name="Shape 37"/>
          <p:cNvSpPr/>
          <p:nvPr/>
        </p:nvSpPr>
        <p:spPr>
          <a:xfrm>
            <a:off x="438912" y="4695901"/>
            <a:ext cx="3018333" cy="671627"/>
          </a:xfrm>
          <a:prstGeom prst="rect">
            <a:avLst/>
          </a:prstGeom>
          <a:solidFill>
            <a:srgbClr val="F0EBE1"/>
          </a:solidFill>
          <a:ln w="12700">
            <a:solidFill>
              <a:srgbClr val="F0EBE1"/>
            </a:solidFill>
            <a:prstDash val="solid"/>
          </a:ln>
        </p:spPr>
      </p:sp>
      <p:sp>
        <p:nvSpPr>
          <p:cNvPr id="41" name="Text 38"/>
          <p:cNvSpPr/>
          <p:nvPr/>
        </p:nvSpPr>
        <p:spPr>
          <a:xfrm>
            <a:off x="557784" y="4764481"/>
            <a:ext cx="2780589" cy="534467"/>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54.98.5- / 54.98.A-</a:t>
            </a:r>
            <a:endParaRPr lang="en-US" sz="1677" dirty="0"/>
          </a:p>
        </p:txBody>
      </p:sp>
      <p:sp>
        <p:nvSpPr>
          <p:cNvPr id="42" name="Shape 39"/>
          <p:cNvSpPr/>
          <p:nvPr/>
        </p:nvSpPr>
        <p:spPr>
          <a:xfrm>
            <a:off x="3457245" y="4695901"/>
            <a:ext cx="4847626" cy="671627"/>
          </a:xfrm>
          <a:prstGeom prst="rect">
            <a:avLst/>
          </a:prstGeom>
          <a:solidFill>
            <a:srgbClr val="F0EBE1"/>
          </a:solidFill>
          <a:ln w="12700">
            <a:solidFill>
              <a:srgbClr val="F0EBE1"/>
            </a:solidFill>
            <a:prstDash val="solid"/>
          </a:ln>
        </p:spPr>
      </p:sp>
      <p:sp>
        <p:nvSpPr>
          <p:cNvPr id="43" name="Text 40"/>
          <p:cNvSpPr/>
          <p:nvPr/>
        </p:nvSpPr>
        <p:spPr>
          <a:xfrm>
            <a:off x="3576117" y="4764481"/>
            <a:ext cx="4609882" cy="534467"/>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Kontinuierliche Peritonealdialyse CAPD / APD</a:t>
            </a:r>
            <a:endParaRPr lang="en-US" sz="1677" dirty="0"/>
          </a:p>
        </p:txBody>
      </p:sp>
      <p:sp>
        <p:nvSpPr>
          <p:cNvPr id="44" name="Shape 41"/>
          <p:cNvSpPr/>
          <p:nvPr/>
        </p:nvSpPr>
        <p:spPr>
          <a:xfrm>
            <a:off x="8304871" y="4695901"/>
            <a:ext cx="3448217" cy="671627"/>
          </a:xfrm>
          <a:prstGeom prst="rect">
            <a:avLst/>
          </a:prstGeom>
          <a:solidFill>
            <a:srgbClr val="F0EBE1"/>
          </a:solidFill>
          <a:ln w="12700">
            <a:solidFill>
              <a:srgbClr val="F0EBE1"/>
            </a:solidFill>
            <a:prstDash val="solid"/>
          </a:ln>
        </p:spPr>
      </p:sp>
      <p:sp>
        <p:nvSpPr>
          <p:cNvPr id="45" name="Text 42"/>
          <p:cNvSpPr/>
          <p:nvPr/>
        </p:nvSpPr>
        <p:spPr>
          <a:xfrm>
            <a:off x="8423743" y="4764481"/>
            <a:ext cx="3210473" cy="534467"/>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Mehr als 4392 Stunden</a:t>
            </a:r>
            <a:endParaRPr lang="en-US" sz="1677" dirty="0"/>
          </a:p>
        </p:txBody>
      </p:sp>
      <p:sp>
        <p:nvSpPr>
          <p:cNvPr id="46" name="Shape 43"/>
          <p:cNvSpPr/>
          <p:nvPr/>
        </p:nvSpPr>
        <p:spPr>
          <a:xfrm>
            <a:off x="438912" y="5577840"/>
            <a:ext cx="11314176" cy="539496"/>
          </a:xfrm>
          <a:prstGeom prst="rect">
            <a:avLst/>
          </a:prstGeom>
          <a:solidFill>
            <a:srgbClr val="ECEFDF"/>
          </a:solidFill>
          <a:ln w="12700">
            <a:solidFill>
              <a:srgbClr val="ECEFDF"/>
            </a:solidFill>
            <a:prstDash val="solid"/>
          </a:ln>
        </p:spPr>
      </p:sp>
      <p:sp>
        <p:nvSpPr>
          <p:cNvPr id="47" name="Shape 44"/>
          <p:cNvSpPr/>
          <p:nvPr/>
        </p:nvSpPr>
        <p:spPr>
          <a:xfrm>
            <a:off x="438912" y="5577840"/>
            <a:ext cx="41148" cy="539496"/>
          </a:xfrm>
          <a:prstGeom prst="rect">
            <a:avLst/>
          </a:prstGeom>
          <a:solidFill>
            <a:srgbClr val="284907"/>
          </a:solidFill>
          <a:ln w="12700">
            <a:solidFill>
              <a:srgbClr val="284907"/>
            </a:solidFill>
            <a:prstDash val="solid"/>
          </a:ln>
        </p:spPr>
      </p:sp>
      <p:sp>
        <p:nvSpPr>
          <p:cNvPr id="48" name="Text 45"/>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491" b="1" dirty="0">
                <a:solidFill>
                  <a:srgbClr val="243239"/>
                </a:solidFill>
                <a:latin typeface="Arial" pitchFamily="34" charset="0"/>
                <a:ea typeface="Arial" pitchFamily="34" charset="-122"/>
                <a:cs typeface="Arial" pitchFamily="34" charset="-120"/>
              </a:rPr>
              <a:t>Lange Serien können weitere 5. Stellen belegen. Nicht aus dem sichtbaren Nummernpräfix auf das Verfahren schliessen.</a:t>
            </a:r>
            <a:endParaRPr lang="en-US" sz="1491"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02 | DIALYSEVERFAHREN</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KEINE 1:1-ENDZIFFERN</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CVVHD: die ersten Intervalle im Direktvergleich</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150; CHOP 2027: S. 153.</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32 / 124</a:t>
            </a:r>
            <a:endParaRPr lang="en-US" sz="900" dirty="0"/>
          </a:p>
        </p:txBody>
      </p:sp>
      <p:sp>
        <p:nvSpPr>
          <p:cNvPr id="16" name="Shape 13"/>
          <p:cNvSpPr/>
          <p:nvPr/>
        </p:nvSpPr>
        <p:spPr>
          <a:xfrm>
            <a:off x="438912" y="2020824"/>
            <a:ext cx="2789672" cy="438912"/>
          </a:xfrm>
          <a:prstGeom prst="rect">
            <a:avLst/>
          </a:prstGeom>
          <a:solidFill>
            <a:srgbClr val="303D43"/>
          </a:solidFill>
          <a:ln w="12700">
            <a:solidFill>
              <a:srgbClr val="303D43"/>
            </a:solidFill>
            <a:prstDash val="solid"/>
          </a:ln>
        </p:spPr>
      </p:sp>
      <p:sp>
        <p:nvSpPr>
          <p:cNvPr id="17" name="Text 14"/>
          <p:cNvSpPr/>
          <p:nvPr/>
        </p:nvSpPr>
        <p:spPr>
          <a:xfrm>
            <a:off x="557784" y="2093976"/>
            <a:ext cx="2551928"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Dauerbereich</a:t>
            </a:r>
            <a:endParaRPr lang="en-US" sz="1327" dirty="0"/>
          </a:p>
        </p:txBody>
      </p:sp>
      <p:sp>
        <p:nvSpPr>
          <p:cNvPr id="18" name="Shape 15"/>
          <p:cNvSpPr/>
          <p:nvPr/>
        </p:nvSpPr>
        <p:spPr>
          <a:xfrm>
            <a:off x="3228584" y="2020824"/>
            <a:ext cx="4262252" cy="438912"/>
          </a:xfrm>
          <a:prstGeom prst="rect">
            <a:avLst/>
          </a:prstGeom>
          <a:solidFill>
            <a:srgbClr val="303D43"/>
          </a:solidFill>
          <a:ln w="12700">
            <a:solidFill>
              <a:srgbClr val="303D43"/>
            </a:solidFill>
            <a:prstDash val="solid"/>
          </a:ln>
        </p:spPr>
      </p:sp>
      <p:sp>
        <p:nvSpPr>
          <p:cNvPr id="19" name="Text 16"/>
          <p:cNvSpPr/>
          <p:nvPr/>
        </p:nvSpPr>
        <p:spPr>
          <a:xfrm>
            <a:off x="3347456" y="2093976"/>
            <a:ext cx="4024508"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2026: 39.95.3-</a:t>
            </a:r>
            <a:endParaRPr lang="en-US" sz="1327" dirty="0"/>
          </a:p>
        </p:txBody>
      </p:sp>
      <p:sp>
        <p:nvSpPr>
          <p:cNvPr id="20" name="Shape 17"/>
          <p:cNvSpPr/>
          <p:nvPr/>
        </p:nvSpPr>
        <p:spPr>
          <a:xfrm>
            <a:off x="7490836" y="2020824"/>
            <a:ext cx="4262252" cy="438912"/>
          </a:xfrm>
          <a:prstGeom prst="rect">
            <a:avLst/>
          </a:prstGeom>
          <a:solidFill>
            <a:srgbClr val="303D43"/>
          </a:solidFill>
          <a:ln w="12700">
            <a:solidFill>
              <a:srgbClr val="303D43"/>
            </a:solidFill>
            <a:prstDash val="solid"/>
          </a:ln>
        </p:spPr>
      </p:sp>
      <p:sp>
        <p:nvSpPr>
          <p:cNvPr id="21" name="Text 18"/>
          <p:cNvSpPr/>
          <p:nvPr/>
        </p:nvSpPr>
        <p:spPr>
          <a:xfrm>
            <a:off x="7609708" y="2093976"/>
            <a:ext cx="4024508"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2027: 39.9B.3-</a:t>
            </a:r>
            <a:endParaRPr lang="en-US" sz="1327" dirty="0"/>
          </a:p>
        </p:txBody>
      </p:sp>
      <p:sp>
        <p:nvSpPr>
          <p:cNvPr id="22" name="Shape 19"/>
          <p:cNvSpPr/>
          <p:nvPr/>
        </p:nvSpPr>
        <p:spPr>
          <a:xfrm>
            <a:off x="438912" y="2459736"/>
            <a:ext cx="2789672" cy="581558"/>
          </a:xfrm>
          <a:prstGeom prst="rect">
            <a:avLst/>
          </a:prstGeom>
          <a:solidFill>
            <a:srgbClr val="FFFFFF"/>
          </a:solidFill>
          <a:ln w="12700">
            <a:solidFill>
              <a:srgbClr val="FFFFFF"/>
            </a:solidFill>
            <a:prstDash val="solid"/>
          </a:ln>
        </p:spPr>
      </p:sp>
      <p:sp>
        <p:nvSpPr>
          <p:cNvPr id="23" name="Text 20"/>
          <p:cNvSpPr/>
          <p:nvPr/>
        </p:nvSpPr>
        <p:spPr>
          <a:xfrm>
            <a:off x="557784" y="2528316"/>
            <a:ext cx="2551928" cy="44439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Bis 24 h</a:t>
            </a:r>
            <a:endParaRPr lang="en-US" sz="1677" dirty="0"/>
          </a:p>
        </p:txBody>
      </p:sp>
      <p:sp>
        <p:nvSpPr>
          <p:cNvPr id="24" name="Shape 21"/>
          <p:cNvSpPr/>
          <p:nvPr/>
        </p:nvSpPr>
        <p:spPr>
          <a:xfrm>
            <a:off x="3228584" y="2459736"/>
            <a:ext cx="4262252" cy="581558"/>
          </a:xfrm>
          <a:prstGeom prst="rect">
            <a:avLst/>
          </a:prstGeom>
          <a:solidFill>
            <a:srgbClr val="FFFFFF"/>
          </a:solidFill>
          <a:ln w="12700">
            <a:solidFill>
              <a:srgbClr val="FFFFFF"/>
            </a:solidFill>
            <a:prstDash val="solid"/>
          </a:ln>
        </p:spPr>
      </p:sp>
      <p:sp>
        <p:nvSpPr>
          <p:cNvPr id="25" name="Text 22"/>
          <p:cNvSpPr/>
          <p:nvPr/>
        </p:nvSpPr>
        <p:spPr>
          <a:xfrm>
            <a:off x="3347456" y="2528316"/>
            <a:ext cx="4024508"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39.95.31</a:t>
            </a:r>
            <a:endParaRPr lang="en-US" sz="1677" dirty="0"/>
          </a:p>
        </p:txBody>
      </p:sp>
      <p:sp>
        <p:nvSpPr>
          <p:cNvPr id="26" name="Shape 23"/>
          <p:cNvSpPr/>
          <p:nvPr/>
        </p:nvSpPr>
        <p:spPr>
          <a:xfrm>
            <a:off x="7490836" y="2459736"/>
            <a:ext cx="4262252" cy="581558"/>
          </a:xfrm>
          <a:prstGeom prst="rect">
            <a:avLst/>
          </a:prstGeom>
          <a:solidFill>
            <a:srgbClr val="FFFFFF"/>
          </a:solidFill>
          <a:ln w="12700">
            <a:solidFill>
              <a:srgbClr val="FFFFFF"/>
            </a:solidFill>
            <a:prstDash val="solid"/>
          </a:ln>
        </p:spPr>
      </p:sp>
      <p:sp>
        <p:nvSpPr>
          <p:cNvPr id="27" name="Text 24"/>
          <p:cNvSpPr/>
          <p:nvPr/>
        </p:nvSpPr>
        <p:spPr>
          <a:xfrm>
            <a:off x="7609708" y="2528316"/>
            <a:ext cx="4024508"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39.9B.31</a:t>
            </a:r>
            <a:endParaRPr lang="en-US" sz="1677" dirty="0"/>
          </a:p>
        </p:txBody>
      </p:sp>
      <p:sp>
        <p:nvSpPr>
          <p:cNvPr id="28" name="Shape 25"/>
          <p:cNvSpPr/>
          <p:nvPr/>
        </p:nvSpPr>
        <p:spPr>
          <a:xfrm>
            <a:off x="438912" y="3041294"/>
            <a:ext cx="2789672" cy="581558"/>
          </a:xfrm>
          <a:prstGeom prst="rect">
            <a:avLst/>
          </a:prstGeom>
          <a:solidFill>
            <a:srgbClr val="F0EBE1"/>
          </a:solidFill>
          <a:ln w="12700">
            <a:solidFill>
              <a:srgbClr val="F0EBE1"/>
            </a:solidFill>
            <a:prstDash val="solid"/>
          </a:ln>
        </p:spPr>
      </p:sp>
      <p:sp>
        <p:nvSpPr>
          <p:cNvPr id="29" name="Text 26"/>
          <p:cNvSpPr/>
          <p:nvPr/>
        </p:nvSpPr>
        <p:spPr>
          <a:xfrm>
            <a:off x="557784" y="3109874"/>
            <a:ext cx="2551928" cy="44439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Mehr als 24 bis 72 h</a:t>
            </a:r>
            <a:endParaRPr lang="en-US" sz="1677" dirty="0"/>
          </a:p>
        </p:txBody>
      </p:sp>
      <p:sp>
        <p:nvSpPr>
          <p:cNvPr id="30" name="Shape 27"/>
          <p:cNvSpPr/>
          <p:nvPr/>
        </p:nvSpPr>
        <p:spPr>
          <a:xfrm>
            <a:off x="3228584" y="3041294"/>
            <a:ext cx="4262252" cy="581558"/>
          </a:xfrm>
          <a:prstGeom prst="rect">
            <a:avLst/>
          </a:prstGeom>
          <a:solidFill>
            <a:srgbClr val="F0EBE1"/>
          </a:solidFill>
          <a:ln w="12700">
            <a:solidFill>
              <a:srgbClr val="F0EBE1"/>
            </a:solidFill>
            <a:prstDash val="solid"/>
          </a:ln>
        </p:spPr>
      </p:sp>
      <p:sp>
        <p:nvSpPr>
          <p:cNvPr id="31" name="Text 28"/>
          <p:cNvSpPr/>
          <p:nvPr/>
        </p:nvSpPr>
        <p:spPr>
          <a:xfrm>
            <a:off x="3347456" y="3109874"/>
            <a:ext cx="4024508"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39.95.32</a:t>
            </a:r>
            <a:endParaRPr lang="en-US" sz="1677" dirty="0"/>
          </a:p>
        </p:txBody>
      </p:sp>
      <p:sp>
        <p:nvSpPr>
          <p:cNvPr id="32" name="Shape 29"/>
          <p:cNvSpPr/>
          <p:nvPr/>
        </p:nvSpPr>
        <p:spPr>
          <a:xfrm>
            <a:off x="7490836" y="3041294"/>
            <a:ext cx="4262252" cy="581558"/>
          </a:xfrm>
          <a:prstGeom prst="rect">
            <a:avLst/>
          </a:prstGeom>
          <a:solidFill>
            <a:srgbClr val="F0EBE1"/>
          </a:solidFill>
          <a:ln w="12700">
            <a:solidFill>
              <a:srgbClr val="F0EBE1"/>
            </a:solidFill>
            <a:prstDash val="solid"/>
          </a:ln>
        </p:spPr>
      </p:sp>
      <p:sp>
        <p:nvSpPr>
          <p:cNvPr id="33" name="Text 30"/>
          <p:cNvSpPr/>
          <p:nvPr/>
        </p:nvSpPr>
        <p:spPr>
          <a:xfrm>
            <a:off x="7609708" y="3109874"/>
            <a:ext cx="4024508"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39.9B.32</a:t>
            </a:r>
            <a:endParaRPr lang="en-US" sz="1677" dirty="0"/>
          </a:p>
        </p:txBody>
      </p:sp>
      <p:sp>
        <p:nvSpPr>
          <p:cNvPr id="34" name="Shape 31"/>
          <p:cNvSpPr/>
          <p:nvPr/>
        </p:nvSpPr>
        <p:spPr>
          <a:xfrm>
            <a:off x="438912" y="3622853"/>
            <a:ext cx="2789672" cy="581558"/>
          </a:xfrm>
          <a:prstGeom prst="rect">
            <a:avLst/>
          </a:prstGeom>
          <a:solidFill>
            <a:srgbClr val="FFFFFF"/>
          </a:solidFill>
          <a:ln w="12700">
            <a:solidFill>
              <a:srgbClr val="FFFFFF"/>
            </a:solidFill>
            <a:prstDash val="solid"/>
          </a:ln>
        </p:spPr>
      </p:sp>
      <p:sp>
        <p:nvSpPr>
          <p:cNvPr id="35" name="Text 32"/>
          <p:cNvSpPr/>
          <p:nvPr/>
        </p:nvSpPr>
        <p:spPr>
          <a:xfrm>
            <a:off x="557784" y="3691433"/>
            <a:ext cx="2551928" cy="44439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Mehr als 72 bis 120 h</a:t>
            </a:r>
            <a:endParaRPr lang="en-US" sz="1677" dirty="0"/>
          </a:p>
        </p:txBody>
      </p:sp>
      <p:sp>
        <p:nvSpPr>
          <p:cNvPr id="36" name="Shape 33"/>
          <p:cNvSpPr/>
          <p:nvPr/>
        </p:nvSpPr>
        <p:spPr>
          <a:xfrm>
            <a:off x="3228584" y="3622853"/>
            <a:ext cx="4262252" cy="581558"/>
          </a:xfrm>
          <a:prstGeom prst="rect">
            <a:avLst/>
          </a:prstGeom>
          <a:solidFill>
            <a:srgbClr val="FFFFFF"/>
          </a:solidFill>
          <a:ln w="12700">
            <a:solidFill>
              <a:srgbClr val="FFFFFF"/>
            </a:solidFill>
            <a:prstDash val="solid"/>
          </a:ln>
        </p:spPr>
      </p:sp>
      <p:sp>
        <p:nvSpPr>
          <p:cNvPr id="37" name="Text 34"/>
          <p:cNvSpPr/>
          <p:nvPr/>
        </p:nvSpPr>
        <p:spPr>
          <a:xfrm>
            <a:off x="3347456" y="3691433"/>
            <a:ext cx="4024508"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39.95.33: altes Intervall bis 144 h</a:t>
            </a:r>
            <a:endParaRPr lang="en-US" sz="1677" dirty="0"/>
          </a:p>
        </p:txBody>
      </p:sp>
      <p:sp>
        <p:nvSpPr>
          <p:cNvPr id="38" name="Shape 35"/>
          <p:cNvSpPr/>
          <p:nvPr/>
        </p:nvSpPr>
        <p:spPr>
          <a:xfrm>
            <a:off x="7490836" y="3622853"/>
            <a:ext cx="4262252" cy="581558"/>
          </a:xfrm>
          <a:prstGeom prst="rect">
            <a:avLst/>
          </a:prstGeom>
          <a:solidFill>
            <a:srgbClr val="FFFFFF"/>
          </a:solidFill>
          <a:ln w="12700">
            <a:solidFill>
              <a:srgbClr val="FFFFFF"/>
            </a:solidFill>
            <a:prstDash val="solid"/>
          </a:ln>
        </p:spPr>
      </p:sp>
      <p:sp>
        <p:nvSpPr>
          <p:cNvPr id="39" name="Text 36"/>
          <p:cNvSpPr/>
          <p:nvPr/>
        </p:nvSpPr>
        <p:spPr>
          <a:xfrm>
            <a:off x="7609708" y="3691433"/>
            <a:ext cx="4024508"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39.9B.33</a:t>
            </a:r>
            <a:endParaRPr lang="en-US" sz="1677" dirty="0"/>
          </a:p>
        </p:txBody>
      </p:sp>
      <p:sp>
        <p:nvSpPr>
          <p:cNvPr id="40" name="Shape 37"/>
          <p:cNvSpPr/>
          <p:nvPr/>
        </p:nvSpPr>
        <p:spPr>
          <a:xfrm>
            <a:off x="438912" y="4204411"/>
            <a:ext cx="2789672" cy="581558"/>
          </a:xfrm>
          <a:prstGeom prst="rect">
            <a:avLst/>
          </a:prstGeom>
          <a:solidFill>
            <a:srgbClr val="F0EBE1"/>
          </a:solidFill>
          <a:ln w="12700">
            <a:solidFill>
              <a:srgbClr val="F0EBE1"/>
            </a:solidFill>
            <a:prstDash val="solid"/>
          </a:ln>
        </p:spPr>
      </p:sp>
      <p:sp>
        <p:nvSpPr>
          <p:cNvPr id="41" name="Text 38"/>
          <p:cNvSpPr/>
          <p:nvPr/>
        </p:nvSpPr>
        <p:spPr>
          <a:xfrm>
            <a:off x="557784" y="4272991"/>
            <a:ext cx="2551928" cy="44439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Mehr als 120 bis 144 h</a:t>
            </a:r>
            <a:endParaRPr lang="en-US" sz="1677" dirty="0"/>
          </a:p>
        </p:txBody>
      </p:sp>
      <p:sp>
        <p:nvSpPr>
          <p:cNvPr id="42" name="Shape 39"/>
          <p:cNvSpPr/>
          <p:nvPr/>
        </p:nvSpPr>
        <p:spPr>
          <a:xfrm>
            <a:off x="3228584" y="4204411"/>
            <a:ext cx="4262252" cy="581558"/>
          </a:xfrm>
          <a:prstGeom prst="rect">
            <a:avLst/>
          </a:prstGeom>
          <a:solidFill>
            <a:srgbClr val="F0EBE1"/>
          </a:solidFill>
          <a:ln w="12700">
            <a:solidFill>
              <a:srgbClr val="F0EBE1"/>
            </a:solidFill>
            <a:prstDash val="solid"/>
          </a:ln>
        </p:spPr>
      </p:sp>
      <p:sp>
        <p:nvSpPr>
          <p:cNvPr id="43" name="Text 40"/>
          <p:cNvSpPr/>
          <p:nvPr/>
        </p:nvSpPr>
        <p:spPr>
          <a:xfrm>
            <a:off x="3347456" y="4272991"/>
            <a:ext cx="4024508"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39.95.33</a:t>
            </a:r>
            <a:endParaRPr lang="en-US" sz="1677" dirty="0"/>
          </a:p>
        </p:txBody>
      </p:sp>
      <p:sp>
        <p:nvSpPr>
          <p:cNvPr id="44" name="Shape 41"/>
          <p:cNvSpPr/>
          <p:nvPr/>
        </p:nvSpPr>
        <p:spPr>
          <a:xfrm>
            <a:off x="7490836" y="4204411"/>
            <a:ext cx="4262252" cy="581558"/>
          </a:xfrm>
          <a:prstGeom prst="rect">
            <a:avLst/>
          </a:prstGeom>
          <a:solidFill>
            <a:srgbClr val="F0EBE1"/>
          </a:solidFill>
          <a:ln w="12700">
            <a:solidFill>
              <a:srgbClr val="F0EBE1"/>
            </a:solidFill>
            <a:prstDash val="solid"/>
          </a:ln>
        </p:spPr>
      </p:sp>
      <p:sp>
        <p:nvSpPr>
          <p:cNvPr id="45" name="Text 42"/>
          <p:cNvSpPr/>
          <p:nvPr/>
        </p:nvSpPr>
        <p:spPr>
          <a:xfrm>
            <a:off x="7609708" y="4272991"/>
            <a:ext cx="4024508"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39.9B.34: neues Intervall bis 168 h</a:t>
            </a:r>
            <a:endParaRPr lang="en-US" sz="1677" dirty="0"/>
          </a:p>
        </p:txBody>
      </p:sp>
      <p:sp>
        <p:nvSpPr>
          <p:cNvPr id="46" name="Shape 43"/>
          <p:cNvSpPr/>
          <p:nvPr/>
        </p:nvSpPr>
        <p:spPr>
          <a:xfrm>
            <a:off x="438912" y="4785970"/>
            <a:ext cx="2789672" cy="581558"/>
          </a:xfrm>
          <a:prstGeom prst="rect">
            <a:avLst/>
          </a:prstGeom>
          <a:solidFill>
            <a:srgbClr val="FFFFFF"/>
          </a:solidFill>
          <a:ln w="12700">
            <a:solidFill>
              <a:srgbClr val="FFFFFF"/>
            </a:solidFill>
            <a:prstDash val="solid"/>
          </a:ln>
        </p:spPr>
      </p:sp>
      <p:sp>
        <p:nvSpPr>
          <p:cNvPr id="47" name="Text 44"/>
          <p:cNvSpPr/>
          <p:nvPr/>
        </p:nvSpPr>
        <p:spPr>
          <a:xfrm>
            <a:off x="557784" y="4854550"/>
            <a:ext cx="2551928" cy="44439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Mehr als 144 bis 168 h</a:t>
            </a:r>
            <a:endParaRPr lang="en-US" sz="1677" dirty="0"/>
          </a:p>
        </p:txBody>
      </p:sp>
      <p:sp>
        <p:nvSpPr>
          <p:cNvPr id="48" name="Shape 45"/>
          <p:cNvSpPr/>
          <p:nvPr/>
        </p:nvSpPr>
        <p:spPr>
          <a:xfrm>
            <a:off x="3228584" y="4785970"/>
            <a:ext cx="4262252" cy="581558"/>
          </a:xfrm>
          <a:prstGeom prst="rect">
            <a:avLst/>
          </a:prstGeom>
          <a:solidFill>
            <a:srgbClr val="FFFFFF"/>
          </a:solidFill>
          <a:ln w="12700">
            <a:solidFill>
              <a:srgbClr val="FFFFFF"/>
            </a:solidFill>
            <a:prstDash val="solid"/>
          </a:ln>
        </p:spPr>
      </p:sp>
      <p:sp>
        <p:nvSpPr>
          <p:cNvPr id="49" name="Text 46"/>
          <p:cNvSpPr/>
          <p:nvPr/>
        </p:nvSpPr>
        <p:spPr>
          <a:xfrm>
            <a:off x="3347456" y="4854550"/>
            <a:ext cx="4024508"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39.95.34: altes Intervall bis 264 h</a:t>
            </a:r>
            <a:endParaRPr lang="en-US" sz="1677" dirty="0"/>
          </a:p>
        </p:txBody>
      </p:sp>
      <p:sp>
        <p:nvSpPr>
          <p:cNvPr id="50" name="Shape 47"/>
          <p:cNvSpPr/>
          <p:nvPr/>
        </p:nvSpPr>
        <p:spPr>
          <a:xfrm>
            <a:off x="7490836" y="4785970"/>
            <a:ext cx="4262252" cy="581558"/>
          </a:xfrm>
          <a:prstGeom prst="rect">
            <a:avLst/>
          </a:prstGeom>
          <a:solidFill>
            <a:srgbClr val="FFFFFF"/>
          </a:solidFill>
          <a:ln w="12700">
            <a:solidFill>
              <a:srgbClr val="FFFFFF"/>
            </a:solidFill>
            <a:prstDash val="solid"/>
          </a:ln>
        </p:spPr>
      </p:sp>
      <p:sp>
        <p:nvSpPr>
          <p:cNvPr id="51" name="Text 48"/>
          <p:cNvSpPr/>
          <p:nvPr/>
        </p:nvSpPr>
        <p:spPr>
          <a:xfrm>
            <a:off x="7609708" y="4854550"/>
            <a:ext cx="4024508"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39.9B.34</a:t>
            </a:r>
            <a:endParaRPr lang="en-US" sz="1677" dirty="0"/>
          </a:p>
        </p:txBody>
      </p:sp>
      <p:sp>
        <p:nvSpPr>
          <p:cNvPr id="52" name="Shape 49"/>
          <p:cNvSpPr/>
          <p:nvPr/>
        </p:nvSpPr>
        <p:spPr>
          <a:xfrm>
            <a:off x="438912" y="5577840"/>
            <a:ext cx="11314176" cy="539496"/>
          </a:xfrm>
          <a:prstGeom prst="rect">
            <a:avLst/>
          </a:prstGeom>
          <a:solidFill>
            <a:srgbClr val="ECEFDF"/>
          </a:solidFill>
          <a:ln w="12700">
            <a:solidFill>
              <a:srgbClr val="ECEFDF"/>
            </a:solidFill>
            <a:prstDash val="solid"/>
          </a:ln>
        </p:spPr>
      </p:sp>
      <p:sp>
        <p:nvSpPr>
          <p:cNvPr id="53" name="Shape 50"/>
          <p:cNvSpPr/>
          <p:nvPr/>
        </p:nvSpPr>
        <p:spPr>
          <a:xfrm>
            <a:off x="438912" y="5577840"/>
            <a:ext cx="41148" cy="539496"/>
          </a:xfrm>
          <a:prstGeom prst="rect">
            <a:avLst/>
          </a:prstGeom>
          <a:solidFill>
            <a:srgbClr val="284907"/>
          </a:solidFill>
          <a:ln w="12700">
            <a:solidFill>
              <a:srgbClr val="284907"/>
            </a:solidFill>
            <a:prstDash val="solid"/>
          </a:ln>
        </p:spPr>
      </p:sp>
      <p:sp>
        <p:nvSpPr>
          <p:cNvPr id="54" name="Text 51"/>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Beispielserie: CVVHD mit Heparin oder ohne Antikoagulation. Bei anderen Serien separat nachlesen.</a:t>
            </a:r>
            <a:endParaRPr lang="en-US" sz="1512"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02 | DIALYSEVERFAHREN</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EIGENES DIDAKTISCHES BEISPIEL</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Praxis: 130 Stunden CVVHD mit Heparin</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150; CHOP 2027: S. 153.</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33 / 124</a:t>
            </a:r>
            <a:endParaRPr lang="en-US" sz="900" dirty="0"/>
          </a:p>
        </p:txBody>
      </p:sp>
      <p:sp>
        <p:nvSpPr>
          <p:cNvPr id="16" name="Shape 13"/>
          <p:cNvSpPr/>
          <p:nvPr/>
        </p:nvSpPr>
        <p:spPr>
          <a:xfrm>
            <a:off x="438912" y="2020824"/>
            <a:ext cx="3182112" cy="3337560"/>
          </a:xfrm>
          <a:prstGeom prst="rect">
            <a:avLst/>
          </a:prstGeom>
          <a:solidFill>
            <a:srgbClr val="EBE4D7"/>
          </a:solidFill>
          <a:ln w="12700">
            <a:solidFill>
              <a:srgbClr val="EBE4D7"/>
            </a:solidFill>
            <a:prstDash val="solid"/>
          </a:ln>
        </p:spPr>
      </p:sp>
      <p:sp>
        <p:nvSpPr>
          <p:cNvPr id="17" name="Text 14"/>
          <p:cNvSpPr/>
          <p:nvPr/>
        </p:nvSpPr>
        <p:spPr>
          <a:xfrm>
            <a:off x="603504" y="2185416"/>
            <a:ext cx="2852928" cy="210312"/>
          </a:xfrm>
          <a:prstGeom prst="rect">
            <a:avLst/>
          </a:prstGeom>
          <a:noFill/>
          <a:ln/>
        </p:spPr>
        <p:txBody>
          <a:bodyPr wrap="square" lIns="0" tIns="0" rIns="0" bIns="0" rtlCol="0" anchor="ctr"/>
          <a:lstStyle/>
          <a:p>
            <a:pPr marL="0" indent="0">
              <a:lnSpc>
                <a:spcPct val="104000"/>
              </a:lnSpc>
              <a:buNone/>
            </a:pPr>
            <a:r>
              <a:rPr lang="en-US" sz="1050" b="1" kern="0" spc="100" dirty="0">
                <a:solidFill>
                  <a:srgbClr val="243239"/>
                </a:solidFill>
                <a:latin typeface="Arial" pitchFamily="34" charset="0"/>
                <a:ea typeface="Arial" pitchFamily="34" charset="-122"/>
                <a:cs typeface="Arial" pitchFamily="34" charset="-120"/>
              </a:rPr>
              <a:t>SACHVERHALT</a:t>
            </a:r>
            <a:endParaRPr lang="en-US" sz="1050" dirty="0"/>
          </a:p>
        </p:txBody>
      </p:sp>
      <p:sp>
        <p:nvSpPr>
          <p:cNvPr id="18" name="Text 15"/>
          <p:cNvSpPr/>
          <p:nvPr/>
        </p:nvSpPr>
        <p:spPr>
          <a:xfrm>
            <a:off x="603504" y="2624328"/>
            <a:ext cx="2852928" cy="2514600"/>
          </a:xfrm>
          <a:prstGeom prst="rect">
            <a:avLst/>
          </a:prstGeom>
          <a:noFill/>
          <a:ln/>
        </p:spPr>
        <p:txBody>
          <a:bodyPr wrap="square" lIns="0" tIns="0" rIns="0" bIns="0" rtlCol="0" anchor="t"/>
          <a:lstStyle/>
          <a:p>
            <a:pPr marL="0" indent="0">
              <a:lnSpc>
                <a:spcPct val="104000"/>
              </a:lnSpc>
              <a:buNone/>
            </a:pPr>
            <a:r>
              <a:rPr lang="en-US" sz="1765" dirty="0">
                <a:solidFill>
                  <a:srgbClr val="243239"/>
                </a:solidFill>
                <a:latin typeface="Arial" pitchFamily="34" charset="0"/>
                <a:ea typeface="Arial" pitchFamily="34" charset="-122"/>
                <a:cs typeface="Arial" pitchFamily="34" charset="-120"/>
              </a:rPr>
              <a:t>Dokumentierte kontinuierliche venovenöse, pumpengetriebene Hämodialyse mit Heparin. Für die Kodierung massgebende Gesamtdauer: 130 Stunden.</a:t>
            </a:r>
            <a:endParaRPr lang="en-US" sz="1765" dirty="0"/>
          </a:p>
        </p:txBody>
      </p:sp>
      <p:sp>
        <p:nvSpPr>
          <p:cNvPr id="19" name="Shape 16"/>
          <p:cNvSpPr/>
          <p:nvPr/>
        </p:nvSpPr>
        <p:spPr>
          <a:xfrm>
            <a:off x="3803904" y="2020824"/>
            <a:ext cx="3886200" cy="3337560"/>
          </a:xfrm>
          <a:prstGeom prst="rect">
            <a:avLst/>
          </a:prstGeom>
          <a:solidFill>
            <a:srgbClr val="FFFFFF"/>
          </a:solidFill>
          <a:ln w="6350">
            <a:solidFill>
              <a:srgbClr val="DED9D0"/>
            </a:solidFill>
            <a:prstDash val="solid"/>
          </a:ln>
        </p:spPr>
      </p:sp>
      <p:sp>
        <p:nvSpPr>
          <p:cNvPr id="20" name="Shape 17"/>
          <p:cNvSpPr/>
          <p:nvPr/>
        </p:nvSpPr>
        <p:spPr>
          <a:xfrm>
            <a:off x="3803904" y="2020824"/>
            <a:ext cx="3886200" cy="429768"/>
          </a:xfrm>
          <a:prstGeom prst="rect">
            <a:avLst/>
          </a:prstGeom>
          <a:solidFill>
            <a:srgbClr val="303D43"/>
          </a:solidFill>
          <a:ln w="12700">
            <a:solidFill>
              <a:srgbClr val="303D43"/>
            </a:solidFill>
            <a:prstDash val="solid"/>
          </a:ln>
        </p:spPr>
      </p:sp>
      <p:sp>
        <p:nvSpPr>
          <p:cNvPr id="21" name="Text 18"/>
          <p:cNvSpPr/>
          <p:nvPr/>
        </p:nvSpPr>
        <p:spPr>
          <a:xfrm>
            <a:off x="3968496" y="2112264"/>
            <a:ext cx="3557016" cy="246888"/>
          </a:xfrm>
          <a:prstGeom prst="rect">
            <a:avLst/>
          </a:prstGeom>
          <a:noFill/>
          <a:ln/>
        </p:spPr>
        <p:txBody>
          <a:bodyPr wrap="square" lIns="0" tIns="0" rIns="0" bIns="0" rtlCol="0" anchor="ctr"/>
          <a:lstStyle/>
          <a:p>
            <a:pPr marL="0" indent="0">
              <a:lnSpc>
                <a:spcPct val="104000"/>
              </a:lnSpc>
              <a:buNone/>
            </a:pPr>
            <a:r>
              <a:rPr lang="en-US" sz="1670" b="1" dirty="0">
                <a:solidFill>
                  <a:srgbClr val="FFFFFF"/>
                </a:solidFill>
                <a:latin typeface="Arial" pitchFamily="34" charset="0"/>
                <a:ea typeface="Arial" pitchFamily="34" charset="-122"/>
                <a:cs typeface="Arial" pitchFamily="34" charset="-120"/>
              </a:rPr>
              <a:t>2026</a:t>
            </a:r>
            <a:endParaRPr lang="en-US" sz="1670" dirty="0"/>
          </a:p>
        </p:txBody>
      </p:sp>
      <p:sp>
        <p:nvSpPr>
          <p:cNvPr id="22" name="Shape 19"/>
          <p:cNvSpPr/>
          <p:nvPr/>
        </p:nvSpPr>
        <p:spPr>
          <a:xfrm>
            <a:off x="7872984" y="2020824"/>
            <a:ext cx="3886200" cy="3337560"/>
          </a:xfrm>
          <a:prstGeom prst="rect">
            <a:avLst/>
          </a:prstGeom>
          <a:solidFill>
            <a:srgbClr val="FFFFFF"/>
          </a:solidFill>
          <a:ln w="6350">
            <a:solidFill>
              <a:srgbClr val="DED9D0"/>
            </a:solidFill>
            <a:prstDash val="solid"/>
          </a:ln>
        </p:spPr>
      </p:sp>
      <p:sp>
        <p:nvSpPr>
          <p:cNvPr id="23" name="Shape 20"/>
          <p:cNvSpPr/>
          <p:nvPr/>
        </p:nvSpPr>
        <p:spPr>
          <a:xfrm>
            <a:off x="7872984" y="2020824"/>
            <a:ext cx="3886200" cy="429768"/>
          </a:xfrm>
          <a:prstGeom prst="rect">
            <a:avLst/>
          </a:prstGeom>
          <a:solidFill>
            <a:srgbClr val="E5DAC7"/>
          </a:solidFill>
          <a:ln w="12700">
            <a:solidFill>
              <a:srgbClr val="E5DAC7"/>
            </a:solidFill>
            <a:prstDash val="solid"/>
          </a:ln>
        </p:spPr>
      </p:sp>
      <p:sp>
        <p:nvSpPr>
          <p:cNvPr id="24" name="Text 21"/>
          <p:cNvSpPr/>
          <p:nvPr/>
        </p:nvSpPr>
        <p:spPr>
          <a:xfrm>
            <a:off x="8037576" y="2112264"/>
            <a:ext cx="3557016" cy="246888"/>
          </a:xfrm>
          <a:prstGeom prst="rect">
            <a:avLst/>
          </a:prstGeom>
          <a:noFill/>
          <a:ln/>
        </p:spPr>
        <p:txBody>
          <a:bodyPr wrap="square" lIns="0" tIns="0" rIns="0" bIns="0" rtlCol="0" anchor="ctr"/>
          <a:lstStyle/>
          <a:p>
            <a:pPr marL="0" indent="0">
              <a:lnSpc>
                <a:spcPct val="104000"/>
              </a:lnSpc>
              <a:buNone/>
            </a:pPr>
            <a:r>
              <a:rPr lang="en-US" sz="1670" b="1" dirty="0">
                <a:solidFill>
                  <a:srgbClr val="243239"/>
                </a:solidFill>
                <a:latin typeface="Arial" pitchFamily="34" charset="0"/>
                <a:ea typeface="Arial" pitchFamily="34" charset="-122"/>
                <a:cs typeface="Arial" pitchFamily="34" charset="-120"/>
              </a:rPr>
              <a:t>2027</a:t>
            </a:r>
            <a:endParaRPr lang="en-US" sz="1670" dirty="0"/>
          </a:p>
        </p:txBody>
      </p:sp>
      <p:sp>
        <p:nvSpPr>
          <p:cNvPr id="25" name="Shape 22"/>
          <p:cNvSpPr/>
          <p:nvPr/>
        </p:nvSpPr>
        <p:spPr>
          <a:xfrm>
            <a:off x="3968496" y="2738628"/>
            <a:ext cx="45720" cy="45720"/>
          </a:xfrm>
          <a:prstGeom prst="rect">
            <a:avLst/>
          </a:prstGeom>
          <a:solidFill>
            <a:srgbClr val="8D9B77"/>
          </a:solidFill>
          <a:ln w="12700">
            <a:solidFill>
              <a:srgbClr val="8D9B77"/>
            </a:solidFill>
            <a:prstDash val="solid"/>
          </a:ln>
        </p:spPr>
      </p:sp>
      <p:sp>
        <p:nvSpPr>
          <p:cNvPr id="26" name="Text 23"/>
          <p:cNvSpPr/>
          <p:nvPr/>
        </p:nvSpPr>
        <p:spPr>
          <a:xfrm>
            <a:off x="4133088" y="2651760"/>
            <a:ext cx="3383280" cy="289560"/>
          </a:xfrm>
          <a:prstGeom prst="rect">
            <a:avLst/>
          </a:prstGeom>
          <a:noFill/>
          <a:ln/>
        </p:spPr>
        <p:txBody>
          <a:bodyPr wrap="square" lIns="0" tIns="0" rIns="0" bIns="0" rtlCol="0" anchor="t"/>
          <a:lstStyle/>
          <a:p>
            <a:pPr marL="0" indent="0">
              <a:lnSpc>
                <a:spcPct val="102000"/>
              </a:lnSpc>
              <a:buNone/>
            </a:pPr>
            <a:r>
              <a:rPr lang="en-US" sz="1750" dirty="0">
                <a:solidFill>
                  <a:srgbClr val="243239"/>
                </a:solidFill>
                <a:latin typeface="Arial" pitchFamily="34" charset="0"/>
                <a:ea typeface="Arial" pitchFamily="34" charset="-122"/>
                <a:cs typeface="Arial" pitchFamily="34" charset="-120"/>
              </a:rPr>
              <a:t>39.95.33</a:t>
            </a:r>
            <a:endParaRPr lang="en-US" sz="1750" dirty="0"/>
          </a:p>
        </p:txBody>
      </p:sp>
      <p:sp>
        <p:nvSpPr>
          <p:cNvPr id="27" name="Shape 24"/>
          <p:cNvSpPr/>
          <p:nvPr/>
        </p:nvSpPr>
        <p:spPr>
          <a:xfrm>
            <a:off x="3968496" y="3279648"/>
            <a:ext cx="45720" cy="45720"/>
          </a:xfrm>
          <a:prstGeom prst="rect">
            <a:avLst/>
          </a:prstGeom>
          <a:solidFill>
            <a:srgbClr val="8D9B77"/>
          </a:solidFill>
          <a:ln w="12700">
            <a:solidFill>
              <a:srgbClr val="8D9B77"/>
            </a:solidFill>
            <a:prstDash val="solid"/>
          </a:ln>
        </p:spPr>
      </p:sp>
      <p:sp>
        <p:nvSpPr>
          <p:cNvPr id="28" name="Text 25"/>
          <p:cNvSpPr/>
          <p:nvPr/>
        </p:nvSpPr>
        <p:spPr>
          <a:xfrm>
            <a:off x="4133088" y="3192780"/>
            <a:ext cx="3383280" cy="289560"/>
          </a:xfrm>
          <a:prstGeom prst="rect">
            <a:avLst/>
          </a:prstGeom>
          <a:noFill/>
          <a:ln/>
        </p:spPr>
        <p:txBody>
          <a:bodyPr wrap="square" lIns="0" tIns="0" rIns="0" bIns="0" rtlCol="0" anchor="t"/>
          <a:lstStyle/>
          <a:p>
            <a:pPr marL="0" indent="0">
              <a:lnSpc>
                <a:spcPct val="102000"/>
              </a:lnSpc>
              <a:buNone/>
            </a:pPr>
            <a:r>
              <a:rPr lang="en-US" sz="1750" dirty="0">
                <a:solidFill>
                  <a:srgbClr val="243239"/>
                </a:solidFill>
                <a:latin typeface="Arial" pitchFamily="34" charset="0"/>
                <a:ea typeface="Arial" pitchFamily="34" charset="-122"/>
                <a:cs typeface="Arial" pitchFamily="34" charset="-120"/>
              </a:rPr>
              <a:t>Mehr als 72 bis 144 Stunden.</a:t>
            </a:r>
            <a:endParaRPr lang="en-US" sz="1750" dirty="0"/>
          </a:p>
        </p:txBody>
      </p:sp>
      <p:sp>
        <p:nvSpPr>
          <p:cNvPr id="29" name="Shape 26"/>
          <p:cNvSpPr/>
          <p:nvPr/>
        </p:nvSpPr>
        <p:spPr>
          <a:xfrm>
            <a:off x="3968496" y="3820668"/>
            <a:ext cx="45720" cy="45720"/>
          </a:xfrm>
          <a:prstGeom prst="rect">
            <a:avLst/>
          </a:prstGeom>
          <a:solidFill>
            <a:srgbClr val="8D9B77"/>
          </a:solidFill>
          <a:ln w="12700">
            <a:solidFill>
              <a:srgbClr val="8D9B77"/>
            </a:solidFill>
            <a:prstDash val="solid"/>
          </a:ln>
        </p:spPr>
      </p:sp>
      <p:sp>
        <p:nvSpPr>
          <p:cNvPr id="30" name="Text 27"/>
          <p:cNvSpPr/>
          <p:nvPr/>
        </p:nvSpPr>
        <p:spPr>
          <a:xfrm>
            <a:off x="4133088" y="3733800"/>
            <a:ext cx="3383280" cy="529590"/>
          </a:xfrm>
          <a:prstGeom prst="rect">
            <a:avLst/>
          </a:prstGeom>
          <a:noFill/>
          <a:ln/>
        </p:spPr>
        <p:txBody>
          <a:bodyPr wrap="square" lIns="0" tIns="0" rIns="0" bIns="0" rtlCol="0" anchor="t"/>
          <a:lstStyle/>
          <a:p>
            <a:pPr marL="0" indent="0">
              <a:lnSpc>
                <a:spcPct val="102000"/>
              </a:lnSpc>
              <a:buNone/>
            </a:pPr>
            <a:r>
              <a:rPr lang="en-US" sz="1750" dirty="0">
                <a:solidFill>
                  <a:srgbClr val="243239"/>
                </a:solidFill>
                <a:latin typeface="Arial" pitchFamily="34" charset="0"/>
                <a:ea typeface="Arial" pitchFamily="34" charset="-122"/>
                <a:cs typeface="Arial" pitchFamily="34" charset="-120"/>
              </a:rPr>
              <a:t>130 Stunden liegen innerhalb dieses alten Intervalls.</a:t>
            </a:r>
            <a:endParaRPr lang="en-US" sz="1750" dirty="0"/>
          </a:p>
        </p:txBody>
      </p:sp>
      <p:sp>
        <p:nvSpPr>
          <p:cNvPr id="31" name="Shape 28"/>
          <p:cNvSpPr/>
          <p:nvPr/>
        </p:nvSpPr>
        <p:spPr>
          <a:xfrm>
            <a:off x="8037576" y="2738628"/>
            <a:ext cx="45720" cy="45720"/>
          </a:xfrm>
          <a:prstGeom prst="rect">
            <a:avLst/>
          </a:prstGeom>
          <a:solidFill>
            <a:srgbClr val="8D9B77"/>
          </a:solidFill>
          <a:ln w="12700">
            <a:solidFill>
              <a:srgbClr val="8D9B77"/>
            </a:solidFill>
            <a:prstDash val="solid"/>
          </a:ln>
        </p:spPr>
      </p:sp>
      <p:sp>
        <p:nvSpPr>
          <p:cNvPr id="32" name="Text 29"/>
          <p:cNvSpPr/>
          <p:nvPr/>
        </p:nvSpPr>
        <p:spPr>
          <a:xfrm>
            <a:off x="8202168" y="2651760"/>
            <a:ext cx="3383280" cy="289560"/>
          </a:xfrm>
          <a:prstGeom prst="rect">
            <a:avLst/>
          </a:prstGeom>
          <a:noFill/>
          <a:ln/>
        </p:spPr>
        <p:txBody>
          <a:bodyPr wrap="square" lIns="0" tIns="0" rIns="0" bIns="0" rtlCol="0" anchor="t"/>
          <a:lstStyle/>
          <a:p>
            <a:pPr marL="0" indent="0">
              <a:lnSpc>
                <a:spcPct val="102000"/>
              </a:lnSpc>
              <a:buNone/>
            </a:pPr>
            <a:r>
              <a:rPr lang="en-US" sz="1750" dirty="0">
                <a:solidFill>
                  <a:srgbClr val="243239"/>
                </a:solidFill>
                <a:latin typeface="Arial" pitchFamily="34" charset="0"/>
                <a:ea typeface="Arial" pitchFamily="34" charset="-122"/>
                <a:cs typeface="Arial" pitchFamily="34" charset="-120"/>
              </a:rPr>
              <a:t>39.9B.34</a:t>
            </a:r>
            <a:endParaRPr lang="en-US" sz="1750" dirty="0"/>
          </a:p>
        </p:txBody>
      </p:sp>
      <p:sp>
        <p:nvSpPr>
          <p:cNvPr id="33" name="Shape 30"/>
          <p:cNvSpPr/>
          <p:nvPr/>
        </p:nvSpPr>
        <p:spPr>
          <a:xfrm>
            <a:off x="8037576" y="3279648"/>
            <a:ext cx="45720" cy="45720"/>
          </a:xfrm>
          <a:prstGeom prst="rect">
            <a:avLst/>
          </a:prstGeom>
          <a:solidFill>
            <a:srgbClr val="8D9B77"/>
          </a:solidFill>
          <a:ln w="12700">
            <a:solidFill>
              <a:srgbClr val="8D9B77"/>
            </a:solidFill>
            <a:prstDash val="solid"/>
          </a:ln>
        </p:spPr>
      </p:sp>
      <p:sp>
        <p:nvSpPr>
          <p:cNvPr id="34" name="Text 31"/>
          <p:cNvSpPr/>
          <p:nvPr/>
        </p:nvSpPr>
        <p:spPr>
          <a:xfrm>
            <a:off x="8202168" y="3192780"/>
            <a:ext cx="3383280" cy="289560"/>
          </a:xfrm>
          <a:prstGeom prst="rect">
            <a:avLst/>
          </a:prstGeom>
          <a:noFill/>
          <a:ln/>
        </p:spPr>
        <p:txBody>
          <a:bodyPr wrap="square" lIns="0" tIns="0" rIns="0" bIns="0" rtlCol="0" anchor="t"/>
          <a:lstStyle/>
          <a:p>
            <a:pPr marL="0" indent="0">
              <a:lnSpc>
                <a:spcPct val="102000"/>
              </a:lnSpc>
              <a:buNone/>
            </a:pPr>
            <a:r>
              <a:rPr lang="en-US" sz="1750" dirty="0">
                <a:solidFill>
                  <a:srgbClr val="243239"/>
                </a:solidFill>
                <a:latin typeface="Arial" pitchFamily="34" charset="0"/>
                <a:ea typeface="Arial" pitchFamily="34" charset="-122"/>
                <a:cs typeface="Arial" pitchFamily="34" charset="-120"/>
              </a:rPr>
              <a:t>Mehr als 120 bis 168 Stunden.</a:t>
            </a:r>
            <a:endParaRPr lang="en-US" sz="1750" dirty="0"/>
          </a:p>
        </p:txBody>
      </p:sp>
      <p:sp>
        <p:nvSpPr>
          <p:cNvPr id="35" name="Shape 32"/>
          <p:cNvSpPr/>
          <p:nvPr/>
        </p:nvSpPr>
        <p:spPr>
          <a:xfrm>
            <a:off x="8037576" y="3820668"/>
            <a:ext cx="45720" cy="45720"/>
          </a:xfrm>
          <a:prstGeom prst="rect">
            <a:avLst/>
          </a:prstGeom>
          <a:solidFill>
            <a:srgbClr val="8D9B77"/>
          </a:solidFill>
          <a:ln w="12700">
            <a:solidFill>
              <a:srgbClr val="8D9B77"/>
            </a:solidFill>
            <a:prstDash val="solid"/>
          </a:ln>
        </p:spPr>
      </p:sp>
      <p:sp>
        <p:nvSpPr>
          <p:cNvPr id="36" name="Text 33"/>
          <p:cNvSpPr/>
          <p:nvPr/>
        </p:nvSpPr>
        <p:spPr>
          <a:xfrm>
            <a:off x="8202168" y="3733800"/>
            <a:ext cx="3383280" cy="529590"/>
          </a:xfrm>
          <a:prstGeom prst="rect">
            <a:avLst/>
          </a:prstGeom>
          <a:noFill/>
          <a:ln/>
        </p:spPr>
        <p:txBody>
          <a:bodyPr wrap="square" lIns="0" tIns="0" rIns="0" bIns="0" rtlCol="0" anchor="t"/>
          <a:lstStyle/>
          <a:p>
            <a:pPr marL="0" indent="0">
              <a:lnSpc>
                <a:spcPct val="102000"/>
              </a:lnSpc>
              <a:buNone/>
            </a:pPr>
            <a:r>
              <a:rPr lang="en-US" sz="1750" dirty="0">
                <a:solidFill>
                  <a:srgbClr val="243239"/>
                </a:solidFill>
                <a:latin typeface="Arial" pitchFamily="34" charset="0"/>
                <a:ea typeface="Arial" pitchFamily="34" charset="-122"/>
                <a:cs typeface="Arial" pitchFamily="34" charset="-120"/>
              </a:rPr>
              <a:t>39.9B.33 endet bereits bei 120 Stunden.</a:t>
            </a:r>
            <a:endParaRPr lang="en-US" sz="1750" dirty="0"/>
          </a:p>
        </p:txBody>
      </p:sp>
      <p:sp>
        <p:nvSpPr>
          <p:cNvPr id="37" name="Shape 34"/>
          <p:cNvSpPr/>
          <p:nvPr/>
        </p:nvSpPr>
        <p:spPr>
          <a:xfrm>
            <a:off x="438912" y="5577840"/>
            <a:ext cx="11314176" cy="539496"/>
          </a:xfrm>
          <a:prstGeom prst="rect">
            <a:avLst/>
          </a:prstGeom>
          <a:solidFill>
            <a:srgbClr val="ECEFDF"/>
          </a:solidFill>
          <a:ln w="12700">
            <a:solidFill>
              <a:srgbClr val="ECEFDF"/>
            </a:solidFill>
            <a:prstDash val="solid"/>
          </a:ln>
        </p:spPr>
      </p:sp>
      <p:sp>
        <p:nvSpPr>
          <p:cNvPr id="38" name="Shape 35"/>
          <p:cNvSpPr/>
          <p:nvPr/>
        </p:nvSpPr>
        <p:spPr>
          <a:xfrm>
            <a:off x="438912" y="5577840"/>
            <a:ext cx="41148" cy="539496"/>
          </a:xfrm>
          <a:prstGeom prst="rect">
            <a:avLst/>
          </a:prstGeom>
          <a:solidFill>
            <a:srgbClr val="284907"/>
          </a:solidFill>
          <a:ln w="12700">
            <a:solidFill>
              <a:srgbClr val="284907"/>
            </a:solidFill>
            <a:prstDash val="solid"/>
          </a:ln>
        </p:spPr>
      </p:sp>
      <p:sp>
        <p:nvSpPr>
          <p:cNvPr id="39" name="Text 36"/>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Gleiches Verfahren und gleiche Dauer, aber neue Familie und andere Intervallzuordnung.</a:t>
            </a:r>
            <a:endParaRPr lang="en-US" sz="1512"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02 | DIALYSEVERFAHREN</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UNVERÄNDERT WICHTIG</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Dialyse: zwei bestehende Abgrenzungen bleiben</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150; CHOP 2027: S. 153, 157, 160.</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34 / 124</a:t>
            </a:r>
            <a:endParaRPr lang="en-US" sz="900" dirty="0"/>
          </a:p>
        </p:txBody>
      </p:sp>
      <p:sp>
        <p:nvSpPr>
          <p:cNvPr id="16" name="Shape 13"/>
          <p:cNvSpPr/>
          <p:nvPr/>
        </p:nvSpPr>
        <p:spPr>
          <a:xfrm>
            <a:off x="438912" y="2020824"/>
            <a:ext cx="5532120" cy="3337560"/>
          </a:xfrm>
          <a:prstGeom prst="rect">
            <a:avLst/>
          </a:prstGeom>
          <a:solidFill>
            <a:srgbClr val="FFFFFF"/>
          </a:solidFill>
          <a:ln w="6350">
            <a:solidFill>
              <a:srgbClr val="DED9D0"/>
            </a:solidFill>
            <a:prstDash val="solid"/>
          </a:ln>
        </p:spPr>
      </p:sp>
      <p:sp>
        <p:nvSpPr>
          <p:cNvPr id="17" name="Shape 14"/>
          <p:cNvSpPr/>
          <p:nvPr/>
        </p:nvSpPr>
        <p:spPr>
          <a:xfrm>
            <a:off x="6217920" y="2020824"/>
            <a:ext cx="5532120" cy="3337560"/>
          </a:xfrm>
          <a:prstGeom prst="rect">
            <a:avLst/>
          </a:prstGeom>
          <a:solidFill>
            <a:srgbClr val="FFFFFF"/>
          </a:solidFill>
          <a:ln w="6350">
            <a:solidFill>
              <a:srgbClr val="DED9D0"/>
            </a:solidFill>
            <a:prstDash val="solid"/>
          </a:ln>
        </p:spPr>
      </p:sp>
      <p:sp>
        <p:nvSpPr>
          <p:cNvPr id="18" name="Shape 15"/>
          <p:cNvSpPr/>
          <p:nvPr/>
        </p:nvSpPr>
        <p:spPr>
          <a:xfrm>
            <a:off x="438912" y="2020824"/>
            <a:ext cx="5532120" cy="429768"/>
          </a:xfrm>
          <a:prstGeom prst="rect">
            <a:avLst/>
          </a:prstGeom>
          <a:solidFill>
            <a:srgbClr val="303D43"/>
          </a:solidFill>
          <a:ln w="12700">
            <a:solidFill>
              <a:srgbClr val="303D43"/>
            </a:solidFill>
            <a:prstDash val="solid"/>
          </a:ln>
        </p:spPr>
      </p:sp>
      <p:sp>
        <p:nvSpPr>
          <p:cNvPr id="19" name="Shape 16"/>
          <p:cNvSpPr/>
          <p:nvPr/>
        </p:nvSpPr>
        <p:spPr>
          <a:xfrm>
            <a:off x="6217920" y="2020824"/>
            <a:ext cx="5532120" cy="429768"/>
          </a:xfrm>
          <a:prstGeom prst="rect">
            <a:avLst/>
          </a:prstGeom>
          <a:solidFill>
            <a:srgbClr val="E5DAC7"/>
          </a:solidFill>
          <a:ln w="12700">
            <a:solidFill>
              <a:srgbClr val="E5DAC7"/>
            </a:solidFill>
            <a:prstDash val="solid"/>
          </a:ln>
        </p:spPr>
      </p:sp>
      <p:sp>
        <p:nvSpPr>
          <p:cNvPr id="20" name="Text 17"/>
          <p:cNvSpPr/>
          <p:nvPr/>
        </p:nvSpPr>
        <p:spPr>
          <a:xfrm>
            <a:off x="603504"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FFFFFF"/>
                </a:solidFill>
                <a:latin typeface="Arial" pitchFamily="34" charset="0"/>
                <a:ea typeface="Arial" pitchFamily="34" charset="-122"/>
                <a:cs typeface="Arial" pitchFamily="34" charset="-120"/>
              </a:rPr>
              <a:t>2026</a:t>
            </a:r>
            <a:endParaRPr lang="en-US" sz="1670" dirty="0"/>
          </a:p>
        </p:txBody>
      </p:sp>
      <p:sp>
        <p:nvSpPr>
          <p:cNvPr id="21" name="Text 18"/>
          <p:cNvSpPr/>
          <p:nvPr/>
        </p:nvSpPr>
        <p:spPr>
          <a:xfrm>
            <a:off x="6382512"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243239"/>
                </a:solidFill>
                <a:latin typeface="Arial" pitchFamily="34" charset="0"/>
                <a:ea typeface="Arial" pitchFamily="34" charset="-122"/>
                <a:cs typeface="Arial" pitchFamily="34" charset="-120"/>
              </a:rPr>
              <a:t>2027</a:t>
            </a:r>
            <a:endParaRPr lang="en-US" sz="1670" dirty="0"/>
          </a:p>
        </p:txBody>
      </p:sp>
      <p:sp>
        <p:nvSpPr>
          <p:cNvPr id="22" name="Shape 19"/>
          <p:cNvSpPr/>
          <p:nvPr/>
        </p:nvSpPr>
        <p:spPr>
          <a:xfrm>
            <a:off x="603504" y="2738628"/>
            <a:ext cx="45720" cy="45720"/>
          </a:xfrm>
          <a:prstGeom prst="rect">
            <a:avLst/>
          </a:prstGeom>
          <a:solidFill>
            <a:srgbClr val="8D9B77"/>
          </a:solidFill>
          <a:ln w="12700">
            <a:solidFill>
              <a:srgbClr val="8D9B77"/>
            </a:solidFill>
            <a:prstDash val="solid"/>
          </a:ln>
        </p:spPr>
      </p:sp>
      <p:sp>
        <p:nvSpPr>
          <p:cNvPr id="23" name="Text 20"/>
          <p:cNvSpPr/>
          <p:nvPr/>
        </p:nvSpPr>
        <p:spPr>
          <a:xfrm>
            <a:off x="768096" y="2651760"/>
            <a:ext cx="5029200" cy="8133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Für mehr als 24 Stunden geplantes kontinuierliches Verfahren, vorher abgebrochen: Kode bis 24 Stunden.</a:t>
            </a:r>
            <a:endParaRPr lang="en-US" sz="1820" dirty="0"/>
          </a:p>
        </p:txBody>
      </p:sp>
      <p:sp>
        <p:nvSpPr>
          <p:cNvPr id="24" name="Shape 21"/>
          <p:cNvSpPr/>
          <p:nvPr/>
        </p:nvSpPr>
        <p:spPr>
          <a:xfrm>
            <a:off x="603504" y="3803447"/>
            <a:ext cx="45720" cy="45720"/>
          </a:xfrm>
          <a:prstGeom prst="rect">
            <a:avLst/>
          </a:prstGeom>
          <a:solidFill>
            <a:srgbClr val="8D9B77"/>
          </a:solidFill>
          <a:ln w="12700">
            <a:solidFill>
              <a:srgbClr val="8D9B77"/>
            </a:solidFill>
            <a:prstDash val="solid"/>
          </a:ln>
        </p:spPr>
      </p:sp>
      <p:sp>
        <p:nvSpPr>
          <p:cNvPr id="25" name="Text 22"/>
          <p:cNvSpPr/>
          <p:nvPr/>
        </p:nvSpPr>
        <p:spPr>
          <a:xfrm>
            <a:off x="768096" y="3716579"/>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Verlängert intermittierendes Nierenersatzverfahren: mehr als 6 Stunden.</a:t>
            </a:r>
            <a:endParaRPr lang="en-US" sz="1820" dirty="0"/>
          </a:p>
        </p:txBody>
      </p:sp>
      <p:sp>
        <p:nvSpPr>
          <p:cNvPr id="26" name="Shape 23"/>
          <p:cNvSpPr/>
          <p:nvPr/>
        </p:nvSpPr>
        <p:spPr>
          <a:xfrm>
            <a:off x="6382512" y="2738628"/>
            <a:ext cx="45720" cy="45720"/>
          </a:xfrm>
          <a:prstGeom prst="rect">
            <a:avLst/>
          </a:prstGeom>
          <a:solidFill>
            <a:srgbClr val="8D9B77"/>
          </a:solidFill>
          <a:ln w="12700">
            <a:solidFill>
              <a:srgbClr val="8D9B77"/>
            </a:solidFill>
            <a:prstDash val="solid"/>
          </a:ln>
        </p:spPr>
      </p:sp>
      <p:sp>
        <p:nvSpPr>
          <p:cNvPr id="27" name="Text 24"/>
          <p:cNvSpPr/>
          <p:nvPr/>
        </p:nvSpPr>
        <p:spPr>
          <a:xfrm>
            <a:off x="6547104" y="2651760"/>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Diese beiden Hinweise werden unter den neuen Verfahrensfamilien weitergeführt.</a:t>
            </a:r>
            <a:endParaRPr lang="en-US" sz="1820" dirty="0"/>
          </a:p>
        </p:txBody>
      </p:sp>
      <p:sp>
        <p:nvSpPr>
          <p:cNvPr id="28" name="Shape 25"/>
          <p:cNvSpPr/>
          <p:nvPr/>
        </p:nvSpPr>
        <p:spPr>
          <a:xfrm>
            <a:off x="6382512" y="3539947"/>
            <a:ext cx="45720" cy="45720"/>
          </a:xfrm>
          <a:prstGeom prst="rect">
            <a:avLst/>
          </a:prstGeom>
          <a:solidFill>
            <a:srgbClr val="8D9B77"/>
          </a:solidFill>
          <a:ln w="12700">
            <a:solidFill>
              <a:srgbClr val="8D9B77"/>
            </a:solidFill>
            <a:prstDash val="solid"/>
          </a:ln>
        </p:spPr>
      </p:sp>
      <p:sp>
        <p:nvSpPr>
          <p:cNvPr id="29" name="Text 26"/>
          <p:cNvSpPr/>
          <p:nvPr/>
        </p:nvSpPr>
        <p:spPr>
          <a:xfrm>
            <a:off x="6547104" y="3453079"/>
            <a:ext cx="5029200" cy="8133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Ein vorzeitig beendetes kontinuierliches Verfahren wird nicht allein wegen der kurzen Laufzeit intermittierend.</a:t>
            </a:r>
            <a:endParaRPr lang="en-US" sz="1820" dirty="0"/>
          </a:p>
        </p:txBody>
      </p:sp>
      <p:sp>
        <p:nvSpPr>
          <p:cNvPr id="30" name="Shape 27"/>
          <p:cNvSpPr/>
          <p:nvPr/>
        </p:nvSpPr>
        <p:spPr>
          <a:xfrm>
            <a:off x="438912" y="5577840"/>
            <a:ext cx="11314176" cy="539496"/>
          </a:xfrm>
          <a:prstGeom prst="rect">
            <a:avLst/>
          </a:prstGeom>
          <a:solidFill>
            <a:srgbClr val="ECEFDF"/>
          </a:solidFill>
          <a:ln w="12700">
            <a:solidFill>
              <a:srgbClr val="ECEFDF"/>
            </a:solidFill>
            <a:prstDash val="solid"/>
          </a:ln>
        </p:spPr>
      </p:sp>
      <p:sp>
        <p:nvSpPr>
          <p:cNvPr id="31" name="Shape 28"/>
          <p:cNvSpPr/>
          <p:nvPr/>
        </p:nvSpPr>
        <p:spPr>
          <a:xfrm>
            <a:off x="438912" y="5577840"/>
            <a:ext cx="41148" cy="539496"/>
          </a:xfrm>
          <a:prstGeom prst="rect">
            <a:avLst/>
          </a:prstGeom>
          <a:solidFill>
            <a:srgbClr val="284907"/>
          </a:solidFill>
          <a:ln w="12700">
            <a:solidFill>
              <a:srgbClr val="284907"/>
            </a:solidFill>
            <a:prstDash val="solid"/>
          </a:ln>
        </p:spPr>
      </p:sp>
      <p:sp>
        <p:nvSpPr>
          <p:cNvPr id="32" name="Text 29"/>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Neue Kodenummern ersetzen die bisherigen Begriffsabgrenzungen nicht.</a:t>
            </a:r>
            <a:endParaRPr lang="en-US" sz="1512"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02 | DIALYSEVERFAHREN</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UMSTRUKTURIERT</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Peritonealdialyse: CAPD und APD erhalten neue Serien</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204; CHOP 2027: S. 215-218.</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35 / 124</a:t>
            </a:r>
            <a:endParaRPr lang="en-US" sz="900" dirty="0"/>
          </a:p>
        </p:txBody>
      </p:sp>
      <p:sp>
        <p:nvSpPr>
          <p:cNvPr id="16" name="Shape 13"/>
          <p:cNvSpPr/>
          <p:nvPr/>
        </p:nvSpPr>
        <p:spPr>
          <a:xfrm>
            <a:off x="438912" y="2020824"/>
            <a:ext cx="5532120" cy="3337560"/>
          </a:xfrm>
          <a:prstGeom prst="rect">
            <a:avLst/>
          </a:prstGeom>
          <a:solidFill>
            <a:srgbClr val="FFFFFF"/>
          </a:solidFill>
          <a:ln w="6350">
            <a:solidFill>
              <a:srgbClr val="DED9D0"/>
            </a:solidFill>
            <a:prstDash val="solid"/>
          </a:ln>
        </p:spPr>
      </p:sp>
      <p:sp>
        <p:nvSpPr>
          <p:cNvPr id="17" name="Shape 14"/>
          <p:cNvSpPr/>
          <p:nvPr/>
        </p:nvSpPr>
        <p:spPr>
          <a:xfrm>
            <a:off x="6217920" y="2020824"/>
            <a:ext cx="5532120" cy="3337560"/>
          </a:xfrm>
          <a:prstGeom prst="rect">
            <a:avLst/>
          </a:prstGeom>
          <a:solidFill>
            <a:srgbClr val="FFFFFF"/>
          </a:solidFill>
          <a:ln w="6350">
            <a:solidFill>
              <a:srgbClr val="DED9D0"/>
            </a:solidFill>
            <a:prstDash val="solid"/>
          </a:ln>
        </p:spPr>
      </p:sp>
      <p:sp>
        <p:nvSpPr>
          <p:cNvPr id="18" name="Shape 15"/>
          <p:cNvSpPr/>
          <p:nvPr/>
        </p:nvSpPr>
        <p:spPr>
          <a:xfrm>
            <a:off x="438912" y="2020824"/>
            <a:ext cx="5532120" cy="429768"/>
          </a:xfrm>
          <a:prstGeom prst="rect">
            <a:avLst/>
          </a:prstGeom>
          <a:solidFill>
            <a:srgbClr val="303D43"/>
          </a:solidFill>
          <a:ln w="12700">
            <a:solidFill>
              <a:srgbClr val="303D43"/>
            </a:solidFill>
            <a:prstDash val="solid"/>
          </a:ln>
        </p:spPr>
      </p:sp>
      <p:sp>
        <p:nvSpPr>
          <p:cNvPr id="19" name="Shape 16"/>
          <p:cNvSpPr/>
          <p:nvPr/>
        </p:nvSpPr>
        <p:spPr>
          <a:xfrm>
            <a:off x="6217920" y="2020824"/>
            <a:ext cx="5532120" cy="429768"/>
          </a:xfrm>
          <a:prstGeom prst="rect">
            <a:avLst/>
          </a:prstGeom>
          <a:solidFill>
            <a:srgbClr val="E5DAC7"/>
          </a:solidFill>
          <a:ln w="12700">
            <a:solidFill>
              <a:srgbClr val="E5DAC7"/>
            </a:solidFill>
            <a:prstDash val="solid"/>
          </a:ln>
        </p:spPr>
      </p:sp>
      <p:sp>
        <p:nvSpPr>
          <p:cNvPr id="20" name="Text 17"/>
          <p:cNvSpPr/>
          <p:nvPr/>
        </p:nvSpPr>
        <p:spPr>
          <a:xfrm>
            <a:off x="603504"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FFFFFF"/>
                </a:solidFill>
                <a:latin typeface="Arial" pitchFamily="34" charset="0"/>
                <a:ea typeface="Arial" pitchFamily="34" charset="-122"/>
                <a:cs typeface="Arial" pitchFamily="34" charset="-120"/>
              </a:rPr>
              <a:t>2026</a:t>
            </a:r>
            <a:endParaRPr lang="en-US" sz="1670" dirty="0"/>
          </a:p>
        </p:txBody>
      </p:sp>
      <p:sp>
        <p:nvSpPr>
          <p:cNvPr id="21" name="Text 18"/>
          <p:cNvSpPr/>
          <p:nvPr/>
        </p:nvSpPr>
        <p:spPr>
          <a:xfrm>
            <a:off x="6382512"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243239"/>
                </a:solidFill>
                <a:latin typeface="Arial" pitchFamily="34" charset="0"/>
                <a:ea typeface="Arial" pitchFamily="34" charset="-122"/>
                <a:cs typeface="Arial" pitchFamily="34" charset="-120"/>
              </a:rPr>
              <a:t>2027</a:t>
            </a:r>
            <a:endParaRPr lang="en-US" sz="1670" dirty="0"/>
          </a:p>
        </p:txBody>
      </p:sp>
      <p:sp>
        <p:nvSpPr>
          <p:cNvPr id="22" name="Shape 19"/>
          <p:cNvSpPr/>
          <p:nvPr/>
        </p:nvSpPr>
        <p:spPr>
          <a:xfrm>
            <a:off x="603504" y="2738628"/>
            <a:ext cx="45720" cy="45720"/>
          </a:xfrm>
          <a:prstGeom prst="rect">
            <a:avLst/>
          </a:prstGeom>
          <a:solidFill>
            <a:srgbClr val="8D9B77"/>
          </a:solidFill>
          <a:ln w="12700">
            <a:solidFill>
              <a:srgbClr val="8D9B77"/>
            </a:solidFill>
            <a:prstDash val="solid"/>
          </a:ln>
        </p:spPr>
      </p:sp>
      <p:sp>
        <p:nvSpPr>
          <p:cNvPr id="23" name="Text 20"/>
          <p:cNvSpPr/>
          <p:nvPr/>
        </p:nvSpPr>
        <p:spPr>
          <a:xfrm>
            <a:off x="768096" y="2651760"/>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54.98.2-: CAPD, kontinuierlich, nicht maschinell unterstützt.</a:t>
            </a:r>
            <a:endParaRPr lang="en-US" sz="1820" dirty="0"/>
          </a:p>
        </p:txBody>
      </p:sp>
      <p:sp>
        <p:nvSpPr>
          <p:cNvPr id="24" name="Shape 21"/>
          <p:cNvSpPr/>
          <p:nvPr/>
        </p:nvSpPr>
        <p:spPr>
          <a:xfrm>
            <a:off x="603504" y="3539947"/>
            <a:ext cx="45720" cy="45720"/>
          </a:xfrm>
          <a:prstGeom prst="rect">
            <a:avLst/>
          </a:prstGeom>
          <a:solidFill>
            <a:srgbClr val="8D9B77"/>
          </a:solidFill>
          <a:ln w="12700">
            <a:solidFill>
              <a:srgbClr val="8D9B77"/>
            </a:solidFill>
            <a:prstDash val="solid"/>
          </a:ln>
        </p:spPr>
      </p:sp>
      <p:sp>
        <p:nvSpPr>
          <p:cNvPr id="25" name="Text 22"/>
          <p:cNvSpPr/>
          <p:nvPr/>
        </p:nvSpPr>
        <p:spPr>
          <a:xfrm>
            <a:off x="768096" y="3453079"/>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54.98.3-: APD, kontinuierlich, maschinell unterstützt, mit Zusatzgeräten.</a:t>
            </a:r>
            <a:endParaRPr lang="en-US" sz="1820" dirty="0"/>
          </a:p>
        </p:txBody>
      </p:sp>
      <p:sp>
        <p:nvSpPr>
          <p:cNvPr id="26" name="Shape 23"/>
          <p:cNvSpPr/>
          <p:nvPr/>
        </p:nvSpPr>
        <p:spPr>
          <a:xfrm>
            <a:off x="603504" y="4341266"/>
            <a:ext cx="45720" cy="45720"/>
          </a:xfrm>
          <a:prstGeom prst="rect">
            <a:avLst/>
          </a:prstGeom>
          <a:solidFill>
            <a:srgbClr val="8D9B77"/>
          </a:solidFill>
          <a:ln w="12700">
            <a:solidFill>
              <a:srgbClr val="8D9B77"/>
            </a:solidFill>
            <a:prstDash val="solid"/>
          </a:ln>
        </p:spPr>
      </p:sp>
      <p:sp>
        <p:nvSpPr>
          <p:cNvPr id="27" name="Text 24"/>
          <p:cNvSpPr/>
          <p:nvPr/>
        </p:nvSpPr>
        <p:spPr>
          <a:xfrm>
            <a:off x="768096" y="4254398"/>
            <a:ext cx="5029200" cy="300228"/>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Kürzere Zeitstaffeln im bisherigen Verzeichnis.</a:t>
            </a:r>
            <a:endParaRPr lang="en-US" sz="1820" dirty="0"/>
          </a:p>
        </p:txBody>
      </p:sp>
      <p:sp>
        <p:nvSpPr>
          <p:cNvPr id="28" name="Shape 25"/>
          <p:cNvSpPr/>
          <p:nvPr/>
        </p:nvSpPr>
        <p:spPr>
          <a:xfrm>
            <a:off x="6382512" y="2738628"/>
            <a:ext cx="45720" cy="45720"/>
          </a:xfrm>
          <a:prstGeom prst="rect">
            <a:avLst/>
          </a:prstGeom>
          <a:solidFill>
            <a:srgbClr val="8D9B77"/>
          </a:solidFill>
          <a:ln w="12700">
            <a:solidFill>
              <a:srgbClr val="8D9B77"/>
            </a:solidFill>
            <a:prstDash val="solid"/>
          </a:ln>
        </p:spPr>
      </p:sp>
      <p:sp>
        <p:nvSpPr>
          <p:cNvPr id="29" name="Text 26"/>
          <p:cNvSpPr/>
          <p:nvPr/>
        </p:nvSpPr>
        <p:spPr>
          <a:xfrm>
            <a:off x="6547104" y="2651760"/>
            <a:ext cx="5029200" cy="300228"/>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54.98.5- ersetzt die CAPD-Serie.</a:t>
            </a:r>
            <a:endParaRPr lang="en-US" sz="1820" dirty="0"/>
          </a:p>
        </p:txBody>
      </p:sp>
      <p:sp>
        <p:nvSpPr>
          <p:cNvPr id="30" name="Shape 27"/>
          <p:cNvSpPr/>
          <p:nvPr/>
        </p:nvSpPr>
        <p:spPr>
          <a:xfrm>
            <a:off x="6382512" y="3290316"/>
            <a:ext cx="45720" cy="45720"/>
          </a:xfrm>
          <a:prstGeom prst="rect">
            <a:avLst/>
          </a:prstGeom>
          <a:solidFill>
            <a:srgbClr val="8D9B77"/>
          </a:solidFill>
          <a:ln w="12700">
            <a:solidFill>
              <a:srgbClr val="8D9B77"/>
            </a:solidFill>
            <a:prstDash val="solid"/>
          </a:ln>
        </p:spPr>
      </p:sp>
      <p:sp>
        <p:nvSpPr>
          <p:cNvPr id="31" name="Text 28"/>
          <p:cNvSpPr/>
          <p:nvPr/>
        </p:nvSpPr>
        <p:spPr>
          <a:xfrm>
            <a:off x="6547104" y="3203448"/>
            <a:ext cx="5029200" cy="300228"/>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54.98.A- ersetzt die APD-Serie.</a:t>
            </a:r>
            <a:endParaRPr lang="en-US" sz="1820" dirty="0"/>
          </a:p>
        </p:txBody>
      </p:sp>
      <p:sp>
        <p:nvSpPr>
          <p:cNvPr id="32" name="Shape 29"/>
          <p:cNvSpPr/>
          <p:nvPr/>
        </p:nvSpPr>
        <p:spPr>
          <a:xfrm>
            <a:off x="6382512" y="3842004"/>
            <a:ext cx="45720" cy="45720"/>
          </a:xfrm>
          <a:prstGeom prst="rect">
            <a:avLst/>
          </a:prstGeom>
          <a:solidFill>
            <a:srgbClr val="8D9B77"/>
          </a:solidFill>
          <a:ln w="12700">
            <a:solidFill>
              <a:srgbClr val="8D9B77"/>
            </a:solidFill>
            <a:prstDash val="solid"/>
          </a:ln>
        </p:spPr>
      </p:sp>
      <p:sp>
        <p:nvSpPr>
          <p:cNvPr id="33" name="Text 30"/>
          <p:cNvSpPr/>
          <p:nvPr/>
        </p:nvSpPr>
        <p:spPr>
          <a:xfrm>
            <a:off x="6547104" y="3755136"/>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Beide Serien reichen bis "mehr als 4392 Stunden".</a:t>
            </a:r>
            <a:endParaRPr lang="en-US" sz="1820" dirty="0"/>
          </a:p>
        </p:txBody>
      </p:sp>
      <p:sp>
        <p:nvSpPr>
          <p:cNvPr id="34" name="Shape 31"/>
          <p:cNvSpPr/>
          <p:nvPr/>
        </p:nvSpPr>
        <p:spPr>
          <a:xfrm>
            <a:off x="6382512" y="4643323"/>
            <a:ext cx="45720" cy="45720"/>
          </a:xfrm>
          <a:prstGeom prst="rect">
            <a:avLst/>
          </a:prstGeom>
          <a:solidFill>
            <a:srgbClr val="8D9B77"/>
          </a:solidFill>
          <a:ln w="12700">
            <a:solidFill>
              <a:srgbClr val="8D9B77"/>
            </a:solidFill>
            <a:prstDash val="solid"/>
          </a:ln>
        </p:spPr>
      </p:sp>
      <p:sp>
        <p:nvSpPr>
          <p:cNvPr id="35" name="Text 32"/>
          <p:cNvSpPr/>
          <p:nvPr/>
        </p:nvSpPr>
        <p:spPr>
          <a:xfrm>
            <a:off x="6547104" y="4556455"/>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54.98.1- dient der Strukturierung des intermittierenden Bereichs.</a:t>
            </a:r>
            <a:endParaRPr lang="en-US" sz="1820" dirty="0"/>
          </a:p>
        </p:txBody>
      </p:sp>
      <p:sp>
        <p:nvSpPr>
          <p:cNvPr id="36" name="Shape 33"/>
          <p:cNvSpPr/>
          <p:nvPr/>
        </p:nvSpPr>
        <p:spPr>
          <a:xfrm>
            <a:off x="438912" y="5577840"/>
            <a:ext cx="11314176" cy="539496"/>
          </a:xfrm>
          <a:prstGeom prst="rect">
            <a:avLst/>
          </a:prstGeom>
          <a:solidFill>
            <a:srgbClr val="ECEFDF"/>
          </a:solidFill>
          <a:ln w="12700">
            <a:solidFill>
              <a:srgbClr val="ECEFDF"/>
            </a:solidFill>
            <a:prstDash val="solid"/>
          </a:ln>
        </p:spPr>
      </p:sp>
      <p:sp>
        <p:nvSpPr>
          <p:cNvPr id="37" name="Shape 34"/>
          <p:cNvSpPr/>
          <p:nvPr/>
        </p:nvSpPr>
        <p:spPr>
          <a:xfrm>
            <a:off x="438912" y="5577840"/>
            <a:ext cx="41148" cy="539496"/>
          </a:xfrm>
          <a:prstGeom prst="rect">
            <a:avLst/>
          </a:prstGeom>
          <a:solidFill>
            <a:srgbClr val="284907"/>
          </a:solidFill>
          <a:ln w="12700">
            <a:solidFill>
              <a:srgbClr val="284907"/>
            </a:solidFill>
            <a:prstDash val="solid"/>
          </a:ln>
        </p:spPr>
      </p:sp>
      <p:sp>
        <p:nvSpPr>
          <p:cNvPr id="38" name="Text 35"/>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CAPD/APD nicht mit der Hämodialyse-Serie verwechseln; die konkrete Dauergrenze immer am Titel prüfen.</a:t>
            </a:r>
            <a:endParaRPr lang="en-US" sz="1512"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02 | DIALYSEVERFAHREN</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FOLGEANPASSUNGEN</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Verweise auf Dialyse werden mitgezogen</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134, 150, 153, 425, 433; CHOP 2027: S. 135, 152–153, 441, 449–450.</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36 / 124</a:t>
            </a:r>
            <a:endParaRPr lang="en-US" sz="900" dirty="0"/>
          </a:p>
        </p:txBody>
      </p:sp>
      <p:sp>
        <p:nvSpPr>
          <p:cNvPr id="16" name="Shape 13"/>
          <p:cNvSpPr/>
          <p:nvPr/>
        </p:nvSpPr>
        <p:spPr>
          <a:xfrm>
            <a:off x="438912" y="2020824"/>
            <a:ext cx="3750050" cy="438912"/>
          </a:xfrm>
          <a:prstGeom prst="rect">
            <a:avLst/>
          </a:prstGeom>
          <a:solidFill>
            <a:srgbClr val="303D43"/>
          </a:solidFill>
          <a:ln w="12700">
            <a:solidFill>
              <a:srgbClr val="303D43"/>
            </a:solidFill>
            <a:prstDash val="solid"/>
          </a:ln>
        </p:spPr>
      </p:sp>
      <p:sp>
        <p:nvSpPr>
          <p:cNvPr id="17" name="Text 14"/>
          <p:cNvSpPr/>
          <p:nvPr/>
        </p:nvSpPr>
        <p:spPr>
          <a:xfrm>
            <a:off x="557784" y="2093976"/>
            <a:ext cx="3512306"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Bereich</a:t>
            </a:r>
            <a:endParaRPr lang="en-US" sz="1327" dirty="0"/>
          </a:p>
        </p:txBody>
      </p:sp>
      <p:sp>
        <p:nvSpPr>
          <p:cNvPr id="18" name="Shape 15"/>
          <p:cNvSpPr/>
          <p:nvPr/>
        </p:nvSpPr>
        <p:spPr>
          <a:xfrm>
            <a:off x="4188962" y="2020824"/>
            <a:ext cx="3475656" cy="438912"/>
          </a:xfrm>
          <a:prstGeom prst="rect">
            <a:avLst/>
          </a:prstGeom>
          <a:solidFill>
            <a:srgbClr val="303D43"/>
          </a:solidFill>
          <a:ln w="12700">
            <a:solidFill>
              <a:srgbClr val="303D43"/>
            </a:solidFill>
            <a:prstDash val="solid"/>
          </a:ln>
        </p:spPr>
      </p:sp>
      <p:sp>
        <p:nvSpPr>
          <p:cNvPr id="19" name="Text 16"/>
          <p:cNvSpPr/>
          <p:nvPr/>
        </p:nvSpPr>
        <p:spPr>
          <a:xfrm>
            <a:off x="4307834" y="2093976"/>
            <a:ext cx="3237912"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Bisher</a:t>
            </a:r>
            <a:endParaRPr lang="en-US" sz="1327" dirty="0"/>
          </a:p>
        </p:txBody>
      </p:sp>
      <p:sp>
        <p:nvSpPr>
          <p:cNvPr id="20" name="Shape 17"/>
          <p:cNvSpPr/>
          <p:nvPr/>
        </p:nvSpPr>
        <p:spPr>
          <a:xfrm>
            <a:off x="7664619" y="2020824"/>
            <a:ext cx="4088469" cy="438912"/>
          </a:xfrm>
          <a:prstGeom prst="rect">
            <a:avLst/>
          </a:prstGeom>
          <a:solidFill>
            <a:srgbClr val="303D43"/>
          </a:solidFill>
          <a:ln w="12700">
            <a:solidFill>
              <a:srgbClr val="303D43"/>
            </a:solidFill>
            <a:prstDash val="solid"/>
          </a:ln>
        </p:spPr>
      </p:sp>
      <p:sp>
        <p:nvSpPr>
          <p:cNvPr id="21" name="Text 18"/>
          <p:cNvSpPr/>
          <p:nvPr/>
        </p:nvSpPr>
        <p:spPr>
          <a:xfrm>
            <a:off x="7783491" y="2093976"/>
            <a:ext cx="3850725"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2027</a:t>
            </a:r>
            <a:endParaRPr lang="en-US" sz="1327" dirty="0"/>
          </a:p>
        </p:txBody>
      </p:sp>
      <p:sp>
        <p:nvSpPr>
          <p:cNvPr id="22" name="Shape 19"/>
          <p:cNvSpPr/>
          <p:nvPr/>
        </p:nvSpPr>
        <p:spPr>
          <a:xfrm>
            <a:off x="438912" y="2459736"/>
            <a:ext cx="3750050" cy="721462"/>
          </a:xfrm>
          <a:prstGeom prst="rect">
            <a:avLst/>
          </a:prstGeom>
          <a:solidFill>
            <a:srgbClr val="FFFFFF"/>
          </a:solidFill>
          <a:ln w="12700">
            <a:solidFill>
              <a:srgbClr val="FFFFFF"/>
            </a:solidFill>
            <a:prstDash val="solid"/>
          </a:ln>
        </p:spPr>
      </p:sp>
      <p:sp>
        <p:nvSpPr>
          <p:cNvPr id="23" name="Text 20"/>
          <p:cNvSpPr/>
          <p:nvPr/>
        </p:nvSpPr>
        <p:spPr>
          <a:xfrm>
            <a:off x="557784" y="2528316"/>
            <a:ext cx="3512306" cy="584302"/>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AV-Fistel / AV-Shunt und Gefässkanüle</a:t>
            </a:r>
            <a:endParaRPr lang="en-US" sz="1677" dirty="0"/>
          </a:p>
        </p:txBody>
      </p:sp>
      <p:sp>
        <p:nvSpPr>
          <p:cNvPr id="24" name="Shape 21"/>
          <p:cNvSpPr/>
          <p:nvPr/>
        </p:nvSpPr>
        <p:spPr>
          <a:xfrm>
            <a:off x="4188962" y="2459736"/>
            <a:ext cx="3475656" cy="721462"/>
          </a:xfrm>
          <a:prstGeom prst="rect">
            <a:avLst/>
          </a:prstGeom>
          <a:solidFill>
            <a:srgbClr val="FFFFFF"/>
          </a:solidFill>
          <a:ln w="12700">
            <a:solidFill>
              <a:srgbClr val="FFFFFF"/>
            </a:solidFill>
            <a:prstDash val="solid"/>
          </a:ln>
        </p:spPr>
      </p:sp>
      <p:sp>
        <p:nvSpPr>
          <p:cNvPr id="25" name="Text 22"/>
          <p:cNvSpPr/>
          <p:nvPr/>
        </p:nvSpPr>
        <p:spPr>
          <a:xfrm>
            <a:off x="4307834" y="2528316"/>
            <a:ext cx="3237912" cy="584302"/>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Verweis bzw. Bezeichnung Hämodialyse</a:t>
            </a:r>
            <a:endParaRPr lang="en-US" sz="1677" dirty="0"/>
          </a:p>
        </p:txBody>
      </p:sp>
      <p:sp>
        <p:nvSpPr>
          <p:cNvPr id="26" name="Shape 23"/>
          <p:cNvSpPr/>
          <p:nvPr/>
        </p:nvSpPr>
        <p:spPr>
          <a:xfrm>
            <a:off x="7664619" y="2459736"/>
            <a:ext cx="4088469" cy="721462"/>
          </a:xfrm>
          <a:prstGeom prst="rect">
            <a:avLst/>
          </a:prstGeom>
          <a:solidFill>
            <a:srgbClr val="FFFFFF"/>
          </a:solidFill>
          <a:ln w="12700">
            <a:solidFill>
              <a:srgbClr val="FFFFFF"/>
            </a:solidFill>
            <a:prstDash val="solid"/>
          </a:ln>
        </p:spPr>
      </p:sp>
      <p:sp>
        <p:nvSpPr>
          <p:cNvPr id="27" name="Text 24"/>
          <p:cNvSpPr/>
          <p:nvPr/>
        </p:nvSpPr>
        <p:spPr>
          <a:xfrm>
            <a:off x="7783491" y="2528316"/>
            <a:ext cx="3850725" cy="584302"/>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Hämodialyse, Hämofiltration und Hämodiafiltration</a:t>
            </a:r>
            <a:endParaRPr lang="en-US" sz="1677" dirty="0"/>
          </a:p>
        </p:txBody>
      </p:sp>
      <p:sp>
        <p:nvSpPr>
          <p:cNvPr id="28" name="Shape 25"/>
          <p:cNvSpPr/>
          <p:nvPr/>
        </p:nvSpPr>
        <p:spPr>
          <a:xfrm>
            <a:off x="438912" y="3181198"/>
            <a:ext cx="3750050" cy="500177"/>
          </a:xfrm>
          <a:prstGeom prst="rect">
            <a:avLst/>
          </a:prstGeom>
          <a:solidFill>
            <a:srgbClr val="F0EBE1"/>
          </a:solidFill>
          <a:ln w="12700">
            <a:solidFill>
              <a:srgbClr val="F0EBE1"/>
            </a:solidFill>
            <a:prstDash val="solid"/>
          </a:ln>
        </p:spPr>
      </p:sp>
      <p:sp>
        <p:nvSpPr>
          <p:cNvPr id="29" name="Text 26"/>
          <p:cNvSpPr/>
          <p:nvPr/>
        </p:nvSpPr>
        <p:spPr>
          <a:xfrm>
            <a:off x="557784" y="3249778"/>
            <a:ext cx="3512306" cy="363017"/>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Retroaurikulärer Port 39.9A.3-</a:t>
            </a:r>
            <a:endParaRPr lang="en-US" sz="1677" dirty="0"/>
          </a:p>
        </p:txBody>
      </p:sp>
      <p:sp>
        <p:nvSpPr>
          <p:cNvPr id="30" name="Shape 27"/>
          <p:cNvSpPr/>
          <p:nvPr/>
        </p:nvSpPr>
        <p:spPr>
          <a:xfrm>
            <a:off x="4188962" y="3181198"/>
            <a:ext cx="3475656" cy="500177"/>
          </a:xfrm>
          <a:prstGeom prst="rect">
            <a:avLst/>
          </a:prstGeom>
          <a:solidFill>
            <a:srgbClr val="F0EBE1"/>
          </a:solidFill>
          <a:ln w="12700">
            <a:solidFill>
              <a:srgbClr val="F0EBE1"/>
            </a:solidFill>
            <a:prstDash val="solid"/>
          </a:ln>
        </p:spPr>
      </p:sp>
      <p:sp>
        <p:nvSpPr>
          <p:cNvPr id="31" name="Text 28"/>
          <p:cNvSpPr/>
          <p:nvPr/>
        </p:nvSpPr>
        <p:spPr>
          <a:xfrm>
            <a:off x="4307834" y="3249778"/>
            <a:ext cx="3237912" cy="363017"/>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Bezeichnung zur Hämodialyse</a:t>
            </a:r>
            <a:endParaRPr lang="en-US" sz="1677" dirty="0"/>
          </a:p>
        </p:txBody>
      </p:sp>
      <p:sp>
        <p:nvSpPr>
          <p:cNvPr id="32" name="Shape 29"/>
          <p:cNvSpPr/>
          <p:nvPr/>
        </p:nvSpPr>
        <p:spPr>
          <a:xfrm>
            <a:off x="7664619" y="3181198"/>
            <a:ext cx="4088469" cy="500177"/>
          </a:xfrm>
          <a:prstGeom prst="rect">
            <a:avLst/>
          </a:prstGeom>
          <a:solidFill>
            <a:srgbClr val="F0EBE1"/>
          </a:solidFill>
          <a:ln w="12700">
            <a:solidFill>
              <a:srgbClr val="F0EBE1"/>
            </a:solidFill>
            <a:prstDash val="solid"/>
          </a:ln>
        </p:spPr>
      </p:sp>
      <p:sp>
        <p:nvSpPr>
          <p:cNvPr id="33" name="Text 30"/>
          <p:cNvSpPr/>
          <p:nvPr/>
        </p:nvSpPr>
        <p:spPr>
          <a:xfrm>
            <a:off x="7783491" y="3249778"/>
            <a:ext cx="3850725" cy="363017"/>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Erweiterte Verfahrensbezeichnungen</a:t>
            </a:r>
            <a:endParaRPr lang="en-US" sz="1677" dirty="0"/>
          </a:p>
        </p:txBody>
      </p:sp>
      <p:sp>
        <p:nvSpPr>
          <p:cNvPr id="34" name="Shape 31"/>
          <p:cNvSpPr/>
          <p:nvPr/>
        </p:nvSpPr>
        <p:spPr>
          <a:xfrm>
            <a:off x="438912" y="3681374"/>
            <a:ext cx="3750050" cy="721462"/>
          </a:xfrm>
          <a:prstGeom prst="rect">
            <a:avLst/>
          </a:prstGeom>
          <a:solidFill>
            <a:srgbClr val="FFFFFF"/>
          </a:solidFill>
          <a:ln w="12700">
            <a:solidFill>
              <a:srgbClr val="FFFFFF"/>
            </a:solidFill>
            <a:prstDash val="solid"/>
          </a:ln>
        </p:spPr>
      </p:sp>
      <p:sp>
        <p:nvSpPr>
          <p:cNvPr id="35" name="Text 32"/>
          <p:cNvSpPr/>
          <p:nvPr/>
        </p:nvSpPr>
        <p:spPr>
          <a:xfrm>
            <a:off x="557784" y="3749954"/>
            <a:ext cx="3512306" cy="584302"/>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99.76 / 99.79.21</a:t>
            </a:r>
            <a:endParaRPr lang="en-US" sz="1677" dirty="0"/>
          </a:p>
        </p:txBody>
      </p:sp>
      <p:sp>
        <p:nvSpPr>
          <p:cNvPr id="36" name="Shape 33"/>
          <p:cNvSpPr/>
          <p:nvPr/>
        </p:nvSpPr>
        <p:spPr>
          <a:xfrm>
            <a:off x="4188962" y="3681374"/>
            <a:ext cx="3475656" cy="721462"/>
          </a:xfrm>
          <a:prstGeom prst="rect">
            <a:avLst/>
          </a:prstGeom>
          <a:solidFill>
            <a:srgbClr val="FFFFFF"/>
          </a:solidFill>
          <a:ln w="12700">
            <a:solidFill>
              <a:srgbClr val="FFFFFF"/>
            </a:solidFill>
            <a:prstDash val="solid"/>
          </a:ln>
        </p:spPr>
      </p:sp>
      <p:sp>
        <p:nvSpPr>
          <p:cNvPr id="37" name="Text 34"/>
          <p:cNvSpPr/>
          <p:nvPr/>
        </p:nvSpPr>
        <p:spPr>
          <a:xfrm>
            <a:off x="4307834" y="3749954"/>
            <a:ext cx="3237912" cy="584302"/>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Kodiere ebenso 39.95.-</a:t>
            </a:r>
            <a:endParaRPr lang="en-US" sz="1677" dirty="0"/>
          </a:p>
        </p:txBody>
      </p:sp>
      <p:sp>
        <p:nvSpPr>
          <p:cNvPr id="38" name="Shape 35"/>
          <p:cNvSpPr/>
          <p:nvPr/>
        </p:nvSpPr>
        <p:spPr>
          <a:xfrm>
            <a:off x="7664619" y="3681374"/>
            <a:ext cx="4088469" cy="721462"/>
          </a:xfrm>
          <a:prstGeom prst="rect">
            <a:avLst/>
          </a:prstGeom>
          <a:solidFill>
            <a:srgbClr val="FFFFFF"/>
          </a:solidFill>
          <a:ln w="12700">
            <a:solidFill>
              <a:srgbClr val="FFFFFF"/>
            </a:solidFill>
            <a:prstDash val="solid"/>
          </a:ln>
        </p:spPr>
      </p:sp>
      <p:sp>
        <p:nvSpPr>
          <p:cNvPr id="39" name="Text 36"/>
          <p:cNvSpPr/>
          <p:nvPr/>
        </p:nvSpPr>
        <p:spPr>
          <a:xfrm>
            <a:off x="7783491" y="3749954"/>
            <a:ext cx="3850725" cy="584302"/>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Kodiere ebenso 39.9B.- / 39.9C.- / 39.9D.-</a:t>
            </a:r>
            <a:endParaRPr lang="en-US" sz="1677" dirty="0"/>
          </a:p>
        </p:txBody>
      </p:sp>
      <p:sp>
        <p:nvSpPr>
          <p:cNvPr id="40" name="Shape 37"/>
          <p:cNvSpPr/>
          <p:nvPr/>
        </p:nvSpPr>
        <p:spPr>
          <a:xfrm>
            <a:off x="438912" y="4402836"/>
            <a:ext cx="3750050" cy="964692"/>
          </a:xfrm>
          <a:prstGeom prst="rect">
            <a:avLst/>
          </a:prstGeom>
          <a:solidFill>
            <a:srgbClr val="F0EBE1"/>
          </a:solidFill>
          <a:ln w="12700">
            <a:solidFill>
              <a:srgbClr val="F0EBE1"/>
            </a:solidFill>
            <a:prstDash val="solid"/>
          </a:ln>
        </p:spPr>
      </p:sp>
      <p:sp>
        <p:nvSpPr>
          <p:cNvPr id="41" name="Text 38"/>
          <p:cNvSpPr/>
          <p:nvPr/>
        </p:nvSpPr>
        <p:spPr>
          <a:xfrm>
            <a:off x="557784" y="4471416"/>
            <a:ext cx="3512306" cy="827532"/>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99.78 / 99.B1</a:t>
            </a:r>
            <a:endParaRPr lang="en-US" sz="1677" dirty="0"/>
          </a:p>
        </p:txBody>
      </p:sp>
      <p:sp>
        <p:nvSpPr>
          <p:cNvPr id="42" name="Shape 39"/>
          <p:cNvSpPr/>
          <p:nvPr/>
        </p:nvSpPr>
        <p:spPr>
          <a:xfrm>
            <a:off x="4188962" y="4402836"/>
            <a:ext cx="3475656" cy="964692"/>
          </a:xfrm>
          <a:prstGeom prst="rect">
            <a:avLst/>
          </a:prstGeom>
          <a:solidFill>
            <a:srgbClr val="F0EBE1"/>
          </a:solidFill>
          <a:ln w="12700">
            <a:solidFill>
              <a:srgbClr val="F0EBE1"/>
            </a:solidFill>
            <a:prstDash val="solid"/>
          </a:ln>
        </p:spPr>
      </p:sp>
      <p:sp>
        <p:nvSpPr>
          <p:cNvPr id="43" name="Text 40"/>
          <p:cNvSpPr/>
          <p:nvPr/>
        </p:nvSpPr>
        <p:spPr>
          <a:xfrm>
            <a:off x="4307834" y="4471416"/>
            <a:ext cx="3237912" cy="827532"/>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Exklusiva bzw. Kombinationshinweise auf alte Familie</a:t>
            </a:r>
            <a:endParaRPr lang="en-US" sz="1677" dirty="0"/>
          </a:p>
        </p:txBody>
      </p:sp>
      <p:sp>
        <p:nvSpPr>
          <p:cNvPr id="44" name="Shape 41"/>
          <p:cNvSpPr/>
          <p:nvPr/>
        </p:nvSpPr>
        <p:spPr>
          <a:xfrm>
            <a:off x="7664619" y="4402836"/>
            <a:ext cx="4088469" cy="964692"/>
          </a:xfrm>
          <a:prstGeom prst="rect">
            <a:avLst/>
          </a:prstGeom>
          <a:solidFill>
            <a:srgbClr val="F0EBE1"/>
          </a:solidFill>
          <a:ln w="12700">
            <a:solidFill>
              <a:srgbClr val="F0EBE1"/>
            </a:solidFill>
            <a:prstDash val="solid"/>
          </a:ln>
        </p:spPr>
      </p:sp>
      <p:sp>
        <p:nvSpPr>
          <p:cNvPr id="45" name="Text 42"/>
          <p:cNvSpPr/>
          <p:nvPr/>
        </p:nvSpPr>
        <p:spPr>
          <a:xfrm>
            <a:off x="7783491" y="4471416"/>
            <a:ext cx="3850725" cy="827532"/>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Verweise auf die drei neuen Verfahrensfamilien</a:t>
            </a:r>
            <a:endParaRPr lang="en-US" sz="1677" dirty="0"/>
          </a:p>
        </p:txBody>
      </p:sp>
      <p:sp>
        <p:nvSpPr>
          <p:cNvPr id="46" name="Shape 43"/>
          <p:cNvSpPr/>
          <p:nvPr/>
        </p:nvSpPr>
        <p:spPr>
          <a:xfrm>
            <a:off x="438912" y="5577840"/>
            <a:ext cx="11314176" cy="539496"/>
          </a:xfrm>
          <a:prstGeom prst="rect">
            <a:avLst/>
          </a:prstGeom>
          <a:solidFill>
            <a:srgbClr val="ECEFDF"/>
          </a:solidFill>
          <a:ln w="12700">
            <a:solidFill>
              <a:srgbClr val="ECEFDF"/>
            </a:solidFill>
            <a:prstDash val="solid"/>
          </a:ln>
        </p:spPr>
      </p:sp>
      <p:sp>
        <p:nvSpPr>
          <p:cNvPr id="47" name="Shape 44"/>
          <p:cNvSpPr/>
          <p:nvPr/>
        </p:nvSpPr>
        <p:spPr>
          <a:xfrm>
            <a:off x="438912" y="5577840"/>
            <a:ext cx="41148" cy="539496"/>
          </a:xfrm>
          <a:prstGeom prst="rect">
            <a:avLst/>
          </a:prstGeom>
          <a:solidFill>
            <a:srgbClr val="284907"/>
          </a:solidFill>
          <a:ln w="12700">
            <a:solidFill>
              <a:srgbClr val="284907"/>
            </a:solidFill>
            <a:prstDash val="solid"/>
          </a:ln>
        </p:spPr>
      </p:sp>
      <p:sp>
        <p:nvSpPr>
          <p:cNvPr id="48" name="Text 45"/>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Nicht nur Dialyse-Favoriten, auch verknüpfte Eingriffe und hausinterne Prüfregeln aktualisieren.</a:t>
            </a:r>
            <a:endParaRPr lang="en-US" sz="1512"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03 | VERDAUUNG, UROLOGIE UND GEBURTSHILFE</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ÜBERNOMMEN AUS 2026</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Stammzelltransplantation: fraktioniert ist nicht mehrfach</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166; CHOP 2027: S. 176–177.</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37 / 124</a:t>
            </a:r>
            <a:endParaRPr lang="en-US" sz="900" dirty="0"/>
          </a:p>
        </p:txBody>
      </p:sp>
      <p:sp>
        <p:nvSpPr>
          <p:cNvPr id="16" name="Shape 13"/>
          <p:cNvSpPr/>
          <p:nvPr/>
        </p:nvSpPr>
        <p:spPr>
          <a:xfrm>
            <a:off x="438912" y="2020824"/>
            <a:ext cx="5532120" cy="3337560"/>
          </a:xfrm>
          <a:prstGeom prst="rect">
            <a:avLst/>
          </a:prstGeom>
          <a:solidFill>
            <a:srgbClr val="FFFFFF"/>
          </a:solidFill>
          <a:ln w="6350">
            <a:solidFill>
              <a:srgbClr val="DED9D0"/>
            </a:solidFill>
            <a:prstDash val="solid"/>
          </a:ln>
        </p:spPr>
      </p:sp>
      <p:sp>
        <p:nvSpPr>
          <p:cNvPr id="17" name="Shape 14"/>
          <p:cNvSpPr/>
          <p:nvPr/>
        </p:nvSpPr>
        <p:spPr>
          <a:xfrm>
            <a:off x="6217920" y="2020824"/>
            <a:ext cx="5532120" cy="3337560"/>
          </a:xfrm>
          <a:prstGeom prst="rect">
            <a:avLst/>
          </a:prstGeom>
          <a:solidFill>
            <a:srgbClr val="FFFFFF"/>
          </a:solidFill>
          <a:ln w="6350">
            <a:solidFill>
              <a:srgbClr val="DED9D0"/>
            </a:solidFill>
            <a:prstDash val="solid"/>
          </a:ln>
        </p:spPr>
      </p:sp>
      <p:sp>
        <p:nvSpPr>
          <p:cNvPr id="18" name="Shape 15"/>
          <p:cNvSpPr/>
          <p:nvPr/>
        </p:nvSpPr>
        <p:spPr>
          <a:xfrm>
            <a:off x="438912" y="2020824"/>
            <a:ext cx="5532120" cy="429768"/>
          </a:xfrm>
          <a:prstGeom prst="rect">
            <a:avLst/>
          </a:prstGeom>
          <a:solidFill>
            <a:srgbClr val="303D43"/>
          </a:solidFill>
          <a:ln w="12700">
            <a:solidFill>
              <a:srgbClr val="303D43"/>
            </a:solidFill>
            <a:prstDash val="solid"/>
          </a:ln>
        </p:spPr>
      </p:sp>
      <p:sp>
        <p:nvSpPr>
          <p:cNvPr id="19" name="Shape 16"/>
          <p:cNvSpPr/>
          <p:nvPr/>
        </p:nvSpPr>
        <p:spPr>
          <a:xfrm>
            <a:off x="6217920" y="2020824"/>
            <a:ext cx="5532120" cy="429768"/>
          </a:xfrm>
          <a:prstGeom prst="rect">
            <a:avLst/>
          </a:prstGeom>
          <a:solidFill>
            <a:srgbClr val="E5DAC7"/>
          </a:solidFill>
          <a:ln w="12700">
            <a:solidFill>
              <a:srgbClr val="E5DAC7"/>
            </a:solidFill>
            <a:prstDash val="solid"/>
          </a:ln>
        </p:spPr>
      </p:sp>
      <p:sp>
        <p:nvSpPr>
          <p:cNvPr id="20" name="Text 17"/>
          <p:cNvSpPr/>
          <p:nvPr/>
        </p:nvSpPr>
        <p:spPr>
          <a:xfrm>
            <a:off x="603504"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FFFFFF"/>
                </a:solidFill>
                <a:latin typeface="Arial" pitchFamily="34" charset="0"/>
                <a:ea typeface="Arial" pitchFamily="34" charset="-122"/>
                <a:cs typeface="Arial" pitchFamily="34" charset="-120"/>
              </a:rPr>
              <a:t>2026</a:t>
            </a:r>
            <a:endParaRPr lang="en-US" sz="1670" dirty="0"/>
          </a:p>
        </p:txBody>
      </p:sp>
      <p:sp>
        <p:nvSpPr>
          <p:cNvPr id="21" name="Text 18"/>
          <p:cNvSpPr/>
          <p:nvPr/>
        </p:nvSpPr>
        <p:spPr>
          <a:xfrm>
            <a:off x="6382512"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243239"/>
                </a:solidFill>
                <a:latin typeface="Arial" pitchFamily="34" charset="0"/>
                <a:ea typeface="Arial" pitchFamily="34" charset="-122"/>
                <a:cs typeface="Arial" pitchFamily="34" charset="-120"/>
              </a:rPr>
              <a:t>2027</a:t>
            </a:r>
            <a:endParaRPr lang="en-US" sz="1670" dirty="0"/>
          </a:p>
        </p:txBody>
      </p:sp>
      <p:sp>
        <p:nvSpPr>
          <p:cNvPr id="22" name="Shape 19"/>
          <p:cNvSpPr/>
          <p:nvPr/>
        </p:nvSpPr>
        <p:spPr>
          <a:xfrm>
            <a:off x="603504" y="2738628"/>
            <a:ext cx="45720" cy="45720"/>
          </a:xfrm>
          <a:prstGeom prst="rect">
            <a:avLst/>
          </a:prstGeom>
          <a:solidFill>
            <a:srgbClr val="8D9B77"/>
          </a:solidFill>
          <a:ln w="12700">
            <a:solidFill>
              <a:srgbClr val="8D9B77"/>
            </a:solidFill>
            <a:prstDash val="solid"/>
          </a:ln>
        </p:spPr>
      </p:sp>
      <p:sp>
        <p:nvSpPr>
          <p:cNvPr id="23" name="Text 20"/>
          <p:cNvSpPr/>
          <p:nvPr/>
        </p:nvSpPr>
        <p:spPr>
          <a:xfrm>
            <a:off x="768096" y="2651760"/>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41.0B.- verlangt bei mehreren Transplantationen deren jeweilige Erfassung.</a:t>
            </a:r>
            <a:endParaRPr lang="en-US" sz="1820" dirty="0"/>
          </a:p>
        </p:txBody>
      </p:sp>
      <p:sp>
        <p:nvSpPr>
          <p:cNvPr id="24" name="Shape 21"/>
          <p:cNvSpPr/>
          <p:nvPr/>
        </p:nvSpPr>
        <p:spPr>
          <a:xfrm>
            <a:off x="603504" y="3539947"/>
            <a:ext cx="45720" cy="45720"/>
          </a:xfrm>
          <a:prstGeom prst="rect">
            <a:avLst/>
          </a:prstGeom>
          <a:solidFill>
            <a:srgbClr val="8D9B77"/>
          </a:solidFill>
          <a:ln w="12700">
            <a:solidFill>
              <a:srgbClr val="8D9B77"/>
            </a:solidFill>
            <a:prstDash val="solid"/>
          </a:ln>
        </p:spPr>
      </p:sp>
      <p:sp>
        <p:nvSpPr>
          <p:cNvPr id="25" name="Text 22"/>
          <p:cNvSpPr/>
          <p:nvPr/>
        </p:nvSpPr>
        <p:spPr>
          <a:xfrm>
            <a:off x="768096" y="3453079"/>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Die detaillierte Abgrenzung fraktionierter Gaben fehlt im Jahresbuch 2026.</a:t>
            </a:r>
            <a:endParaRPr lang="en-US" sz="1820" dirty="0"/>
          </a:p>
        </p:txBody>
      </p:sp>
      <p:sp>
        <p:nvSpPr>
          <p:cNvPr id="26" name="Shape 23"/>
          <p:cNvSpPr/>
          <p:nvPr/>
        </p:nvSpPr>
        <p:spPr>
          <a:xfrm>
            <a:off x="6382512" y="2738628"/>
            <a:ext cx="45720" cy="45720"/>
          </a:xfrm>
          <a:prstGeom prst="rect">
            <a:avLst/>
          </a:prstGeom>
          <a:solidFill>
            <a:srgbClr val="8D9B77"/>
          </a:solidFill>
          <a:ln w="12700">
            <a:solidFill>
              <a:srgbClr val="8D9B77"/>
            </a:solidFill>
            <a:prstDash val="solid"/>
          </a:ln>
        </p:spPr>
      </p:sp>
      <p:sp>
        <p:nvSpPr>
          <p:cNvPr id="27" name="Text 24"/>
          <p:cNvSpPr/>
          <p:nvPr/>
        </p:nvSpPr>
        <p:spPr>
          <a:xfrm>
            <a:off x="6547104" y="2651760"/>
            <a:ext cx="5029200" cy="8133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Eine Transplantation umfasst die gesamte Gabe des Transplantats aus einer In-vitro-Aufbereitung.</a:t>
            </a:r>
            <a:endParaRPr lang="en-US" sz="1820" dirty="0"/>
          </a:p>
        </p:txBody>
      </p:sp>
      <p:sp>
        <p:nvSpPr>
          <p:cNvPr id="28" name="Shape 25"/>
          <p:cNvSpPr/>
          <p:nvPr/>
        </p:nvSpPr>
        <p:spPr>
          <a:xfrm>
            <a:off x="6382512" y="3723284"/>
            <a:ext cx="45720" cy="45720"/>
          </a:xfrm>
          <a:prstGeom prst="rect">
            <a:avLst/>
          </a:prstGeom>
          <a:solidFill>
            <a:srgbClr val="8D9B77"/>
          </a:solidFill>
          <a:ln w="12700">
            <a:solidFill>
              <a:srgbClr val="8D9B77"/>
            </a:solidFill>
            <a:prstDash val="solid"/>
          </a:ln>
        </p:spPr>
      </p:sp>
      <p:sp>
        <p:nvSpPr>
          <p:cNvPr id="29" name="Text 26"/>
          <p:cNvSpPr/>
          <p:nvPr/>
        </p:nvSpPr>
        <p:spPr>
          <a:xfrm>
            <a:off x="6547104" y="3636416"/>
            <a:ext cx="5029200" cy="8133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Auch bei fraktionierten Transfusionen nur einmal, am ersten Tag der Verabreichung kodieren.</a:t>
            </a:r>
            <a:endParaRPr lang="en-US" sz="1820" dirty="0"/>
          </a:p>
        </p:txBody>
      </p:sp>
      <p:sp>
        <p:nvSpPr>
          <p:cNvPr id="30" name="Shape 27"/>
          <p:cNvSpPr/>
          <p:nvPr/>
        </p:nvSpPr>
        <p:spPr>
          <a:xfrm>
            <a:off x="6382512" y="4707941"/>
            <a:ext cx="45720" cy="45720"/>
          </a:xfrm>
          <a:prstGeom prst="rect">
            <a:avLst/>
          </a:prstGeom>
          <a:solidFill>
            <a:srgbClr val="8D9B77"/>
          </a:solidFill>
          <a:ln w="12700">
            <a:solidFill>
              <a:srgbClr val="8D9B77"/>
            </a:solidFill>
            <a:prstDash val="solid"/>
          </a:ln>
        </p:spPr>
      </p:sp>
      <p:sp>
        <p:nvSpPr>
          <p:cNvPr id="31" name="Text 28"/>
          <p:cNvSpPr/>
          <p:nvPr/>
        </p:nvSpPr>
        <p:spPr>
          <a:xfrm>
            <a:off x="6547104" y="4621073"/>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In-vitro-Aufbereitung nur zusätzlich, sofern dem entsprechenden stationären Fall zugeordnet.</a:t>
            </a:r>
            <a:endParaRPr lang="en-US" sz="1820" dirty="0"/>
          </a:p>
        </p:txBody>
      </p:sp>
      <p:sp>
        <p:nvSpPr>
          <p:cNvPr id="32" name="Shape 29"/>
          <p:cNvSpPr/>
          <p:nvPr/>
        </p:nvSpPr>
        <p:spPr>
          <a:xfrm>
            <a:off x="438912" y="5577840"/>
            <a:ext cx="11314176" cy="539496"/>
          </a:xfrm>
          <a:prstGeom prst="rect">
            <a:avLst/>
          </a:prstGeom>
          <a:solidFill>
            <a:srgbClr val="ECEFDF"/>
          </a:solidFill>
          <a:ln w="12700">
            <a:solidFill>
              <a:srgbClr val="ECEFDF"/>
            </a:solidFill>
            <a:prstDash val="solid"/>
          </a:ln>
        </p:spPr>
      </p:sp>
      <p:sp>
        <p:nvSpPr>
          <p:cNvPr id="33" name="Shape 30"/>
          <p:cNvSpPr/>
          <p:nvPr/>
        </p:nvSpPr>
        <p:spPr>
          <a:xfrm>
            <a:off x="438912" y="5577840"/>
            <a:ext cx="41148" cy="539496"/>
          </a:xfrm>
          <a:prstGeom prst="rect">
            <a:avLst/>
          </a:prstGeom>
          <a:solidFill>
            <a:srgbClr val="284907"/>
          </a:solidFill>
          <a:ln w="12700">
            <a:solidFill>
              <a:srgbClr val="284907"/>
            </a:solidFill>
            <a:prstDash val="solid"/>
          </a:ln>
        </p:spPr>
      </p:sp>
      <p:sp>
        <p:nvSpPr>
          <p:cNvPr id="34" name="Text 31"/>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Die Anzahl der Verabreichungstage ist nicht automatisch die Anzahl der Transplantationen.</a:t>
            </a:r>
            <a:endParaRPr lang="en-US" sz="1512"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03 | VERDAUUNG, UROLOGIE UND GEBURTSHILFE</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NEUE SPEZIFISCHE KODES</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Selbstexpandierende Vakuum-Prothese im Verdauungstrakt</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2027: S. 183, 188, 195–196, 198.</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38 / 124</a:t>
            </a:r>
            <a:endParaRPr lang="en-US" sz="900" dirty="0"/>
          </a:p>
        </p:txBody>
      </p:sp>
      <p:sp>
        <p:nvSpPr>
          <p:cNvPr id="16" name="Shape 13"/>
          <p:cNvSpPr/>
          <p:nvPr/>
        </p:nvSpPr>
        <p:spPr>
          <a:xfrm>
            <a:off x="438912" y="2020824"/>
            <a:ext cx="3109798" cy="438912"/>
          </a:xfrm>
          <a:prstGeom prst="rect">
            <a:avLst/>
          </a:prstGeom>
          <a:solidFill>
            <a:srgbClr val="303D43"/>
          </a:solidFill>
          <a:ln w="12700">
            <a:solidFill>
              <a:srgbClr val="303D43"/>
            </a:solidFill>
            <a:prstDash val="solid"/>
          </a:ln>
        </p:spPr>
      </p:sp>
      <p:sp>
        <p:nvSpPr>
          <p:cNvPr id="17" name="Text 14"/>
          <p:cNvSpPr/>
          <p:nvPr/>
        </p:nvSpPr>
        <p:spPr>
          <a:xfrm>
            <a:off x="557784" y="2093976"/>
            <a:ext cx="2872054"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Lokalisation</a:t>
            </a:r>
            <a:endParaRPr lang="en-US" sz="1327" dirty="0"/>
          </a:p>
        </p:txBody>
      </p:sp>
      <p:sp>
        <p:nvSpPr>
          <p:cNvPr id="18" name="Shape 15"/>
          <p:cNvSpPr/>
          <p:nvPr/>
        </p:nvSpPr>
        <p:spPr>
          <a:xfrm>
            <a:off x="3548710" y="2020824"/>
            <a:ext cx="3109798" cy="438912"/>
          </a:xfrm>
          <a:prstGeom prst="rect">
            <a:avLst/>
          </a:prstGeom>
          <a:solidFill>
            <a:srgbClr val="303D43"/>
          </a:solidFill>
          <a:ln w="12700">
            <a:solidFill>
              <a:srgbClr val="303D43"/>
            </a:solidFill>
            <a:prstDash val="solid"/>
          </a:ln>
        </p:spPr>
      </p:sp>
      <p:sp>
        <p:nvSpPr>
          <p:cNvPr id="19" name="Text 16"/>
          <p:cNvSpPr/>
          <p:nvPr/>
        </p:nvSpPr>
        <p:spPr>
          <a:xfrm>
            <a:off x="3667582" y="2093976"/>
            <a:ext cx="2872054"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Neuer Kode 2027</a:t>
            </a:r>
            <a:endParaRPr lang="en-US" sz="1327" dirty="0"/>
          </a:p>
        </p:txBody>
      </p:sp>
      <p:sp>
        <p:nvSpPr>
          <p:cNvPr id="20" name="Shape 17"/>
          <p:cNvSpPr/>
          <p:nvPr/>
        </p:nvSpPr>
        <p:spPr>
          <a:xfrm>
            <a:off x="6658508" y="2020824"/>
            <a:ext cx="5094580" cy="438912"/>
          </a:xfrm>
          <a:prstGeom prst="rect">
            <a:avLst/>
          </a:prstGeom>
          <a:solidFill>
            <a:srgbClr val="303D43"/>
          </a:solidFill>
          <a:ln w="12700">
            <a:solidFill>
              <a:srgbClr val="303D43"/>
            </a:solidFill>
            <a:prstDash val="solid"/>
          </a:ln>
        </p:spPr>
      </p:sp>
      <p:sp>
        <p:nvSpPr>
          <p:cNvPr id="21" name="Text 18"/>
          <p:cNvSpPr/>
          <p:nvPr/>
        </p:nvSpPr>
        <p:spPr>
          <a:xfrm>
            <a:off x="6777380" y="2093976"/>
            <a:ext cx="4856836"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Zusätzlich beachten</a:t>
            </a:r>
            <a:endParaRPr lang="en-US" sz="1327" dirty="0"/>
          </a:p>
        </p:txBody>
      </p:sp>
      <p:sp>
        <p:nvSpPr>
          <p:cNvPr id="22" name="Shape 19"/>
          <p:cNvSpPr/>
          <p:nvPr/>
        </p:nvSpPr>
        <p:spPr>
          <a:xfrm>
            <a:off x="438912" y="2459736"/>
            <a:ext cx="3109798" cy="726948"/>
          </a:xfrm>
          <a:prstGeom prst="rect">
            <a:avLst/>
          </a:prstGeom>
          <a:solidFill>
            <a:srgbClr val="FFFFFF"/>
          </a:solidFill>
          <a:ln w="12700">
            <a:solidFill>
              <a:srgbClr val="FFFFFF"/>
            </a:solidFill>
            <a:prstDash val="solid"/>
          </a:ln>
        </p:spPr>
      </p:sp>
      <p:sp>
        <p:nvSpPr>
          <p:cNvPr id="23" name="Text 20"/>
          <p:cNvSpPr/>
          <p:nvPr/>
        </p:nvSpPr>
        <p:spPr>
          <a:xfrm>
            <a:off x="557784" y="2528316"/>
            <a:ext cx="2872054" cy="58978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Ösophagus</a:t>
            </a:r>
            <a:endParaRPr lang="en-US" sz="1677" dirty="0"/>
          </a:p>
        </p:txBody>
      </p:sp>
      <p:sp>
        <p:nvSpPr>
          <p:cNvPr id="24" name="Shape 21"/>
          <p:cNvSpPr/>
          <p:nvPr/>
        </p:nvSpPr>
        <p:spPr>
          <a:xfrm>
            <a:off x="3548710" y="2459736"/>
            <a:ext cx="3109798" cy="726948"/>
          </a:xfrm>
          <a:prstGeom prst="rect">
            <a:avLst/>
          </a:prstGeom>
          <a:solidFill>
            <a:srgbClr val="FFFFFF"/>
          </a:solidFill>
          <a:ln w="12700">
            <a:solidFill>
              <a:srgbClr val="FFFFFF"/>
            </a:solidFill>
            <a:prstDash val="solid"/>
          </a:ln>
        </p:spPr>
      </p:sp>
      <p:sp>
        <p:nvSpPr>
          <p:cNvPr id="25" name="Text 22"/>
          <p:cNvSpPr/>
          <p:nvPr/>
        </p:nvSpPr>
        <p:spPr>
          <a:xfrm>
            <a:off x="3667582" y="2528316"/>
            <a:ext cx="2872054"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42.99.51</a:t>
            </a:r>
            <a:endParaRPr lang="en-US" sz="1677" dirty="0"/>
          </a:p>
        </p:txBody>
      </p:sp>
      <p:sp>
        <p:nvSpPr>
          <p:cNvPr id="26" name="Shape 23"/>
          <p:cNvSpPr/>
          <p:nvPr/>
        </p:nvSpPr>
        <p:spPr>
          <a:xfrm>
            <a:off x="6658508" y="2459736"/>
            <a:ext cx="5094580" cy="726948"/>
          </a:xfrm>
          <a:prstGeom prst="rect">
            <a:avLst/>
          </a:prstGeom>
          <a:solidFill>
            <a:srgbClr val="FFFFFF"/>
          </a:solidFill>
          <a:ln w="12700">
            <a:solidFill>
              <a:srgbClr val="FFFFFF"/>
            </a:solidFill>
            <a:prstDash val="solid"/>
          </a:ln>
        </p:spPr>
      </p:sp>
      <p:sp>
        <p:nvSpPr>
          <p:cNvPr id="27" name="Text 24"/>
          <p:cNvSpPr/>
          <p:nvPr/>
        </p:nvSpPr>
        <p:spPr>
          <a:xfrm>
            <a:off x="6777380" y="2528316"/>
            <a:ext cx="4856836"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Einsetzen / Wechsel, endoskopisch</a:t>
            </a:r>
            <a:endParaRPr lang="en-US" sz="1677" dirty="0"/>
          </a:p>
        </p:txBody>
      </p:sp>
      <p:sp>
        <p:nvSpPr>
          <p:cNvPr id="28" name="Shape 25"/>
          <p:cNvSpPr/>
          <p:nvPr/>
        </p:nvSpPr>
        <p:spPr>
          <a:xfrm>
            <a:off x="438912" y="3186684"/>
            <a:ext cx="3109798" cy="726948"/>
          </a:xfrm>
          <a:prstGeom prst="rect">
            <a:avLst/>
          </a:prstGeom>
          <a:solidFill>
            <a:srgbClr val="F0EBE1"/>
          </a:solidFill>
          <a:ln w="12700">
            <a:solidFill>
              <a:srgbClr val="F0EBE1"/>
            </a:solidFill>
            <a:prstDash val="solid"/>
          </a:ln>
        </p:spPr>
      </p:sp>
      <p:sp>
        <p:nvSpPr>
          <p:cNvPr id="29" name="Text 26"/>
          <p:cNvSpPr/>
          <p:nvPr/>
        </p:nvSpPr>
        <p:spPr>
          <a:xfrm>
            <a:off x="557784" y="3255264"/>
            <a:ext cx="2872054" cy="58978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Magen</a:t>
            </a:r>
            <a:endParaRPr lang="en-US" sz="1677" dirty="0"/>
          </a:p>
        </p:txBody>
      </p:sp>
      <p:sp>
        <p:nvSpPr>
          <p:cNvPr id="30" name="Shape 27"/>
          <p:cNvSpPr/>
          <p:nvPr/>
        </p:nvSpPr>
        <p:spPr>
          <a:xfrm>
            <a:off x="3548710" y="3186684"/>
            <a:ext cx="3109798" cy="726948"/>
          </a:xfrm>
          <a:prstGeom prst="rect">
            <a:avLst/>
          </a:prstGeom>
          <a:solidFill>
            <a:srgbClr val="F0EBE1"/>
          </a:solidFill>
          <a:ln w="12700">
            <a:solidFill>
              <a:srgbClr val="F0EBE1"/>
            </a:solidFill>
            <a:prstDash val="solid"/>
          </a:ln>
        </p:spPr>
      </p:sp>
      <p:sp>
        <p:nvSpPr>
          <p:cNvPr id="31" name="Text 28"/>
          <p:cNvSpPr/>
          <p:nvPr/>
        </p:nvSpPr>
        <p:spPr>
          <a:xfrm>
            <a:off x="3667582" y="3255264"/>
            <a:ext cx="2872054"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44.99.B1</a:t>
            </a:r>
            <a:endParaRPr lang="en-US" sz="1677" dirty="0"/>
          </a:p>
        </p:txBody>
      </p:sp>
      <p:sp>
        <p:nvSpPr>
          <p:cNvPr id="32" name="Shape 29"/>
          <p:cNvSpPr/>
          <p:nvPr/>
        </p:nvSpPr>
        <p:spPr>
          <a:xfrm>
            <a:off x="6658508" y="3186684"/>
            <a:ext cx="5094580" cy="726948"/>
          </a:xfrm>
          <a:prstGeom prst="rect">
            <a:avLst/>
          </a:prstGeom>
          <a:solidFill>
            <a:srgbClr val="F0EBE1"/>
          </a:solidFill>
          <a:ln w="12700">
            <a:solidFill>
              <a:srgbClr val="F0EBE1"/>
            </a:solidFill>
            <a:prstDash val="solid"/>
          </a:ln>
        </p:spPr>
      </p:sp>
      <p:sp>
        <p:nvSpPr>
          <p:cNvPr id="33" name="Text 30"/>
          <p:cNvSpPr/>
          <p:nvPr/>
        </p:nvSpPr>
        <p:spPr>
          <a:xfrm>
            <a:off x="6777380" y="3255264"/>
            <a:ext cx="4856836"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Einlegen / Wechsel, endoskopisch</a:t>
            </a:r>
            <a:endParaRPr lang="en-US" sz="1677" dirty="0"/>
          </a:p>
        </p:txBody>
      </p:sp>
      <p:sp>
        <p:nvSpPr>
          <p:cNvPr id="34" name="Shape 31"/>
          <p:cNvSpPr/>
          <p:nvPr/>
        </p:nvSpPr>
        <p:spPr>
          <a:xfrm>
            <a:off x="438912" y="3913632"/>
            <a:ext cx="3109798" cy="726948"/>
          </a:xfrm>
          <a:prstGeom prst="rect">
            <a:avLst/>
          </a:prstGeom>
          <a:solidFill>
            <a:srgbClr val="FFFFFF"/>
          </a:solidFill>
          <a:ln w="12700">
            <a:solidFill>
              <a:srgbClr val="FFFFFF"/>
            </a:solidFill>
            <a:prstDash val="solid"/>
          </a:ln>
        </p:spPr>
      </p:sp>
      <p:sp>
        <p:nvSpPr>
          <p:cNvPr id="35" name="Text 32"/>
          <p:cNvSpPr/>
          <p:nvPr/>
        </p:nvSpPr>
        <p:spPr>
          <a:xfrm>
            <a:off x="557784" y="3982212"/>
            <a:ext cx="2872054" cy="58978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Darm</a:t>
            </a:r>
            <a:endParaRPr lang="en-US" sz="1677" dirty="0"/>
          </a:p>
        </p:txBody>
      </p:sp>
      <p:sp>
        <p:nvSpPr>
          <p:cNvPr id="36" name="Shape 33"/>
          <p:cNvSpPr/>
          <p:nvPr/>
        </p:nvSpPr>
        <p:spPr>
          <a:xfrm>
            <a:off x="3548710" y="3913632"/>
            <a:ext cx="3109798" cy="726948"/>
          </a:xfrm>
          <a:prstGeom prst="rect">
            <a:avLst/>
          </a:prstGeom>
          <a:solidFill>
            <a:srgbClr val="FFFFFF"/>
          </a:solidFill>
          <a:ln w="12700">
            <a:solidFill>
              <a:srgbClr val="FFFFFF"/>
            </a:solidFill>
            <a:prstDash val="solid"/>
          </a:ln>
        </p:spPr>
      </p:sp>
      <p:sp>
        <p:nvSpPr>
          <p:cNvPr id="37" name="Text 34"/>
          <p:cNvSpPr/>
          <p:nvPr/>
        </p:nvSpPr>
        <p:spPr>
          <a:xfrm>
            <a:off x="3667582" y="3982212"/>
            <a:ext cx="2872054"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46.99.A1</a:t>
            </a:r>
            <a:endParaRPr lang="en-US" sz="1677" dirty="0"/>
          </a:p>
        </p:txBody>
      </p:sp>
      <p:sp>
        <p:nvSpPr>
          <p:cNvPr id="38" name="Shape 35"/>
          <p:cNvSpPr/>
          <p:nvPr/>
        </p:nvSpPr>
        <p:spPr>
          <a:xfrm>
            <a:off x="6658508" y="3913632"/>
            <a:ext cx="5094580" cy="726948"/>
          </a:xfrm>
          <a:prstGeom prst="rect">
            <a:avLst/>
          </a:prstGeom>
          <a:solidFill>
            <a:srgbClr val="FFFFFF"/>
          </a:solidFill>
          <a:ln w="12700">
            <a:solidFill>
              <a:srgbClr val="FFFFFF"/>
            </a:solidFill>
            <a:prstDash val="solid"/>
          </a:ln>
        </p:spPr>
      </p:sp>
      <p:sp>
        <p:nvSpPr>
          <p:cNvPr id="39" name="Text 36"/>
          <p:cNvSpPr/>
          <p:nvPr/>
        </p:nvSpPr>
        <p:spPr>
          <a:xfrm>
            <a:off x="6777380" y="3982212"/>
            <a:ext cx="4856836"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Einlegen / Wechsel, endoskopisch</a:t>
            </a:r>
            <a:endParaRPr lang="en-US" sz="1677" dirty="0"/>
          </a:p>
        </p:txBody>
      </p:sp>
      <p:sp>
        <p:nvSpPr>
          <p:cNvPr id="40" name="Shape 37"/>
          <p:cNvSpPr/>
          <p:nvPr/>
        </p:nvSpPr>
        <p:spPr>
          <a:xfrm>
            <a:off x="438912" y="4640580"/>
            <a:ext cx="3109798" cy="726948"/>
          </a:xfrm>
          <a:prstGeom prst="rect">
            <a:avLst/>
          </a:prstGeom>
          <a:solidFill>
            <a:srgbClr val="F0EBE1"/>
          </a:solidFill>
          <a:ln w="12700">
            <a:solidFill>
              <a:srgbClr val="F0EBE1"/>
            </a:solidFill>
            <a:prstDash val="solid"/>
          </a:ln>
        </p:spPr>
      </p:sp>
      <p:sp>
        <p:nvSpPr>
          <p:cNvPr id="41" name="Text 38"/>
          <p:cNvSpPr/>
          <p:nvPr/>
        </p:nvSpPr>
        <p:spPr>
          <a:xfrm>
            <a:off x="557784" y="4709160"/>
            <a:ext cx="2872054" cy="58978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Rektum</a:t>
            </a:r>
            <a:endParaRPr lang="en-US" sz="1677" dirty="0"/>
          </a:p>
        </p:txBody>
      </p:sp>
      <p:sp>
        <p:nvSpPr>
          <p:cNvPr id="42" name="Shape 39"/>
          <p:cNvSpPr/>
          <p:nvPr/>
        </p:nvSpPr>
        <p:spPr>
          <a:xfrm>
            <a:off x="3548710" y="4640580"/>
            <a:ext cx="3109798" cy="726948"/>
          </a:xfrm>
          <a:prstGeom prst="rect">
            <a:avLst/>
          </a:prstGeom>
          <a:solidFill>
            <a:srgbClr val="F0EBE1"/>
          </a:solidFill>
          <a:ln w="12700">
            <a:solidFill>
              <a:srgbClr val="F0EBE1"/>
            </a:solidFill>
            <a:prstDash val="solid"/>
          </a:ln>
        </p:spPr>
      </p:sp>
      <p:sp>
        <p:nvSpPr>
          <p:cNvPr id="43" name="Text 40"/>
          <p:cNvSpPr/>
          <p:nvPr/>
        </p:nvSpPr>
        <p:spPr>
          <a:xfrm>
            <a:off x="3667582" y="4709160"/>
            <a:ext cx="2872054"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48.99.80</a:t>
            </a:r>
            <a:endParaRPr lang="en-US" sz="1677" dirty="0"/>
          </a:p>
        </p:txBody>
      </p:sp>
      <p:sp>
        <p:nvSpPr>
          <p:cNvPr id="44" name="Shape 41"/>
          <p:cNvSpPr/>
          <p:nvPr/>
        </p:nvSpPr>
        <p:spPr>
          <a:xfrm>
            <a:off x="6658508" y="4640580"/>
            <a:ext cx="5094580" cy="726948"/>
          </a:xfrm>
          <a:prstGeom prst="rect">
            <a:avLst/>
          </a:prstGeom>
          <a:solidFill>
            <a:srgbClr val="F0EBE1"/>
          </a:solidFill>
          <a:ln w="12700">
            <a:solidFill>
              <a:srgbClr val="F0EBE1"/>
            </a:solidFill>
            <a:prstDash val="solid"/>
          </a:ln>
        </p:spPr>
      </p:sp>
      <p:sp>
        <p:nvSpPr>
          <p:cNvPr id="45" name="Text 42"/>
          <p:cNvSpPr/>
          <p:nvPr/>
        </p:nvSpPr>
        <p:spPr>
          <a:xfrm>
            <a:off x="6777380" y="4709160"/>
            <a:ext cx="4856836"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Einlegen / Wechsel, endoskopisch</a:t>
            </a:r>
            <a:endParaRPr lang="en-US" sz="1677" dirty="0"/>
          </a:p>
        </p:txBody>
      </p:sp>
      <p:sp>
        <p:nvSpPr>
          <p:cNvPr id="46" name="Shape 43"/>
          <p:cNvSpPr/>
          <p:nvPr/>
        </p:nvSpPr>
        <p:spPr>
          <a:xfrm>
            <a:off x="438912" y="5577840"/>
            <a:ext cx="11314176" cy="539496"/>
          </a:xfrm>
          <a:prstGeom prst="rect">
            <a:avLst/>
          </a:prstGeom>
          <a:solidFill>
            <a:srgbClr val="ECEFDF"/>
          </a:solidFill>
          <a:ln w="12700">
            <a:solidFill>
              <a:srgbClr val="ECEFDF"/>
            </a:solidFill>
            <a:prstDash val="solid"/>
          </a:ln>
        </p:spPr>
      </p:sp>
      <p:sp>
        <p:nvSpPr>
          <p:cNvPr id="47" name="Shape 44"/>
          <p:cNvSpPr/>
          <p:nvPr/>
        </p:nvSpPr>
        <p:spPr>
          <a:xfrm>
            <a:off x="438912" y="5577840"/>
            <a:ext cx="41148" cy="539496"/>
          </a:xfrm>
          <a:prstGeom prst="rect">
            <a:avLst/>
          </a:prstGeom>
          <a:solidFill>
            <a:srgbClr val="284907"/>
          </a:solidFill>
          <a:ln w="12700">
            <a:solidFill>
              <a:srgbClr val="284907"/>
            </a:solidFill>
            <a:prstDash val="solid"/>
          </a:ln>
        </p:spPr>
      </p:sp>
      <p:sp>
        <p:nvSpPr>
          <p:cNvPr id="48" name="Text 45"/>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Bei allen vier neuen Kodes: kontinuierliche Sogbehandlung 93.57.1- nach Behandlungstagen zusätzlich erfassen.</a:t>
            </a:r>
            <a:endParaRPr lang="en-US" sz="1512"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03 | VERDAUUNG, UROLOGIE UND GEBURTSHILFE</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EIGENES DIDAKTISCHES BEISPIEL</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Praxis: endoskopische Vakuum-Prothese im Ösophagus</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171, 364; CHOP 2027: S. 182–183, 379.</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39 / 124</a:t>
            </a:r>
            <a:endParaRPr lang="en-US" sz="900" dirty="0"/>
          </a:p>
        </p:txBody>
      </p:sp>
      <p:sp>
        <p:nvSpPr>
          <p:cNvPr id="16" name="Shape 13"/>
          <p:cNvSpPr/>
          <p:nvPr/>
        </p:nvSpPr>
        <p:spPr>
          <a:xfrm>
            <a:off x="438912" y="2020824"/>
            <a:ext cx="3182112" cy="3337560"/>
          </a:xfrm>
          <a:prstGeom prst="rect">
            <a:avLst/>
          </a:prstGeom>
          <a:solidFill>
            <a:srgbClr val="EBE4D7"/>
          </a:solidFill>
          <a:ln w="12700">
            <a:solidFill>
              <a:srgbClr val="EBE4D7"/>
            </a:solidFill>
            <a:prstDash val="solid"/>
          </a:ln>
        </p:spPr>
      </p:sp>
      <p:sp>
        <p:nvSpPr>
          <p:cNvPr id="17" name="Text 14"/>
          <p:cNvSpPr/>
          <p:nvPr/>
        </p:nvSpPr>
        <p:spPr>
          <a:xfrm>
            <a:off x="603504" y="2185416"/>
            <a:ext cx="2852928" cy="210312"/>
          </a:xfrm>
          <a:prstGeom prst="rect">
            <a:avLst/>
          </a:prstGeom>
          <a:noFill/>
          <a:ln/>
        </p:spPr>
        <p:txBody>
          <a:bodyPr wrap="square" lIns="0" tIns="0" rIns="0" bIns="0" rtlCol="0" anchor="ctr"/>
          <a:lstStyle/>
          <a:p>
            <a:pPr marL="0" indent="0">
              <a:lnSpc>
                <a:spcPct val="104000"/>
              </a:lnSpc>
              <a:buNone/>
            </a:pPr>
            <a:r>
              <a:rPr lang="en-US" sz="1050" b="1" kern="0" spc="100" dirty="0">
                <a:solidFill>
                  <a:srgbClr val="243239"/>
                </a:solidFill>
                <a:latin typeface="Arial" pitchFamily="34" charset="0"/>
                <a:ea typeface="Arial" pitchFamily="34" charset="-122"/>
                <a:cs typeface="Arial" pitchFamily="34" charset="-120"/>
              </a:rPr>
              <a:t>SACHVERHALT</a:t>
            </a:r>
            <a:endParaRPr lang="en-US" sz="1050" dirty="0"/>
          </a:p>
        </p:txBody>
      </p:sp>
      <p:sp>
        <p:nvSpPr>
          <p:cNvPr id="18" name="Text 15"/>
          <p:cNvSpPr/>
          <p:nvPr/>
        </p:nvSpPr>
        <p:spPr>
          <a:xfrm>
            <a:off x="603504" y="2624328"/>
            <a:ext cx="2852928" cy="2514600"/>
          </a:xfrm>
          <a:prstGeom prst="rect">
            <a:avLst/>
          </a:prstGeom>
          <a:noFill/>
          <a:ln/>
        </p:spPr>
        <p:txBody>
          <a:bodyPr wrap="square" lIns="0" tIns="0" rIns="0" bIns="0" rtlCol="0" anchor="t"/>
          <a:lstStyle/>
          <a:p>
            <a:pPr marL="0" indent="0">
              <a:lnSpc>
                <a:spcPct val="104000"/>
              </a:lnSpc>
              <a:buNone/>
            </a:pPr>
            <a:r>
              <a:rPr lang="en-US" sz="1765" dirty="0">
                <a:solidFill>
                  <a:srgbClr val="243239"/>
                </a:solidFill>
                <a:latin typeface="Arial" pitchFamily="34" charset="0"/>
                <a:ea typeface="Arial" pitchFamily="34" charset="-122"/>
                <a:cs typeface="Arial" pitchFamily="34" charset="-120"/>
              </a:rPr>
              <a:t>Eine selbstexpandierende Vakuum-Prothese wird endoskopisch in den Ösophagus eingelegt. Eine kontinuierliche Sogbehandlung ist im Verlauf dokumentiert.</a:t>
            </a:r>
            <a:endParaRPr lang="en-US" sz="1765" dirty="0"/>
          </a:p>
        </p:txBody>
      </p:sp>
      <p:sp>
        <p:nvSpPr>
          <p:cNvPr id="19" name="Shape 16"/>
          <p:cNvSpPr/>
          <p:nvPr/>
        </p:nvSpPr>
        <p:spPr>
          <a:xfrm>
            <a:off x="3803904" y="2020824"/>
            <a:ext cx="3886200" cy="3337560"/>
          </a:xfrm>
          <a:prstGeom prst="rect">
            <a:avLst/>
          </a:prstGeom>
          <a:solidFill>
            <a:srgbClr val="FFFFFF"/>
          </a:solidFill>
          <a:ln w="6350">
            <a:solidFill>
              <a:srgbClr val="DED9D0"/>
            </a:solidFill>
            <a:prstDash val="solid"/>
          </a:ln>
        </p:spPr>
      </p:sp>
      <p:sp>
        <p:nvSpPr>
          <p:cNvPr id="20" name="Shape 17"/>
          <p:cNvSpPr/>
          <p:nvPr/>
        </p:nvSpPr>
        <p:spPr>
          <a:xfrm>
            <a:off x="3803904" y="2020824"/>
            <a:ext cx="3886200" cy="429768"/>
          </a:xfrm>
          <a:prstGeom prst="rect">
            <a:avLst/>
          </a:prstGeom>
          <a:solidFill>
            <a:srgbClr val="303D43"/>
          </a:solidFill>
          <a:ln w="12700">
            <a:solidFill>
              <a:srgbClr val="303D43"/>
            </a:solidFill>
            <a:prstDash val="solid"/>
          </a:ln>
        </p:spPr>
      </p:sp>
      <p:sp>
        <p:nvSpPr>
          <p:cNvPr id="21" name="Text 18"/>
          <p:cNvSpPr/>
          <p:nvPr/>
        </p:nvSpPr>
        <p:spPr>
          <a:xfrm>
            <a:off x="3968496" y="2112264"/>
            <a:ext cx="3557016" cy="246888"/>
          </a:xfrm>
          <a:prstGeom prst="rect">
            <a:avLst/>
          </a:prstGeom>
          <a:noFill/>
          <a:ln/>
        </p:spPr>
        <p:txBody>
          <a:bodyPr wrap="square" lIns="0" tIns="0" rIns="0" bIns="0" rtlCol="0" anchor="ctr"/>
          <a:lstStyle/>
          <a:p>
            <a:pPr marL="0" indent="0">
              <a:lnSpc>
                <a:spcPct val="104000"/>
              </a:lnSpc>
              <a:buNone/>
            </a:pPr>
            <a:r>
              <a:rPr lang="en-US" sz="1670" b="1" dirty="0">
                <a:solidFill>
                  <a:srgbClr val="FFFFFF"/>
                </a:solidFill>
                <a:latin typeface="Arial" pitchFamily="34" charset="0"/>
                <a:ea typeface="Arial" pitchFamily="34" charset="-122"/>
                <a:cs typeface="Arial" pitchFamily="34" charset="-120"/>
              </a:rPr>
              <a:t>2026</a:t>
            </a:r>
            <a:endParaRPr lang="en-US" sz="1670" dirty="0"/>
          </a:p>
        </p:txBody>
      </p:sp>
      <p:sp>
        <p:nvSpPr>
          <p:cNvPr id="22" name="Shape 19"/>
          <p:cNvSpPr/>
          <p:nvPr/>
        </p:nvSpPr>
        <p:spPr>
          <a:xfrm>
            <a:off x="7872984" y="2020824"/>
            <a:ext cx="3886200" cy="3337560"/>
          </a:xfrm>
          <a:prstGeom prst="rect">
            <a:avLst/>
          </a:prstGeom>
          <a:solidFill>
            <a:srgbClr val="FFFFFF"/>
          </a:solidFill>
          <a:ln w="6350">
            <a:solidFill>
              <a:srgbClr val="DED9D0"/>
            </a:solidFill>
            <a:prstDash val="solid"/>
          </a:ln>
        </p:spPr>
      </p:sp>
      <p:sp>
        <p:nvSpPr>
          <p:cNvPr id="23" name="Shape 20"/>
          <p:cNvSpPr/>
          <p:nvPr/>
        </p:nvSpPr>
        <p:spPr>
          <a:xfrm>
            <a:off x="7872984" y="2020824"/>
            <a:ext cx="3886200" cy="429768"/>
          </a:xfrm>
          <a:prstGeom prst="rect">
            <a:avLst/>
          </a:prstGeom>
          <a:solidFill>
            <a:srgbClr val="E5DAC7"/>
          </a:solidFill>
          <a:ln w="12700">
            <a:solidFill>
              <a:srgbClr val="E5DAC7"/>
            </a:solidFill>
            <a:prstDash val="solid"/>
          </a:ln>
        </p:spPr>
      </p:sp>
      <p:sp>
        <p:nvSpPr>
          <p:cNvPr id="24" name="Text 21"/>
          <p:cNvSpPr/>
          <p:nvPr/>
        </p:nvSpPr>
        <p:spPr>
          <a:xfrm>
            <a:off x="8037576" y="2112264"/>
            <a:ext cx="3557016" cy="246888"/>
          </a:xfrm>
          <a:prstGeom prst="rect">
            <a:avLst/>
          </a:prstGeom>
          <a:noFill/>
          <a:ln/>
        </p:spPr>
        <p:txBody>
          <a:bodyPr wrap="square" lIns="0" tIns="0" rIns="0" bIns="0" rtlCol="0" anchor="ctr"/>
          <a:lstStyle/>
          <a:p>
            <a:pPr marL="0" indent="0">
              <a:lnSpc>
                <a:spcPct val="104000"/>
              </a:lnSpc>
              <a:buNone/>
            </a:pPr>
            <a:r>
              <a:rPr lang="en-US" sz="1670" b="1" dirty="0">
                <a:solidFill>
                  <a:srgbClr val="243239"/>
                </a:solidFill>
                <a:latin typeface="Arial" pitchFamily="34" charset="0"/>
                <a:ea typeface="Arial" pitchFamily="34" charset="-122"/>
                <a:cs typeface="Arial" pitchFamily="34" charset="-120"/>
              </a:rPr>
              <a:t>2027</a:t>
            </a:r>
            <a:endParaRPr lang="en-US" sz="1670" dirty="0"/>
          </a:p>
        </p:txBody>
      </p:sp>
      <p:sp>
        <p:nvSpPr>
          <p:cNvPr id="25" name="Shape 22"/>
          <p:cNvSpPr/>
          <p:nvPr/>
        </p:nvSpPr>
        <p:spPr>
          <a:xfrm>
            <a:off x="3968496" y="2738628"/>
            <a:ext cx="45720" cy="45720"/>
          </a:xfrm>
          <a:prstGeom prst="rect">
            <a:avLst/>
          </a:prstGeom>
          <a:solidFill>
            <a:srgbClr val="8D9B77"/>
          </a:solidFill>
          <a:ln w="12700">
            <a:solidFill>
              <a:srgbClr val="8D9B77"/>
            </a:solidFill>
            <a:prstDash val="solid"/>
          </a:ln>
        </p:spPr>
      </p:sp>
      <p:sp>
        <p:nvSpPr>
          <p:cNvPr id="26" name="Text 23"/>
          <p:cNvSpPr/>
          <p:nvPr/>
        </p:nvSpPr>
        <p:spPr>
          <a:xfrm>
            <a:off x="4133088" y="2651760"/>
            <a:ext cx="3383280" cy="529590"/>
          </a:xfrm>
          <a:prstGeom prst="rect">
            <a:avLst/>
          </a:prstGeom>
          <a:noFill/>
          <a:ln/>
        </p:spPr>
        <p:txBody>
          <a:bodyPr wrap="square" lIns="0" tIns="0" rIns="0" bIns="0" rtlCol="0" anchor="t"/>
          <a:lstStyle/>
          <a:p>
            <a:pPr marL="0" indent="0">
              <a:lnSpc>
                <a:spcPct val="102000"/>
              </a:lnSpc>
              <a:buNone/>
            </a:pPr>
            <a:r>
              <a:rPr lang="en-US" sz="1750" dirty="0">
                <a:solidFill>
                  <a:srgbClr val="243239"/>
                </a:solidFill>
                <a:latin typeface="Arial" pitchFamily="34" charset="0"/>
                <a:ea typeface="Arial" pitchFamily="34" charset="-122"/>
                <a:cs typeface="Arial" pitchFamily="34" charset="-120"/>
              </a:rPr>
              <a:t>Kein eigener Kode 42.99.51 im Jahresverzeichnis.</a:t>
            </a:r>
            <a:endParaRPr lang="en-US" sz="1750" dirty="0"/>
          </a:p>
        </p:txBody>
      </p:sp>
      <p:sp>
        <p:nvSpPr>
          <p:cNvPr id="27" name="Shape 24"/>
          <p:cNvSpPr/>
          <p:nvPr/>
        </p:nvSpPr>
        <p:spPr>
          <a:xfrm>
            <a:off x="3968496" y="3519678"/>
            <a:ext cx="45720" cy="45720"/>
          </a:xfrm>
          <a:prstGeom prst="rect">
            <a:avLst/>
          </a:prstGeom>
          <a:solidFill>
            <a:srgbClr val="8D9B77"/>
          </a:solidFill>
          <a:ln w="12700">
            <a:solidFill>
              <a:srgbClr val="8D9B77"/>
            </a:solidFill>
            <a:prstDash val="solid"/>
          </a:ln>
        </p:spPr>
      </p:sp>
      <p:sp>
        <p:nvSpPr>
          <p:cNvPr id="28" name="Text 25"/>
          <p:cNvSpPr/>
          <p:nvPr/>
        </p:nvSpPr>
        <p:spPr>
          <a:xfrm>
            <a:off x="4133088" y="3432810"/>
            <a:ext cx="3383280" cy="782955"/>
          </a:xfrm>
          <a:prstGeom prst="rect">
            <a:avLst/>
          </a:prstGeom>
          <a:noFill/>
          <a:ln/>
        </p:spPr>
        <p:txBody>
          <a:bodyPr wrap="square" lIns="0" tIns="0" rIns="0" bIns="0" rtlCol="0" anchor="t"/>
          <a:lstStyle/>
          <a:p>
            <a:pPr marL="0" indent="0">
              <a:lnSpc>
                <a:spcPct val="102000"/>
              </a:lnSpc>
              <a:buNone/>
            </a:pPr>
            <a:r>
              <a:rPr lang="en-US" sz="1750" dirty="0">
                <a:solidFill>
                  <a:srgbClr val="243239"/>
                </a:solidFill>
                <a:latin typeface="Arial" pitchFamily="34" charset="0"/>
                <a:ea typeface="Arial" pitchFamily="34" charset="-122"/>
                <a:cs typeface="Arial" pitchFamily="34" charset="-120"/>
              </a:rPr>
              <a:t>Die damalige Zuordnung muss am konkreten Verfahren und der Version 2026 geprüft werden.</a:t>
            </a:r>
            <a:endParaRPr lang="en-US" sz="1750" dirty="0"/>
          </a:p>
        </p:txBody>
      </p:sp>
      <p:sp>
        <p:nvSpPr>
          <p:cNvPr id="29" name="Shape 26"/>
          <p:cNvSpPr/>
          <p:nvPr/>
        </p:nvSpPr>
        <p:spPr>
          <a:xfrm>
            <a:off x="8037576" y="2738628"/>
            <a:ext cx="45720" cy="45720"/>
          </a:xfrm>
          <a:prstGeom prst="rect">
            <a:avLst/>
          </a:prstGeom>
          <a:solidFill>
            <a:srgbClr val="8D9B77"/>
          </a:solidFill>
          <a:ln w="12700">
            <a:solidFill>
              <a:srgbClr val="8D9B77"/>
            </a:solidFill>
            <a:prstDash val="solid"/>
          </a:ln>
        </p:spPr>
      </p:sp>
      <p:sp>
        <p:nvSpPr>
          <p:cNvPr id="30" name="Text 27"/>
          <p:cNvSpPr/>
          <p:nvPr/>
        </p:nvSpPr>
        <p:spPr>
          <a:xfrm>
            <a:off x="8202168" y="2651760"/>
            <a:ext cx="3383280" cy="529590"/>
          </a:xfrm>
          <a:prstGeom prst="rect">
            <a:avLst/>
          </a:prstGeom>
          <a:noFill/>
          <a:ln/>
        </p:spPr>
        <p:txBody>
          <a:bodyPr wrap="square" lIns="0" tIns="0" rIns="0" bIns="0" rtlCol="0" anchor="t"/>
          <a:lstStyle/>
          <a:p>
            <a:pPr marL="0" indent="0">
              <a:lnSpc>
                <a:spcPct val="102000"/>
              </a:lnSpc>
              <a:buNone/>
            </a:pPr>
            <a:r>
              <a:rPr lang="en-US" sz="1750" dirty="0">
                <a:solidFill>
                  <a:srgbClr val="243239"/>
                </a:solidFill>
                <a:latin typeface="Arial" pitchFamily="34" charset="0"/>
                <a:ea typeface="Arial" pitchFamily="34" charset="-122"/>
                <a:cs typeface="Arial" pitchFamily="34" charset="-120"/>
              </a:rPr>
              <a:t>42.99.51 für die endoskopische Prothese.</a:t>
            </a:r>
            <a:endParaRPr lang="en-US" sz="1750" dirty="0"/>
          </a:p>
        </p:txBody>
      </p:sp>
      <p:sp>
        <p:nvSpPr>
          <p:cNvPr id="31" name="Shape 28"/>
          <p:cNvSpPr/>
          <p:nvPr/>
        </p:nvSpPr>
        <p:spPr>
          <a:xfrm>
            <a:off x="8037576" y="3519678"/>
            <a:ext cx="45720" cy="45720"/>
          </a:xfrm>
          <a:prstGeom prst="rect">
            <a:avLst/>
          </a:prstGeom>
          <a:solidFill>
            <a:srgbClr val="8D9B77"/>
          </a:solidFill>
          <a:ln w="12700">
            <a:solidFill>
              <a:srgbClr val="8D9B77"/>
            </a:solidFill>
            <a:prstDash val="solid"/>
          </a:ln>
        </p:spPr>
      </p:sp>
      <p:sp>
        <p:nvSpPr>
          <p:cNvPr id="32" name="Text 29"/>
          <p:cNvSpPr/>
          <p:nvPr/>
        </p:nvSpPr>
        <p:spPr>
          <a:xfrm>
            <a:off x="8202168" y="3432810"/>
            <a:ext cx="3383280" cy="782955"/>
          </a:xfrm>
          <a:prstGeom prst="rect">
            <a:avLst/>
          </a:prstGeom>
          <a:noFill/>
          <a:ln/>
        </p:spPr>
        <p:txBody>
          <a:bodyPr wrap="square" lIns="0" tIns="0" rIns="0" bIns="0" rtlCol="0" anchor="t"/>
          <a:lstStyle/>
          <a:p>
            <a:pPr marL="0" indent="0">
              <a:lnSpc>
                <a:spcPct val="102000"/>
              </a:lnSpc>
              <a:buNone/>
            </a:pPr>
            <a:r>
              <a:rPr lang="en-US" sz="1750" dirty="0">
                <a:solidFill>
                  <a:srgbClr val="243239"/>
                </a:solidFill>
                <a:latin typeface="Arial" pitchFamily="34" charset="0"/>
                <a:ea typeface="Arial" pitchFamily="34" charset="-122"/>
                <a:cs typeface="Arial" pitchFamily="34" charset="-120"/>
              </a:rPr>
              <a:t>93.57.1- entsprechend den dokumentierten Behandlungstagen.</a:t>
            </a:r>
            <a:endParaRPr lang="en-US" sz="1750" dirty="0"/>
          </a:p>
        </p:txBody>
      </p:sp>
      <p:sp>
        <p:nvSpPr>
          <p:cNvPr id="33" name="Shape 30"/>
          <p:cNvSpPr/>
          <p:nvPr/>
        </p:nvSpPr>
        <p:spPr>
          <a:xfrm>
            <a:off x="8037576" y="4554093"/>
            <a:ext cx="45720" cy="45720"/>
          </a:xfrm>
          <a:prstGeom prst="rect">
            <a:avLst/>
          </a:prstGeom>
          <a:solidFill>
            <a:srgbClr val="8D9B77"/>
          </a:solidFill>
          <a:ln w="12700">
            <a:solidFill>
              <a:srgbClr val="8D9B77"/>
            </a:solidFill>
            <a:prstDash val="solid"/>
          </a:ln>
        </p:spPr>
      </p:sp>
      <p:sp>
        <p:nvSpPr>
          <p:cNvPr id="34" name="Text 31"/>
          <p:cNvSpPr/>
          <p:nvPr/>
        </p:nvSpPr>
        <p:spPr>
          <a:xfrm>
            <a:off x="8202168" y="4467225"/>
            <a:ext cx="3383280" cy="529590"/>
          </a:xfrm>
          <a:prstGeom prst="rect">
            <a:avLst/>
          </a:prstGeom>
          <a:noFill/>
          <a:ln/>
        </p:spPr>
        <p:txBody>
          <a:bodyPr wrap="square" lIns="0" tIns="0" rIns="0" bIns="0" rtlCol="0" anchor="t"/>
          <a:lstStyle/>
          <a:p>
            <a:pPr marL="0" indent="0">
              <a:lnSpc>
                <a:spcPct val="102000"/>
              </a:lnSpc>
              <a:buNone/>
            </a:pPr>
            <a:r>
              <a:rPr lang="en-US" sz="1750" dirty="0">
                <a:solidFill>
                  <a:srgbClr val="243239"/>
                </a:solidFill>
                <a:latin typeface="Arial" pitchFamily="34" charset="0"/>
                <a:ea typeface="Arial" pitchFamily="34" charset="-122"/>
                <a:cs typeface="Arial" pitchFamily="34" charset="-120"/>
              </a:rPr>
              <a:t>Den zutreffenden endständigen Dauerkode auswählen.</a:t>
            </a:r>
            <a:endParaRPr lang="en-US" sz="1750" dirty="0"/>
          </a:p>
        </p:txBody>
      </p:sp>
      <p:sp>
        <p:nvSpPr>
          <p:cNvPr id="35" name="Shape 32"/>
          <p:cNvSpPr/>
          <p:nvPr/>
        </p:nvSpPr>
        <p:spPr>
          <a:xfrm>
            <a:off x="438912" y="5577840"/>
            <a:ext cx="11314176" cy="539496"/>
          </a:xfrm>
          <a:prstGeom prst="rect">
            <a:avLst/>
          </a:prstGeom>
          <a:solidFill>
            <a:srgbClr val="ECEFDF"/>
          </a:solidFill>
          <a:ln w="12700">
            <a:solidFill>
              <a:srgbClr val="ECEFDF"/>
            </a:solidFill>
            <a:prstDash val="solid"/>
          </a:ln>
        </p:spPr>
      </p:sp>
      <p:sp>
        <p:nvSpPr>
          <p:cNvPr id="36" name="Shape 33"/>
          <p:cNvSpPr/>
          <p:nvPr/>
        </p:nvSpPr>
        <p:spPr>
          <a:xfrm>
            <a:off x="438912" y="5577840"/>
            <a:ext cx="41148" cy="539496"/>
          </a:xfrm>
          <a:prstGeom prst="rect">
            <a:avLst/>
          </a:prstGeom>
          <a:solidFill>
            <a:srgbClr val="284907"/>
          </a:solidFill>
          <a:ln w="12700">
            <a:solidFill>
              <a:srgbClr val="284907"/>
            </a:solidFill>
            <a:prstDash val="solid"/>
          </a:ln>
        </p:spPr>
      </p:sp>
      <p:sp>
        <p:nvSpPr>
          <p:cNvPr id="37" name="Text 34"/>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Protheseneingriff und Sogbehandlung bilden zwei getrennt zu prüfende Informationen.</a:t>
            </a:r>
            <a:endParaRPr lang="en-US" sz="1512"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03 | VERDAUUNG, UROLOGIE UND GEBURTSHILFE</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UMSTRUKTURIERT</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596" b="1" dirty="0">
                <a:solidFill>
                  <a:srgbClr val="243239"/>
                </a:solidFill>
                <a:latin typeface="Georgia" pitchFamily="34" charset="0"/>
                <a:ea typeface="Georgia" pitchFamily="34" charset="-122"/>
                <a:cs typeface="Georgia" pitchFamily="34" charset="-120"/>
              </a:rPr>
              <a:t>Magenbypass: proximal / distal statt separater Roux-en-Y-Familie</a:t>
            </a:r>
            <a:endParaRPr lang="en-US" sz="25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174; CHOP 2027: S. 185.</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40 / 124</a:t>
            </a:r>
            <a:endParaRPr lang="en-US" sz="900" dirty="0"/>
          </a:p>
        </p:txBody>
      </p:sp>
      <p:sp>
        <p:nvSpPr>
          <p:cNvPr id="16" name="Shape 13"/>
          <p:cNvSpPr/>
          <p:nvPr/>
        </p:nvSpPr>
        <p:spPr>
          <a:xfrm>
            <a:off x="438912" y="2020824"/>
            <a:ext cx="5532120" cy="3337560"/>
          </a:xfrm>
          <a:prstGeom prst="rect">
            <a:avLst/>
          </a:prstGeom>
          <a:solidFill>
            <a:srgbClr val="FFFFFF"/>
          </a:solidFill>
          <a:ln w="6350">
            <a:solidFill>
              <a:srgbClr val="DED9D0"/>
            </a:solidFill>
            <a:prstDash val="solid"/>
          </a:ln>
        </p:spPr>
      </p:sp>
      <p:sp>
        <p:nvSpPr>
          <p:cNvPr id="17" name="Shape 14"/>
          <p:cNvSpPr/>
          <p:nvPr/>
        </p:nvSpPr>
        <p:spPr>
          <a:xfrm>
            <a:off x="6217920" y="2020824"/>
            <a:ext cx="5532120" cy="3337560"/>
          </a:xfrm>
          <a:prstGeom prst="rect">
            <a:avLst/>
          </a:prstGeom>
          <a:solidFill>
            <a:srgbClr val="FFFFFF"/>
          </a:solidFill>
          <a:ln w="6350">
            <a:solidFill>
              <a:srgbClr val="DED9D0"/>
            </a:solidFill>
            <a:prstDash val="solid"/>
          </a:ln>
        </p:spPr>
      </p:sp>
      <p:sp>
        <p:nvSpPr>
          <p:cNvPr id="18" name="Shape 15"/>
          <p:cNvSpPr/>
          <p:nvPr/>
        </p:nvSpPr>
        <p:spPr>
          <a:xfrm>
            <a:off x="438912" y="2020824"/>
            <a:ext cx="5532120" cy="429768"/>
          </a:xfrm>
          <a:prstGeom prst="rect">
            <a:avLst/>
          </a:prstGeom>
          <a:solidFill>
            <a:srgbClr val="303D43"/>
          </a:solidFill>
          <a:ln w="12700">
            <a:solidFill>
              <a:srgbClr val="303D43"/>
            </a:solidFill>
            <a:prstDash val="solid"/>
          </a:ln>
        </p:spPr>
      </p:sp>
      <p:sp>
        <p:nvSpPr>
          <p:cNvPr id="19" name="Shape 16"/>
          <p:cNvSpPr/>
          <p:nvPr/>
        </p:nvSpPr>
        <p:spPr>
          <a:xfrm>
            <a:off x="6217920" y="2020824"/>
            <a:ext cx="5532120" cy="429768"/>
          </a:xfrm>
          <a:prstGeom prst="rect">
            <a:avLst/>
          </a:prstGeom>
          <a:solidFill>
            <a:srgbClr val="E5DAC7"/>
          </a:solidFill>
          <a:ln w="12700">
            <a:solidFill>
              <a:srgbClr val="E5DAC7"/>
            </a:solidFill>
            <a:prstDash val="solid"/>
          </a:ln>
        </p:spPr>
      </p:sp>
      <p:sp>
        <p:nvSpPr>
          <p:cNvPr id="20" name="Text 17"/>
          <p:cNvSpPr/>
          <p:nvPr/>
        </p:nvSpPr>
        <p:spPr>
          <a:xfrm>
            <a:off x="603504"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FFFFFF"/>
                </a:solidFill>
                <a:latin typeface="Arial" pitchFamily="34" charset="0"/>
                <a:ea typeface="Arial" pitchFamily="34" charset="-122"/>
                <a:cs typeface="Arial" pitchFamily="34" charset="-120"/>
              </a:rPr>
              <a:t>2026</a:t>
            </a:r>
            <a:endParaRPr lang="en-US" sz="1670" dirty="0"/>
          </a:p>
        </p:txBody>
      </p:sp>
      <p:sp>
        <p:nvSpPr>
          <p:cNvPr id="21" name="Text 18"/>
          <p:cNvSpPr/>
          <p:nvPr/>
        </p:nvSpPr>
        <p:spPr>
          <a:xfrm>
            <a:off x="6382512"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243239"/>
                </a:solidFill>
                <a:latin typeface="Arial" pitchFamily="34" charset="0"/>
                <a:ea typeface="Arial" pitchFamily="34" charset="-122"/>
                <a:cs typeface="Arial" pitchFamily="34" charset="-120"/>
              </a:rPr>
              <a:t>2027</a:t>
            </a:r>
            <a:endParaRPr lang="en-US" sz="1670" dirty="0"/>
          </a:p>
        </p:txBody>
      </p:sp>
      <p:sp>
        <p:nvSpPr>
          <p:cNvPr id="22" name="Shape 19"/>
          <p:cNvSpPr/>
          <p:nvPr/>
        </p:nvSpPr>
        <p:spPr>
          <a:xfrm>
            <a:off x="603504" y="2738628"/>
            <a:ext cx="45720" cy="45720"/>
          </a:xfrm>
          <a:prstGeom prst="rect">
            <a:avLst/>
          </a:prstGeom>
          <a:solidFill>
            <a:srgbClr val="8D9B77"/>
          </a:solidFill>
          <a:ln w="12700">
            <a:solidFill>
              <a:srgbClr val="8D9B77"/>
            </a:solidFill>
            <a:prstDash val="solid"/>
          </a:ln>
        </p:spPr>
      </p:sp>
      <p:sp>
        <p:nvSpPr>
          <p:cNvPr id="23" name="Text 20"/>
          <p:cNvSpPr/>
          <p:nvPr/>
        </p:nvSpPr>
        <p:spPr>
          <a:xfrm>
            <a:off x="768096" y="2651760"/>
            <a:ext cx="5029200" cy="300228"/>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44.31.1-: proximaler Gastric Bypass.</a:t>
            </a:r>
            <a:endParaRPr lang="en-US" sz="1820" dirty="0"/>
          </a:p>
        </p:txBody>
      </p:sp>
      <p:sp>
        <p:nvSpPr>
          <p:cNvPr id="24" name="Shape 21"/>
          <p:cNvSpPr/>
          <p:nvPr/>
        </p:nvSpPr>
        <p:spPr>
          <a:xfrm>
            <a:off x="603504" y="3290316"/>
            <a:ext cx="45720" cy="45720"/>
          </a:xfrm>
          <a:prstGeom prst="rect">
            <a:avLst/>
          </a:prstGeom>
          <a:solidFill>
            <a:srgbClr val="8D9B77"/>
          </a:solidFill>
          <a:ln w="12700">
            <a:solidFill>
              <a:srgbClr val="8D9B77"/>
            </a:solidFill>
            <a:prstDash val="solid"/>
          </a:ln>
        </p:spPr>
      </p:sp>
      <p:sp>
        <p:nvSpPr>
          <p:cNvPr id="25" name="Text 22"/>
          <p:cNvSpPr/>
          <p:nvPr/>
        </p:nvSpPr>
        <p:spPr>
          <a:xfrm>
            <a:off x="768096" y="3203448"/>
            <a:ext cx="5029200" cy="300228"/>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44.31.2-: distaler Magenbypass.</a:t>
            </a:r>
            <a:endParaRPr lang="en-US" sz="1820" dirty="0"/>
          </a:p>
        </p:txBody>
      </p:sp>
      <p:sp>
        <p:nvSpPr>
          <p:cNvPr id="26" name="Shape 23"/>
          <p:cNvSpPr/>
          <p:nvPr/>
        </p:nvSpPr>
        <p:spPr>
          <a:xfrm>
            <a:off x="603504" y="3842004"/>
            <a:ext cx="45720" cy="45720"/>
          </a:xfrm>
          <a:prstGeom prst="rect">
            <a:avLst/>
          </a:prstGeom>
          <a:solidFill>
            <a:srgbClr val="8D9B77"/>
          </a:solidFill>
          <a:ln w="12700">
            <a:solidFill>
              <a:srgbClr val="8D9B77"/>
            </a:solidFill>
            <a:prstDash val="solid"/>
          </a:ln>
        </p:spPr>
      </p:sp>
      <p:sp>
        <p:nvSpPr>
          <p:cNvPr id="27" name="Text 24"/>
          <p:cNvSpPr/>
          <p:nvPr/>
        </p:nvSpPr>
        <p:spPr>
          <a:xfrm>
            <a:off x="768096" y="3755136"/>
            <a:ext cx="5029200" cy="300228"/>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44.31.4-: gesonderte Roux-en-Y-Familie.</a:t>
            </a:r>
            <a:endParaRPr lang="en-US" sz="1820" dirty="0"/>
          </a:p>
        </p:txBody>
      </p:sp>
      <p:sp>
        <p:nvSpPr>
          <p:cNvPr id="28" name="Shape 25"/>
          <p:cNvSpPr/>
          <p:nvPr/>
        </p:nvSpPr>
        <p:spPr>
          <a:xfrm>
            <a:off x="6382512" y="2738628"/>
            <a:ext cx="45720" cy="45720"/>
          </a:xfrm>
          <a:prstGeom prst="rect">
            <a:avLst/>
          </a:prstGeom>
          <a:solidFill>
            <a:srgbClr val="8D9B77"/>
          </a:solidFill>
          <a:ln w="12700">
            <a:solidFill>
              <a:srgbClr val="8D9B77"/>
            </a:solidFill>
            <a:prstDash val="solid"/>
          </a:ln>
        </p:spPr>
      </p:sp>
      <p:sp>
        <p:nvSpPr>
          <p:cNvPr id="29" name="Text 26"/>
          <p:cNvSpPr/>
          <p:nvPr/>
        </p:nvSpPr>
        <p:spPr>
          <a:xfrm>
            <a:off x="6547104" y="2651760"/>
            <a:ext cx="5029200" cy="300228"/>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44.31.5-: proximaler Magenbypass.</a:t>
            </a:r>
            <a:endParaRPr lang="en-US" sz="1820" dirty="0"/>
          </a:p>
        </p:txBody>
      </p:sp>
      <p:sp>
        <p:nvSpPr>
          <p:cNvPr id="30" name="Shape 27"/>
          <p:cNvSpPr/>
          <p:nvPr/>
        </p:nvSpPr>
        <p:spPr>
          <a:xfrm>
            <a:off x="6382512" y="3290316"/>
            <a:ext cx="45720" cy="45720"/>
          </a:xfrm>
          <a:prstGeom prst="rect">
            <a:avLst/>
          </a:prstGeom>
          <a:solidFill>
            <a:srgbClr val="8D9B77"/>
          </a:solidFill>
          <a:ln w="12700">
            <a:solidFill>
              <a:srgbClr val="8D9B77"/>
            </a:solidFill>
            <a:prstDash val="solid"/>
          </a:ln>
        </p:spPr>
      </p:sp>
      <p:sp>
        <p:nvSpPr>
          <p:cNvPr id="31" name="Text 28"/>
          <p:cNvSpPr/>
          <p:nvPr/>
        </p:nvSpPr>
        <p:spPr>
          <a:xfrm>
            <a:off x="6547104" y="3203448"/>
            <a:ext cx="5029200" cy="300228"/>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44.31.6-: distaler Magenbypass.</a:t>
            </a:r>
            <a:endParaRPr lang="en-US" sz="1820" dirty="0"/>
          </a:p>
        </p:txBody>
      </p:sp>
      <p:sp>
        <p:nvSpPr>
          <p:cNvPr id="32" name="Shape 29"/>
          <p:cNvSpPr/>
          <p:nvPr/>
        </p:nvSpPr>
        <p:spPr>
          <a:xfrm>
            <a:off x="6382512" y="3842004"/>
            <a:ext cx="45720" cy="45720"/>
          </a:xfrm>
          <a:prstGeom prst="rect">
            <a:avLst/>
          </a:prstGeom>
          <a:solidFill>
            <a:srgbClr val="8D9B77"/>
          </a:solidFill>
          <a:ln w="12700">
            <a:solidFill>
              <a:srgbClr val="8D9B77"/>
            </a:solidFill>
            <a:prstDash val="solid"/>
          </a:ln>
        </p:spPr>
      </p:sp>
      <p:sp>
        <p:nvSpPr>
          <p:cNvPr id="33" name="Text 30"/>
          <p:cNvSpPr/>
          <p:nvPr/>
        </p:nvSpPr>
        <p:spPr>
          <a:xfrm>
            <a:off x="6547104" y="3755136"/>
            <a:ext cx="5029200" cy="8133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Roux-en-Y steht als ergänzende Beschreibung bei den zutreffenden proximalen / distalen Kodes.</a:t>
            </a:r>
            <a:endParaRPr lang="en-US" sz="1820" dirty="0"/>
          </a:p>
        </p:txBody>
      </p:sp>
      <p:sp>
        <p:nvSpPr>
          <p:cNvPr id="34" name="Shape 31"/>
          <p:cNvSpPr/>
          <p:nvPr/>
        </p:nvSpPr>
        <p:spPr>
          <a:xfrm>
            <a:off x="6382512" y="4906823"/>
            <a:ext cx="45720" cy="45720"/>
          </a:xfrm>
          <a:prstGeom prst="rect">
            <a:avLst/>
          </a:prstGeom>
          <a:solidFill>
            <a:srgbClr val="8D9B77"/>
          </a:solidFill>
          <a:ln w="12700">
            <a:solidFill>
              <a:srgbClr val="8D9B77"/>
            </a:solidFill>
            <a:prstDash val="solid"/>
          </a:ln>
        </p:spPr>
      </p:sp>
      <p:sp>
        <p:nvSpPr>
          <p:cNvPr id="35" name="Text 32"/>
          <p:cNvSpPr/>
          <p:nvPr/>
        </p:nvSpPr>
        <p:spPr>
          <a:xfrm>
            <a:off x="6547104" y="4819955"/>
            <a:ext cx="5029200" cy="300228"/>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Omega-loop 44.31.31 / .32 bleibt bestehen.</a:t>
            </a:r>
            <a:endParaRPr lang="en-US" sz="1820" dirty="0"/>
          </a:p>
        </p:txBody>
      </p:sp>
      <p:sp>
        <p:nvSpPr>
          <p:cNvPr id="36" name="Shape 33"/>
          <p:cNvSpPr/>
          <p:nvPr/>
        </p:nvSpPr>
        <p:spPr>
          <a:xfrm>
            <a:off x="438912" y="5577840"/>
            <a:ext cx="11314176" cy="539496"/>
          </a:xfrm>
          <a:prstGeom prst="rect">
            <a:avLst/>
          </a:prstGeom>
          <a:solidFill>
            <a:srgbClr val="ECEFDF"/>
          </a:solidFill>
          <a:ln w="12700">
            <a:solidFill>
              <a:srgbClr val="ECEFDF"/>
            </a:solidFill>
            <a:prstDash val="solid"/>
          </a:ln>
        </p:spPr>
      </p:sp>
      <p:sp>
        <p:nvSpPr>
          <p:cNvPr id="37" name="Shape 34"/>
          <p:cNvSpPr/>
          <p:nvPr/>
        </p:nvSpPr>
        <p:spPr>
          <a:xfrm>
            <a:off x="438912" y="5577840"/>
            <a:ext cx="41148" cy="539496"/>
          </a:xfrm>
          <a:prstGeom prst="rect">
            <a:avLst/>
          </a:prstGeom>
          <a:solidFill>
            <a:srgbClr val="284907"/>
          </a:solidFill>
          <a:ln w="12700">
            <a:solidFill>
              <a:srgbClr val="284907"/>
            </a:solidFill>
            <a:prstDash val="solid"/>
          </a:ln>
        </p:spPr>
      </p:sp>
      <p:sp>
        <p:nvSpPr>
          <p:cNvPr id="38" name="Text 35"/>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Die Bezeichnung Roux-en-Y allein reicht für die neue Zuordnung nicht: proximal / distal und Zugang benötigen.</a:t>
            </a:r>
            <a:endParaRPr lang="en-US" sz="1512"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03 | VERDAUUNG, UROLOGIE UND GEBURTSHILFE</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UMSTELLUNGSTABELLE</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Magenbypass: praktische Umstellung der Favoriten</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174; CHOP 2027: S. 185.</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41 / 124</a:t>
            </a:r>
            <a:endParaRPr lang="en-US" sz="900" dirty="0"/>
          </a:p>
        </p:txBody>
      </p:sp>
      <p:sp>
        <p:nvSpPr>
          <p:cNvPr id="16" name="Shape 13"/>
          <p:cNvSpPr/>
          <p:nvPr/>
        </p:nvSpPr>
        <p:spPr>
          <a:xfrm>
            <a:off x="438912" y="2020824"/>
            <a:ext cx="4710429" cy="438912"/>
          </a:xfrm>
          <a:prstGeom prst="rect">
            <a:avLst/>
          </a:prstGeom>
          <a:solidFill>
            <a:srgbClr val="303D43"/>
          </a:solidFill>
          <a:ln w="12700">
            <a:solidFill>
              <a:srgbClr val="303D43"/>
            </a:solidFill>
            <a:prstDash val="solid"/>
          </a:ln>
        </p:spPr>
      </p:sp>
      <p:sp>
        <p:nvSpPr>
          <p:cNvPr id="17" name="Text 14"/>
          <p:cNvSpPr/>
          <p:nvPr/>
        </p:nvSpPr>
        <p:spPr>
          <a:xfrm>
            <a:off x="557784" y="2093976"/>
            <a:ext cx="4472685"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Konstellation</a:t>
            </a:r>
            <a:endParaRPr lang="en-US" sz="1327" dirty="0"/>
          </a:p>
        </p:txBody>
      </p:sp>
      <p:sp>
        <p:nvSpPr>
          <p:cNvPr id="18" name="Shape 15"/>
          <p:cNvSpPr/>
          <p:nvPr/>
        </p:nvSpPr>
        <p:spPr>
          <a:xfrm>
            <a:off x="5149341" y="2020824"/>
            <a:ext cx="2743939" cy="438912"/>
          </a:xfrm>
          <a:prstGeom prst="rect">
            <a:avLst/>
          </a:prstGeom>
          <a:solidFill>
            <a:srgbClr val="303D43"/>
          </a:solidFill>
          <a:ln w="12700">
            <a:solidFill>
              <a:srgbClr val="303D43"/>
            </a:solidFill>
            <a:prstDash val="solid"/>
          </a:ln>
        </p:spPr>
      </p:sp>
      <p:sp>
        <p:nvSpPr>
          <p:cNvPr id="19" name="Text 16"/>
          <p:cNvSpPr/>
          <p:nvPr/>
        </p:nvSpPr>
        <p:spPr>
          <a:xfrm>
            <a:off x="5268213" y="2093976"/>
            <a:ext cx="2506195"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2026</a:t>
            </a:r>
            <a:endParaRPr lang="en-US" sz="1327" dirty="0"/>
          </a:p>
        </p:txBody>
      </p:sp>
      <p:sp>
        <p:nvSpPr>
          <p:cNvPr id="20" name="Shape 17"/>
          <p:cNvSpPr/>
          <p:nvPr/>
        </p:nvSpPr>
        <p:spPr>
          <a:xfrm>
            <a:off x="7893280" y="2020824"/>
            <a:ext cx="3859808" cy="438912"/>
          </a:xfrm>
          <a:prstGeom prst="rect">
            <a:avLst/>
          </a:prstGeom>
          <a:solidFill>
            <a:srgbClr val="303D43"/>
          </a:solidFill>
          <a:ln w="12700">
            <a:solidFill>
              <a:srgbClr val="303D43"/>
            </a:solidFill>
            <a:prstDash val="solid"/>
          </a:ln>
        </p:spPr>
      </p:sp>
      <p:sp>
        <p:nvSpPr>
          <p:cNvPr id="21" name="Text 18"/>
          <p:cNvSpPr/>
          <p:nvPr/>
        </p:nvSpPr>
        <p:spPr>
          <a:xfrm>
            <a:off x="8012152" y="2093976"/>
            <a:ext cx="3622064"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2027</a:t>
            </a:r>
            <a:endParaRPr lang="en-US" sz="1327" dirty="0"/>
          </a:p>
        </p:txBody>
      </p:sp>
      <p:sp>
        <p:nvSpPr>
          <p:cNvPr id="22" name="Shape 19"/>
          <p:cNvSpPr/>
          <p:nvPr/>
        </p:nvSpPr>
        <p:spPr>
          <a:xfrm>
            <a:off x="438912" y="2459736"/>
            <a:ext cx="4710429" cy="537301"/>
          </a:xfrm>
          <a:prstGeom prst="rect">
            <a:avLst/>
          </a:prstGeom>
          <a:solidFill>
            <a:srgbClr val="FFFFFF"/>
          </a:solidFill>
          <a:ln w="12700">
            <a:solidFill>
              <a:srgbClr val="FFFFFF"/>
            </a:solidFill>
            <a:prstDash val="solid"/>
          </a:ln>
        </p:spPr>
      </p:sp>
      <p:sp>
        <p:nvSpPr>
          <p:cNvPr id="23" name="Text 20"/>
          <p:cNvSpPr/>
          <p:nvPr/>
        </p:nvSpPr>
        <p:spPr>
          <a:xfrm>
            <a:off x="557784" y="2528316"/>
            <a:ext cx="4472685" cy="400141"/>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Proximal, offen / laparoskopisch</a:t>
            </a:r>
            <a:endParaRPr lang="en-US" sz="1677" dirty="0"/>
          </a:p>
        </p:txBody>
      </p:sp>
      <p:sp>
        <p:nvSpPr>
          <p:cNvPr id="24" name="Shape 21"/>
          <p:cNvSpPr/>
          <p:nvPr/>
        </p:nvSpPr>
        <p:spPr>
          <a:xfrm>
            <a:off x="5149341" y="2459736"/>
            <a:ext cx="2743939" cy="537301"/>
          </a:xfrm>
          <a:prstGeom prst="rect">
            <a:avLst/>
          </a:prstGeom>
          <a:solidFill>
            <a:srgbClr val="FFFFFF"/>
          </a:solidFill>
          <a:ln w="12700">
            <a:solidFill>
              <a:srgbClr val="FFFFFF"/>
            </a:solidFill>
            <a:prstDash val="solid"/>
          </a:ln>
        </p:spPr>
      </p:sp>
      <p:sp>
        <p:nvSpPr>
          <p:cNvPr id="25" name="Text 22"/>
          <p:cNvSpPr/>
          <p:nvPr/>
        </p:nvSpPr>
        <p:spPr>
          <a:xfrm>
            <a:off x="5268213" y="2528316"/>
            <a:ext cx="2506195" cy="400141"/>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44.31.11 / .12</a:t>
            </a:r>
            <a:endParaRPr lang="en-US" sz="1677" dirty="0"/>
          </a:p>
        </p:txBody>
      </p:sp>
      <p:sp>
        <p:nvSpPr>
          <p:cNvPr id="26" name="Shape 23"/>
          <p:cNvSpPr/>
          <p:nvPr/>
        </p:nvSpPr>
        <p:spPr>
          <a:xfrm>
            <a:off x="7893280" y="2459736"/>
            <a:ext cx="3859808" cy="537301"/>
          </a:xfrm>
          <a:prstGeom prst="rect">
            <a:avLst/>
          </a:prstGeom>
          <a:solidFill>
            <a:srgbClr val="FFFFFF"/>
          </a:solidFill>
          <a:ln w="12700">
            <a:solidFill>
              <a:srgbClr val="FFFFFF"/>
            </a:solidFill>
            <a:prstDash val="solid"/>
          </a:ln>
        </p:spPr>
      </p:sp>
      <p:sp>
        <p:nvSpPr>
          <p:cNvPr id="27" name="Text 24"/>
          <p:cNvSpPr/>
          <p:nvPr/>
        </p:nvSpPr>
        <p:spPr>
          <a:xfrm>
            <a:off x="8012152" y="2528316"/>
            <a:ext cx="3622064" cy="400141"/>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44.31.51 / .52</a:t>
            </a:r>
            <a:endParaRPr lang="en-US" sz="1677" dirty="0"/>
          </a:p>
        </p:txBody>
      </p:sp>
      <p:sp>
        <p:nvSpPr>
          <p:cNvPr id="28" name="Shape 25"/>
          <p:cNvSpPr/>
          <p:nvPr/>
        </p:nvSpPr>
        <p:spPr>
          <a:xfrm>
            <a:off x="438912" y="2997037"/>
            <a:ext cx="4710429" cy="537301"/>
          </a:xfrm>
          <a:prstGeom prst="rect">
            <a:avLst/>
          </a:prstGeom>
          <a:solidFill>
            <a:srgbClr val="F0EBE1"/>
          </a:solidFill>
          <a:ln w="12700">
            <a:solidFill>
              <a:srgbClr val="F0EBE1"/>
            </a:solidFill>
            <a:prstDash val="solid"/>
          </a:ln>
        </p:spPr>
      </p:sp>
      <p:sp>
        <p:nvSpPr>
          <p:cNvPr id="29" name="Text 26"/>
          <p:cNvSpPr/>
          <p:nvPr/>
        </p:nvSpPr>
        <p:spPr>
          <a:xfrm>
            <a:off x="557784" y="3065617"/>
            <a:ext cx="4472685" cy="400141"/>
          </a:xfrm>
          <a:prstGeom prst="rect">
            <a:avLst/>
          </a:prstGeom>
          <a:noFill/>
          <a:ln/>
        </p:spPr>
        <p:txBody>
          <a:bodyPr wrap="square" lIns="0" tIns="0" rIns="0" bIns="0" rtlCol="0" anchor="ctr"/>
          <a:lstStyle/>
          <a:p>
            <a:pPr marL="0" indent="0">
              <a:lnSpc>
                <a:spcPct val="104000"/>
              </a:lnSpc>
              <a:buNone/>
            </a:pPr>
            <a:r>
              <a:rPr lang="en-US" sz="1660" b="1" dirty="0">
                <a:solidFill>
                  <a:srgbClr val="243239"/>
                </a:solidFill>
                <a:latin typeface="Arial" pitchFamily="34" charset="0"/>
                <a:ea typeface="Arial" pitchFamily="34" charset="-122"/>
                <a:cs typeface="Arial" pitchFamily="34" charset="-120"/>
              </a:rPr>
              <a:t>Proximal nach Sleeve, offen / laparoskopisch</a:t>
            </a:r>
            <a:endParaRPr lang="en-US" sz="1660" dirty="0"/>
          </a:p>
        </p:txBody>
      </p:sp>
      <p:sp>
        <p:nvSpPr>
          <p:cNvPr id="30" name="Shape 27"/>
          <p:cNvSpPr/>
          <p:nvPr/>
        </p:nvSpPr>
        <p:spPr>
          <a:xfrm>
            <a:off x="5149341" y="2997037"/>
            <a:ext cx="2743939" cy="537301"/>
          </a:xfrm>
          <a:prstGeom prst="rect">
            <a:avLst/>
          </a:prstGeom>
          <a:solidFill>
            <a:srgbClr val="F0EBE1"/>
          </a:solidFill>
          <a:ln w="12700">
            <a:solidFill>
              <a:srgbClr val="F0EBE1"/>
            </a:solidFill>
            <a:prstDash val="solid"/>
          </a:ln>
        </p:spPr>
      </p:sp>
      <p:sp>
        <p:nvSpPr>
          <p:cNvPr id="31" name="Text 28"/>
          <p:cNvSpPr/>
          <p:nvPr/>
        </p:nvSpPr>
        <p:spPr>
          <a:xfrm>
            <a:off x="5268213" y="3065617"/>
            <a:ext cx="2506195" cy="400141"/>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44.31.13 / .14</a:t>
            </a:r>
            <a:endParaRPr lang="en-US" sz="1677" dirty="0"/>
          </a:p>
        </p:txBody>
      </p:sp>
      <p:sp>
        <p:nvSpPr>
          <p:cNvPr id="32" name="Shape 29"/>
          <p:cNvSpPr/>
          <p:nvPr/>
        </p:nvSpPr>
        <p:spPr>
          <a:xfrm>
            <a:off x="7893280" y="2997037"/>
            <a:ext cx="3859808" cy="537301"/>
          </a:xfrm>
          <a:prstGeom prst="rect">
            <a:avLst/>
          </a:prstGeom>
          <a:solidFill>
            <a:srgbClr val="F0EBE1"/>
          </a:solidFill>
          <a:ln w="12700">
            <a:solidFill>
              <a:srgbClr val="F0EBE1"/>
            </a:solidFill>
            <a:prstDash val="solid"/>
          </a:ln>
        </p:spPr>
      </p:sp>
      <p:sp>
        <p:nvSpPr>
          <p:cNvPr id="33" name="Text 30"/>
          <p:cNvSpPr/>
          <p:nvPr/>
        </p:nvSpPr>
        <p:spPr>
          <a:xfrm>
            <a:off x="8012152" y="3065617"/>
            <a:ext cx="3622064" cy="400141"/>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44.31.53 / .54</a:t>
            </a:r>
            <a:endParaRPr lang="en-US" sz="1677" dirty="0"/>
          </a:p>
        </p:txBody>
      </p:sp>
      <p:sp>
        <p:nvSpPr>
          <p:cNvPr id="34" name="Shape 31"/>
          <p:cNvSpPr/>
          <p:nvPr/>
        </p:nvSpPr>
        <p:spPr>
          <a:xfrm>
            <a:off x="438912" y="3534339"/>
            <a:ext cx="4710429" cy="537301"/>
          </a:xfrm>
          <a:prstGeom prst="rect">
            <a:avLst/>
          </a:prstGeom>
          <a:solidFill>
            <a:srgbClr val="FFFFFF"/>
          </a:solidFill>
          <a:ln w="12700">
            <a:solidFill>
              <a:srgbClr val="FFFFFF"/>
            </a:solidFill>
            <a:prstDash val="solid"/>
          </a:ln>
        </p:spPr>
      </p:sp>
      <p:sp>
        <p:nvSpPr>
          <p:cNvPr id="35" name="Text 32"/>
          <p:cNvSpPr/>
          <p:nvPr/>
        </p:nvSpPr>
        <p:spPr>
          <a:xfrm>
            <a:off x="557784" y="3602919"/>
            <a:ext cx="4472685" cy="400141"/>
          </a:xfrm>
          <a:prstGeom prst="rect">
            <a:avLst/>
          </a:prstGeom>
          <a:noFill/>
          <a:ln/>
        </p:spPr>
        <p:txBody>
          <a:bodyPr wrap="square" lIns="0" tIns="0" rIns="0" bIns="0" rtlCol="0" anchor="ctr"/>
          <a:lstStyle/>
          <a:p>
            <a:pPr marL="0" indent="0">
              <a:lnSpc>
                <a:spcPct val="104000"/>
              </a:lnSpc>
              <a:buNone/>
            </a:pPr>
            <a:r>
              <a:rPr lang="en-US" sz="1660" b="1" dirty="0">
                <a:solidFill>
                  <a:srgbClr val="243239"/>
                </a:solidFill>
                <a:latin typeface="Arial" pitchFamily="34" charset="0"/>
                <a:ea typeface="Arial" pitchFamily="34" charset="-122"/>
                <a:cs typeface="Arial" pitchFamily="34" charset="-120"/>
              </a:rPr>
              <a:t>Proximal nach Banding, offen / laparoskopisch</a:t>
            </a:r>
            <a:endParaRPr lang="en-US" sz="1660" dirty="0"/>
          </a:p>
        </p:txBody>
      </p:sp>
      <p:sp>
        <p:nvSpPr>
          <p:cNvPr id="36" name="Shape 33"/>
          <p:cNvSpPr/>
          <p:nvPr/>
        </p:nvSpPr>
        <p:spPr>
          <a:xfrm>
            <a:off x="5149341" y="3534339"/>
            <a:ext cx="2743939" cy="537301"/>
          </a:xfrm>
          <a:prstGeom prst="rect">
            <a:avLst/>
          </a:prstGeom>
          <a:solidFill>
            <a:srgbClr val="FFFFFF"/>
          </a:solidFill>
          <a:ln w="12700">
            <a:solidFill>
              <a:srgbClr val="FFFFFF"/>
            </a:solidFill>
            <a:prstDash val="solid"/>
          </a:ln>
        </p:spPr>
      </p:sp>
      <p:sp>
        <p:nvSpPr>
          <p:cNvPr id="37" name="Text 34"/>
          <p:cNvSpPr/>
          <p:nvPr/>
        </p:nvSpPr>
        <p:spPr>
          <a:xfrm>
            <a:off x="5268213" y="3602919"/>
            <a:ext cx="2506195" cy="400141"/>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44.31.15 / .16</a:t>
            </a:r>
            <a:endParaRPr lang="en-US" sz="1677" dirty="0"/>
          </a:p>
        </p:txBody>
      </p:sp>
      <p:sp>
        <p:nvSpPr>
          <p:cNvPr id="38" name="Shape 35"/>
          <p:cNvSpPr/>
          <p:nvPr/>
        </p:nvSpPr>
        <p:spPr>
          <a:xfrm>
            <a:off x="7893280" y="3534339"/>
            <a:ext cx="3859808" cy="537301"/>
          </a:xfrm>
          <a:prstGeom prst="rect">
            <a:avLst/>
          </a:prstGeom>
          <a:solidFill>
            <a:srgbClr val="FFFFFF"/>
          </a:solidFill>
          <a:ln w="12700">
            <a:solidFill>
              <a:srgbClr val="FFFFFF"/>
            </a:solidFill>
            <a:prstDash val="solid"/>
          </a:ln>
        </p:spPr>
      </p:sp>
      <p:sp>
        <p:nvSpPr>
          <p:cNvPr id="39" name="Text 36"/>
          <p:cNvSpPr/>
          <p:nvPr/>
        </p:nvSpPr>
        <p:spPr>
          <a:xfrm>
            <a:off x="8012152" y="3602919"/>
            <a:ext cx="3622064" cy="400141"/>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44.31.55 / .56</a:t>
            </a:r>
            <a:endParaRPr lang="en-US" sz="1677" dirty="0"/>
          </a:p>
        </p:txBody>
      </p:sp>
      <p:sp>
        <p:nvSpPr>
          <p:cNvPr id="40" name="Shape 37"/>
          <p:cNvSpPr/>
          <p:nvPr/>
        </p:nvSpPr>
        <p:spPr>
          <a:xfrm>
            <a:off x="438912" y="4071640"/>
            <a:ext cx="4710429" cy="537301"/>
          </a:xfrm>
          <a:prstGeom prst="rect">
            <a:avLst/>
          </a:prstGeom>
          <a:solidFill>
            <a:srgbClr val="F0EBE1"/>
          </a:solidFill>
          <a:ln w="12700">
            <a:solidFill>
              <a:srgbClr val="F0EBE1"/>
            </a:solidFill>
            <a:prstDash val="solid"/>
          </a:ln>
        </p:spPr>
      </p:sp>
      <p:sp>
        <p:nvSpPr>
          <p:cNvPr id="41" name="Text 38"/>
          <p:cNvSpPr/>
          <p:nvPr/>
        </p:nvSpPr>
        <p:spPr>
          <a:xfrm>
            <a:off x="557784" y="4140220"/>
            <a:ext cx="4472685" cy="400141"/>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Distal, offen / laparoskopisch</a:t>
            </a:r>
            <a:endParaRPr lang="en-US" sz="1677" dirty="0"/>
          </a:p>
        </p:txBody>
      </p:sp>
      <p:sp>
        <p:nvSpPr>
          <p:cNvPr id="42" name="Shape 39"/>
          <p:cNvSpPr/>
          <p:nvPr/>
        </p:nvSpPr>
        <p:spPr>
          <a:xfrm>
            <a:off x="5149341" y="4071640"/>
            <a:ext cx="2743939" cy="537301"/>
          </a:xfrm>
          <a:prstGeom prst="rect">
            <a:avLst/>
          </a:prstGeom>
          <a:solidFill>
            <a:srgbClr val="F0EBE1"/>
          </a:solidFill>
          <a:ln w="12700">
            <a:solidFill>
              <a:srgbClr val="F0EBE1"/>
            </a:solidFill>
            <a:prstDash val="solid"/>
          </a:ln>
        </p:spPr>
      </p:sp>
      <p:sp>
        <p:nvSpPr>
          <p:cNvPr id="43" name="Text 40"/>
          <p:cNvSpPr/>
          <p:nvPr/>
        </p:nvSpPr>
        <p:spPr>
          <a:xfrm>
            <a:off x="5268213" y="4140220"/>
            <a:ext cx="2506195" cy="400141"/>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44.31.21 / .22</a:t>
            </a:r>
            <a:endParaRPr lang="en-US" sz="1677" dirty="0"/>
          </a:p>
        </p:txBody>
      </p:sp>
      <p:sp>
        <p:nvSpPr>
          <p:cNvPr id="44" name="Shape 41"/>
          <p:cNvSpPr/>
          <p:nvPr/>
        </p:nvSpPr>
        <p:spPr>
          <a:xfrm>
            <a:off x="7893280" y="4071640"/>
            <a:ext cx="3859808" cy="537301"/>
          </a:xfrm>
          <a:prstGeom prst="rect">
            <a:avLst/>
          </a:prstGeom>
          <a:solidFill>
            <a:srgbClr val="F0EBE1"/>
          </a:solidFill>
          <a:ln w="12700">
            <a:solidFill>
              <a:srgbClr val="F0EBE1"/>
            </a:solidFill>
            <a:prstDash val="solid"/>
          </a:ln>
        </p:spPr>
      </p:sp>
      <p:sp>
        <p:nvSpPr>
          <p:cNvPr id="45" name="Text 42"/>
          <p:cNvSpPr/>
          <p:nvPr/>
        </p:nvSpPr>
        <p:spPr>
          <a:xfrm>
            <a:off x="8012152" y="4140220"/>
            <a:ext cx="3622064" cy="400141"/>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44.31.61 / .62</a:t>
            </a:r>
            <a:endParaRPr lang="en-US" sz="1677" dirty="0"/>
          </a:p>
        </p:txBody>
      </p:sp>
      <p:sp>
        <p:nvSpPr>
          <p:cNvPr id="46" name="Shape 43"/>
          <p:cNvSpPr/>
          <p:nvPr/>
        </p:nvSpPr>
        <p:spPr>
          <a:xfrm>
            <a:off x="438912" y="4608942"/>
            <a:ext cx="4710429" cy="758586"/>
          </a:xfrm>
          <a:prstGeom prst="rect">
            <a:avLst/>
          </a:prstGeom>
          <a:solidFill>
            <a:srgbClr val="FFFFFF"/>
          </a:solidFill>
          <a:ln w="12700">
            <a:solidFill>
              <a:srgbClr val="FFFFFF"/>
            </a:solidFill>
            <a:prstDash val="solid"/>
          </a:ln>
        </p:spPr>
      </p:sp>
      <p:sp>
        <p:nvSpPr>
          <p:cNvPr id="47" name="Text 44"/>
          <p:cNvSpPr/>
          <p:nvPr/>
        </p:nvSpPr>
        <p:spPr>
          <a:xfrm>
            <a:off x="557784" y="4677522"/>
            <a:ext cx="4472685" cy="621426"/>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Bisher Roux-en-Y, offen / laparoskopisch</a:t>
            </a:r>
            <a:endParaRPr lang="en-US" sz="1677" dirty="0"/>
          </a:p>
        </p:txBody>
      </p:sp>
      <p:sp>
        <p:nvSpPr>
          <p:cNvPr id="48" name="Shape 45"/>
          <p:cNvSpPr/>
          <p:nvPr/>
        </p:nvSpPr>
        <p:spPr>
          <a:xfrm>
            <a:off x="5149341" y="4608942"/>
            <a:ext cx="2743939" cy="758586"/>
          </a:xfrm>
          <a:prstGeom prst="rect">
            <a:avLst/>
          </a:prstGeom>
          <a:solidFill>
            <a:srgbClr val="FFFFFF"/>
          </a:solidFill>
          <a:ln w="12700">
            <a:solidFill>
              <a:srgbClr val="FFFFFF"/>
            </a:solidFill>
            <a:prstDash val="solid"/>
          </a:ln>
        </p:spPr>
      </p:sp>
      <p:sp>
        <p:nvSpPr>
          <p:cNvPr id="49" name="Text 46"/>
          <p:cNvSpPr/>
          <p:nvPr/>
        </p:nvSpPr>
        <p:spPr>
          <a:xfrm>
            <a:off x="5268213" y="4677522"/>
            <a:ext cx="2506195" cy="621426"/>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44.31.41 / .42</a:t>
            </a:r>
            <a:endParaRPr lang="en-US" sz="1677" dirty="0"/>
          </a:p>
        </p:txBody>
      </p:sp>
      <p:sp>
        <p:nvSpPr>
          <p:cNvPr id="50" name="Shape 47"/>
          <p:cNvSpPr/>
          <p:nvPr/>
        </p:nvSpPr>
        <p:spPr>
          <a:xfrm>
            <a:off x="7893280" y="4608942"/>
            <a:ext cx="3859808" cy="758586"/>
          </a:xfrm>
          <a:prstGeom prst="rect">
            <a:avLst/>
          </a:prstGeom>
          <a:solidFill>
            <a:srgbClr val="FFFFFF"/>
          </a:solidFill>
          <a:ln w="12700">
            <a:solidFill>
              <a:srgbClr val="FFFFFF"/>
            </a:solidFill>
            <a:prstDash val="solid"/>
          </a:ln>
        </p:spPr>
      </p:sp>
      <p:sp>
        <p:nvSpPr>
          <p:cNvPr id="51" name="Text 48"/>
          <p:cNvSpPr/>
          <p:nvPr/>
        </p:nvSpPr>
        <p:spPr>
          <a:xfrm>
            <a:off x="8012152" y="4677522"/>
            <a:ext cx="3622064" cy="621426"/>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Keine pauschale 1:1-Zuordnung ohne proximal / distal</a:t>
            </a:r>
            <a:endParaRPr lang="en-US" sz="1677" dirty="0"/>
          </a:p>
        </p:txBody>
      </p:sp>
      <p:sp>
        <p:nvSpPr>
          <p:cNvPr id="52" name="Shape 49"/>
          <p:cNvSpPr/>
          <p:nvPr/>
        </p:nvSpPr>
        <p:spPr>
          <a:xfrm>
            <a:off x="438912" y="5577840"/>
            <a:ext cx="11314176" cy="539496"/>
          </a:xfrm>
          <a:prstGeom prst="rect">
            <a:avLst/>
          </a:prstGeom>
          <a:solidFill>
            <a:srgbClr val="ECEFDF"/>
          </a:solidFill>
          <a:ln w="12700">
            <a:solidFill>
              <a:srgbClr val="ECEFDF"/>
            </a:solidFill>
            <a:prstDash val="solid"/>
          </a:ln>
        </p:spPr>
      </p:sp>
      <p:sp>
        <p:nvSpPr>
          <p:cNvPr id="53" name="Shape 50"/>
          <p:cNvSpPr/>
          <p:nvPr/>
        </p:nvSpPr>
        <p:spPr>
          <a:xfrm>
            <a:off x="438912" y="5577840"/>
            <a:ext cx="41148" cy="539496"/>
          </a:xfrm>
          <a:prstGeom prst="rect">
            <a:avLst/>
          </a:prstGeom>
          <a:solidFill>
            <a:srgbClr val="284907"/>
          </a:solidFill>
          <a:ln w="12700">
            <a:solidFill>
              <a:srgbClr val="284907"/>
            </a:solidFill>
            <a:prstDash val="solid"/>
          </a:ln>
        </p:spPr>
      </p:sp>
      <p:sp>
        <p:nvSpPr>
          <p:cNvPr id="54" name="Text 51"/>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Historische Roux-en-Y-Einträge müssen anhand des Operationsberichts konkretisiert werden.</a:t>
            </a:r>
            <a:endParaRPr lang="en-US" sz="1512"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03 | VERDAUUNG, UROLOGIE UND GEBURTSHILFE</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STREICHUNG</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Postmortale Prozeduren werden aus der CHOP entfernt</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123, 179–180, 198, 207, 355; CHOP 2027: S. 191.</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42 / 124</a:t>
            </a:r>
            <a:endParaRPr lang="en-US" sz="900" dirty="0"/>
          </a:p>
        </p:txBody>
      </p:sp>
      <p:sp>
        <p:nvSpPr>
          <p:cNvPr id="16" name="Shape 13"/>
          <p:cNvSpPr/>
          <p:nvPr/>
        </p:nvSpPr>
        <p:spPr>
          <a:xfrm>
            <a:off x="438912" y="2020824"/>
            <a:ext cx="5030555" cy="438912"/>
          </a:xfrm>
          <a:prstGeom prst="rect">
            <a:avLst/>
          </a:prstGeom>
          <a:solidFill>
            <a:srgbClr val="303D43"/>
          </a:solidFill>
          <a:ln w="12700">
            <a:solidFill>
              <a:srgbClr val="303D43"/>
            </a:solidFill>
            <a:prstDash val="solid"/>
          </a:ln>
        </p:spPr>
      </p:sp>
      <p:sp>
        <p:nvSpPr>
          <p:cNvPr id="17" name="Text 14"/>
          <p:cNvSpPr/>
          <p:nvPr/>
        </p:nvSpPr>
        <p:spPr>
          <a:xfrm>
            <a:off x="557784" y="2093976"/>
            <a:ext cx="4792811"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2026 vorhandener Bereich</a:t>
            </a:r>
            <a:endParaRPr lang="en-US" sz="1327" dirty="0"/>
          </a:p>
        </p:txBody>
      </p:sp>
      <p:sp>
        <p:nvSpPr>
          <p:cNvPr id="18" name="Shape 15"/>
          <p:cNvSpPr/>
          <p:nvPr/>
        </p:nvSpPr>
        <p:spPr>
          <a:xfrm>
            <a:off x="5469467" y="2020824"/>
            <a:ext cx="2972601" cy="438912"/>
          </a:xfrm>
          <a:prstGeom prst="rect">
            <a:avLst/>
          </a:prstGeom>
          <a:solidFill>
            <a:srgbClr val="303D43"/>
          </a:solidFill>
          <a:ln w="12700">
            <a:solidFill>
              <a:srgbClr val="303D43"/>
            </a:solidFill>
            <a:prstDash val="solid"/>
          </a:ln>
        </p:spPr>
      </p:sp>
      <p:sp>
        <p:nvSpPr>
          <p:cNvPr id="19" name="Text 16"/>
          <p:cNvSpPr/>
          <p:nvPr/>
        </p:nvSpPr>
        <p:spPr>
          <a:xfrm>
            <a:off x="5588339" y="2093976"/>
            <a:ext cx="2734857"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2027</a:t>
            </a:r>
            <a:endParaRPr lang="en-US" sz="1327" dirty="0"/>
          </a:p>
        </p:txBody>
      </p:sp>
      <p:sp>
        <p:nvSpPr>
          <p:cNvPr id="20" name="Shape 17"/>
          <p:cNvSpPr/>
          <p:nvPr/>
        </p:nvSpPr>
        <p:spPr>
          <a:xfrm>
            <a:off x="8442068" y="2020824"/>
            <a:ext cx="3311020" cy="438912"/>
          </a:xfrm>
          <a:prstGeom prst="rect">
            <a:avLst/>
          </a:prstGeom>
          <a:solidFill>
            <a:srgbClr val="303D43"/>
          </a:solidFill>
          <a:ln w="12700">
            <a:solidFill>
              <a:srgbClr val="303D43"/>
            </a:solidFill>
            <a:prstDash val="solid"/>
          </a:ln>
        </p:spPr>
      </p:sp>
      <p:sp>
        <p:nvSpPr>
          <p:cNvPr id="21" name="Text 18"/>
          <p:cNvSpPr/>
          <p:nvPr/>
        </p:nvSpPr>
        <p:spPr>
          <a:xfrm>
            <a:off x="8560940" y="2093976"/>
            <a:ext cx="3073276"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Was nicht zu tun ist</a:t>
            </a:r>
            <a:endParaRPr lang="en-US" sz="1327" dirty="0"/>
          </a:p>
        </p:txBody>
      </p:sp>
      <p:sp>
        <p:nvSpPr>
          <p:cNvPr id="22" name="Shape 19"/>
          <p:cNvSpPr/>
          <p:nvPr/>
        </p:nvSpPr>
        <p:spPr>
          <a:xfrm>
            <a:off x="438912" y="2459736"/>
            <a:ext cx="5030555" cy="666140"/>
          </a:xfrm>
          <a:prstGeom prst="rect">
            <a:avLst/>
          </a:prstGeom>
          <a:solidFill>
            <a:srgbClr val="FFFFFF"/>
          </a:solidFill>
          <a:ln w="12700">
            <a:solidFill>
              <a:srgbClr val="FFFFFF"/>
            </a:solidFill>
            <a:prstDash val="solid"/>
          </a:ln>
        </p:spPr>
      </p:sp>
      <p:sp>
        <p:nvSpPr>
          <p:cNvPr id="23" name="Text 20"/>
          <p:cNvSpPr/>
          <p:nvPr/>
        </p:nvSpPr>
        <p:spPr>
          <a:xfrm>
            <a:off x="557784" y="2528316"/>
            <a:ext cx="4792811" cy="528980"/>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37.99.4- Herzgewebe +/- Lunge zur Transplantation</a:t>
            </a:r>
            <a:endParaRPr lang="en-US" sz="1677" dirty="0"/>
          </a:p>
        </p:txBody>
      </p:sp>
      <p:sp>
        <p:nvSpPr>
          <p:cNvPr id="24" name="Shape 21"/>
          <p:cNvSpPr/>
          <p:nvPr/>
        </p:nvSpPr>
        <p:spPr>
          <a:xfrm>
            <a:off x="5469467" y="2459736"/>
            <a:ext cx="2972601" cy="666140"/>
          </a:xfrm>
          <a:prstGeom prst="rect">
            <a:avLst/>
          </a:prstGeom>
          <a:solidFill>
            <a:srgbClr val="FFFFFF"/>
          </a:solidFill>
          <a:ln w="12700">
            <a:solidFill>
              <a:srgbClr val="FFFFFF"/>
            </a:solidFill>
            <a:prstDash val="solid"/>
          </a:ln>
        </p:spPr>
      </p:sp>
      <p:sp>
        <p:nvSpPr>
          <p:cNvPr id="25" name="Text 22"/>
          <p:cNvSpPr/>
          <p:nvPr/>
        </p:nvSpPr>
        <p:spPr>
          <a:xfrm>
            <a:off x="5588339" y="2528316"/>
            <a:ext cx="2734857" cy="528980"/>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Gestrichen</a:t>
            </a:r>
            <a:endParaRPr lang="en-US" sz="1677" dirty="0"/>
          </a:p>
        </p:txBody>
      </p:sp>
      <p:sp>
        <p:nvSpPr>
          <p:cNvPr id="26" name="Shape 23"/>
          <p:cNvSpPr/>
          <p:nvPr/>
        </p:nvSpPr>
        <p:spPr>
          <a:xfrm>
            <a:off x="8442068" y="2459736"/>
            <a:ext cx="3311020" cy="666140"/>
          </a:xfrm>
          <a:prstGeom prst="rect">
            <a:avLst/>
          </a:prstGeom>
          <a:solidFill>
            <a:srgbClr val="FFFFFF"/>
          </a:solidFill>
          <a:ln w="12700">
            <a:solidFill>
              <a:srgbClr val="FFFFFF"/>
            </a:solidFill>
            <a:prstDash val="solid"/>
          </a:ln>
        </p:spPr>
      </p:sp>
      <p:sp>
        <p:nvSpPr>
          <p:cNvPr id="27" name="Text 24"/>
          <p:cNvSpPr/>
          <p:nvPr/>
        </p:nvSpPr>
        <p:spPr>
          <a:xfrm>
            <a:off x="8560940" y="2528316"/>
            <a:ext cx="3073276" cy="528980"/>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Keine Ersatzkodierung für den postmortalen Eingriff.</a:t>
            </a:r>
            <a:endParaRPr lang="en-US" sz="1677" dirty="0"/>
          </a:p>
        </p:txBody>
      </p:sp>
      <p:sp>
        <p:nvSpPr>
          <p:cNvPr id="28" name="Shape 25"/>
          <p:cNvSpPr/>
          <p:nvPr/>
        </p:nvSpPr>
        <p:spPr>
          <a:xfrm>
            <a:off x="438912" y="3125876"/>
            <a:ext cx="5030555" cy="666140"/>
          </a:xfrm>
          <a:prstGeom prst="rect">
            <a:avLst/>
          </a:prstGeom>
          <a:solidFill>
            <a:srgbClr val="F0EBE1"/>
          </a:solidFill>
          <a:ln w="12700">
            <a:solidFill>
              <a:srgbClr val="F0EBE1"/>
            </a:solidFill>
            <a:prstDash val="solid"/>
          </a:ln>
        </p:spPr>
      </p:sp>
      <p:sp>
        <p:nvSpPr>
          <p:cNvPr id="29" name="Text 26"/>
          <p:cNvSpPr/>
          <p:nvPr/>
        </p:nvSpPr>
        <p:spPr>
          <a:xfrm>
            <a:off x="557784" y="3194456"/>
            <a:ext cx="4792811" cy="528980"/>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45.63.10 Dünndarm zur Transplantation, postmortal</a:t>
            </a:r>
            <a:endParaRPr lang="en-US" sz="1677" dirty="0"/>
          </a:p>
        </p:txBody>
      </p:sp>
      <p:sp>
        <p:nvSpPr>
          <p:cNvPr id="30" name="Shape 27"/>
          <p:cNvSpPr/>
          <p:nvPr/>
        </p:nvSpPr>
        <p:spPr>
          <a:xfrm>
            <a:off x="5469467" y="3125876"/>
            <a:ext cx="2972601" cy="666140"/>
          </a:xfrm>
          <a:prstGeom prst="rect">
            <a:avLst/>
          </a:prstGeom>
          <a:solidFill>
            <a:srgbClr val="F0EBE1"/>
          </a:solidFill>
          <a:ln w="12700">
            <a:solidFill>
              <a:srgbClr val="F0EBE1"/>
            </a:solidFill>
            <a:prstDash val="solid"/>
          </a:ln>
        </p:spPr>
      </p:sp>
      <p:sp>
        <p:nvSpPr>
          <p:cNvPr id="31" name="Text 28"/>
          <p:cNvSpPr/>
          <p:nvPr/>
        </p:nvSpPr>
        <p:spPr>
          <a:xfrm>
            <a:off x="5588339" y="3194456"/>
            <a:ext cx="2734857" cy="528980"/>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Gestrichen; 45.63 jetzt endständig</a:t>
            </a:r>
            <a:endParaRPr lang="en-US" sz="1677" dirty="0"/>
          </a:p>
        </p:txBody>
      </p:sp>
      <p:sp>
        <p:nvSpPr>
          <p:cNvPr id="32" name="Shape 29"/>
          <p:cNvSpPr/>
          <p:nvPr/>
        </p:nvSpPr>
        <p:spPr>
          <a:xfrm>
            <a:off x="8442068" y="3125876"/>
            <a:ext cx="3311020" cy="666140"/>
          </a:xfrm>
          <a:prstGeom prst="rect">
            <a:avLst/>
          </a:prstGeom>
          <a:solidFill>
            <a:srgbClr val="F0EBE1"/>
          </a:solidFill>
          <a:ln w="12700">
            <a:solidFill>
              <a:srgbClr val="F0EBE1"/>
            </a:solidFill>
            <a:prstDash val="solid"/>
          </a:ln>
        </p:spPr>
      </p:sp>
      <p:sp>
        <p:nvSpPr>
          <p:cNvPr id="33" name="Text 30"/>
          <p:cNvSpPr/>
          <p:nvPr/>
        </p:nvSpPr>
        <p:spPr>
          <a:xfrm>
            <a:off x="8560940" y="3194456"/>
            <a:ext cx="3073276" cy="528980"/>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45.63 nicht als Umgehung für postmortale Entnahme nutzen.</a:t>
            </a:r>
            <a:endParaRPr lang="en-US" sz="1677" dirty="0"/>
          </a:p>
        </p:txBody>
      </p:sp>
      <p:sp>
        <p:nvSpPr>
          <p:cNvPr id="34" name="Shape 31"/>
          <p:cNvSpPr/>
          <p:nvPr/>
        </p:nvSpPr>
        <p:spPr>
          <a:xfrm>
            <a:off x="438912" y="3792017"/>
            <a:ext cx="5030555" cy="666140"/>
          </a:xfrm>
          <a:prstGeom prst="rect">
            <a:avLst/>
          </a:prstGeom>
          <a:solidFill>
            <a:srgbClr val="FFFFFF"/>
          </a:solidFill>
          <a:ln w="12700">
            <a:solidFill>
              <a:srgbClr val="FFFFFF"/>
            </a:solidFill>
            <a:prstDash val="solid"/>
          </a:ln>
        </p:spPr>
      </p:sp>
      <p:sp>
        <p:nvSpPr>
          <p:cNvPr id="35" name="Text 32"/>
          <p:cNvSpPr/>
          <p:nvPr/>
        </p:nvSpPr>
        <p:spPr>
          <a:xfrm>
            <a:off x="557784" y="3860597"/>
            <a:ext cx="4792811" cy="528980"/>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52.64 Pankreatektomie, postmortal</a:t>
            </a:r>
            <a:endParaRPr lang="en-US" sz="1677" dirty="0"/>
          </a:p>
        </p:txBody>
      </p:sp>
      <p:sp>
        <p:nvSpPr>
          <p:cNvPr id="36" name="Shape 33"/>
          <p:cNvSpPr/>
          <p:nvPr/>
        </p:nvSpPr>
        <p:spPr>
          <a:xfrm>
            <a:off x="5469467" y="3792017"/>
            <a:ext cx="2972601" cy="666140"/>
          </a:xfrm>
          <a:prstGeom prst="rect">
            <a:avLst/>
          </a:prstGeom>
          <a:solidFill>
            <a:srgbClr val="FFFFFF"/>
          </a:solidFill>
          <a:ln w="12700">
            <a:solidFill>
              <a:srgbClr val="FFFFFF"/>
            </a:solidFill>
            <a:prstDash val="solid"/>
          </a:ln>
        </p:spPr>
      </p:sp>
      <p:sp>
        <p:nvSpPr>
          <p:cNvPr id="37" name="Text 34"/>
          <p:cNvSpPr/>
          <p:nvPr/>
        </p:nvSpPr>
        <p:spPr>
          <a:xfrm>
            <a:off x="5588339" y="3860597"/>
            <a:ext cx="2734857" cy="528980"/>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Gestrichen</a:t>
            </a:r>
            <a:endParaRPr lang="en-US" sz="1677" dirty="0"/>
          </a:p>
        </p:txBody>
      </p:sp>
      <p:sp>
        <p:nvSpPr>
          <p:cNvPr id="38" name="Shape 35"/>
          <p:cNvSpPr/>
          <p:nvPr/>
        </p:nvSpPr>
        <p:spPr>
          <a:xfrm>
            <a:off x="8442068" y="3792017"/>
            <a:ext cx="3311020" cy="666140"/>
          </a:xfrm>
          <a:prstGeom prst="rect">
            <a:avLst/>
          </a:prstGeom>
          <a:solidFill>
            <a:srgbClr val="FFFFFF"/>
          </a:solidFill>
          <a:ln w="12700">
            <a:solidFill>
              <a:srgbClr val="FFFFFF"/>
            </a:solidFill>
            <a:prstDash val="solid"/>
          </a:ln>
        </p:spPr>
      </p:sp>
      <p:sp>
        <p:nvSpPr>
          <p:cNvPr id="39" name="Text 36"/>
          <p:cNvSpPr/>
          <p:nvPr/>
        </p:nvSpPr>
        <p:spPr>
          <a:xfrm>
            <a:off x="8560940" y="3860597"/>
            <a:ext cx="3073276" cy="528980"/>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52.69 nicht ersatzweise für postmortal verwenden.</a:t>
            </a:r>
            <a:endParaRPr lang="en-US" sz="1677" dirty="0"/>
          </a:p>
        </p:txBody>
      </p:sp>
      <p:sp>
        <p:nvSpPr>
          <p:cNvPr id="40" name="Shape 37"/>
          <p:cNvSpPr/>
          <p:nvPr/>
        </p:nvSpPr>
        <p:spPr>
          <a:xfrm>
            <a:off x="438912" y="4458157"/>
            <a:ext cx="5030555" cy="909371"/>
          </a:xfrm>
          <a:prstGeom prst="rect">
            <a:avLst/>
          </a:prstGeom>
          <a:solidFill>
            <a:srgbClr val="F0EBE1"/>
          </a:solidFill>
          <a:ln w="12700">
            <a:solidFill>
              <a:srgbClr val="F0EBE1"/>
            </a:solidFill>
            <a:prstDash val="solid"/>
          </a:ln>
        </p:spPr>
      </p:sp>
      <p:sp>
        <p:nvSpPr>
          <p:cNvPr id="41" name="Text 38"/>
          <p:cNvSpPr/>
          <p:nvPr/>
        </p:nvSpPr>
        <p:spPr>
          <a:xfrm>
            <a:off x="557784" y="4526737"/>
            <a:ext cx="4792811" cy="772211"/>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55.51.03 postmortale Nephrektomie; 89.81 Autopsie</a:t>
            </a:r>
            <a:endParaRPr lang="en-US" sz="1677" dirty="0"/>
          </a:p>
        </p:txBody>
      </p:sp>
      <p:sp>
        <p:nvSpPr>
          <p:cNvPr id="42" name="Shape 39"/>
          <p:cNvSpPr/>
          <p:nvPr/>
        </p:nvSpPr>
        <p:spPr>
          <a:xfrm>
            <a:off x="5469467" y="4458157"/>
            <a:ext cx="2972601" cy="909371"/>
          </a:xfrm>
          <a:prstGeom prst="rect">
            <a:avLst/>
          </a:prstGeom>
          <a:solidFill>
            <a:srgbClr val="F0EBE1"/>
          </a:solidFill>
          <a:ln w="12700">
            <a:solidFill>
              <a:srgbClr val="F0EBE1"/>
            </a:solidFill>
            <a:prstDash val="solid"/>
          </a:ln>
        </p:spPr>
      </p:sp>
      <p:sp>
        <p:nvSpPr>
          <p:cNvPr id="43" name="Text 40"/>
          <p:cNvSpPr/>
          <p:nvPr/>
        </p:nvSpPr>
        <p:spPr>
          <a:xfrm>
            <a:off x="5588339" y="4526737"/>
            <a:ext cx="2734857" cy="772211"/>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Gestrichen</a:t>
            </a:r>
            <a:endParaRPr lang="en-US" sz="1677" dirty="0"/>
          </a:p>
        </p:txBody>
      </p:sp>
      <p:sp>
        <p:nvSpPr>
          <p:cNvPr id="44" name="Shape 41"/>
          <p:cNvSpPr/>
          <p:nvPr/>
        </p:nvSpPr>
        <p:spPr>
          <a:xfrm>
            <a:off x="8442068" y="4458157"/>
            <a:ext cx="3311020" cy="909371"/>
          </a:xfrm>
          <a:prstGeom prst="rect">
            <a:avLst/>
          </a:prstGeom>
          <a:solidFill>
            <a:srgbClr val="F0EBE1"/>
          </a:solidFill>
          <a:ln w="12700">
            <a:solidFill>
              <a:srgbClr val="F0EBE1"/>
            </a:solidFill>
            <a:prstDash val="solid"/>
          </a:ln>
        </p:spPr>
      </p:sp>
      <p:sp>
        <p:nvSpPr>
          <p:cNvPr id="45" name="Text 42"/>
          <p:cNvSpPr/>
          <p:nvPr/>
        </p:nvSpPr>
        <p:spPr>
          <a:xfrm>
            <a:off x="8560940" y="4526737"/>
            <a:ext cx="3073276" cy="772211"/>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Keine Resteklasse allein wegen der Streichung einsetzen.</a:t>
            </a:r>
            <a:endParaRPr lang="en-US" sz="1677" dirty="0"/>
          </a:p>
        </p:txBody>
      </p:sp>
      <p:sp>
        <p:nvSpPr>
          <p:cNvPr id="46" name="Shape 43"/>
          <p:cNvSpPr/>
          <p:nvPr/>
        </p:nvSpPr>
        <p:spPr>
          <a:xfrm>
            <a:off x="438912" y="5577840"/>
            <a:ext cx="11314176" cy="539496"/>
          </a:xfrm>
          <a:prstGeom prst="rect">
            <a:avLst/>
          </a:prstGeom>
          <a:solidFill>
            <a:srgbClr val="ECEFDF"/>
          </a:solidFill>
          <a:ln w="12700">
            <a:solidFill>
              <a:srgbClr val="ECEFDF"/>
            </a:solidFill>
            <a:prstDash val="solid"/>
          </a:ln>
        </p:spPr>
      </p:sp>
      <p:sp>
        <p:nvSpPr>
          <p:cNvPr id="47" name="Shape 44"/>
          <p:cNvSpPr/>
          <p:nvPr/>
        </p:nvSpPr>
        <p:spPr>
          <a:xfrm>
            <a:off x="438912" y="5577840"/>
            <a:ext cx="41148" cy="539496"/>
          </a:xfrm>
          <a:prstGeom prst="rect">
            <a:avLst/>
          </a:prstGeom>
          <a:solidFill>
            <a:srgbClr val="284907"/>
          </a:solidFill>
          <a:ln w="12700">
            <a:solidFill>
              <a:srgbClr val="284907"/>
            </a:solidFill>
            <a:prstDash val="solid"/>
          </a:ln>
        </p:spPr>
      </p:sp>
      <p:sp>
        <p:nvSpPr>
          <p:cNvPr id="48" name="Text 45"/>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Die Einleitung begründet dies mit P02: Postmortale Prozeduren einschliesslich Obduktionen werden nicht kodiert.</a:t>
            </a:r>
            <a:endParaRPr lang="en-US" sz="1512"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03 | VERDAUUNG, UROLOGIE UND GEBURTSHILFE</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UMSTRUKTURIERT</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Nephroureterektomie: neue Kodes, Seite statt Sonderkode</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207; CHOP 2027: S. 221.</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43 / 124</a:t>
            </a:r>
            <a:endParaRPr lang="en-US" sz="900" dirty="0"/>
          </a:p>
        </p:txBody>
      </p:sp>
      <p:sp>
        <p:nvSpPr>
          <p:cNvPr id="16" name="Shape 13"/>
          <p:cNvSpPr/>
          <p:nvPr/>
        </p:nvSpPr>
        <p:spPr>
          <a:xfrm>
            <a:off x="438912" y="2020824"/>
            <a:ext cx="5532120" cy="3337560"/>
          </a:xfrm>
          <a:prstGeom prst="rect">
            <a:avLst/>
          </a:prstGeom>
          <a:solidFill>
            <a:srgbClr val="FFFFFF"/>
          </a:solidFill>
          <a:ln w="6350">
            <a:solidFill>
              <a:srgbClr val="DED9D0"/>
            </a:solidFill>
            <a:prstDash val="solid"/>
          </a:ln>
        </p:spPr>
      </p:sp>
      <p:sp>
        <p:nvSpPr>
          <p:cNvPr id="17" name="Shape 14"/>
          <p:cNvSpPr/>
          <p:nvPr/>
        </p:nvSpPr>
        <p:spPr>
          <a:xfrm>
            <a:off x="6217920" y="2020824"/>
            <a:ext cx="5532120" cy="3337560"/>
          </a:xfrm>
          <a:prstGeom prst="rect">
            <a:avLst/>
          </a:prstGeom>
          <a:solidFill>
            <a:srgbClr val="FFFFFF"/>
          </a:solidFill>
          <a:ln w="6350">
            <a:solidFill>
              <a:srgbClr val="DED9D0"/>
            </a:solidFill>
            <a:prstDash val="solid"/>
          </a:ln>
        </p:spPr>
      </p:sp>
      <p:sp>
        <p:nvSpPr>
          <p:cNvPr id="18" name="Shape 15"/>
          <p:cNvSpPr/>
          <p:nvPr/>
        </p:nvSpPr>
        <p:spPr>
          <a:xfrm>
            <a:off x="438912" y="2020824"/>
            <a:ext cx="5532120" cy="429768"/>
          </a:xfrm>
          <a:prstGeom prst="rect">
            <a:avLst/>
          </a:prstGeom>
          <a:solidFill>
            <a:srgbClr val="303D43"/>
          </a:solidFill>
          <a:ln w="12700">
            <a:solidFill>
              <a:srgbClr val="303D43"/>
            </a:solidFill>
            <a:prstDash val="solid"/>
          </a:ln>
        </p:spPr>
      </p:sp>
      <p:sp>
        <p:nvSpPr>
          <p:cNvPr id="19" name="Shape 16"/>
          <p:cNvSpPr/>
          <p:nvPr/>
        </p:nvSpPr>
        <p:spPr>
          <a:xfrm>
            <a:off x="6217920" y="2020824"/>
            <a:ext cx="5532120" cy="429768"/>
          </a:xfrm>
          <a:prstGeom prst="rect">
            <a:avLst/>
          </a:prstGeom>
          <a:solidFill>
            <a:srgbClr val="E5DAC7"/>
          </a:solidFill>
          <a:ln w="12700">
            <a:solidFill>
              <a:srgbClr val="E5DAC7"/>
            </a:solidFill>
            <a:prstDash val="solid"/>
          </a:ln>
        </p:spPr>
      </p:sp>
      <p:sp>
        <p:nvSpPr>
          <p:cNvPr id="20" name="Text 17"/>
          <p:cNvSpPr/>
          <p:nvPr/>
        </p:nvSpPr>
        <p:spPr>
          <a:xfrm>
            <a:off x="603504"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FFFFFF"/>
                </a:solidFill>
                <a:latin typeface="Arial" pitchFamily="34" charset="0"/>
                <a:ea typeface="Arial" pitchFamily="34" charset="-122"/>
                <a:cs typeface="Arial" pitchFamily="34" charset="-120"/>
              </a:rPr>
              <a:t>2026</a:t>
            </a:r>
            <a:endParaRPr lang="en-US" sz="1670" dirty="0"/>
          </a:p>
        </p:txBody>
      </p:sp>
      <p:sp>
        <p:nvSpPr>
          <p:cNvPr id="21" name="Text 18"/>
          <p:cNvSpPr/>
          <p:nvPr/>
        </p:nvSpPr>
        <p:spPr>
          <a:xfrm>
            <a:off x="6382512"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243239"/>
                </a:solidFill>
                <a:latin typeface="Arial" pitchFamily="34" charset="0"/>
                <a:ea typeface="Arial" pitchFamily="34" charset="-122"/>
                <a:cs typeface="Arial" pitchFamily="34" charset="-120"/>
              </a:rPr>
              <a:t>2027</a:t>
            </a:r>
            <a:endParaRPr lang="en-US" sz="1670" dirty="0"/>
          </a:p>
        </p:txBody>
      </p:sp>
      <p:sp>
        <p:nvSpPr>
          <p:cNvPr id="22" name="Shape 19"/>
          <p:cNvSpPr/>
          <p:nvPr/>
        </p:nvSpPr>
        <p:spPr>
          <a:xfrm>
            <a:off x="603504" y="2738628"/>
            <a:ext cx="45720" cy="45720"/>
          </a:xfrm>
          <a:prstGeom prst="rect">
            <a:avLst/>
          </a:prstGeom>
          <a:solidFill>
            <a:srgbClr val="8D9B77"/>
          </a:solidFill>
          <a:ln w="12700">
            <a:solidFill>
              <a:srgbClr val="8D9B77"/>
            </a:solidFill>
            <a:prstDash val="solid"/>
          </a:ln>
        </p:spPr>
      </p:sp>
      <p:sp>
        <p:nvSpPr>
          <p:cNvPr id="23" name="Text 20"/>
          <p:cNvSpPr/>
          <p:nvPr/>
        </p:nvSpPr>
        <p:spPr>
          <a:xfrm>
            <a:off x="768096" y="2651760"/>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55.51.- enthält mehrere Einzel- und Restekodes.</a:t>
            </a:r>
            <a:endParaRPr lang="en-US" sz="1820" dirty="0"/>
          </a:p>
        </p:txBody>
      </p:sp>
      <p:sp>
        <p:nvSpPr>
          <p:cNvPr id="24" name="Shape 21"/>
          <p:cNvSpPr/>
          <p:nvPr/>
        </p:nvSpPr>
        <p:spPr>
          <a:xfrm>
            <a:off x="603504" y="3539947"/>
            <a:ext cx="45720" cy="45720"/>
          </a:xfrm>
          <a:prstGeom prst="rect">
            <a:avLst/>
          </a:prstGeom>
          <a:solidFill>
            <a:srgbClr val="8D9B77"/>
          </a:solidFill>
          <a:ln w="12700">
            <a:solidFill>
              <a:srgbClr val="8D9B77"/>
            </a:solidFill>
            <a:prstDash val="solid"/>
          </a:ln>
        </p:spPr>
      </p:sp>
      <p:sp>
        <p:nvSpPr>
          <p:cNvPr id="25" name="Text 22"/>
          <p:cNvSpPr/>
          <p:nvPr/>
        </p:nvSpPr>
        <p:spPr>
          <a:xfrm>
            <a:off x="768096" y="3453079"/>
            <a:ext cx="5029200" cy="300228"/>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55.54 bildet die beidseitige Nephrektomie ab.</a:t>
            </a:r>
            <a:endParaRPr lang="en-US" sz="1820" dirty="0"/>
          </a:p>
        </p:txBody>
      </p:sp>
      <p:sp>
        <p:nvSpPr>
          <p:cNvPr id="26" name="Shape 23"/>
          <p:cNvSpPr/>
          <p:nvPr/>
        </p:nvSpPr>
        <p:spPr>
          <a:xfrm>
            <a:off x="603504" y="4091635"/>
            <a:ext cx="45720" cy="45720"/>
          </a:xfrm>
          <a:prstGeom prst="rect">
            <a:avLst/>
          </a:prstGeom>
          <a:solidFill>
            <a:srgbClr val="8D9B77"/>
          </a:solidFill>
          <a:ln w="12700">
            <a:solidFill>
              <a:srgbClr val="8D9B77"/>
            </a:solidFill>
            <a:prstDash val="solid"/>
          </a:ln>
        </p:spPr>
      </p:sp>
      <p:sp>
        <p:nvSpPr>
          <p:cNvPr id="27" name="Text 24"/>
          <p:cNvSpPr/>
          <p:nvPr/>
        </p:nvSpPr>
        <p:spPr>
          <a:xfrm>
            <a:off x="768096" y="4004767"/>
            <a:ext cx="5029200" cy="300228"/>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55.51.03 bezeichnet die postmortale Entnahme.</a:t>
            </a:r>
            <a:endParaRPr lang="en-US" sz="1820" dirty="0"/>
          </a:p>
        </p:txBody>
      </p:sp>
      <p:sp>
        <p:nvSpPr>
          <p:cNvPr id="28" name="Shape 25"/>
          <p:cNvSpPr/>
          <p:nvPr/>
        </p:nvSpPr>
        <p:spPr>
          <a:xfrm>
            <a:off x="6382512" y="2738628"/>
            <a:ext cx="45720" cy="45720"/>
          </a:xfrm>
          <a:prstGeom prst="rect">
            <a:avLst/>
          </a:prstGeom>
          <a:solidFill>
            <a:srgbClr val="8D9B77"/>
          </a:solidFill>
          <a:ln w="12700">
            <a:solidFill>
              <a:srgbClr val="8D9B77"/>
            </a:solidFill>
            <a:prstDash val="solid"/>
          </a:ln>
        </p:spPr>
      </p:sp>
      <p:sp>
        <p:nvSpPr>
          <p:cNvPr id="29" name="Text 26"/>
          <p:cNvSpPr/>
          <p:nvPr/>
        </p:nvSpPr>
        <p:spPr>
          <a:xfrm>
            <a:off x="6547104" y="2651760"/>
            <a:ext cx="5029200" cy="300228"/>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55.51.11: Nephroureterektomie [L].</a:t>
            </a:r>
            <a:endParaRPr lang="en-US" sz="1820" dirty="0"/>
          </a:p>
        </p:txBody>
      </p:sp>
      <p:sp>
        <p:nvSpPr>
          <p:cNvPr id="30" name="Shape 27"/>
          <p:cNvSpPr/>
          <p:nvPr/>
        </p:nvSpPr>
        <p:spPr>
          <a:xfrm>
            <a:off x="6382512" y="3228645"/>
            <a:ext cx="45720" cy="45720"/>
          </a:xfrm>
          <a:prstGeom prst="rect">
            <a:avLst/>
          </a:prstGeom>
          <a:solidFill>
            <a:srgbClr val="8D9B77"/>
          </a:solidFill>
          <a:ln w="12700">
            <a:solidFill>
              <a:srgbClr val="8D9B77"/>
            </a:solidFill>
            <a:prstDash val="solid"/>
          </a:ln>
        </p:spPr>
      </p:sp>
      <p:sp>
        <p:nvSpPr>
          <p:cNvPr id="31" name="Text 28"/>
          <p:cNvSpPr/>
          <p:nvPr/>
        </p:nvSpPr>
        <p:spPr>
          <a:xfrm>
            <a:off x="6547104" y="3141777"/>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55.51.12: Nephroureterektomie zur Transplantation [L].</a:t>
            </a:r>
            <a:endParaRPr lang="en-US" sz="1820" dirty="0"/>
          </a:p>
        </p:txBody>
      </p:sp>
      <p:sp>
        <p:nvSpPr>
          <p:cNvPr id="32" name="Shape 29"/>
          <p:cNvSpPr/>
          <p:nvPr/>
        </p:nvSpPr>
        <p:spPr>
          <a:xfrm>
            <a:off x="6382512" y="3968293"/>
            <a:ext cx="45720" cy="45720"/>
          </a:xfrm>
          <a:prstGeom prst="rect">
            <a:avLst/>
          </a:prstGeom>
          <a:solidFill>
            <a:srgbClr val="8D9B77"/>
          </a:solidFill>
          <a:ln w="12700">
            <a:solidFill>
              <a:srgbClr val="8D9B77"/>
            </a:solidFill>
            <a:prstDash val="solid"/>
          </a:ln>
        </p:spPr>
      </p:sp>
      <p:sp>
        <p:nvSpPr>
          <p:cNvPr id="33" name="Text 30"/>
          <p:cNvSpPr/>
          <p:nvPr/>
        </p:nvSpPr>
        <p:spPr>
          <a:xfrm>
            <a:off x="6547104" y="3881425"/>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Die bisherigen Tochterkodes und 55.54 werden gestrichen.</a:t>
            </a:r>
            <a:endParaRPr lang="en-US" sz="1820" dirty="0"/>
          </a:p>
        </p:txBody>
      </p:sp>
      <p:sp>
        <p:nvSpPr>
          <p:cNvPr id="34" name="Shape 31"/>
          <p:cNvSpPr/>
          <p:nvPr/>
        </p:nvSpPr>
        <p:spPr>
          <a:xfrm>
            <a:off x="6382512" y="4707941"/>
            <a:ext cx="45720" cy="45720"/>
          </a:xfrm>
          <a:prstGeom prst="rect">
            <a:avLst/>
          </a:prstGeom>
          <a:solidFill>
            <a:srgbClr val="8D9B77"/>
          </a:solidFill>
          <a:ln w="12700">
            <a:solidFill>
              <a:srgbClr val="8D9B77"/>
            </a:solidFill>
            <a:prstDash val="solid"/>
          </a:ln>
        </p:spPr>
      </p:sp>
      <p:sp>
        <p:nvSpPr>
          <p:cNvPr id="35" name="Text 32"/>
          <p:cNvSpPr/>
          <p:nvPr/>
        </p:nvSpPr>
        <p:spPr>
          <a:xfrm>
            <a:off x="6547104" y="4621073"/>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Die Beidseitigkeit wird über die Seitigkeitsangabe abgebildet.</a:t>
            </a:r>
            <a:endParaRPr lang="en-US" sz="1820" dirty="0"/>
          </a:p>
        </p:txBody>
      </p:sp>
      <p:sp>
        <p:nvSpPr>
          <p:cNvPr id="36" name="Shape 33"/>
          <p:cNvSpPr/>
          <p:nvPr/>
        </p:nvSpPr>
        <p:spPr>
          <a:xfrm>
            <a:off x="438912" y="5577840"/>
            <a:ext cx="11314176" cy="539496"/>
          </a:xfrm>
          <a:prstGeom prst="rect">
            <a:avLst/>
          </a:prstGeom>
          <a:solidFill>
            <a:srgbClr val="ECEFDF"/>
          </a:solidFill>
          <a:ln w="12700">
            <a:solidFill>
              <a:srgbClr val="ECEFDF"/>
            </a:solidFill>
            <a:prstDash val="solid"/>
          </a:ln>
        </p:spPr>
      </p:sp>
      <p:sp>
        <p:nvSpPr>
          <p:cNvPr id="37" name="Shape 34"/>
          <p:cNvSpPr/>
          <p:nvPr/>
        </p:nvSpPr>
        <p:spPr>
          <a:xfrm>
            <a:off x="438912" y="5577840"/>
            <a:ext cx="41148" cy="539496"/>
          </a:xfrm>
          <a:prstGeom prst="rect">
            <a:avLst/>
          </a:prstGeom>
          <a:solidFill>
            <a:srgbClr val="284907"/>
          </a:solidFill>
          <a:ln w="12700">
            <a:solidFill>
              <a:srgbClr val="284907"/>
            </a:solidFill>
            <a:prstDash val="solid"/>
          </a:ln>
        </p:spPr>
      </p:sp>
      <p:sp>
        <p:nvSpPr>
          <p:cNvPr id="38" name="Text 35"/>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Nicht einfach 55.54 weiterführen. Eingriffsumfang, Transplantationsbezug und Seite dokumentationsbezogen prüfen.</a:t>
            </a:r>
            <a:endParaRPr lang="en-US" sz="1512"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03 | VERDAUUNG, UROLOGIE UND GEBURTSHILFE</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NEUE DIFFERENZIERUNG</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Ballondilatation: Urethra und prostatische Urethra trennen</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215, 219; CHOP 2027: S. 229, 232.</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44 / 124</a:t>
            </a:r>
            <a:endParaRPr lang="en-US" sz="900" dirty="0"/>
          </a:p>
        </p:txBody>
      </p:sp>
      <p:sp>
        <p:nvSpPr>
          <p:cNvPr id="16" name="Shape 13"/>
          <p:cNvSpPr/>
          <p:nvPr/>
        </p:nvSpPr>
        <p:spPr>
          <a:xfrm>
            <a:off x="438912" y="2020824"/>
            <a:ext cx="5487878" cy="438912"/>
          </a:xfrm>
          <a:prstGeom prst="rect">
            <a:avLst/>
          </a:prstGeom>
          <a:solidFill>
            <a:srgbClr val="303D43"/>
          </a:solidFill>
          <a:ln w="12700">
            <a:solidFill>
              <a:srgbClr val="303D43"/>
            </a:solidFill>
            <a:prstDash val="solid"/>
          </a:ln>
        </p:spPr>
      </p:sp>
      <p:sp>
        <p:nvSpPr>
          <p:cNvPr id="17" name="Text 14"/>
          <p:cNvSpPr/>
          <p:nvPr/>
        </p:nvSpPr>
        <p:spPr>
          <a:xfrm>
            <a:off x="557784" y="2093976"/>
            <a:ext cx="5250134"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Lokalisation / Verfahren</a:t>
            </a:r>
            <a:endParaRPr lang="en-US" sz="1327" dirty="0"/>
          </a:p>
        </p:txBody>
      </p:sp>
      <p:sp>
        <p:nvSpPr>
          <p:cNvPr id="18" name="Shape 15"/>
          <p:cNvSpPr/>
          <p:nvPr/>
        </p:nvSpPr>
        <p:spPr>
          <a:xfrm>
            <a:off x="5926790" y="2020824"/>
            <a:ext cx="2378081" cy="438912"/>
          </a:xfrm>
          <a:prstGeom prst="rect">
            <a:avLst/>
          </a:prstGeom>
          <a:solidFill>
            <a:srgbClr val="303D43"/>
          </a:solidFill>
          <a:ln w="12700">
            <a:solidFill>
              <a:srgbClr val="303D43"/>
            </a:solidFill>
            <a:prstDash val="solid"/>
          </a:ln>
        </p:spPr>
      </p:sp>
      <p:sp>
        <p:nvSpPr>
          <p:cNvPr id="19" name="Text 16"/>
          <p:cNvSpPr/>
          <p:nvPr/>
        </p:nvSpPr>
        <p:spPr>
          <a:xfrm>
            <a:off x="6045662" y="2093976"/>
            <a:ext cx="2140337"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2026</a:t>
            </a:r>
            <a:endParaRPr lang="en-US" sz="1327" dirty="0"/>
          </a:p>
        </p:txBody>
      </p:sp>
      <p:sp>
        <p:nvSpPr>
          <p:cNvPr id="20" name="Shape 17"/>
          <p:cNvSpPr/>
          <p:nvPr/>
        </p:nvSpPr>
        <p:spPr>
          <a:xfrm>
            <a:off x="8304871" y="2020824"/>
            <a:ext cx="3448217" cy="438912"/>
          </a:xfrm>
          <a:prstGeom prst="rect">
            <a:avLst/>
          </a:prstGeom>
          <a:solidFill>
            <a:srgbClr val="303D43"/>
          </a:solidFill>
          <a:ln w="12700">
            <a:solidFill>
              <a:srgbClr val="303D43"/>
            </a:solidFill>
            <a:prstDash val="solid"/>
          </a:ln>
        </p:spPr>
      </p:sp>
      <p:sp>
        <p:nvSpPr>
          <p:cNvPr id="21" name="Text 18"/>
          <p:cNvSpPr/>
          <p:nvPr/>
        </p:nvSpPr>
        <p:spPr>
          <a:xfrm>
            <a:off x="8423743" y="2093976"/>
            <a:ext cx="3210473"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2027</a:t>
            </a:r>
            <a:endParaRPr lang="en-US" sz="1327" dirty="0"/>
          </a:p>
        </p:txBody>
      </p:sp>
      <p:sp>
        <p:nvSpPr>
          <p:cNvPr id="22" name="Shape 19"/>
          <p:cNvSpPr/>
          <p:nvPr/>
        </p:nvSpPr>
        <p:spPr>
          <a:xfrm>
            <a:off x="438912" y="2459736"/>
            <a:ext cx="5487878" cy="493044"/>
          </a:xfrm>
          <a:prstGeom prst="rect">
            <a:avLst/>
          </a:prstGeom>
          <a:solidFill>
            <a:srgbClr val="FFFFFF"/>
          </a:solidFill>
          <a:ln w="12700">
            <a:solidFill>
              <a:srgbClr val="FFFFFF"/>
            </a:solidFill>
            <a:prstDash val="solid"/>
          </a:ln>
        </p:spPr>
      </p:sp>
      <p:sp>
        <p:nvSpPr>
          <p:cNvPr id="23" name="Text 20"/>
          <p:cNvSpPr/>
          <p:nvPr/>
        </p:nvSpPr>
        <p:spPr>
          <a:xfrm>
            <a:off x="557784" y="2528316"/>
            <a:ext cx="5250134" cy="355884"/>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Urethra: Ballon mit Medikamentenfreisetzung</a:t>
            </a:r>
            <a:endParaRPr lang="en-US" sz="1677" dirty="0"/>
          </a:p>
        </p:txBody>
      </p:sp>
      <p:sp>
        <p:nvSpPr>
          <p:cNvPr id="24" name="Shape 21"/>
          <p:cNvSpPr/>
          <p:nvPr/>
        </p:nvSpPr>
        <p:spPr>
          <a:xfrm>
            <a:off x="5926790" y="2459736"/>
            <a:ext cx="2378081" cy="493044"/>
          </a:xfrm>
          <a:prstGeom prst="rect">
            <a:avLst/>
          </a:prstGeom>
          <a:solidFill>
            <a:srgbClr val="FFFFFF"/>
          </a:solidFill>
          <a:ln w="12700">
            <a:solidFill>
              <a:srgbClr val="FFFFFF"/>
            </a:solidFill>
            <a:prstDash val="solid"/>
          </a:ln>
        </p:spPr>
      </p:sp>
      <p:sp>
        <p:nvSpPr>
          <p:cNvPr id="25" name="Text 22"/>
          <p:cNvSpPr/>
          <p:nvPr/>
        </p:nvSpPr>
        <p:spPr>
          <a:xfrm>
            <a:off x="6045662" y="2528316"/>
            <a:ext cx="2140337" cy="35588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58.6</a:t>
            </a:r>
            <a:endParaRPr lang="en-US" sz="1677" dirty="0"/>
          </a:p>
        </p:txBody>
      </p:sp>
      <p:sp>
        <p:nvSpPr>
          <p:cNvPr id="26" name="Shape 23"/>
          <p:cNvSpPr/>
          <p:nvPr/>
        </p:nvSpPr>
        <p:spPr>
          <a:xfrm>
            <a:off x="8304871" y="2459736"/>
            <a:ext cx="3448217" cy="493044"/>
          </a:xfrm>
          <a:prstGeom prst="rect">
            <a:avLst/>
          </a:prstGeom>
          <a:solidFill>
            <a:srgbClr val="FFFFFF"/>
          </a:solidFill>
          <a:ln w="12700">
            <a:solidFill>
              <a:srgbClr val="FFFFFF"/>
            </a:solidFill>
            <a:prstDash val="solid"/>
          </a:ln>
        </p:spPr>
      </p:sp>
      <p:sp>
        <p:nvSpPr>
          <p:cNvPr id="27" name="Text 24"/>
          <p:cNvSpPr/>
          <p:nvPr/>
        </p:nvSpPr>
        <p:spPr>
          <a:xfrm>
            <a:off x="8423743" y="2528316"/>
            <a:ext cx="3210473" cy="35588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58.61</a:t>
            </a:r>
            <a:endParaRPr lang="en-US" sz="1677" dirty="0"/>
          </a:p>
        </p:txBody>
      </p:sp>
      <p:sp>
        <p:nvSpPr>
          <p:cNvPr id="28" name="Shape 25"/>
          <p:cNvSpPr/>
          <p:nvPr/>
        </p:nvSpPr>
        <p:spPr>
          <a:xfrm>
            <a:off x="438912" y="2952780"/>
            <a:ext cx="5487878" cy="493044"/>
          </a:xfrm>
          <a:prstGeom prst="rect">
            <a:avLst/>
          </a:prstGeom>
          <a:solidFill>
            <a:srgbClr val="F0EBE1"/>
          </a:solidFill>
          <a:ln w="12700">
            <a:solidFill>
              <a:srgbClr val="F0EBE1"/>
            </a:solidFill>
            <a:prstDash val="solid"/>
          </a:ln>
        </p:spPr>
      </p:sp>
      <p:sp>
        <p:nvSpPr>
          <p:cNvPr id="29" name="Text 26"/>
          <p:cNvSpPr/>
          <p:nvPr/>
        </p:nvSpPr>
        <p:spPr>
          <a:xfrm>
            <a:off x="557784" y="3021360"/>
            <a:ext cx="5250134" cy="355884"/>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Urethra: Ballon ohne Medikamentenfreisetzung</a:t>
            </a:r>
            <a:endParaRPr lang="en-US" sz="1677" dirty="0"/>
          </a:p>
        </p:txBody>
      </p:sp>
      <p:sp>
        <p:nvSpPr>
          <p:cNvPr id="30" name="Shape 27"/>
          <p:cNvSpPr/>
          <p:nvPr/>
        </p:nvSpPr>
        <p:spPr>
          <a:xfrm>
            <a:off x="5926790" y="2952780"/>
            <a:ext cx="2378081" cy="493044"/>
          </a:xfrm>
          <a:prstGeom prst="rect">
            <a:avLst/>
          </a:prstGeom>
          <a:solidFill>
            <a:srgbClr val="F0EBE1"/>
          </a:solidFill>
          <a:ln w="12700">
            <a:solidFill>
              <a:srgbClr val="F0EBE1"/>
            </a:solidFill>
            <a:prstDash val="solid"/>
          </a:ln>
        </p:spPr>
      </p:sp>
      <p:sp>
        <p:nvSpPr>
          <p:cNvPr id="31" name="Text 28"/>
          <p:cNvSpPr/>
          <p:nvPr/>
        </p:nvSpPr>
        <p:spPr>
          <a:xfrm>
            <a:off x="6045662" y="3021360"/>
            <a:ext cx="2140337" cy="35588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58.6</a:t>
            </a:r>
            <a:endParaRPr lang="en-US" sz="1677" dirty="0"/>
          </a:p>
        </p:txBody>
      </p:sp>
      <p:sp>
        <p:nvSpPr>
          <p:cNvPr id="32" name="Shape 29"/>
          <p:cNvSpPr/>
          <p:nvPr/>
        </p:nvSpPr>
        <p:spPr>
          <a:xfrm>
            <a:off x="8304871" y="2952780"/>
            <a:ext cx="3448217" cy="493044"/>
          </a:xfrm>
          <a:prstGeom prst="rect">
            <a:avLst/>
          </a:prstGeom>
          <a:solidFill>
            <a:srgbClr val="F0EBE1"/>
          </a:solidFill>
          <a:ln w="12700">
            <a:solidFill>
              <a:srgbClr val="F0EBE1"/>
            </a:solidFill>
            <a:prstDash val="solid"/>
          </a:ln>
        </p:spPr>
      </p:sp>
      <p:sp>
        <p:nvSpPr>
          <p:cNvPr id="33" name="Text 30"/>
          <p:cNvSpPr/>
          <p:nvPr/>
        </p:nvSpPr>
        <p:spPr>
          <a:xfrm>
            <a:off x="8423743" y="3021360"/>
            <a:ext cx="3210473" cy="35588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58.62</a:t>
            </a:r>
            <a:endParaRPr lang="en-US" sz="1677" dirty="0"/>
          </a:p>
        </p:txBody>
      </p:sp>
      <p:sp>
        <p:nvSpPr>
          <p:cNvPr id="34" name="Shape 31"/>
          <p:cNvSpPr/>
          <p:nvPr/>
        </p:nvSpPr>
        <p:spPr>
          <a:xfrm>
            <a:off x="438912" y="3445825"/>
            <a:ext cx="5487878" cy="493044"/>
          </a:xfrm>
          <a:prstGeom prst="rect">
            <a:avLst/>
          </a:prstGeom>
          <a:solidFill>
            <a:srgbClr val="FFFFFF"/>
          </a:solidFill>
          <a:ln w="12700">
            <a:solidFill>
              <a:srgbClr val="FFFFFF"/>
            </a:solidFill>
            <a:prstDash val="solid"/>
          </a:ln>
        </p:spPr>
      </p:sp>
      <p:sp>
        <p:nvSpPr>
          <p:cNvPr id="35" name="Text 32"/>
          <p:cNvSpPr/>
          <p:nvPr/>
        </p:nvSpPr>
        <p:spPr>
          <a:xfrm>
            <a:off x="557784" y="3514405"/>
            <a:ext cx="5250134" cy="355884"/>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Urethra: sonstige Dilatation</a:t>
            </a:r>
            <a:endParaRPr lang="en-US" sz="1677" dirty="0"/>
          </a:p>
        </p:txBody>
      </p:sp>
      <p:sp>
        <p:nvSpPr>
          <p:cNvPr id="36" name="Shape 33"/>
          <p:cNvSpPr/>
          <p:nvPr/>
        </p:nvSpPr>
        <p:spPr>
          <a:xfrm>
            <a:off x="5926790" y="3445825"/>
            <a:ext cx="2378081" cy="493044"/>
          </a:xfrm>
          <a:prstGeom prst="rect">
            <a:avLst/>
          </a:prstGeom>
          <a:solidFill>
            <a:srgbClr val="FFFFFF"/>
          </a:solidFill>
          <a:ln w="12700">
            <a:solidFill>
              <a:srgbClr val="FFFFFF"/>
            </a:solidFill>
            <a:prstDash val="solid"/>
          </a:ln>
        </p:spPr>
      </p:sp>
      <p:sp>
        <p:nvSpPr>
          <p:cNvPr id="37" name="Text 34"/>
          <p:cNvSpPr/>
          <p:nvPr/>
        </p:nvSpPr>
        <p:spPr>
          <a:xfrm>
            <a:off x="6045662" y="3514405"/>
            <a:ext cx="2140337" cy="35588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58.6</a:t>
            </a:r>
            <a:endParaRPr lang="en-US" sz="1677" dirty="0"/>
          </a:p>
        </p:txBody>
      </p:sp>
      <p:sp>
        <p:nvSpPr>
          <p:cNvPr id="38" name="Shape 35"/>
          <p:cNvSpPr/>
          <p:nvPr/>
        </p:nvSpPr>
        <p:spPr>
          <a:xfrm>
            <a:off x="8304871" y="3445825"/>
            <a:ext cx="3448217" cy="493044"/>
          </a:xfrm>
          <a:prstGeom prst="rect">
            <a:avLst/>
          </a:prstGeom>
          <a:solidFill>
            <a:srgbClr val="FFFFFF"/>
          </a:solidFill>
          <a:ln w="12700">
            <a:solidFill>
              <a:srgbClr val="FFFFFF"/>
            </a:solidFill>
            <a:prstDash val="solid"/>
          </a:ln>
        </p:spPr>
      </p:sp>
      <p:sp>
        <p:nvSpPr>
          <p:cNvPr id="39" name="Text 36"/>
          <p:cNvSpPr/>
          <p:nvPr/>
        </p:nvSpPr>
        <p:spPr>
          <a:xfrm>
            <a:off x="8423743" y="3514405"/>
            <a:ext cx="3210473" cy="35588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58.69</a:t>
            </a:r>
            <a:endParaRPr lang="en-US" sz="1677" dirty="0"/>
          </a:p>
        </p:txBody>
      </p:sp>
      <p:sp>
        <p:nvSpPr>
          <p:cNvPr id="40" name="Shape 37"/>
          <p:cNvSpPr/>
          <p:nvPr/>
        </p:nvSpPr>
        <p:spPr>
          <a:xfrm>
            <a:off x="438912" y="3938869"/>
            <a:ext cx="5487878" cy="714329"/>
          </a:xfrm>
          <a:prstGeom prst="rect">
            <a:avLst/>
          </a:prstGeom>
          <a:solidFill>
            <a:srgbClr val="F0EBE1"/>
          </a:solidFill>
          <a:ln w="12700">
            <a:solidFill>
              <a:srgbClr val="F0EBE1"/>
            </a:solidFill>
            <a:prstDash val="solid"/>
          </a:ln>
        </p:spPr>
      </p:sp>
      <p:sp>
        <p:nvSpPr>
          <p:cNvPr id="41" name="Text 38"/>
          <p:cNvSpPr/>
          <p:nvPr/>
        </p:nvSpPr>
        <p:spPr>
          <a:xfrm>
            <a:off x="557784" y="4007449"/>
            <a:ext cx="5250134" cy="577169"/>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Prostatische Urethra: Ballon mit Medikamentenfreisetzung</a:t>
            </a:r>
            <a:endParaRPr lang="en-US" sz="1677" dirty="0"/>
          </a:p>
        </p:txBody>
      </p:sp>
      <p:sp>
        <p:nvSpPr>
          <p:cNvPr id="42" name="Shape 39"/>
          <p:cNvSpPr/>
          <p:nvPr/>
        </p:nvSpPr>
        <p:spPr>
          <a:xfrm>
            <a:off x="5926790" y="3938869"/>
            <a:ext cx="2378081" cy="714329"/>
          </a:xfrm>
          <a:prstGeom prst="rect">
            <a:avLst/>
          </a:prstGeom>
          <a:solidFill>
            <a:srgbClr val="F0EBE1"/>
          </a:solidFill>
          <a:ln w="12700">
            <a:solidFill>
              <a:srgbClr val="F0EBE1"/>
            </a:solidFill>
            <a:prstDash val="solid"/>
          </a:ln>
        </p:spPr>
      </p:sp>
      <p:sp>
        <p:nvSpPr>
          <p:cNvPr id="43" name="Text 40"/>
          <p:cNvSpPr/>
          <p:nvPr/>
        </p:nvSpPr>
        <p:spPr>
          <a:xfrm>
            <a:off x="6045662" y="4007449"/>
            <a:ext cx="2140337" cy="577169"/>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60.95</a:t>
            </a:r>
            <a:endParaRPr lang="en-US" sz="1677" dirty="0"/>
          </a:p>
        </p:txBody>
      </p:sp>
      <p:sp>
        <p:nvSpPr>
          <p:cNvPr id="44" name="Shape 41"/>
          <p:cNvSpPr/>
          <p:nvPr/>
        </p:nvSpPr>
        <p:spPr>
          <a:xfrm>
            <a:off x="8304871" y="3938869"/>
            <a:ext cx="3448217" cy="714329"/>
          </a:xfrm>
          <a:prstGeom prst="rect">
            <a:avLst/>
          </a:prstGeom>
          <a:solidFill>
            <a:srgbClr val="F0EBE1"/>
          </a:solidFill>
          <a:ln w="12700">
            <a:solidFill>
              <a:srgbClr val="F0EBE1"/>
            </a:solidFill>
            <a:prstDash val="solid"/>
          </a:ln>
        </p:spPr>
      </p:sp>
      <p:sp>
        <p:nvSpPr>
          <p:cNvPr id="45" name="Text 42"/>
          <p:cNvSpPr/>
          <p:nvPr/>
        </p:nvSpPr>
        <p:spPr>
          <a:xfrm>
            <a:off x="8423743" y="4007449"/>
            <a:ext cx="3210473" cy="577169"/>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60.95.11</a:t>
            </a:r>
            <a:endParaRPr lang="en-US" sz="1677" dirty="0"/>
          </a:p>
        </p:txBody>
      </p:sp>
      <p:sp>
        <p:nvSpPr>
          <p:cNvPr id="46" name="Shape 43"/>
          <p:cNvSpPr/>
          <p:nvPr/>
        </p:nvSpPr>
        <p:spPr>
          <a:xfrm>
            <a:off x="438912" y="4653199"/>
            <a:ext cx="5487878" cy="714329"/>
          </a:xfrm>
          <a:prstGeom prst="rect">
            <a:avLst/>
          </a:prstGeom>
          <a:solidFill>
            <a:srgbClr val="FFFFFF"/>
          </a:solidFill>
          <a:ln w="12700">
            <a:solidFill>
              <a:srgbClr val="FFFFFF"/>
            </a:solidFill>
            <a:prstDash val="solid"/>
          </a:ln>
        </p:spPr>
      </p:sp>
      <p:sp>
        <p:nvSpPr>
          <p:cNvPr id="47" name="Text 44"/>
          <p:cNvSpPr/>
          <p:nvPr/>
        </p:nvSpPr>
        <p:spPr>
          <a:xfrm>
            <a:off x="557784" y="4721779"/>
            <a:ext cx="5250134" cy="577169"/>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Prostatische Urethra: Ballon ohne Medikamentenfreisetzung</a:t>
            </a:r>
            <a:endParaRPr lang="en-US" sz="1677" dirty="0"/>
          </a:p>
        </p:txBody>
      </p:sp>
      <p:sp>
        <p:nvSpPr>
          <p:cNvPr id="48" name="Shape 45"/>
          <p:cNvSpPr/>
          <p:nvPr/>
        </p:nvSpPr>
        <p:spPr>
          <a:xfrm>
            <a:off x="5926790" y="4653199"/>
            <a:ext cx="2378081" cy="714329"/>
          </a:xfrm>
          <a:prstGeom prst="rect">
            <a:avLst/>
          </a:prstGeom>
          <a:solidFill>
            <a:srgbClr val="FFFFFF"/>
          </a:solidFill>
          <a:ln w="12700">
            <a:solidFill>
              <a:srgbClr val="FFFFFF"/>
            </a:solidFill>
            <a:prstDash val="solid"/>
          </a:ln>
        </p:spPr>
      </p:sp>
      <p:sp>
        <p:nvSpPr>
          <p:cNvPr id="49" name="Text 46"/>
          <p:cNvSpPr/>
          <p:nvPr/>
        </p:nvSpPr>
        <p:spPr>
          <a:xfrm>
            <a:off x="6045662" y="4721779"/>
            <a:ext cx="2140337" cy="577169"/>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60.95</a:t>
            </a:r>
            <a:endParaRPr lang="en-US" sz="1677" dirty="0"/>
          </a:p>
        </p:txBody>
      </p:sp>
      <p:sp>
        <p:nvSpPr>
          <p:cNvPr id="50" name="Shape 47"/>
          <p:cNvSpPr/>
          <p:nvPr/>
        </p:nvSpPr>
        <p:spPr>
          <a:xfrm>
            <a:off x="8304871" y="4653199"/>
            <a:ext cx="3448217" cy="714329"/>
          </a:xfrm>
          <a:prstGeom prst="rect">
            <a:avLst/>
          </a:prstGeom>
          <a:solidFill>
            <a:srgbClr val="FFFFFF"/>
          </a:solidFill>
          <a:ln w="12700">
            <a:solidFill>
              <a:srgbClr val="FFFFFF"/>
            </a:solidFill>
            <a:prstDash val="solid"/>
          </a:ln>
        </p:spPr>
      </p:sp>
      <p:sp>
        <p:nvSpPr>
          <p:cNvPr id="51" name="Text 48"/>
          <p:cNvSpPr/>
          <p:nvPr/>
        </p:nvSpPr>
        <p:spPr>
          <a:xfrm>
            <a:off x="8423743" y="4721779"/>
            <a:ext cx="3210473" cy="577169"/>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60.95.12</a:t>
            </a:r>
            <a:endParaRPr lang="en-US" sz="1677" dirty="0"/>
          </a:p>
        </p:txBody>
      </p:sp>
      <p:sp>
        <p:nvSpPr>
          <p:cNvPr id="52" name="Shape 49"/>
          <p:cNvSpPr/>
          <p:nvPr/>
        </p:nvSpPr>
        <p:spPr>
          <a:xfrm>
            <a:off x="438912" y="5577840"/>
            <a:ext cx="11314176" cy="539496"/>
          </a:xfrm>
          <a:prstGeom prst="rect">
            <a:avLst/>
          </a:prstGeom>
          <a:solidFill>
            <a:srgbClr val="ECEFDF"/>
          </a:solidFill>
          <a:ln w="12700">
            <a:solidFill>
              <a:srgbClr val="ECEFDF"/>
            </a:solidFill>
            <a:prstDash val="solid"/>
          </a:ln>
        </p:spPr>
      </p:sp>
      <p:sp>
        <p:nvSpPr>
          <p:cNvPr id="53" name="Shape 50"/>
          <p:cNvSpPr/>
          <p:nvPr/>
        </p:nvSpPr>
        <p:spPr>
          <a:xfrm>
            <a:off x="438912" y="5577840"/>
            <a:ext cx="41148" cy="539496"/>
          </a:xfrm>
          <a:prstGeom prst="rect">
            <a:avLst/>
          </a:prstGeom>
          <a:solidFill>
            <a:srgbClr val="284907"/>
          </a:solidFill>
          <a:ln w="12700">
            <a:solidFill>
              <a:srgbClr val="284907"/>
            </a:solidFill>
            <a:prstDash val="solid"/>
          </a:ln>
        </p:spPr>
      </p:sp>
      <p:sp>
        <p:nvSpPr>
          <p:cNvPr id="54" name="Text 51"/>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58.6 und 60.95 sind 2027 nicht mehr endständig; Medikamentenfreisetzung und Lokalisation müssen bekannt sein.</a:t>
            </a:r>
            <a:endParaRPr lang="en-US" sz="1512"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03 | VERDAUUNG, UROLOGIE UND GEBURTSHILFE</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ÜBERNOMMEN AUS 2026</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Wasserdampf an der Prostata: Destruktion, nicht Exzision</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219; CHOP 2027: S. 232.</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45 / 124</a:t>
            </a:r>
            <a:endParaRPr lang="en-US" sz="900" dirty="0"/>
          </a:p>
        </p:txBody>
      </p:sp>
      <p:sp>
        <p:nvSpPr>
          <p:cNvPr id="16" name="Shape 13"/>
          <p:cNvSpPr/>
          <p:nvPr/>
        </p:nvSpPr>
        <p:spPr>
          <a:xfrm>
            <a:off x="438912" y="2020824"/>
            <a:ext cx="5532120" cy="3337560"/>
          </a:xfrm>
          <a:prstGeom prst="rect">
            <a:avLst/>
          </a:prstGeom>
          <a:solidFill>
            <a:srgbClr val="FFFFFF"/>
          </a:solidFill>
          <a:ln w="6350">
            <a:solidFill>
              <a:srgbClr val="DED9D0"/>
            </a:solidFill>
            <a:prstDash val="solid"/>
          </a:ln>
        </p:spPr>
      </p:sp>
      <p:sp>
        <p:nvSpPr>
          <p:cNvPr id="17" name="Shape 14"/>
          <p:cNvSpPr/>
          <p:nvPr/>
        </p:nvSpPr>
        <p:spPr>
          <a:xfrm>
            <a:off x="6217920" y="2020824"/>
            <a:ext cx="5532120" cy="3337560"/>
          </a:xfrm>
          <a:prstGeom prst="rect">
            <a:avLst/>
          </a:prstGeom>
          <a:solidFill>
            <a:srgbClr val="FFFFFF"/>
          </a:solidFill>
          <a:ln w="6350">
            <a:solidFill>
              <a:srgbClr val="DED9D0"/>
            </a:solidFill>
            <a:prstDash val="solid"/>
          </a:ln>
        </p:spPr>
      </p:sp>
      <p:sp>
        <p:nvSpPr>
          <p:cNvPr id="18" name="Shape 15"/>
          <p:cNvSpPr/>
          <p:nvPr/>
        </p:nvSpPr>
        <p:spPr>
          <a:xfrm>
            <a:off x="438912" y="2020824"/>
            <a:ext cx="5532120" cy="429768"/>
          </a:xfrm>
          <a:prstGeom prst="rect">
            <a:avLst/>
          </a:prstGeom>
          <a:solidFill>
            <a:srgbClr val="303D43"/>
          </a:solidFill>
          <a:ln w="12700">
            <a:solidFill>
              <a:srgbClr val="303D43"/>
            </a:solidFill>
            <a:prstDash val="solid"/>
          </a:ln>
        </p:spPr>
      </p:sp>
      <p:sp>
        <p:nvSpPr>
          <p:cNvPr id="19" name="Shape 16"/>
          <p:cNvSpPr/>
          <p:nvPr/>
        </p:nvSpPr>
        <p:spPr>
          <a:xfrm>
            <a:off x="6217920" y="2020824"/>
            <a:ext cx="5532120" cy="429768"/>
          </a:xfrm>
          <a:prstGeom prst="rect">
            <a:avLst/>
          </a:prstGeom>
          <a:solidFill>
            <a:srgbClr val="E5DAC7"/>
          </a:solidFill>
          <a:ln w="12700">
            <a:solidFill>
              <a:srgbClr val="E5DAC7"/>
            </a:solidFill>
            <a:prstDash val="solid"/>
          </a:ln>
        </p:spPr>
      </p:sp>
      <p:sp>
        <p:nvSpPr>
          <p:cNvPr id="20" name="Text 17"/>
          <p:cNvSpPr/>
          <p:nvPr/>
        </p:nvSpPr>
        <p:spPr>
          <a:xfrm>
            <a:off x="603504"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FFFFFF"/>
                </a:solidFill>
                <a:latin typeface="Arial" pitchFamily="34" charset="0"/>
                <a:ea typeface="Arial" pitchFamily="34" charset="-122"/>
                <a:cs typeface="Arial" pitchFamily="34" charset="-120"/>
              </a:rPr>
              <a:t>2026</a:t>
            </a:r>
            <a:endParaRPr lang="en-US" sz="1670" dirty="0"/>
          </a:p>
        </p:txBody>
      </p:sp>
      <p:sp>
        <p:nvSpPr>
          <p:cNvPr id="21" name="Text 18"/>
          <p:cNvSpPr/>
          <p:nvPr/>
        </p:nvSpPr>
        <p:spPr>
          <a:xfrm>
            <a:off x="6382512"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243239"/>
                </a:solidFill>
                <a:latin typeface="Arial" pitchFamily="34" charset="0"/>
                <a:ea typeface="Arial" pitchFamily="34" charset="-122"/>
                <a:cs typeface="Arial" pitchFamily="34" charset="-120"/>
              </a:rPr>
              <a:t>2027</a:t>
            </a:r>
            <a:endParaRPr lang="en-US" sz="1670" dirty="0"/>
          </a:p>
        </p:txBody>
      </p:sp>
      <p:sp>
        <p:nvSpPr>
          <p:cNvPr id="22" name="Shape 19"/>
          <p:cNvSpPr/>
          <p:nvPr/>
        </p:nvSpPr>
        <p:spPr>
          <a:xfrm>
            <a:off x="603504" y="2738628"/>
            <a:ext cx="45720" cy="45720"/>
          </a:xfrm>
          <a:prstGeom prst="rect">
            <a:avLst/>
          </a:prstGeom>
          <a:solidFill>
            <a:srgbClr val="8D9B77"/>
          </a:solidFill>
          <a:ln w="12700">
            <a:solidFill>
              <a:srgbClr val="8D9B77"/>
            </a:solidFill>
            <a:prstDash val="solid"/>
          </a:ln>
        </p:spPr>
      </p:sp>
      <p:sp>
        <p:nvSpPr>
          <p:cNvPr id="23" name="Text 20"/>
          <p:cNvSpPr/>
          <p:nvPr/>
        </p:nvSpPr>
        <p:spPr>
          <a:xfrm>
            <a:off x="768096" y="2651760"/>
            <a:ext cx="5029200" cy="8133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60.97: sonstige transurethrale Destruktion von prostatischem Gewebe durch sonstige Wärmetherapie.</a:t>
            </a:r>
            <a:endParaRPr lang="en-US" sz="1820" dirty="0"/>
          </a:p>
        </p:txBody>
      </p:sp>
      <p:sp>
        <p:nvSpPr>
          <p:cNvPr id="24" name="Shape 21"/>
          <p:cNvSpPr/>
          <p:nvPr/>
        </p:nvSpPr>
        <p:spPr>
          <a:xfrm>
            <a:off x="603504" y="3803447"/>
            <a:ext cx="45720" cy="45720"/>
          </a:xfrm>
          <a:prstGeom prst="rect">
            <a:avLst/>
          </a:prstGeom>
          <a:solidFill>
            <a:srgbClr val="8D9B77"/>
          </a:solidFill>
          <a:ln w="12700">
            <a:solidFill>
              <a:srgbClr val="8D9B77"/>
            </a:solidFill>
            <a:prstDash val="solid"/>
          </a:ln>
        </p:spPr>
      </p:sp>
      <p:sp>
        <p:nvSpPr>
          <p:cNvPr id="25" name="Text 22"/>
          <p:cNvSpPr/>
          <p:nvPr/>
        </p:nvSpPr>
        <p:spPr>
          <a:xfrm>
            <a:off x="768096" y="3716579"/>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Die ergänzende Beschreibung zur injizierten Wasserdampftherapie fehlt im Jahresbuch.</a:t>
            </a:r>
            <a:endParaRPr lang="en-US" sz="1820" dirty="0"/>
          </a:p>
        </p:txBody>
      </p:sp>
      <p:sp>
        <p:nvSpPr>
          <p:cNvPr id="26" name="Shape 23"/>
          <p:cNvSpPr/>
          <p:nvPr/>
        </p:nvSpPr>
        <p:spPr>
          <a:xfrm>
            <a:off x="6382512" y="2738628"/>
            <a:ext cx="45720" cy="45720"/>
          </a:xfrm>
          <a:prstGeom prst="rect">
            <a:avLst/>
          </a:prstGeom>
          <a:solidFill>
            <a:srgbClr val="8D9B77"/>
          </a:solidFill>
          <a:ln w="12700">
            <a:solidFill>
              <a:srgbClr val="8D9B77"/>
            </a:solidFill>
            <a:prstDash val="solid"/>
          </a:ln>
        </p:spPr>
      </p:sp>
      <p:sp>
        <p:nvSpPr>
          <p:cNvPr id="27" name="Text 24"/>
          <p:cNvSpPr/>
          <p:nvPr/>
        </p:nvSpPr>
        <p:spPr>
          <a:xfrm>
            <a:off x="6547104" y="2651760"/>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"Wärmetherapie durch injizierten Wasserdampf" ist ausdrücklich unter 60.97 genannt.</a:t>
            </a:r>
            <a:endParaRPr lang="en-US" sz="1820" dirty="0"/>
          </a:p>
        </p:txBody>
      </p:sp>
      <p:sp>
        <p:nvSpPr>
          <p:cNvPr id="28" name="Shape 25"/>
          <p:cNvSpPr/>
          <p:nvPr/>
        </p:nvSpPr>
        <p:spPr>
          <a:xfrm>
            <a:off x="6382512" y="3539947"/>
            <a:ext cx="45720" cy="45720"/>
          </a:xfrm>
          <a:prstGeom prst="rect">
            <a:avLst/>
          </a:prstGeom>
          <a:solidFill>
            <a:srgbClr val="8D9B77"/>
          </a:solidFill>
          <a:ln w="12700">
            <a:solidFill>
              <a:srgbClr val="8D9B77"/>
            </a:solidFill>
            <a:prstDash val="solid"/>
          </a:ln>
        </p:spPr>
      </p:sp>
      <p:sp>
        <p:nvSpPr>
          <p:cNvPr id="29" name="Text 26"/>
          <p:cNvSpPr/>
          <p:nvPr/>
        </p:nvSpPr>
        <p:spPr>
          <a:xfrm>
            <a:off x="6547104" y="3453079"/>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Die Einleitung grenzt die Destruktion von 60.2- transurethraler Prostatektomie ab.</a:t>
            </a:r>
            <a:endParaRPr lang="en-US" sz="1820" dirty="0"/>
          </a:p>
        </p:txBody>
      </p:sp>
      <p:sp>
        <p:nvSpPr>
          <p:cNvPr id="30" name="Shape 27"/>
          <p:cNvSpPr/>
          <p:nvPr/>
        </p:nvSpPr>
        <p:spPr>
          <a:xfrm>
            <a:off x="438912" y="5577840"/>
            <a:ext cx="11314176" cy="539496"/>
          </a:xfrm>
          <a:prstGeom prst="rect">
            <a:avLst/>
          </a:prstGeom>
          <a:solidFill>
            <a:srgbClr val="ECEFDF"/>
          </a:solidFill>
          <a:ln w="12700">
            <a:solidFill>
              <a:srgbClr val="ECEFDF"/>
            </a:solidFill>
            <a:prstDash val="solid"/>
          </a:ln>
        </p:spPr>
      </p:sp>
      <p:sp>
        <p:nvSpPr>
          <p:cNvPr id="31" name="Shape 28"/>
          <p:cNvSpPr/>
          <p:nvPr/>
        </p:nvSpPr>
        <p:spPr>
          <a:xfrm>
            <a:off x="438912" y="5577840"/>
            <a:ext cx="41148" cy="539496"/>
          </a:xfrm>
          <a:prstGeom prst="rect">
            <a:avLst/>
          </a:prstGeom>
          <a:solidFill>
            <a:srgbClr val="284907"/>
          </a:solidFill>
          <a:ln w="12700">
            <a:solidFill>
              <a:srgbClr val="284907"/>
            </a:solidFill>
            <a:prstDash val="solid"/>
          </a:ln>
        </p:spPr>
      </p:sp>
      <p:sp>
        <p:nvSpPr>
          <p:cNvPr id="32" name="Text 29"/>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Die im Bericht beschriebene Zerstörung von Gewebe nicht als Resektion / TUR-P umdeuten.</a:t>
            </a:r>
            <a:endParaRPr lang="en-US" sz="1512"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03 | VERDAUUNG, UROLOGIE UND GEBURTSHILFE</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ÜBERNOMMEN AUS 2026</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Präpartale Behandlungsdauer: Geburtstag nicht mitzählen</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232; CHOP 2027: S. 245.</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46 / 124</a:t>
            </a:r>
            <a:endParaRPr lang="en-US" sz="900" dirty="0"/>
          </a:p>
        </p:txBody>
      </p:sp>
      <p:sp>
        <p:nvSpPr>
          <p:cNvPr id="16" name="Shape 13"/>
          <p:cNvSpPr/>
          <p:nvPr/>
        </p:nvSpPr>
        <p:spPr>
          <a:xfrm>
            <a:off x="438912" y="2020824"/>
            <a:ext cx="5532120" cy="3337560"/>
          </a:xfrm>
          <a:prstGeom prst="rect">
            <a:avLst/>
          </a:prstGeom>
          <a:solidFill>
            <a:srgbClr val="FFFFFF"/>
          </a:solidFill>
          <a:ln w="6350">
            <a:solidFill>
              <a:srgbClr val="DED9D0"/>
            </a:solidFill>
            <a:prstDash val="solid"/>
          </a:ln>
        </p:spPr>
      </p:sp>
      <p:sp>
        <p:nvSpPr>
          <p:cNvPr id="17" name="Shape 14"/>
          <p:cNvSpPr/>
          <p:nvPr/>
        </p:nvSpPr>
        <p:spPr>
          <a:xfrm>
            <a:off x="6217920" y="2020824"/>
            <a:ext cx="5532120" cy="3337560"/>
          </a:xfrm>
          <a:prstGeom prst="rect">
            <a:avLst/>
          </a:prstGeom>
          <a:solidFill>
            <a:srgbClr val="FFFFFF"/>
          </a:solidFill>
          <a:ln w="6350">
            <a:solidFill>
              <a:srgbClr val="DED9D0"/>
            </a:solidFill>
            <a:prstDash val="solid"/>
          </a:ln>
        </p:spPr>
      </p:sp>
      <p:sp>
        <p:nvSpPr>
          <p:cNvPr id="18" name="Shape 15"/>
          <p:cNvSpPr/>
          <p:nvPr/>
        </p:nvSpPr>
        <p:spPr>
          <a:xfrm>
            <a:off x="438912" y="2020824"/>
            <a:ext cx="5532120" cy="429768"/>
          </a:xfrm>
          <a:prstGeom prst="rect">
            <a:avLst/>
          </a:prstGeom>
          <a:solidFill>
            <a:srgbClr val="303D43"/>
          </a:solidFill>
          <a:ln w="12700">
            <a:solidFill>
              <a:srgbClr val="303D43"/>
            </a:solidFill>
            <a:prstDash val="solid"/>
          </a:ln>
        </p:spPr>
      </p:sp>
      <p:sp>
        <p:nvSpPr>
          <p:cNvPr id="19" name="Shape 16"/>
          <p:cNvSpPr/>
          <p:nvPr/>
        </p:nvSpPr>
        <p:spPr>
          <a:xfrm>
            <a:off x="6217920" y="2020824"/>
            <a:ext cx="5532120" cy="429768"/>
          </a:xfrm>
          <a:prstGeom prst="rect">
            <a:avLst/>
          </a:prstGeom>
          <a:solidFill>
            <a:srgbClr val="E5DAC7"/>
          </a:solidFill>
          <a:ln w="12700">
            <a:solidFill>
              <a:srgbClr val="E5DAC7"/>
            </a:solidFill>
            <a:prstDash val="solid"/>
          </a:ln>
        </p:spPr>
      </p:sp>
      <p:sp>
        <p:nvSpPr>
          <p:cNvPr id="20" name="Text 17"/>
          <p:cNvSpPr/>
          <p:nvPr/>
        </p:nvSpPr>
        <p:spPr>
          <a:xfrm>
            <a:off x="603504"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FFFFFF"/>
                </a:solidFill>
                <a:latin typeface="Arial" pitchFamily="34" charset="0"/>
                <a:ea typeface="Arial" pitchFamily="34" charset="-122"/>
                <a:cs typeface="Arial" pitchFamily="34" charset="-120"/>
              </a:rPr>
              <a:t>2026</a:t>
            </a:r>
            <a:endParaRPr lang="en-US" sz="1670" dirty="0"/>
          </a:p>
        </p:txBody>
      </p:sp>
      <p:sp>
        <p:nvSpPr>
          <p:cNvPr id="21" name="Text 18"/>
          <p:cNvSpPr/>
          <p:nvPr/>
        </p:nvSpPr>
        <p:spPr>
          <a:xfrm>
            <a:off x="6382512"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243239"/>
                </a:solidFill>
                <a:latin typeface="Arial" pitchFamily="34" charset="0"/>
                <a:ea typeface="Arial" pitchFamily="34" charset="-122"/>
                <a:cs typeface="Arial" pitchFamily="34" charset="-120"/>
              </a:rPr>
              <a:t>2027</a:t>
            </a:r>
            <a:endParaRPr lang="en-US" sz="1670" dirty="0"/>
          </a:p>
        </p:txBody>
      </p:sp>
      <p:sp>
        <p:nvSpPr>
          <p:cNvPr id="22" name="Shape 19"/>
          <p:cNvSpPr/>
          <p:nvPr/>
        </p:nvSpPr>
        <p:spPr>
          <a:xfrm>
            <a:off x="603504" y="2738628"/>
            <a:ext cx="45720" cy="45720"/>
          </a:xfrm>
          <a:prstGeom prst="rect">
            <a:avLst/>
          </a:prstGeom>
          <a:solidFill>
            <a:srgbClr val="8D9B77"/>
          </a:solidFill>
          <a:ln w="12700">
            <a:solidFill>
              <a:srgbClr val="8D9B77"/>
            </a:solidFill>
            <a:prstDash val="solid"/>
          </a:ln>
        </p:spPr>
      </p:sp>
      <p:sp>
        <p:nvSpPr>
          <p:cNvPr id="23" name="Text 20"/>
          <p:cNvSpPr/>
          <p:nvPr/>
        </p:nvSpPr>
        <p:spPr>
          <a:xfrm>
            <a:off x="768096" y="2651760"/>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73.7X.1- erfasst die stationäre Behandlung vor der Entbindung im gleichen Aufenthalt.</a:t>
            </a:r>
            <a:endParaRPr lang="en-US" sz="1820" dirty="0"/>
          </a:p>
        </p:txBody>
      </p:sp>
      <p:sp>
        <p:nvSpPr>
          <p:cNvPr id="24" name="Shape 21"/>
          <p:cNvSpPr/>
          <p:nvPr/>
        </p:nvSpPr>
        <p:spPr>
          <a:xfrm>
            <a:off x="603504" y="3539947"/>
            <a:ext cx="45720" cy="45720"/>
          </a:xfrm>
          <a:prstGeom prst="rect">
            <a:avLst/>
          </a:prstGeom>
          <a:solidFill>
            <a:srgbClr val="8D9B77"/>
          </a:solidFill>
          <a:ln w="12700">
            <a:solidFill>
              <a:srgbClr val="8D9B77"/>
            </a:solidFill>
            <a:prstDash val="solid"/>
          </a:ln>
        </p:spPr>
      </p:sp>
      <p:sp>
        <p:nvSpPr>
          <p:cNvPr id="25" name="Text 22"/>
          <p:cNvSpPr/>
          <p:nvPr/>
        </p:nvSpPr>
        <p:spPr>
          <a:xfrm>
            <a:off x="768096" y="3453079"/>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Der neue ausdrückliche Ausschluss des Geburtstages fehlt im Jahresbuch.</a:t>
            </a:r>
            <a:endParaRPr lang="en-US" sz="1820" dirty="0"/>
          </a:p>
        </p:txBody>
      </p:sp>
      <p:sp>
        <p:nvSpPr>
          <p:cNvPr id="26" name="Shape 23"/>
          <p:cNvSpPr/>
          <p:nvPr/>
        </p:nvSpPr>
        <p:spPr>
          <a:xfrm>
            <a:off x="6382512" y="2738628"/>
            <a:ext cx="45720" cy="45720"/>
          </a:xfrm>
          <a:prstGeom prst="rect">
            <a:avLst/>
          </a:prstGeom>
          <a:solidFill>
            <a:srgbClr val="8D9B77"/>
          </a:solidFill>
          <a:ln w="12700">
            <a:solidFill>
              <a:srgbClr val="8D9B77"/>
            </a:solidFill>
            <a:prstDash val="solid"/>
          </a:ln>
        </p:spPr>
      </p:sp>
      <p:sp>
        <p:nvSpPr>
          <p:cNvPr id="27" name="Text 24"/>
          <p:cNvSpPr/>
          <p:nvPr/>
        </p:nvSpPr>
        <p:spPr>
          <a:xfrm>
            <a:off x="6547104" y="2651760"/>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Beachte ergänzt: "Der Tag der Geburt zählt nicht zu den Behandlungstagen."</a:t>
            </a:r>
            <a:endParaRPr lang="en-US" sz="1820" dirty="0"/>
          </a:p>
        </p:txBody>
      </p:sp>
      <p:sp>
        <p:nvSpPr>
          <p:cNvPr id="28" name="Shape 25"/>
          <p:cNvSpPr/>
          <p:nvPr/>
        </p:nvSpPr>
        <p:spPr>
          <a:xfrm>
            <a:off x="6382512" y="3539947"/>
            <a:ext cx="45720" cy="45720"/>
          </a:xfrm>
          <a:prstGeom prst="rect">
            <a:avLst/>
          </a:prstGeom>
          <a:solidFill>
            <a:srgbClr val="8D9B77"/>
          </a:solidFill>
          <a:ln w="12700">
            <a:solidFill>
              <a:srgbClr val="8D9B77"/>
            </a:solidFill>
            <a:prstDash val="solid"/>
          </a:ln>
        </p:spPr>
      </p:sp>
      <p:sp>
        <p:nvSpPr>
          <p:cNvPr id="29" name="Text 26"/>
          <p:cNvSpPr/>
          <p:nvPr/>
        </p:nvSpPr>
        <p:spPr>
          <a:xfrm>
            <a:off x="6547104" y="3453079"/>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Die Berechnung der präpartalen Tage entsprechend prüfen.</a:t>
            </a:r>
            <a:endParaRPr lang="en-US" sz="1820" dirty="0"/>
          </a:p>
        </p:txBody>
      </p:sp>
      <p:sp>
        <p:nvSpPr>
          <p:cNvPr id="30" name="Shape 27"/>
          <p:cNvSpPr/>
          <p:nvPr/>
        </p:nvSpPr>
        <p:spPr>
          <a:xfrm>
            <a:off x="438912" y="5577840"/>
            <a:ext cx="11314176" cy="539496"/>
          </a:xfrm>
          <a:prstGeom prst="rect">
            <a:avLst/>
          </a:prstGeom>
          <a:solidFill>
            <a:srgbClr val="ECEFDF"/>
          </a:solidFill>
          <a:ln w="12700">
            <a:solidFill>
              <a:srgbClr val="ECEFDF"/>
            </a:solidFill>
            <a:prstDash val="solid"/>
          </a:ln>
        </p:spPr>
      </p:sp>
      <p:sp>
        <p:nvSpPr>
          <p:cNvPr id="31" name="Shape 28"/>
          <p:cNvSpPr/>
          <p:nvPr/>
        </p:nvSpPr>
        <p:spPr>
          <a:xfrm>
            <a:off x="438912" y="5577840"/>
            <a:ext cx="41148" cy="539496"/>
          </a:xfrm>
          <a:prstGeom prst="rect">
            <a:avLst/>
          </a:prstGeom>
          <a:solidFill>
            <a:srgbClr val="284907"/>
          </a:solidFill>
          <a:ln w="12700">
            <a:solidFill>
              <a:srgbClr val="284907"/>
            </a:solidFill>
            <a:prstDash val="solid"/>
          </a:ln>
        </p:spPr>
      </p:sp>
      <p:sp>
        <p:nvSpPr>
          <p:cNvPr id="32" name="Text 29"/>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Der Geburtstermin und der letzte mitzuzählende präpartale Kalendertag sind nicht identisch.</a:t>
            </a:r>
            <a:endParaRPr lang="en-US" sz="1512"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03 | VERDAUUNG, UROLOGIE UND GEBURTSHILFE</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NEU</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75.G1: vollständige stationäre Lungenreifungsinduktion</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423; CHOP 2027: S. 248, 439.</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47 / 124</a:t>
            </a:r>
            <a:endParaRPr lang="en-US" sz="900" dirty="0"/>
          </a:p>
        </p:txBody>
      </p:sp>
      <p:sp>
        <p:nvSpPr>
          <p:cNvPr id="16" name="Shape 13"/>
          <p:cNvSpPr/>
          <p:nvPr/>
        </p:nvSpPr>
        <p:spPr>
          <a:xfrm>
            <a:off x="438912" y="2020824"/>
            <a:ext cx="5532120" cy="3337560"/>
          </a:xfrm>
          <a:prstGeom prst="rect">
            <a:avLst/>
          </a:prstGeom>
          <a:solidFill>
            <a:srgbClr val="FFFFFF"/>
          </a:solidFill>
          <a:ln w="6350">
            <a:solidFill>
              <a:srgbClr val="DED9D0"/>
            </a:solidFill>
            <a:prstDash val="solid"/>
          </a:ln>
        </p:spPr>
      </p:sp>
      <p:sp>
        <p:nvSpPr>
          <p:cNvPr id="17" name="Shape 14"/>
          <p:cNvSpPr/>
          <p:nvPr/>
        </p:nvSpPr>
        <p:spPr>
          <a:xfrm>
            <a:off x="6217920" y="2020824"/>
            <a:ext cx="5532120" cy="3337560"/>
          </a:xfrm>
          <a:prstGeom prst="rect">
            <a:avLst/>
          </a:prstGeom>
          <a:solidFill>
            <a:srgbClr val="FFFFFF"/>
          </a:solidFill>
          <a:ln w="6350">
            <a:solidFill>
              <a:srgbClr val="DED9D0"/>
            </a:solidFill>
            <a:prstDash val="solid"/>
          </a:ln>
        </p:spPr>
      </p:sp>
      <p:sp>
        <p:nvSpPr>
          <p:cNvPr id="18" name="Shape 15"/>
          <p:cNvSpPr/>
          <p:nvPr/>
        </p:nvSpPr>
        <p:spPr>
          <a:xfrm>
            <a:off x="438912" y="2020824"/>
            <a:ext cx="5532120" cy="429768"/>
          </a:xfrm>
          <a:prstGeom prst="rect">
            <a:avLst/>
          </a:prstGeom>
          <a:solidFill>
            <a:srgbClr val="303D43"/>
          </a:solidFill>
          <a:ln w="12700">
            <a:solidFill>
              <a:srgbClr val="303D43"/>
            </a:solidFill>
            <a:prstDash val="solid"/>
          </a:ln>
        </p:spPr>
      </p:sp>
      <p:sp>
        <p:nvSpPr>
          <p:cNvPr id="19" name="Shape 16"/>
          <p:cNvSpPr/>
          <p:nvPr/>
        </p:nvSpPr>
        <p:spPr>
          <a:xfrm>
            <a:off x="6217920" y="2020824"/>
            <a:ext cx="5532120" cy="429768"/>
          </a:xfrm>
          <a:prstGeom prst="rect">
            <a:avLst/>
          </a:prstGeom>
          <a:solidFill>
            <a:srgbClr val="E5DAC7"/>
          </a:solidFill>
          <a:ln w="12700">
            <a:solidFill>
              <a:srgbClr val="E5DAC7"/>
            </a:solidFill>
            <a:prstDash val="solid"/>
          </a:ln>
        </p:spPr>
      </p:sp>
      <p:sp>
        <p:nvSpPr>
          <p:cNvPr id="20" name="Text 17"/>
          <p:cNvSpPr/>
          <p:nvPr/>
        </p:nvSpPr>
        <p:spPr>
          <a:xfrm>
            <a:off x="603504"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FFFFFF"/>
                </a:solidFill>
                <a:latin typeface="Arial" pitchFamily="34" charset="0"/>
                <a:ea typeface="Arial" pitchFamily="34" charset="-122"/>
                <a:cs typeface="Arial" pitchFamily="34" charset="-120"/>
              </a:rPr>
              <a:t>2026</a:t>
            </a:r>
            <a:endParaRPr lang="en-US" sz="1670" dirty="0"/>
          </a:p>
        </p:txBody>
      </p:sp>
      <p:sp>
        <p:nvSpPr>
          <p:cNvPr id="21" name="Text 18"/>
          <p:cNvSpPr/>
          <p:nvPr/>
        </p:nvSpPr>
        <p:spPr>
          <a:xfrm>
            <a:off x="6382512"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243239"/>
                </a:solidFill>
                <a:latin typeface="Arial" pitchFamily="34" charset="0"/>
                <a:ea typeface="Arial" pitchFamily="34" charset="-122"/>
                <a:cs typeface="Arial" pitchFamily="34" charset="-120"/>
              </a:rPr>
              <a:t>2027</a:t>
            </a:r>
            <a:endParaRPr lang="en-US" sz="1670" dirty="0"/>
          </a:p>
        </p:txBody>
      </p:sp>
      <p:sp>
        <p:nvSpPr>
          <p:cNvPr id="22" name="Shape 19"/>
          <p:cNvSpPr/>
          <p:nvPr/>
        </p:nvSpPr>
        <p:spPr>
          <a:xfrm>
            <a:off x="603504" y="2738628"/>
            <a:ext cx="45720" cy="45720"/>
          </a:xfrm>
          <a:prstGeom prst="rect">
            <a:avLst/>
          </a:prstGeom>
          <a:solidFill>
            <a:srgbClr val="8D9B77"/>
          </a:solidFill>
          <a:ln w="12700">
            <a:solidFill>
              <a:srgbClr val="8D9B77"/>
            </a:solidFill>
            <a:prstDash val="solid"/>
          </a:ln>
        </p:spPr>
      </p:sp>
      <p:sp>
        <p:nvSpPr>
          <p:cNvPr id="23" name="Text 20"/>
          <p:cNvSpPr/>
          <p:nvPr/>
        </p:nvSpPr>
        <p:spPr>
          <a:xfrm>
            <a:off x="768096" y="2651760"/>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Kein spezifischer Kode 75.G1 in der CHOP 2026.</a:t>
            </a:r>
            <a:endParaRPr lang="en-US" sz="1820" dirty="0"/>
          </a:p>
        </p:txBody>
      </p:sp>
      <p:sp>
        <p:nvSpPr>
          <p:cNvPr id="24" name="Shape 21"/>
          <p:cNvSpPr/>
          <p:nvPr/>
        </p:nvSpPr>
        <p:spPr>
          <a:xfrm>
            <a:off x="603504" y="3539947"/>
            <a:ext cx="45720" cy="45720"/>
          </a:xfrm>
          <a:prstGeom prst="rect">
            <a:avLst/>
          </a:prstGeom>
          <a:solidFill>
            <a:srgbClr val="8D9B77"/>
          </a:solidFill>
          <a:ln w="12700">
            <a:solidFill>
              <a:srgbClr val="8D9B77"/>
            </a:solidFill>
            <a:prstDash val="solid"/>
          </a:ln>
        </p:spPr>
      </p:sp>
      <p:sp>
        <p:nvSpPr>
          <p:cNvPr id="25" name="Text 22"/>
          <p:cNvSpPr/>
          <p:nvPr/>
        </p:nvSpPr>
        <p:spPr>
          <a:xfrm>
            <a:off x="768096" y="3453079"/>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Die Version 2026 wird nicht nachträglich mit dem neuen Kode ergänzt.</a:t>
            </a:r>
            <a:endParaRPr lang="en-US" sz="1820" dirty="0"/>
          </a:p>
        </p:txBody>
      </p:sp>
      <p:sp>
        <p:nvSpPr>
          <p:cNvPr id="26" name="Shape 23"/>
          <p:cNvSpPr/>
          <p:nvPr/>
        </p:nvSpPr>
        <p:spPr>
          <a:xfrm>
            <a:off x="6382512" y="2738628"/>
            <a:ext cx="45720" cy="45720"/>
          </a:xfrm>
          <a:prstGeom prst="rect">
            <a:avLst/>
          </a:prstGeom>
          <a:solidFill>
            <a:srgbClr val="8D9B77"/>
          </a:solidFill>
          <a:ln w="12700">
            <a:solidFill>
              <a:srgbClr val="8D9B77"/>
            </a:solidFill>
            <a:prstDash val="solid"/>
          </a:ln>
        </p:spPr>
      </p:sp>
      <p:sp>
        <p:nvSpPr>
          <p:cNvPr id="27" name="Text 24"/>
          <p:cNvSpPr/>
          <p:nvPr/>
        </p:nvSpPr>
        <p:spPr>
          <a:xfrm>
            <a:off x="6547104" y="2651760"/>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Neu: 75.G1 Antenatale Lungenreifungsinduktion [aLR].</a:t>
            </a:r>
            <a:endParaRPr lang="en-US" sz="1820" dirty="0"/>
          </a:p>
        </p:txBody>
      </p:sp>
      <p:sp>
        <p:nvSpPr>
          <p:cNvPr id="28" name="Shape 25"/>
          <p:cNvSpPr/>
          <p:nvPr/>
        </p:nvSpPr>
        <p:spPr>
          <a:xfrm>
            <a:off x="6382512" y="3539947"/>
            <a:ext cx="45720" cy="45720"/>
          </a:xfrm>
          <a:prstGeom prst="rect">
            <a:avLst/>
          </a:prstGeom>
          <a:solidFill>
            <a:srgbClr val="8D9B77"/>
          </a:solidFill>
          <a:ln w="12700">
            <a:solidFill>
              <a:srgbClr val="8D9B77"/>
            </a:solidFill>
            <a:prstDash val="solid"/>
          </a:ln>
        </p:spPr>
      </p:sp>
      <p:sp>
        <p:nvSpPr>
          <p:cNvPr id="29" name="Text 26"/>
          <p:cNvSpPr/>
          <p:nvPr/>
        </p:nvSpPr>
        <p:spPr>
          <a:xfrm>
            <a:off x="6547104" y="3453079"/>
            <a:ext cx="5029200" cy="300228"/>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Nur bei kompletter stationärer Durchführung.</a:t>
            </a:r>
            <a:endParaRPr lang="en-US" sz="1820" dirty="0"/>
          </a:p>
        </p:txBody>
      </p:sp>
      <p:sp>
        <p:nvSpPr>
          <p:cNvPr id="30" name="Shape 27"/>
          <p:cNvSpPr/>
          <p:nvPr/>
        </p:nvSpPr>
        <p:spPr>
          <a:xfrm>
            <a:off x="6382512" y="4091635"/>
            <a:ext cx="45720" cy="45720"/>
          </a:xfrm>
          <a:prstGeom prst="rect">
            <a:avLst/>
          </a:prstGeom>
          <a:solidFill>
            <a:srgbClr val="8D9B77"/>
          </a:solidFill>
          <a:ln w="12700">
            <a:solidFill>
              <a:srgbClr val="8D9B77"/>
            </a:solidFill>
            <a:prstDash val="solid"/>
          </a:ln>
        </p:spPr>
      </p:sp>
      <p:sp>
        <p:nvSpPr>
          <p:cNvPr id="31" name="Text 28"/>
          <p:cNvSpPr/>
          <p:nvPr/>
        </p:nvSpPr>
        <p:spPr>
          <a:xfrm>
            <a:off x="6547104" y="4004767"/>
            <a:ext cx="5029200" cy="8133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Parenterale Glucocorticoidgabe: 2 Applikationen im Abstand von 24 h oder 4 im Abstand von 12 h.</a:t>
            </a:r>
            <a:endParaRPr lang="en-US" sz="1820" dirty="0"/>
          </a:p>
        </p:txBody>
      </p:sp>
      <p:sp>
        <p:nvSpPr>
          <p:cNvPr id="32" name="Shape 29"/>
          <p:cNvSpPr/>
          <p:nvPr/>
        </p:nvSpPr>
        <p:spPr>
          <a:xfrm>
            <a:off x="438912" y="5577840"/>
            <a:ext cx="11314176" cy="539496"/>
          </a:xfrm>
          <a:prstGeom prst="rect">
            <a:avLst/>
          </a:prstGeom>
          <a:solidFill>
            <a:srgbClr val="ECEFDF"/>
          </a:solidFill>
          <a:ln w="12700">
            <a:solidFill>
              <a:srgbClr val="ECEFDF"/>
            </a:solidFill>
            <a:prstDash val="solid"/>
          </a:ln>
        </p:spPr>
      </p:sp>
      <p:sp>
        <p:nvSpPr>
          <p:cNvPr id="33" name="Shape 30"/>
          <p:cNvSpPr/>
          <p:nvPr/>
        </p:nvSpPr>
        <p:spPr>
          <a:xfrm>
            <a:off x="438912" y="5577840"/>
            <a:ext cx="41148" cy="539496"/>
          </a:xfrm>
          <a:prstGeom prst="rect">
            <a:avLst/>
          </a:prstGeom>
          <a:solidFill>
            <a:srgbClr val="284907"/>
          </a:solidFill>
          <a:ln w="12700">
            <a:solidFill>
              <a:srgbClr val="284907"/>
            </a:solidFill>
            <a:prstDash val="solid"/>
          </a:ln>
        </p:spPr>
      </p:sp>
      <p:sp>
        <p:nvSpPr>
          <p:cNvPr id="34" name="Text 31"/>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Der Kode bildet die komplett durchgeführte stationäre aLR ab, nicht jede einzelne Medikamentengabe.</a:t>
            </a:r>
            <a:endParaRPr lang="en-US" sz="1512"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03 | VERDAUUNG, UROLOGIE UND GEBURTSHILFE</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EIGENES DIDAKTISCHES BEISPIEL</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Praxis: aLR vollständig oder nur begonnen?</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2027: S. 248.</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48 / 124</a:t>
            </a:r>
            <a:endParaRPr lang="en-US" sz="900" dirty="0"/>
          </a:p>
        </p:txBody>
      </p:sp>
      <p:sp>
        <p:nvSpPr>
          <p:cNvPr id="16" name="Shape 13"/>
          <p:cNvSpPr/>
          <p:nvPr/>
        </p:nvSpPr>
        <p:spPr>
          <a:xfrm>
            <a:off x="438912" y="2020824"/>
            <a:ext cx="3182112" cy="3337560"/>
          </a:xfrm>
          <a:prstGeom prst="rect">
            <a:avLst/>
          </a:prstGeom>
          <a:solidFill>
            <a:srgbClr val="EBE4D7"/>
          </a:solidFill>
          <a:ln w="12700">
            <a:solidFill>
              <a:srgbClr val="EBE4D7"/>
            </a:solidFill>
            <a:prstDash val="solid"/>
          </a:ln>
        </p:spPr>
      </p:sp>
      <p:sp>
        <p:nvSpPr>
          <p:cNvPr id="17" name="Text 14"/>
          <p:cNvSpPr/>
          <p:nvPr/>
        </p:nvSpPr>
        <p:spPr>
          <a:xfrm>
            <a:off x="603504" y="2185416"/>
            <a:ext cx="2852928" cy="210312"/>
          </a:xfrm>
          <a:prstGeom prst="rect">
            <a:avLst/>
          </a:prstGeom>
          <a:noFill/>
          <a:ln/>
        </p:spPr>
        <p:txBody>
          <a:bodyPr wrap="square" lIns="0" tIns="0" rIns="0" bIns="0" rtlCol="0" anchor="ctr"/>
          <a:lstStyle/>
          <a:p>
            <a:pPr marL="0" indent="0">
              <a:lnSpc>
                <a:spcPct val="104000"/>
              </a:lnSpc>
              <a:buNone/>
            </a:pPr>
            <a:r>
              <a:rPr lang="en-US" sz="1050" b="1" kern="0" spc="100" dirty="0">
                <a:solidFill>
                  <a:srgbClr val="243239"/>
                </a:solidFill>
                <a:latin typeface="Arial" pitchFamily="34" charset="0"/>
                <a:ea typeface="Arial" pitchFamily="34" charset="-122"/>
                <a:cs typeface="Arial" pitchFamily="34" charset="-120"/>
              </a:rPr>
              <a:t>SACHVERHALT</a:t>
            </a:r>
            <a:endParaRPr lang="en-US" sz="1050" dirty="0"/>
          </a:p>
        </p:txBody>
      </p:sp>
      <p:sp>
        <p:nvSpPr>
          <p:cNvPr id="18" name="Text 15"/>
          <p:cNvSpPr/>
          <p:nvPr/>
        </p:nvSpPr>
        <p:spPr>
          <a:xfrm>
            <a:off x="603504" y="2624328"/>
            <a:ext cx="2852928" cy="2514600"/>
          </a:xfrm>
          <a:prstGeom prst="rect">
            <a:avLst/>
          </a:prstGeom>
          <a:noFill/>
          <a:ln/>
        </p:spPr>
        <p:txBody>
          <a:bodyPr wrap="square" lIns="0" tIns="0" rIns="0" bIns="0" rtlCol="0" anchor="t"/>
          <a:lstStyle/>
          <a:p>
            <a:pPr marL="0" indent="0">
              <a:lnSpc>
                <a:spcPct val="104000"/>
              </a:lnSpc>
              <a:buNone/>
            </a:pPr>
            <a:r>
              <a:rPr lang="en-US" sz="1765" dirty="0">
                <a:solidFill>
                  <a:srgbClr val="243239"/>
                </a:solidFill>
                <a:latin typeface="Arial" pitchFamily="34" charset="0"/>
                <a:ea typeface="Arial" pitchFamily="34" charset="-122"/>
                <a:cs typeface="Arial" pitchFamily="34" charset="-120"/>
              </a:rPr>
              <a:t>Fall A: zwei parenterale Applikationen im Abstand von 24 h vollständig stationär. Fall B: nur eine Applikation während des stationären Aufenthalts.</a:t>
            </a:r>
            <a:endParaRPr lang="en-US" sz="1765" dirty="0"/>
          </a:p>
        </p:txBody>
      </p:sp>
      <p:sp>
        <p:nvSpPr>
          <p:cNvPr id="19" name="Shape 16"/>
          <p:cNvSpPr/>
          <p:nvPr/>
        </p:nvSpPr>
        <p:spPr>
          <a:xfrm>
            <a:off x="3803904" y="2020824"/>
            <a:ext cx="3886200" cy="3337560"/>
          </a:xfrm>
          <a:prstGeom prst="rect">
            <a:avLst/>
          </a:prstGeom>
          <a:solidFill>
            <a:srgbClr val="FFFFFF"/>
          </a:solidFill>
          <a:ln w="6350">
            <a:solidFill>
              <a:srgbClr val="DED9D0"/>
            </a:solidFill>
            <a:prstDash val="solid"/>
          </a:ln>
        </p:spPr>
      </p:sp>
      <p:sp>
        <p:nvSpPr>
          <p:cNvPr id="20" name="Shape 17"/>
          <p:cNvSpPr/>
          <p:nvPr/>
        </p:nvSpPr>
        <p:spPr>
          <a:xfrm>
            <a:off x="3803904" y="2020824"/>
            <a:ext cx="3886200" cy="429768"/>
          </a:xfrm>
          <a:prstGeom prst="rect">
            <a:avLst/>
          </a:prstGeom>
          <a:solidFill>
            <a:srgbClr val="303D43"/>
          </a:solidFill>
          <a:ln w="12700">
            <a:solidFill>
              <a:srgbClr val="303D43"/>
            </a:solidFill>
            <a:prstDash val="solid"/>
          </a:ln>
        </p:spPr>
      </p:sp>
      <p:sp>
        <p:nvSpPr>
          <p:cNvPr id="21" name="Text 18"/>
          <p:cNvSpPr/>
          <p:nvPr/>
        </p:nvSpPr>
        <p:spPr>
          <a:xfrm>
            <a:off x="3968496" y="2112264"/>
            <a:ext cx="3557016" cy="246888"/>
          </a:xfrm>
          <a:prstGeom prst="rect">
            <a:avLst/>
          </a:prstGeom>
          <a:noFill/>
          <a:ln/>
        </p:spPr>
        <p:txBody>
          <a:bodyPr wrap="square" lIns="0" tIns="0" rIns="0" bIns="0" rtlCol="0" anchor="ctr"/>
          <a:lstStyle/>
          <a:p>
            <a:pPr marL="0" indent="0">
              <a:lnSpc>
                <a:spcPct val="104000"/>
              </a:lnSpc>
              <a:buNone/>
            </a:pPr>
            <a:r>
              <a:rPr lang="en-US" sz="1670" b="1" dirty="0">
                <a:solidFill>
                  <a:srgbClr val="FFFFFF"/>
                </a:solidFill>
                <a:latin typeface="Arial" pitchFamily="34" charset="0"/>
                <a:ea typeface="Arial" pitchFamily="34" charset="-122"/>
                <a:cs typeface="Arial" pitchFamily="34" charset="-120"/>
              </a:rPr>
              <a:t>2026</a:t>
            </a:r>
            <a:endParaRPr lang="en-US" sz="1670" dirty="0"/>
          </a:p>
        </p:txBody>
      </p:sp>
      <p:sp>
        <p:nvSpPr>
          <p:cNvPr id="22" name="Shape 19"/>
          <p:cNvSpPr/>
          <p:nvPr/>
        </p:nvSpPr>
        <p:spPr>
          <a:xfrm>
            <a:off x="7872984" y="2020824"/>
            <a:ext cx="3886200" cy="3337560"/>
          </a:xfrm>
          <a:prstGeom prst="rect">
            <a:avLst/>
          </a:prstGeom>
          <a:solidFill>
            <a:srgbClr val="FFFFFF"/>
          </a:solidFill>
          <a:ln w="6350">
            <a:solidFill>
              <a:srgbClr val="DED9D0"/>
            </a:solidFill>
            <a:prstDash val="solid"/>
          </a:ln>
        </p:spPr>
      </p:sp>
      <p:sp>
        <p:nvSpPr>
          <p:cNvPr id="23" name="Shape 20"/>
          <p:cNvSpPr/>
          <p:nvPr/>
        </p:nvSpPr>
        <p:spPr>
          <a:xfrm>
            <a:off x="7872984" y="2020824"/>
            <a:ext cx="3886200" cy="429768"/>
          </a:xfrm>
          <a:prstGeom prst="rect">
            <a:avLst/>
          </a:prstGeom>
          <a:solidFill>
            <a:srgbClr val="E5DAC7"/>
          </a:solidFill>
          <a:ln w="12700">
            <a:solidFill>
              <a:srgbClr val="E5DAC7"/>
            </a:solidFill>
            <a:prstDash val="solid"/>
          </a:ln>
        </p:spPr>
      </p:sp>
      <p:sp>
        <p:nvSpPr>
          <p:cNvPr id="24" name="Text 21"/>
          <p:cNvSpPr/>
          <p:nvPr/>
        </p:nvSpPr>
        <p:spPr>
          <a:xfrm>
            <a:off x="8037576" y="2112264"/>
            <a:ext cx="3557016" cy="246888"/>
          </a:xfrm>
          <a:prstGeom prst="rect">
            <a:avLst/>
          </a:prstGeom>
          <a:noFill/>
          <a:ln/>
        </p:spPr>
        <p:txBody>
          <a:bodyPr wrap="square" lIns="0" tIns="0" rIns="0" bIns="0" rtlCol="0" anchor="ctr"/>
          <a:lstStyle/>
          <a:p>
            <a:pPr marL="0" indent="0">
              <a:lnSpc>
                <a:spcPct val="104000"/>
              </a:lnSpc>
              <a:buNone/>
            </a:pPr>
            <a:r>
              <a:rPr lang="en-US" sz="1670" b="1" dirty="0">
                <a:solidFill>
                  <a:srgbClr val="243239"/>
                </a:solidFill>
                <a:latin typeface="Arial" pitchFamily="34" charset="0"/>
                <a:ea typeface="Arial" pitchFamily="34" charset="-122"/>
                <a:cs typeface="Arial" pitchFamily="34" charset="-120"/>
              </a:rPr>
              <a:t>2027</a:t>
            </a:r>
            <a:endParaRPr lang="en-US" sz="1670" dirty="0"/>
          </a:p>
        </p:txBody>
      </p:sp>
      <p:sp>
        <p:nvSpPr>
          <p:cNvPr id="25" name="Shape 22"/>
          <p:cNvSpPr/>
          <p:nvPr/>
        </p:nvSpPr>
        <p:spPr>
          <a:xfrm>
            <a:off x="3968496" y="2738628"/>
            <a:ext cx="45720" cy="45720"/>
          </a:xfrm>
          <a:prstGeom prst="rect">
            <a:avLst/>
          </a:prstGeom>
          <a:solidFill>
            <a:srgbClr val="8D9B77"/>
          </a:solidFill>
          <a:ln w="12700">
            <a:solidFill>
              <a:srgbClr val="8D9B77"/>
            </a:solidFill>
            <a:prstDash val="solid"/>
          </a:ln>
        </p:spPr>
      </p:sp>
      <p:sp>
        <p:nvSpPr>
          <p:cNvPr id="26" name="Text 23"/>
          <p:cNvSpPr/>
          <p:nvPr/>
        </p:nvSpPr>
        <p:spPr>
          <a:xfrm>
            <a:off x="4133088" y="2651760"/>
            <a:ext cx="3383280" cy="529590"/>
          </a:xfrm>
          <a:prstGeom prst="rect">
            <a:avLst/>
          </a:prstGeom>
          <a:noFill/>
          <a:ln/>
        </p:spPr>
        <p:txBody>
          <a:bodyPr wrap="square" lIns="0" tIns="0" rIns="0" bIns="0" rtlCol="0" anchor="t"/>
          <a:lstStyle/>
          <a:p>
            <a:pPr marL="0" indent="0">
              <a:lnSpc>
                <a:spcPct val="102000"/>
              </a:lnSpc>
              <a:buNone/>
            </a:pPr>
            <a:r>
              <a:rPr lang="en-US" sz="1750" dirty="0">
                <a:solidFill>
                  <a:srgbClr val="243239"/>
                </a:solidFill>
                <a:latin typeface="Arial" pitchFamily="34" charset="0"/>
                <a:ea typeface="Arial" pitchFamily="34" charset="-122"/>
                <a:cs typeface="Arial" pitchFamily="34" charset="-120"/>
              </a:rPr>
              <a:t>75.G1 steht in der Version 2026 noch nicht zur Verfügung.</a:t>
            </a:r>
            <a:endParaRPr lang="en-US" sz="1750" dirty="0"/>
          </a:p>
        </p:txBody>
      </p:sp>
      <p:sp>
        <p:nvSpPr>
          <p:cNvPr id="27" name="Shape 24"/>
          <p:cNvSpPr/>
          <p:nvPr/>
        </p:nvSpPr>
        <p:spPr>
          <a:xfrm>
            <a:off x="3968496" y="3519678"/>
            <a:ext cx="45720" cy="45720"/>
          </a:xfrm>
          <a:prstGeom prst="rect">
            <a:avLst/>
          </a:prstGeom>
          <a:solidFill>
            <a:srgbClr val="8D9B77"/>
          </a:solidFill>
          <a:ln w="12700">
            <a:solidFill>
              <a:srgbClr val="8D9B77"/>
            </a:solidFill>
            <a:prstDash val="solid"/>
          </a:ln>
        </p:spPr>
      </p:sp>
      <p:sp>
        <p:nvSpPr>
          <p:cNvPr id="28" name="Text 25"/>
          <p:cNvSpPr/>
          <p:nvPr/>
        </p:nvSpPr>
        <p:spPr>
          <a:xfrm>
            <a:off x="4133088" y="3432810"/>
            <a:ext cx="3383280" cy="782955"/>
          </a:xfrm>
          <a:prstGeom prst="rect">
            <a:avLst/>
          </a:prstGeom>
          <a:noFill/>
          <a:ln/>
        </p:spPr>
        <p:txBody>
          <a:bodyPr wrap="square" lIns="0" tIns="0" rIns="0" bIns="0" rtlCol="0" anchor="t"/>
          <a:lstStyle/>
          <a:p>
            <a:pPr marL="0" indent="0">
              <a:lnSpc>
                <a:spcPct val="102000"/>
              </a:lnSpc>
              <a:buNone/>
            </a:pPr>
            <a:r>
              <a:rPr lang="en-US" sz="1750" dirty="0">
                <a:solidFill>
                  <a:srgbClr val="243239"/>
                </a:solidFill>
                <a:latin typeface="Arial" pitchFamily="34" charset="0"/>
                <a:ea typeface="Arial" pitchFamily="34" charset="-122"/>
                <a:cs typeface="Arial" pitchFamily="34" charset="-120"/>
              </a:rPr>
              <a:t>Keine pauschale alte Ersatzkodierung aus der neuen Nummer ableiten.</a:t>
            </a:r>
            <a:endParaRPr lang="en-US" sz="1750" dirty="0"/>
          </a:p>
        </p:txBody>
      </p:sp>
      <p:sp>
        <p:nvSpPr>
          <p:cNvPr id="29" name="Shape 26"/>
          <p:cNvSpPr/>
          <p:nvPr/>
        </p:nvSpPr>
        <p:spPr>
          <a:xfrm>
            <a:off x="8037576" y="2738628"/>
            <a:ext cx="45720" cy="45720"/>
          </a:xfrm>
          <a:prstGeom prst="rect">
            <a:avLst/>
          </a:prstGeom>
          <a:solidFill>
            <a:srgbClr val="8D9B77"/>
          </a:solidFill>
          <a:ln w="12700">
            <a:solidFill>
              <a:srgbClr val="8D9B77"/>
            </a:solidFill>
            <a:prstDash val="solid"/>
          </a:ln>
        </p:spPr>
      </p:sp>
      <p:sp>
        <p:nvSpPr>
          <p:cNvPr id="30" name="Text 27"/>
          <p:cNvSpPr/>
          <p:nvPr/>
        </p:nvSpPr>
        <p:spPr>
          <a:xfrm>
            <a:off x="8202168" y="2651760"/>
            <a:ext cx="3383280" cy="529590"/>
          </a:xfrm>
          <a:prstGeom prst="rect">
            <a:avLst/>
          </a:prstGeom>
          <a:noFill/>
          <a:ln/>
        </p:spPr>
        <p:txBody>
          <a:bodyPr wrap="square" lIns="0" tIns="0" rIns="0" bIns="0" rtlCol="0" anchor="t"/>
          <a:lstStyle/>
          <a:p>
            <a:pPr marL="0" indent="0">
              <a:lnSpc>
                <a:spcPct val="102000"/>
              </a:lnSpc>
              <a:buNone/>
            </a:pPr>
            <a:r>
              <a:rPr lang="en-US" sz="1750" dirty="0">
                <a:solidFill>
                  <a:srgbClr val="243239"/>
                </a:solidFill>
                <a:latin typeface="Arial" pitchFamily="34" charset="0"/>
                <a:ea typeface="Arial" pitchFamily="34" charset="-122"/>
                <a:cs typeface="Arial" pitchFamily="34" charset="-120"/>
              </a:rPr>
              <a:t>Fall A: 75.G1 bei erfülltem Beachte.</a:t>
            </a:r>
            <a:endParaRPr lang="en-US" sz="1750" dirty="0"/>
          </a:p>
        </p:txBody>
      </p:sp>
      <p:sp>
        <p:nvSpPr>
          <p:cNvPr id="31" name="Shape 28"/>
          <p:cNvSpPr/>
          <p:nvPr/>
        </p:nvSpPr>
        <p:spPr>
          <a:xfrm>
            <a:off x="8037576" y="3480054"/>
            <a:ext cx="45720" cy="45720"/>
          </a:xfrm>
          <a:prstGeom prst="rect">
            <a:avLst/>
          </a:prstGeom>
          <a:solidFill>
            <a:srgbClr val="8D9B77"/>
          </a:solidFill>
          <a:ln w="12700">
            <a:solidFill>
              <a:srgbClr val="8D9B77"/>
            </a:solidFill>
            <a:prstDash val="solid"/>
          </a:ln>
        </p:spPr>
      </p:sp>
      <p:sp>
        <p:nvSpPr>
          <p:cNvPr id="32" name="Text 29"/>
          <p:cNvSpPr/>
          <p:nvPr/>
        </p:nvSpPr>
        <p:spPr>
          <a:xfrm>
            <a:off x="8202168" y="3393186"/>
            <a:ext cx="3383280" cy="782955"/>
          </a:xfrm>
          <a:prstGeom prst="rect">
            <a:avLst/>
          </a:prstGeom>
          <a:noFill/>
          <a:ln/>
        </p:spPr>
        <p:txBody>
          <a:bodyPr wrap="square" lIns="0" tIns="0" rIns="0" bIns="0" rtlCol="0" anchor="t"/>
          <a:lstStyle/>
          <a:p>
            <a:pPr marL="0" indent="0">
              <a:lnSpc>
                <a:spcPct val="102000"/>
              </a:lnSpc>
              <a:buNone/>
            </a:pPr>
            <a:r>
              <a:rPr lang="en-US" sz="1750" dirty="0">
                <a:solidFill>
                  <a:srgbClr val="243239"/>
                </a:solidFill>
                <a:latin typeface="Arial" pitchFamily="34" charset="0"/>
                <a:ea typeface="Arial" pitchFamily="34" charset="-122"/>
                <a:cs typeface="Arial" pitchFamily="34" charset="-120"/>
              </a:rPr>
              <a:t>Fall B: 75.G1 nicht erfassen, da die vollständige stationäre Durchführung fehlt.</a:t>
            </a:r>
            <a:endParaRPr lang="en-US" sz="1750" dirty="0"/>
          </a:p>
        </p:txBody>
      </p:sp>
      <p:sp>
        <p:nvSpPr>
          <p:cNvPr id="33" name="Shape 30"/>
          <p:cNvSpPr/>
          <p:nvPr/>
        </p:nvSpPr>
        <p:spPr>
          <a:xfrm>
            <a:off x="8037576" y="4474845"/>
            <a:ext cx="45720" cy="45720"/>
          </a:xfrm>
          <a:prstGeom prst="rect">
            <a:avLst/>
          </a:prstGeom>
          <a:solidFill>
            <a:srgbClr val="8D9B77"/>
          </a:solidFill>
          <a:ln w="12700">
            <a:solidFill>
              <a:srgbClr val="8D9B77"/>
            </a:solidFill>
            <a:prstDash val="solid"/>
          </a:ln>
        </p:spPr>
      </p:sp>
      <p:sp>
        <p:nvSpPr>
          <p:cNvPr id="34" name="Text 31"/>
          <p:cNvSpPr/>
          <p:nvPr/>
        </p:nvSpPr>
        <p:spPr>
          <a:xfrm>
            <a:off x="8202168" y="4387977"/>
            <a:ext cx="3383280" cy="782955"/>
          </a:xfrm>
          <a:prstGeom prst="rect">
            <a:avLst/>
          </a:prstGeom>
          <a:noFill/>
          <a:ln/>
        </p:spPr>
        <p:txBody>
          <a:bodyPr wrap="square" lIns="0" tIns="0" rIns="0" bIns="0" rtlCol="0" anchor="t"/>
          <a:lstStyle/>
          <a:p>
            <a:pPr marL="0" indent="0">
              <a:lnSpc>
                <a:spcPct val="102000"/>
              </a:lnSpc>
              <a:buNone/>
            </a:pPr>
            <a:r>
              <a:rPr lang="en-US" sz="1750" dirty="0">
                <a:solidFill>
                  <a:srgbClr val="243239"/>
                </a:solidFill>
                <a:latin typeface="Arial" pitchFamily="34" charset="0"/>
                <a:ea typeface="Arial" pitchFamily="34" charset="-122"/>
                <a:cs typeface="Arial" pitchFamily="34" charset="-120"/>
              </a:rPr>
              <a:t>Andere erbrachte Leistungen separat nach gültiger Regel prüfen.</a:t>
            </a:r>
            <a:endParaRPr lang="en-US" sz="1750" dirty="0"/>
          </a:p>
        </p:txBody>
      </p:sp>
      <p:sp>
        <p:nvSpPr>
          <p:cNvPr id="35" name="Shape 32"/>
          <p:cNvSpPr/>
          <p:nvPr/>
        </p:nvSpPr>
        <p:spPr>
          <a:xfrm>
            <a:off x="438912" y="5577840"/>
            <a:ext cx="11314176" cy="539496"/>
          </a:xfrm>
          <a:prstGeom prst="rect">
            <a:avLst/>
          </a:prstGeom>
          <a:solidFill>
            <a:srgbClr val="ECEFDF"/>
          </a:solidFill>
          <a:ln w="12700">
            <a:solidFill>
              <a:srgbClr val="ECEFDF"/>
            </a:solidFill>
            <a:prstDash val="solid"/>
          </a:ln>
        </p:spPr>
      </p:sp>
      <p:sp>
        <p:nvSpPr>
          <p:cNvPr id="36" name="Shape 33"/>
          <p:cNvSpPr/>
          <p:nvPr/>
        </p:nvSpPr>
        <p:spPr>
          <a:xfrm>
            <a:off x="438912" y="5577840"/>
            <a:ext cx="41148" cy="539496"/>
          </a:xfrm>
          <a:prstGeom prst="rect">
            <a:avLst/>
          </a:prstGeom>
          <a:solidFill>
            <a:srgbClr val="284907"/>
          </a:solidFill>
          <a:ln w="12700">
            <a:solidFill>
              <a:srgbClr val="284907"/>
            </a:solidFill>
            <a:prstDash val="solid"/>
          </a:ln>
        </p:spPr>
      </p:sp>
      <p:sp>
        <p:nvSpPr>
          <p:cNvPr id="37" name="Text 34"/>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Die Medikamentenliste allein genügt nicht: Anzahl, Abstände und stationäre Vollständigkeit prüfen.</a:t>
            </a:r>
            <a:endParaRPr lang="en-US" sz="1512"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04 | BEWEGUNGSAPPARAT UND INTEGUMENT</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ÜBERNOMMEN AUS 2026</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7A.73.-: nicht dynamische Stabilisierung der Wirbelsäule</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272; CHOP 2027: S. 285.</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49 / 124</a:t>
            </a:r>
            <a:endParaRPr lang="en-US" sz="900" dirty="0"/>
          </a:p>
        </p:txBody>
      </p:sp>
      <p:sp>
        <p:nvSpPr>
          <p:cNvPr id="16" name="Shape 13"/>
          <p:cNvSpPr/>
          <p:nvPr/>
        </p:nvSpPr>
        <p:spPr>
          <a:xfrm>
            <a:off x="438912" y="2020824"/>
            <a:ext cx="5532120" cy="3337560"/>
          </a:xfrm>
          <a:prstGeom prst="rect">
            <a:avLst/>
          </a:prstGeom>
          <a:solidFill>
            <a:srgbClr val="FFFFFF"/>
          </a:solidFill>
          <a:ln w="6350">
            <a:solidFill>
              <a:srgbClr val="DED9D0"/>
            </a:solidFill>
            <a:prstDash val="solid"/>
          </a:ln>
        </p:spPr>
      </p:sp>
      <p:sp>
        <p:nvSpPr>
          <p:cNvPr id="17" name="Shape 14"/>
          <p:cNvSpPr/>
          <p:nvPr/>
        </p:nvSpPr>
        <p:spPr>
          <a:xfrm>
            <a:off x="6217920" y="2020824"/>
            <a:ext cx="5532120" cy="3337560"/>
          </a:xfrm>
          <a:prstGeom prst="rect">
            <a:avLst/>
          </a:prstGeom>
          <a:solidFill>
            <a:srgbClr val="FFFFFF"/>
          </a:solidFill>
          <a:ln w="6350">
            <a:solidFill>
              <a:srgbClr val="DED9D0"/>
            </a:solidFill>
            <a:prstDash val="solid"/>
          </a:ln>
        </p:spPr>
      </p:sp>
      <p:sp>
        <p:nvSpPr>
          <p:cNvPr id="18" name="Shape 15"/>
          <p:cNvSpPr/>
          <p:nvPr/>
        </p:nvSpPr>
        <p:spPr>
          <a:xfrm>
            <a:off x="438912" y="2020824"/>
            <a:ext cx="5532120" cy="429768"/>
          </a:xfrm>
          <a:prstGeom prst="rect">
            <a:avLst/>
          </a:prstGeom>
          <a:solidFill>
            <a:srgbClr val="303D43"/>
          </a:solidFill>
          <a:ln w="12700">
            <a:solidFill>
              <a:srgbClr val="303D43"/>
            </a:solidFill>
            <a:prstDash val="solid"/>
          </a:ln>
        </p:spPr>
      </p:sp>
      <p:sp>
        <p:nvSpPr>
          <p:cNvPr id="19" name="Shape 16"/>
          <p:cNvSpPr/>
          <p:nvPr/>
        </p:nvSpPr>
        <p:spPr>
          <a:xfrm>
            <a:off x="6217920" y="2020824"/>
            <a:ext cx="5532120" cy="429768"/>
          </a:xfrm>
          <a:prstGeom prst="rect">
            <a:avLst/>
          </a:prstGeom>
          <a:solidFill>
            <a:srgbClr val="E5DAC7"/>
          </a:solidFill>
          <a:ln w="12700">
            <a:solidFill>
              <a:srgbClr val="E5DAC7"/>
            </a:solidFill>
            <a:prstDash val="solid"/>
          </a:ln>
        </p:spPr>
      </p:sp>
      <p:sp>
        <p:nvSpPr>
          <p:cNvPr id="20" name="Text 17"/>
          <p:cNvSpPr/>
          <p:nvPr/>
        </p:nvSpPr>
        <p:spPr>
          <a:xfrm>
            <a:off x="603504"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FFFFFF"/>
                </a:solidFill>
                <a:latin typeface="Arial" pitchFamily="34" charset="0"/>
                <a:ea typeface="Arial" pitchFamily="34" charset="-122"/>
                <a:cs typeface="Arial" pitchFamily="34" charset="-120"/>
              </a:rPr>
              <a:t>2026</a:t>
            </a:r>
            <a:endParaRPr lang="en-US" sz="1670" dirty="0"/>
          </a:p>
        </p:txBody>
      </p:sp>
      <p:sp>
        <p:nvSpPr>
          <p:cNvPr id="21" name="Text 18"/>
          <p:cNvSpPr/>
          <p:nvPr/>
        </p:nvSpPr>
        <p:spPr>
          <a:xfrm>
            <a:off x="6382512"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243239"/>
                </a:solidFill>
                <a:latin typeface="Arial" pitchFamily="34" charset="0"/>
                <a:ea typeface="Arial" pitchFamily="34" charset="-122"/>
                <a:cs typeface="Arial" pitchFamily="34" charset="-120"/>
              </a:rPr>
              <a:t>2027</a:t>
            </a:r>
            <a:endParaRPr lang="en-US" sz="1670" dirty="0"/>
          </a:p>
        </p:txBody>
      </p:sp>
      <p:sp>
        <p:nvSpPr>
          <p:cNvPr id="22" name="Shape 19"/>
          <p:cNvSpPr/>
          <p:nvPr/>
        </p:nvSpPr>
        <p:spPr>
          <a:xfrm>
            <a:off x="603504" y="2738628"/>
            <a:ext cx="45720" cy="45720"/>
          </a:xfrm>
          <a:prstGeom prst="rect">
            <a:avLst/>
          </a:prstGeom>
          <a:solidFill>
            <a:srgbClr val="8D9B77"/>
          </a:solidFill>
          <a:ln w="12700">
            <a:solidFill>
              <a:srgbClr val="8D9B77"/>
            </a:solidFill>
            <a:prstDash val="solid"/>
          </a:ln>
        </p:spPr>
      </p:sp>
      <p:sp>
        <p:nvSpPr>
          <p:cNvPr id="23" name="Text 20"/>
          <p:cNvSpPr/>
          <p:nvPr/>
        </p:nvSpPr>
        <p:spPr>
          <a:xfrm>
            <a:off x="768096" y="2651760"/>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Titel mit Einschränkung "durch Osteosynthese bei Frakturen".</a:t>
            </a:r>
            <a:endParaRPr lang="en-US" sz="1820" dirty="0"/>
          </a:p>
        </p:txBody>
      </p:sp>
      <p:sp>
        <p:nvSpPr>
          <p:cNvPr id="24" name="Shape 21"/>
          <p:cNvSpPr/>
          <p:nvPr/>
        </p:nvSpPr>
        <p:spPr>
          <a:xfrm>
            <a:off x="603504" y="3539947"/>
            <a:ext cx="45720" cy="45720"/>
          </a:xfrm>
          <a:prstGeom prst="rect">
            <a:avLst/>
          </a:prstGeom>
          <a:solidFill>
            <a:srgbClr val="8D9B77"/>
          </a:solidFill>
          <a:ln w="12700">
            <a:solidFill>
              <a:srgbClr val="8D9B77"/>
            </a:solidFill>
            <a:prstDash val="solid"/>
          </a:ln>
        </p:spPr>
      </p:sp>
      <p:sp>
        <p:nvSpPr>
          <p:cNvPr id="25" name="Text 22"/>
          <p:cNvSpPr/>
          <p:nvPr/>
        </p:nvSpPr>
        <p:spPr>
          <a:xfrm>
            <a:off x="768096" y="3453079"/>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Inklusivum nennt Osteotomie an der Wirbelsäule, Grad I und II.</a:t>
            </a:r>
            <a:endParaRPr lang="en-US" sz="1820" dirty="0"/>
          </a:p>
        </p:txBody>
      </p:sp>
      <p:sp>
        <p:nvSpPr>
          <p:cNvPr id="26" name="Shape 23"/>
          <p:cNvSpPr/>
          <p:nvPr/>
        </p:nvSpPr>
        <p:spPr>
          <a:xfrm>
            <a:off x="6382512" y="2738628"/>
            <a:ext cx="45720" cy="45720"/>
          </a:xfrm>
          <a:prstGeom prst="rect">
            <a:avLst/>
          </a:prstGeom>
          <a:solidFill>
            <a:srgbClr val="8D9B77"/>
          </a:solidFill>
          <a:ln w="12700">
            <a:solidFill>
              <a:srgbClr val="8D9B77"/>
            </a:solidFill>
            <a:prstDash val="solid"/>
          </a:ln>
        </p:spPr>
      </p:sp>
      <p:sp>
        <p:nvSpPr>
          <p:cNvPr id="27" name="Text 24"/>
          <p:cNvSpPr/>
          <p:nvPr/>
        </p:nvSpPr>
        <p:spPr>
          <a:xfrm>
            <a:off x="6547104" y="2651760"/>
            <a:ext cx="5029200" cy="300228"/>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Die Fraktur-Einschränkung im Titel entfällt.</a:t>
            </a:r>
            <a:endParaRPr lang="en-US" sz="1820" dirty="0"/>
          </a:p>
        </p:txBody>
      </p:sp>
      <p:sp>
        <p:nvSpPr>
          <p:cNvPr id="28" name="Shape 25"/>
          <p:cNvSpPr/>
          <p:nvPr/>
        </p:nvSpPr>
        <p:spPr>
          <a:xfrm>
            <a:off x="6382512" y="3290316"/>
            <a:ext cx="45720" cy="45720"/>
          </a:xfrm>
          <a:prstGeom prst="rect">
            <a:avLst/>
          </a:prstGeom>
          <a:solidFill>
            <a:srgbClr val="8D9B77"/>
          </a:solidFill>
          <a:ln w="12700">
            <a:solidFill>
              <a:srgbClr val="8D9B77"/>
            </a:solidFill>
            <a:prstDash val="solid"/>
          </a:ln>
        </p:spPr>
      </p:sp>
      <p:sp>
        <p:nvSpPr>
          <p:cNvPr id="29" name="Text 26"/>
          <p:cNvSpPr/>
          <p:nvPr/>
        </p:nvSpPr>
        <p:spPr>
          <a:xfrm>
            <a:off x="6547104" y="3203448"/>
            <a:ext cx="5029200" cy="8133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Erfasst werden (potenziell) bewegungserhaltende stabilisierende Eingriffe ohne Ziel einer knöchernen Fusion.</a:t>
            </a:r>
            <a:endParaRPr lang="en-US" sz="1820" dirty="0"/>
          </a:p>
        </p:txBody>
      </p:sp>
      <p:sp>
        <p:nvSpPr>
          <p:cNvPr id="30" name="Shape 27"/>
          <p:cNvSpPr/>
          <p:nvPr/>
        </p:nvSpPr>
        <p:spPr>
          <a:xfrm>
            <a:off x="6382512" y="4355135"/>
            <a:ext cx="45720" cy="45720"/>
          </a:xfrm>
          <a:prstGeom prst="rect">
            <a:avLst/>
          </a:prstGeom>
          <a:solidFill>
            <a:srgbClr val="8D9B77"/>
          </a:solidFill>
          <a:ln w="12700">
            <a:solidFill>
              <a:srgbClr val="8D9B77"/>
            </a:solidFill>
            <a:prstDash val="solid"/>
          </a:ln>
        </p:spPr>
      </p:sp>
      <p:sp>
        <p:nvSpPr>
          <p:cNvPr id="31" name="Text 28"/>
          <p:cNvSpPr/>
          <p:nvPr/>
        </p:nvSpPr>
        <p:spPr>
          <a:xfrm>
            <a:off x="6547104" y="4268267"/>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Das Inklusivum zur Osteotomie Grad I und II wird gestrichen.</a:t>
            </a:r>
            <a:endParaRPr lang="en-US" sz="1820" dirty="0"/>
          </a:p>
        </p:txBody>
      </p:sp>
      <p:sp>
        <p:nvSpPr>
          <p:cNvPr id="32" name="Shape 29"/>
          <p:cNvSpPr/>
          <p:nvPr/>
        </p:nvSpPr>
        <p:spPr>
          <a:xfrm>
            <a:off x="438912" y="5577840"/>
            <a:ext cx="11314176" cy="539496"/>
          </a:xfrm>
          <a:prstGeom prst="rect">
            <a:avLst/>
          </a:prstGeom>
          <a:solidFill>
            <a:srgbClr val="ECEFDF"/>
          </a:solidFill>
          <a:ln w="12700">
            <a:solidFill>
              <a:srgbClr val="ECEFDF"/>
            </a:solidFill>
            <a:prstDash val="solid"/>
          </a:ln>
        </p:spPr>
      </p:sp>
      <p:sp>
        <p:nvSpPr>
          <p:cNvPr id="33" name="Shape 30"/>
          <p:cNvSpPr/>
          <p:nvPr/>
        </p:nvSpPr>
        <p:spPr>
          <a:xfrm>
            <a:off x="438912" y="5577840"/>
            <a:ext cx="41148" cy="539496"/>
          </a:xfrm>
          <a:prstGeom prst="rect">
            <a:avLst/>
          </a:prstGeom>
          <a:solidFill>
            <a:srgbClr val="284907"/>
          </a:solidFill>
          <a:ln w="12700">
            <a:solidFill>
              <a:srgbClr val="284907"/>
            </a:solidFill>
            <a:prstDash val="solid"/>
          </a:ln>
        </p:spPr>
      </p:sp>
      <p:sp>
        <p:nvSpPr>
          <p:cNvPr id="34" name="Text 31"/>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494" b="1" dirty="0">
                <a:solidFill>
                  <a:srgbClr val="243239"/>
                </a:solidFill>
                <a:latin typeface="Arial" pitchFamily="34" charset="0"/>
                <a:ea typeface="Arial" pitchFamily="34" charset="-122"/>
                <a:cs typeface="Arial" pitchFamily="34" charset="-120"/>
              </a:rPr>
              <a:t>Nicht dynamisch bedeutet hier nicht automatisch knöchern fusionierend; das dokumentierte Operationsziel entscheidet.</a:t>
            </a:r>
            <a:endParaRPr lang="en-US" sz="1494"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04 | BEWEGUNGSAPPARAT UND INTEGUMENT</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SYSTEMATIK ERWEITERT</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Gelenkprothesen: drei Handlungen konsequent trennen</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291, 294; CHOP 2027: S. 303–304, 308.</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50 / 124</a:t>
            </a:r>
            <a:endParaRPr lang="en-US" sz="900" dirty="0"/>
          </a:p>
        </p:txBody>
      </p:sp>
      <p:sp>
        <p:nvSpPr>
          <p:cNvPr id="16" name="Shape 13"/>
          <p:cNvSpPr/>
          <p:nvPr/>
        </p:nvSpPr>
        <p:spPr>
          <a:xfrm>
            <a:off x="438912" y="2029968"/>
            <a:ext cx="11314176" cy="1002792"/>
          </a:xfrm>
          <a:prstGeom prst="rect">
            <a:avLst/>
          </a:prstGeom>
          <a:solidFill>
            <a:srgbClr val="FFFFFF"/>
          </a:solidFill>
          <a:ln w="12700">
            <a:solidFill>
              <a:srgbClr val="FFFFFF"/>
            </a:solidFill>
            <a:prstDash val="solid"/>
          </a:ln>
        </p:spPr>
      </p:sp>
      <p:sp>
        <p:nvSpPr>
          <p:cNvPr id="17" name="Text 14"/>
          <p:cNvSpPr/>
          <p:nvPr/>
        </p:nvSpPr>
        <p:spPr>
          <a:xfrm>
            <a:off x="603504" y="2157984"/>
            <a:ext cx="594360" cy="457200"/>
          </a:xfrm>
          <a:prstGeom prst="rect">
            <a:avLst/>
          </a:prstGeom>
          <a:noFill/>
          <a:ln/>
        </p:spPr>
        <p:txBody>
          <a:bodyPr wrap="square" lIns="0" tIns="0" rIns="0" bIns="0" rtlCol="0" anchor="ctr"/>
          <a:lstStyle/>
          <a:p>
            <a:pPr marL="0" indent="0">
              <a:lnSpc>
                <a:spcPct val="104000"/>
              </a:lnSpc>
              <a:buNone/>
            </a:pPr>
            <a:r>
              <a:rPr lang="en-US" sz="2400" b="1" dirty="0">
                <a:solidFill>
                  <a:srgbClr val="284907"/>
                </a:solidFill>
                <a:latin typeface="Arial" pitchFamily="34" charset="0"/>
                <a:ea typeface="Arial" pitchFamily="34" charset="-122"/>
                <a:cs typeface="Arial" pitchFamily="34" charset="-120"/>
              </a:rPr>
              <a:t>01</a:t>
            </a:r>
            <a:endParaRPr lang="en-US" sz="2400" dirty="0"/>
          </a:p>
        </p:txBody>
      </p:sp>
      <p:sp>
        <p:nvSpPr>
          <p:cNvPr id="18" name="Text 15"/>
          <p:cNvSpPr/>
          <p:nvPr/>
        </p:nvSpPr>
        <p:spPr>
          <a:xfrm>
            <a:off x="1380744" y="2148840"/>
            <a:ext cx="10189464" cy="274320"/>
          </a:xfrm>
          <a:prstGeom prst="rect">
            <a:avLst/>
          </a:prstGeom>
          <a:noFill/>
          <a:ln/>
        </p:spPr>
        <p:txBody>
          <a:bodyPr wrap="square" lIns="0" tIns="0" rIns="0" bIns="0" rtlCol="0" anchor="ctr"/>
          <a:lstStyle/>
          <a:p>
            <a:pPr marL="0" indent="0">
              <a:lnSpc>
                <a:spcPct val="104000"/>
              </a:lnSpc>
              <a:buNone/>
            </a:pPr>
            <a:r>
              <a:rPr lang="en-US" sz="1800" b="1" dirty="0">
                <a:solidFill>
                  <a:srgbClr val="243239"/>
                </a:solidFill>
                <a:latin typeface="Arial" pitchFamily="34" charset="0"/>
                <a:ea typeface="Arial" pitchFamily="34" charset="-122"/>
                <a:cs typeface="Arial" pitchFamily="34" charset="-120"/>
              </a:rPr>
              <a:t>Erstimplantation</a:t>
            </a:r>
            <a:endParaRPr lang="en-US" sz="1800" dirty="0"/>
          </a:p>
        </p:txBody>
      </p:sp>
      <p:sp>
        <p:nvSpPr>
          <p:cNvPr id="19" name="Text 16"/>
          <p:cNvSpPr/>
          <p:nvPr/>
        </p:nvSpPr>
        <p:spPr>
          <a:xfrm>
            <a:off x="1380744" y="2514600"/>
            <a:ext cx="10125456" cy="408432"/>
          </a:xfrm>
          <a:prstGeom prst="rect">
            <a:avLst/>
          </a:prstGeom>
          <a:noFill/>
          <a:ln/>
        </p:spPr>
        <p:txBody>
          <a:bodyPr wrap="square" lIns="0" tIns="0" rIns="0" bIns="0" rtlCol="0" anchor="t"/>
          <a:lstStyle/>
          <a:p>
            <a:pPr marL="0" indent="0">
              <a:lnSpc>
                <a:spcPct val="104000"/>
              </a:lnSpc>
              <a:buNone/>
            </a:pPr>
            <a:r>
              <a:rPr lang="en-US" sz="1746" dirty="0">
                <a:solidFill>
                  <a:srgbClr val="243239"/>
                </a:solidFill>
                <a:latin typeface="Arial" pitchFamily="34" charset="0"/>
                <a:ea typeface="Arial" pitchFamily="34" charset="-122"/>
                <a:cs typeface="Arial" pitchFamily="34" charset="-120"/>
              </a:rPr>
              <a:t>Einsetzen einer Prothese ohne Austausch einer bestehenden Prothese am betreffenden Gelenk.</a:t>
            </a:r>
            <a:endParaRPr lang="en-US" sz="1746" dirty="0"/>
          </a:p>
        </p:txBody>
      </p:sp>
      <p:sp>
        <p:nvSpPr>
          <p:cNvPr id="20" name="Shape 17"/>
          <p:cNvSpPr/>
          <p:nvPr/>
        </p:nvSpPr>
        <p:spPr>
          <a:xfrm>
            <a:off x="438912" y="3179064"/>
            <a:ext cx="11314176" cy="1002792"/>
          </a:xfrm>
          <a:prstGeom prst="rect">
            <a:avLst/>
          </a:prstGeom>
          <a:solidFill>
            <a:srgbClr val="F0EBE1"/>
          </a:solidFill>
          <a:ln w="12700">
            <a:solidFill>
              <a:srgbClr val="F0EBE1"/>
            </a:solidFill>
            <a:prstDash val="solid"/>
          </a:ln>
        </p:spPr>
      </p:sp>
      <p:sp>
        <p:nvSpPr>
          <p:cNvPr id="21" name="Text 18"/>
          <p:cNvSpPr/>
          <p:nvPr/>
        </p:nvSpPr>
        <p:spPr>
          <a:xfrm>
            <a:off x="603504" y="3307080"/>
            <a:ext cx="594360" cy="457200"/>
          </a:xfrm>
          <a:prstGeom prst="rect">
            <a:avLst/>
          </a:prstGeom>
          <a:noFill/>
          <a:ln/>
        </p:spPr>
        <p:txBody>
          <a:bodyPr wrap="square" lIns="0" tIns="0" rIns="0" bIns="0" rtlCol="0" anchor="ctr"/>
          <a:lstStyle/>
          <a:p>
            <a:pPr marL="0" indent="0">
              <a:lnSpc>
                <a:spcPct val="104000"/>
              </a:lnSpc>
              <a:buNone/>
            </a:pPr>
            <a:r>
              <a:rPr lang="en-US" sz="2400" b="1" dirty="0">
                <a:solidFill>
                  <a:srgbClr val="284907"/>
                </a:solidFill>
                <a:latin typeface="Arial" pitchFamily="34" charset="0"/>
                <a:ea typeface="Arial" pitchFamily="34" charset="-122"/>
                <a:cs typeface="Arial" pitchFamily="34" charset="-120"/>
              </a:rPr>
              <a:t>02</a:t>
            </a:r>
            <a:endParaRPr lang="en-US" sz="2400" dirty="0"/>
          </a:p>
        </p:txBody>
      </p:sp>
      <p:sp>
        <p:nvSpPr>
          <p:cNvPr id="22" name="Text 19"/>
          <p:cNvSpPr/>
          <p:nvPr/>
        </p:nvSpPr>
        <p:spPr>
          <a:xfrm>
            <a:off x="1380744" y="3297936"/>
            <a:ext cx="10189464" cy="274320"/>
          </a:xfrm>
          <a:prstGeom prst="rect">
            <a:avLst/>
          </a:prstGeom>
          <a:noFill/>
          <a:ln/>
        </p:spPr>
        <p:txBody>
          <a:bodyPr wrap="square" lIns="0" tIns="0" rIns="0" bIns="0" rtlCol="0" anchor="ctr"/>
          <a:lstStyle/>
          <a:p>
            <a:pPr marL="0" indent="0">
              <a:lnSpc>
                <a:spcPct val="104000"/>
              </a:lnSpc>
              <a:buNone/>
            </a:pPr>
            <a:r>
              <a:rPr lang="en-US" sz="1800" b="1" dirty="0">
                <a:solidFill>
                  <a:srgbClr val="243239"/>
                </a:solidFill>
                <a:latin typeface="Arial" pitchFamily="34" charset="0"/>
                <a:ea typeface="Arial" pitchFamily="34" charset="-122"/>
                <a:cs typeface="Arial" pitchFamily="34" charset="-120"/>
              </a:rPr>
              <a:t>Implantation bei Wechsel</a:t>
            </a:r>
            <a:endParaRPr lang="en-US" sz="1800" dirty="0"/>
          </a:p>
        </p:txBody>
      </p:sp>
      <p:sp>
        <p:nvSpPr>
          <p:cNvPr id="23" name="Text 20"/>
          <p:cNvSpPr/>
          <p:nvPr/>
        </p:nvSpPr>
        <p:spPr>
          <a:xfrm>
            <a:off x="1380744" y="3663696"/>
            <a:ext cx="10125456" cy="408432"/>
          </a:xfrm>
          <a:prstGeom prst="rect">
            <a:avLst/>
          </a:prstGeom>
          <a:noFill/>
          <a:ln/>
        </p:spPr>
        <p:txBody>
          <a:bodyPr wrap="square" lIns="0" tIns="0" rIns="0" bIns="0" rtlCol="0" anchor="t"/>
          <a:lstStyle/>
          <a:p>
            <a:pPr marL="0" indent="0">
              <a:lnSpc>
                <a:spcPct val="104000"/>
              </a:lnSpc>
              <a:buNone/>
            </a:pPr>
            <a:r>
              <a:rPr lang="en-US" sz="1552" dirty="0">
                <a:solidFill>
                  <a:srgbClr val="243239"/>
                </a:solidFill>
                <a:latin typeface="Arial" pitchFamily="34" charset="0"/>
                <a:ea typeface="Arial" pitchFamily="34" charset="-122"/>
                <a:cs typeface="Arial" pitchFamily="34" charset="-120"/>
              </a:rPr>
              <a:t>Neue Prothese wird im Rahmen eines Prothesenwechsels implantiert. Spezifisches Beachte zur Entfernung lesen.</a:t>
            </a:r>
            <a:endParaRPr lang="en-US" sz="1552" dirty="0"/>
          </a:p>
        </p:txBody>
      </p:sp>
      <p:sp>
        <p:nvSpPr>
          <p:cNvPr id="24" name="Shape 21"/>
          <p:cNvSpPr/>
          <p:nvPr/>
        </p:nvSpPr>
        <p:spPr>
          <a:xfrm>
            <a:off x="438912" y="4328160"/>
            <a:ext cx="11314176" cy="1002792"/>
          </a:xfrm>
          <a:prstGeom prst="rect">
            <a:avLst/>
          </a:prstGeom>
          <a:solidFill>
            <a:srgbClr val="FFFFFF"/>
          </a:solidFill>
          <a:ln w="12700">
            <a:solidFill>
              <a:srgbClr val="FFFFFF"/>
            </a:solidFill>
            <a:prstDash val="solid"/>
          </a:ln>
        </p:spPr>
      </p:sp>
      <p:sp>
        <p:nvSpPr>
          <p:cNvPr id="25" name="Text 22"/>
          <p:cNvSpPr/>
          <p:nvPr/>
        </p:nvSpPr>
        <p:spPr>
          <a:xfrm>
            <a:off x="603504" y="4456176"/>
            <a:ext cx="594360" cy="457200"/>
          </a:xfrm>
          <a:prstGeom prst="rect">
            <a:avLst/>
          </a:prstGeom>
          <a:noFill/>
          <a:ln/>
        </p:spPr>
        <p:txBody>
          <a:bodyPr wrap="square" lIns="0" tIns="0" rIns="0" bIns="0" rtlCol="0" anchor="ctr"/>
          <a:lstStyle/>
          <a:p>
            <a:pPr marL="0" indent="0">
              <a:lnSpc>
                <a:spcPct val="104000"/>
              </a:lnSpc>
              <a:buNone/>
            </a:pPr>
            <a:r>
              <a:rPr lang="en-US" sz="2400" b="1" dirty="0">
                <a:solidFill>
                  <a:srgbClr val="284907"/>
                </a:solidFill>
                <a:latin typeface="Arial" pitchFamily="34" charset="0"/>
                <a:ea typeface="Arial" pitchFamily="34" charset="-122"/>
                <a:cs typeface="Arial" pitchFamily="34" charset="-120"/>
              </a:rPr>
              <a:t>03</a:t>
            </a:r>
            <a:endParaRPr lang="en-US" sz="2400" dirty="0"/>
          </a:p>
        </p:txBody>
      </p:sp>
      <p:sp>
        <p:nvSpPr>
          <p:cNvPr id="26" name="Text 23"/>
          <p:cNvSpPr/>
          <p:nvPr/>
        </p:nvSpPr>
        <p:spPr>
          <a:xfrm>
            <a:off x="1380744" y="4447032"/>
            <a:ext cx="10189464" cy="274320"/>
          </a:xfrm>
          <a:prstGeom prst="rect">
            <a:avLst/>
          </a:prstGeom>
          <a:noFill/>
          <a:ln/>
        </p:spPr>
        <p:txBody>
          <a:bodyPr wrap="square" lIns="0" tIns="0" rIns="0" bIns="0" rtlCol="0" anchor="ctr"/>
          <a:lstStyle/>
          <a:p>
            <a:pPr marL="0" indent="0">
              <a:lnSpc>
                <a:spcPct val="104000"/>
              </a:lnSpc>
              <a:buNone/>
            </a:pPr>
            <a:r>
              <a:rPr lang="en-US" sz="1800" b="1" dirty="0">
                <a:solidFill>
                  <a:srgbClr val="243239"/>
                </a:solidFill>
                <a:latin typeface="Arial" pitchFamily="34" charset="0"/>
                <a:ea typeface="Arial" pitchFamily="34" charset="-122"/>
                <a:cs typeface="Arial" pitchFamily="34" charset="-120"/>
              </a:rPr>
              <a:t>Revision ohne Ersatz</a:t>
            </a:r>
            <a:endParaRPr lang="en-US" sz="1800" dirty="0"/>
          </a:p>
        </p:txBody>
      </p:sp>
      <p:sp>
        <p:nvSpPr>
          <p:cNvPr id="27" name="Text 24"/>
          <p:cNvSpPr/>
          <p:nvPr/>
        </p:nvSpPr>
        <p:spPr>
          <a:xfrm>
            <a:off x="1380744" y="4812792"/>
            <a:ext cx="10125456" cy="408432"/>
          </a:xfrm>
          <a:prstGeom prst="rect">
            <a:avLst/>
          </a:prstGeom>
          <a:noFill/>
          <a:ln/>
        </p:spPr>
        <p:txBody>
          <a:bodyPr wrap="square" lIns="0" tIns="0" rIns="0" bIns="0" rtlCol="0" anchor="t"/>
          <a:lstStyle/>
          <a:p>
            <a:pPr marL="0" indent="0">
              <a:lnSpc>
                <a:spcPct val="104000"/>
              </a:lnSpc>
              <a:buNone/>
            </a:pPr>
            <a:r>
              <a:rPr lang="en-US" sz="1520" dirty="0">
                <a:solidFill>
                  <a:srgbClr val="243239"/>
                </a:solidFill>
                <a:latin typeface="Arial" pitchFamily="34" charset="0"/>
                <a:ea typeface="Arial" pitchFamily="34" charset="-122"/>
                <a:cs typeface="Arial" pitchFamily="34" charset="-120"/>
              </a:rPr>
              <a:t>Eingriff an der bestehenden Versorgung ohne Ersatz der Prothese. Nicht mit einer Wechselimplantation gleichsetzen.</a:t>
            </a:r>
            <a:endParaRPr lang="en-US" sz="1520" dirty="0"/>
          </a:p>
        </p:txBody>
      </p:sp>
      <p:sp>
        <p:nvSpPr>
          <p:cNvPr id="28" name="Shape 25"/>
          <p:cNvSpPr/>
          <p:nvPr/>
        </p:nvSpPr>
        <p:spPr>
          <a:xfrm>
            <a:off x="438912" y="5577840"/>
            <a:ext cx="11314176" cy="539496"/>
          </a:xfrm>
          <a:prstGeom prst="rect">
            <a:avLst/>
          </a:prstGeom>
          <a:solidFill>
            <a:srgbClr val="ECEFDF"/>
          </a:solidFill>
          <a:ln w="12700">
            <a:solidFill>
              <a:srgbClr val="ECEFDF"/>
            </a:solidFill>
            <a:prstDash val="solid"/>
          </a:ln>
        </p:spPr>
      </p:sp>
      <p:sp>
        <p:nvSpPr>
          <p:cNvPr id="29" name="Shape 26"/>
          <p:cNvSpPr/>
          <p:nvPr/>
        </p:nvSpPr>
        <p:spPr>
          <a:xfrm>
            <a:off x="438912" y="5577840"/>
            <a:ext cx="41148" cy="539496"/>
          </a:xfrm>
          <a:prstGeom prst="rect">
            <a:avLst/>
          </a:prstGeom>
          <a:solidFill>
            <a:srgbClr val="284907"/>
          </a:solidFill>
          <a:ln w="12700">
            <a:solidFill>
              <a:srgbClr val="284907"/>
            </a:solidFill>
            <a:prstDash val="solid"/>
          </a:ln>
        </p:spPr>
      </p:sp>
      <p:sp>
        <p:nvSpPr>
          <p:cNvPr id="30" name="Text 27"/>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Diese Differenzierung wird 2027 auf weitere Gelenke übertragen; nicht alle Familien sind vollständig neu.</a:t>
            </a:r>
            <a:endParaRPr lang="en-US" sz="1512"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04 | BEWEGUNGSAPPARAT UND INTEGUMENT</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NEUE DIFFERENZIERUNG</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Untere Extremität: neue gelenkspezifische Serien</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291; CHOP 2027: S. 303–304.</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51 / 124</a:t>
            </a:r>
            <a:endParaRPr lang="en-US" sz="900" dirty="0"/>
          </a:p>
        </p:txBody>
      </p:sp>
      <p:sp>
        <p:nvSpPr>
          <p:cNvPr id="16" name="Shape 13"/>
          <p:cNvSpPr/>
          <p:nvPr/>
        </p:nvSpPr>
        <p:spPr>
          <a:xfrm>
            <a:off x="438912" y="2020824"/>
            <a:ext cx="4207373" cy="438912"/>
          </a:xfrm>
          <a:prstGeom prst="rect">
            <a:avLst/>
          </a:prstGeom>
          <a:solidFill>
            <a:srgbClr val="303D43"/>
          </a:solidFill>
          <a:ln w="12700">
            <a:solidFill>
              <a:srgbClr val="303D43"/>
            </a:solidFill>
            <a:prstDash val="solid"/>
          </a:ln>
        </p:spPr>
      </p:sp>
      <p:sp>
        <p:nvSpPr>
          <p:cNvPr id="17" name="Text 14"/>
          <p:cNvSpPr/>
          <p:nvPr/>
        </p:nvSpPr>
        <p:spPr>
          <a:xfrm>
            <a:off x="557784" y="2093976"/>
            <a:ext cx="3969629"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Gelenk / Prothese</a:t>
            </a:r>
            <a:endParaRPr lang="en-US" sz="1327" dirty="0"/>
          </a:p>
        </p:txBody>
      </p:sp>
      <p:sp>
        <p:nvSpPr>
          <p:cNvPr id="18" name="Shape 15"/>
          <p:cNvSpPr/>
          <p:nvPr/>
        </p:nvSpPr>
        <p:spPr>
          <a:xfrm>
            <a:off x="4646285" y="2020824"/>
            <a:ext cx="2195151" cy="438912"/>
          </a:xfrm>
          <a:prstGeom prst="rect">
            <a:avLst/>
          </a:prstGeom>
          <a:solidFill>
            <a:srgbClr val="303D43"/>
          </a:solidFill>
          <a:ln w="12700">
            <a:solidFill>
              <a:srgbClr val="303D43"/>
            </a:solidFill>
            <a:prstDash val="solid"/>
          </a:ln>
        </p:spPr>
      </p:sp>
      <p:sp>
        <p:nvSpPr>
          <p:cNvPr id="19" name="Text 16"/>
          <p:cNvSpPr/>
          <p:nvPr/>
        </p:nvSpPr>
        <p:spPr>
          <a:xfrm>
            <a:off x="4765157" y="2093976"/>
            <a:ext cx="1957407"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Erstimplantation</a:t>
            </a:r>
            <a:endParaRPr lang="en-US" sz="1327" dirty="0"/>
          </a:p>
        </p:txBody>
      </p:sp>
      <p:sp>
        <p:nvSpPr>
          <p:cNvPr id="20" name="Shape 17"/>
          <p:cNvSpPr/>
          <p:nvPr/>
        </p:nvSpPr>
        <p:spPr>
          <a:xfrm>
            <a:off x="6841437" y="2020824"/>
            <a:ext cx="2698207" cy="438912"/>
          </a:xfrm>
          <a:prstGeom prst="rect">
            <a:avLst/>
          </a:prstGeom>
          <a:solidFill>
            <a:srgbClr val="303D43"/>
          </a:solidFill>
          <a:ln w="12700">
            <a:solidFill>
              <a:srgbClr val="303D43"/>
            </a:solidFill>
            <a:prstDash val="solid"/>
          </a:ln>
        </p:spPr>
      </p:sp>
      <p:sp>
        <p:nvSpPr>
          <p:cNvPr id="21" name="Text 18"/>
          <p:cNvSpPr/>
          <p:nvPr/>
        </p:nvSpPr>
        <p:spPr>
          <a:xfrm>
            <a:off x="6960309" y="2093976"/>
            <a:ext cx="2460463"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Implantation bei Wechsel</a:t>
            </a:r>
            <a:endParaRPr lang="en-US" sz="1327" dirty="0"/>
          </a:p>
        </p:txBody>
      </p:sp>
      <p:sp>
        <p:nvSpPr>
          <p:cNvPr id="22" name="Shape 19"/>
          <p:cNvSpPr/>
          <p:nvPr/>
        </p:nvSpPr>
        <p:spPr>
          <a:xfrm>
            <a:off x="9539644" y="2020824"/>
            <a:ext cx="2213444" cy="438912"/>
          </a:xfrm>
          <a:prstGeom prst="rect">
            <a:avLst/>
          </a:prstGeom>
          <a:solidFill>
            <a:srgbClr val="303D43"/>
          </a:solidFill>
          <a:ln w="12700">
            <a:solidFill>
              <a:srgbClr val="303D43"/>
            </a:solidFill>
            <a:prstDash val="solid"/>
          </a:ln>
        </p:spPr>
      </p:sp>
      <p:sp>
        <p:nvSpPr>
          <p:cNvPr id="23" name="Text 20"/>
          <p:cNvSpPr/>
          <p:nvPr/>
        </p:nvSpPr>
        <p:spPr>
          <a:xfrm>
            <a:off x="9658516" y="2093976"/>
            <a:ext cx="1975700"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Revision ohne Ersatz</a:t>
            </a:r>
            <a:endParaRPr lang="en-US" sz="1327" dirty="0"/>
          </a:p>
        </p:txBody>
      </p:sp>
      <p:sp>
        <p:nvSpPr>
          <p:cNvPr id="24" name="Shape 21"/>
          <p:cNvSpPr/>
          <p:nvPr/>
        </p:nvSpPr>
        <p:spPr>
          <a:xfrm>
            <a:off x="438912" y="2459736"/>
            <a:ext cx="4207373" cy="895502"/>
          </a:xfrm>
          <a:prstGeom prst="rect">
            <a:avLst/>
          </a:prstGeom>
          <a:solidFill>
            <a:srgbClr val="FFFFFF"/>
          </a:solidFill>
          <a:ln w="12700">
            <a:solidFill>
              <a:srgbClr val="FFFFFF"/>
            </a:solidFill>
            <a:prstDash val="solid"/>
          </a:ln>
        </p:spPr>
      </p:sp>
      <p:sp>
        <p:nvSpPr>
          <p:cNvPr id="25" name="Text 22"/>
          <p:cNvSpPr/>
          <p:nvPr/>
        </p:nvSpPr>
        <p:spPr>
          <a:xfrm>
            <a:off x="557784" y="2528316"/>
            <a:ext cx="3969629" cy="758342"/>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Oberes Sprunggelenk</a:t>
            </a:r>
            <a:endParaRPr lang="en-US" sz="1677" dirty="0"/>
          </a:p>
        </p:txBody>
      </p:sp>
      <p:sp>
        <p:nvSpPr>
          <p:cNvPr id="26" name="Shape 23"/>
          <p:cNvSpPr/>
          <p:nvPr/>
        </p:nvSpPr>
        <p:spPr>
          <a:xfrm>
            <a:off x="4646285" y="2459736"/>
            <a:ext cx="2195151" cy="895502"/>
          </a:xfrm>
          <a:prstGeom prst="rect">
            <a:avLst/>
          </a:prstGeom>
          <a:solidFill>
            <a:srgbClr val="FFFFFF"/>
          </a:solidFill>
          <a:ln w="12700">
            <a:solidFill>
              <a:srgbClr val="FFFFFF"/>
            </a:solidFill>
            <a:prstDash val="solid"/>
          </a:ln>
        </p:spPr>
      </p:sp>
      <p:sp>
        <p:nvSpPr>
          <p:cNvPr id="27" name="Text 24"/>
          <p:cNvSpPr/>
          <p:nvPr/>
        </p:nvSpPr>
        <p:spPr>
          <a:xfrm>
            <a:off x="4765157" y="2528316"/>
            <a:ext cx="1957407" cy="758342"/>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81.56.11</a:t>
            </a:r>
            <a:endParaRPr lang="en-US" sz="1677" dirty="0"/>
          </a:p>
        </p:txBody>
      </p:sp>
      <p:sp>
        <p:nvSpPr>
          <p:cNvPr id="28" name="Shape 25"/>
          <p:cNvSpPr/>
          <p:nvPr/>
        </p:nvSpPr>
        <p:spPr>
          <a:xfrm>
            <a:off x="6841437" y="2459736"/>
            <a:ext cx="2698207" cy="895502"/>
          </a:xfrm>
          <a:prstGeom prst="rect">
            <a:avLst/>
          </a:prstGeom>
          <a:solidFill>
            <a:srgbClr val="FFFFFF"/>
          </a:solidFill>
          <a:ln w="12700">
            <a:solidFill>
              <a:srgbClr val="FFFFFF"/>
            </a:solidFill>
            <a:prstDash val="solid"/>
          </a:ln>
        </p:spPr>
      </p:sp>
      <p:sp>
        <p:nvSpPr>
          <p:cNvPr id="29" name="Text 26"/>
          <p:cNvSpPr/>
          <p:nvPr/>
        </p:nvSpPr>
        <p:spPr>
          <a:xfrm>
            <a:off x="6960309" y="2528316"/>
            <a:ext cx="2460463" cy="758342"/>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81.56.12</a:t>
            </a:r>
            <a:endParaRPr lang="en-US" sz="1677" dirty="0"/>
          </a:p>
        </p:txBody>
      </p:sp>
      <p:sp>
        <p:nvSpPr>
          <p:cNvPr id="30" name="Shape 27"/>
          <p:cNvSpPr/>
          <p:nvPr/>
        </p:nvSpPr>
        <p:spPr>
          <a:xfrm>
            <a:off x="9539644" y="2459736"/>
            <a:ext cx="2213444" cy="895502"/>
          </a:xfrm>
          <a:prstGeom prst="rect">
            <a:avLst/>
          </a:prstGeom>
          <a:solidFill>
            <a:srgbClr val="FFFFFF"/>
          </a:solidFill>
          <a:ln w="12700">
            <a:solidFill>
              <a:srgbClr val="FFFFFF"/>
            </a:solidFill>
            <a:prstDash val="solid"/>
          </a:ln>
        </p:spPr>
      </p:sp>
      <p:sp>
        <p:nvSpPr>
          <p:cNvPr id="31" name="Text 28"/>
          <p:cNvSpPr/>
          <p:nvPr/>
        </p:nvSpPr>
        <p:spPr>
          <a:xfrm>
            <a:off x="9658516" y="2528316"/>
            <a:ext cx="1975700" cy="758342"/>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81.56.13</a:t>
            </a:r>
            <a:endParaRPr lang="en-US" sz="1677" dirty="0"/>
          </a:p>
        </p:txBody>
      </p:sp>
      <p:sp>
        <p:nvSpPr>
          <p:cNvPr id="32" name="Shape 29"/>
          <p:cNvSpPr/>
          <p:nvPr/>
        </p:nvSpPr>
        <p:spPr>
          <a:xfrm>
            <a:off x="438912" y="3355238"/>
            <a:ext cx="4207373" cy="1116787"/>
          </a:xfrm>
          <a:prstGeom prst="rect">
            <a:avLst/>
          </a:prstGeom>
          <a:solidFill>
            <a:srgbClr val="F0EBE1"/>
          </a:solidFill>
          <a:ln w="12700">
            <a:solidFill>
              <a:srgbClr val="F0EBE1"/>
            </a:solidFill>
            <a:prstDash val="solid"/>
          </a:ln>
        </p:spPr>
      </p:sp>
      <p:sp>
        <p:nvSpPr>
          <p:cNvPr id="33" name="Text 30"/>
          <p:cNvSpPr/>
          <p:nvPr/>
        </p:nvSpPr>
        <p:spPr>
          <a:xfrm>
            <a:off x="557784" y="3423818"/>
            <a:ext cx="3969629" cy="979627"/>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Fusswurzel, inkl. Tarsometatarsalgelenke</a:t>
            </a:r>
            <a:endParaRPr lang="en-US" sz="1677" dirty="0"/>
          </a:p>
        </p:txBody>
      </p:sp>
      <p:sp>
        <p:nvSpPr>
          <p:cNvPr id="34" name="Shape 31"/>
          <p:cNvSpPr/>
          <p:nvPr/>
        </p:nvSpPr>
        <p:spPr>
          <a:xfrm>
            <a:off x="4646285" y="3355238"/>
            <a:ext cx="2195151" cy="1116787"/>
          </a:xfrm>
          <a:prstGeom prst="rect">
            <a:avLst/>
          </a:prstGeom>
          <a:solidFill>
            <a:srgbClr val="F0EBE1"/>
          </a:solidFill>
          <a:ln w="12700">
            <a:solidFill>
              <a:srgbClr val="F0EBE1"/>
            </a:solidFill>
            <a:prstDash val="solid"/>
          </a:ln>
        </p:spPr>
      </p:sp>
      <p:sp>
        <p:nvSpPr>
          <p:cNvPr id="35" name="Text 32"/>
          <p:cNvSpPr/>
          <p:nvPr/>
        </p:nvSpPr>
        <p:spPr>
          <a:xfrm>
            <a:off x="4765157" y="3423818"/>
            <a:ext cx="1957407" cy="979627"/>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81.57.21</a:t>
            </a:r>
            <a:endParaRPr lang="en-US" sz="1677" dirty="0"/>
          </a:p>
        </p:txBody>
      </p:sp>
      <p:sp>
        <p:nvSpPr>
          <p:cNvPr id="36" name="Shape 33"/>
          <p:cNvSpPr/>
          <p:nvPr/>
        </p:nvSpPr>
        <p:spPr>
          <a:xfrm>
            <a:off x="6841437" y="3355238"/>
            <a:ext cx="2698207" cy="1116787"/>
          </a:xfrm>
          <a:prstGeom prst="rect">
            <a:avLst/>
          </a:prstGeom>
          <a:solidFill>
            <a:srgbClr val="F0EBE1"/>
          </a:solidFill>
          <a:ln w="12700">
            <a:solidFill>
              <a:srgbClr val="F0EBE1"/>
            </a:solidFill>
            <a:prstDash val="solid"/>
          </a:ln>
        </p:spPr>
      </p:sp>
      <p:sp>
        <p:nvSpPr>
          <p:cNvPr id="37" name="Text 34"/>
          <p:cNvSpPr/>
          <p:nvPr/>
        </p:nvSpPr>
        <p:spPr>
          <a:xfrm>
            <a:off x="6960309" y="3423818"/>
            <a:ext cx="2460463" cy="979627"/>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81.57.22</a:t>
            </a:r>
            <a:endParaRPr lang="en-US" sz="1677" dirty="0"/>
          </a:p>
        </p:txBody>
      </p:sp>
      <p:sp>
        <p:nvSpPr>
          <p:cNvPr id="38" name="Shape 35"/>
          <p:cNvSpPr/>
          <p:nvPr/>
        </p:nvSpPr>
        <p:spPr>
          <a:xfrm>
            <a:off x="9539644" y="3355238"/>
            <a:ext cx="2213444" cy="1116787"/>
          </a:xfrm>
          <a:prstGeom prst="rect">
            <a:avLst/>
          </a:prstGeom>
          <a:solidFill>
            <a:srgbClr val="F0EBE1"/>
          </a:solidFill>
          <a:ln w="12700">
            <a:solidFill>
              <a:srgbClr val="F0EBE1"/>
            </a:solidFill>
            <a:prstDash val="solid"/>
          </a:ln>
        </p:spPr>
      </p:sp>
      <p:sp>
        <p:nvSpPr>
          <p:cNvPr id="39" name="Text 36"/>
          <p:cNvSpPr/>
          <p:nvPr/>
        </p:nvSpPr>
        <p:spPr>
          <a:xfrm>
            <a:off x="9658516" y="3423818"/>
            <a:ext cx="1975700" cy="979627"/>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81.57.23</a:t>
            </a:r>
            <a:endParaRPr lang="en-US" sz="1677" dirty="0"/>
          </a:p>
        </p:txBody>
      </p:sp>
      <p:sp>
        <p:nvSpPr>
          <p:cNvPr id="40" name="Shape 37"/>
          <p:cNvSpPr/>
          <p:nvPr/>
        </p:nvSpPr>
        <p:spPr>
          <a:xfrm>
            <a:off x="438912" y="4472026"/>
            <a:ext cx="4207373" cy="895502"/>
          </a:xfrm>
          <a:prstGeom prst="rect">
            <a:avLst/>
          </a:prstGeom>
          <a:solidFill>
            <a:srgbClr val="FFFFFF"/>
          </a:solidFill>
          <a:ln w="12700">
            <a:solidFill>
              <a:srgbClr val="FFFFFF"/>
            </a:solidFill>
            <a:prstDash val="solid"/>
          </a:ln>
        </p:spPr>
      </p:sp>
      <p:sp>
        <p:nvSpPr>
          <p:cNvPr id="41" name="Text 38"/>
          <p:cNvSpPr/>
          <p:nvPr/>
        </p:nvSpPr>
        <p:spPr>
          <a:xfrm>
            <a:off x="557784" y="4540606"/>
            <a:ext cx="3969629" cy="758342"/>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Mittelfuss oder Zehen</a:t>
            </a:r>
            <a:endParaRPr lang="en-US" sz="1677" dirty="0"/>
          </a:p>
        </p:txBody>
      </p:sp>
      <p:sp>
        <p:nvSpPr>
          <p:cNvPr id="42" name="Shape 39"/>
          <p:cNvSpPr/>
          <p:nvPr/>
        </p:nvSpPr>
        <p:spPr>
          <a:xfrm>
            <a:off x="4646285" y="4472026"/>
            <a:ext cx="2195151" cy="895502"/>
          </a:xfrm>
          <a:prstGeom prst="rect">
            <a:avLst/>
          </a:prstGeom>
          <a:solidFill>
            <a:srgbClr val="FFFFFF"/>
          </a:solidFill>
          <a:ln w="12700">
            <a:solidFill>
              <a:srgbClr val="FFFFFF"/>
            </a:solidFill>
            <a:prstDash val="solid"/>
          </a:ln>
        </p:spPr>
      </p:sp>
      <p:sp>
        <p:nvSpPr>
          <p:cNvPr id="43" name="Text 40"/>
          <p:cNvSpPr/>
          <p:nvPr/>
        </p:nvSpPr>
        <p:spPr>
          <a:xfrm>
            <a:off x="4765157" y="4540606"/>
            <a:ext cx="1957407" cy="758342"/>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81.57.31</a:t>
            </a:r>
            <a:endParaRPr lang="en-US" sz="1677" dirty="0"/>
          </a:p>
        </p:txBody>
      </p:sp>
      <p:sp>
        <p:nvSpPr>
          <p:cNvPr id="44" name="Shape 41"/>
          <p:cNvSpPr/>
          <p:nvPr/>
        </p:nvSpPr>
        <p:spPr>
          <a:xfrm>
            <a:off x="6841437" y="4472026"/>
            <a:ext cx="2698207" cy="895502"/>
          </a:xfrm>
          <a:prstGeom prst="rect">
            <a:avLst/>
          </a:prstGeom>
          <a:solidFill>
            <a:srgbClr val="FFFFFF"/>
          </a:solidFill>
          <a:ln w="12700">
            <a:solidFill>
              <a:srgbClr val="FFFFFF"/>
            </a:solidFill>
            <a:prstDash val="solid"/>
          </a:ln>
        </p:spPr>
      </p:sp>
      <p:sp>
        <p:nvSpPr>
          <p:cNvPr id="45" name="Text 42"/>
          <p:cNvSpPr/>
          <p:nvPr/>
        </p:nvSpPr>
        <p:spPr>
          <a:xfrm>
            <a:off x="6960309" y="4540606"/>
            <a:ext cx="2460463" cy="758342"/>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81.57.32</a:t>
            </a:r>
            <a:endParaRPr lang="en-US" sz="1677" dirty="0"/>
          </a:p>
        </p:txBody>
      </p:sp>
      <p:sp>
        <p:nvSpPr>
          <p:cNvPr id="46" name="Shape 43"/>
          <p:cNvSpPr/>
          <p:nvPr/>
        </p:nvSpPr>
        <p:spPr>
          <a:xfrm>
            <a:off x="9539644" y="4472026"/>
            <a:ext cx="2213444" cy="895502"/>
          </a:xfrm>
          <a:prstGeom prst="rect">
            <a:avLst/>
          </a:prstGeom>
          <a:solidFill>
            <a:srgbClr val="FFFFFF"/>
          </a:solidFill>
          <a:ln w="12700">
            <a:solidFill>
              <a:srgbClr val="FFFFFF"/>
            </a:solidFill>
            <a:prstDash val="solid"/>
          </a:ln>
        </p:spPr>
      </p:sp>
      <p:sp>
        <p:nvSpPr>
          <p:cNvPr id="47" name="Text 44"/>
          <p:cNvSpPr/>
          <p:nvPr/>
        </p:nvSpPr>
        <p:spPr>
          <a:xfrm>
            <a:off x="9658516" y="4540606"/>
            <a:ext cx="1975700" cy="758342"/>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81.57.33</a:t>
            </a:r>
            <a:endParaRPr lang="en-US" sz="1677" dirty="0"/>
          </a:p>
        </p:txBody>
      </p:sp>
      <p:sp>
        <p:nvSpPr>
          <p:cNvPr id="48" name="Shape 45"/>
          <p:cNvSpPr/>
          <p:nvPr/>
        </p:nvSpPr>
        <p:spPr>
          <a:xfrm>
            <a:off x="438912" y="5577840"/>
            <a:ext cx="11314176" cy="539496"/>
          </a:xfrm>
          <a:prstGeom prst="rect">
            <a:avLst/>
          </a:prstGeom>
          <a:solidFill>
            <a:srgbClr val="ECEFDF"/>
          </a:solidFill>
          <a:ln w="12700">
            <a:solidFill>
              <a:srgbClr val="ECEFDF"/>
            </a:solidFill>
            <a:prstDash val="solid"/>
          </a:ln>
        </p:spPr>
      </p:sp>
      <p:sp>
        <p:nvSpPr>
          <p:cNvPr id="49" name="Shape 46"/>
          <p:cNvSpPr/>
          <p:nvPr/>
        </p:nvSpPr>
        <p:spPr>
          <a:xfrm>
            <a:off x="438912" y="5577840"/>
            <a:ext cx="41148" cy="539496"/>
          </a:xfrm>
          <a:prstGeom prst="rect">
            <a:avLst/>
          </a:prstGeom>
          <a:solidFill>
            <a:srgbClr val="284907"/>
          </a:solidFill>
          <a:ln w="12700">
            <a:solidFill>
              <a:srgbClr val="284907"/>
            </a:solidFill>
            <a:prstDash val="solid"/>
          </a:ln>
        </p:spPr>
      </p:sp>
      <p:sp>
        <p:nvSpPr>
          <p:cNvPr id="50" name="Text 47"/>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81.59 ist nun eine endständige Resteklasse; bekannte Gelenk- und Eingriffsart zuerst spezifisch abbilden.</a:t>
            </a:r>
            <a:endParaRPr lang="en-US" sz="1512"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04 | BEWEGUNGSAPPARAT UND INTEGUMENT</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NEUE DIFFERENZIERUNG</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Hand und Handgelenk: neue Handlungstrias</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291; CHOP 2027: S. 304–305.</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52 / 124</a:t>
            </a:r>
            <a:endParaRPr lang="en-US" sz="900" dirty="0"/>
          </a:p>
        </p:txBody>
      </p:sp>
      <p:sp>
        <p:nvSpPr>
          <p:cNvPr id="16" name="Shape 13"/>
          <p:cNvSpPr/>
          <p:nvPr/>
        </p:nvSpPr>
        <p:spPr>
          <a:xfrm>
            <a:off x="438912" y="2020824"/>
            <a:ext cx="4390303" cy="438912"/>
          </a:xfrm>
          <a:prstGeom prst="rect">
            <a:avLst/>
          </a:prstGeom>
          <a:solidFill>
            <a:srgbClr val="303D43"/>
          </a:solidFill>
          <a:ln w="12700">
            <a:solidFill>
              <a:srgbClr val="303D43"/>
            </a:solidFill>
            <a:prstDash val="solid"/>
          </a:ln>
        </p:spPr>
      </p:sp>
      <p:sp>
        <p:nvSpPr>
          <p:cNvPr id="17" name="Text 14"/>
          <p:cNvSpPr/>
          <p:nvPr/>
        </p:nvSpPr>
        <p:spPr>
          <a:xfrm>
            <a:off x="557784" y="2093976"/>
            <a:ext cx="4152559"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Gelenk / Prothese</a:t>
            </a:r>
            <a:endParaRPr lang="en-US" sz="1327" dirty="0"/>
          </a:p>
        </p:txBody>
      </p:sp>
      <p:sp>
        <p:nvSpPr>
          <p:cNvPr id="18" name="Shape 15"/>
          <p:cNvSpPr/>
          <p:nvPr/>
        </p:nvSpPr>
        <p:spPr>
          <a:xfrm>
            <a:off x="4829215" y="2020824"/>
            <a:ext cx="2332348" cy="438912"/>
          </a:xfrm>
          <a:prstGeom prst="rect">
            <a:avLst/>
          </a:prstGeom>
          <a:solidFill>
            <a:srgbClr val="303D43"/>
          </a:solidFill>
          <a:ln w="12700">
            <a:solidFill>
              <a:srgbClr val="303D43"/>
            </a:solidFill>
            <a:prstDash val="solid"/>
          </a:ln>
        </p:spPr>
      </p:sp>
      <p:sp>
        <p:nvSpPr>
          <p:cNvPr id="19" name="Text 16"/>
          <p:cNvSpPr/>
          <p:nvPr/>
        </p:nvSpPr>
        <p:spPr>
          <a:xfrm>
            <a:off x="4948087" y="2093976"/>
            <a:ext cx="2094604"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Erstimplantation</a:t>
            </a:r>
            <a:endParaRPr lang="en-US" sz="1327" dirty="0"/>
          </a:p>
        </p:txBody>
      </p:sp>
      <p:sp>
        <p:nvSpPr>
          <p:cNvPr id="20" name="Shape 17"/>
          <p:cNvSpPr/>
          <p:nvPr/>
        </p:nvSpPr>
        <p:spPr>
          <a:xfrm>
            <a:off x="7161563" y="2020824"/>
            <a:ext cx="2295762" cy="438912"/>
          </a:xfrm>
          <a:prstGeom prst="rect">
            <a:avLst/>
          </a:prstGeom>
          <a:solidFill>
            <a:srgbClr val="303D43"/>
          </a:solidFill>
          <a:ln w="12700">
            <a:solidFill>
              <a:srgbClr val="303D43"/>
            </a:solidFill>
            <a:prstDash val="solid"/>
          </a:ln>
        </p:spPr>
      </p:sp>
      <p:sp>
        <p:nvSpPr>
          <p:cNvPr id="21" name="Text 18"/>
          <p:cNvSpPr/>
          <p:nvPr/>
        </p:nvSpPr>
        <p:spPr>
          <a:xfrm>
            <a:off x="7280435" y="2093976"/>
            <a:ext cx="2058018"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Bei Wechsel</a:t>
            </a:r>
            <a:endParaRPr lang="en-US" sz="1327" dirty="0"/>
          </a:p>
        </p:txBody>
      </p:sp>
      <p:sp>
        <p:nvSpPr>
          <p:cNvPr id="22" name="Shape 19"/>
          <p:cNvSpPr/>
          <p:nvPr/>
        </p:nvSpPr>
        <p:spPr>
          <a:xfrm>
            <a:off x="9457326" y="2020824"/>
            <a:ext cx="2295762" cy="438912"/>
          </a:xfrm>
          <a:prstGeom prst="rect">
            <a:avLst/>
          </a:prstGeom>
          <a:solidFill>
            <a:srgbClr val="303D43"/>
          </a:solidFill>
          <a:ln w="12700">
            <a:solidFill>
              <a:srgbClr val="303D43"/>
            </a:solidFill>
            <a:prstDash val="solid"/>
          </a:ln>
        </p:spPr>
      </p:sp>
      <p:sp>
        <p:nvSpPr>
          <p:cNvPr id="23" name="Text 20"/>
          <p:cNvSpPr/>
          <p:nvPr/>
        </p:nvSpPr>
        <p:spPr>
          <a:xfrm>
            <a:off x="9576198" y="2093976"/>
            <a:ext cx="2058018"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Ohne Ersatz</a:t>
            </a:r>
            <a:endParaRPr lang="en-US" sz="1327" dirty="0"/>
          </a:p>
        </p:txBody>
      </p:sp>
      <p:sp>
        <p:nvSpPr>
          <p:cNvPr id="24" name="Shape 21"/>
          <p:cNvSpPr/>
          <p:nvPr/>
        </p:nvSpPr>
        <p:spPr>
          <a:xfrm>
            <a:off x="438912" y="2459736"/>
            <a:ext cx="4390303" cy="581558"/>
          </a:xfrm>
          <a:prstGeom prst="rect">
            <a:avLst/>
          </a:prstGeom>
          <a:solidFill>
            <a:srgbClr val="FFFFFF"/>
          </a:solidFill>
          <a:ln w="12700">
            <a:solidFill>
              <a:srgbClr val="FFFFFF"/>
            </a:solidFill>
            <a:prstDash val="solid"/>
          </a:ln>
        </p:spPr>
      </p:sp>
      <p:sp>
        <p:nvSpPr>
          <p:cNvPr id="25" name="Text 22"/>
          <p:cNvSpPr/>
          <p:nvPr/>
        </p:nvSpPr>
        <p:spPr>
          <a:xfrm>
            <a:off x="557784" y="2528316"/>
            <a:ext cx="4152559" cy="44439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MCP- oder Interphalangealgelenk</a:t>
            </a:r>
            <a:endParaRPr lang="en-US" sz="1677" dirty="0"/>
          </a:p>
        </p:txBody>
      </p:sp>
      <p:sp>
        <p:nvSpPr>
          <p:cNvPr id="26" name="Shape 23"/>
          <p:cNvSpPr/>
          <p:nvPr/>
        </p:nvSpPr>
        <p:spPr>
          <a:xfrm>
            <a:off x="4829215" y="2459736"/>
            <a:ext cx="2332348" cy="581558"/>
          </a:xfrm>
          <a:prstGeom prst="rect">
            <a:avLst/>
          </a:prstGeom>
          <a:solidFill>
            <a:srgbClr val="FFFFFF"/>
          </a:solidFill>
          <a:ln w="12700">
            <a:solidFill>
              <a:srgbClr val="FFFFFF"/>
            </a:solidFill>
            <a:prstDash val="solid"/>
          </a:ln>
        </p:spPr>
      </p:sp>
      <p:sp>
        <p:nvSpPr>
          <p:cNvPr id="27" name="Text 24"/>
          <p:cNvSpPr/>
          <p:nvPr/>
        </p:nvSpPr>
        <p:spPr>
          <a:xfrm>
            <a:off x="4948087" y="2528316"/>
            <a:ext cx="2094604"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81.71.11</a:t>
            </a:r>
            <a:endParaRPr lang="en-US" sz="1677" dirty="0"/>
          </a:p>
        </p:txBody>
      </p:sp>
      <p:sp>
        <p:nvSpPr>
          <p:cNvPr id="28" name="Shape 25"/>
          <p:cNvSpPr/>
          <p:nvPr/>
        </p:nvSpPr>
        <p:spPr>
          <a:xfrm>
            <a:off x="7161563" y="2459736"/>
            <a:ext cx="2295762" cy="581558"/>
          </a:xfrm>
          <a:prstGeom prst="rect">
            <a:avLst/>
          </a:prstGeom>
          <a:solidFill>
            <a:srgbClr val="FFFFFF"/>
          </a:solidFill>
          <a:ln w="12700">
            <a:solidFill>
              <a:srgbClr val="FFFFFF"/>
            </a:solidFill>
            <a:prstDash val="solid"/>
          </a:ln>
        </p:spPr>
      </p:sp>
      <p:sp>
        <p:nvSpPr>
          <p:cNvPr id="29" name="Text 26"/>
          <p:cNvSpPr/>
          <p:nvPr/>
        </p:nvSpPr>
        <p:spPr>
          <a:xfrm>
            <a:off x="7280435" y="2528316"/>
            <a:ext cx="2058018"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81.71.12</a:t>
            </a:r>
            <a:endParaRPr lang="en-US" sz="1677" dirty="0"/>
          </a:p>
        </p:txBody>
      </p:sp>
      <p:sp>
        <p:nvSpPr>
          <p:cNvPr id="30" name="Shape 27"/>
          <p:cNvSpPr/>
          <p:nvPr/>
        </p:nvSpPr>
        <p:spPr>
          <a:xfrm>
            <a:off x="9457326" y="2459736"/>
            <a:ext cx="2295762" cy="581558"/>
          </a:xfrm>
          <a:prstGeom prst="rect">
            <a:avLst/>
          </a:prstGeom>
          <a:solidFill>
            <a:srgbClr val="FFFFFF"/>
          </a:solidFill>
          <a:ln w="12700">
            <a:solidFill>
              <a:srgbClr val="FFFFFF"/>
            </a:solidFill>
            <a:prstDash val="solid"/>
          </a:ln>
        </p:spPr>
      </p:sp>
      <p:sp>
        <p:nvSpPr>
          <p:cNvPr id="31" name="Text 28"/>
          <p:cNvSpPr/>
          <p:nvPr/>
        </p:nvSpPr>
        <p:spPr>
          <a:xfrm>
            <a:off x="9576198" y="2528316"/>
            <a:ext cx="2058018"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81.71.13</a:t>
            </a:r>
            <a:endParaRPr lang="en-US" sz="1677" dirty="0"/>
          </a:p>
        </p:txBody>
      </p:sp>
      <p:sp>
        <p:nvSpPr>
          <p:cNvPr id="32" name="Shape 29"/>
          <p:cNvSpPr/>
          <p:nvPr/>
        </p:nvSpPr>
        <p:spPr>
          <a:xfrm>
            <a:off x="438912" y="3041294"/>
            <a:ext cx="4390303" cy="581558"/>
          </a:xfrm>
          <a:prstGeom prst="rect">
            <a:avLst/>
          </a:prstGeom>
          <a:solidFill>
            <a:srgbClr val="F0EBE1"/>
          </a:solidFill>
          <a:ln w="12700">
            <a:solidFill>
              <a:srgbClr val="F0EBE1"/>
            </a:solidFill>
            <a:prstDash val="solid"/>
          </a:ln>
        </p:spPr>
      </p:sp>
      <p:sp>
        <p:nvSpPr>
          <p:cNvPr id="33" name="Text 30"/>
          <p:cNvSpPr/>
          <p:nvPr/>
        </p:nvSpPr>
        <p:spPr>
          <a:xfrm>
            <a:off x="557784" y="3109874"/>
            <a:ext cx="4152559" cy="44439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Totaler Handgelenkersatz</a:t>
            </a:r>
            <a:endParaRPr lang="en-US" sz="1677" dirty="0"/>
          </a:p>
        </p:txBody>
      </p:sp>
      <p:sp>
        <p:nvSpPr>
          <p:cNvPr id="34" name="Shape 31"/>
          <p:cNvSpPr/>
          <p:nvPr/>
        </p:nvSpPr>
        <p:spPr>
          <a:xfrm>
            <a:off x="4829215" y="3041294"/>
            <a:ext cx="2332348" cy="581558"/>
          </a:xfrm>
          <a:prstGeom prst="rect">
            <a:avLst/>
          </a:prstGeom>
          <a:solidFill>
            <a:srgbClr val="F0EBE1"/>
          </a:solidFill>
          <a:ln w="12700">
            <a:solidFill>
              <a:srgbClr val="F0EBE1"/>
            </a:solidFill>
            <a:prstDash val="solid"/>
          </a:ln>
        </p:spPr>
      </p:sp>
      <p:sp>
        <p:nvSpPr>
          <p:cNvPr id="35" name="Text 32"/>
          <p:cNvSpPr/>
          <p:nvPr/>
        </p:nvSpPr>
        <p:spPr>
          <a:xfrm>
            <a:off x="4948087" y="3109874"/>
            <a:ext cx="2094604"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81.73.11</a:t>
            </a:r>
            <a:endParaRPr lang="en-US" sz="1677" dirty="0"/>
          </a:p>
        </p:txBody>
      </p:sp>
      <p:sp>
        <p:nvSpPr>
          <p:cNvPr id="36" name="Shape 33"/>
          <p:cNvSpPr/>
          <p:nvPr/>
        </p:nvSpPr>
        <p:spPr>
          <a:xfrm>
            <a:off x="7161563" y="3041294"/>
            <a:ext cx="2295762" cy="581558"/>
          </a:xfrm>
          <a:prstGeom prst="rect">
            <a:avLst/>
          </a:prstGeom>
          <a:solidFill>
            <a:srgbClr val="F0EBE1"/>
          </a:solidFill>
          <a:ln w="12700">
            <a:solidFill>
              <a:srgbClr val="F0EBE1"/>
            </a:solidFill>
            <a:prstDash val="solid"/>
          </a:ln>
        </p:spPr>
      </p:sp>
      <p:sp>
        <p:nvSpPr>
          <p:cNvPr id="37" name="Text 34"/>
          <p:cNvSpPr/>
          <p:nvPr/>
        </p:nvSpPr>
        <p:spPr>
          <a:xfrm>
            <a:off x="7280435" y="3109874"/>
            <a:ext cx="2058018"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81.73.12</a:t>
            </a:r>
            <a:endParaRPr lang="en-US" sz="1677" dirty="0"/>
          </a:p>
        </p:txBody>
      </p:sp>
      <p:sp>
        <p:nvSpPr>
          <p:cNvPr id="38" name="Shape 35"/>
          <p:cNvSpPr/>
          <p:nvPr/>
        </p:nvSpPr>
        <p:spPr>
          <a:xfrm>
            <a:off x="9457326" y="3041294"/>
            <a:ext cx="2295762" cy="581558"/>
          </a:xfrm>
          <a:prstGeom prst="rect">
            <a:avLst/>
          </a:prstGeom>
          <a:solidFill>
            <a:srgbClr val="F0EBE1"/>
          </a:solidFill>
          <a:ln w="12700">
            <a:solidFill>
              <a:srgbClr val="F0EBE1"/>
            </a:solidFill>
            <a:prstDash val="solid"/>
          </a:ln>
        </p:spPr>
      </p:sp>
      <p:sp>
        <p:nvSpPr>
          <p:cNvPr id="39" name="Text 36"/>
          <p:cNvSpPr/>
          <p:nvPr/>
        </p:nvSpPr>
        <p:spPr>
          <a:xfrm>
            <a:off x="9576198" y="3109874"/>
            <a:ext cx="2058018"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81.73.13</a:t>
            </a:r>
            <a:endParaRPr lang="en-US" sz="1677" dirty="0"/>
          </a:p>
        </p:txBody>
      </p:sp>
      <p:sp>
        <p:nvSpPr>
          <p:cNvPr id="40" name="Shape 37"/>
          <p:cNvSpPr/>
          <p:nvPr/>
        </p:nvSpPr>
        <p:spPr>
          <a:xfrm>
            <a:off x="438912" y="3622853"/>
            <a:ext cx="4390303" cy="581558"/>
          </a:xfrm>
          <a:prstGeom prst="rect">
            <a:avLst/>
          </a:prstGeom>
          <a:solidFill>
            <a:srgbClr val="FFFFFF"/>
          </a:solidFill>
          <a:ln w="12700">
            <a:solidFill>
              <a:srgbClr val="FFFFFF"/>
            </a:solidFill>
            <a:prstDash val="solid"/>
          </a:ln>
        </p:spPr>
      </p:sp>
      <p:sp>
        <p:nvSpPr>
          <p:cNvPr id="41" name="Text 38"/>
          <p:cNvSpPr/>
          <p:nvPr/>
        </p:nvSpPr>
        <p:spPr>
          <a:xfrm>
            <a:off x="557784" y="3691433"/>
            <a:ext cx="4152559" cy="44439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Daumensattelgelenk</a:t>
            </a:r>
            <a:endParaRPr lang="en-US" sz="1677" dirty="0"/>
          </a:p>
        </p:txBody>
      </p:sp>
      <p:sp>
        <p:nvSpPr>
          <p:cNvPr id="42" name="Shape 39"/>
          <p:cNvSpPr/>
          <p:nvPr/>
        </p:nvSpPr>
        <p:spPr>
          <a:xfrm>
            <a:off x="4829215" y="3622853"/>
            <a:ext cx="2332348" cy="581558"/>
          </a:xfrm>
          <a:prstGeom prst="rect">
            <a:avLst/>
          </a:prstGeom>
          <a:solidFill>
            <a:srgbClr val="FFFFFF"/>
          </a:solidFill>
          <a:ln w="12700">
            <a:solidFill>
              <a:srgbClr val="FFFFFF"/>
            </a:solidFill>
            <a:prstDash val="solid"/>
          </a:ln>
        </p:spPr>
      </p:sp>
      <p:sp>
        <p:nvSpPr>
          <p:cNvPr id="43" name="Text 40"/>
          <p:cNvSpPr/>
          <p:nvPr/>
        </p:nvSpPr>
        <p:spPr>
          <a:xfrm>
            <a:off x="4948087" y="3691433"/>
            <a:ext cx="2094604"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81.74.11</a:t>
            </a:r>
            <a:endParaRPr lang="en-US" sz="1677" dirty="0"/>
          </a:p>
        </p:txBody>
      </p:sp>
      <p:sp>
        <p:nvSpPr>
          <p:cNvPr id="44" name="Shape 41"/>
          <p:cNvSpPr/>
          <p:nvPr/>
        </p:nvSpPr>
        <p:spPr>
          <a:xfrm>
            <a:off x="7161563" y="3622853"/>
            <a:ext cx="2295762" cy="581558"/>
          </a:xfrm>
          <a:prstGeom prst="rect">
            <a:avLst/>
          </a:prstGeom>
          <a:solidFill>
            <a:srgbClr val="FFFFFF"/>
          </a:solidFill>
          <a:ln w="12700">
            <a:solidFill>
              <a:srgbClr val="FFFFFF"/>
            </a:solidFill>
            <a:prstDash val="solid"/>
          </a:ln>
        </p:spPr>
      </p:sp>
      <p:sp>
        <p:nvSpPr>
          <p:cNvPr id="45" name="Text 42"/>
          <p:cNvSpPr/>
          <p:nvPr/>
        </p:nvSpPr>
        <p:spPr>
          <a:xfrm>
            <a:off x="7280435" y="3691433"/>
            <a:ext cx="2058018"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81.74.12</a:t>
            </a:r>
            <a:endParaRPr lang="en-US" sz="1677" dirty="0"/>
          </a:p>
        </p:txBody>
      </p:sp>
      <p:sp>
        <p:nvSpPr>
          <p:cNvPr id="46" name="Shape 43"/>
          <p:cNvSpPr/>
          <p:nvPr/>
        </p:nvSpPr>
        <p:spPr>
          <a:xfrm>
            <a:off x="9457326" y="3622853"/>
            <a:ext cx="2295762" cy="581558"/>
          </a:xfrm>
          <a:prstGeom prst="rect">
            <a:avLst/>
          </a:prstGeom>
          <a:solidFill>
            <a:srgbClr val="FFFFFF"/>
          </a:solidFill>
          <a:ln w="12700">
            <a:solidFill>
              <a:srgbClr val="FFFFFF"/>
            </a:solidFill>
            <a:prstDash val="solid"/>
          </a:ln>
        </p:spPr>
      </p:sp>
      <p:sp>
        <p:nvSpPr>
          <p:cNvPr id="47" name="Text 44"/>
          <p:cNvSpPr/>
          <p:nvPr/>
        </p:nvSpPr>
        <p:spPr>
          <a:xfrm>
            <a:off x="9576198" y="3691433"/>
            <a:ext cx="2058018"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81.74.13</a:t>
            </a:r>
            <a:endParaRPr lang="en-US" sz="1677" dirty="0"/>
          </a:p>
        </p:txBody>
      </p:sp>
      <p:sp>
        <p:nvSpPr>
          <p:cNvPr id="48" name="Shape 45"/>
          <p:cNvSpPr/>
          <p:nvPr/>
        </p:nvSpPr>
        <p:spPr>
          <a:xfrm>
            <a:off x="438912" y="4204411"/>
            <a:ext cx="4390303" cy="581558"/>
          </a:xfrm>
          <a:prstGeom prst="rect">
            <a:avLst/>
          </a:prstGeom>
          <a:solidFill>
            <a:srgbClr val="F0EBE1"/>
          </a:solidFill>
          <a:ln w="12700">
            <a:solidFill>
              <a:srgbClr val="F0EBE1"/>
            </a:solidFill>
            <a:prstDash val="solid"/>
          </a:ln>
        </p:spPr>
      </p:sp>
      <p:sp>
        <p:nvSpPr>
          <p:cNvPr id="49" name="Text 46"/>
          <p:cNvSpPr/>
          <p:nvPr/>
        </p:nvSpPr>
        <p:spPr>
          <a:xfrm>
            <a:off x="557784" y="4272991"/>
            <a:ext cx="4152559" cy="44439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Radiokarpal- / Karpokarpalgelenk</a:t>
            </a:r>
            <a:endParaRPr lang="en-US" sz="1677" dirty="0"/>
          </a:p>
        </p:txBody>
      </p:sp>
      <p:sp>
        <p:nvSpPr>
          <p:cNvPr id="50" name="Shape 47"/>
          <p:cNvSpPr/>
          <p:nvPr/>
        </p:nvSpPr>
        <p:spPr>
          <a:xfrm>
            <a:off x="4829215" y="4204411"/>
            <a:ext cx="2332348" cy="581558"/>
          </a:xfrm>
          <a:prstGeom prst="rect">
            <a:avLst/>
          </a:prstGeom>
          <a:solidFill>
            <a:srgbClr val="F0EBE1"/>
          </a:solidFill>
          <a:ln w="12700">
            <a:solidFill>
              <a:srgbClr val="F0EBE1"/>
            </a:solidFill>
            <a:prstDash val="solid"/>
          </a:ln>
        </p:spPr>
      </p:sp>
      <p:sp>
        <p:nvSpPr>
          <p:cNvPr id="51" name="Text 48"/>
          <p:cNvSpPr/>
          <p:nvPr/>
        </p:nvSpPr>
        <p:spPr>
          <a:xfrm>
            <a:off x="4948087" y="4272991"/>
            <a:ext cx="2094604"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81.74.21</a:t>
            </a:r>
            <a:endParaRPr lang="en-US" sz="1677" dirty="0"/>
          </a:p>
        </p:txBody>
      </p:sp>
      <p:sp>
        <p:nvSpPr>
          <p:cNvPr id="52" name="Shape 49"/>
          <p:cNvSpPr/>
          <p:nvPr/>
        </p:nvSpPr>
        <p:spPr>
          <a:xfrm>
            <a:off x="7161563" y="4204411"/>
            <a:ext cx="2295762" cy="581558"/>
          </a:xfrm>
          <a:prstGeom prst="rect">
            <a:avLst/>
          </a:prstGeom>
          <a:solidFill>
            <a:srgbClr val="F0EBE1"/>
          </a:solidFill>
          <a:ln w="12700">
            <a:solidFill>
              <a:srgbClr val="F0EBE1"/>
            </a:solidFill>
            <a:prstDash val="solid"/>
          </a:ln>
        </p:spPr>
      </p:sp>
      <p:sp>
        <p:nvSpPr>
          <p:cNvPr id="53" name="Text 50"/>
          <p:cNvSpPr/>
          <p:nvPr/>
        </p:nvSpPr>
        <p:spPr>
          <a:xfrm>
            <a:off x="7280435" y="4272991"/>
            <a:ext cx="2058018"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81.74.22</a:t>
            </a:r>
            <a:endParaRPr lang="en-US" sz="1677" dirty="0"/>
          </a:p>
        </p:txBody>
      </p:sp>
      <p:sp>
        <p:nvSpPr>
          <p:cNvPr id="54" name="Shape 51"/>
          <p:cNvSpPr/>
          <p:nvPr/>
        </p:nvSpPr>
        <p:spPr>
          <a:xfrm>
            <a:off x="9457326" y="4204411"/>
            <a:ext cx="2295762" cy="581558"/>
          </a:xfrm>
          <a:prstGeom prst="rect">
            <a:avLst/>
          </a:prstGeom>
          <a:solidFill>
            <a:srgbClr val="F0EBE1"/>
          </a:solidFill>
          <a:ln w="12700">
            <a:solidFill>
              <a:srgbClr val="F0EBE1"/>
            </a:solidFill>
            <a:prstDash val="solid"/>
          </a:ln>
        </p:spPr>
      </p:sp>
      <p:sp>
        <p:nvSpPr>
          <p:cNvPr id="55" name="Text 52"/>
          <p:cNvSpPr/>
          <p:nvPr/>
        </p:nvSpPr>
        <p:spPr>
          <a:xfrm>
            <a:off x="9576198" y="4272991"/>
            <a:ext cx="2058018"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81.74.23</a:t>
            </a:r>
            <a:endParaRPr lang="en-US" sz="1677" dirty="0"/>
          </a:p>
        </p:txBody>
      </p:sp>
      <p:sp>
        <p:nvSpPr>
          <p:cNvPr id="56" name="Shape 53"/>
          <p:cNvSpPr/>
          <p:nvPr/>
        </p:nvSpPr>
        <p:spPr>
          <a:xfrm>
            <a:off x="438912" y="4785970"/>
            <a:ext cx="4390303" cy="581558"/>
          </a:xfrm>
          <a:prstGeom prst="rect">
            <a:avLst/>
          </a:prstGeom>
          <a:solidFill>
            <a:srgbClr val="FFFFFF"/>
          </a:solidFill>
          <a:ln w="12700">
            <a:solidFill>
              <a:srgbClr val="FFFFFF"/>
            </a:solidFill>
            <a:prstDash val="solid"/>
          </a:ln>
        </p:spPr>
      </p:sp>
      <p:sp>
        <p:nvSpPr>
          <p:cNvPr id="57" name="Text 54"/>
          <p:cNvSpPr/>
          <p:nvPr/>
        </p:nvSpPr>
        <p:spPr>
          <a:xfrm>
            <a:off x="557784" y="4854550"/>
            <a:ext cx="4152559" cy="44439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Karpometakarpalgelenke</a:t>
            </a:r>
            <a:endParaRPr lang="en-US" sz="1677" dirty="0"/>
          </a:p>
        </p:txBody>
      </p:sp>
      <p:sp>
        <p:nvSpPr>
          <p:cNvPr id="58" name="Shape 55"/>
          <p:cNvSpPr/>
          <p:nvPr/>
        </p:nvSpPr>
        <p:spPr>
          <a:xfrm>
            <a:off x="4829215" y="4785970"/>
            <a:ext cx="2332348" cy="581558"/>
          </a:xfrm>
          <a:prstGeom prst="rect">
            <a:avLst/>
          </a:prstGeom>
          <a:solidFill>
            <a:srgbClr val="FFFFFF"/>
          </a:solidFill>
          <a:ln w="12700">
            <a:solidFill>
              <a:srgbClr val="FFFFFF"/>
            </a:solidFill>
            <a:prstDash val="solid"/>
          </a:ln>
        </p:spPr>
      </p:sp>
      <p:sp>
        <p:nvSpPr>
          <p:cNvPr id="59" name="Text 56"/>
          <p:cNvSpPr/>
          <p:nvPr/>
        </p:nvSpPr>
        <p:spPr>
          <a:xfrm>
            <a:off x="4948087" y="4854550"/>
            <a:ext cx="2094604"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81.74.31</a:t>
            </a:r>
            <a:endParaRPr lang="en-US" sz="1677" dirty="0"/>
          </a:p>
        </p:txBody>
      </p:sp>
      <p:sp>
        <p:nvSpPr>
          <p:cNvPr id="60" name="Shape 57"/>
          <p:cNvSpPr/>
          <p:nvPr/>
        </p:nvSpPr>
        <p:spPr>
          <a:xfrm>
            <a:off x="7161563" y="4785970"/>
            <a:ext cx="2295762" cy="581558"/>
          </a:xfrm>
          <a:prstGeom prst="rect">
            <a:avLst/>
          </a:prstGeom>
          <a:solidFill>
            <a:srgbClr val="FFFFFF"/>
          </a:solidFill>
          <a:ln w="12700">
            <a:solidFill>
              <a:srgbClr val="FFFFFF"/>
            </a:solidFill>
            <a:prstDash val="solid"/>
          </a:ln>
        </p:spPr>
      </p:sp>
      <p:sp>
        <p:nvSpPr>
          <p:cNvPr id="61" name="Text 58"/>
          <p:cNvSpPr/>
          <p:nvPr/>
        </p:nvSpPr>
        <p:spPr>
          <a:xfrm>
            <a:off x="7280435" y="4854550"/>
            <a:ext cx="2058018"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81.74.32</a:t>
            </a:r>
            <a:endParaRPr lang="en-US" sz="1677" dirty="0"/>
          </a:p>
        </p:txBody>
      </p:sp>
      <p:sp>
        <p:nvSpPr>
          <p:cNvPr id="62" name="Shape 59"/>
          <p:cNvSpPr/>
          <p:nvPr/>
        </p:nvSpPr>
        <p:spPr>
          <a:xfrm>
            <a:off x="9457326" y="4785970"/>
            <a:ext cx="2295762" cy="581558"/>
          </a:xfrm>
          <a:prstGeom prst="rect">
            <a:avLst/>
          </a:prstGeom>
          <a:solidFill>
            <a:srgbClr val="FFFFFF"/>
          </a:solidFill>
          <a:ln w="12700">
            <a:solidFill>
              <a:srgbClr val="FFFFFF"/>
            </a:solidFill>
            <a:prstDash val="solid"/>
          </a:ln>
        </p:spPr>
      </p:sp>
      <p:sp>
        <p:nvSpPr>
          <p:cNvPr id="63" name="Text 60"/>
          <p:cNvSpPr/>
          <p:nvPr/>
        </p:nvSpPr>
        <p:spPr>
          <a:xfrm>
            <a:off x="9576198" y="4854550"/>
            <a:ext cx="2058018"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81.74.33</a:t>
            </a:r>
            <a:endParaRPr lang="en-US" sz="1677" dirty="0"/>
          </a:p>
        </p:txBody>
      </p:sp>
      <p:sp>
        <p:nvSpPr>
          <p:cNvPr id="64" name="Shape 61"/>
          <p:cNvSpPr/>
          <p:nvPr/>
        </p:nvSpPr>
        <p:spPr>
          <a:xfrm>
            <a:off x="438912" y="5577840"/>
            <a:ext cx="11314176" cy="539496"/>
          </a:xfrm>
          <a:prstGeom prst="rect">
            <a:avLst/>
          </a:prstGeom>
          <a:solidFill>
            <a:srgbClr val="ECEFDF"/>
          </a:solidFill>
          <a:ln w="12700">
            <a:solidFill>
              <a:srgbClr val="ECEFDF"/>
            </a:solidFill>
            <a:prstDash val="solid"/>
          </a:ln>
        </p:spPr>
      </p:sp>
      <p:sp>
        <p:nvSpPr>
          <p:cNvPr id="65" name="Shape 62"/>
          <p:cNvSpPr/>
          <p:nvPr/>
        </p:nvSpPr>
        <p:spPr>
          <a:xfrm>
            <a:off x="438912" y="5577840"/>
            <a:ext cx="41148" cy="539496"/>
          </a:xfrm>
          <a:prstGeom prst="rect">
            <a:avLst/>
          </a:prstGeom>
          <a:solidFill>
            <a:srgbClr val="284907"/>
          </a:solidFill>
          <a:ln w="12700">
            <a:solidFill>
              <a:srgbClr val="284907"/>
            </a:solidFill>
            <a:prstDash val="solid"/>
          </a:ln>
        </p:spPr>
      </p:sp>
      <p:sp>
        <p:nvSpPr>
          <p:cNvPr id="66" name="Text 63"/>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81.74.21 behält seine Nummer, bezeichnet 2027 aber ausdrücklich die Erstimplantation.</a:t>
            </a:r>
            <a:endParaRPr lang="en-US" sz="1512"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04 | BEWEGUNGSAPPARAT UND INTEGUMENT</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UMSTRUKTURIERT</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Schulter und Ellenbogen: Revisionen an den richtigen Ort</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294, 300; CHOP 2027: S. 306, 308–309.</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53 / 124</a:t>
            </a:r>
            <a:endParaRPr lang="en-US" sz="900" dirty="0"/>
          </a:p>
        </p:txBody>
      </p:sp>
      <p:sp>
        <p:nvSpPr>
          <p:cNvPr id="16" name="Shape 13"/>
          <p:cNvSpPr/>
          <p:nvPr/>
        </p:nvSpPr>
        <p:spPr>
          <a:xfrm>
            <a:off x="438912" y="2020824"/>
            <a:ext cx="4756161" cy="438912"/>
          </a:xfrm>
          <a:prstGeom prst="rect">
            <a:avLst/>
          </a:prstGeom>
          <a:solidFill>
            <a:srgbClr val="303D43"/>
          </a:solidFill>
          <a:ln w="12700">
            <a:solidFill>
              <a:srgbClr val="303D43"/>
            </a:solidFill>
            <a:prstDash val="solid"/>
          </a:ln>
        </p:spPr>
      </p:sp>
      <p:sp>
        <p:nvSpPr>
          <p:cNvPr id="17" name="Text 14"/>
          <p:cNvSpPr/>
          <p:nvPr/>
        </p:nvSpPr>
        <p:spPr>
          <a:xfrm>
            <a:off x="557784" y="2093976"/>
            <a:ext cx="4518417"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Konstellation</a:t>
            </a:r>
            <a:endParaRPr lang="en-US" sz="1327" dirty="0"/>
          </a:p>
        </p:txBody>
      </p:sp>
      <p:sp>
        <p:nvSpPr>
          <p:cNvPr id="18" name="Shape 15"/>
          <p:cNvSpPr/>
          <p:nvPr/>
        </p:nvSpPr>
        <p:spPr>
          <a:xfrm>
            <a:off x="5195073" y="2020824"/>
            <a:ext cx="3338459" cy="438912"/>
          </a:xfrm>
          <a:prstGeom prst="rect">
            <a:avLst/>
          </a:prstGeom>
          <a:solidFill>
            <a:srgbClr val="303D43"/>
          </a:solidFill>
          <a:ln w="12700">
            <a:solidFill>
              <a:srgbClr val="303D43"/>
            </a:solidFill>
            <a:prstDash val="solid"/>
          </a:ln>
        </p:spPr>
      </p:sp>
      <p:sp>
        <p:nvSpPr>
          <p:cNvPr id="19" name="Text 16"/>
          <p:cNvSpPr/>
          <p:nvPr/>
        </p:nvSpPr>
        <p:spPr>
          <a:xfrm>
            <a:off x="5313945" y="2093976"/>
            <a:ext cx="3100715"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2026</a:t>
            </a:r>
            <a:endParaRPr lang="en-US" sz="1327" dirty="0"/>
          </a:p>
        </p:txBody>
      </p:sp>
      <p:sp>
        <p:nvSpPr>
          <p:cNvPr id="20" name="Shape 17"/>
          <p:cNvSpPr/>
          <p:nvPr/>
        </p:nvSpPr>
        <p:spPr>
          <a:xfrm>
            <a:off x="8533533" y="2020824"/>
            <a:ext cx="3219555" cy="438912"/>
          </a:xfrm>
          <a:prstGeom prst="rect">
            <a:avLst/>
          </a:prstGeom>
          <a:solidFill>
            <a:srgbClr val="303D43"/>
          </a:solidFill>
          <a:ln w="12700">
            <a:solidFill>
              <a:srgbClr val="303D43"/>
            </a:solidFill>
            <a:prstDash val="solid"/>
          </a:ln>
        </p:spPr>
      </p:sp>
      <p:sp>
        <p:nvSpPr>
          <p:cNvPr id="21" name="Text 18"/>
          <p:cNvSpPr/>
          <p:nvPr/>
        </p:nvSpPr>
        <p:spPr>
          <a:xfrm>
            <a:off x="8652405" y="2093976"/>
            <a:ext cx="2981811"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2027</a:t>
            </a:r>
            <a:endParaRPr lang="en-US" sz="1327" dirty="0"/>
          </a:p>
        </p:txBody>
      </p:sp>
      <p:sp>
        <p:nvSpPr>
          <p:cNvPr id="22" name="Shape 19"/>
          <p:cNvSpPr/>
          <p:nvPr/>
        </p:nvSpPr>
        <p:spPr>
          <a:xfrm>
            <a:off x="438912" y="2459736"/>
            <a:ext cx="4756161" cy="493044"/>
          </a:xfrm>
          <a:prstGeom prst="rect">
            <a:avLst/>
          </a:prstGeom>
          <a:solidFill>
            <a:srgbClr val="FFFFFF"/>
          </a:solidFill>
          <a:ln w="12700">
            <a:solidFill>
              <a:srgbClr val="FFFFFF"/>
            </a:solidFill>
            <a:prstDash val="solid"/>
          </a:ln>
        </p:spPr>
      </p:sp>
      <p:sp>
        <p:nvSpPr>
          <p:cNvPr id="23" name="Text 20"/>
          <p:cNvSpPr/>
          <p:nvPr/>
        </p:nvSpPr>
        <p:spPr>
          <a:xfrm>
            <a:off x="557784" y="2528316"/>
            <a:ext cx="4518417" cy="355884"/>
          </a:xfrm>
          <a:prstGeom prst="rect">
            <a:avLst/>
          </a:prstGeom>
          <a:noFill/>
          <a:ln/>
        </p:spPr>
        <p:txBody>
          <a:bodyPr wrap="square" lIns="0" tIns="0" rIns="0" bIns="0" rtlCol="0" anchor="ctr"/>
          <a:lstStyle/>
          <a:p>
            <a:pPr marL="0" indent="0">
              <a:lnSpc>
                <a:spcPct val="104000"/>
              </a:lnSpc>
              <a:buNone/>
            </a:pPr>
            <a:r>
              <a:rPr lang="en-US" sz="1663" b="1" dirty="0">
                <a:solidFill>
                  <a:srgbClr val="243239"/>
                </a:solidFill>
                <a:latin typeface="Arial" pitchFamily="34" charset="0"/>
                <a:ea typeface="Arial" pitchFamily="34" charset="-122"/>
                <a:cs typeface="Arial" pitchFamily="34" charset="-120"/>
              </a:rPr>
              <a:t>Revision ohne Ersatz: Schultertotalprothese</a:t>
            </a:r>
            <a:endParaRPr lang="en-US" sz="1663" dirty="0"/>
          </a:p>
        </p:txBody>
      </p:sp>
      <p:sp>
        <p:nvSpPr>
          <p:cNvPr id="24" name="Shape 21"/>
          <p:cNvSpPr/>
          <p:nvPr/>
        </p:nvSpPr>
        <p:spPr>
          <a:xfrm>
            <a:off x="5195073" y="2459736"/>
            <a:ext cx="3338459" cy="493044"/>
          </a:xfrm>
          <a:prstGeom prst="rect">
            <a:avLst/>
          </a:prstGeom>
          <a:solidFill>
            <a:srgbClr val="FFFFFF"/>
          </a:solidFill>
          <a:ln w="12700">
            <a:solidFill>
              <a:srgbClr val="FFFFFF"/>
            </a:solidFill>
            <a:prstDash val="solid"/>
          </a:ln>
        </p:spPr>
      </p:sp>
      <p:sp>
        <p:nvSpPr>
          <p:cNvPr id="25" name="Text 22"/>
          <p:cNvSpPr/>
          <p:nvPr/>
        </p:nvSpPr>
        <p:spPr>
          <a:xfrm>
            <a:off x="5313945" y="2528316"/>
            <a:ext cx="3100715" cy="35588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81.97.21</a:t>
            </a:r>
            <a:endParaRPr lang="en-US" sz="1677" dirty="0"/>
          </a:p>
        </p:txBody>
      </p:sp>
      <p:sp>
        <p:nvSpPr>
          <p:cNvPr id="26" name="Shape 23"/>
          <p:cNvSpPr/>
          <p:nvPr/>
        </p:nvSpPr>
        <p:spPr>
          <a:xfrm>
            <a:off x="8533533" y="2459736"/>
            <a:ext cx="3219555" cy="493044"/>
          </a:xfrm>
          <a:prstGeom prst="rect">
            <a:avLst/>
          </a:prstGeom>
          <a:solidFill>
            <a:srgbClr val="FFFFFF"/>
          </a:solidFill>
          <a:ln w="12700">
            <a:solidFill>
              <a:srgbClr val="FFFFFF"/>
            </a:solidFill>
            <a:prstDash val="solid"/>
          </a:ln>
        </p:spPr>
      </p:sp>
      <p:sp>
        <p:nvSpPr>
          <p:cNvPr id="27" name="Text 24"/>
          <p:cNvSpPr/>
          <p:nvPr/>
        </p:nvSpPr>
        <p:spPr>
          <a:xfrm>
            <a:off x="8652405" y="2528316"/>
            <a:ext cx="2981811" cy="35588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81.80.31</a:t>
            </a:r>
            <a:endParaRPr lang="en-US" sz="1677" dirty="0"/>
          </a:p>
        </p:txBody>
      </p:sp>
      <p:sp>
        <p:nvSpPr>
          <p:cNvPr id="28" name="Shape 25"/>
          <p:cNvSpPr/>
          <p:nvPr/>
        </p:nvSpPr>
        <p:spPr>
          <a:xfrm>
            <a:off x="438912" y="2952780"/>
            <a:ext cx="4756161" cy="493044"/>
          </a:xfrm>
          <a:prstGeom prst="rect">
            <a:avLst/>
          </a:prstGeom>
          <a:solidFill>
            <a:srgbClr val="F0EBE1"/>
          </a:solidFill>
          <a:ln w="12700">
            <a:solidFill>
              <a:srgbClr val="F0EBE1"/>
            </a:solidFill>
            <a:prstDash val="solid"/>
          </a:ln>
        </p:spPr>
      </p:sp>
      <p:sp>
        <p:nvSpPr>
          <p:cNvPr id="29" name="Text 26"/>
          <p:cNvSpPr/>
          <p:nvPr/>
        </p:nvSpPr>
        <p:spPr>
          <a:xfrm>
            <a:off x="557784" y="3021360"/>
            <a:ext cx="4518417" cy="355884"/>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Revision ohne Ersatz: Schulterteilprothese</a:t>
            </a:r>
            <a:endParaRPr lang="en-US" sz="1677" dirty="0"/>
          </a:p>
        </p:txBody>
      </p:sp>
      <p:sp>
        <p:nvSpPr>
          <p:cNvPr id="30" name="Shape 27"/>
          <p:cNvSpPr/>
          <p:nvPr/>
        </p:nvSpPr>
        <p:spPr>
          <a:xfrm>
            <a:off x="5195073" y="2952780"/>
            <a:ext cx="3338459" cy="493044"/>
          </a:xfrm>
          <a:prstGeom prst="rect">
            <a:avLst/>
          </a:prstGeom>
          <a:solidFill>
            <a:srgbClr val="F0EBE1"/>
          </a:solidFill>
          <a:ln w="12700">
            <a:solidFill>
              <a:srgbClr val="F0EBE1"/>
            </a:solidFill>
            <a:prstDash val="solid"/>
          </a:ln>
        </p:spPr>
      </p:sp>
      <p:sp>
        <p:nvSpPr>
          <p:cNvPr id="31" name="Text 28"/>
          <p:cNvSpPr/>
          <p:nvPr/>
        </p:nvSpPr>
        <p:spPr>
          <a:xfrm>
            <a:off x="5313945" y="3021360"/>
            <a:ext cx="3100715" cy="35588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81.97.22</a:t>
            </a:r>
            <a:endParaRPr lang="en-US" sz="1677" dirty="0"/>
          </a:p>
        </p:txBody>
      </p:sp>
      <p:sp>
        <p:nvSpPr>
          <p:cNvPr id="32" name="Shape 29"/>
          <p:cNvSpPr/>
          <p:nvPr/>
        </p:nvSpPr>
        <p:spPr>
          <a:xfrm>
            <a:off x="8533533" y="2952780"/>
            <a:ext cx="3219555" cy="493044"/>
          </a:xfrm>
          <a:prstGeom prst="rect">
            <a:avLst/>
          </a:prstGeom>
          <a:solidFill>
            <a:srgbClr val="F0EBE1"/>
          </a:solidFill>
          <a:ln w="12700">
            <a:solidFill>
              <a:srgbClr val="F0EBE1"/>
            </a:solidFill>
            <a:prstDash val="solid"/>
          </a:ln>
        </p:spPr>
      </p:sp>
      <p:sp>
        <p:nvSpPr>
          <p:cNvPr id="33" name="Text 30"/>
          <p:cNvSpPr/>
          <p:nvPr/>
        </p:nvSpPr>
        <p:spPr>
          <a:xfrm>
            <a:off x="8652405" y="3021360"/>
            <a:ext cx="2981811" cy="35588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81.81.41</a:t>
            </a:r>
            <a:endParaRPr lang="en-US" sz="1677" dirty="0"/>
          </a:p>
        </p:txBody>
      </p:sp>
      <p:sp>
        <p:nvSpPr>
          <p:cNvPr id="34" name="Shape 31"/>
          <p:cNvSpPr/>
          <p:nvPr/>
        </p:nvSpPr>
        <p:spPr>
          <a:xfrm>
            <a:off x="438912" y="3445825"/>
            <a:ext cx="4756161" cy="493044"/>
          </a:xfrm>
          <a:prstGeom prst="rect">
            <a:avLst/>
          </a:prstGeom>
          <a:solidFill>
            <a:srgbClr val="FFFFFF"/>
          </a:solidFill>
          <a:ln w="12700">
            <a:solidFill>
              <a:srgbClr val="FFFFFF"/>
            </a:solidFill>
            <a:prstDash val="solid"/>
          </a:ln>
        </p:spPr>
      </p:sp>
      <p:sp>
        <p:nvSpPr>
          <p:cNvPr id="35" name="Text 32"/>
          <p:cNvSpPr/>
          <p:nvPr/>
        </p:nvSpPr>
        <p:spPr>
          <a:xfrm>
            <a:off x="557784" y="3514405"/>
            <a:ext cx="4518417" cy="355884"/>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Totalprothese Ellenbogen</a:t>
            </a:r>
            <a:endParaRPr lang="en-US" sz="1677" dirty="0"/>
          </a:p>
        </p:txBody>
      </p:sp>
      <p:sp>
        <p:nvSpPr>
          <p:cNvPr id="36" name="Shape 33"/>
          <p:cNvSpPr/>
          <p:nvPr/>
        </p:nvSpPr>
        <p:spPr>
          <a:xfrm>
            <a:off x="5195073" y="3445825"/>
            <a:ext cx="3338459" cy="493044"/>
          </a:xfrm>
          <a:prstGeom prst="rect">
            <a:avLst/>
          </a:prstGeom>
          <a:solidFill>
            <a:srgbClr val="FFFFFF"/>
          </a:solidFill>
          <a:ln w="12700">
            <a:solidFill>
              <a:srgbClr val="FFFFFF"/>
            </a:solidFill>
            <a:prstDash val="solid"/>
          </a:ln>
        </p:spPr>
      </p:sp>
      <p:sp>
        <p:nvSpPr>
          <p:cNvPr id="37" name="Text 34"/>
          <p:cNvSpPr/>
          <p:nvPr/>
        </p:nvSpPr>
        <p:spPr>
          <a:xfrm>
            <a:off x="5313945" y="3514405"/>
            <a:ext cx="3100715" cy="35588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81.84; Revisionen in 81.97.-</a:t>
            </a:r>
            <a:endParaRPr lang="en-US" sz="1677" dirty="0"/>
          </a:p>
        </p:txBody>
      </p:sp>
      <p:sp>
        <p:nvSpPr>
          <p:cNvPr id="38" name="Shape 35"/>
          <p:cNvSpPr/>
          <p:nvPr/>
        </p:nvSpPr>
        <p:spPr>
          <a:xfrm>
            <a:off x="8533533" y="3445825"/>
            <a:ext cx="3219555" cy="493044"/>
          </a:xfrm>
          <a:prstGeom prst="rect">
            <a:avLst/>
          </a:prstGeom>
          <a:solidFill>
            <a:srgbClr val="FFFFFF"/>
          </a:solidFill>
          <a:ln w="12700">
            <a:solidFill>
              <a:srgbClr val="FFFFFF"/>
            </a:solidFill>
            <a:prstDash val="solid"/>
          </a:ln>
        </p:spPr>
      </p:sp>
      <p:sp>
        <p:nvSpPr>
          <p:cNvPr id="39" name="Text 36"/>
          <p:cNvSpPr/>
          <p:nvPr/>
        </p:nvSpPr>
        <p:spPr>
          <a:xfrm>
            <a:off x="8652405" y="3514405"/>
            <a:ext cx="2981811" cy="35588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81.84.11 / .12 / .13</a:t>
            </a:r>
            <a:endParaRPr lang="en-US" sz="1677" dirty="0"/>
          </a:p>
        </p:txBody>
      </p:sp>
      <p:sp>
        <p:nvSpPr>
          <p:cNvPr id="40" name="Shape 37"/>
          <p:cNvSpPr/>
          <p:nvPr/>
        </p:nvSpPr>
        <p:spPr>
          <a:xfrm>
            <a:off x="438912" y="3938869"/>
            <a:ext cx="4756161" cy="714329"/>
          </a:xfrm>
          <a:prstGeom prst="rect">
            <a:avLst/>
          </a:prstGeom>
          <a:solidFill>
            <a:srgbClr val="F0EBE1"/>
          </a:solidFill>
          <a:ln w="12700">
            <a:solidFill>
              <a:srgbClr val="F0EBE1"/>
            </a:solidFill>
            <a:prstDash val="solid"/>
          </a:ln>
        </p:spPr>
      </p:sp>
      <p:sp>
        <p:nvSpPr>
          <p:cNvPr id="41" name="Text 38"/>
          <p:cNvSpPr/>
          <p:nvPr/>
        </p:nvSpPr>
        <p:spPr>
          <a:xfrm>
            <a:off x="557784" y="4007449"/>
            <a:ext cx="4518417" cy="577169"/>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Distale Humerusgelenkfläche</a:t>
            </a:r>
            <a:endParaRPr lang="en-US" sz="1677" dirty="0"/>
          </a:p>
        </p:txBody>
      </p:sp>
      <p:sp>
        <p:nvSpPr>
          <p:cNvPr id="42" name="Shape 39"/>
          <p:cNvSpPr/>
          <p:nvPr/>
        </p:nvSpPr>
        <p:spPr>
          <a:xfrm>
            <a:off x="5195073" y="3938869"/>
            <a:ext cx="3338459" cy="714329"/>
          </a:xfrm>
          <a:prstGeom prst="rect">
            <a:avLst/>
          </a:prstGeom>
          <a:solidFill>
            <a:srgbClr val="F0EBE1"/>
          </a:solidFill>
          <a:ln w="12700">
            <a:solidFill>
              <a:srgbClr val="F0EBE1"/>
            </a:solidFill>
            <a:prstDash val="solid"/>
          </a:ln>
        </p:spPr>
      </p:sp>
      <p:sp>
        <p:nvSpPr>
          <p:cNvPr id="43" name="Text 40"/>
          <p:cNvSpPr/>
          <p:nvPr/>
        </p:nvSpPr>
        <p:spPr>
          <a:xfrm>
            <a:off x="5313945" y="4007449"/>
            <a:ext cx="3100715" cy="577169"/>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81.85.30; weitere Revisionseinträge</a:t>
            </a:r>
            <a:endParaRPr lang="en-US" sz="1677" dirty="0"/>
          </a:p>
        </p:txBody>
      </p:sp>
      <p:sp>
        <p:nvSpPr>
          <p:cNvPr id="44" name="Shape 41"/>
          <p:cNvSpPr/>
          <p:nvPr/>
        </p:nvSpPr>
        <p:spPr>
          <a:xfrm>
            <a:off x="8533533" y="3938869"/>
            <a:ext cx="3219555" cy="714329"/>
          </a:xfrm>
          <a:prstGeom prst="rect">
            <a:avLst/>
          </a:prstGeom>
          <a:solidFill>
            <a:srgbClr val="F0EBE1"/>
          </a:solidFill>
          <a:ln w="12700">
            <a:solidFill>
              <a:srgbClr val="F0EBE1"/>
            </a:solidFill>
            <a:prstDash val="solid"/>
          </a:ln>
        </p:spPr>
      </p:sp>
      <p:sp>
        <p:nvSpPr>
          <p:cNvPr id="45" name="Text 42"/>
          <p:cNvSpPr/>
          <p:nvPr/>
        </p:nvSpPr>
        <p:spPr>
          <a:xfrm>
            <a:off x="8652405" y="4007449"/>
            <a:ext cx="2981811" cy="577169"/>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81.86.11 / .12 / .13</a:t>
            </a:r>
            <a:endParaRPr lang="en-US" sz="1677" dirty="0"/>
          </a:p>
        </p:txBody>
      </p:sp>
      <p:sp>
        <p:nvSpPr>
          <p:cNvPr id="46" name="Shape 43"/>
          <p:cNvSpPr/>
          <p:nvPr/>
        </p:nvSpPr>
        <p:spPr>
          <a:xfrm>
            <a:off x="438912" y="4653199"/>
            <a:ext cx="4756161" cy="714329"/>
          </a:xfrm>
          <a:prstGeom prst="rect">
            <a:avLst/>
          </a:prstGeom>
          <a:solidFill>
            <a:srgbClr val="FFFFFF"/>
          </a:solidFill>
          <a:ln w="12700">
            <a:solidFill>
              <a:srgbClr val="FFFFFF"/>
            </a:solidFill>
            <a:prstDash val="solid"/>
          </a:ln>
        </p:spPr>
      </p:sp>
      <p:sp>
        <p:nvSpPr>
          <p:cNvPr id="47" name="Text 44"/>
          <p:cNvSpPr/>
          <p:nvPr/>
        </p:nvSpPr>
        <p:spPr>
          <a:xfrm>
            <a:off x="557784" y="4721779"/>
            <a:ext cx="4518417" cy="577169"/>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Radiuskopfprothese</a:t>
            </a:r>
            <a:endParaRPr lang="en-US" sz="1677" dirty="0"/>
          </a:p>
        </p:txBody>
      </p:sp>
      <p:sp>
        <p:nvSpPr>
          <p:cNvPr id="48" name="Shape 45"/>
          <p:cNvSpPr/>
          <p:nvPr/>
        </p:nvSpPr>
        <p:spPr>
          <a:xfrm>
            <a:off x="5195073" y="4653199"/>
            <a:ext cx="3338459" cy="714329"/>
          </a:xfrm>
          <a:prstGeom prst="rect">
            <a:avLst/>
          </a:prstGeom>
          <a:solidFill>
            <a:srgbClr val="FFFFFF"/>
          </a:solidFill>
          <a:ln w="12700">
            <a:solidFill>
              <a:srgbClr val="FFFFFF"/>
            </a:solidFill>
            <a:prstDash val="solid"/>
          </a:ln>
        </p:spPr>
      </p:sp>
      <p:sp>
        <p:nvSpPr>
          <p:cNvPr id="49" name="Text 46"/>
          <p:cNvSpPr/>
          <p:nvPr/>
        </p:nvSpPr>
        <p:spPr>
          <a:xfrm>
            <a:off x="5313945" y="4721779"/>
            <a:ext cx="3100715" cy="577169"/>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81.85.31; weitere Revisionseinträge</a:t>
            </a:r>
            <a:endParaRPr lang="en-US" sz="1677" dirty="0"/>
          </a:p>
        </p:txBody>
      </p:sp>
      <p:sp>
        <p:nvSpPr>
          <p:cNvPr id="50" name="Shape 47"/>
          <p:cNvSpPr/>
          <p:nvPr/>
        </p:nvSpPr>
        <p:spPr>
          <a:xfrm>
            <a:off x="8533533" y="4653199"/>
            <a:ext cx="3219555" cy="714329"/>
          </a:xfrm>
          <a:prstGeom prst="rect">
            <a:avLst/>
          </a:prstGeom>
          <a:solidFill>
            <a:srgbClr val="FFFFFF"/>
          </a:solidFill>
          <a:ln w="12700">
            <a:solidFill>
              <a:srgbClr val="FFFFFF"/>
            </a:solidFill>
            <a:prstDash val="solid"/>
          </a:ln>
        </p:spPr>
      </p:sp>
      <p:sp>
        <p:nvSpPr>
          <p:cNvPr id="51" name="Text 48"/>
          <p:cNvSpPr/>
          <p:nvPr/>
        </p:nvSpPr>
        <p:spPr>
          <a:xfrm>
            <a:off x="8652405" y="4721779"/>
            <a:ext cx="2981811" cy="577169"/>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81.86.21 / .22 / .23</a:t>
            </a:r>
            <a:endParaRPr lang="en-US" sz="1677" dirty="0"/>
          </a:p>
        </p:txBody>
      </p:sp>
      <p:sp>
        <p:nvSpPr>
          <p:cNvPr id="52" name="Shape 49"/>
          <p:cNvSpPr/>
          <p:nvPr/>
        </p:nvSpPr>
        <p:spPr>
          <a:xfrm>
            <a:off x="438912" y="5577840"/>
            <a:ext cx="11314176" cy="539496"/>
          </a:xfrm>
          <a:prstGeom prst="rect">
            <a:avLst/>
          </a:prstGeom>
          <a:solidFill>
            <a:srgbClr val="ECEFDF"/>
          </a:solidFill>
          <a:ln w="12700">
            <a:solidFill>
              <a:srgbClr val="ECEFDF"/>
            </a:solidFill>
            <a:prstDash val="solid"/>
          </a:ln>
        </p:spPr>
      </p:sp>
      <p:sp>
        <p:nvSpPr>
          <p:cNvPr id="53" name="Shape 50"/>
          <p:cNvSpPr/>
          <p:nvPr/>
        </p:nvSpPr>
        <p:spPr>
          <a:xfrm>
            <a:off x="438912" y="5577840"/>
            <a:ext cx="41148" cy="539496"/>
          </a:xfrm>
          <a:prstGeom prst="rect">
            <a:avLst/>
          </a:prstGeom>
          <a:solidFill>
            <a:srgbClr val="284907"/>
          </a:solidFill>
          <a:ln w="12700">
            <a:solidFill>
              <a:srgbClr val="284907"/>
            </a:solidFill>
            <a:prstDash val="solid"/>
          </a:ln>
        </p:spPr>
      </p:sp>
      <p:sp>
        <p:nvSpPr>
          <p:cNvPr id="54" name="Text 51"/>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Die neuen .11/.12/.13 bzw. .21/.22/.23 stehen für Erstimplantation, Wechselimplantation und Revision ohne Ersatz.</a:t>
            </a:r>
            <a:endParaRPr lang="en-US" sz="1512"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04 | BEWEGUNGSAPPARAT UND INTEGUMENT</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BEACHTE KODEBEZOGEN</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Prothesenwechsel: Entfernung nicht pauschal eingeschlossen</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2027: S. 303–304, 308.</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54 / 124</a:t>
            </a:r>
            <a:endParaRPr lang="en-US" sz="900" dirty="0"/>
          </a:p>
        </p:txBody>
      </p:sp>
      <p:sp>
        <p:nvSpPr>
          <p:cNvPr id="16" name="Shape 13"/>
          <p:cNvSpPr/>
          <p:nvPr/>
        </p:nvSpPr>
        <p:spPr>
          <a:xfrm>
            <a:off x="438912" y="2020824"/>
            <a:ext cx="5532120" cy="3337560"/>
          </a:xfrm>
          <a:prstGeom prst="rect">
            <a:avLst/>
          </a:prstGeom>
          <a:solidFill>
            <a:srgbClr val="FFFFFF"/>
          </a:solidFill>
          <a:ln w="6350">
            <a:solidFill>
              <a:srgbClr val="DED9D0"/>
            </a:solidFill>
            <a:prstDash val="solid"/>
          </a:ln>
        </p:spPr>
      </p:sp>
      <p:sp>
        <p:nvSpPr>
          <p:cNvPr id="17" name="Shape 14"/>
          <p:cNvSpPr/>
          <p:nvPr/>
        </p:nvSpPr>
        <p:spPr>
          <a:xfrm>
            <a:off x="6217920" y="2020824"/>
            <a:ext cx="5532120" cy="3337560"/>
          </a:xfrm>
          <a:prstGeom prst="rect">
            <a:avLst/>
          </a:prstGeom>
          <a:solidFill>
            <a:srgbClr val="FFFFFF"/>
          </a:solidFill>
          <a:ln w="6350">
            <a:solidFill>
              <a:srgbClr val="DED9D0"/>
            </a:solidFill>
            <a:prstDash val="solid"/>
          </a:ln>
        </p:spPr>
      </p:sp>
      <p:sp>
        <p:nvSpPr>
          <p:cNvPr id="18" name="Shape 15"/>
          <p:cNvSpPr/>
          <p:nvPr/>
        </p:nvSpPr>
        <p:spPr>
          <a:xfrm>
            <a:off x="438912" y="2020824"/>
            <a:ext cx="5532120" cy="429768"/>
          </a:xfrm>
          <a:prstGeom prst="rect">
            <a:avLst/>
          </a:prstGeom>
          <a:solidFill>
            <a:srgbClr val="303D43"/>
          </a:solidFill>
          <a:ln w="12700">
            <a:solidFill>
              <a:srgbClr val="303D43"/>
            </a:solidFill>
            <a:prstDash val="solid"/>
          </a:ln>
        </p:spPr>
      </p:sp>
      <p:sp>
        <p:nvSpPr>
          <p:cNvPr id="19" name="Shape 16"/>
          <p:cNvSpPr/>
          <p:nvPr/>
        </p:nvSpPr>
        <p:spPr>
          <a:xfrm>
            <a:off x="6217920" y="2020824"/>
            <a:ext cx="5532120" cy="429768"/>
          </a:xfrm>
          <a:prstGeom prst="rect">
            <a:avLst/>
          </a:prstGeom>
          <a:solidFill>
            <a:srgbClr val="E5DAC7"/>
          </a:solidFill>
          <a:ln w="12700">
            <a:solidFill>
              <a:srgbClr val="E5DAC7"/>
            </a:solidFill>
            <a:prstDash val="solid"/>
          </a:ln>
        </p:spPr>
      </p:sp>
      <p:sp>
        <p:nvSpPr>
          <p:cNvPr id="20" name="Text 17"/>
          <p:cNvSpPr/>
          <p:nvPr/>
        </p:nvSpPr>
        <p:spPr>
          <a:xfrm>
            <a:off x="603504"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FFFFFF"/>
                </a:solidFill>
                <a:latin typeface="Arial" pitchFamily="34" charset="0"/>
                <a:ea typeface="Arial" pitchFamily="34" charset="-122"/>
                <a:cs typeface="Arial" pitchFamily="34" charset="-120"/>
              </a:rPr>
              <a:t>2026</a:t>
            </a:r>
            <a:endParaRPr lang="en-US" sz="1670" dirty="0"/>
          </a:p>
        </p:txBody>
      </p:sp>
      <p:sp>
        <p:nvSpPr>
          <p:cNvPr id="21" name="Text 18"/>
          <p:cNvSpPr/>
          <p:nvPr/>
        </p:nvSpPr>
        <p:spPr>
          <a:xfrm>
            <a:off x="6382512"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243239"/>
                </a:solidFill>
                <a:latin typeface="Arial" pitchFamily="34" charset="0"/>
                <a:ea typeface="Arial" pitchFamily="34" charset="-122"/>
                <a:cs typeface="Arial" pitchFamily="34" charset="-120"/>
              </a:rPr>
              <a:t>2027</a:t>
            </a:r>
            <a:endParaRPr lang="en-US" sz="1670" dirty="0"/>
          </a:p>
        </p:txBody>
      </p:sp>
      <p:sp>
        <p:nvSpPr>
          <p:cNvPr id="22" name="Shape 19"/>
          <p:cNvSpPr/>
          <p:nvPr/>
        </p:nvSpPr>
        <p:spPr>
          <a:xfrm>
            <a:off x="603504" y="2738628"/>
            <a:ext cx="45720" cy="45720"/>
          </a:xfrm>
          <a:prstGeom prst="rect">
            <a:avLst/>
          </a:prstGeom>
          <a:solidFill>
            <a:srgbClr val="8D9B77"/>
          </a:solidFill>
          <a:ln w="12700">
            <a:solidFill>
              <a:srgbClr val="8D9B77"/>
            </a:solidFill>
            <a:prstDash val="solid"/>
          </a:ln>
        </p:spPr>
      </p:sp>
      <p:sp>
        <p:nvSpPr>
          <p:cNvPr id="23" name="Text 20"/>
          <p:cNvSpPr/>
          <p:nvPr/>
        </p:nvSpPr>
        <p:spPr>
          <a:xfrm>
            <a:off x="768096" y="2651760"/>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Die konkrete Erfassung richtet sich nach dem bisherigen Revisions- und Entfernungskode.</a:t>
            </a:r>
            <a:endParaRPr lang="en-US" sz="1820" dirty="0"/>
          </a:p>
        </p:txBody>
      </p:sp>
      <p:sp>
        <p:nvSpPr>
          <p:cNvPr id="24" name="Shape 21"/>
          <p:cNvSpPr/>
          <p:nvPr/>
        </p:nvSpPr>
        <p:spPr>
          <a:xfrm>
            <a:off x="603504" y="3539947"/>
            <a:ext cx="45720" cy="45720"/>
          </a:xfrm>
          <a:prstGeom prst="rect">
            <a:avLst/>
          </a:prstGeom>
          <a:solidFill>
            <a:srgbClr val="8D9B77"/>
          </a:solidFill>
          <a:ln w="12700">
            <a:solidFill>
              <a:srgbClr val="8D9B77"/>
            </a:solidFill>
            <a:prstDash val="solid"/>
          </a:ln>
        </p:spPr>
      </p:sp>
      <p:sp>
        <p:nvSpPr>
          <p:cNvPr id="25" name="Text 22"/>
          <p:cNvSpPr/>
          <p:nvPr/>
        </p:nvSpPr>
        <p:spPr>
          <a:xfrm>
            <a:off x="768096" y="3453079"/>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Ein unspezifisches Hausmakro "Wechsel komplett" kann die Einzelschritte verdecken.</a:t>
            </a:r>
            <a:endParaRPr lang="en-US" sz="1820" dirty="0"/>
          </a:p>
        </p:txBody>
      </p:sp>
      <p:sp>
        <p:nvSpPr>
          <p:cNvPr id="26" name="Shape 23"/>
          <p:cNvSpPr/>
          <p:nvPr/>
        </p:nvSpPr>
        <p:spPr>
          <a:xfrm>
            <a:off x="6382512" y="2738628"/>
            <a:ext cx="45720" cy="45720"/>
          </a:xfrm>
          <a:prstGeom prst="rect">
            <a:avLst/>
          </a:prstGeom>
          <a:solidFill>
            <a:srgbClr val="8D9B77"/>
          </a:solidFill>
          <a:ln w="12700">
            <a:solidFill>
              <a:srgbClr val="8D9B77"/>
            </a:solidFill>
            <a:prstDash val="solid"/>
          </a:ln>
        </p:spPr>
      </p:sp>
      <p:sp>
        <p:nvSpPr>
          <p:cNvPr id="27" name="Text 24"/>
          <p:cNvSpPr/>
          <p:nvPr/>
        </p:nvSpPr>
        <p:spPr>
          <a:xfrm>
            <a:off x="6547104" y="2651760"/>
            <a:ext cx="5029200" cy="8133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Neue Wechselkodes enthalten ausdrückliche Beachte zur gesonderten Erfassung der Entfernung.</a:t>
            </a:r>
            <a:endParaRPr lang="en-US" sz="1820" dirty="0"/>
          </a:p>
        </p:txBody>
      </p:sp>
      <p:sp>
        <p:nvSpPr>
          <p:cNvPr id="28" name="Shape 25"/>
          <p:cNvSpPr/>
          <p:nvPr/>
        </p:nvSpPr>
        <p:spPr>
          <a:xfrm>
            <a:off x="6382512" y="3803447"/>
            <a:ext cx="45720" cy="45720"/>
          </a:xfrm>
          <a:prstGeom prst="rect">
            <a:avLst/>
          </a:prstGeom>
          <a:solidFill>
            <a:srgbClr val="8D9B77"/>
          </a:solidFill>
          <a:ln w="12700">
            <a:solidFill>
              <a:srgbClr val="8D9B77"/>
            </a:solidFill>
            <a:prstDash val="solid"/>
          </a:ln>
        </p:spPr>
      </p:sp>
      <p:sp>
        <p:nvSpPr>
          <p:cNvPr id="29" name="Text 26"/>
          <p:cNvSpPr/>
          <p:nvPr/>
        </p:nvSpPr>
        <p:spPr>
          <a:xfrm>
            <a:off x="6547104" y="3716579"/>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Beispiel Sprunggelenk: 81.56.12 plus 80.07 für die Entfernung.</a:t>
            </a:r>
            <a:endParaRPr lang="en-US" sz="1820" dirty="0"/>
          </a:p>
        </p:txBody>
      </p:sp>
      <p:sp>
        <p:nvSpPr>
          <p:cNvPr id="30" name="Shape 27"/>
          <p:cNvSpPr/>
          <p:nvPr/>
        </p:nvSpPr>
        <p:spPr>
          <a:xfrm>
            <a:off x="6382512" y="4604766"/>
            <a:ext cx="45720" cy="45720"/>
          </a:xfrm>
          <a:prstGeom prst="rect">
            <a:avLst/>
          </a:prstGeom>
          <a:solidFill>
            <a:srgbClr val="8D9B77"/>
          </a:solidFill>
          <a:ln w="12700">
            <a:solidFill>
              <a:srgbClr val="8D9B77"/>
            </a:solidFill>
            <a:prstDash val="solid"/>
          </a:ln>
        </p:spPr>
      </p:sp>
      <p:sp>
        <p:nvSpPr>
          <p:cNvPr id="31" name="Text 28"/>
          <p:cNvSpPr/>
          <p:nvPr/>
        </p:nvSpPr>
        <p:spPr>
          <a:xfrm>
            <a:off x="6547104" y="4517898"/>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Entsprechende Hinweise auch für Hand-, Fuss- und Ellenbogenprothesen.</a:t>
            </a:r>
            <a:endParaRPr lang="en-US" sz="1820" dirty="0"/>
          </a:p>
        </p:txBody>
      </p:sp>
      <p:sp>
        <p:nvSpPr>
          <p:cNvPr id="32" name="Shape 29"/>
          <p:cNvSpPr/>
          <p:nvPr/>
        </p:nvSpPr>
        <p:spPr>
          <a:xfrm>
            <a:off x="438912" y="5577840"/>
            <a:ext cx="11314176" cy="539496"/>
          </a:xfrm>
          <a:prstGeom prst="rect">
            <a:avLst/>
          </a:prstGeom>
          <a:solidFill>
            <a:srgbClr val="ECEFDF"/>
          </a:solidFill>
          <a:ln w="12700">
            <a:solidFill>
              <a:srgbClr val="ECEFDF"/>
            </a:solidFill>
            <a:prstDash val="solid"/>
          </a:ln>
        </p:spPr>
      </p:sp>
      <p:sp>
        <p:nvSpPr>
          <p:cNvPr id="33" name="Shape 30"/>
          <p:cNvSpPr/>
          <p:nvPr/>
        </p:nvSpPr>
        <p:spPr>
          <a:xfrm>
            <a:off x="438912" y="5577840"/>
            <a:ext cx="41148" cy="539496"/>
          </a:xfrm>
          <a:prstGeom prst="rect">
            <a:avLst/>
          </a:prstGeom>
          <a:solidFill>
            <a:srgbClr val="284907"/>
          </a:solidFill>
          <a:ln w="12700">
            <a:solidFill>
              <a:srgbClr val="284907"/>
            </a:solidFill>
            <a:prstDash val="solid"/>
          </a:ln>
        </p:spPr>
      </p:sp>
      <p:sp>
        <p:nvSpPr>
          <p:cNvPr id="34" name="Text 31"/>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Nicht von anderen Implantatfamilien übertragen, dass die Entfernung bei jedem Wechsel bereits enthalten sei.</a:t>
            </a:r>
            <a:endParaRPr lang="en-US" sz="1512"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04 | BEWEGUNGSAPPARAT UND INTEGUMENT</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EIGENES DIDAKTISCHES BEISPIEL</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Praxis: kompletter Wechsel einer Sprunggelenksprothese</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276, 291; CHOP 2027: S. 289, 303.</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55 / 124</a:t>
            </a:r>
            <a:endParaRPr lang="en-US" sz="900" dirty="0"/>
          </a:p>
        </p:txBody>
      </p:sp>
      <p:sp>
        <p:nvSpPr>
          <p:cNvPr id="16" name="Shape 13"/>
          <p:cNvSpPr/>
          <p:nvPr/>
        </p:nvSpPr>
        <p:spPr>
          <a:xfrm>
            <a:off x="438912" y="2020824"/>
            <a:ext cx="3182112" cy="3337560"/>
          </a:xfrm>
          <a:prstGeom prst="rect">
            <a:avLst/>
          </a:prstGeom>
          <a:solidFill>
            <a:srgbClr val="EBE4D7"/>
          </a:solidFill>
          <a:ln w="12700">
            <a:solidFill>
              <a:srgbClr val="EBE4D7"/>
            </a:solidFill>
            <a:prstDash val="solid"/>
          </a:ln>
        </p:spPr>
      </p:sp>
      <p:sp>
        <p:nvSpPr>
          <p:cNvPr id="17" name="Text 14"/>
          <p:cNvSpPr/>
          <p:nvPr/>
        </p:nvSpPr>
        <p:spPr>
          <a:xfrm>
            <a:off x="603504" y="2185416"/>
            <a:ext cx="2852928" cy="210312"/>
          </a:xfrm>
          <a:prstGeom prst="rect">
            <a:avLst/>
          </a:prstGeom>
          <a:noFill/>
          <a:ln/>
        </p:spPr>
        <p:txBody>
          <a:bodyPr wrap="square" lIns="0" tIns="0" rIns="0" bIns="0" rtlCol="0" anchor="ctr"/>
          <a:lstStyle/>
          <a:p>
            <a:pPr marL="0" indent="0">
              <a:lnSpc>
                <a:spcPct val="104000"/>
              </a:lnSpc>
              <a:buNone/>
            </a:pPr>
            <a:r>
              <a:rPr lang="en-US" sz="1050" b="1" kern="0" spc="100" dirty="0">
                <a:solidFill>
                  <a:srgbClr val="243239"/>
                </a:solidFill>
                <a:latin typeface="Arial" pitchFamily="34" charset="0"/>
                <a:ea typeface="Arial" pitchFamily="34" charset="-122"/>
                <a:cs typeface="Arial" pitchFamily="34" charset="-120"/>
              </a:rPr>
              <a:t>SACHVERHALT</a:t>
            </a:r>
            <a:endParaRPr lang="en-US" sz="1050" dirty="0"/>
          </a:p>
        </p:txBody>
      </p:sp>
      <p:sp>
        <p:nvSpPr>
          <p:cNvPr id="18" name="Text 15"/>
          <p:cNvSpPr/>
          <p:nvPr/>
        </p:nvSpPr>
        <p:spPr>
          <a:xfrm>
            <a:off x="603504" y="2624328"/>
            <a:ext cx="2852928" cy="2514600"/>
          </a:xfrm>
          <a:prstGeom prst="rect">
            <a:avLst/>
          </a:prstGeom>
          <a:noFill/>
          <a:ln/>
        </p:spPr>
        <p:txBody>
          <a:bodyPr wrap="square" lIns="0" tIns="0" rIns="0" bIns="0" rtlCol="0" anchor="t"/>
          <a:lstStyle/>
          <a:p>
            <a:pPr marL="0" indent="0">
              <a:lnSpc>
                <a:spcPct val="104000"/>
              </a:lnSpc>
              <a:buNone/>
            </a:pPr>
            <a:r>
              <a:rPr lang="en-US" sz="1765" dirty="0">
                <a:solidFill>
                  <a:srgbClr val="243239"/>
                </a:solidFill>
                <a:latin typeface="Arial" pitchFamily="34" charset="0"/>
                <a:ea typeface="Arial" pitchFamily="34" charset="-122"/>
                <a:cs typeface="Arial" pitchFamily="34" charset="-120"/>
              </a:rPr>
              <a:t>Bestehende Endoprothese des rechten Sprunggelenks wird entfernt und durch eine neue ersetzt. Beide Schritte sind eindeutig dokumentiert.</a:t>
            </a:r>
            <a:endParaRPr lang="en-US" sz="1765" dirty="0"/>
          </a:p>
        </p:txBody>
      </p:sp>
      <p:sp>
        <p:nvSpPr>
          <p:cNvPr id="19" name="Shape 16"/>
          <p:cNvSpPr/>
          <p:nvPr/>
        </p:nvSpPr>
        <p:spPr>
          <a:xfrm>
            <a:off x="3803904" y="2020824"/>
            <a:ext cx="3886200" cy="3337560"/>
          </a:xfrm>
          <a:prstGeom prst="rect">
            <a:avLst/>
          </a:prstGeom>
          <a:solidFill>
            <a:srgbClr val="FFFFFF"/>
          </a:solidFill>
          <a:ln w="6350">
            <a:solidFill>
              <a:srgbClr val="DED9D0"/>
            </a:solidFill>
            <a:prstDash val="solid"/>
          </a:ln>
        </p:spPr>
      </p:sp>
      <p:sp>
        <p:nvSpPr>
          <p:cNvPr id="20" name="Shape 17"/>
          <p:cNvSpPr/>
          <p:nvPr/>
        </p:nvSpPr>
        <p:spPr>
          <a:xfrm>
            <a:off x="3803904" y="2020824"/>
            <a:ext cx="3886200" cy="429768"/>
          </a:xfrm>
          <a:prstGeom prst="rect">
            <a:avLst/>
          </a:prstGeom>
          <a:solidFill>
            <a:srgbClr val="303D43"/>
          </a:solidFill>
          <a:ln w="12700">
            <a:solidFill>
              <a:srgbClr val="303D43"/>
            </a:solidFill>
            <a:prstDash val="solid"/>
          </a:ln>
        </p:spPr>
      </p:sp>
      <p:sp>
        <p:nvSpPr>
          <p:cNvPr id="21" name="Text 18"/>
          <p:cNvSpPr/>
          <p:nvPr/>
        </p:nvSpPr>
        <p:spPr>
          <a:xfrm>
            <a:off x="3968496" y="2112264"/>
            <a:ext cx="3557016" cy="246888"/>
          </a:xfrm>
          <a:prstGeom prst="rect">
            <a:avLst/>
          </a:prstGeom>
          <a:noFill/>
          <a:ln/>
        </p:spPr>
        <p:txBody>
          <a:bodyPr wrap="square" lIns="0" tIns="0" rIns="0" bIns="0" rtlCol="0" anchor="ctr"/>
          <a:lstStyle/>
          <a:p>
            <a:pPr marL="0" indent="0">
              <a:lnSpc>
                <a:spcPct val="104000"/>
              </a:lnSpc>
              <a:buNone/>
            </a:pPr>
            <a:r>
              <a:rPr lang="en-US" sz="1670" b="1" dirty="0">
                <a:solidFill>
                  <a:srgbClr val="FFFFFF"/>
                </a:solidFill>
                <a:latin typeface="Arial" pitchFamily="34" charset="0"/>
                <a:ea typeface="Arial" pitchFamily="34" charset="-122"/>
                <a:cs typeface="Arial" pitchFamily="34" charset="-120"/>
              </a:rPr>
              <a:t>2026</a:t>
            </a:r>
            <a:endParaRPr lang="en-US" sz="1670" dirty="0"/>
          </a:p>
        </p:txBody>
      </p:sp>
      <p:sp>
        <p:nvSpPr>
          <p:cNvPr id="22" name="Shape 19"/>
          <p:cNvSpPr/>
          <p:nvPr/>
        </p:nvSpPr>
        <p:spPr>
          <a:xfrm>
            <a:off x="7872984" y="2020824"/>
            <a:ext cx="3886200" cy="3337560"/>
          </a:xfrm>
          <a:prstGeom prst="rect">
            <a:avLst/>
          </a:prstGeom>
          <a:solidFill>
            <a:srgbClr val="FFFFFF"/>
          </a:solidFill>
          <a:ln w="6350">
            <a:solidFill>
              <a:srgbClr val="DED9D0"/>
            </a:solidFill>
            <a:prstDash val="solid"/>
          </a:ln>
        </p:spPr>
      </p:sp>
      <p:sp>
        <p:nvSpPr>
          <p:cNvPr id="23" name="Shape 20"/>
          <p:cNvSpPr/>
          <p:nvPr/>
        </p:nvSpPr>
        <p:spPr>
          <a:xfrm>
            <a:off x="7872984" y="2020824"/>
            <a:ext cx="3886200" cy="429768"/>
          </a:xfrm>
          <a:prstGeom prst="rect">
            <a:avLst/>
          </a:prstGeom>
          <a:solidFill>
            <a:srgbClr val="E5DAC7"/>
          </a:solidFill>
          <a:ln w="12700">
            <a:solidFill>
              <a:srgbClr val="E5DAC7"/>
            </a:solidFill>
            <a:prstDash val="solid"/>
          </a:ln>
        </p:spPr>
      </p:sp>
      <p:sp>
        <p:nvSpPr>
          <p:cNvPr id="24" name="Text 21"/>
          <p:cNvSpPr/>
          <p:nvPr/>
        </p:nvSpPr>
        <p:spPr>
          <a:xfrm>
            <a:off x="8037576" y="2112264"/>
            <a:ext cx="3557016" cy="246888"/>
          </a:xfrm>
          <a:prstGeom prst="rect">
            <a:avLst/>
          </a:prstGeom>
          <a:noFill/>
          <a:ln/>
        </p:spPr>
        <p:txBody>
          <a:bodyPr wrap="square" lIns="0" tIns="0" rIns="0" bIns="0" rtlCol="0" anchor="ctr"/>
          <a:lstStyle/>
          <a:p>
            <a:pPr marL="0" indent="0">
              <a:lnSpc>
                <a:spcPct val="104000"/>
              </a:lnSpc>
              <a:buNone/>
            </a:pPr>
            <a:r>
              <a:rPr lang="en-US" sz="1670" b="1" dirty="0">
                <a:solidFill>
                  <a:srgbClr val="243239"/>
                </a:solidFill>
                <a:latin typeface="Arial" pitchFamily="34" charset="0"/>
                <a:ea typeface="Arial" pitchFamily="34" charset="-122"/>
                <a:cs typeface="Arial" pitchFamily="34" charset="-120"/>
              </a:rPr>
              <a:t>2027</a:t>
            </a:r>
            <a:endParaRPr lang="en-US" sz="1670" dirty="0"/>
          </a:p>
        </p:txBody>
      </p:sp>
      <p:sp>
        <p:nvSpPr>
          <p:cNvPr id="25" name="Shape 22"/>
          <p:cNvSpPr/>
          <p:nvPr/>
        </p:nvSpPr>
        <p:spPr>
          <a:xfrm>
            <a:off x="3968496" y="2738628"/>
            <a:ext cx="45720" cy="45720"/>
          </a:xfrm>
          <a:prstGeom prst="rect">
            <a:avLst/>
          </a:prstGeom>
          <a:solidFill>
            <a:srgbClr val="8D9B77"/>
          </a:solidFill>
          <a:ln w="12700">
            <a:solidFill>
              <a:srgbClr val="8D9B77"/>
            </a:solidFill>
            <a:prstDash val="solid"/>
          </a:ln>
        </p:spPr>
      </p:sp>
      <p:sp>
        <p:nvSpPr>
          <p:cNvPr id="26" name="Text 23"/>
          <p:cNvSpPr/>
          <p:nvPr/>
        </p:nvSpPr>
        <p:spPr>
          <a:xfrm>
            <a:off x="4133088" y="2651760"/>
            <a:ext cx="3383280" cy="782955"/>
          </a:xfrm>
          <a:prstGeom prst="rect">
            <a:avLst/>
          </a:prstGeom>
          <a:noFill/>
          <a:ln/>
        </p:spPr>
        <p:txBody>
          <a:bodyPr wrap="square" lIns="0" tIns="0" rIns="0" bIns="0" rtlCol="0" anchor="t"/>
          <a:lstStyle/>
          <a:p>
            <a:pPr marL="0" indent="0">
              <a:lnSpc>
                <a:spcPct val="102000"/>
              </a:lnSpc>
              <a:buNone/>
            </a:pPr>
            <a:r>
              <a:rPr lang="en-US" sz="1750" dirty="0">
                <a:solidFill>
                  <a:srgbClr val="243239"/>
                </a:solidFill>
                <a:latin typeface="Arial" pitchFamily="34" charset="0"/>
                <a:ea typeface="Arial" pitchFamily="34" charset="-122"/>
                <a:cs typeface="Arial" pitchFamily="34" charset="-120"/>
              </a:rPr>
              <a:t>81.59.11 für Revision und Wechsel der Sprunggelenksendoprothese.</a:t>
            </a:r>
            <a:endParaRPr lang="en-US" sz="1750" dirty="0"/>
          </a:p>
        </p:txBody>
      </p:sp>
      <p:sp>
        <p:nvSpPr>
          <p:cNvPr id="27" name="Shape 24"/>
          <p:cNvSpPr/>
          <p:nvPr/>
        </p:nvSpPr>
        <p:spPr>
          <a:xfrm>
            <a:off x="3968496" y="3773043"/>
            <a:ext cx="45720" cy="45720"/>
          </a:xfrm>
          <a:prstGeom prst="rect">
            <a:avLst/>
          </a:prstGeom>
          <a:solidFill>
            <a:srgbClr val="8D9B77"/>
          </a:solidFill>
          <a:ln w="12700">
            <a:solidFill>
              <a:srgbClr val="8D9B77"/>
            </a:solidFill>
            <a:prstDash val="solid"/>
          </a:ln>
        </p:spPr>
      </p:sp>
      <p:sp>
        <p:nvSpPr>
          <p:cNvPr id="28" name="Text 25"/>
          <p:cNvSpPr/>
          <p:nvPr/>
        </p:nvSpPr>
        <p:spPr>
          <a:xfrm>
            <a:off x="4133088" y="3686175"/>
            <a:ext cx="3383280" cy="782955"/>
          </a:xfrm>
          <a:prstGeom prst="rect">
            <a:avLst/>
          </a:prstGeom>
          <a:noFill/>
          <a:ln/>
        </p:spPr>
        <p:txBody>
          <a:bodyPr wrap="square" lIns="0" tIns="0" rIns="0" bIns="0" rtlCol="0" anchor="t"/>
          <a:lstStyle/>
          <a:p>
            <a:pPr marL="0" indent="0">
              <a:lnSpc>
                <a:spcPct val="102000"/>
              </a:lnSpc>
              <a:buNone/>
            </a:pPr>
            <a:r>
              <a:rPr lang="en-US" sz="1750" dirty="0">
                <a:solidFill>
                  <a:srgbClr val="243239"/>
                </a:solidFill>
                <a:latin typeface="Arial" pitchFamily="34" charset="0"/>
                <a:ea typeface="Arial" pitchFamily="34" charset="-122"/>
                <a:cs typeface="Arial" pitchFamily="34" charset="-120"/>
              </a:rPr>
              <a:t>Die Entfernung und weitere Eingriffe nach den damaligen Vorgaben prüfen.</a:t>
            </a:r>
            <a:endParaRPr lang="en-US" sz="1750" dirty="0"/>
          </a:p>
        </p:txBody>
      </p:sp>
      <p:sp>
        <p:nvSpPr>
          <p:cNvPr id="29" name="Shape 26"/>
          <p:cNvSpPr/>
          <p:nvPr/>
        </p:nvSpPr>
        <p:spPr>
          <a:xfrm>
            <a:off x="8037576" y="2738628"/>
            <a:ext cx="45720" cy="45720"/>
          </a:xfrm>
          <a:prstGeom prst="rect">
            <a:avLst/>
          </a:prstGeom>
          <a:solidFill>
            <a:srgbClr val="8D9B77"/>
          </a:solidFill>
          <a:ln w="12700">
            <a:solidFill>
              <a:srgbClr val="8D9B77"/>
            </a:solidFill>
            <a:prstDash val="solid"/>
          </a:ln>
        </p:spPr>
      </p:sp>
      <p:sp>
        <p:nvSpPr>
          <p:cNvPr id="30" name="Text 27"/>
          <p:cNvSpPr/>
          <p:nvPr/>
        </p:nvSpPr>
        <p:spPr>
          <a:xfrm>
            <a:off x="8202168" y="2651760"/>
            <a:ext cx="3383280" cy="529590"/>
          </a:xfrm>
          <a:prstGeom prst="rect">
            <a:avLst/>
          </a:prstGeom>
          <a:noFill/>
          <a:ln/>
        </p:spPr>
        <p:txBody>
          <a:bodyPr wrap="square" lIns="0" tIns="0" rIns="0" bIns="0" rtlCol="0" anchor="t"/>
          <a:lstStyle/>
          <a:p>
            <a:pPr marL="0" indent="0">
              <a:lnSpc>
                <a:spcPct val="102000"/>
              </a:lnSpc>
              <a:buNone/>
            </a:pPr>
            <a:r>
              <a:rPr lang="en-US" sz="1750" dirty="0">
                <a:solidFill>
                  <a:srgbClr val="243239"/>
                </a:solidFill>
                <a:latin typeface="Arial" pitchFamily="34" charset="0"/>
                <a:ea typeface="Arial" pitchFamily="34" charset="-122"/>
                <a:cs typeface="Arial" pitchFamily="34" charset="-120"/>
              </a:rPr>
              <a:t>81.56.12 für die Implantation bei Wechsel.</a:t>
            </a:r>
            <a:endParaRPr lang="en-US" sz="1750" dirty="0"/>
          </a:p>
        </p:txBody>
      </p:sp>
      <p:sp>
        <p:nvSpPr>
          <p:cNvPr id="31" name="Shape 28"/>
          <p:cNvSpPr/>
          <p:nvPr/>
        </p:nvSpPr>
        <p:spPr>
          <a:xfrm>
            <a:off x="8037576" y="3519678"/>
            <a:ext cx="45720" cy="45720"/>
          </a:xfrm>
          <a:prstGeom prst="rect">
            <a:avLst/>
          </a:prstGeom>
          <a:solidFill>
            <a:srgbClr val="8D9B77"/>
          </a:solidFill>
          <a:ln w="12700">
            <a:solidFill>
              <a:srgbClr val="8D9B77"/>
            </a:solidFill>
            <a:prstDash val="solid"/>
          </a:ln>
        </p:spPr>
      </p:sp>
      <p:sp>
        <p:nvSpPr>
          <p:cNvPr id="32" name="Text 29"/>
          <p:cNvSpPr/>
          <p:nvPr/>
        </p:nvSpPr>
        <p:spPr>
          <a:xfrm>
            <a:off x="8202168" y="3432810"/>
            <a:ext cx="3383280" cy="782955"/>
          </a:xfrm>
          <a:prstGeom prst="rect">
            <a:avLst/>
          </a:prstGeom>
          <a:noFill/>
          <a:ln/>
        </p:spPr>
        <p:txBody>
          <a:bodyPr wrap="square" lIns="0" tIns="0" rIns="0" bIns="0" rtlCol="0" anchor="t"/>
          <a:lstStyle/>
          <a:p>
            <a:pPr marL="0" indent="0">
              <a:lnSpc>
                <a:spcPct val="102000"/>
              </a:lnSpc>
              <a:buNone/>
            </a:pPr>
            <a:r>
              <a:rPr lang="en-US" sz="1750" dirty="0">
                <a:solidFill>
                  <a:srgbClr val="243239"/>
                </a:solidFill>
                <a:latin typeface="Arial" pitchFamily="34" charset="0"/>
                <a:ea typeface="Arial" pitchFamily="34" charset="-122"/>
                <a:cs typeface="Arial" pitchFamily="34" charset="-120"/>
              </a:rPr>
              <a:t>80.07 für die Entfernung entsprechend dem neuen Beachte.</a:t>
            </a:r>
            <a:endParaRPr lang="en-US" sz="1750" dirty="0"/>
          </a:p>
        </p:txBody>
      </p:sp>
      <p:sp>
        <p:nvSpPr>
          <p:cNvPr id="33" name="Shape 30"/>
          <p:cNvSpPr/>
          <p:nvPr/>
        </p:nvSpPr>
        <p:spPr>
          <a:xfrm>
            <a:off x="8037576" y="4554093"/>
            <a:ext cx="45720" cy="45720"/>
          </a:xfrm>
          <a:prstGeom prst="rect">
            <a:avLst/>
          </a:prstGeom>
          <a:solidFill>
            <a:srgbClr val="8D9B77"/>
          </a:solidFill>
          <a:ln w="12700">
            <a:solidFill>
              <a:srgbClr val="8D9B77"/>
            </a:solidFill>
            <a:prstDash val="solid"/>
          </a:ln>
        </p:spPr>
      </p:sp>
      <p:sp>
        <p:nvSpPr>
          <p:cNvPr id="34" name="Text 31"/>
          <p:cNvSpPr/>
          <p:nvPr/>
        </p:nvSpPr>
        <p:spPr>
          <a:xfrm>
            <a:off x="8202168" y="4467225"/>
            <a:ext cx="3383280" cy="289560"/>
          </a:xfrm>
          <a:prstGeom prst="rect">
            <a:avLst/>
          </a:prstGeom>
          <a:noFill/>
          <a:ln/>
        </p:spPr>
        <p:txBody>
          <a:bodyPr wrap="square" lIns="0" tIns="0" rIns="0" bIns="0" rtlCol="0" anchor="t"/>
          <a:lstStyle/>
          <a:p>
            <a:pPr marL="0" indent="0">
              <a:lnSpc>
                <a:spcPct val="102000"/>
              </a:lnSpc>
              <a:buNone/>
            </a:pPr>
            <a:r>
              <a:rPr lang="en-US" sz="1750" dirty="0">
                <a:solidFill>
                  <a:srgbClr val="243239"/>
                </a:solidFill>
                <a:latin typeface="Arial" pitchFamily="34" charset="0"/>
                <a:ea typeface="Arial" pitchFamily="34" charset="-122"/>
                <a:cs typeface="Arial" pitchFamily="34" charset="-120"/>
              </a:rPr>
              <a:t>Seitigkeit rechts zuordnen.</a:t>
            </a:r>
            <a:endParaRPr lang="en-US" sz="1750" dirty="0"/>
          </a:p>
        </p:txBody>
      </p:sp>
      <p:sp>
        <p:nvSpPr>
          <p:cNvPr id="35" name="Shape 32"/>
          <p:cNvSpPr/>
          <p:nvPr/>
        </p:nvSpPr>
        <p:spPr>
          <a:xfrm>
            <a:off x="438912" y="5577840"/>
            <a:ext cx="11314176" cy="539496"/>
          </a:xfrm>
          <a:prstGeom prst="rect">
            <a:avLst/>
          </a:prstGeom>
          <a:solidFill>
            <a:srgbClr val="ECEFDF"/>
          </a:solidFill>
          <a:ln w="12700">
            <a:solidFill>
              <a:srgbClr val="ECEFDF"/>
            </a:solidFill>
            <a:prstDash val="solid"/>
          </a:ln>
        </p:spPr>
      </p:sp>
      <p:sp>
        <p:nvSpPr>
          <p:cNvPr id="36" name="Shape 33"/>
          <p:cNvSpPr/>
          <p:nvPr/>
        </p:nvSpPr>
        <p:spPr>
          <a:xfrm>
            <a:off x="438912" y="5577840"/>
            <a:ext cx="41148" cy="539496"/>
          </a:xfrm>
          <a:prstGeom prst="rect">
            <a:avLst/>
          </a:prstGeom>
          <a:solidFill>
            <a:srgbClr val="284907"/>
          </a:solidFill>
          <a:ln w="12700">
            <a:solidFill>
              <a:srgbClr val="284907"/>
            </a:solidFill>
            <a:prstDash val="solid"/>
          </a:ln>
        </p:spPr>
      </p:sp>
      <p:sp>
        <p:nvSpPr>
          <p:cNvPr id="37" name="Text 34"/>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Das neue gelenkspezifische Wechselmakro muss auch den Hinweis zur Entfernung berücksichtigen.</a:t>
            </a:r>
            <a:endParaRPr lang="en-US" sz="1512"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04 | BEWEGUNGSAPPARAT UND INTEGUMENT</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STREICHUNG / RESTEKLASSEN</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Resteklassen und Langschaft: nicht einfach weiterführen</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291, 300, 304; CHOP 2027: S. 304, 314.</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56 / 124</a:t>
            </a:r>
            <a:endParaRPr lang="en-US" sz="900" dirty="0"/>
          </a:p>
        </p:txBody>
      </p:sp>
      <p:sp>
        <p:nvSpPr>
          <p:cNvPr id="16" name="Shape 13"/>
          <p:cNvSpPr/>
          <p:nvPr/>
        </p:nvSpPr>
        <p:spPr>
          <a:xfrm>
            <a:off x="438912" y="2020824"/>
            <a:ext cx="5532120" cy="3337560"/>
          </a:xfrm>
          <a:prstGeom prst="rect">
            <a:avLst/>
          </a:prstGeom>
          <a:solidFill>
            <a:srgbClr val="FFFFFF"/>
          </a:solidFill>
          <a:ln w="6350">
            <a:solidFill>
              <a:srgbClr val="DED9D0"/>
            </a:solidFill>
            <a:prstDash val="solid"/>
          </a:ln>
        </p:spPr>
      </p:sp>
      <p:sp>
        <p:nvSpPr>
          <p:cNvPr id="17" name="Shape 14"/>
          <p:cNvSpPr/>
          <p:nvPr/>
        </p:nvSpPr>
        <p:spPr>
          <a:xfrm>
            <a:off x="6217920" y="2020824"/>
            <a:ext cx="5532120" cy="3337560"/>
          </a:xfrm>
          <a:prstGeom prst="rect">
            <a:avLst/>
          </a:prstGeom>
          <a:solidFill>
            <a:srgbClr val="FFFFFF"/>
          </a:solidFill>
          <a:ln w="6350">
            <a:solidFill>
              <a:srgbClr val="DED9D0"/>
            </a:solidFill>
            <a:prstDash val="solid"/>
          </a:ln>
        </p:spPr>
      </p:sp>
      <p:sp>
        <p:nvSpPr>
          <p:cNvPr id="18" name="Shape 15"/>
          <p:cNvSpPr/>
          <p:nvPr/>
        </p:nvSpPr>
        <p:spPr>
          <a:xfrm>
            <a:off x="438912" y="2020824"/>
            <a:ext cx="5532120" cy="429768"/>
          </a:xfrm>
          <a:prstGeom prst="rect">
            <a:avLst/>
          </a:prstGeom>
          <a:solidFill>
            <a:srgbClr val="303D43"/>
          </a:solidFill>
          <a:ln w="12700">
            <a:solidFill>
              <a:srgbClr val="303D43"/>
            </a:solidFill>
            <a:prstDash val="solid"/>
          </a:ln>
        </p:spPr>
      </p:sp>
      <p:sp>
        <p:nvSpPr>
          <p:cNvPr id="19" name="Shape 16"/>
          <p:cNvSpPr/>
          <p:nvPr/>
        </p:nvSpPr>
        <p:spPr>
          <a:xfrm>
            <a:off x="6217920" y="2020824"/>
            <a:ext cx="5532120" cy="429768"/>
          </a:xfrm>
          <a:prstGeom prst="rect">
            <a:avLst/>
          </a:prstGeom>
          <a:solidFill>
            <a:srgbClr val="E5DAC7"/>
          </a:solidFill>
          <a:ln w="12700">
            <a:solidFill>
              <a:srgbClr val="E5DAC7"/>
            </a:solidFill>
            <a:prstDash val="solid"/>
          </a:ln>
        </p:spPr>
      </p:sp>
      <p:sp>
        <p:nvSpPr>
          <p:cNvPr id="20" name="Text 17"/>
          <p:cNvSpPr/>
          <p:nvPr/>
        </p:nvSpPr>
        <p:spPr>
          <a:xfrm>
            <a:off x="603504"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FFFFFF"/>
                </a:solidFill>
                <a:latin typeface="Arial" pitchFamily="34" charset="0"/>
                <a:ea typeface="Arial" pitchFamily="34" charset="-122"/>
                <a:cs typeface="Arial" pitchFamily="34" charset="-120"/>
              </a:rPr>
              <a:t>2026</a:t>
            </a:r>
            <a:endParaRPr lang="en-US" sz="1670" dirty="0"/>
          </a:p>
        </p:txBody>
      </p:sp>
      <p:sp>
        <p:nvSpPr>
          <p:cNvPr id="21" name="Text 18"/>
          <p:cNvSpPr/>
          <p:nvPr/>
        </p:nvSpPr>
        <p:spPr>
          <a:xfrm>
            <a:off x="6382512"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243239"/>
                </a:solidFill>
                <a:latin typeface="Arial" pitchFamily="34" charset="0"/>
                <a:ea typeface="Arial" pitchFamily="34" charset="-122"/>
                <a:cs typeface="Arial" pitchFamily="34" charset="-120"/>
              </a:rPr>
              <a:t>2027</a:t>
            </a:r>
            <a:endParaRPr lang="en-US" sz="1670" dirty="0"/>
          </a:p>
        </p:txBody>
      </p:sp>
      <p:sp>
        <p:nvSpPr>
          <p:cNvPr id="22" name="Shape 19"/>
          <p:cNvSpPr/>
          <p:nvPr/>
        </p:nvSpPr>
        <p:spPr>
          <a:xfrm>
            <a:off x="603504" y="2738628"/>
            <a:ext cx="45720" cy="45720"/>
          </a:xfrm>
          <a:prstGeom prst="rect">
            <a:avLst/>
          </a:prstGeom>
          <a:solidFill>
            <a:srgbClr val="8D9B77"/>
          </a:solidFill>
          <a:ln w="12700">
            <a:solidFill>
              <a:srgbClr val="8D9B77"/>
            </a:solidFill>
            <a:prstDash val="solid"/>
          </a:ln>
        </p:spPr>
      </p:sp>
      <p:sp>
        <p:nvSpPr>
          <p:cNvPr id="23" name="Text 20"/>
          <p:cNvSpPr/>
          <p:nvPr/>
        </p:nvSpPr>
        <p:spPr>
          <a:xfrm>
            <a:off x="768096" y="2651760"/>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81.59.- und 81.97.- enthalten untergeordnete Revisionskodes.</a:t>
            </a:r>
            <a:endParaRPr lang="en-US" sz="1820" dirty="0"/>
          </a:p>
        </p:txBody>
      </p:sp>
      <p:sp>
        <p:nvSpPr>
          <p:cNvPr id="24" name="Shape 21"/>
          <p:cNvSpPr/>
          <p:nvPr/>
        </p:nvSpPr>
        <p:spPr>
          <a:xfrm>
            <a:off x="603504" y="3539947"/>
            <a:ext cx="45720" cy="45720"/>
          </a:xfrm>
          <a:prstGeom prst="rect">
            <a:avLst/>
          </a:prstGeom>
          <a:solidFill>
            <a:srgbClr val="8D9B77"/>
          </a:solidFill>
          <a:ln w="12700">
            <a:solidFill>
              <a:srgbClr val="8D9B77"/>
            </a:solidFill>
            <a:prstDash val="solid"/>
          </a:ln>
        </p:spPr>
      </p:sp>
      <p:sp>
        <p:nvSpPr>
          <p:cNvPr id="25" name="Text 22"/>
          <p:cNvSpPr/>
          <p:nvPr/>
        </p:nvSpPr>
        <p:spPr>
          <a:xfrm>
            <a:off x="768096" y="3453079"/>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81.A1.13 bildet die Langschaftprothese als Zusatzinformation ab.</a:t>
            </a:r>
            <a:endParaRPr lang="en-US" sz="1820" dirty="0"/>
          </a:p>
        </p:txBody>
      </p:sp>
      <p:sp>
        <p:nvSpPr>
          <p:cNvPr id="26" name="Shape 23"/>
          <p:cNvSpPr/>
          <p:nvPr/>
        </p:nvSpPr>
        <p:spPr>
          <a:xfrm>
            <a:off x="6382512" y="2738628"/>
            <a:ext cx="45720" cy="45720"/>
          </a:xfrm>
          <a:prstGeom prst="rect">
            <a:avLst/>
          </a:prstGeom>
          <a:solidFill>
            <a:srgbClr val="8D9B77"/>
          </a:solidFill>
          <a:ln w="12700">
            <a:solidFill>
              <a:srgbClr val="8D9B77"/>
            </a:solidFill>
            <a:prstDash val="solid"/>
          </a:ln>
        </p:spPr>
      </p:sp>
      <p:sp>
        <p:nvSpPr>
          <p:cNvPr id="27" name="Text 24"/>
          <p:cNvSpPr/>
          <p:nvPr/>
        </p:nvSpPr>
        <p:spPr>
          <a:xfrm>
            <a:off x="6547104" y="2651760"/>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81.59: Gelenkersatz der unteren Extremitäten, sonstige.</a:t>
            </a:r>
            <a:endParaRPr lang="en-US" sz="1820" dirty="0"/>
          </a:p>
        </p:txBody>
      </p:sp>
      <p:sp>
        <p:nvSpPr>
          <p:cNvPr id="28" name="Shape 25"/>
          <p:cNvSpPr/>
          <p:nvPr/>
        </p:nvSpPr>
        <p:spPr>
          <a:xfrm>
            <a:off x="6382512" y="3478276"/>
            <a:ext cx="45720" cy="45720"/>
          </a:xfrm>
          <a:prstGeom prst="rect">
            <a:avLst/>
          </a:prstGeom>
          <a:solidFill>
            <a:srgbClr val="8D9B77"/>
          </a:solidFill>
          <a:ln w="12700">
            <a:solidFill>
              <a:srgbClr val="8D9B77"/>
            </a:solidFill>
            <a:prstDash val="solid"/>
          </a:ln>
        </p:spPr>
      </p:sp>
      <p:sp>
        <p:nvSpPr>
          <p:cNvPr id="29" name="Text 26"/>
          <p:cNvSpPr/>
          <p:nvPr/>
        </p:nvSpPr>
        <p:spPr>
          <a:xfrm>
            <a:off x="6547104" y="3391408"/>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81.97: Gelenkersatz der oberen Extremität, sonstige.</a:t>
            </a:r>
            <a:endParaRPr lang="en-US" sz="1820" dirty="0"/>
          </a:p>
        </p:txBody>
      </p:sp>
      <p:sp>
        <p:nvSpPr>
          <p:cNvPr id="30" name="Shape 27"/>
          <p:cNvSpPr/>
          <p:nvPr/>
        </p:nvSpPr>
        <p:spPr>
          <a:xfrm>
            <a:off x="6382512" y="4217924"/>
            <a:ext cx="45720" cy="45720"/>
          </a:xfrm>
          <a:prstGeom prst="rect">
            <a:avLst/>
          </a:prstGeom>
          <a:solidFill>
            <a:srgbClr val="8D9B77"/>
          </a:solidFill>
          <a:ln w="12700">
            <a:solidFill>
              <a:srgbClr val="8D9B77"/>
            </a:solidFill>
            <a:prstDash val="solid"/>
          </a:ln>
        </p:spPr>
      </p:sp>
      <p:sp>
        <p:nvSpPr>
          <p:cNvPr id="31" name="Text 28"/>
          <p:cNvSpPr/>
          <p:nvPr/>
        </p:nvSpPr>
        <p:spPr>
          <a:xfrm>
            <a:off x="6547104" y="4131056"/>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Beide sind endständig; spezifische Revisionen liegen bei den Gelenken.</a:t>
            </a:r>
            <a:endParaRPr lang="en-US" sz="1820" dirty="0"/>
          </a:p>
        </p:txBody>
      </p:sp>
      <p:sp>
        <p:nvSpPr>
          <p:cNvPr id="32" name="Shape 29"/>
          <p:cNvSpPr/>
          <p:nvPr/>
        </p:nvSpPr>
        <p:spPr>
          <a:xfrm>
            <a:off x="6382512" y="4957572"/>
            <a:ext cx="45720" cy="45720"/>
          </a:xfrm>
          <a:prstGeom prst="rect">
            <a:avLst/>
          </a:prstGeom>
          <a:solidFill>
            <a:srgbClr val="8D9B77"/>
          </a:solidFill>
          <a:ln w="12700">
            <a:solidFill>
              <a:srgbClr val="8D9B77"/>
            </a:solidFill>
            <a:prstDash val="solid"/>
          </a:ln>
        </p:spPr>
      </p:sp>
      <p:sp>
        <p:nvSpPr>
          <p:cNvPr id="33" name="Text 30"/>
          <p:cNvSpPr/>
          <p:nvPr/>
        </p:nvSpPr>
        <p:spPr>
          <a:xfrm>
            <a:off x="6547104" y="4870704"/>
            <a:ext cx="5029200" cy="300228"/>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81.A1.13 Langschaftprothese ist gestrichen.</a:t>
            </a:r>
            <a:endParaRPr lang="en-US" sz="1820" dirty="0"/>
          </a:p>
        </p:txBody>
      </p:sp>
      <p:sp>
        <p:nvSpPr>
          <p:cNvPr id="34" name="Shape 31"/>
          <p:cNvSpPr/>
          <p:nvPr/>
        </p:nvSpPr>
        <p:spPr>
          <a:xfrm>
            <a:off x="438912" y="5577840"/>
            <a:ext cx="11314176" cy="539496"/>
          </a:xfrm>
          <a:prstGeom prst="rect">
            <a:avLst/>
          </a:prstGeom>
          <a:solidFill>
            <a:srgbClr val="ECEFDF"/>
          </a:solidFill>
          <a:ln w="12700">
            <a:solidFill>
              <a:srgbClr val="ECEFDF"/>
            </a:solidFill>
            <a:prstDash val="solid"/>
          </a:ln>
        </p:spPr>
      </p:sp>
      <p:sp>
        <p:nvSpPr>
          <p:cNvPr id="35" name="Shape 32"/>
          <p:cNvSpPr/>
          <p:nvPr/>
        </p:nvSpPr>
        <p:spPr>
          <a:xfrm>
            <a:off x="438912" y="5577840"/>
            <a:ext cx="41148" cy="539496"/>
          </a:xfrm>
          <a:prstGeom prst="rect">
            <a:avLst/>
          </a:prstGeom>
          <a:solidFill>
            <a:srgbClr val="284907"/>
          </a:solidFill>
          <a:ln w="12700">
            <a:solidFill>
              <a:srgbClr val="284907"/>
            </a:solidFill>
            <a:prstDash val="solid"/>
          </a:ln>
        </p:spPr>
      </p:sp>
      <p:sp>
        <p:nvSpPr>
          <p:cNvPr id="36" name="Text 33"/>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475" b="1" dirty="0">
                <a:solidFill>
                  <a:srgbClr val="243239"/>
                </a:solidFill>
                <a:latin typeface="Arial" pitchFamily="34" charset="0"/>
                <a:ea typeface="Arial" pitchFamily="34" charset="-122"/>
                <a:cs typeface="Arial" pitchFamily="34" charset="-120"/>
              </a:rPr>
              <a:t>Gesicherte Gelenkart und Handlung nicht in die Resteklasse verschieben; den gestrichenen Langschaft-Zusatz entfernen.</a:t>
            </a:r>
            <a:endParaRPr lang="en-US" sz="1475"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04 | BEWEGUNGSAPPARAT UND INTEGUMENT</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NEUE FAMILIE</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Endo-Exo-Prothese: fünf neue Eingriffskodes</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2027: S. 336.</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57 / 124</a:t>
            </a:r>
            <a:endParaRPr lang="en-US" sz="900" dirty="0"/>
          </a:p>
        </p:txBody>
      </p:sp>
      <p:sp>
        <p:nvSpPr>
          <p:cNvPr id="16" name="Shape 13"/>
          <p:cNvSpPr/>
          <p:nvPr/>
        </p:nvSpPr>
        <p:spPr>
          <a:xfrm>
            <a:off x="438912" y="2020824"/>
            <a:ext cx="1829293" cy="438912"/>
          </a:xfrm>
          <a:prstGeom prst="rect">
            <a:avLst/>
          </a:prstGeom>
          <a:solidFill>
            <a:srgbClr val="303D43"/>
          </a:solidFill>
          <a:ln w="12700">
            <a:solidFill>
              <a:srgbClr val="303D43"/>
            </a:solidFill>
            <a:prstDash val="solid"/>
          </a:ln>
        </p:spPr>
      </p:sp>
      <p:sp>
        <p:nvSpPr>
          <p:cNvPr id="17" name="Text 14"/>
          <p:cNvSpPr/>
          <p:nvPr/>
        </p:nvSpPr>
        <p:spPr>
          <a:xfrm>
            <a:off x="557784" y="2093976"/>
            <a:ext cx="1591549"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Kode</a:t>
            </a:r>
            <a:endParaRPr lang="en-US" sz="1327" dirty="0"/>
          </a:p>
        </p:txBody>
      </p:sp>
      <p:sp>
        <p:nvSpPr>
          <p:cNvPr id="18" name="Shape 15"/>
          <p:cNvSpPr/>
          <p:nvPr/>
        </p:nvSpPr>
        <p:spPr>
          <a:xfrm>
            <a:off x="2268205" y="2020824"/>
            <a:ext cx="5487878" cy="438912"/>
          </a:xfrm>
          <a:prstGeom prst="rect">
            <a:avLst/>
          </a:prstGeom>
          <a:solidFill>
            <a:srgbClr val="303D43"/>
          </a:solidFill>
          <a:ln w="12700">
            <a:solidFill>
              <a:srgbClr val="303D43"/>
            </a:solidFill>
            <a:prstDash val="solid"/>
          </a:ln>
        </p:spPr>
      </p:sp>
      <p:sp>
        <p:nvSpPr>
          <p:cNvPr id="19" name="Text 16"/>
          <p:cNvSpPr/>
          <p:nvPr/>
        </p:nvSpPr>
        <p:spPr>
          <a:xfrm>
            <a:off x="2387077" y="2093976"/>
            <a:ext cx="5250134"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Eingriff</a:t>
            </a:r>
            <a:endParaRPr lang="en-US" sz="1327" dirty="0"/>
          </a:p>
        </p:txBody>
      </p:sp>
      <p:sp>
        <p:nvSpPr>
          <p:cNvPr id="20" name="Shape 17"/>
          <p:cNvSpPr/>
          <p:nvPr/>
        </p:nvSpPr>
        <p:spPr>
          <a:xfrm>
            <a:off x="7756083" y="2020824"/>
            <a:ext cx="3997005" cy="438912"/>
          </a:xfrm>
          <a:prstGeom prst="rect">
            <a:avLst/>
          </a:prstGeom>
          <a:solidFill>
            <a:srgbClr val="303D43"/>
          </a:solidFill>
          <a:ln w="12700">
            <a:solidFill>
              <a:srgbClr val="303D43"/>
            </a:solidFill>
            <a:prstDash val="solid"/>
          </a:ln>
        </p:spPr>
      </p:sp>
      <p:sp>
        <p:nvSpPr>
          <p:cNvPr id="21" name="Text 18"/>
          <p:cNvSpPr/>
          <p:nvPr/>
        </p:nvSpPr>
        <p:spPr>
          <a:xfrm>
            <a:off x="7874955" y="2093976"/>
            <a:ext cx="3759261"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Wichtige Abgrenzung</a:t>
            </a:r>
            <a:endParaRPr lang="en-US" sz="1327" dirty="0"/>
          </a:p>
        </p:txBody>
      </p:sp>
      <p:sp>
        <p:nvSpPr>
          <p:cNvPr id="22" name="Shape 19"/>
          <p:cNvSpPr/>
          <p:nvPr/>
        </p:nvSpPr>
        <p:spPr>
          <a:xfrm>
            <a:off x="438912" y="2459736"/>
            <a:ext cx="1829293" cy="493044"/>
          </a:xfrm>
          <a:prstGeom prst="rect">
            <a:avLst/>
          </a:prstGeom>
          <a:solidFill>
            <a:srgbClr val="FFFFFF"/>
          </a:solidFill>
          <a:ln w="12700">
            <a:solidFill>
              <a:srgbClr val="FFFFFF"/>
            </a:solidFill>
            <a:prstDash val="solid"/>
          </a:ln>
        </p:spPr>
      </p:sp>
      <p:sp>
        <p:nvSpPr>
          <p:cNvPr id="23" name="Text 20"/>
          <p:cNvSpPr/>
          <p:nvPr/>
        </p:nvSpPr>
        <p:spPr>
          <a:xfrm>
            <a:off x="557784" y="2528316"/>
            <a:ext cx="1591549" cy="355884"/>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84.94.11</a:t>
            </a:r>
            <a:endParaRPr lang="en-US" sz="1677" dirty="0"/>
          </a:p>
        </p:txBody>
      </p:sp>
      <p:sp>
        <p:nvSpPr>
          <p:cNvPr id="24" name="Shape 21"/>
          <p:cNvSpPr/>
          <p:nvPr/>
        </p:nvSpPr>
        <p:spPr>
          <a:xfrm>
            <a:off x="2268205" y="2459736"/>
            <a:ext cx="5487878" cy="493044"/>
          </a:xfrm>
          <a:prstGeom prst="rect">
            <a:avLst/>
          </a:prstGeom>
          <a:solidFill>
            <a:srgbClr val="FFFFFF"/>
          </a:solidFill>
          <a:ln w="12700">
            <a:solidFill>
              <a:srgbClr val="FFFFFF"/>
            </a:solidFill>
            <a:prstDash val="solid"/>
          </a:ln>
        </p:spPr>
      </p:sp>
      <p:sp>
        <p:nvSpPr>
          <p:cNvPr id="25" name="Text 22"/>
          <p:cNvSpPr/>
          <p:nvPr/>
        </p:nvSpPr>
        <p:spPr>
          <a:xfrm>
            <a:off x="2387077" y="2528316"/>
            <a:ext cx="5250134" cy="35588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Osseointegrations-Implantat implantieren</a:t>
            </a:r>
            <a:endParaRPr lang="en-US" sz="1677" dirty="0"/>
          </a:p>
        </p:txBody>
      </p:sp>
      <p:sp>
        <p:nvSpPr>
          <p:cNvPr id="26" name="Shape 23"/>
          <p:cNvSpPr/>
          <p:nvPr/>
        </p:nvSpPr>
        <p:spPr>
          <a:xfrm>
            <a:off x="7756083" y="2459736"/>
            <a:ext cx="3997005" cy="493044"/>
          </a:xfrm>
          <a:prstGeom prst="rect">
            <a:avLst/>
          </a:prstGeom>
          <a:solidFill>
            <a:srgbClr val="FFFFFF"/>
          </a:solidFill>
          <a:ln w="12700">
            <a:solidFill>
              <a:srgbClr val="FFFFFF"/>
            </a:solidFill>
            <a:prstDash val="solid"/>
          </a:ln>
        </p:spPr>
      </p:sp>
      <p:sp>
        <p:nvSpPr>
          <p:cNvPr id="27" name="Text 24"/>
          <p:cNvSpPr/>
          <p:nvPr/>
        </p:nvSpPr>
        <p:spPr>
          <a:xfrm>
            <a:off x="7874955" y="2528316"/>
            <a:ext cx="3759261" cy="35588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Erster operativer Schritt</a:t>
            </a:r>
            <a:endParaRPr lang="en-US" sz="1677" dirty="0"/>
          </a:p>
        </p:txBody>
      </p:sp>
      <p:sp>
        <p:nvSpPr>
          <p:cNvPr id="28" name="Shape 25"/>
          <p:cNvSpPr/>
          <p:nvPr/>
        </p:nvSpPr>
        <p:spPr>
          <a:xfrm>
            <a:off x="438912" y="2952780"/>
            <a:ext cx="1829293" cy="714329"/>
          </a:xfrm>
          <a:prstGeom prst="rect">
            <a:avLst/>
          </a:prstGeom>
          <a:solidFill>
            <a:srgbClr val="F0EBE1"/>
          </a:solidFill>
          <a:ln w="12700">
            <a:solidFill>
              <a:srgbClr val="F0EBE1"/>
            </a:solidFill>
            <a:prstDash val="solid"/>
          </a:ln>
        </p:spPr>
      </p:sp>
      <p:sp>
        <p:nvSpPr>
          <p:cNvPr id="29" name="Text 26"/>
          <p:cNvSpPr/>
          <p:nvPr/>
        </p:nvSpPr>
        <p:spPr>
          <a:xfrm>
            <a:off x="557784" y="3021360"/>
            <a:ext cx="1591549" cy="577169"/>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84.94.12</a:t>
            </a:r>
            <a:endParaRPr lang="en-US" sz="1677" dirty="0"/>
          </a:p>
        </p:txBody>
      </p:sp>
      <p:sp>
        <p:nvSpPr>
          <p:cNvPr id="30" name="Shape 27"/>
          <p:cNvSpPr/>
          <p:nvPr/>
        </p:nvSpPr>
        <p:spPr>
          <a:xfrm>
            <a:off x="2268205" y="2952780"/>
            <a:ext cx="5487878" cy="714329"/>
          </a:xfrm>
          <a:prstGeom prst="rect">
            <a:avLst/>
          </a:prstGeom>
          <a:solidFill>
            <a:srgbClr val="F0EBE1"/>
          </a:solidFill>
          <a:ln w="12700">
            <a:solidFill>
              <a:srgbClr val="F0EBE1"/>
            </a:solidFill>
            <a:prstDash val="solid"/>
          </a:ln>
        </p:spPr>
      </p:sp>
      <p:sp>
        <p:nvSpPr>
          <p:cNvPr id="31" name="Text 28"/>
          <p:cNvSpPr/>
          <p:nvPr/>
        </p:nvSpPr>
        <p:spPr>
          <a:xfrm>
            <a:off x="2387077" y="3021360"/>
            <a:ext cx="5250134" cy="577169"/>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Adapter einbringen</a:t>
            </a:r>
            <a:endParaRPr lang="en-US" sz="1677" dirty="0"/>
          </a:p>
        </p:txBody>
      </p:sp>
      <p:sp>
        <p:nvSpPr>
          <p:cNvPr id="32" name="Shape 29"/>
          <p:cNvSpPr/>
          <p:nvPr/>
        </p:nvSpPr>
        <p:spPr>
          <a:xfrm>
            <a:off x="7756083" y="2952780"/>
            <a:ext cx="3997005" cy="714329"/>
          </a:xfrm>
          <a:prstGeom prst="rect">
            <a:avLst/>
          </a:prstGeom>
          <a:solidFill>
            <a:srgbClr val="F0EBE1"/>
          </a:solidFill>
          <a:ln w="12700">
            <a:solidFill>
              <a:srgbClr val="F0EBE1"/>
            </a:solidFill>
            <a:prstDash val="solid"/>
          </a:ln>
        </p:spPr>
      </p:sp>
      <p:sp>
        <p:nvSpPr>
          <p:cNvPr id="33" name="Text 30"/>
          <p:cNvSpPr/>
          <p:nvPr/>
        </p:nvSpPr>
        <p:spPr>
          <a:xfrm>
            <a:off x="7874955" y="3021360"/>
            <a:ext cx="3759261" cy="577169"/>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Zweiter operativer Schritt; Beachte zum Zugang</a:t>
            </a:r>
            <a:endParaRPr lang="en-US" sz="1677" dirty="0"/>
          </a:p>
        </p:txBody>
      </p:sp>
      <p:sp>
        <p:nvSpPr>
          <p:cNvPr id="34" name="Shape 31"/>
          <p:cNvSpPr/>
          <p:nvPr/>
        </p:nvSpPr>
        <p:spPr>
          <a:xfrm>
            <a:off x="438912" y="3667110"/>
            <a:ext cx="1829293" cy="493044"/>
          </a:xfrm>
          <a:prstGeom prst="rect">
            <a:avLst/>
          </a:prstGeom>
          <a:solidFill>
            <a:srgbClr val="FFFFFF"/>
          </a:solidFill>
          <a:ln w="12700">
            <a:solidFill>
              <a:srgbClr val="FFFFFF"/>
            </a:solidFill>
            <a:prstDash val="solid"/>
          </a:ln>
        </p:spPr>
      </p:sp>
      <p:sp>
        <p:nvSpPr>
          <p:cNvPr id="35" name="Text 32"/>
          <p:cNvSpPr/>
          <p:nvPr/>
        </p:nvSpPr>
        <p:spPr>
          <a:xfrm>
            <a:off x="557784" y="3735690"/>
            <a:ext cx="1591549" cy="355884"/>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84.94.13</a:t>
            </a:r>
            <a:endParaRPr lang="en-US" sz="1677" dirty="0"/>
          </a:p>
        </p:txBody>
      </p:sp>
      <p:sp>
        <p:nvSpPr>
          <p:cNvPr id="36" name="Shape 33"/>
          <p:cNvSpPr/>
          <p:nvPr/>
        </p:nvSpPr>
        <p:spPr>
          <a:xfrm>
            <a:off x="2268205" y="3667110"/>
            <a:ext cx="5487878" cy="493044"/>
          </a:xfrm>
          <a:prstGeom prst="rect">
            <a:avLst/>
          </a:prstGeom>
          <a:solidFill>
            <a:srgbClr val="FFFFFF"/>
          </a:solidFill>
          <a:ln w="12700">
            <a:solidFill>
              <a:srgbClr val="FFFFFF"/>
            </a:solidFill>
            <a:prstDash val="solid"/>
          </a:ln>
        </p:spPr>
      </p:sp>
      <p:sp>
        <p:nvSpPr>
          <p:cNvPr id="37" name="Text 34"/>
          <p:cNvSpPr/>
          <p:nvPr/>
        </p:nvSpPr>
        <p:spPr>
          <a:xfrm>
            <a:off x="2387077" y="3735690"/>
            <a:ext cx="5250134" cy="35588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Osseointegrations-Implantat wechseln</a:t>
            </a:r>
            <a:endParaRPr lang="en-US" sz="1677" dirty="0"/>
          </a:p>
        </p:txBody>
      </p:sp>
      <p:sp>
        <p:nvSpPr>
          <p:cNvPr id="38" name="Shape 35"/>
          <p:cNvSpPr/>
          <p:nvPr/>
        </p:nvSpPr>
        <p:spPr>
          <a:xfrm>
            <a:off x="7756083" y="3667110"/>
            <a:ext cx="3997005" cy="493044"/>
          </a:xfrm>
          <a:prstGeom prst="rect">
            <a:avLst/>
          </a:prstGeom>
          <a:solidFill>
            <a:srgbClr val="FFFFFF"/>
          </a:solidFill>
          <a:ln w="12700">
            <a:solidFill>
              <a:srgbClr val="FFFFFF"/>
            </a:solidFill>
            <a:prstDash val="solid"/>
          </a:ln>
        </p:spPr>
      </p:sp>
      <p:sp>
        <p:nvSpPr>
          <p:cNvPr id="39" name="Text 36"/>
          <p:cNvSpPr/>
          <p:nvPr/>
        </p:nvSpPr>
        <p:spPr>
          <a:xfrm>
            <a:off x="7874955" y="3735690"/>
            <a:ext cx="3759261" cy="35588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Nicht nur ein Adapterwechsel</a:t>
            </a:r>
            <a:endParaRPr lang="en-US" sz="1677" dirty="0"/>
          </a:p>
        </p:txBody>
      </p:sp>
      <p:sp>
        <p:nvSpPr>
          <p:cNvPr id="40" name="Shape 37"/>
          <p:cNvSpPr/>
          <p:nvPr/>
        </p:nvSpPr>
        <p:spPr>
          <a:xfrm>
            <a:off x="438912" y="4160154"/>
            <a:ext cx="1829293" cy="493044"/>
          </a:xfrm>
          <a:prstGeom prst="rect">
            <a:avLst/>
          </a:prstGeom>
          <a:solidFill>
            <a:srgbClr val="F0EBE1"/>
          </a:solidFill>
          <a:ln w="12700">
            <a:solidFill>
              <a:srgbClr val="F0EBE1"/>
            </a:solidFill>
            <a:prstDash val="solid"/>
          </a:ln>
        </p:spPr>
      </p:sp>
      <p:sp>
        <p:nvSpPr>
          <p:cNvPr id="41" name="Text 38"/>
          <p:cNvSpPr/>
          <p:nvPr/>
        </p:nvSpPr>
        <p:spPr>
          <a:xfrm>
            <a:off x="557784" y="4228734"/>
            <a:ext cx="1591549" cy="355884"/>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84.94.14</a:t>
            </a:r>
            <a:endParaRPr lang="en-US" sz="1677" dirty="0"/>
          </a:p>
        </p:txBody>
      </p:sp>
      <p:sp>
        <p:nvSpPr>
          <p:cNvPr id="42" name="Shape 39"/>
          <p:cNvSpPr/>
          <p:nvPr/>
        </p:nvSpPr>
        <p:spPr>
          <a:xfrm>
            <a:off x="2268205" y="4160154"/>
            <a:ext cx="5487878" cy="493044"/>
          </a:xfrm>
          <a:prstGeom prst="rect">
            <a:avLst/>
          </a:prstGeom>
          <a:solidFill>
            <a:srgbClr val="F0EBE1"/>
          </a:solidFill>
          <a:ln w="12700">
            <a:solidFill>
              <a:srgbClr val="F0EBE1"/>
            </a:solidFill>
            <a:prstDash val="solid"/>
          </a:ln>
        </p:spPr>
      </p:sp>
      <p:sp>
        <p:nvSpPr>
          <p:cNvPr id="43" name="Text 40"/>
          <p:cNvSpPr/>
          <p:nvPr/>
        </p:nvSpPr>
        <p:spPr>
          <a:xfrm>
            <a:off x="2387077" y="4228734"/>
            <a:ext cx="5250134" cy="35588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Revision ohne Ersatz</a:t>
            </a:r>
            <a:endParaRPr lang="en-US" sz="1677" dirty="0"/>
          </a:p>
        </p:txBody>
      </p:sp>
      <p:sp>
        <p:nvSpPr>
          <p:cNvPr id="44" name="Shape 41"/>
          <p:cNvSpPr/>
          <p:nvPr/>
        </p:nvSpPr>
        <p:spPr>
          <a:xfrm>
            <a:off x="7756083" y="4160154"/>
            <a:ext cx="3997005" cy="493044"/>
          </a:xfrm>
          <a:prstGeom prst="rect">
            <a:avLst/>
          </a:prstGeom>
          <a:solidFill>
            <a:srgbClr val="F0EBE1"/>
          </a:solidFill>
          <a:ln w="12700">
            <a:solidFill>
              <a:srgbClr val="F0EBE1"/>
            </a:solidFill>
            <a:prstDash val="solid"/>
          </a:ln>
        </p:spPr>
      </p:sp>
      <p:sp>
        <p:nvSpPr>
          <p:cNvPr id="45" name="Text 42"/>
          <p:cNvSpPr/>
          <p:nvPr/>
        </p:nvSpPr>
        <p:spPr>
          <a:xfrm>
            <a:off x="7874955" y="4228734"/>
            <a:ext cx="3759261" cy="35588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Implantat wird nicht ersetzt</a:t>
            </a:r>
            <a:endParaRPr lang="en-US" sz="1677" dirty="0"/>
          </a:p>
        </p:txBody>
      </p:sp>
      <p:sp>
        <p:nvSpPr>
          <p:cNvPr id="46" name="Shape 43"/>
          <p:cNvSpPr/>
          <p:nvPr/>
        </p:nvSpPr>
        <p:spPr>
          <a:xfrm>
            <a:off x="438912" y="4653199"/>
            <a:ext cx="1829293" cy="714329"/>
          </a:xfrm>
          <a:prstGeom prst="rect">
            <a:avLst/>
          </a:prstGeom>
          <a:solidFill>
            <a:srgbClr val="FFFFFF"/>
          </a:solidFill>
          <a:ln w="12700">
            <a:solidFill>
              <a:srgbClr val="FFFFFF"/>
            </a:solidFill>
            <a:prstDash val="solid"/>
          </a:ln>
        </p:spPr>
      </p:sp>
      <p:sp>
        <p:nvSpPr>
          <p:cNvPr id="47" name="Text 44"/>
          <p:cNvSpPr/>
          <p:nvPr/>
        </p:nvSpPr>
        <p:spPr>
          <a:xfrm>
            <a:off x="557784" y="4721779"/>
            <a:ext cx="1591549" cy="577169"/>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84.94.15</a:t>
            </a:r>
            <a:endParaRPr lang="en-US" sz="1677" dirty="0"/>
          </a:p>
        </p:txBody>
      </p:sp>
      <p:sp>
        <p:nvSpPr>
          <p:cNvPr id="48" name="Shape 45"/>
          <p:cNvSpPr/>
          <p:nvPr/>
        </p:nvSpPr>
        <p:spPr>
          <a:xfrm>
            <a:off x="2268205" y="4653199"/>
            <a:ext cx="5487878" cy="714329"/>
          </a:xfrm>
          <a:prstGeom prst="rect">
            <a:avLst/>
          </a:prstGeom>
          <a:solidFill>
            <a:srgbClr val="FFFFFF"/>
          </a:solidFill>
          <a:ln w="12700">
            <a:solidFill>
              <a:srgbClr val="FFFFFF"/>
            </a:solidFill>
            <a:prstDash val="solid"/>
          </a:ln>
        </p:spPr>
      </p:sp>
      <p:sp>
        <p:nvSpPr>
          <p:cNvPr id="49" name="Text 46"/>
          <p:cNvSpPr/>
          <p:nvPr/>
        </p:nvSpPr>
        <p:spPr>
          <a:xfrm>
            <a:off x="2387077" y="4721779"/>
            <a:ext cx="5250134" cy="577169"/>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Definitive Entfernung</a:t>
            </a:r>
            <a:endParaRPr lang="en-US" sz="1677" dirty="0"/>
          </a:p>
        </p:txBody>
      </p:sp>
      <p:sp>
        <p:nvSpPr>
          <p:cNvPr id="50" name="Shape 47"/>
          <p:cNvSpPr/>
          <p:nvPr/>
        </p:nvSpPr>
        <p:spPr>
          <a:xfrm>
            <a:off x="7756083" y="4653199"/>
            <a:ext cx="3997005" cy="714329"/>
          </a:xfrm>
          <a:prstGeom prst="rect">
            <a:avLst/>
          </a:prstGeom>
          <a:solidFill>
            <a:srgbClr val="FFFFFF"/>
          </a:solidFill>
          <a:ln w="12700">
            <a:solidFill>
              <a:srgbClr val="FFFFFF"/>
            </a:solidFill>
            <a:prstDash val="solid"/>
          </a:ln>
        </p:spPr>
      </p:sp>
      <p:sp>
        <p:nvSpPr>
          <p:cNvPr id="51" name="Text 48"/>
          <p:cNvSpPr/>
          <p:nvPr/>
        </p:nvSpPr>
        <p:spPr>
          <a:xfrm>
            <a:off x="7874955" y="4721779"/>
            <a:ext cx="3759261" cy="577169"/>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Keine anschliessende Wechselimplantation</a:t>
            </a:r>
            <a:endParaRPr lang="en-US" sz="1677" dirty="0"/>
          </a:p>
        </p:txBody>
      </p:sp>
      <p:sp>
        <p:nvSpPr>
          <p:cNvPr id="52" name="Shape 49"/>
          <p:cNvSpPr/>
          <p:nvPr/>
        </p:nvSpPr>
        <p:spPr>
          <a:xfrm>
            <a:off x="438912" y="5577840"/>
            <a:ext cx="11314176" cy="539496"/>
          </a:xfrm>
          <a:prstGeom prst="rect">
            <a:avLst/>
          </a:prstGeom>
          <a:solidFill>
            <a:srgbClr val="ECEFDF"/>
          </a:solidFill>
          <a:ln w="12700">
            <a:solidFill>
              <a:srgbClr val="ECEFDF"/>
            </a:solidFill>
            <a:prstDash val="solid"/>
          </a:ln>
        </p:spPr>
      </p:sp>
      <p:sp>
        <p:nvSpPr>
          <p:cNvPr id="53" name="Shape 50"/>
          <p:cNvSpPr/>
          <p:nvPr/>
        </p:nvSpPr>
        <p:spPr>
          <a:xfrm>
            <a:off x="438912" y="5577840"/>
            <a:ext cx="41148" cy="539496"/>
          </a:xfrm>
          <a:prstGeom prst="rect">
            <a:avLst/>
          </a:prstGeom>
          <a:solidFill>
            <a:srgbClr val="284907"/>
          </a:solidFill>
          <a:ln w="12700">
            <a:solidFill>
              <a:srgbClr val="284907"/>
            </a:solidFill>
            <a:prstDash val="solid"/>
          </a:ln>
        </p:spPr>
      </p:sp>
      <p:sp>
        <p:nvSpPr>
          <p:cNvPr id="54" name="Text 51"/>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Die neue Familie bildet Osseointegration und Adapter getrennt ab. Die Kodes sind mit [L] markiert.</a:t>
            </a:r>
            <a:endParaRPr lang="en-US" sz="1512"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04 | BEWEGUNGSAPPARAT UND INTEGUMENT</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NEUE SPEZIFISCHE KODES</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Mammalappen: Teilentfernung von Totalentfernung trennen</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2027: S. 341.</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58 / 124</a:t>
            </a:r>
            <a:endParaRPr lang="en-US" sz="900" dirty="0"/>
          </a:p>
        </p:txBody>
      </p:sp>
      <p:sp>
        <p:nvSpPr>
          <p:cNvPr id="16" name="Shape 13"/>
          <p:cNvSpPr/>
          <p:nvPr/>
        </p:nvSpPr>
        <p:spPr>
          <a:xfrm>
            <a:off x="438912" y="2020824"/>
            <a:ext cx="5532120" cy="3337560"/>
          </a:xfrm>
          <a:prstGeom prst="rect">
            <a:avLst/>
          </a:prstGeom>
          <a:solidFill>
            <a:srgbClr val="FFFFFF"/>
          </a:solidFill>
          <a:ln w="6350">
            <a:solidFill>
              <a:srgbClr val="DED9D0"/>
            </a:solidFill>
            <a:prstDash val="solid"/>
          </a:ln>
        </p:spPr>
      </p:sp>
      <p:sp>
        <p:nvSpPr>
          <p:cNvPr id="17" name="Shape 14"/>
          <p:cNvSpPr/>
          <p:nvPr/>
        </p:nvSpPr>
        <p:spPr>
          <a:xfrm>
            <a:off x="6217920" y="2020824"/>
            <a:ext cx="5532120" cy="3337560"/>
          </a:xfrm>
          <a:prstGeom prst="rect">
            <a:avLst/>
          </a:prstGeom>
          <a:solidFill>
            <a:srgbClr val="FFFFFF"/>
          </a:solidFill>
          <a:ln w="6350">
            <a:solidFill>
              <a:srgbClr val="DED9D0"/>
            </a:solidFill>
            <a:prstDash val="solid"/>
          </a:ln>
        </p:spPr>
      </p:sp>
      <p:sp>
        <p:nvSpPr>
          <p:cNvPr id="18" name="Shape 15"/>
          <p:cNvSpPr/>
          <p:nvPr/>
        </p:nvSpPr>
        <p:spPr>
          <a:xfrm>
            <a:off x="438912" y="2020824"/>
            <a:ext cx="5532120" cy="429768"/>
          </a:xfrm>
          <a:prstGeom prst="rect">
            <a:avLst/>
          </a:prstGeom>
          <a:solidFill>
            <a:srgbClr val="303D43"/>
          </a:solidFill>
          <a:ln w="12700">
            <a:solidFill>
              <a:srgbClr val="303D43"/>
            </a:solidFill>
            <a:prstDash val="solid"/>
          </a:ln>
        </p:spPr>
      </p:sp>
      <p:sp>
        <p:nvSpPr>
          <p:cNvPr id="19" name="Shape 16"/>
          <p:cNvSpPr/>
          <p:nvPr/>
        </p:nvSpPr>
        <p:spPr>
          <a:xfrm>
            <a:off x="6217920" y="2020824"/>
            <a:ext cx="5532120" cy="429768"/>
          </a:xfrm>
          <a:prstGeom prst="rect">
            <a:avLst/>
          </a:prstGeom>
          <a:solidFill>
            <a:srgbClr val="E5DAC7"/>
          </a:solidFill>
          <a:ln w="12700">
            <a:solidFill>
              <a:srgbClr val="E5DAC7"/>
            </a:solidFill>
            <a:prstDash val="solid"/>
          </a:ln>
        </p:spPr>
      </p:sp>
      <p:sp>
        <p:nvSpPr>
          <p:cNvPr id="20" name="Text 17"/>
          <p:cNvSpPr/>
          <p:nvPr/>
        </p:nvSpPr>
        <p:spPr>
          <a:xfrm>
            <a:off x="603504"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FFFFFF"/>
                </a:solidFill>
                <a:latin typeface="Arial" pitchFamily="34" charset="0"/>
                <a:ea typeface="Arial" pitchFamily="34" charset="-122"/>
                <a:cs typeface="Arial" pitchFamily="34" charset="-120"/>
              </a:rPr>
              <a:t>2026</a:t>
            </a:r>
            <a:endParaRPr lang="en-US" sz="1670" dirty="0"/>
          </a:p>
        </p:txBody>
      </p:sp>
      <p:sp>
        <p:nvSpPr>
          <p:cNvPr id="21" name="Text 18"/>
          <p:cNvSpPr/>
          <p:nvPr/>
        </p:nvSpPr>
        <p:spPr>
          <a:xfrm>
            <a:off x="6382512"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243239"/>
                </a:solidFill>
                <a:latin typeface="Arial" pitchFamily="34" charset="0"/>
                <a:ea typeface="Arial" pitchFamily="34" charset="-122"/>
                <a:cs typeface="Arial" pitchFamily="34" charset="-120"/>
              </a:rPr>
              <a:t>2027</a:t>
            </a:r>
            <a:endParaRPr lang="en-US" sz="1670" dirty="0"/>
          </a:p>
        </p:txBody>
      </p:sp>
      <p:sp>
        <p:nvSpPr>
          <p:cNvPr id="22" name="Shape 19"/>
          <p:cNvSpPr/>
          <p:nvPr/>
        </p:nvSpPr>
        <p:spPr>
          <a:xfrm>
            <a:off x="603504" y="2738628"/>
            <a:ext cx="45720" cy="45720"/>
          </a:xfrm>
          <a:prstGeom prst="rect">
            <a:avLst/>
          </a:prstGeom>
          <a:solidFill>
            <a:srgbClr val="8D9B77"/>
          </a:solidFill>
          <a:ln w="12700">
            <a:solidFill>
              <a:srgbClr val="8D9B77"/>
            </a:solidFill>
            <a:prstDash val="solid"/>
          </a:ln>
        </p:spPr>
      </p:sp>
      <p:sp>
        <p:nvSpPr>
          <p:cNvPr id="23" name="Text 20"/>
          <p:cNvSpPr/>
          <p:nvPr/>
        </p:nvSpPr>
        <p:spPr>
          <a:xfrm>
            <a:off x="768096" y="2651760"/>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Die spezifischen Kodes 85.K6.14 und 85.K6.15 existieren nicht.</a:t>
            </a:r>
            <a:endParaRPr lang="en-US" sz="1820" dirty="0"/>
          </a:p>
        </p:txBody>
      </p:sp>
      <p:sp>
        <p:nvSpPr>
          <p:cNvPr id="24" name="Shape 21"/>
          <p:cNvSpPr/>
          <p:nvPr/>
        </p:nvSpPr>
        <p:spPr>
          <a:xfrm>
            <a:off x="603504" y="3539947"/>
            <a:ext cx="45720" cy="45720"/>
          </a:xfrm>
          <a:prstGeom prst="rect">
            <a:avLst/>
          </a:prstGeom>
          <a:solidFill>
            <a:srgbClr val="8D9B77"/>
          </a:solidFill>
          <a:ln w="12700">
            <a:solidFill>
              <a:srgbClr val="8D9B77"/>
            </a:solidFill>
            <a:prstDash val="solid"/>
          </a:ln>
        </p:spPr>
      </p:sp>
      <p:sp>
        <p:nvSpPr>
          <p:cNvPr id="25" name="Text 22"/>
          <p:cNvSpPr/>
          <p:nvPr/>
        </p:nvSpPr>
        <p:spPr>
          <a:xfrm>
            <a:off x="768096" y="3453079"/>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Die Zuordnung erfolgt im bisherigen Revisions-/Exzisionskontext.</a:t>
            </a:r>
            <a:endParaRPr lang="en-US" sz="1820" dirty="0"/>
          </a:p>
        </p:txBody>
      </p:sp>
      <p:sp>
        <p:nvSpPr>
          <p:cNvPr id="26" name="Shape 23"/>
          <p:cNvSpPr/>
          <p:nvPr/>
        </p:nvSpPr>
        <p:spPr>
          <a:xfrm>
            <a:off x="6382512" y="2738628"/>
            <a:ext cx="45720" cy="45720"/>
          </a:xfrm>
          <a:prstGeom prst="rect">
            <a:avLst/>
          </a:prstGeom>
          <a:solidFill>
            <a:srgbClr val="8D9B77"/>
          </a:solidFill>
          <a:ln w="12700">
            <a:solidFill>
              <a:srgbClr val="8D9B77"/>
            </a:solidFill>
            <a:prstDash val="solid"/>
          </a:ln>
        </p:spPr>
      </p:sp>
      <p:sp>
        <p:nvSpPr>
          <p:cNvPr id="27" name="Text 24"/>
          <p:cNvSpPr/>
          <p:nvPr/>
        </p:nvSpPr>
        <p:spPr>
          <a:xfrm>
            <a:off x="6547104" y="2651760"/>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85.K6.14: Revision mit partieller Entfernung eines Haut-Muskel- oder Haut-Fett-Lappens.</a:t>
            </a:r>
            <a:endParaRPr lang="en-US" sz="1820" dirty="0"/>
          </a:p>
        </p:txBody>
      </p:sp>
      <p:sp>
        <p:nvSpPr>
          <p:cNvPr id="28" name="Shape 25"/>
          <p:cNvSpPr/>
          <p:nvPr/>
        </p:nvSpPr>
        <p:spPr>
          <a:xfrm>
            <a:off x="6382512" y="3539947"/>
            <a:ext cx="45720" cy="45720"/>
          </a:xfrm>
          <a:prstGeom prst="rect">
            <a:avLst/>
          </a:prstGeom>
          <a:solidFill>
            <a:srgbClr val="8D9B77"/>
          </a:solidFill>
          <a:ln w="12700">
            <a:solidFill>
              <a:srgbClr val="8D9B77"/>
            </a:solidFill>
            <a:prstDash val="solid"/>
          </a:ln>
        </p:spPr>
      </p:sp>
      <p:sp>
        <p:nvSpPr>
          <p:cNvPr id="29" name="Text 26"/>
          <p:cNvSpPr/>
          <p:nvPr/>
        </p:nvSpPr>
        <p:spPr>
          <a:xfrm>
            <a:off x="6547104" y="3453079"/>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85.K6.15: Revision mit Entfernung des gesamten Lappens.</a:t>
            </a:r>
            <a:endParaRPr lang="en-US" sz="1820" dirty="0"/>
          </a:p>
        </p:txBody>
      </p:sp>
      <p:sp>
        <p:nvSpPr>
          <p:cNvPr id="30" name="Shape 27"/>
          <p:cNvSpPr/>
          <p:nvPr/>
        </p:nvSpPr>
        <p:spPr>
          <a:xfrm>
            <a:off x="6382512" y="4341266"/>
            <a:ext cx="45720" cy="45720"/>
          </a:xfrm>
          <a:prstGeom prst="rect">
            <a:avLst/>
          </a:prstGeom>
          <a:solidFill>
            <a:srgbClr val="8D9B77"/>
          </a:solidFill>
          <a:ln w="12700">
            <a:solidFill>
              <a:srgbClr val="8D9B77"/>
            </a:solidFill>
            <a:prstDash val="solid"/>
          </a:ln>
        </p:spPr>
      </p:sp>
      <p:sp>
        <p:nvSpPr>
          <p:cNvPr id="31" name="Text 28"/>
          <p:cNvSpPr/>
          <p:nvPr/>
        </p:nvSpPr>
        <p:spPr>
          <a:xfrm>
            <a:off x="6547104" y="4254398"/>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Jeweils nur nach Brustrekonstruktion entsprechend dem Beachte.</a:t>
            </a:r>
            <a:endParaRPr lang="en-US" sz="1820" dirty="0"/>
          </a:p>
        </p:txBody>
      </p:sp>
      <p:sp>
        <p:nvSpPr>
          <p:cNvPr id="32" name="Shape 29"/>
          <p:cNvSpPr/>
          <p:nvPr/>
        </p:nvSpPr>
        <p:spPr>
          <a:xfrm>
            <a:off x="438912" y="5577840"/>
            <a:ext cx="11314176" cy="539496"/>
          </a:xfrm>
          <a:prstGeom prst="rect">
            <a:avLst/>
          </a:prstGeom>
          <a:solidFill>
            <a:srgbClr val="ECEFDF"/>
          </a:solidFill>
          <a:ln w="12700">
            <a:solidFill>
              <a:srgbClr val="ECEFDF"/>
            </a:solidFill>
            <a:prstDash val="solid"/>
          </a:ln>
        </p:spPr>
      </p:sp>
      <p:sp>
        <p:nvSpPr>
          <p:cNvPr id="33" name="Shape 30"/>
          <p:cNvSpPr/>
          <p:nvPr/>
        </p:nvSpPr>
        <p:spPr>
          <a:xfrm>
            <a:off x="438912" y="5577840"/>
            <a:ext cx="41148" cy="539496"/>
          </a:xfrm>
          <a:prstGeom prst="rect">
            <a:avLst/>
          </a:prstGeom>
          <a:solidFill>
            <a:srgbClr val="284907"/>
          </a:solidFill>
          <a:ln w="12700">
            <a:solidFill>
              <a:srgbClr val="284907"/>
            </a:solidFill>
            <a:prstDash val="solid"/>
          </a:ln>
        </p:spPr>
      </p:sp>
      <p:sp>
        <p:nvSpPr>
          <p:cNvPr id="34" name="Text 31"/>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Der Operationsbericht muss erkennen lassen, ob ein Teil oder der gesamte rekonstruierende Lappen entfernt wurde.</a:t>
            </a:r>
            <a:endParaRPr lang="en-US" sz="1512"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04 | BEWEGUNGSAPPARAT UND INTEGUMENT</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KOMBINATIONEN PRÜFEN</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85.K6.14: neue Abgrenzung gegen Débridement</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323, 325, 327–328, 335; CHOP 2027: S. 338, 340–341, 343, 351.</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59 / 124</a:t>
            </a:r>
            <a:endParaRPr lang="en-US" sz="900" dirty="0"/>
          </a:p>
        </p:txBody>
      </p:sp>
      <p:sp>
        <p:nvSpPr>
          <p:cNvPr id="16" name="Shape 13"/>
          <p:cNvSpPr/>
          <p:nvPr/>
        </p:nvSpPr>
        <p:spPr>
          <a:xfrm>
            <a:off x="438912" y="2020824"/>
            <a:ext cx="2972601" cy="438912"/>
          </a:xfrm>
          <a:prstGeom prst="rect">
            <a:avLst/>
          </a:prstGeom>
          <a:solidFill>
            <a:srgbClr val="303D43"/>
          </a:solidFill>
          <a:ln w="12700">
            <a:solidFill>
              <a:srgbClr val="303D43"/>
            </a:solidFill>
            <a:prstDash val="solid"/>
          </a:ln>
        </p:spPr>
      </p:sp>
      <p:sp>
        <p:nvSpPr>
          <p:cNvPr id="17" name="Text 14"/>
          <p:cNvSpPr/>
          <p:nvPr/>
        </p:nvSpPr>
        <p:spPr>
          <a:xfrm>
            <a:off x="557784" y="2093976"/>
            <a:ext cx="2734857"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Ausgangsbereich</a:t>
            </a:r>
            <a:endParaRPr lang="en-US" sz="1327" dirty="0"/>
          </a:p>
        </p:txBody>
      </p:sp>
      <p:sp>
        <p:nvSpPr>
          <p:cNvPr id="18" name="Shape 15"/>
          <p:cNvSpPr/>
          <p:nvPr/>
        </p:nvSpPr>
        <p:spPr>
          <a:xfrm>
            <a:off x="3411513" y="2020824"/>
            <a:ext cx="4253106" cy="438912"/>
          </a:xfrm>
          <a:prstGeom prst="rect">
            <a:avLst/>
          </a:prstGeom>
          <a:solidFill>
            <a:srgbClr val="303D43"/>
          </a:solidFill>
          <a:ln w="12700">
            <a:solidFill>
              <a:srgbClr val="303D43"/>
            </a:solidFill>
            <a:prstDash val="solid"/>
          </a:ln>
        </p:spPr>
      </p:sp>
      <p:sp>
        <p:nvSpPr>
          <p:cNvPr id="19" name="Text 16"/>
          <p:cNvSpPr/>
          <p:nvPr/>
        </p:nvSpPr>
        <p:spPr>
          <a:xfrm>
            <a:off x="3530385" y="2093976"/>
            <a:ext cx="4015362"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Hinweis 2027</a:t>
            </a:r>
            <a:endParaRPr lang="en-US" sz="1327" dirty="0"/>
          </a:p>
        </p:txBody>
      </p:sp>
      <p:sp>
        <p:nvSpPr>
          <p:cNvPr id="20" name="Shape 17"/>
          <p:cNvSpPr/>
          <p:nvPr/>
        </p:nvSpPr>
        <p:spPr>
          <a:xfrm>
            <a:off x="7664619" y="2020824"/>
            <a:ext cx="4088469" cy="438912"/>
          </a:xfrm>
          <a:prstGeom prst="rect">
            <a:avLst/>
          </a:prstGeom>
          <a:solidFill>
            <a:srgbClr val="303D43"/>
          </a:solidFill>
          <a:ln w="12700">
            <a:solidFill>
              <a:srgbClr val="303D43"/>
            </a:solidFill>
            <a:prstDash val="solid"/>
          </a:ln>
        </p:spPr>
      </p:sp>
      <p:sp>
        <p:nvSpPr>
          <p:cNvPr id="21" name="Text 18"/>
          <p:cNvSpPr/>
          <p:nvPr/>
        </p:nvSpPr>
        <p:spPr>
          <a:xfrm>
            <a:off x="7783491" y="2093976"/>
            <a:ext cx="3850725"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Bedeutung</a:t>
            </a:r>
            <a:endParaRPr lang="en-US" sz="1327" dirty="0"/>
          </a:p>
        </p:txBody>
      </p:sp>
      <p:sp>
        <p:nvSpPr>
          <p:cNvPr id="22" name="Shape 19"/>
          <p:cNvSpPr/>
          <p:nvPr/>
        </p:nvSpPr>
        <p:spPr>
          <a:xfrm>
            <a:off x="438912" y="2459736"/>
            <a:ext cx="2972601" cy="1050341"/>
          </a:xfrm>
          <a:prstGeom prst="rect">
            <a:avLst/>
          </a:prstGeom>
          <a:solidFill>
            <a:srgbClr val="FFFFFF"/>
          </a:solidFill>
          <a:ln w="12700">
            <a:solidFill>
              <a:srgbClr val="FFFFFF"/>
            </a:solidFill>
            <a:prstDash val="solid"/>
          </a:ln>
        </p:spPr>
      </p:sp>
      <p:sp>
        <p:nvSpPr>
          <p:cNvPr id="23" name="Text 20"/>
          <p:cNvSpPr/>
          <p:nvPr/>
        </p:nvSpPr>
        <p:spPr>
          <a:xfrm>
            <a:off x="557784" y="2528316"/>
            <a:ext cx="2734857" cy="913181"/>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85.I3 / 86.7E.-</a:t>
            </a:r>
            <a:endParaRPr lang="en-US" sz="1677" dirty="0"/>
          </a:p>
        </p:txBody>
      </p:sp>
      <p:sp>
        <p:nvSpPr>
          <p:cNvPr id="24" name="Shape 21"/>
          <p:cNvSpPr/>
          <p:nvPr/>
        </p:nvSpPr>
        <p:spPr>
          <a:xfrm>
            <a:off x="3411513" y="2459736"/>
            <a:ext cx="4253106" cy="1050341"/>
          </a:xfrm>
          <a:prstGeom prst="rect">
            <a:avLst/>
          </a:prstGeom>
          <a:solidFill>
            <a:srgbClr val="FFFFFF"/>
          </a:solidFill>
          <a:ln w="12700">
            <a:solidFill>
              <a:srgbClr val="FFFFFF"/>
            </a:solidFill>
            <a:prstDash val="solid"/>
          </a:ln>
        </p:spPr>
      </p:sp>
      <p:sp>
        <p:nvSpPr>
          <p:cNvPr id="25" name="Text 22"/>
          <p:cNvSpPr/>
          <p:nvPr/>
        </p:nvSpPr>
        <p:spPr>
          <a:xfrm>
            <a:off x="3530385" y="2528316"/>
            <a:ext cx="4015362" cy="913181"/>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Exklusivum - Kode weglassen zu 85.K6.14</a:t>
            </a:r>
            <a:endParaRPr lang="en-US" sz="1677" dirty="0"/>
          </a:p>
        </p:txBody>
      </p:sp>
      <p:sp>
        <p:nvSpPr>
          <p:cNvPr id="26" name="Shape 23"/>
          <p:cNvSpPr/>
          <p:nvPr/>
        </p:nvSpPr>
        <p:spPr>
          <a:xfrm>
            <a:off x="7664619" y="2459736"/>
            <a:ext cx="4088469" cy="1050341"/>
          </a:xfrm>
          <a:prstGeom prst="rect">
            <a:avLst/>
          </a:prstGeom>
          <a:solidFill>
            <a:srgbClr val="FFFFFF"/>
          </a:solidFill>
          <a:ln w="12700">
            <a:solidFill>
              <a:srgbClr val="FFFFFF"/>
            </a:solidFill>
            <a:prstDash val="solid"/>
          </a:ln>
        </p:spPr>
      </p:sp>
      <p:sp>
        <p:nvSpPr>
          <p:cNvPr id="27" name="Text 24"/>
          <p:cNvSpPr/>
          <p:nvPr/>
        </p:nvSpPr>
        <p:spPr>
          <a:xfrm>
            <a:off x="7783491" y="2528316"/>
            <a:ext cx="3850725" cy="913181"/>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Partielle Entfernung des entsprechenden Mammalappens spezifisch zuordnen.</a:t>
            </a:r>
            <a:endParaRPr lang="en-US" sz="1677" dirty="0"/>
          </a:p>
        </p:txBody>
      </p:sp>
      <p:sp>
        <p:nvSpPr>
          <p:cNvPr id="28" name="Shape 25"/>
          <p:cNvSpPr/>
          <p:nvPr/>
        </p:nvSpPr>
        <p:spPr>
          <a:xfrm>
            <a:off x="438912" y="3510077"/>
            <a:ext cx="2972601" cy="1050341"/>
          </a:xfrm>
          <a:prstGeom prst="rect">
            <a:avLst/>
          </a:prstGeom>
          <a:solidFill>
            <a:srgbClr val="F0EBE1"/>
          </a:solidFill>
          <a:ln w="12700">
            <a:solidFill>
              <a:srgbClr val="F0EBE1"/>
            </a:solidFill>
            <a:prstDash val="solid"/>
          </a:ln>
        </p:spPr>
      </p:sp>
      <p:sp>
        <p:nvSpPr>
          <p:cNvPr id="29" name="Text 26"/>
          <p:cNvSpPr/>
          <p:nvPr/>
        </p:nvSpPr>
        <p:spPr>
          <a:xfrm>
            <a:off x="557784" y="3578657"/>
            <a:ext cx="2734857" cy="913181"/>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86.2A.-</a:t>
            </a:r>
            <a:endParaRPr lang="en-US" sz="1677" dirty="0"/>
          </a:p>
        </p:txBody>
      </p:sp>
      <p:sp>
        <p:nvSpPr>
          <p:cNvPr id="30" name="Shape 27"/>
          <p:cNvSpPr/>
          <p:nvPr/>
        </p:nvSpPr>
        <p:spPr>
          <a:xfrm>
            <a:off x="3411513" y="3510077"/>
            <a:ext cx="4253106" cy="1050341"/>
          </a:xfrm>
          <a:prstGeom prst="rect">
            <a:avLst/>
          </a:prstGeom>
          <a:solidFill>
            <a:srgbClr val="F0EBE1"/>
          </a:solidFill>
          <a:ln w="12700">
            <a:solidFill>
              <a:srgbClr val="F0EBE1"/>
            </a:solidFill>
            <a:prstDash val="solid"/>
          </a:ln>
        </p:spPr>
      </p:sp>
      <p:sp>
        <p:nvSpPr>
          <p:cNvPr id="31" name="Text 28"/>
          <p:cNvSpPr/>
          <p:nvPr/>
        </p:nvSpPr>
        <p:spPr>
          <a:xfrm>
            <a:off x="3530385" y="3578657"/>
            <a:ext cx="4015362" cy="913181"/>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Exklusivum - Kode weglassen zu 85.K6.14</a:t>
            </a:r>
            <a:endParaRPr lang="en-US" sz="1677" dirty="0"/>
          </a:p>
        </p:txBody>
      </p:sp>
      <p:sp>
        <p:nvSpPr>
          <p:cNvPr id="32" name="Shape 29"/>
          <p:cNvSpPr/>
          <p:nvPr/>
        </p:nvSpPr>
        <p:spPr>
          <a:xfrm>
            <a:off x="7664619" y="3510077"/>
            <a:ext cx="4088469" cy="1050341"/>
          </a:xfrm>
          <a:prstGeom prst="rect">
            <a:avLst/>
          </a:prstGeom>
          <a:solidFill>
            <a:srgbClr val="F0EBE1"/>
          </a:solidFill>
          <a:ln w="12700">
            <a:solidFill>
              <a:srgbClr val="F0EBE1"/>
            </a:solidFill>
            <a:prstDash val="solid"/>
          </a:ln>
        </p:spPr>
      </p:sp>
      <p:sp>
        <p:nvSpPr>
          <p:cNvPr id="33" name="Text 30"/>
          <p:cNvSpPr/>
          <p:nvPr/>
        </p:nvSpPr>
        <p:spPr>
          <a:xfrm>
            <a:off x="7783491" y="3578657"/>
            <a:ext cx="3850725" cy="913181"/>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Nicht aus demselben Lappen-Eingriff eine zusätzliche unspezifische Leistung ableiten.</a:t>
            </a:r>
            <a:endParaRPr lang="en-US" sz="1677" dirty="0"/>
          </a:p>
        </p:txBody>
      </p:sp>
      <p:sp>
        <p:nvSpPr>
          <p:cNvPr id="34" name="Shape 31"/>
          <p:cNvSpPr/>
          <p:nvPr/>
        </p:nvSpPr>
        <p:spPr>
          <a:xfrm>
            <a:off x="438912" y="4560418"/>
            <a:ext cx="2972601" cy="807110"/>
          </a:xfrm>
          <a:prstGeom prst="rect">
            <a:avLst/>
          </a:prstGeom>
          <a:solidFill>
            <a:srgbClr val="FFFFFF"/>
          </a:solidFill>
          <a:ln w="12700">
            <a:solidFill>
              <a:srgbClr val="FFFFFF"/>
            </a:solidFill>
            <a:prstDash val="solid"/>
          </a:ln>
        </p:spPr>
      </p:sp>
      <p:sp>
        <p:nvSpPr>
          <p:cNvPr id="35" name="Text 32"/>
          <p:cNvSpPr/>
          <p:nvPr/>
        </p:nvSpPr>
        <p:spPr>
          <a:xfrm>
            <a:off x="557784" y="4628998"/>
            <a:ext cx="2734857" cy="669950"/>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85.28 / 85.2C.1-</a:t>
            </a:r>
            <a:endParaRPr lang="en-US" sz="1677" dirty="0"/>
          </a:p>
        </p:txBody>
      </p:sp>
      <p:sp>
        <p:nvSpPr>
          <p:cNvPr id="36" name="Shape 33"/>
          <p:cNvSpPr/>
          <p:nvPr/>
        </p:nvSpPr>
        <p:spPr>
          <a:xfrm>
            <a:off x="3411513" y="4560418"/>
            <a:ext cx="4253106" cy="807110"/>
          </a:xfrm>
          <a:prstGeom prst="rect">
            <a:avLst/>
          </a:prstGeom>
          <a:solidFill>
            <a:srgbClr val="FFFFFF"/>
          </a:solidFill>
          <a:ln w="12700">
            <a:solidFill>
              <a:srgbClr val="FFFFFF"/>
            </a:solidFill>
            <a:prstDash val="solid"/>
          </a:ln>
        </p:spPr>
      </p:sp>
      <p:sp>
        <p:nvSpPr>
          <p:cNvPr id="37" name="Text 34"/>
          <p:cNvSpPr/>
          <p:nvPr/>
        </p:nvSpPr>
        <p:spPr>
          <a:xfrm>
            <a:off x="3530385" y="4628998"/>
            <a:ext cx="4015362" cy="669950"/>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Exklusivum als Verweis zu 85.K6.14</a:t>
            </a:r>
            <a:endParaRPr lang="en-US" sz="1677" dirty="0"/>
          </a:p>
        </p:txBody>
      </p:sp>
      <p:sp>
        <p:nvSpPr>
          <p:cNvPr id="38" name="Shape 35"/>
          <p:cNvSpPr/>
          <p:nvPr/>
        </p:nvSpPr>
        <p:spPr>
          <a:xfrm>
            <a:off x="7664619" y="4560418"/>
            <a:ext cx="4088469" cy="807110"/>
          </a:xfrm>
          <a:prstGeom prst="rect">
            <a:avLst/>
          </a:prstGeom>
          <a:solidFill>
            <a:srgbClr val="FFFFFF"/>
          </a:solidFill>
          <a:ln w="12700">
            <a:solidFill>
              <a:srgbClr val="FFFFFF"/>
            </a:solidFill>
            <a:prstDash val="solid"/>
          </a:ln>
        </p:spPr>
      </p:sp>
      <p:sp>
        <p:nvSpPr>
          <p:cNvPr id="39" name="Text 36"/>
          <p:cNvSpPr/>
          <p:nvPr/>
        </p:nvSpPr>
        <p:spPr>
          <a:xfrm>
            <a:off x="7783491" y="4628998"/>
            <a:ext cx="3850725" cy="669950"/>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Der umfangreichere Eingriff ist in der spezifischen Familie zu finden.</a:t>
            </a:r>
            <a:endParaRPr lang="en-US" sz="1677" dirty="0"/>
          </a:p>
        </p:txBody>
      </p:sp>
      <p:sp>
        <p:nvSpPr>
          <p:cNvPr id="40" name="Shape 37"/>
          <p:cNvSpPr/>
          <p:nvPr/>
        </p:nvSpPr>
        <p:spPr>
          <a:xfrm>
            <a:off x="438912" y="5577840"/>
            <a:ext cx="11314176" cy="539496"/>
          </a:xfrm>
          <a:prstGeom prst="rect">
            <a:avLst/>
          </a:prstGeom>
          <a:solidFill>
            <a:srgbClr val="ECEFDF"/>
          </a:solidFill>
          <a:ln w="12700">
            <a:solidFill>
              <a:srgbClr val="ECEFDF"/>
            </a:solidFill>
            <a:prstDash val="solid"/>
          </a:ln>
        </p:spPr>
      </p:sp>
      <p:sp>
        <p:nvSpPr>
          <p:cNvPr id="41" name="Shape 38"/>
          <p:cNvSpPr/>
          <p:nvPr/>
        </p:nvSpPr>
        <p:spPr>
          <a:xfrm>
            <a:off x="438912" y="5577840"/>
            <a:ext cx="41148" cy="539496"/>
          </a:xfrm>
          <a:prstGeom prst="rect">
            <a:avLst/>
          </a:prstGeom>
          <a:solidFill>
            <a:srgbClr val="284907"/>
          </a:solidFill>
          <a:ln w="12700">
            <a:solidFill>
              <a:srgbClr val="284907"/>
            </a:solidFill>
            <a:prstDash val="solid"/>
          </a:ln>
        </p:spPr>
      </p:sp>
      <p:sp>
        <p:nvSpPr>
          <p:cNvPr id="42" name="Text 39"/>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Die Art des Exklusivums genau lesen; nicht alle Verweise sind gleich formuliert.</a:t>
            </a:r>
            <a:endParaRPr lang="en-US" sz="1512"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04 | BEWEGUNGSAPPARAT UND INTEGUMENT</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ÜBERNOMMEN AUS 2026</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Débridement ohne Exzision: Häufigkeit richtig erfassen</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328–329; CHOP 2027: S. 343–344.</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60 / 124</a:t>
            </a:r>
            <a:endParaRPr lang="en-US" sz="900" dirty="0"/>
          </a:p>
        </p:txBody>
      </p:sp>
      <p:sp>
        <p:nvSpPr>
          <p:cNvPr id="16" name="Shape 13"/>
          <p:cNvSpPr/>
          <p:nvPr/>
        </p:nvSpPr>
        <p:spPr>
          <a:xfrm>
            <a:off x="438912" y="2020824"/>
            <a:ext cx="5532120" cy="3337560"/>
          </a:xfrm>
          <a:prstGeom prst="rect">
            <a:avLst/>
          </a:prstGeom>
          <a:solidFill>
            <a:srgbClr val="FFFFFF"/>
          </a:solidFill>
          <a:ln w="6350">
            <a:solidFill>
              <a:srgbClr val="DED9D0"/>
            </a:solidFill>
            <a:prstDash val="solid"/>
          </a:ln>
        </p:spPr>
      </p:sp>
      <p:sp>
        <p:nvSpPr>
          <p:cNvPr id="17" name="Shape 14"/>
          <p:cNvSpPr/>
          <p:nvPr/>
        </p:nvSpPr>
        <p:spPr>
          <a:xfrm>
            <a:off x="6217920" y="2020824"/>
            <a:ext cx="5532120" cy="3337560"/>
          </a:xfrm>
          <a:prstGeom prst="rect">
            <a:avLst/>
          </a:prstGeom>
          <a:solidFill>
            <a:srgbClr val="FFFFFF"/>
          </a:solidFill>
          <a:ln w="6350">
            <a:solidFill>
              <a:srgbClr val="DED9D0"/>
            </a:solidFill>
            <a:prstDash val="solid"/>
          </a:ln>
        </p:spPr>
      </p:sp>
      <p:sp>
        <p:nvSpPr>
          <p:cNvPr id="18" name="Shape 15"/>
          <p:cNvSpPr/>
          <p:nvPr/>
        </p:nvSpPr>
        <p:spPr>
          <a:xfrm>
            <a:off x="438912" y="2020824"/>
            <a:ext cx="5532120" cy="429768"/>
          </a:xfrm>
          <a:prstGeom prst="rect">
            <a:avLst/>
          </a:prstGeom>
          <a:solidFill>
            <a:srgbClr val="303D43"/>
          </a:solidFill>
          <a:ln w="12700">
            <a:solidFill>
              <a:srgbClr val="303D43"/>
            </a:solidFill>
            <a:prstDash val="solid"/>
          </a:ln>
        </p:spPr>
      </p:sp>
      <p:sp>
        <p:nvSpPr>
          <p:cNvPr id="19" name="Shape 16"/>
          <p:cNvSpPr/>
          <p:nvPr/>
        </p:nvSpPr>
        <p:spPr>
          <a:xfrm>
            <a:off x="6217920" y="2020824"/>
            <a:ext cx="5532120" cy="429768"/>
          </a:xfrm>
          <a:prstGeom prst="rect">
            <a:avLst/>
          </a:prstGeom>
          <a:solidFill>
            <a:srgbClr val="E5DAC7"/>
          </a:solidFill>
          <a:ln w="12700">
            <a:solidFill>
              <a:srgbClr val="E5DAC7"/>
            </a:solidFill>
            <a:prstDash val="solid"/>
          </a:ln>
        </p:spPr>
      </p:sp>
      <p:sp>
        <p:nvSpPr>
          <p:cNvPr id="20" name="Text 17"/>
          <p:cNvSpPr/>
          <p:nvPr/>
        </p:nvSpPr>
        <p:spPr>
          <a:xfrm>
            <a:off x="603504"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FFFFFF"/>
                </a:solidFill>
                <a:latin typeface="Arial" pitchFamily="34" charset="0"/>
                <a:ea typeface="Arial" pitchFamily="34" charset="-122"/>
                <a:cs typeface="Arial" pitchFamily="34" charset="-120"/>
              </a:rPr>
              <a:t>2026</a:t>
            </a:r>
            <a:endParaRPr lang="en-US" sz="1670" dirty="0"/>
          </a:p>
        </p:txBody>
      </p:sp>
      <p:sp>
        <p:nvSpPr>
          <p:cNvPr id="21" name="Text 18"/>
          <p:cNvSpPr/>
          <p:nvPr/>
        </p:nvSpPr>
        <p:spPr>
          <a:xfrm>
            <a:off x="6382512"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243239"/>
                </a:solidFill>
                <a:latin typeface="Arial" pitchFamily="34" charset="0"/>
                <a:ea typeface="Arial" pitchFamily="34" charset="-122"/>
                <a:cs typeface="Arial" pitchFamily="34" charset="-120"/>
              </a:rPr>
              <a:t>2027</a:t>
            </a:r>
            <a:endParaRPr lang="en-US" sz="1670" dirty="0"/>
          </a:p>
        </p:txBody>
      </p:sp>
      <p:sp>
        <p:nvSpPr>
          <p:cNvPr id="22" name="Shape 19"/>
          <p:cNvSpPr/>
          <p:nvPr/>
        </p:nvSpPr>
        <p:spPr>
          <a:xfrm>
            <a:off x="603504" y="2738628"/>
            <a:ext cx="45720" cy="45720"/>
          </a:xfrm>
          <a:prstGeom prst="rect">
            <a:avLst/>
          </a:prstGeom>
          <a:solidFill>
            <a:srgbClr val="8D9B77"/>
          </a:solidFill>
          <a:ln w="12700">
            <a:solidFill>
              <a:srgbClr val="8D9B77"/>
            </a:solidFill>
            <a:prstDash val="solid"/>
          </a:ln>
        </p:spPr>
      </p:sp>
      <p:sp>
        <p:nvSpPr>
          <p:cNvPr id="23" name="Text 20"/>
          <p:cNvSpPr/>
          <p:nvPr/>
        </p:nvSpPr>
        <p:spPr>
          <a:xfrm>
            <a:off x="768096" y="2651760"/>
            <a:ext cx="5029200" cy="8133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86.2B.- umfasst Verfahren ohne und mit lokaler Infiltrations-, Regional- oder Allgemeinanästhesie.</a:t>
            </a:r>
            <a:endParaRPr lang="en-US" sz="1820" dirty="0"/>
          </a:p>
        </p:txBody>
      </p:sp>
      <p:sp>
        <p:nvSpPr>
          <p:cNvPr id="24" name="Shape 21"/>
          <p:cNvSpPr/>
          <p:nvPr/>
        </p:nvSpPr>
        <p:spPr>
          <a:xfrm>
            <a:off x="603504" y="3803447"/>
            <a:ext cx="45720" cy="45720"/>
          </a:xfrm>
          <a:prstGeom prst="rect">
            <a:avLst/>
          </a:prstGeom>
          <a:solidFill>
            <a:srgbClr val="8D9B77"/>
          </a:solidFill>
          <a:ln w="12700">
            <a:solidFill>
              <a:srgbClr val="8D9B77"/>
            </a:solidFill>
            <a:prstDash val="solid"/>
          </a:ln>
        </p:spPr>
      </p:sp>
      <p:sp>
        <p:nvSpPr>
          <p:cNvPr id="25" name="Text 22"/>
          <p:cNvSpPr/>
          <p:nvPr/>
        </p:nvSpPr>
        <p:spPr>
          <a:xfrm>
            <a:off x="768096" y="3716579"/>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Inklusivum und Beachte sind weniger eindeutig auf beide Gruppen abgestimmt.</a:t>
            </a:r>
            <a:endParaRPr lang="en-US" sz="1820" dirty="0"/>
          </a:p>
        </p:txBody>
      </p:sp>
      <p:sp>
        <p:nvSpPr>
          <p:cNvPr id="26" name="Shape 23"/>
          <p:cNvSpPr/>
          <p:nvPr/>
        </p:nvSpPr>
        <p:spPr>
          <a:xfrm>
            <a:off x="6382512" y="2738628"/>
            <a:ext cx="45720" cy="45720"/>
          </a:xfrm>
          <a:prstGeom prst="rect">
            <a:avLst/>
          </a:prstGeom>
          <a:solidFill>
            <a:srgbClr val="8D9B77"/>
          </a:solidFill>
          <a:ln w="12700">
            <a:solidFill>
              <a:srgbClr val="8D9B77"/>
            </a:solidFill>
            <a:prstDash val="solid"/>
          </a:ln>
        </p:spPr>
      </p:sp>
      <p:sp>
        <p:nvSpPr>
          <p:cNvPr id="27" name="Text 24"/>
          <p:cNvSpPr/>
          <p:nvPr/>
        </p:nvSpPr>
        <p:spPr>
          <a:xfrm>
            <a:off x="6547104" y="2651760"/>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86.2B.1- / .2- ohne diese Anästhesieformen: pro Lokalisation und Aufenthalt nur einmal.</a:t>
            </a:r>
            <a:endParaRPr lang="en-US" sz="1820" dirty="0"/>
          </a:p>
        </p:txBody>
      </p:sp>
      <p:sp>
        <p:nvSpPr>
          <p:cNvPr id="28" name="Shape 25"/>
          <p:cNvSpPr/>
          <p:nvPr/>
        </p:nvSpPr>
        <p:spPr>
          <a:xfrm>
            <a:off x="6382512" y="3539947"/>
            <a:ext cx="45720" cy="45720"/>
          </a:xfrm>
          <a:prstGeom prst="rect">
            <a:avLst/>
          </a:prstGeom>
          <a:solidFill>
            <a:srgbClr val="8D9B77"/>
          </a:solidFill>
          <a:ln w="12700">
            <a:solidFill>
              <a:srgbClr val="8D9B77"/>
            </a:solidFill>
            <a:prstDash val="solid"/>
          </a:ln>
        </p:spPr>
      </p:sp>
      <p:sp>
        <p:nvSpPr>
          <p:cNvPr id="29" name="Text 26"/>
          <p:cNvSpPr/>
          <p:nvPr/>
        </p:nvSpPr>
        <p:spPr>
          <a:xfrm>
            <a:off x="6547104" y="3453079"/>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86.2B.3- / .4- mit diesen Anästhesieformen: je Eingriff.</a:t>
            </a:r>
            <a:endParaRPr lang="en-US" sz="1820" dirty="0"/>
          </a:p>
        </p:txBody>
      </p:sp>
      <p:sp>
        <p:nvSpPr>
          <p:cNvPr id="30" name="Shape 27"/>
          <p:cNvSpPr/>
          <p:nvPr/>
        </p:nvSpPr>
        <p:spPr>
          <a:xfrm>
            <a:off x="6382512" y="4341266"/>
            <a:ext cx="45720" cy="45720"/>
          </a:xfrm>
          <a:prstGeom prst="rect">
            <a:avLst/>
          </a:prstGeom>
          <a:solidFill>
            <a:srgbClr val="8D9B77"/>
          </a:solidFill>
          <a:ln w="12700">
            <a:solidFill>
              <a:srgbClr val="8D9B77"/>
            </a:solidFill>
            <a:prstDash val="solid"/>
          </a:ln>
        </p:spPr>
      </p:sp>
      <p:sp>
        <p:nvSpPr>
          <p:cNvPr id="31" name="Text 28"/>
          <p:cNvSpPr/>
          <p:nvPr/>
        </p:nvSpPr>
        <p:spPr>
          <a:xfrm>
            <a:off x="6547104" y="4254398"/>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Inklusivum und Hinweise sind entsprechend präzisiert.</a:t>
            </a:r>
            <a:endParaRPr lang="en-US" sz="1820" dirty="0"/>
          </a:p>
        </p:txBody>
      </p:sp>
      <p:sp>
        <p:nvSpPr>
          <p:cNvPr id="32" name="Shape 29"/>
          <p:cNvSpPr/>
          <p:nvPr/>
        </p:nvSpPr>
        <p:spPr>
          <a:xfrm>
            <a:off x="438912" y="5577840"/>
            <a:ext cx="11314176" cy="539496"/>
          </a:xfrm>
          <a:prstGeom prst="rect">
            <a:avLst/>
          </a:prstGeom>
          <a:solidFill>
            <a:srgbClr val="ECEFDF"/>
          </a:solidFill>
          <a:ln w="12700">
            <a:solidFill>
              <a:srgbClr val="ECEFDF"/>
            </a:solidFill>
            <a:prstDash val="solid"/>
          </a:ln>
        </p:spPr>
      </p:sp>
      <p:sp>
        <p:nvSpPr>
          <p:cNvPr id="33" name="Shape 30"/>
          <p:cNvSpPr/>
          <p:nvPr/>
        </p:nvSpPr>
        <p:spPr>
          <a:xfrm>
            <a:off x="438912" y="5577840"/>
            <a:ext cx="41148" cy="539496"/>
          </a:xfrm>
          <a:prstGeom prst="rect">
            <a:avLst/>
          </a:prstGeom>
          <a:solidFill>
            <a:srgbClr val="284907"/>
          </a:solidFill>
          <a:ln w="12700">
            <a:solidFill>
              <a:srgbClr val="284907"/>
            </a:solidFill>
            <a:prstDash val="solid"/>
          </a:ln>
        </p:spPr>
      </p:sp>
      <p:sp>
        <p:nvSpPr>
          <p:cNvPr id="34" name="Text 31"/>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Vor dem Zählen die richtige Untergruppe bestimmen: ohne Exzision ist nicht gleich ohne Anästhesie.</a:t>
            </a:r>
            <a:endParaRPr lang="en-US" sz="1512"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05 | THERAPIEN UND KOMPLEXBEHANDLUNGEN</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UMSTRUKTURIERT</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Aortographie: anatomisch passende Kodes</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344; CHOP 2027: S. 359.</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61 / 124</a:t>
            </a:r>
            <a:endParaRPr lang="en-US" sz="900" dirty="0"/>
          </a:p>
        </p:txBody>
      </p:sp>
      <p:sp>
        <p:nvSpPr>
          <p:cNvPr id="16" name="Shape 13"/>
          <p:cNvSpPr/>
          <p:nvPr/>
        </p:nvSpPr>
        <p:spPr>
          <a:xfrm>
            <a:off x="438912" y="2020824"/>
            <a:ext cx="3750050" cy="438912"/>
          </a:xfrm>
          <a:prstGeom prst="rect">
            <a:avLst/>
          </a:prstGeom>
          <a:solidFill>
            <a:srgbClr val="303D43"/>
          </a:solidFill>
          <a:ln w="12700">
            <a:solidFill>
              <a:srgbClr val="303D43"/>
            </a:solidFill>
            <a:prstDash val="solid"/>
          </a:ln>
        </p:spPr>
      </p:sp>
      <p:sp>
        <p:nvSpPr>
          <p:cNvPr id="17" name="Text 14"/>
          <p:cNvSpPr/>
          <p:nvPr/>
        </p:nvSpPr>
        <p:spPr>
          <a:xfrm>
            <a:off x="557784" y="2093976"/>
            <a:ext cx="3512306"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Dokumentation</a:t>
            </a:r>
            <a:endParaRPr lang="en-US" sz="1327" dirty="0"/>
          </a:p>
        </p:txBody>
      </p:sp>
      <p:sp>
        <p:nvSpPr>
          <p:cNvPr id="18" name="Shape 15"/>
          <p:cNvSpPr/>
          <p:nvPr/>
        </p:nvSpPr>
        <p:spPr>
          <a:xfrm>
            <a:off x="4188962" y="2020824"/>
            <a:ext cx="3750050" cy="438912"/>
          </a:xfrm>
          <a:prstGeom prst="rect">
            <a:avLst/>
          </a:prstGeom>
          <a:solidFill>
            <a:srgbClr val="303D43"/>
          </a:solidFill>
          <a:ln w="12700">
            <a:solidFill>
              <a:srgbClr val="303D43"/>
            </a:solidFill>
            <a:prstDash val="solid"/>
          </a:ln>
        </p:spPr>
      </p:sp>
      <p:sp>
        <p:nvSpPr>
          <p:cNvPr id="19" name="Text 16"/>
          <p:cNvSpPr/>
          <p:nvPr/>
        </p:nvSpPr>
        <p:spPr>
          <a:xfrm>
            <a:off x="4307834" y="2093976"/>
            <a:ext cx="3512306"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2026</a:t>
            </a:r>
            <a:endParaRPr lang="en-US" sz="1327" dirty="0"/>
          </a:p>
        </p:txBody>
      </p:sp>
      <p:sp>
        <p:nvSpPr>
          <p:cNvPr id="20" name="Shape 17"/>
          <p:cNvSpPr/>
          <p:nvPr/>
        </p:nvSpPr>
        <p:spPr>
          <a:xfrm>
            <a:off x="7939013" y="2020824"/>
            <a:ext cx="3814075" cy="438912"/>
          </a:xfrm>
          <a:prstGeom prst="rect">
            <a:avLst/>
          </a:prstGeom>
          <a:solidFill>
            <a:srgbClr val="303D43"/>
          </a:solidFill>
          <a:ln w="12700">
            <a:solidFill>
              <a:srgbClr val="303D43"/>
            </a:solidFill>
            <a:prstDash val="solid"/>
          </a:ln>
        </p:spPr>
      </p:sp>
      <p:sp>
        <p:nvSpPr>
          <p:cNvPr id="21" name="Text 18"/>
          <p:cNvSpPr/>
          <p:nvPr/>
        </p:nvSpPr>
        <p:spPr>
          <a:xfrm>
            <a:off x="8057885" y="2093976"/>
            <a:ext cx="3576331"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2027</a:t>
            </a:r>
            <a:endParaRPr lang="en-US" sz="1327" dirty="0"/>
          </a:p>
        </p:txBody>
      </p:sp>
      <p:sp>
        <p:nvSpPr>
          <p:cNvPr id="22" name="Shape 19"/>
          <p:cNvSpPr/>
          <p:nvPr/>
        </p:nvSpPr>
        <p:spPr>
          <a:xfrm>
            <a:off x="438912" y="2459736"/>
            <a:ext cx="3750050" cy="1043026"/>
          </a:xfrm>
          <a:prstGeom prst="rect">
            <a:avLst/>
          </a:prstGeom>
          <a:solidFill>
            <a:srgbClr val="FFFFFF"/>
          </a:solidFill>
          <a:ln w="12700">
            <a:solidFill>
              <a:srgbClr val="FFFFFF"/>
            </a:solidFill>
            <a:prstDash val="solid"/>
          </a:ln>
        </p:spPr>
      </p:sp>
      <p:sp>
        <p:nvSpPr>
          <p:cNvPr id="23" name="Text 20"/>
          <p:cNvSpPr/>
          <p:nvPr/>
        </p:nvSpPr>
        <p:spPr>
          <a:xfrm>
            <a:off x="557784" y="2528316"/>
            <a:ext cx="3512306" cy="905866"/>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Thorakale Aortographie</a:t>
            </a:r>
            <a:endParaRPr lang="en-US" sz="1677" dirty="0"/>
          </a:p>
        </p:txBody>
      </p:sp>
      <p:sp>
        <p:nvSpPr>
          <p:cNvPr id="24" name="Shape 21"/>
          <p:cNvSpPr/>
          <p:nvPr/>
        </p:nvSpPr>
        <p:spPr>
          <a:xfrm>
            <a:off x="4188962" y="2459736"/>
            <a:ext cx="3750050" cy="1043026"/>
          </a:xfrm>
          <a:prstGeom prst="rect">
            <a:avLst/>
          </a:prstGeom>
          <a:solidFill>
            <a:srgbClr val="FFFFFF"/>
          </a:solidFill>
          <a:ln w="12700">
            <a:solidFill>
              <a:srgbClr val="FFFFFF"/>
            </a:solidFill>
            <a:prstDash val="solid"/>
          </a:ln>
        </p:spPr>
      </p:sp>
      <p:sp>
        <p:nvSpPr>
          <p:cNvPr id="25" name="Text 22"/>
          <p:cNvSpPr/>
          <p:nvPr/>
        </p:nvSpPr>
        <p:spPr>
          <a:xfrm>
            <a:off x="4307834" y="2528316"/>
            <a:ext cx="3512306" cy="905866"/>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88.42.10 enthält auch obere Extremitäten</a:t>
            </a:r>
            <a:endParaRPr lang="en-US" sz="1677" dirty="0"/>
          </a:p>
        </p:txBody>
      </p:sp>
      <p:sp>
        <p:nvSpPr>
          <p:cNvPr id="26" name="Shape 23"/>
          <p:cNvSpPr/>
          <p:nvPr/>
        </p:nvSpPr>
        <p:spPr>
          <a:xfrm>
            <a:off x="7939013" y="2459736"/>
            <a:ext cx="3814075" cy="1043026"/>
          </a:xfrm>
          <a:prstGeom prst="rect">
            <a:avLst/>
          </a:prstGeom>
          <a:solidFill>
            <a:srgbClr val="FFFFFF"/>
          </a:solidFill>
          <a:ln w="12700">
            <a:solidFill>
              <a:srgbClr val="FFFFFF"/>
            </a:solidFill>
            <a:prstDash val="solid"/>
          </a:ln>
        </p:spPr>
      </p:sp>
      <p:sp>
        <p:nvSpPr>
          <p:cNvPr id="27" name="Text 24"/>
          <p:cNvSpPr/>
          <p:nvPr/>
        </p:nvSpPr>
        <p:spPr>
          <a:xfrm>
            <a:off x="8057885" y="2528316"/>
            <a:ext cx="3576331" cy="905866"/>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88.42.12 Thorakale Aortographie</a:t>
            </a:r>
            <a:endParaRPr lang="en-US" sz="1677" dirty="0"/>
          </a:p>
        </p:txBody>
      </p:sp>
      <p:sp>
        <p:nvSpPr>
          <p:cNvPr id="28" name="Shape 25"/>
          <p:cNvSpPr/>
          <p:nvPr/>
        </p:nvSpPr>
        <p:spPr>
          <a:xfrm>
            <a:off x="438912" y="3502762"/>
            <a:ext cx="3750050" cy="821741"/>
          </a:xfrm>
          <a:prstGeom prst="rect">
            <a:avLst/>
          </a:prstGeom>
          <a:solidFill>
            <a:srgbClr val="F0EBE1"/>
          </a:solidFill>
          <a:ln w="12700">
            <a:solidFill>
              <a:srgbClr val="F0EBE1"/>
            </a:solidFill>
            <a:prstDash val="solid"/>
          </a:ln>
        </p:spPr>
      </p:sp>
      <p:sp>
        <p:nvSpPr>
          <p:cNvPr id="29" name="Text 26"/>
          <p:cNvSpPr/>
          <p:nvPr/>
        </p:nvSpPr>
        <p:spPr>
          <a:xfrm>
            <a:off x="557784" y="3571342"/>
            <a:ext cx="3512306" cy="684581"/>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Abdominale Aortographie</a:t>
            </a:r>
            <a:endParaRPr lang="en-US" sz="1677" dirty="0"/>
          </a:p>
        </p:txBody>
      </p:sp>
      <p:sp>
        <p:nvSpPr>
          <p:cNvPr id="30" name="Shape 27"/>
          <p:cNvSpPr/>
          <p:nvPr/>
        </p:nvSpPr>
        <p:spPr>
          <a:xfrm>
            <a:off x="4188962" y="3502762"/>
            <a:ext cx="3750050" cy="821741"/>
          </a:xfrm>
          <a:prstGeom prst="rect">
            <a:avLst/>
          </a:prstGeom>
          <a:solidFill>
            <a:srgbClr val="F0EBE1"/>
          </a:solidFill>
          <a:ln w="12700">
            <a:solidFill>
              <a:srgbClr val="F0EBE1"/>
            </a:solidFill>
            <a:prstDash val="solid"/>
          </a:ln>
        </p:spPr>
      </p:sp>
      <p:sp>
        <p:nvSpPr>
          <p:cNvPr id="31" name="Text 28"/>
          <p:cNvSpPr/>
          <p:nvPr/>
        </p:nvSpPr>
        <p:spPr>
          <a:xfrm>
            <a:off x="4307834" y="3571342"/>
            <a:ext cx="3512306" cy="684581"/>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88.42.11</a:t>
            </a:r>
            <a:endParaRPr lang="en-US" sz="1677" dirty="0"/>
          </a:p>
        </p:txBody>
      </p:sp>
      <p:sp>
        <p:nvSpPr>
          <p:cNvPr id="32" name="Shape 29"/>
          <p:cNvSpPr/>
          <p:nvPr/>
        </p:nvSpPr>
        <p:spPr>
          <a:xfrm>
            <a:off x="7939013" y="3502762"/>
            <a:ext cx="3814075" cy="821741"/>
          </a:xfrm>
          <a:prstGeom prst="rect">
            <a:avLst/>
          </a:prstGeom>
          <a:solidFill>
            <a:srgbClr val="F0EBE1"/>
          </a:solidFill>
          <a:ln w="12700">
            <a:solidFill>
              <a:srgbClr val="F0EBE1"/>
            </a:solidFill>
            <a:prstDash val="solid"/>
          </a:ln>
        </p:spPr>
      </p:sp>
      <p:sp>
        <p:nvSpPr>
          <p:cNvPr id="33" name="Text 30"/>
          <p:cNvSpPr/>
          <p:nvPr/>
        </p:nvSpPr>
        <p:spPr>
          <a:xfrm>
            <a:off x="8057885" y="3571342"/>
            <a:ext cx="3576331" cy="684581"/>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88.42.13 Abdominale Aortographie</a:t>
            </a:r>
            <a:endParaRPr lang="en-US" sz="1677" dirty="0"/>
          </a:p>
        </p:txBody>
      </p:sp>
      <p:sp>
        <p:nvSpPr>
          <p:cNvPr id="34" name="Shape 31"/>
          <p:cNvSpPr/>
          <p:nvPr/>
        </p:nvSpPr>
        <p:spPr>
          <a:xfrm>
            <a:off x="438912" y="4324502"/>
            <a:ext cx="3750050" cy="1043026"/>
          </a:xfrm>
          <a:prstGeom prst="rect">
            <a:avLst/>
          </a:prstGeom>
          <a:solidFill>
            <a:srgbClr val="FFFFFF"/>
          </a:solidFill>
          <a:ln w="12700">
            <a:solidFill>
              <a:srgbClr val="FFFFFF"/>
            </a:solidFill>
            <a:prstDash val="solid"/>
          </a:ln>
        </p:spPr>
      </p:sp>
      <p:sp>
        <p:nvSpPr>
          <p:cNvPr id="35" name="Text 32"/>
          <p:cNvSpPr/>
          <p:nvPr/>
        </p:nvSpPr>
        <p:spPr>
          <a:xfrm>
            <a:off x="557784" y="4393082"/>
            <a:ext cx="3512306" cy="905866"/>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Arteriographie obere Extremität</a:t>
            </a:r>
            <a:endParaRPr lang="en-US" sz="1677" dirty="0"/>
          </a:p>
        </p:txBody>
      </p:sp>
      <p:sp>
        <p:nvSpPr>
          <p:cNvPr id="36" name="Shape 33"/>
          <p:cNvSpPr/>
          <p:nvPr/>
        </p:nvSpPr>
        <p:spPr>
          <a:xfrm>
            <a:off x="4188962" y="4324502"/>
            <a:ext cx="3750050" cy="1043026"/>
          </a:xfrm>
          <a:prstGeom prst="rect">
            <a:avLst/>
          </a:prstGeom>
          <a:solidFill>
            <a:srgbClr val="FFFFFF"/>
          </a:solidFill>
          <a:ln w="12700">
            <a:solidFill>
              <a:srgbClr val="FFFFFF"/>
            </a:solidFill>
            <a:prstDash val="solid"/>
          </a:ln>
        </p:spPr>
      </p:sp>
      <p:sp>
        <p:nvSpPr>
          <p:cNvPr id="37" name="Text 34"/>
          <p:cNvSpPr/>
          <p:nvPr/>
        </p:nvSpPr>
        <p:spPr>
          <a:xfrm>
            <a:off x="4307834" y="4393082"/>
            <a:ext cx="3512306" cy="905866"/>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In 88.42.10 mitgenannt</a:t>
            </a:r>
            <a:endParaRPr lang="en-US" sz="1677" dirty="0"/>
          </a:p>
        </p:txBody>
      </p:sp>
      <p:sp>
        <p:nvSpPr>
          <p:cNvPr id="38" name="Shape 35"/>
          <p:cNvSpPr/>
          <p:nvPr/>
        </p:nvSpPr>
        <p:spPr>
          <a:xfrm>
            <a:off x="7939013" y="4324502"/>
            <a:ext cx="3814075" cy="1043026"/>
          </a:xfrm>
          <a:prstGeom prst="rect">
            <a:avLst/>
          </a:prstGeom>
          <a:solidFill>
            <a:srgbClr val="FFFFFF"/>
          </a:solidFill>
          <a:ln w="12700">
            <a:solidFill>
              <a:srgbClr val="FFFFFF"/>
            </a:solidFill>
            <a:prstDash val="solid"/>
          </a:ln>
        </p:spPr>
      </p:sp>
      <p:sp>
        <p:nvSpPr>
          <p:cNvPr id="39" name="Text 36"/>
          <p:cNvSpPr/>
          <p:nvPr/>
        </p:nvSpPr>
        <p:spPr>
          <a:xfrm>
            <a:off x="8057885" y="4393082"/>
            <a:ext cx="3576331" cy="905866"/>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Bei 88.49.99 ausdrücklich als Beschreibung</a:t>
            </a:r>
            <a:endParaRPr lang="en-US" sz="1677" dirty="0"/>
          </a:p>
        </p:txBody>
      </p:sp>
      <p:sp>
        <p:nvSpPr>
          <p:cNvPr id="40" name="Shape 37"/>
          <p:cNvSpPr/>
          <p:nvPr/>
        </p:nvSpPr>
        <p:spPr>
          <a:xfrm>
            <a:off x="438912" y="5577840"/>
            <a:ext cx="11314176" cy="539496"/>
          </a:xfrm>
          <a:prstGeom prst="rect">
            <a:avLst/>
          </a:prstGeom>
          <a:solidFill>
            <a:srgbClr val="ECEFDF"/>
          </a:solidFill>
          <a:ln w="12700">
            <a:solidFill>
              <a:srgbClr val="ECEFDF"/>
            </a:solidFill>
            <a:prstDash val="solid"/>
          </a:ln>
        </p:spPr>
      </p:sp>
      <p:sp>
        <p:nvSpPr>
          <p:cNvPr id="41" name="Shape 38"/>
          <p:cNvSpPr/>
          <p:nvPr/>
        </p:nvSpPr>
        <p:spPr>
          <a:xfrm>
            <a:off x="438912" y="5577840"/>
            <a:ext cx="41148" cy="539496"/>
          </a:xfrm>
          <a:prstGeom prst="rect">
            <a:avLst/>
          </a:prstGeom>
          <a:solidFill>
            <a:srgbClr val="284907"/>
          </a:solidFill>
          <a:ln w="12700">
            <a:solidFill>
              <a:srgbClr val="284907"/>
            </a:solidFill>
            <a:prstDash val="solid"/>
          </a:ln>
        </p:spPr>
      </p:sp>
      <p:sp>
        <p:nvSpPr>
          <p:cNvPr id="42" name="Text 39"/>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Eine Arteriographie der oberen Extremität ist keine Aortographie.</a:t>
            </a:r>
            <a:endParaRPr lang="en-US" sz="1512"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05 | THERAPIEN UND KOMPLEXBEHANDLUNGEN</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ÜBERNOMMEN AUS 2026</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Geriatrische Akutreha: Ernährungsleistungen abgrenzen</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350, 375–377; CHOP 2027: S. 365, 391–392.</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62 / 124</a:t>
            </a:r>
            <a:endParaRPr lang="en-US" sz="900" dirty="0"/>
          </a:p>
        </p:txBody>
      </p:sp>
      <p:sp>
        <p:nvSpPr>
          <p:cNvPr id="16" name="Shape 13"/>
          <p:cNvSpPr/>
          <p:nvPr/>
        </p:nvSpPr>
        <p:spPr>
          <a:xfrm>
            <a:off x="438912" y="2020824"/>
            <a:ext cx="5532120" cy="3337560"/>
          </a:xfrm>
          <a:prstGeom prst="rect">
            <a:avLst/>
          </a:prstGeom>
          <a:solidFill>
            <a:srgbClr val="FFFFFF"/>
          </a:solidFill>
          <a:ln w="6350">
            <a:solidFill>
              <a:srgbClr val="DED9D0"/>
            </a:solidFill>
            <a:prstDash val="solid"/>
          </a:ln>
        </p:spPr>
      </p:sp>
      <p:sp>
        <p:nvSpPr>
          <p:cNvPr id="17" name="Shape 14"/>
          <p:cNvSpPr/>
          <p:nvPr/>
        </p:nvSpPr>
        <p:spPr>
          <a:xfrm>
            <a:off x="6217920" y="2020824"/>
            <a:ext cx="5532120" cy="3337560"/>
          </a:xfrm>
          <a:prstGeom prst="rect">
            <a:avLst/>
          </a:prstGeom>
          <a:solidFill>
            <a:srgbClr val="FFFFFF"/>
          </a:solidFill>
          <a:ln w="6350">
            <a:solidFill>
              <a:srgbClr val="DED9D0"/>
            </a:solidFill>
            <a:prstDash val="solid"/>
          </a:ln>
        </p:spPr>
      </p:sp>
      <p:sp>
        <p:nvSpPr>
          <p:cNvPr id="18" name="Shape 15"/>
          <p:cNvSpPr/>
          <p:nvPr/>
        </p:nvSpPr>
        <p:spPr>
          <a:xfrm>
            <a:off x="438912" y="2020824"/>
            <a:ext cx="5532120" cy="429768"/>
          </a:xfrm>
          <a:prstGeom prst="rect">
            <a:avLst/>
          </a:prstGeom>
          <a:solidFill>
            <a:srgbClr val="303D43"/>
          </a:solidFill>
          <a:ln w="12700">
            <a:solidFill>
              <a:srgbClr val="303D43"/>
            </a:solidFill>
            <a:prstDash val="solid"/>
          </a:ln>
        </p:spPr>
      </p:sp>
      <p:sp>
        <p:nvSpPr>
          <p:cNvPr id="19" name="Shape 16"/>
          <p:cNvSpPr/>
          <p:nvPr/>
        </p:nvSpPr>
        <p:spPr>
          <a:xfrm>
            <a:off x="6217920" y="2020824"/>
            <a:ext cx="5532120" cy="429768"/>
          </a:xfrm>
          <a:prstGeom prst="rect">
            <a:avLst/>
          </a:prstGeom>
          <a:solidFill>
            <a:srgbClr val="E5DAC7"/>
          </a:solidFill>
          <a:ln w="12700">
            <a:solidFill>
              <a:srgbClr val="E5DAC7"/>
            </a:solidFill>
            <a:prstDash val="solid"/>
          </a:ln>
        </p:spPr>
      </p:sp>
      <p:sp>
        <p:nvSpPr>
          <p:cNvPr id="20" name="Text 17"/>
          <p:cNvSpPr/>
          <p:nvPr/>
        </p:nvSpPr>
        <p:spPr>
          <a:xfrm>
            <a:off x="603504"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FFFFFF"/>
                </a:solidFill>
                <a:latin typeface="Arial" pitchFamily="34" charset="0"/>
                <a:ea typeface="Arial" pitchFamily="34" charset="-122"/>
                <a:cs typeface="Arial" pitchFamily="34" charset="-120"/>
              </a:rPr>
              <a:t>2026</a:t>
            </a:r>
            <a:endParaRPr lang="en-US" sz="1670" dirty="0"/>
          </a:p>
        </p:txBody>
      </p:sp>
      <p:sp>
        <p:nvSpPr>
          <p:cNvPr id="21" name="Text 18"/>
          <p:cNvSpPr/>
          <p:nvPr/>
        </p:nvSpPr>
        <p:spPr>
          <a:xfrm>
            <a:off x="6382512"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243239"/>
                </a:solidFill>
                <a:latin typeface="Arial" pitchFamily="34" charset="0"/>
                <a:ea typeface="Arial" pitchFamily="34" charset="-122"/>
                <a:cs typeface="Arial" pitchFamily="34" charset="-120"/>
              </a:rPr>
              <a:t>2027</a:t>
            </a:r>
            <a:endParaRPr lang="en-US" sz="1670" dirty="0"/>
          </a:p>
        </p:txBody>
      </p:sp>
      <p:sp>
        <p:nvSpPr>
          <p:cNvPr id="22" name="Shape 19"/>
          <p:cNvSpPr/>
          <p:nvPr/>
        </p:nvSpPr>
        <p:spPr>
          <a:xfrm>
            <a:off x="603504" y="2738628"/>
            <a:ext cx="45720" cy="45720"/>
          </a:xfrm>
          <a:prstGeom prst="rect">
            <a:avLst/>
          </a:prstGeom>
          <a:solidFill>
            <a:srgbClr val="8D9B77"/>
          </a:solidFill>
          <a:ln w="12700">
            <a:solidFill>
              <a:srgbClr val="8D9B77"/>
            </a:solidFill>
            <a:prstDash val="solid"/>
          </a:ln>
        </p:spPr>
      </p:sp>
      <p:sp>
        <p:nvSpPr>
          <p:cNvPr id="23" name="Text 20"/>
          <p:cNvSpPr/>
          <p:nvPr/>
        </p:nvSpPr>
        <p:spPr>
          <a:xfrm>
            <a:off x="768096" y="2651760"/>
            <a:ext cx="5029200" cy="8133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93.89.9- verweist noch auf (multimodale) Ernährungsberatung/-therapie 89.0A.3- und 89.0A.4-.</a:t>
            </a:r>
            <a:endParaRPr lang="en-US" sz="1820" dirty="0"/>
          </a:p>
        </p:txBody>
      </p:sp>
      <p:sp>
        <p:nvSpPr>
          <p:cNvPr id="24" name="Shape 21"/>
          <p:cNvSpPr/>
          <p:nvPr/>
        </p:nvSpPr>
        <p:spPr>
          <a:xfrm>
            <a:off x="603504" y="3803447"/>
            <a:ext cx="45720" cy="45720"/>
          </a:xfrm>
          <a:prstGeom prst="rect">
            <a:avLst/>
          </a:prstGeom>
          <a:solidFill>
            <a:srgbClr val="8D9B77"/>
          </a:solidFill>
          <a:ln w="12700">
            <a:solidFill>
              <a:srgbClr val="8D9B77"/>
            </a:solidFill>
            <a:prstDash val="solid"/>
          </a:ln>
        </p:spPr>
      </p:sp>
      <p:sp>
        <p:nvSpPr>
          <p:cNvPr id="25" name="Text 22"/>
          <p:cNvSpPr/>
          <p:nvPr/>
        </p:nvSpPr>
        <p:spPr>
          <a:xfrm>
            <a:off x="768096" y="3716579"/>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Das neue Exklusivum bei 89.0A.3- fehlt im Jahresbuch.</a:t>
            </a:r>
            <a:endParaRPr lang="en-US" sz="1820" dirty="0"/>
          </a:p>
        </p:txBody>
      </p:sp>
      <p:sp>
        <p:nvSpPr>
          <p:cNvPr id="26" name="Shape 23"/>
          <p:cNvSpPr/>
          <p:nvPr/>
        </p:nvSpPr>
        <p:spPr>
          <a:xfrm>
            <a:off x="6382512" y="2738628"/>
            <a:ext cx="45720" cy="45720"/>
          </a:xfrm>
          <a:prstGeom prst="rect">
            <a:avLst/>
          </a:prstGeom>
          <a:solidFill>
            <a:srgbClr val="8D9B77"/>
          </a:solidFill>
          <a:ln w="12700">
            <a:solidFill>
              <a:srgbClr val="8D9B77"/>
            </a:solidFill>
            <a:prstDash val="solid"/>
          </a:ln>
        </p:spPr>
      </p:sp>
      <p:sp>
        <p:nvSpPr>
          <p:cNvPr id="27" name="Text 24"/>
          <p:cNvSpPr/>
          <p:nvPr/>
        </p:nvSpPr>
        <p:spPr>
          <a:xfrm>
            <a:off x="6547104" y="2651760"/>
            <a:ext cx="5029200" cy="8133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89.0A.3- nicht zusätzlich zur geriatrischen Akutrehabilitation: in den Mindestmerkmalen enthalten.</a:t>
            </a:r>
            <a:endParaRPr lang="en-US" sz="1820" dirty="0"/>
          </a:p>
        </p:txBody>
      </p:sp>
      <p:sp>
        <p:nvSpPr>
          <p:cNvPr id="28" name="Shape 25"/>
          <p:cNvSpPr/>
          <p:nvPr/>
        </p:nvSpPr>
        <p:spPr>
          <a:xfrm>
            <a:off x="6382512" y="3723284"/>
            <a:ext cx="45720" cy="45720"/>
          </a:xfrm>
          <a:prstGeom prst="rect">
            <a:avLst/>
          </a:prstGeom>
          <a:solidFill>
            <a:srgbClr val="8D9B77"/>
          </a:solidFill>
          <a:ln w="12700">
            <a:solidFill>
              <a:srgbClr val="8D9B77"/>
            </a:solidFill>
            <a:prstDash val="solid"/>
          </a:ln>
        </p:spPr>
      </p:sp>
      <p:sp>
        <p:nvSpPr>
          <p:cNvPr id="29" name="Text 26"/>
          <p:cNvSpPr/>
          <p:nvPr/>
        </p:nvSpPr>
        <p:spPr>
          <a:xfrm>
            <a:off x="6547104" y="3636416"/>
            <a:ext cx="5029200" cy="8133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89.0A.4- multimodale Ernährungsberatung/-therapie bleibt bei Durchführung zusätzlich möglich.</a:t>
            </a:r>
            <a:endParaRPr lang="en-US" sz="1820" dirty="0"/>
          </a:p>
        </p:txBody>
      </p:sp>
      <p:sp>
        <p:nvSpPr>
          <p:cNvPr id="30" name="Shape 27"/>
          <p:cNvSpPr/>
          <p:nvPr/>
        </p:nvSpPr>
        <p:spPr>
          <a:xfrm>
            <a:off x="6382512" y="4707941"/>
            <a:ext cx="45720" cy="45720"/>
          </a:xfrm>
          <a:prstGeom prst="rect">
            <a:avLst/>
          </a:prstGeom>
          <a:solidFill>
            <a:srgbClr val="8D9B77"/>
          </a:solidFill>
          <a:ln w="12700">
            <a:solidFill>
              <a:srgbClr val="8D9B77"/>
            </a:solidFill>
            <a:prstDash val="solid"/>
          </a:ln>
        </p:spPr>
      </p:sp>
      <p:sp>
        <p:nvSpPr>
          <p:cNvPr id="31" name="Text 28"/>
          <p:cNvSpPr/>
          <p:nvPr/>
        </p:nvSpPr>
        <p:spPr>
          <a:xfrm>
            <a:off x="6547104" y="4621073"/>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Das Kodiere ebenso unter 93.89.9- wird entsprechend angepasst.</a:t>
            </a:r>
            <a:endParaRPr lang="en-US" sz="1820" dirty="0"/>
          </a:p>
        </p:txBody>
      </p:sp>
      <p:sp>
        <p:nvSpPr>
          <p:cNvPr id="32" name="Shape 29"/>
          <p:cNvSpPr/>
          <p:nvPr/>
        </p:nvSpPr>
        <p:spPr>
          <a:xfrm>
            <a:off x="438912" y="5577840"/>
            <a:ext cx="11314176" cy="539496"/>
          </a:xfrm>
          <a:prstGeom prst="rect">
            <a:avLst/>
          </a:prstGeom>
          <a:solidFill>
            <a:srgbClr val="ECEFDF"/>
          </a:solidFill>
          <a:ln w="12700">
            <a:solidFill>
              <a:srgbClr val="ECEFDF"/>
            </a:solidFill>
            <a:prstDash val="solid"/>
          </a:ln>
        </p:spPr>
      </p:sp>
      <p:sp>
        <p:nvSpPr>
          <p:cNvPr id="33" name="Shape 30"/>
          <p:cNvSpPr/>
          <p:nvPr/>
        </p:nvSpPr>
        <p:spPr>
          <a:xfrm>
            <a:off x="438912" y="5577840"/>
            <a:ext cx="41148" cy="539496"/>
          </a:xfrm>
          <a:prstGeom prst="rect">
            <a:avLst/>
          </a:prstGeom>
          <a:solidFill>
            <a:srgbClr val="284907"/>
          </a:solidFill>
          <a:ln w="12700">
            <a:solidFill>
              <a:srgbClr val="284907"/>
            </a:solidFill>
            <a:prstDash val="solid"/>
          </a:ln>
        </p:spPr>
      </p:sp>
      <p:sp>
        <p:nvSpPr>
          <p:cNvPr id="34" name="Text 31"/>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"Ernährung" nicht pauschal zusätzlich oder pauschal nie kodieren: einfache und multimodale Leistung unterscheiden.</a:t>
            </a:r>
            <a:endParaRPr lang="en-US" sz="1512"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05 | THERAPIEN UND KOMPLEXBEHANDLUNGEN</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NEU</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93.70.31: pharyngeale elektrische Stimulation</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366; CHOP 2027: S. 381–382.</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63 / 124</a:t>
            </a:r>
            <a:endParaRPr lang="en-US" sz="900" dirty="0"/>
          </a:p>
        </p:txBody>
      </p:sp>
      <p:sp>
        <p:nvSpPr>
          <p:cNvPr id="16" name="Shape 13"/>
          <p:cNvSpPr/>
          <p:nvPr/>
        </p:nvSpPr>
        <p:spPr>
          <a:xfrm>
            <a:off x="438912" y="2020824"/>
            <a:ext cx="5532120" cy="3337560"/>
          </a:xfrm>
          <a:prstGeom prst="rect">
            <a:avLst/>
          </a:prstGeom>
          <a:solidFill>
            <a:srgbClr val="FFFFFF"/>
          </a:solidFill>
          <a:ln w="6350">
            <a:solidFill>
              <a:srgbClr val="DED9D0"/>
            </a:solidFill>
            <a:prstDash val="solid"/>
          </a:ln>
        </p:spPr>
      </p:sp>
      <p:sp>
        <p:nvSpPr>
          <p:cNvPr id="17" name="Shape 14"/>
          <p:cNvSpPr/>
          <p:nvPr/>
        </p:nvSpPr>
        <p:spPr>
          <a:xfrm>
            <a:off x="6217920" y="2020824"/>
            <a:ext cx="5532120" cy="3337560"/>
          </a:xfrm>
          <a:prstGeom prst="rect">
            <a:avLst/>
          </a:prstGeom>
          <a:solidFill>
            <a:srgbClr val="FFFFFF"/>
          </a:solidFill>
          <a:ln w="6350">
            <a:solidFill>
              <a:srgbClr val="DED9D0"/>
            </a:solidFill>
            <a:prstDash val="solid"/>
          </a:ln>
        </p:spPr>
      </p:sp>
      <p:sp>
        <p:nvSpPr>
          <p:cNvPr id="18" name="Shape 15"/>
          <p:cNvSpPr/>
          <p:nvPr/>
        </p:nvSpPr>
        <p:spPr>
          <a:xfrm>
            <a:off x="438912" y="2020824"/>
            <a:ext cx="5532120" cy="429768"/>
          </a:xfrm>
          <a:prstGeom prst="rect">
            <a:avLst/>
          </a:prstGeom>
          <a:solidFill>
            <a:srgbClr val="303D43"/>
          </a:solidFill>
          <a:ln w="12700">
            <a:solidFill>
              <a:srgbClr val="303D43"/>
            </a:solidFill>
            <a:prstDash val="solid"/>
          </a:ln>
        </p:spPr>
      </p:sp>
      <p:sp>
        <p:nvSpPr>
          <p:cNvPr id="19" name="Shape 16"/>
          <p:cNvSpPr/>
          <p:nvPr/>
        </p:nvSpPr>
        <p:spPr>
          <a:xfrm>
            <a:off x="6217920" y="2020824"/>
            <a:ext cx="5532120" cy="429768"/>
          </a:xfrm>
          <a:prstGeom prst="rect">
            <a:avLst/>
          </a:prstGeom>
          <a:solidFill>
            <a:srgbClr val="E5DAC7"/>
          </a:solidFill>
          <a:ln w="12700">
            <a:solidFill>
              <a:srgbClr val="E5DAC7"/>
            </a:solidFill>
            <a:prstDash val="solid"/>
          </a:ln>
        </p:spPr>
      </p:sp>
      <p:sp>
        <p:nvSpPr>
          <p:cNvPr id="20" name="Text 17"/>
          <p:cNvSpPr/>
          <p:nvPr/>
        </p:nvSpPr>
        <p:spPr>
          <a:xfrm>
            <a:off x="603504"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FFFFFF"/>
                </a:solidFill>
                <a:latin typeface="Arial" pitchFamily="34" charset="0"/>
                <a:ea typeface="Arial" pitchFamily="34" charset="-122"/>
                <a:cs typeface="Arial" pitchFamily="34" charset="-120"/>
              </a:rPr>
              <a:t>2026</a:t>
            </a:r>
            <a:endParaRPr lang="en-US" sz="1670" dirty="0"/>
          </a:p>
        </p:txBody>
      </p:sp>
      <p:sp>
        <p:nvSpPr>
          <p:cNvPr id="21" name="Text 18"/>
          <p:cNvSpPr/>
          <p:nvPr/>
        </p:nvSpPr>
        <p:spPr>
          <a:xfrm>
            <a:off x="6382512"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243239"/>
                </a:solidFill>
                <a:latin typeface="Arial" pitchFamily="34" charset="0"/>
                <a:ea typeface="Arial" pitchFamily="34" charset="-122"/>
                <a:cs typeface="Arial" pitchFamily="34" charset="-120"/>
              </a:rPr>
              <a:t>2027</a:t>
            </a:r>
            <a:endParaRPr lang="en-US" sz="1670" dirty="0"/>
          </a:p>
        </p:txBody>
      </p:sp>
      <p:sp>
        <p:nvSpPr>
          <p:cNvPr id="22" name="Shape 19"/>
          <p:cNvSpPr/>
          <p:nvPr/>
        </p:nvSpPr>
        <p:spPr>
          <a:xfrm>
            <a:off x="603504" y="2738628"/>
            <a:ext cx="45720" cy="45720"/>
          </a:xfrm>
          <a:prstGeom prst="rect">
            <a:avLst/>
          </a:prstGeom>
          <a:solidFill>
            <a:srgbClr val="8D9B77"/>
          </a:solidFill>
          <a:ln w="12700">
            <a:solidFill>
              <a:srgbClr val="8D9B77"/>
            </a:solidFill>
            <a:prstDash val="solid"/>
          </a:ln>
        </p:spPr>
      </p:sp>
      <p:sp>
        <p:nvSpPr>
          <p:cNvPr id="23" name="Text 20"/>
          <p:cNvSpPr/>
          <p:nvPr/>
        </p:nvSpPr>
        <p:spPr>
          <a:xfrm>
            <a:off x="768096" y="2651760"/>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Kein spezifischer Kode für die Ersteinlage einer PES-Sonde.</a:t>
            </a:r>
            <a:endParaRPr lang="en-US" sz="1820" dirty="0"/>
          </a:p>
        </p:txBody>
      </p:sp>
      <p:sp>
        <p:nvSpPr>
          <p:cNvPr id="24" name="Shape 21"/>
          <p:cNvSpPr/>
          <p:nvPr/>
        </p:nvSpPr>
        <p:spPr>
          <a:xfrm>
            <a:off x="603504" y="3539947"/>
            <a:ext cx="45720" cy="45720"/>
          </a:xfrm>
          <a:prstGeom prst="rect">
            <a:avLst/>
          </a:prstGeom>
          <a:solidFill>
            <a:srgbClr val="8D9B77"/>
          </a:solidFill>
          <a:ln w="12700">
            <a:solidFill>
              <a:srgbClr val="8D9B77"/>
            </a:solidFill>
            <a:prstDash val="solid"/>
          </a:ln>
        </p:spPr>
      </p:sp>
      <p:sp>
        <p:nvSpPr>
          <p:cNvPr id="25" name="Text 22"/>
          <p:cNvSpPr/>
          <p:nvPr/>
        </p:nvSpPr>
        <p:spPr>
          <a:xfrm>
            <a:off x="768096" y="3453079"/>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Die Exklusiva zu Rehabilitation liegen pauschal unter 93.70 Logopädie.</a:t>
            </a:r>
            <a:endParaRPr lang="en-US" sz="1820" dirty="0"/>
          </a:p>
        </p:txBody>
      </p:sp>
      <p:sp>
        <p:nvSpPr>
          <p:cNvPr id="26" name="Shape 23"/>
          <p:cNvSpPr/>
          <p:nvPr/>
        </p:nvSpPr>
        <p:spPr>
          <a:xfrm>
            <a:off x="6382512" y="2738628"/>
            <a:ext cx="45720" cy="45720"/>
          </a:xfrm>
          <a:prstGeom prst="rect">
            <a:avLst/>
          </a:prstGeom>
          <a:solidFill>
            <a:srgbClr val="8D9B77"/>
          </a:solidFill>
          <a:ln w="12700">
            <a:solidFill>
              <a:srgbClr val="8D9B77"/>
            </a:solidFill>
            <a:prstDash val="solid"/>
          </a:ln>
        </p:spPr>
      </p:sp>
      <p:sp>
        <p:nvSpPr>
          <p:cNvPr id="27" name="Text 24"/>
          <p:cNvSpPr/>
          <p:nvPr/>
        </p:nvSpPr>
        <p:spPr>
          <a:xfrm>
            <a:off x="6547104" y="2651760"/>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93.70.31 für die Ersteinlage einer pharyngealen elektrischen Stimulationssonde [PES].</a:t>
            </a:r>
            <a:endParaRPr lang="en-US" sz="1820" dirty="0"/>
          </a:p>
        </p:txBody>
      </p:sp>
      <p:sp>
        <p:nvSpPr>
          <p:cNvPr id="28" name="Shape 25"/>
          <p:cNvSpPr/>
          <p:nvPr/>
        </p:nvSpPr>
        <p:spPr>
          <a:xfrm>
            <a:off x="6382512" y="3539947"/>
            <a:ext cx="45720" cy="45720"/>
          </a:xfrm>
          <a:prstGeom prst="rect">
            <a:avLst/>
          </a:prstGeom>
          <a:solidFill>
            <a:srgbClr val="8D9B77"/>
          </a:solidFill>
          <a:ln w="12700">
            <a:solidFill>
              <a:srgbClr val="8D9B77"/>
            </a:solidFill>
            <a:prstDash val="solid"/>
          </a:ln>
        </p:spPr>
      </p:sp>
      <p:sp>
        <p:nvSpPr>
          <p:cNvPr id="29" name="Text 26"/>
          <p:cNvSpPr/>
          <p:nvPr/>
        </p:nvSpPr>
        <p:spPr>
          <a:xfrm>
            <a:off x="6547104" y="3453079"/>
            <a:ext cx="5029200" cy="8133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Entfernung nach Therapie nicht gesondert kodieren; Ersatz einer defekten Sonde erneut erfassen.</a:t>
            </a:r>
            <a:endParaRPr lang="en-US" sz="1820" dirty="0"/>
          </a:p>
        </p:txBody>
      </p:sp>
      <p:sp>
        <p:nvSpPr>
          <p:cNvPr id="30" name="Shape 27"/>
          <p:cNvSpPr/>
          <p:nvPr/>
        </p:nvSpPr>
        <p:spPr>
          <a:xfrm>
            <a:off x="6382512" y="4604766"/>
            <a:ext cx="45720" cy="45720"/>
          </a:xfrm>
          <a:prstGeom prst="rect">
            <a:avLst/>
          </a:prstGeom>
          <a:solidFill>
            <a:srgbClr val="8D9B77"/>
          </a:solidFill>
          <a:ln w="12700">
            <a:solidFill>
              <a:srgbClr val="8D9B77"/>
            </a:solidFill>
            <a:prstDash val="solid"/>
          </a:ln>
        </p:spPr>
      </p:sp>
      <p:sp>
        <p:nvSpPr>
          <p:cNvPr id="31" name="Text 28"/>
          <p:cNvSpPr/>
          <p:nvPr/>
        </p:nvSpPr>
        <p:spPr>
          <a:xfrm>
            <a:off x="6547104" y="4517898"/>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Therapiezeit mit den entsprechenden Rehabilitations-/Komplexkodes abbilden.</a:t>
            </a:r>
            <a:endParaRPr lang="en-US" sz="1820" dirty="0"/>
          </a:p>
        </p:txBody>
      </p:sp>
      <p:sp>
        <p:nvSpPr>
          <p:cNvPr id="32" name="Shape 29"/>
          <p:cNvSpPr/>
          <p:nvPr/>
        </p:nvSpPr>
        <p:spPr>
          <a:xfrm>
            <a:off x="438912" y="5577840"/>
            <a:ext cx="11314176" cy="539496"/>
          </a:xfrm>
          <a:prstGeom prst="rect">
            <a:avLst/>
          </a:prstGeom>
          <a:solidFill>
            <a:srgbClr val="ECEFDF"/>
          </a:solidFill>
          <a:ln w="12700">
            <a:solidFill>
              <a:srgbClr val="ECEFDF"/>
            </a:solidFill>
            <a:prstDash val="solid"/>
          </a:ln>
        </p:spPr>
      </p:sp>
      <p:sp>
        <p:nvSpPr>
          <p:cNvPr id="33" name="Shape 30"/>
          <p:cNvSpPr/>
          <p:nvPr/>
        </p:nvSpPr>
        <p:spPr>
          <a:xfrm>
            <a:off x="438912" y="5577840"/>
            <a:ext cx="41148" cy="539496"/>
          </a:xfrm>
          <a:prstGeom prst="rect">
            <a:avLst/>
          </a:prstGeom>
          <a:solidFill>
            <a:srgbClr val="284907"/>
          </a:solidFill>
          <a:ln w="12700">
            <a:solidFill>
              <a:srgbClr val="284907"/>
            </a:solidFill>
            <a:prstDash val="solid"/>
          </a:ln>
        </p:spPr>
      </p:sp>
      <p:sp>
        <p:nvSpPr>
          <p:cNvPr id="34" name="Text 31"/>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Der neue Kode bildet die Sondeneinlage ab, nicht beliebig viele einzelne Stimulationssitzungen.</a:t>
            </a:r>
            <a:endParaRPr lang="en-US" sz="1512"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05 | THERAPIEN UND KOMPLEXBEHANDLUNGEN</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KOMBINATIONEN NEU GEORDNET</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78" b="1" dirty="0">
                <a:solidFill>
                  <a:srgbClr val="243239"/>
                </a:solidFill>
                <a:latin typeface="Georgia" pitchFamily="34" charset="0"/>
                <a:ea typeface="Georgia" pitchFamily="34" charset="-122"/>
                <a:cs typeface="Georgia" pitchFamily="34" charset="-120"/>
              </a:rPr>
              <a:t>PES und Rehabilitation: die Hierarchie macht den Unterschied</a:t>
            </a:r>
            <a:endParaRPr lang="en-US" sz="2778"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366, 368–370, 375–377; CHOP 2027: S. 381–386, 391–392.</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64 / 124</a:t>
            </a:r>
            <a:endParaRPr lang="en-US" sz="900" dirty="0"/>
          </a:p>
        </p:txBody>
      </p:sp>
      <p:sp>
        <p:nvSpPr>
          <p:cNvPr id="16" name="Shape 13"/>
          <p:cNvSpPr/>
          <p:nvPr/>
        </p:nvSpPr>
        <p:spPr>
          <a:xfrm>
            <a:off x="438912" y="2020824"/>
            <a:ext cx="5532120" cy="3337560"/>
          </a:xfrm>
          <a:prstGeom prst="rect">
            <a:avLst/>
          </a:prstGeom>
          <a:solidFill>
            <a:srgbClr val="FFFFFF"/>
          </a:solidFill>
          <a:ln w="6350">
            <a:solidFill>
              <a:srgbClr val="DED9D0"/>
            </a:solidFill>
            <a:prstDash val="solid"/>
          </a:ln>
        </p:spPr>
      </p:sp>
      <p:sp>
        <p:nvSpPr>
          <p:cNvPr id="17" name="Shape 14"/>
          <p:cNvSpPr/>
          <p:nvPr/>
        </p:nvSpPr>
        <p:spPr>
          <a:xfrm>
            <a:off x="6217920" y="2020824"/>
            <a:ext cx="5532120" cy="3337560"/>
          </a:xfrm>
          <a:prstGeom prst="rect">
            <a:avLst/>
          </a:prstGeom>
          <a:solidFill>
            <a:srgbClr val="FFFFFF"/>
          </a:solidFill>
          <a:ln w="6350">
            <a:solidFill>
              <a:srgbClr val="DED9D0"/>
            </a:solidFill>
            <a:prstDash val="solid"/>
          </a:ln>
        </p:spPr>
      </p:sp>
      <p:sp>
        <p:nvSpPr>
          <p:cNvPr id="18" name="Shape 15"/>
          <p:cNvSpPr/>
          <p:nvPr/>
        </p:nvSpPr>
        <p:spPr>
          <a:xfrm>
            <a:off x="438912" y="2020824"/>
            <a:ext cx="5532120" cy="429768"/>
          </a:xfrm>
          <a:prstGeom prst="rect">
            <a:avLst/>
          </a:prstGeom>
          <a:solidFill>
            <a:srgbClr val="303D43"/>
          </a:solidFill>
          <a:ln w="12700">
            <a:solidFill>
              <a:srgbClr val="303D43"/>
            </a:solidFill>
            <a:prstDash val="solid"/>
          </a:ln>
        </p:spPr>
      </p:sp>
      <p:sp>
        <p:nvSpPr>
          <p:cNvPr id="19" name="Shape 16"/>
          <p:cNvSpPr/>
          <p:nvPr/>
        </p:nvSpPr>
        <p:spPr>
          <a:xfrm>
            <a:off x="6217920" y="2020824"/>
            <a:ext cx="5532120" cy="429768"/>
          </a:xfrm>
          <a:prstGeom prst="rect">
            <a:avLst/>
          </a:prstGeom>
          <a:solidFill>
            <a:srgbClr val="E5DAC7"/>
          </a:solidFill>
          <a:ln w="12700">
            <a:solidFill>
              <a:srgbClr val="E5DAC7"/>
            </a:solidFill>
            <a:prstDash val="solid"/>
          </a:ln>
        </p:spPr>
      </p:sp>
      <p:sp>
        <p:nvSpPr>
          <p:cNvPr id="20" name="Text 17"/>
          <p:cNvSpPr/>
          <p:nvPr/>
        </p:nvSpPr>
        <p:spPr>
          <a:xfrm>
            <a:off x="603504"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FFFFFF"/>
                </a:solidFill>
                <a:latin typeface="Arial" pitchFamily="34" charset="0"/>
                <a:ea typeface="Arial" pitchFamily="34" charset="-122"/>
                <a:cs typeface="Arial" pitchFamily="34" charset="-120"/>
              </a:rPr>
              <a:t>2026</a:t>
            </a:r>
            <a:endParaRPr lang="en-US" sz="1670" dirty="0"/>
          </a:p>
        </p:txBody>
      </p:sp>
      <p:sp>
        <p:nvSpPr>
          <p:cNvPr id="21" name="Text 18"/>
          <p:cNvSpPr/>
          <p:nvPr/>
        </p:nvSpPr>
        <p:spPr>
          <a:xfrm>
            <a:off x="6382512"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243239"/>
                </a:solidFill>
                <a:latin typeface="Arial" pitchFamily="34" charset="0"/>
                <a:ea typeface="Arial" pitchFamily="34" charset="-122"/>
                <a:cs typeface="Arial" pitchFamily="34" charset="-120"/>
              </a:rPr>
              <a:t>2027</a:t>
            </a:r>
            <a:endParaRPr lang="en-US" sz="1670" dirty="0"/>
          </a:p>
        </p:txBody>
      </p:sp>
      <p:sp>
        <p:nvSpPr>
          <p:cNvPr id="22" name="Shape 19"/>
          <p:cNvSpPr/>
          <p:nvPr/>
        </p:nvSpPr>
        <p:spPr>
          <a:xfrm>
            <a:off x="603504" y="2738628"/>
            <a:ext cx="45720" cy="45720"/>
          </a:xfrm>
          <a:prstGeom prst="rect">
            <a:avLst/>
          </a:prstGeom>
          <a:solidFill>
            <a:srgbClr val="8D9B77"/>
          </a:solidFill>
          <a:ln w="12700">
            <a:solidFill>
              <a:srgbClr val="8D9B77"/>
            </a:solidFill>
            <a:prstDash val="solid"/>
          </a:ln>
        </p:spPr>
      </p:sp>
      <p:sp>
        <p:nvSpPr>
          <p:cNvPr id="23" name="Text 20"/>
          <p:cNvSpPr/>
          <p:nvPr/>
        </p:nvSpPr>
        <p:spPr>
          <a:xfrm>
            <a:off x="768096" y="2651760"/>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93.70.- enthält Exklusiva - Kode weglassen zu BA.- und BB.- auf übergeordneter Ebene.</a:t>
            </a:r>
            <a:endParaRPr lang="en-US" sz="1820" dirty="0"/>
          </a:p>
        </p:txBody>
      </p:sp>
      <p:sp>
        <p:nvSpPr>
          <p:cNvPr id="24" name="Shape 21"/>
          <p:cNvSpPr/>
          <p:nvPr/>
        </p:nvSpPr>
        <p:spPr>
          <a:xfrm>
            <a:off x="603504" y="3539947"/>
            <a:ext cx="45720" cy="45720"/>
          </a:xfrm>
          <a:prstGeom prst="rect">
            <a:avLst/>
          </a:prstGeom>
          <a:solidFill>
            <a:srgbClr val="8D9B77"/>
          </a:solidFill>
          <a:ln w="12700">
            <a:solidFill>
              <a:srgbClr val="8D9B77"/>
            </a:solidFill>
            <a:prstDash val="solid"/>
          </a:ln>
        </p:spPr>
      </p:sp>
      <p:sp>
        <p:nvSpPr>
          <p:cNvPr id="25" name="Text 22"/>
          <p:cNvSpPr/>
          <p:nvPr/>
        </p:nvSpPr>
        <p:spPr>
          <a:xfrm>
            <a:off x="768096" y="3453079"/>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Damit gelten sie für die damalige Logopädie-Untergliederung.</a:t>
            </a:r>
            <a:endParaRPr lang="en-US" sz="1820" dirty="0"/>
          </a:p>
        </p:txBody>
      </p:sp>
      <p:sp>
        <p:nvSpPr>
          <p:cNvPr id="26" name="Shape 23"/>
          <p:cNvSpPr/>
          <p:nvPr/>
        </p:nvSpPr>
        <p:spPr>
          <a:xfrm>
            <a:off x="6382512" y="2738628"/>
            <a:ext cx="45720" cy="45720"/>
          </a:xfrm>
          <a:prstGeom prst="rect">
            <a:avLst/>
          </a:prstGeom>
          <a:solidFill>
            <a:srgbClr val="8D9B77"/>
          </a:solidFill>
          <a:ln w="12700">
            <a:solidFill>
              <a:srgbClr val="8D9B77"/>
            </a:solidFill>
            <a:prstDash val="solid"/>
          </a:ln>
        </p:spPr>
      </p:sp>
      <p:sp>
        <p:nvSpPr>
          <p:cNvPr id="27" name="Text 24"/>
          <p:cNvSpPr/>
          <p:nvPr/>
        </p:nvSpPr>
        <p:spPr>
          <a:xfrm>
            <a:off x="6547104" y="2651760"/>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Exklusiva werden nach 93.70.0-, .1- und .2- verschoben.</a:t>
            </a:r>
            <a:endParaRPr lang="en-US" sz="1820" dirty="0"/>
          </a:p>
        </p:txBody>
      </p:sp>
      <p:sp>
        <p:nvSpPr>
          <p:cNvPr id="28" name="Shape 25"/>
          <p:cNvSpPr/>
          <p:nvPr/>
        </p:nvSpPr>
        <p:spPr>
          <a:xfrm>
            <a:off x="6382512" y="3539947"/>
            <a:ext cx="45720" cy="45720"/>
          </a:xfrm>
          <a:prstGeom prst="rect">
            <a:avLst/>
          </a:prstGeom>
          <a:solidFill>
            <a:srgbClr val="8D9B77"/>
          </a:solidFill>
          <a:ln w="12700">
            <a:solidFill>
              <a:srgbClr val="8D9B77"/>
            </a:solidFill>
            <a:prstDash val="solid"/>
          </a:ln>
        </p:spPr>
      </p:sp>
      <p:sp>
        <p:nvSpPr>
          <p:cNvPr id="29" name="Text 26"/>
          <p:cNvSpPr/>
          <p:nvPr/>
        </p:nvSpPr>
        <p:spPr>
          <a:xfrm>
            <a:off x="6547104" y="3453079"/>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93.70.3- mit dem PES-Kode liegt nicht unter diesen drei Gruppen.</a:t>
            </a:r>
            <a:endParaRPr lang="en-US" sz="1820" dirty="0"/>
          </a:p>
        </p:txBody>
      </p:sp>
      <p:sp>
        <p:nvSpPr>
          <p:cNvPr id="30" name="Shape 27"/>
          <p:cNvSpPr/>
          <p:nvPr/>
        </p:nvSpPr>
        <p:spPr>
          <a:xfrm>
            <a:off x="6382512" y="4341266"/>
            <a:ext cx="45720" cy="45720"/>
          </a:xfrm>
          <a:prstGeom prst="rect">
            <a:avLst/>
          </a:prstGeom>
          <a:solidFill>
            <a:srgbClr val="8D9B77"/>
          </a:solidFill>
          <a:ln w="12700">
            <a:solidFill>
              <a:srgbClr val="8D9B77"/>
            </a:solidFill>
            <a:prstDash val="solid"/>
          </a:ln>
        </p:spPr>
      </p:sp>
      <p:sp>
        <p:nvSpPr>
          <p:cNvPr id="31" name="Text 28"/>
          <p:cNvSpPr/>
          <p:nvPr/>
        </p:nvSpPr>
        <p:spPr>
          <a:xfrm>
            <a:off x="6547104" y="4254398"/>
            <a:ext cx="5029200" cy="8133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Kodiere ebenso weist auf die passenden Früh-, Akut-, paraplegiologischen und weiteren Rehabilitationen.</a:t>
            </a:r>
            <a:endParaRPr lang="en-US" sz="1820" dirty="0"/>
          </a:p>
        </p:txBody>
      </p:sp>
      <p:sp>
        <p:nvSpPr>
          <p:cNvPr id="32" name="Shape 29"/>
          <p:cNvSpPr/>
          <p:nvPr/>
        </p:nvSpPr>
        <p:spPr>
          <a:xfrm>
            <a:off x="438912" y="5577840"/>
            <a:ext cx="11314176" cy="539496"/>
          </a:xfrm>
          <a:prstGeom prst="rect">
            <a:avLst/>
          </a:prstGeom>
          <a:solidFill>
            <a:srgbClr val="ECEFDF"/>
          </a:solidFill>
          <a:ln w="12700">
            <a:solidFill>
              <a:srgbClr val="ECEFDF"/>
            </a:solidFill>
            <a:prstDash val="solid"/>
          </a:ln>
        </p:spPr>
      </p:sp>
      <p:sp>
        <p:nvSpPr>
          <p:cNvPr id="33" name="Shape 30"/>
          <p:cNvSpPr/>
          <p:nvPr/>
        </p:nvSpPr>
        <p:spPr>
          <a:xfrm>
            <a:off x="438912" y="5577840"/>
            <a:ext cx="41148" cy="539496"/>
          </a:xfrm>
          <a:prstGeom prst="rect">
            <a:avLst/>
          </a:prstGeom>
          <a:solidFill>
            <a:srgbClr val="284907"/>
          </a:solidFill>
          <a:ln w="12700">
            <a:solidFill>
              <a:srgbClr val="284907"/>
            </a:solidFill>
            <a:prstDash val="solid"/>
          </a:ln>
        </p:spPr>
      </p:sp>
      <p:sp>
        <p:nvSpPr>
          <p:cNvPr id="34" name="Text 31"/>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Die neue zusätzliche PES-Erfassung hebt die Ausschlüsse der übrigen Logopädie nicht auf.</a:t>
            </a:r>
            <a:endParaRPr lang="en-US" sz="1512"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05 | THERAPIEN UND KOMPLEXBEHANDLUNGEN</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MINDESTMERKMAL PRÄZISIERT</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NIV ausserhalb der Intensivstation: Messung präzisiert</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386; CHOP 2027: S. 401–402.</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65 / 124</a:t>
            </a:r>
            <a:endParaRPr lang="en-US" sz="900" dirty="0"/>
          </a:p>
        </p:txBody>
      </p:sp>
      <p:sp>
        <p:nvSpPr>
          <p:cNvPr id="16" name="Shape 13"/>
          <p:cNvSpPr/>
          <p:nvPr/>
        </p:nvSpPr>
        <p:spPr>
          <a:xfrm>
            <a:off x="438912" y="2020824"/>
            <a:ext cx="5532120" cy="3337560"/>
          </a:xfrm>
          <a:prstGeom prst="rect">
            <a:avLst/>
          </a:prstGeom>
          <a:solidFill>
            <a:srgbClr val="FFFFFF"/>
          </a:solidFill>
          <a:ln w="6350">
            <a:solidFill>
              <a:srgbClr val="DED9D0"/>
            </a:solidFill>
            <a:prstDash val="solid"/>
          </a:ln>
        </p:spPr>
      </p:sp>
      <p:sp>
        <p:nvSpPr>
          <p:cNvPr id="17" name="Shape 14"/>
          <p:cNvSpPr/>
          <p:nvPr/>
        </p:nvSpPr>
        <p:spPr>
          <a:xfrm>
            <a:off x="6217920" y="2020824"/>
            <a:ext cx="5532120" cy="3337560"/>
          </a:xfrm>
          <a:prstGeom prst="rect">
            <a:avLst/>
          </a:prstGeom>
          <a:solidFill>
            <a:srgbClr val="FFFFFF"/>
          </a:solidFill>
          <a:ln w="6350">
            <a:solidFill>
              <a:srgbClr val="DED9D0"/>
            </a:solidFill>
            <a:prstDash val="solid"/>
          </a:ln>
        </p:spPr>
      </p:sp>
      <p:sp>
        <p:nvSpPr>
          <p:cNvPr id="18" name="Shape 15"/>
          <p:cNvSpPr/>
          <p:nvPr/>
        </p:nvSpPr>
        <p:spPr>
          <a:xfrm>
            <a:off x="438912" y="2020824"/>
            <a:ext cx="5532120" cy="429768"/>
          </a:xfrm>
          <a:prstGeom prst="rect">
            <a:avLst/>
          </a:prstGeom>
          <a:solidFill>
            <a:srgbClr val="303D43"/>
          </a:solidFill>
          <a:ln w="12700">
            <a:solidFill>
              <a:srgbClr val="303D43"/>
            </a:solidFill>
            <a:prstDash val="solid"/>
          </a:ln>
        </p:spPr>
      </p:sp>
      <p:sp>
        <p:nvSpPr>
          <p:cNvPr id="19" name="Shape 16"/>
          <p:cNvSpPr/>
          <p:nvPr/>
        </p:nvSpPr>
        <p:spPr>
          <a:xfrm>
            <a:off x="6217920" y="2020824"/>
            <a:ext cx="5532120" cy="429768"/>
          </a:xfrm>
          <a:prstGeom prst="rect">
            <a:avLst/>
          </a:prstGeom>
          <a:solidFill>
            <a:srgbClr val="E5DAC7"/>
          </a:solidFill>
          <a:ln w="12700">
            <a:solidFill>
              <a:srgbClr val="E5DAC7"/>
            </a:solidFill>
            <a:prstDash val="solid"/>
          </a:ln>
        </p:spPr>
      </p:sp>
      <p:sp>
        <p:nvSpPr>
          <p:cNvPr id="20" name="Text 17"/>
          <p:cNvSpPr/>
          <p:nvPr/>
        </p:nvSpPr>
        <p:spPr>
          <a:xfrm>
            <a:off x="603504"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FFFFFF"/>
                </a:solidFill>
                <a:latin typeface="Arial" pitchFamily="34" charset="0"/>
                <a:ea typeface="Arial" pitchFamily="34" charset="-122"/>
                <a:cs typeface="Arial" pitchFamily="34" charset="-120"/>
              </a:rPr>
              <a:t>2026</a:t>
            </a:r>
            <a:endParaRPr lang="en-US" sz="1670" dirty="0"/>
          </a:p>
        </p:txBody>
      </p:sp>
      <p:sp>
        <p:nvSpPr>
          <p:cNvPr id="21" name="Text 18"/>
          <p:cNvSpPr/>
          <p:nvPr/>
        </p:nvSpPr>
        <p:spPr>
          <a:xfrm>
            <a:off x="6382512"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243239"/>
                </a:solidFill>
                <a:latin typeface="Arial" pitchFamily="34" charset="0"/>
                <a:ea typeface="Arial" pitchFamily="34" charset="-122"/>
                <a:cs typeface="Arial" pitchFamily="34" charset="-120"/>
              </a:rPr>
              <a:t>2027</a:t>
            </a:r>
            <a:endParaRPr lang="en-US" sz="1670" dirty="0"/>
          </a:p>
        </p:txBody>
      </p:sp>
      <p:sp>
        <p:nvSpPr>
          <p:cNvPr id="22" name="Shape 19"/>
          <p:cNvSpPr/>
          <p:nvPr/>
        </p:nvSpPr>
        <p:spPr>
          <a:xfrm>
            <a:off x="603504" y="2738628"/>
            <a:ext cx="45720" cy="45720"/>
          </a:xfrm>
          <a:prstGeom prst="rect">
            <a:avLst/>
          </a:prstGeom>
          <a:solidFill>
            <a:srgbClr val="8D9B77"/>
          </a:solidFill>
          <a:ln w="12700">
            <a:solidFill>
              <a:srgbClr val="8D9B77"/>
            </a:solidFill>
            <a:prstDash val="solid"/>
          </a:ln>
        </p:spPr>
      </p:sp>
      <p:sp>
        <p:nvSpPr>
          <p:cNvPr id="23" name="Text 20"/>
          <p:cNvSpPr/>
          <p:nvPr/>
        </p:nvSpPr>
        <p:spPr>
          <a:xfrm>
            <a:off x="768096" y="2651760"/>
            <a:ext cx="5029200" cy="8133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93.9E.- verlangt 8-stündliche Dokumentation inklusive Atemfrequenz, Pulsoxymetrie, pCO2 und Beatmungseinstellung.</a:t>
            </a:r>
            <a:endParaRPr lang="en-US" sz="1820" dirty="0"/>
          </a:p>
        </p:txBody>
      </p:sp>
      <p:sp>
        <p:nvSpPr>
          <p:cNvPr id="24" name="Shape 21"/>
          <p:cNvSpPr/>
          <p:nvPr/>
        </p:nvSpPr>
        <p:spPr>
          <a:xfrm>
            <a:off x="603504" y="3803447"/>
            <a:ext cx="45720" cy="45720"/>
          </a:xfrm>
          <a:prstGeom prst="rect">
            <a:avLst/>
          </a:prstGeom>
          <a:solidFill>
            <a:srgbClr val="8D9B77"/>
          </a:solidFill>
          <a:ln w="12700">
            <a:solidFill>
              <a:srgbClr val="8D9B77"/>
            </a:solidFill>
            <a:prstDash val="solid"/>
          </a:ln>
        </p:spPr>
      </p:sp>
      <p:sp>
        <p:nvSpPr>
          <p:cNvPr id="25" name="Text 22"/>
          <p:cNvSpPr/>
          <p:nvPr/>
        </p:nvSpPr>
        <p:spPr>
          <a:xfrm>
            <a:off x="768096" y="3716579"/>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Tägliche Visite (7/7) durch Beatmungsexpertinnen/-experten.</a:t>
            </a:r>
            <a:endParaRPr lang="en-US" sz="1820" dirty="0"/>
          </a:p>
        </p:txBody>
      </p:sp>
      <p:sp>
        <p:nvSpPr>
          <p:cNvPr id="26" name="Shape 23"/>
          <p:cNvSpPr/>
          <p:nvPr/>
        </p:nvSpPr>
        <p:spPr>
          <a:xfrm>
            <a:off x="6382512" y="2738628"/>
            <a:ext cx="45720" cy="45720"/>
          </a:xfrm>
          <a:prstGeom prst="rect">
            <a:avLst/>
          </a:prstGeom>
          <a:solidFill>
            <a:srgbClr val="8D9B77"/>
          </a:solidFill>
          <a:ln w="12700">
            <a:solidFill>
              <a:srgbClr val="8D9B77"/>
            </a:solidFill>
            <a:prstDash val="solid"/>
          </a:ln>
        </p:spPr>
      </p:sp>
      <p:sp>
        <p:nvSpPr>
          <p:cNvPr id="27" name="Text 24"/>
          <p:cNvSpPr/>
          <p:nvPr/>
        </p:nvSpPr>
        <p:spPr>
          <a:xfrm>
            <a:off x="6547104" y="2651760"/>
            <a:ext cx="5029200" cy="8133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Dokumentation der O2- und CO2-Werte genauer benannt: Pulsoxymetrie, etCO2 oder tcCO2 oder arterielle / venöse BGA.</a:t>
            </a:r>
            <a:endParaRPr lang="en-US" sz="1820" dirty="0"/>
          </a:p>
        </p:txBody>
      </p:sp>
      <p:sp>
        <p:nvSpPr>
          <p:cNvPr id="28" name="Shape 25"/>
          <p:cNvSpPr/>
          <p:nvPr/>
        </p:nvSpPr>
        <p:spPr>
          <a:xfrm>
            <a:off x="6382512" y="3803447"/>
            <a:ext cx="45720" cy="45720"/>
          </a:xfrm>
          <a:prstGeom prst="rect">
            <a:avLst/>
          </a:prstGeom>
          <a:solidFill>
            <a:srgbClr val="8D9B77"/>
          </a:solidFill>
          <a:ln w="12700">
            <a:solidFill>
              <a:srgbClr val="8D9B77"/>
            </a:solidFill>
            <a:prstDash val="solid"/>
          </a:ln>
        </p:spPr>
      </p:sp>
      <p:sp>
        <p:nvSpPr>
          <p:cNvPr id="29" name="Text 26"/>
          <p:cNvSpPr/>
          <p:nvPr/>
        </p:nvSpPr>
        <p:spPr>
          <a:xfrm>
            <a:off x="6547104" y="3716579"/>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Die 8-stündliche Dokumentation und Beatmungseinstellung bleiben Bestandteil.</a:t>
            </a:r>
            <a:endParaRPr lang="en-US" sz="1820" dirty="0"/>
          </a:p>
        </p:txBody>
      </p:sp>
      <p:sp>
        <p:nvSpPr>
          <p:cNvPr id="30" name="Shape 27"/>
          <p:cNvSpPr/>
          <p:nvPr/>
        </p:nvSpPr>
        <p:spPr>
          <a:xfrm>
            <a:off x="6382512" y="4604766"/>
            <a:ext cx="45720" cy="45720"/>
          </a:xfrm>
          <a:prstGeom prst="rect">
            <a:avLst/>
          </a:prstGeom>
          <a:solidFill>
            <a:srgbClr val="8D9B77"/>
          </a:solidFill>
          <a:ln w="12700">
            <a:solidFill>
              <a:srgbClr val="8D9B77"/>
            </a:solidFill>
            <a:prstDash val="solid"/>
          </a:ln>
        </p:spPr>
      </p:sp>
      <p:sp>
        <p:nvSpPr>
          <p:cNvPr id="31" name="Text 28"/>
          <p:cNvSpPr/>
          <p:nvPr/>
        </p:nvSpPr>
        <p:spPr>
          <a:xfrm>
            <a:off x="6547104" y="4517898"/>
            <a:ext cx="5029200" cy="300228"/>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Visite ausdrücklich an 7/7 Tagen.</a:t>
            </a:r>
            <a:endParaRPr lang="en-US" sz="1820" dirty="0"/>
          </a:p>
        </p:txBody>
      </p:sp>
      <p:sp>
        <p:nvSpPr>
          <p:cNvPr id="32" name="Shape 29"/>
          <p:cNvSpPr/>
          <p:nvPr/>
        </p:nvSpPr>
        <p:spPr>
          <a:xfrm>
            <a:off x="438912" y="5577840"/>
            <a:ext cx="11314176" cy="539496"/>
          </a:xfrm>
          <a:prstGeom prst="rect">
            <a:avLst/>
          </a:prstGeom>
          <a:solidFill>
            <a:srgbClr val="ECEFDF"/>
          </a:solidFill>
          <a:ln w="12700">
            <a:solidFill>
              <a:srgbClr val="ECEFDF"/>
            </a:solidFill>
            <a:prstDash val="solid"/>
          </a:ln>
        </p:spPr>
      </p:sp>
      <p:sp>
        <p:nvSpPr>
          <p:cNvPr id="33" name="Shape 30"/>
          <p:cNvSpPr/>
          <p:nvPr/>
        </p:nvSpPr>
        <p:spPr>
          <a:xfrm>
            <a:off x="438912" y="5577840"/>
            <a:ext cx="41148" cy="539496"/>
          </a:xfrm>
          <a:prstGeom prst="rect">
            <a:avLst/>
          </a:prstGeom>
          <a:solidFill>
            <a:srgbClr val="284907"/>
          </a:solidFill>
          <a:ln w="12700">
            <a:solidFill>
              <a:srgbClr val="284907"/>
            </a:solidFill>
            <a:prstDash val="solid"/>
          </a:ln>
        </p:spPr>
      </p:sp>
      <p:sp>
        <p:nvSpPr>
          <p:cNvPr id="34" name="Text 31"/>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Nicht nur die Beatmungsdauer, sondern auch die geforderte Mess- und Verlaufsdokumentation prüfen.</a:t>
            </a:r>
            <a:endParaRPr lang="en-US" sz="1512"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05 | THERAPIEN UND KOMPLEXBEHANDLUNGEN</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ABGRENZUNG</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Beatmung: zwei wichtige neue Ausschlüsse</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387–388; CHOP 2027: S. 402–404.</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66 / 124</a:t>
            </a:r>
            <a:endParaRPr lang="en-US" sz="900" dirty="0"/>
          </a:p>
        </p:txBody>
      </p:sp>
      <p:sp>
        <p:nvSpPr>
          <p:cNvPr id="16" name="Shape 13"/>
          <p:cNvSpPr/>
          <p:nvPr/>
        </p:nvSpPr>
        <p:spPr>
          <a:xfrm>
            <a:off x="438912" y="2020824"/>
            <a:ext cx="3704318" cy="438912"/>
          </a:xfrm>
          <a:prstGeom prst="rect">
            <a:avLst/>
          </a:prstGeom>
          <a:solidFill>
            <a:srgbClr val="303D43"/>
          </a:solidFill>
          <a:ln w="12700">
            <a:solidFill>
              <a:srgbClr val="303D43"/>
            </a:solidFill>
            <a:prstDash val="solid"/>
          </a:ln>
        </p:spPr>
      </p:sp>
      <p:sp>
        <p:nvSpPr>
          <p:cNvPr id="17" name="Text 14"/>
          <p:cNvSpPr/>
          <p:nvPr/>
        </p:nvSpPr>
        <p:spPr>
          <a:xfrm>
            <a:off x="557784" y="2093976"/>
            <a:ext cx="3466574"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Konstellation</a:t>
            </a:r>
            <a:endParaRPr lang="en-US" sz="1327" dirty="0"/>
          </a:p>
        </p:txBody>
      </p:sp>
      <p:sp>
        <p:nvSpPr>
          <p:cNvPr id="18" name="Shape 15"/>
          <p:cNvSpPr/>
          <p:nvPr/>
        </p:nvSpPr>
        <p:spPr>
          <a:xfrm>
            <a:off x="4143230" y="2020824"/>
            <a:ext cx="4207373" cy="438912"/>
          </a:xfrm>
          <a:prstGeom prst="rect">
            <a:avLst/>
          </a:prstGeom>
          <a:solidFill>
            <a:srgbClr val="303D43"/>
          </a:solidFill>
          <a:ln w="12700">
            <a:solidFill>
              <a:srgbClr val="303D43"/>
            </a:solidFill>
            <a:prstDash val="solid"/>
          </a:ln>
        </p:spPr>
      </p:sp>
      <p:sp>
        <p:nvSpPr>
          <p:cNvPr id="19" name="Text 16"/>
          <p:cNvSpPr/>
          <p:nvPr/>
        </p:nvSpPr>
        <p:spPr>
          <a:xfrm>
            <a:off x="4262102" y="2093976"/>
            <a:ext cx="3969629"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2027</a:t>
            </a:r>
            <a:endParaRPr lang="en-US" sz="1327" dirty="0"/>
          </a:p>
        </p:txBody>
      </p:sp>
      <p:sp>
        <p:nvSpPr>
          <p:cNvPr id="20" name="Shape 17"/>
          <p:cNvSpPr/>
          <p:nvPr/>
        </p:nvSpPr>
        <p:spPr>
          <a:xfrm>
            <a:off x="8350603" y="2020824"/>
            <a:ext cx="3402485" cy="438912"/>
          </a:xfrm>
          <a:prstGeom prst="rect">
            <a:avLst/>
          </a:prstGeom>
          <a:solidFill>
            <a:srgbClr val="303D43"/>
          </a:solidFill>
          <a:ln w="12700">
            <a:solidFill>
              <a:srgbClr val="303D43"/>
            </a:solidFill>
            <a:prstDash val="solid"/>
          </a:ln>
        </p:spPr>
      </p:sp>
      <p:sp>
        <p:nvSpPr>
          <p:cNvPr id="21" name="Text 18"/>
          <p:cNvSpPr/>
          <p:nvPr/>
        </p:nvSpPr>
        <p:spPr>
          <a:xfrm>
            <a:off x="8469475" y="2093976"/>
            <a:ext cx="3164741"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Nicht verallgemeinern</a:t>
            </a:r>
            <a:endParaRPr lang="en-US" sz="1327" dirty="0"/>
          </a:p>
        </p:txBody>
      </p:sp>
      <p:sp>
        <p:nvSpPr>
          <p:cNvPr id="22" name="Shape 19"/>
          <p:cNvSpPr/>
          <p:nvPr/>
        </p:nvSpPr>
        <p:spPr>
          <a:xfrm>
            <a:off x="438912" y="2459736"/>
            <a:ext cx="3704318" cy="1212494"/>
          </a:xfrm>
          <a:prstGeom prst="rect">
            <a:avLst/>
          </a:prstGeom>
          <a:solidFill>
            <a:srgbClr val="FFFFFF"/>
          </a:solidFill>
          <a:ln w="12700">
            <a:solidFill>
              <a:srgbClr val="FFFFFF"/>
            </a:solidFill>
            <a:prstDash val="solid"/>
          </a:ln>
        </p:spPr>
      </p:sp>
      <p:sp>
        <p:nvSpPr>
          <p:cNvPr id="23" name="Text 20"/>
          <p:cNvSpPr/>
          <p:nvPr/>
        </p:nvSpPr>
        <p:spPr>
          <a:xfrm>
            <a:off x="557784" y="2528316"/>
            <a:ext cx="3466574" cy="1075334"/>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Neugeborene / Säuglinge: 93.9F.11</a:t>
            </a:r>
            <a:endParaRPr lang="en-US" sz="1677" dirty="0"/>
          </a:p>
        </p:txBody>
      </p:sp>
      <p:sp>
        <p:nvSpPr>
          <p:cNvPr id="24" name="Shape 21"/>
          <p:cNvSpPr/>
          <p:nvPr/>
        </p:nvSpPr>
        <p:spPr>
          <a:xfrm>
            <a:off x="4143230" y="2459736"/>
            <a:ext cx="4207373" cy="1212494"/>
          </a:xfrm>
          <a:prstGeom prst="rect">
            <a:avLst/>
          </a:prstGeom>
          <a:solidFill>
            <a:srgbClr val="FFFFFF"/>
          </a:solidFill>
          <a:ln w="12700">
            <a:solidFill>
              <a:srgbClr val="FFFFFF"/>
            </a:solidFill>
            <a:prstDash val="solid"/>
          </a:ln>
        </p:spPr>
      </p:sp>
      <p:sp>
        <p:nvSpPr>
          <p:cNvPr id="25" name="Text 22"/>
          <p:cNvSpPr/>
          <p:nvPr/>
        </p:nvSpPr>
        <p:spPr>
          <a:xfrm>
            <a:off x="4262102" y="2528316"/>
            <a:ext cx="3969629" cy="107533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Exklusivum - Kode weglassen zu 99.65: akute Adaptationsstörung / primäre Reanimation</a:t>
            </a:r>
            <a:endParaRPr lang="en-US" sz="1677" dirty="0"/>
          </a:p>
        </p:txBody>
      </p:sp>
      <p:sp>
        <p:nvSpPr>
          <p:cNvPr id="26" name="Shape 23"/>
          <p:cNvSpPr/>
          <p:nvPr/>
        </p:nvSpPr>
        <p:spPr>
          <a:xfrm>
            <a:off x="8350603" y="2459736"/>
            <a:ext cx="3402485" cy="1212494"/>
          </a:xfrm>
          <a:prstGeom prst="rect">
            <a:avLst/>
          </a:prstGeom>
          <a:solidFill>
            <a:srgbClr val="FFFFFF"/>
          </a:solidFill>
          <a:ln w="12700">
            <a:solidFill>
              <a:srgbClr val="FFFFFF"/>
            </a:solidFill>
            <a:prstDash val="solid"/>
          </a:ln>
        </p:spPr>
      </p:sp>
      <p:sp>
        <p:nvSpPr>
          <p:cNvPr id="27" name="Text 24"/>
          <p:cNvSpPr/>
          <p:nvPr/>
        </p:nvSpPr>
        <p:spPr>
          <a:xfrm>
            <a:off x="8469475" y="2528316"/>
            <a:ext cx="3164741" cy="107533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Nicht jede weitere respiratorische Behandlung ist damit automatisch ausgeschlossen.</a:t>
            </a:r>
            <a:endParaRPr lang="en-US" sz="1677" dirty="0"/>
          </a:p>
        </p:txBody>
      </p:sp>
      <p:sp>
        <p:nvSpPr>
          <p:cNvPr id="28" name="Shape 25"/>
          <p:cNvSpPr/>
          <p:nvPr/>
        </p:nvSpPr>
        <p:spPr>
          <a:xfrm>
            <a:off x="438912" y="3672230"/>
            <a:ext cx="3704318" cy="726034"/>
          </a:xfrm>
          <a:prstGeom prst="rect">
            <a:avLst/>
          </a:prstGeom>
          <a:solidFill>
            <a:srgbClr val="F0EBE1"/>
          </a:solidFill>
          <a:ln w="12700">
            <a:solidFill>
              <a:srgbClr val="F0EBE1"/>
            </a:solidFill>
            <a:prstDash val="solid"/>
          </a:ln>
        </p:spPr>
      </p:sp>
      <p:sp>
        <p:nvSpPr>
          <p:cNvPr id="29" name="Text 26"/>
          <p:cNvSpPr/>
          <p:nvPr/>
        </p:nvSpPr>
        <p:spPr>
          <a:xfrm>
            <a:off x="557784" y="3740810"/>
            <a:ext cx="3466574" cy="588874"/>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Pulmonale Reha BA.3- plus CPAP/BiPAP</a:t>
            </a:r>
            <a:endParaRPr lang="en-US" sz="1677" dirty="0"/>
          </a:p>
        </p:txBody>
      </p:sp>
      <p:sp>
        <p:nvSpPr>
          <p:cNvPr id="30" name="Shape 27"/>
          <p:cNvSpPr/>
          <p:nvPr/>
        </p:nvSpPr>
        <p:spPr>
          <a:xfrm>
            <a:off x="4143230" y="3672230"/>
            <a:ext cx="4207373" cy="726034"/>
          </a:xfrm>
          <a:prstGeom prst="rect">
            <a:avLst/>
          </a:prstGeom>
          <a:solidFill>
            <a:srgbClr val="F0EBE1"/>
          </a:solidFill>
          <a:ln w="12700">
            <a:solidFill>
              <a:srgbClr val="F0EBE1"/>
            </a:solidFill>
            <a:prstDash val="solid"/>
          </a:ln>
        </p:spPr>
      </p:sp>
      <p:sp>
        <p:nvSpPr>
          <p:cNvPr id="31" name="Text 28"/>
          <p:cNvSpPr/>
          <p:nvPr/>
        </p:nvSpPr>
        <p:spPr>
          <a:xfrm>
            <a:off x="4262102" y="3740810"/>
            <a:ext cx="3969629" cy="58887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93.9G.1- bis .4-: Exklusivum - Kode weglassen zu BA.3-</a:t>
            </a:r>
            <a:endParaRPr lang="en-US" sz="1677" dirty="0"/>
          </a:p>
        </p:txBody>
      </p:sp>
      <p:sp>
        <p:nvSpPr>
          <p:cNvPr id="32" name="Shape 29"/>
          <p:cNvSpPr/>
          <p:nvPr/>
        </p:nvSpPr>
        <p:spPr>
          <a:xfrm>
            <a:off x="8350603" y="3672230"/>
            <a:ext cx="3402485" cy="726034"/>
          </a:xfrm>
          <a:prstGeom prst="rect">
            <a:avLst/>
          </a:prstGeom>
          <a:solidFill>
            <a:srgbClr val="F0EBE1"/>
          </a:solidFill>
          <a:ln w="12700">
            <a:solidFill>
              <a:srgbClr val="F0EBE1"/>
            </a:solidFill>
            <a:prstDash val="solid"/>
          </a:ln>
        </p:spPr>
      </p:sp>
      <p:sp>
        <p:nvSpPr>
          <p:cNvPr id="33" name="Text 30"/>
          <p:cNvSpPr/>
          <p:nvPr/>
        </p:nvSpPr>
        <p:spPr>
          <a:xfrm>
            <a:off x="8469475" y="3740810"/>
            <a:ext cx="3164741" cy="58887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Betrifft die genannten Masken-/Einstellungsfamilien.</a:t>
            </a:r>
            <a:endParaRPr lang="en-US" sz="1677" dirty="0"/>
          </a:p>
        </p:txBody>
      </p:sp>
      <p:sp>
        <p:nvSpPr>
          <p:cNvPr id="34" name="Shape 31"/>
          <p:cNvSpPr/>
          <p:nvPr/>
        </p:nvSpPr>
        <p:spPr>
          <a:xfrm>
            <a:off x="438912" y="4398264"/>
            <a:ext cx="3704318" cy="969264"/>
          </a:xfrm>
          <a:prstGeom prst="rect">
            <a:avLst/>
          </a:prstGeom>
          <a:solidFill>
            <a:srgbClr val="FFFFFF"/>
          </a:solidFill>
          <a:ln w="12700">
            <a:solidFill>
              <a:srgbClr val="FFFFFF"/>
            </a:solidFill>
            <a:prstDash val="solid"/>
          </a:ln>
        </p:spPr>
      </p:sp>
      <p:sp>
        <p:nvSpPr>
          <p:cNvPr id="35" name="Text 32"/>
          <p:cNvSpPr/>
          <p:nvPr/>
        </p:nvSpPr>
        <p:spPr>
          <a:xfrm>
            <a:off x="557784" y="4466844"/>
            <a:ext cx="3466574" cy="832104"/>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Pulmonale Reha plus invasive Beatmung</a:t>
            </a:r>
            <a:endParaRPr lang="en-US" sz="1677" dirty="0"/>
          </a:p>
        </p:txBody>
      </p:sp>
      <p:sp>
        <p:nvSpPr>
          <p:cNvPr id="36" name="Shape 33"/>
          <p:cNvSpPr/>
          <p:nvPr/>
        </p:nvSpPr>
        <p:spPr>
          <a:xfrm>
            <a:off x="4143230" y="4398264"/>
            <a:ext cx="4207373" cy="969264"/>
          </a:xfrm>
          <a:prstGeom prst="rect">
            <a:avLst/>
          </a:prstGeom>
          <a:solidFill>
            <a:srgbClr val="FFFFFF"/>
          </a:solidFill>
          <a:ln w="12700">
            <a:solidFill>
              <a:srgbClr val="FFFFFF"/>
            </a:solidFill>
            <a:prstDash val="solid"/>
          </a:ln>
        </p:spPr>
      </p:sp>
      <p:sp>
        <p:nvSpPr>
          <p:cNvPr id="37" name="Text 34"/>
          <p:cNvSpPr/>
          <p:nvPr/>
        </p:nvSpPr>
        <p:spPr>
          <a:xfrm>
            <a:off x="4262102" y="4466844"/>
            <a:ext cx="3969629" cy="83210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Bei 93.9G.5- bis .7- bewusst kein solcher Ausschluss</a:t>
            </a:r>
            <a:endParaRPr lang="en-US" sz="1677" dirty="0"/>
          </a:p>
        </p:txBody>
      </p:sp>
      <p:sp>
        <p:nvSpPr>
          <p:cNvPr id="38" name="Shape 35"/>
          <p:cNvSpPr/>
          <p:nvPr/>
        </p:nvSpPr>
        <p:spPr>
          <a:xfrm>
            <a:off x="8350603" y="4398264"/>
            <a:ext cx="3402485" cy="969264"/>
          </a:xfrm>
          <a:prstGeom prst="rect">
            <a:avLst/>
          </a:prstGeom>
          <a:solidFill>
            <a:srgbClr val="FFFFFF"/>
          </a:solidFill>
          <a:ln w="12700">
            <a:solidFill>
              <a:srgbClr val="FFFFFF"/>
            </a:solidFill>
            <a:prstDash val="solid"/>
          </a:ln>
        </p:spPr>
      </p:sp>
      <p:sp>
        <p:nvSpPr>
          <p:cNvPr id="39" name="Text 36"/>
          <p:cNvSpPr/>
          <p:nvPr/>
        </p:nvSpPr>
        <p:spPr>
          <a:xfrm>
            <a:off x="8469475" y="4466844"/>
            <a:ext cx="3164741" cy="83210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Zusätzliche Erfassung bei erfüllten Voraussetzungen bleibt möglich.</a:t>
            </a:r>
            <a:endParaRPr lang="en-US" sz="1677" dirty="0"/>
          </a:p>
        </p:txBody>
      </p:sp>
      <p:sp>
        <p:nvSpPr>
          <p:cNvPr id="40" name="Shape 37"/>
          <p:cNvSpPr/>
          <p:nvPr/>
        </p:nvSpPr>
        <p:spPr>
          <a:xfrm>
            <a:off x="438912" y="5577840"/>
            <a:ext cx="11314176" cy="539496"/>
          </a:xfrm>
          <a:prstGeom prst="rect">
            <a:avLst/>
          </a:prstGeom>
          <a:solidFill>
            <a:srgbClr val="ECEFDF"/>
          </a:solidFill>
          <a:ln w="12700">
            <a:solidFill>
              <a:srgbClr val="ECEFDF"/>
            </a:solidFill>
            <a:prstDash val="solid"/>
          </a:ln>
        </p:spPr>
      </p:sp>
      <p:sp>
        <p:nvSpPr>
          <p:cNvPr id="41" name="Shape 38"/>
          <p:cNvSpPr/>
          <p:nvPr/>
        </p:nvSpPr>
        <p:spPr>
          <a:xfrm>
            <a:off x="438912" y="5577840"/>
            <a:ext cx="41148" cy="539496"/>
          </a:xfrm>
          <a:prstGeom prst="rect">
            <a:avLst/>
          </a:prstGeom>
          <a:solidFill>
            <a:srgbClr val="284907"/>
          </a:solidFill>
          <a:ln w="12700">
            <a:solidFill>
              <a:srgbClr val="284907"/>
            </a:solidFill>
            <a:prstDash val="solid"/>
          </a:ln>
        </p:spPr>
      </p:sp>
      <p:sp>
        <p:nvSpPr>
          <p:cNvPr id="42" name="Text 39"/>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Ausschlüsse immer auf den konkreten Kodebereich beziehen, nicht auf das Sammelwort Beatmung.</a:t>
            </a:r>
            <a:endParaRPr lang="en-US" sz="1512"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05 | THERAPIEN UND KOMPLEXBEHANDLUNGEN</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EIGENES DIDAKTISCHES BEISPIEL</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Praxis: CPAP-Einstellung während pulmonaler Reha</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387–388; CHOP 2027: S. 403–404.</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67 / 124</a:t>
            </a:r>
            <a:endParaRPr lang="en-US" sz="900" dirty="0"/>
          </a:p>
        </p:txBody>
      </p:sp>
      <p:sp>
        <p:nvSpPr>
          <p:cNvPr id="16" name="Shape 13"/>
          <p:cNvSpPr/>
          <p:nvPr/>
        </p:nvSpPr>
        <p:spPr>
          <a:xfrm>
            <a:off x="438912" y="2020824"/>
            <a:ext cx="3182112" cy="3337560"/>
          </a:xfrm>
          <a:prstGeom prst="rect">
            <a:avLst/>
          </a:prstGeom>
          <a:solidFill>
            <a:srgbClr val="EBE4D7"/>
          </a:solidFill>
          <a:ln w="12700">
            <a:solidFill>
              <a:srgbClr val="EBE4D7"/>
            </a:solidFill>
            <a:prstDash val="solid"/>
          </a:ln>
        </p:spPr>
      </p:sp>
      <p:sp>
        <p:nvSpPr>
          <p:cNvPr id="17" name="Text 14"/>
          <p:cNvSpPr/>
          <p:nvPr/>
        </p:nvSpPr>
        <p:spPr>
          <a:xfrm>
            <a:off x="603504" y="2185416"/>
            <a:ext cx="2852928" cy="210312"/>
          </a:xfrm>
          <a:prstGeom prst="rect">
            <a:avLst/>
          </a:prstGeom>
          <a:noFill/>
          <a:ln/>
        </p:spPr>
        <p:txBody>
          <a:bodyPr wrap="square" lIns="0" tIns="0" rIns="0" bIns="0" rtlCol="0" anchor="ctr"/>
          <a:lstStyle/>
          <a:p>
            <a:pPr marL="0" indent="0">
              <a:lnSpc>
                <a:spcPct val="104000"/>
              </a:lnSpc>
              <a:buNone/>
            </a:pPr>
            <a:r>
              <a:rPr lang="en-US" sz="1050" b="1" kern="0" spc="100" dirty="0">
                <a:solidFill>
                  <a:srgbClr val="243239"/>
                </a:solidFill>
                <a:latin typeface="Arial" pitchFamily="34" charset="0"/>
                <a:ea typeface="Arial" pitchFamily="34" charset="-122"/>
                <a:cs typeface="Arial" pitchFamily="34" charset="-120"/>
              </a:rPr>
              <a:t>SACHVERHALT</a:t>
            </a:r>
            <a:endParaRPr lang="en-US" sz="1050" dirty="0"/>
          </a:p>
        </p:txBody>
      </p:sp>
      <p:sp>
        <p:nvSpPr>
          <p:cNvPr id="18" name="Text 15"/>
          <p:cNvSpPr/>
          <p:nvPr/>
        </p:nvSpPr>
        <p:spPr>
          <a:xfrm>
            <a:off x="603504" y="2624328"/>
            <a:ext cx="2852928" cy="2514600"/>
          </a:xfrm>
          <a:prstGeom prst="rect">
            <a:avLst/>
          </a:prstGeom>
          <a:noFill/>
          <a:ln/>
        </p:spPr>
        <p:txBody>
          <a:bodyPr wrap="square" lIns="0" tIns="0" rIns="0" bIns="0" rtlCol="0" anchor="t"/>
          <a:lstStyle/>
          <a:p>
            <a:pPr marL="0" indent="0">
              <a:lnSpc>
                <a:spcPct val="104000"/>
              </a:lnSpc>
              <a:buNone/>
            </a:pPr>
            <a:r>
              <a:rPr lang="en-US" sz="1765" dirty="0">
                <a:solidFill>
                  <a:srgbClr val="243239"/>
                </a:solidFill>
                <a:latin typeface="Arial" pitchFamily="34" charset="0"/>
                <a:ea typeface="Arial" pitchFamily="34" charset="-122"/>
                <a:cs typeface="Arial" pitchFamily="34" charset="-120"/>
              </a:rPr>
              <a:t>BA.3- ist erfüllt. Während derselben Rehabilitation erfolgt eine dokumentierte CPAP-Ersteinstellung entsprechend 93.9G.1-.</a:t>
            </a:r>
            <a:endParaRPr lang="en-US" sz="1765" dirty="0"/>
          </a:p>
        </p:txBody>
      </p:sp>
      <p:sp>
        <p:nvSpPr>
          <p:cNvPr id="19" name="Shape 16"/>
          <p:cNvSpPr/>
          <p:nvPr/>
        </p:nvSpPr>
        <p:spPr>
          <a:xfrm>
            <a:off x="3803904" y="2020824"/>
            <a:ext cx="3886200" cy="3337560"/>
          </a:xfrm>
          <a:prstGeom prst="rect">
            <a:avLst/>
          </a:prstGeom>
          <a:solidFill>
            <a:srgbClr val="FFFFFF"/>
          </a:solidFill>
          <a:ln w="6350">
            <a:solidFill>
              <a:srgbClr val="DED9D0"/>
            </a:solidFill>
            <a:prstDash val="solid"/>
          </a:ln>
        </p:spPr>
      </p:sp>
      <p:sp>
        <p:nvSpPr>
          <p:cNvPr id="20" name="Shape 17"/>
          <p:cNvSpPr/>
          <p:nvPr/>
        </p:nvSpPr>
        <p:spPr>
          <a:xfrm>
            <a:off x="3803904" y="2020824"/>
            <a:ext cx="3886200" cy="429768"/>
          </a:xfrm>
          <a:prstGeom prst="rect">
            <a:avLst/>
          </a:prstGeom>
          <a:solidFill>
            <a:srgbClr val="303D43"/>
          </a:solidFill>
          <a:ln w="12700">
            <a:solidFill>
              <a:srgbClr val="303D43"/>
            </a:solidFill>
            <a:prstDash val="solid"/>
          </a:ln>
        </p:spPr>
      </p:sp>
      <p:sp>
        <p:nvSpPr>
          <p:cNvPr id="21" name="Text 18"/>
          <p:cNvSpPr/>
          <p:nvPr/>
        </p:nvSpPr>
        <p:spPr>
          <a:xfrm>
            <a:off x="3968496" y="2112264"/>
            <a:ext cx="3557016" cy="246888"/>
          </a:xfrm>
          <a:prstGeom prst="rect">
            <a:avLst/>
          </a:prstGeom>
          <a:noFill/>
          <a:ln/>
        </p:spPr>
        <p:txBody>
          <a:bodyPr wrap="square" lIns="0" tIns="0" rIns="0" bIns="0" rtlCol="0" anchor="ctr"/>
          <a:lstStyle/>
          <a:p>
            <a:pPr marL="0" indent="0">
              <a:lnSpc>
                <a:spcPct val="104000"/>
              </a:lnSpc>
              <a:buNone/>
            </a:pPr>
            <a:r>
              <a:rPr lang="en-US" sz="1670" b="1" dirty="0">
                <a:solidFill>
                  <a:srgbClr val="FFFFFF"/>
                </a:solidFill>
                <a:latin typeface="Arial" pitchFamily="34" charset="0"/>
                <a:ea typeface="Arial" pitchFamily="34" charset="-122"/>
                <a:cs typeface="Arial" pitchFamily="34" charset="-120"/>
              </a:rPr>
              <a:t>2026</a:t>
            </a:r>
            <a:endParaRPr lang="en-US" sz="1670" dirty="0"/>
          </a:p>
        </p:txBody>
      </p:sp>
      <p:sp>
        <p:nvSpPr>
          <p:cNvPr id="22" name="Shape 19"/>
          <p:cNvSpPr/>
          <p:nvPr/>
        </p:nvSpPr>
        <p:spPr>
          <a:xfrm>
            <a:off x="7872984" y="2020824"/>
            <a:ext cx="3886200" cy="3337560"/>
          </a:xfrm>
          <a:prstGeom prst="rect">
            <a:avLst/>
          </a:prstGeom>
          <a:solidFill>
            <a:srgbClr val="FFFFFF"/>
          </a:solidFill>
          <a:ln w="6350">
            <a:solidFill>
              <a:srgbClr val="DED9D0"/>
            </a:solidFill>
            <a:prstDash val="solid"/>
          </a:ln>
        </p:spPr>
      </p:sp>
      <p:sp>
        <p:nvSpPr>
          <p:cNvPr id="23" name="Shape 20"/>
          <p:cNvSpPr/>
          <p:nvPr/>
        </p:nvSpPr>
        <p:spPr>
          <a:xfrm>
            <a:off x="7872984" y="2020824"/>
            <a:ext cx="3886200" cy="429768"/>
          </a:xfrm>
          <a:prstGeom prst="rect">
            <a:avLst/>
          </a:prstGeom>
          <a:solidFill>
            <a:srgbClr val="E5DAC7"/>
          </a:solidFill>
          <a:ln w="12700">
            <a:solidFill>
              <a:srgbClr val="E5DAC7"/>
            </a:solidFill>
            <a:prstDash val="solid"/>
          </a:ln>
        </p:spPr>
      </p:sp>
      <p:sp>
        <p:nvSpPr>
          <p:cNvPr id="24" name="Text 21"/>
          <p:cNvSpPr/>
          <p:nvPr/>
        </p:nvSpPr>
        <p:spPr>
          <a:xfrm>
            <a:off x="8037576" y="2112264"/>
            <a:ext cx="3557016" cy="246888"/>
          </a:xfrm>
          <a:prstGeom prst="rect">
            <a:avLst/>
          </a:prstGeom>
          <a:noFill/>
          <a:ln/>
        </p:spPr>
        <p:txBody>
          <a:bodyPr wrap="square" lIns="0" tIns="0" rIns="0" bIns="0" rtlCol="0" anchor="ctr"/>
          <a:lstStyle/>
          <a:p>
            <a:pPr marL="0" indent="0">
              <a:lnSpc>
                <a:spcPct val="104000"/>
              </a:lnSpc>
              <a:buNone/>
            </a:pPr>
            <a:r>
              <a:rPr lang="en-US" sz="1670" b="1" dirty="0">
                <a:solidFill>
                  <a:srgbClr val="243239"/>
                </a:solidFill>
                <a:latin typeface="Arial" pitchFamily="34" charset="0"/>
                <a:ea typeface="Arial" pitchFamily="34" charset="-122"/>
                <a:cs typeface="Arial" pitchFamily="34" charset="-120"/>
              </a:rPr>
              <a:t>2027</a:t>
            </a:r>
            <a:endParaRPr lang="en-US" sz="1670" dirty="0"/>
          </a:p>
        </p:txBody>
      </p:sp>
      <p:sp>
        <p:nvSpPr>
          <p:cNvPr id="25" name="Shape 22"/>
          <p:cNvSpPr/>
          <p:nvPr/>
        </p:nvSpPr>
        <p:spPr>
          <a:xfrm>
            <a:off x="3968496" y="2738628"/>
            <a:ext cx="45720" cy="45720"/>
          </a:xfrm>
          <a:prstGeom prst="rect">
            <a:avLst/>
          </a:prstGeom>
          <a:solidFill>
            <a:srgbClr val="8D9B77"/>
          </a:solidFill>
          <a:ln w="12700">
            <a:solidFill>
              <a:srgbClr val="8D9B77"/>
            </a:solidFill>
            <a:prstDash val="solid"/>
          </a:ln>
        </p:spPr>
      </p:sp>
      <p:sp>
        <p:nvSpPr>
          <p:cNvPr id="26" name="Text 23"/>
          <p:cNvSpPr/>
          <p:nvPr/>
        </p:nvSpPr>
        <p:spPr>
          <a:xfrm>
            <a:off x="4133088" y="2651760"/>
            <a:ext cx="3383280" cy="782955"/>
          </a:xfrm>
          <a:prstGeom prst="rect">
            <a:avLst/>
          </a:prstGeom>
          <a:noFill/>
          <a:ln/>
        </p:spPr>
        <p:txBody>
          <a:bodyPr wrap="square" lIns="0" tIns="0" rIns="0" bIns="0" rtlCol="0" anchor="t"/>
          <a:lstStyle/>
          <a:p>
            <a:pPr marL="0" indent="0">
              <a:lnSpc>
                <a:spcPct val="102000"/>
              </a:lnSpc>
              <a:buNone/>
            </a:pPr>
            <a:r>
              <a:rPr lang="en-US" sz="1750" dirty="0">
                <a:solidFill>
                  <a:srgbClr val="243239"/>
                </a:solidFill>
                <a:latin typeface="Arial" pitchFamily="34" charset="0"/>
                <a:ea typeface="Arial" pitchFamily="34" charset="-122"/>
                <a:cs typeface="Arial" pitchFamily="34" charset="-120"/>
              </a:rPr>
              <a:t>Im Jahresbuch fehlt das neue ausdrückliche Exklusivum bei 93.9G.1-.</a:t>
            </a:r>
            <a:endParaRPr lang="en-US" sz="1750" dirty="0"/>
          </a:p>
        </p:txBody>
      </p:sp>
      <p:sp>
        <p:nvSpPr>
          <p:cNvPr id="27" name="Shape 24"/>
          <p:cNvSpPr/>
          <p:nvPr/>
        </p:nvSpPr>
        <p:spPr>
          <a:xfrm>
            <a:off x="3968496" y="3773043"/>
            <a:ext cx="45720" cy="45720"/>
          </a:xfrm>
          <a:prstGeom prst="rect">
            <a:avLst/>
          </a:prstGeom>
          <a:solidFill>
            <a:srgbClr val="8D9B77"/>
          </a:solidFill>
          <a:ln w="12700">
            <a:solidFill>
              <a:srgbClr val="8D9B77"/>
            </a:solidFill>
            <a:prstDash val="solid"/>
          </a:ln>
        </p:spPr>
      </p:sp>
      <p:sp>
        <p:nvSpPr>
          <p:cNvPr id="28" name="Text 25"/>
          <p:cNvSpPr/>
          <p:nvPr/>
        </p:nvSpPr>
        <p:spPr>
          <a:xfrm>
            <a:off x="4133088" y="3686175"/>
            <a:ext cx="3383280" cy="782955"/>
          </a:xfrm>
          <a:prstGeom prst="rect">
            <a:avLst/>
          </a:prstGeom>
          <a:noFill/>
          <a:ln/>
        </p:spPr>
        <p:txBody>
          <a:bodyPr wrap="square" lIns="0" tIns="0" rIns="0" bIns="0" rtlCol="0" anchor="t"/>
          <a:lstStyle/>
          <a:p>
            <a:pPr marL="0" indent="0">
              <a:lnSpc>
                <a:spcPct val="102000"/>
              </a:lnSpc>
              <a:buNone/>
            </a:pPr>
            <a:r>
              <a:rPr lang="en-US" sz="1750" dirty="0">
                <a:solidFill>
                  <a:srgbClr val="243239"/>
                </a:solidFill>
                <a:latin typeface="Arial" pitchFamily="34" charset="0"/>
                <a:ea typeface="Arial" pitchFamily="34" charset="-122"/>
                <a:cs typeface="Arial" pitchFamily="34" charset="-120"/>
              </a:rPr>
              <a:t>Die bisherige Kodierung ist nach den damals geltenden Gesamtvorgaben zu beurteilen.</a:t>
            </a:r>
            <a:endParaRPr lang="en-US" sz="1750" dirty="0"/>
          </a:p>
        </p:txBody>
      </p:sp>
      <p:sp>
        <p:nvSpPr>
          <p:cNvPr id="29" name="Shape 26"/>
          <p:cNvSpPr/>
          <p:nvPr/>
        </p:nvSpPr>
        <p:spPr>
          <a:xfrm>
            <a:off x="8037576" y="2738628"/>
            <a:ext cx="45720" cy="45720"/>
          </a:xfrm>
          <a:prstGeom prst="rect">
            <a:avLst/>
          </a:prstGeom>
          <a:solidFill>
            <a:srgbClr val="8D9B77"/>
          </a:solidFill>
          <a:ln w="12700">
            <a:solidFill>
              <a:srgbClr val="8D9B77"/>
            </a:solidFill>
            <a:prstDash val="solid"/>
          </a:ln>
        </p:spPr>
      </p:sp>
      <p:sp>
        <p:nvSpPr>
          <p:cNvPr id="30" name="Text 27"/>
          <p:cNvSpPr/>
          <p:nvPr/>
        </p:nvSpPr>
        <p:spPr>
          <a:xfrm>
            <a:off x="8202168" y="2651760"/>
            <a:ext cx="3383280" cy="289560"/>
          </a:xfrm>
          <a:prstGeom prst="rect">
            <a:avLst/>
          </a:prstGeom>
          <a:noFill/>
          <a:ln/>
        </p:spPr>
        <p:txBody>
          <a:bodyPr wrap="square" lIns="0" tIns="0" rIns="0" bIns="0" rtlCol="0" anchor="t"/>
          <a:lstStyle/>
          <a:p>
            <a:pPr marL="0" indent="0">
              <a:lnSpc>
                <a:spcPct val="102000"/>
              </a:lnSpc>
              <a:buNone/>
            </a:pPr>
            <a:r>
              <a:rPr lang="en-US" sz="1750" dirty="0">
                <a:solidFill>
                  <a:srgbClr val="243239"/>
                </a:solidFill>
                <a:latin typeface="Arial" pitchFamily="34" charset="0"/>
                <a:ea typeface="Arial" pitchFamily="34" charset="-122"/>
                <a:cs typeface="Arial" pitchFamily="34" charset="-120"/>
              </a:rPr>
              <a:t>BA.3- bleibt bestehen.</a:t>
            </a:r>
            <a:endParaRPr lang="en-US" sz="1750" dirty="0"/>
          </a:p>
        </p:txBody>
      </p:sp>
      <p:sp>
        <p:nvSpPr>
          <p:cNvPr id="31" name="Shape 28"/>
          <p:cNvSpPr/>
          <p:nvPr/>
        </p:nvSpPr>
        <p:spPr>
          <a:xfrm>
            <a:off x="8037576" y="3279648"/>
            <a:ext cx="45720" cy="45720"/>
          </a:xfrm>
          <a:prstGeom prst="rect">
            <a:avLst/>
          </a:prstGeom>
          <a:solidFill>
            <a:srgbClr val="8D9B77"/>
          </a:solidFill>
          <a:ln w="12700">
            <a:solidFill>
              <a:srgbClr val="8D9B77"/>
            </a:solidFill>
            <a:prstDash val="solid"/>
          </a:ln>
        </p:spPr>
      </p:sp>
      <p:sp>
        <p:nvSpPr>
          <p:cNvPr id="32" name="Text 29"/>
          <p:cNvSpPr/>
          <p:nvPr/>
        </p:nvSpPr>
        <p:spPr>
          <a:xfrm>
            <a:off x="8202168" y="3192780"/>
            <a:ext cx="3383280" cy="782955"/>
          </a:xfrm>
          <a:prstGeom prst="rect">
            <a:avLst/>
          </a:prstGeom>
          <a:noFill/>
          <a:ln/>
        </p:spPr>
        <p:txBody>
          <a:bodyPr wrap="square" lIns="0" tIns="0" rIns="0" bIns="0" rtlCol="0" anchor="t"/>
          <a:lstStyle/>
          <a:p>
            <a:pPr marL="0" indent="0">
              <a:lnSpc>
                <a:spcPct val="102000"/>
              </a:lnSpc>
              <a:buNone/>
            </a:pPr>
            <a:r>
              <a:rPr lang="en-US" sz="1750" dirty="0">
                <a:solidFill>
                  <a:srgbClr val="243239"/>
                </a:solidFill>
                <a:latin typeface="Arial" pitchFamily="34" charset="0"/>
                <a:ea typeface="Arial" pitchFamily="34" charset="-122"/>
                <a:cs typeface="Arial" pitchFamily="34" charset="-120"/>
              </a:rPr>
              <a:t>93.9G.1- wegen des Exklusivums - Kode weglassen nicht zusätzlich erfassen.</a:t>
            </a:r>
            <a:endParaRPr lang="en-US" sz="1750" dirty="0"/>
          </a:p>
        </p:txBody>
      </p:sp>
      <p:sp>
        <p:nvSpPr>
          <p:cNvPr id="33" name="Shape 30"/>
          <p:cNvSpPr/>
          <p:nvPr/>
        </p:nvSpPr>
        <p:spPr>
          <a:xfrm>
            <a:off x="8037576" y="4314063"/>
            <a:ext cx="45720" cy="45720"/>
          </a:xfrm>
          <a:prstGeom prst="rect">
            <a:avLst/>
          </a:prstGeom>
          <a:solidFill>
            <a:srgbClr val="8D9B77"/>
          </a:solidFill>
          <a:ln w="12700">
            <a:solidFill>
              <a:srgbClr val="8D9B77"/>
            </a:solidFill>
            <a:prstDash val="solid"/>
          </a:ln>
        </p:spPr>
      </p:sp>
      <p:sp>
        <p:nvSpPr>
          <p:cNvPr id="34" name="Text 31"/>
          <p:cNvSpPr/>
          <p:nvPr/>
        </p:nvSpPr>
        <p:spPr>
          <a:xfrm>
            <a:off x="8202168" y="4227195"/>
            <a:ext cx="3383280" cy="529590"/>
          </a:xfrm>
          <a:prstGeom prst="rect">
            <a:avLst/>
          </a:prstGeom>
          <a:noFill/>
          <a:ln/>
        </p:spPr>
        <p:txBody>
          <a:bodyPr wrap="square" lIns="0" tIns="0" rIns="0" bIns="0" rtlCol="0" anchor="t"/>
          <a:lstStyle/>
          <a:p>
            <a:pPr marL="0" indent="0">
              <a:lnSpc>
                <a:spcPct val="102000"/>
              </a:lnSpc>
              <a:buNone/>
            </a:pPr>
            <a:r>
              <a:rPr lang="en-US" sz="1750" dirty="0">
                <a:solidFill>
                  <a:srgbClr val="243239"/>
                </a:solidFill>
                <a:latin typeface="Arial" pitchFamily="34" charset="0"/>
                <a:ea typeface="Arial" pitchFamily="34" charset="-122"/>
                <a:cs typeface="Arial" pitchFamily="34" charset="-120"/>
              </a:rPr>
              <a:t>Diese Aussage nicht auf 93.9G.5- bis .7- übertragen.</a:t>
            </a:r>
            <a:endParaRPr lang="en-US" sz="1750" dirty="0"/>
          </a:p>
        </p:txBody>
      </p:sp>
      <p:sp>
        <p:nvSpPr>
          <p:cNvPr id="35" name="Shape 32"/>
          <p:cNvSpPr/>
          <p:nvPr/>
        </p:nvSpPr>
        <p:spPr>
          <a:xfrm>
            <a:off x="438912" y="5577840"/>
            <a:ext cx="11314176" cy="539496"/>
          </a:xfrm>
          <a:prstGeom prst="rect">
            <a:avLst/>
          </a:prstGeom>
          <a:solidFill>
            <a:srgbClr val="ECEFDF"/>
          </a:solidFill>
          <a:ln w="12700">
            <a:solidFill>
              <a:srgbClr val="ECEFDF"/>
            </a:solidFill>
            <a:prstDash val="solid"/>
          </a:ln>
        </p:spPr>
      </p:sp>
      <p:sp>
        <p:nvSpPr>
          <p:cNvPr id="36" name="Shape 33"/>
          <p:cNvSpPr/>
          <p:nvPr/>
        </p:nvSpPr>
        <p:spPr>
          <a:xfrm>
            <a:off x="438912" y="5577840"/>
            <a:ext cx="41148" cy="539496"/>
          </a:xfrm>
          <a:prstGeom prst="rect">
            <a:avLst/>
          </a:prstGeom>
          <a:solidFill>
            <a:srgbClr val="284907"/>
          </a:solidFill>
          <a:ln w="12700">
            <a:solidFill>
              <a:srgbClr val="284907"/>
            </a:solidFill>
            <a:prstDash val="solid"/>
          </a:ln>
        </p:spPr>
      </p:sp>
      <p:sp>
        <p:nvSpPr>
          <p:cNvPr id="37" name="Text 34"/>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Ein vorhandener Behandlungsnachweis allein setzt ein ausdrückliches Kombinationsverbot nicht ausser Kraft.</a:t>
            </a:r>
            <a:endParaRPr lang="en-US" sz="1512"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05 | THERAPIEN UND KOMPLEXBEHANDLUNGEN</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NEUE FAMILIE</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94.2B.-: Depressionstherapie mit nachfolgender Überwachung</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2027: S. 407.</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68 / 124</a:t>
            </a:r>
            <a:endParaRPr lang="en-US" sz="900" dirty="0"/>
          </a:p>
        </p:txBody>
      </p:sp>
      <p:sp>
        <p:nvSpPr>
          <p:cNvPr id="16" name="Shape 13"/>
          <p:cNvSpPr/>
          <p:nvPr/>
        </p:nvSpPr>
        <p:spPr>
          <a:xfrm>
            <a:off x="438912" y="2020824"/>
            <a:ext cx="5532120" cy="3337560"/>
          </a:xfrm>
          <a:prstGeom prst="rect">
            <a:avLst/>
          </a:prstGeom>
          <a:solidFill>
            <a:srgbClr val="FFFFFF"/>
          </a:solidFill>
          <a:ln w="6350">
            <a:solidFill>
              <a:srgbClr val="DED9D0"/>
            </a:solidFill>
            <a:prstDash val="solid"/>
          </a:ln>
        </p:spPr>
      </p:sp>
      <p:sp>
        <p:nvSpPr>
          <p:cNvPr id="17" name="Shape 14"/>
          <p:cNvSpPr/>
          <p:nvPr/>
        </p:nvSpPr>
        <p:spPr>
          <a:xfrm>
            <a:off x="6217920" y="2020824"/>
            <a:ext cx="5532120" cy="3337560"/>
          </a:xfrm>
          <a:prstGeom prst="rect">
            <a:avLst/>
          </a:prstGeom>
          <a:solidFill>
            <a:srgbClr val="FFFFFF"/>
          </a:solidFill>
          <a:ln w="6350">
            <a:solidFill>
              <a:srgbClr val="DED9D0"/>
            </a:solidFill>
            <a:prstDash val="solid"/>
          </a:ln>
        </p:spPr>
      </p:sp>
      <p:sp>
        <p:nvSpPr>
          <p:cNvPr id="18" name="Shape 15"/>
          <p:cNvSpPr/>
          <p:nvPr/>
        </p:nvSpPr>
        <p:spPr>
          <a:xfrm>
            <a:off x="438912" y="2020824"/>
            <a:ext cx="5532120" cy="429768"/>
          </a:xfrm>
          <a:prstGeom prst="rect">
            <a:avLst/>
          </a:prstGeom>
          <a:solidFill>
            <a:srgbClr val="303D43"/>
          </a:solidFill>
          <a:ln w="12700">
            <a:solidFill>
              <a:srgbClr val="303D43"/>
            </a:solidFill>
            <a:prstDash val="solid"/>
          </a:ln>
        </p:spPr>
      </p:sp>
      <p:sp>
        <p:nvSpPr>
          <p:cNvPr id="19" name="Shape 16"/>
          <p:cNvSpPr/>
          <p:nvPr/>
        </p:nvSpPr>
        <p:spPr>
          <a:xfrm>
            <a:off x="6217920" y="2020824"/>
            <a:ext cx="5532120" cy="429768"/>
          </a:xfrm>
          <a:prstGeom prst="rect">
            <a:avLst/>
          </a:prstGeom>
          <a:solidFill>
            <a:srgbClr val="E5DAC7"/>
          </a:solidFill>
          <a:ln w="12700">
            <a:solidFill>
              <a:srgbClr val="E5DAC7"/>
            </a:solidFill>
            <a:prstDash val="solid"/>
          </a:ln>
        </p:spPr>
      </p:sp>
      <p:sp>
        <p:nvSpPr>
          <p:cNvPr id="20" name="Text 17"/>
          <p:cNvSpPr/>
          <p:nvPr/>
        </p:nvSpPr>
        <p:spPr>
          <a:xfrm>
            <a:off x="603504"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FFFFFF"/>
                </a:solidFill>
                <a:latin typeface="Arial" pitchFamily="34" charset="0"/>
                <a:ea typeface="Arial" pitchFamily="34" charset="-122"/>
                <a:cs typeface="Arial" pitchFamily="34" charset="-120"/>
              </a:rPr>
              <a:t>2026</a:t>
            </a:r>
            <a:endParaRPr lang="en-US" sz="1670" dirty="0"/>
          </a:p>
        </p:txBody>
      </p:sp>
      <p:sp>
        <p:nvSpPr>
          <p:cNvPr id="21" name="Text 18"/>
          <p:cNvSpPr/>
          <p:nvPr/>
        </p:nvSpPr>
        <p:spPr>
          <a:xfrm>
            <a:off x="6382512"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243239"/>
                </a:solidFill>
                <a:latin typeface="Arial" pitchFamily="34" charset="0"/>
                <a:ea typeface="Arial" pitchFamily="34" charset="-122"/>
                <a:cs typeface="Arial" pitchFamily="34" charset="-120"/>
              </a:rPr>
              <a:t>2027</a:t>
            </a:r>
            <a:endParaRPr lang="en-US" sz="1670" dirty="0"/>
          </a:p>
        </p:txBody>
      </p:sp>
      <p:sp>
        <p:nvSpPr>
          <p:cNvPr id="22" name="Shape 19"/>
          <p:cNvSpPr/>
          <p:nvPr/>
        </p:nvSpPr>
        <p:spPr>
          <a:xfrm>
            <a:off x="603504" y="2738628"/>
            <a:ext cx="45720" cy="45720"/>
          </a:xfrm>
          <a:prstGeom prst="rect">
            <a:avLst/>
          </a:prstGeom>
          <a:solidFill>
            <a:srgbClr val="8D9B77"/>
          </a:solidFill>
          <a:ln w="12700">
            <a:solidFill>
              <a:srgbClr val="8D9B77"/>
            </a:solidFill>
            <a:prstDash val="solid"/>
          </a:ln>
        </p:spPr>
      </p:sp>
      <p:sp>
        <p:nvSpPr>
          <p:cNvPr id="23" name="Text 20"/>
          <p:cNvSpPr/>
          <p:nvPr/>
        </p:nvSpPr>
        <p:spPr>
          <a:xfrm>
            <a:off x="768096" y="2651760"/>
            <a:ext cx="5029200" cy="300228"/>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Kein eigener Kodebereich 94.2B.-.</a:t>
            </a:r>
            <a:endParaRPr lang="en-US" sz="1820" dirty="0"/>
          </a:p>
        </p:txBody>
      </p:sp>
      <p:sp>
        <p:nvSpPr>
          <p:cNvPr id="24" name="Shape 21"/>
          <p:cNvSpPr/>
          <p:nvPr/>
        </p:nvSpPr>
        <p:spPr>
          <a:xfrm>
            <a:off x="603504" y="3290316"/>
            <a:ext cx="45720" cy="45720"/>
          </a:xfrm>
          <a:prstGeom prst="rect">
            <a:avLst/>
          </a:prstGeom>
          <a:solidFill>
            <a:srgbClr val="8D9B77"/>
          </a:solidFill>
          <a:ln w="12700">
            <a:solidFill>
              <a:srgbClr val="8D9B77"/>
            </a:solidFill>
            <a:prstDash val="solid"/>
          </a:ln>
        </p:spPr>
      </p:sp>
      <p:sp>
        <p:nvSpPr>
          <p:cNvPr id="25" name="Text 22"/>
          <p:cNvSpPr/>
          <p:nvPr/>
        </p:nvSpPr>
        <p:spPr>
          <a:xfrm>
            <a:off x="768096" y="3203448"/>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Die neue Stundenstaffel kann nicht rückwirkend auf 2026 angewandt werden.</a:t>
            </a:r>
            <a:endParaRPr lang="en-US" sz="1820" dirty="0"/>
          </a:p>
        </p:txBody>
      </p:sp>
      <p:sp>
        <p:nvSpPr>
          <p:cNvPr id="26" name="Shape 23"/>
          <p:cNvSpPr/>
          <p:nvPr/>
        </p:nvSpPr>
        <p:spPr>
          <a:xfrm>
            <a:off x="6382512" y="2738628"/>
            <a:ext cx="45720" cy="45720"/>
          </a:xfrm>
          <a:prstGeom prst="rect">
            <a:avLst/>
          </a:prstGeom>
          <a:solidFill>
            <a:srgbClr val="8D9B77"/>
          </a:solidFill>
          <a:ln w="12700">
            <a:solidFill>
              <a:srgbClr val="8D9B77"/>
            </a:solidFill>
            <a:prstDash val="solid"/>
          </a:ln>
        </p:spPr>
      </p:sp>
      <p:sp>
        <p:nvSpPr>
          <p:cNvPr id="27" name="Text 24"/>
          <p:cNvSpPr/>
          <p:nvPr/>
        </p:nvSpPr>
        <p:spPr>
          <a:xfrm>
            <a:off x="6547104" y="2651760"/>
            <a:ext cx="5029200" cy="8133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Neu: medikamentöse Behandlung schwerer und therapieresistenter Depressionen in der Psychiatrie mit nachfolgender Überwachung.</a:t>
            </a:r>
            <a:endParaRPr lang="en-US" sz="1820" dirty="0"/>
          </a:p>
        </p:txBody>
      </p:sp>
      <p:sp>
        <p:nvSpPr>
          <p:cNvPr id="28" name="Shape 25"/>
          <p:cNvSpPr/>
          <p:nvPr/>
        </p:nvSpPr>
        <p:spPr>
          <a:xfrm>
            <a:off x="6382512" y="3803447"/>
            <a:ext cx="45720" cy="45720"/>
          </a:xfrm>
          <a:prstGeom prst="rect">
            <a:avLst/>
          </a:prstGeom>
          <a:solidFill>
            <a:srgbClr val="8D9B77"/>
          </a:solidFill>
          <a:ln w="12700">
            <a:solidFill>
              <a:srgbClr val="8D9B77"/>
            </a:solidFill>
            <a:prstDash val="solid"/>
          </a:ln>
        </p:spPr>
      </p:sp>
      <p:sp>
        <p:nvSpPr>
          <p:cNvPr id="29" name="Text 26"/>
          <p:cNvSpPr/>
          <p:nvPr/>
        </p:nvSpPr>
        <p:spPr>
          <a:xfrm>
            <a:off x="6547104" y="3716579"/>
            <a:ext cx="5029200" cy="300228"/>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Nur bei Diagnosen aus F32.- oder F33.-.</a:t>
            </a:r>
            <a:endParaRPr lang="en-US" sz="1820" dirty="0"/>
          </a:p>
        </p:txBody>
      </p:sp>
      <p:sp>
        <p:nvSpPr>
          <p:cNvPr id="30" name="Shape 27"/>
          <p:cNvSpPr/>
          <p:nvPr/>
        </p:nvSpPr>
        <p:spPr>
          <a:xfrm>
            <a:off x="6382512" y="4355135"/>
            <a:ext cx="45720" cy="45720"/>
          </a:xfrm>
          <a:prstGeom prst="rect">
            <a:avLst/>
          </a:prstGeom>
          <a:solidFill>
            <a:srgbClr val="8D9B77"/>
          </a:solidFill>
          <a:ln w="12700">
            <a:solidFill>
              <a:srgbClr val="8D9B77"/>
            </a:solidFill>
            <a:prstDash val="solid"/>
          </a:ln>
        </p:spPr>
      </p:sp>
      <p:sp>
        <p:nvSpPr>
          <p:cNvPr id="31" name="Text 28"/>
          <p:cNvSpPr/>
          <p:nvPr/>
        </p:nvSpPr>
        <p:spPr>
          <a:xfrm>
            <a:off x="6547104" y="4268267"/>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An jedem Tag mit entsprechender Behandlung und Überwachung erfassen.</a:t>
            </a:r>
            <a:endParaRPr lang="en-US" sz="1820" dirty="0"/>
          </a:p>
        </p:txBody>
      </p:sp>
      <p:sp>
        <p:nvSpPr>
          <p:cNvPr id="32" name="Shape 29"/>
          <p:cNvSpPr/>
          <p:nvPr/>
        </p:nvSpPr>
        <p:spPr>
          <a:xfrm>
            <a:off x="438912" y="5577840"/>
            <a:ext cx="11314176" cy="539496"/>
          </a:xfrm>
          <a:prstGeom prst="rect">
            <a:avLst/>
          </a:prstGeom>
          <a:solidFill>
            <a:srgbClr val="ECEFDF"/>
          </a:solidFill>
          <a:ln w="12700">
            <a:solidFill>
              <a:srgbClr val="ECEFDF"/>
            </a:solidFill>
            <a:prstDash val="solid"/>
          </a:ln>
        </p:spPr>
      </p:sp>
      <p:sp>
        <p:nvSpPr>
          <p:cNvPr id="33" name="Shape 30"/>
          <p:cNvSpPr/>
          <p:nvPr/>
        </p:nvSpPr>
        <p:spPr>
          <a:xfrm>
            <a:off x="438912" y="5577840"/>
            <a:ext cx="41148" cy="539496"/>
          </a:xfrm>
          <a:prstGeom prst="rect">
            <a:avLst/>
          </a:prstGeom>
          <a:solidFill>
            <a:srgbClr val="284907"/>
          </a:solidFill>
          <a:ln w="12700">
            <a:solidFill>
              <a:srgbClr val="284907"/>
            </a:solidFill>
            <a:prstDash val="solid"/>
          </a:ln>
        </p:spPr>
      </p:sp>
      <p:sp>
        <p:nvSpPr>
          <p:cNvPr id="34" name="Text 31"/>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03" b="1" dirty="0">
                <a:solidFill>
                  <a:srgbClr val="243239"/>
                </a:solidFill>
                <a:latin typeface="Arial" pitchFamily="34" charset="0"/>
                <a:ea typeface="Arial" pitchFamily="34" charset="-122"/>
                <a:cs typeface="Arial" pitchFamily="34" charset="-120"/>
              </a:rPr>
              <a:t>Kein allgemeiner Kode für jede Ketamingabe: Indikation, psychiatrischer Kontext und Überwachung sind entscheidend.</a:t>
            </a:r>
            <a:endParaRPr lang="en-US" sz="1503"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05 | THERAPIEN UND KOMPLEXBEHANDLUNGEN</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NEU</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94.2B.-: sechs Stundenstufen pro Tag</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2027: S. 407–408.</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69 / 124</a:t>
            </a:r>
            <a:endParaRPr lang="en-US" sz="900" dirty="0"/>
          </a:p>
        </p:txBody>
      </p:sp>
      <p:sp>
        <p:nvSpPr>
          <p:cNvPr id="16" name="Shape 13"/>
          <p:cNvSpPr/>
          <p:nvPr/>
        </p:nvSpPr>
        <p:spPr>
          <a:xfrm>
            <a:off x="438912" y="2020824"/>
            <a:ext cx="7408636" cy="438912"/>
          </a:xfrm>
          <a:prstGeom prst="rect">
            <a:avLst/>
          </a:prstGeom>
          <a:solidFill>
            <a:srgbClr val="303D43"/>
          </a:solidFill>
          <a:ln w="12700">
            <a:solidFill>
              <a:srgbClr val="303D43"/>
            </a:solidFill>
            <a:prstDash val="solid"/>
          </a:ln>
        </p:spPr>
      </p:sp>
      <p:sp>
        <p:nvSpPr>
          <p:cNvPr id="17" name="Text 14"/>
          <p:cNvSpPr/>
          <p:nvPr/>
        </p:nvSpPr>
        <p:spPr>
          <a:xfrm>
            <a:off x="557784" y="2093976"/>
            <a:ext cx="7170892"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Dokumentierte Stufe pro Tag</a:t>
            </a:r>
            <a:endParaRPr lang="en-US" sz="1327" dirty="0"/>
          </a:p>
        </p:txBody>
      </p:sp>
      <p:sp>
        <p:nvSpPr>
          <p:cNvPr id="18" name="Shape 15"/>
          <p:cNvSpPr/>
          <p:nvPr/>
        </p:nvSpPr>
        <p:spPr>
          <a:xfrm>
            <a:off x="7847548" y="2020824"/>
            <a:ext cx="3905540" cy="438912"/>
          </a:xfrm>
          <a:prstGeom prst="rect">
            <a:avLst/>
          </a:prstGeom>
          <a:solidFill>
            <a:srgbClr val="303D43"/>
          </a:solidFill>
          <a:ln w="12700">
            <a:solidFill>
              <a:srgbClr val="303D43"/>
            </a:solidFill>
            <a:prstDash val="solid"/>
          </a:ln>
        </p:spPr>
      </p:sp>
      <p:sp>
        <p:nvSpPr>
          <p:cNvPr id="19" name="Text 16"/>
          <p:cNvSpPr/>
          <p:nvPr/>
        </p:nvSpPr>
        <p:spPr>
          <a:xfrm>
            <a:off x="7966420" y="2093976"/>
            <a:ext cx="3667796"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Kode 2027</a:t>
            </a:r>
            <a:endParaRPr lang="en-US" sz="1327" dirty="0"/>
          </a:p>
        </p:txBody>
      </p:sp>
      <p:sp>
        <p:nvSpPr>
          <p:cNvPr id="20" name="Shape 17"/>
          <p:cNvSpPr/>
          <p:nvPr/>
        </p:nvSpPr>
        <p:spPr>
          <a:xfrm>
            <a:off x="438912" y="2459736"/>
            <a:ext cx="7408636" cy="484632"/>
          </a:xfrm>
          <a:prstGeom prst="rect">
            <a:avLst/>
          </a:prstGeom>
          <a:solidFill>
            <a:srgbClr val="FFFFFF"/>
          </a:solidFill>
          <a:ln w="12700">
            <a:solidFill>
              <a:srgbClr val="FFFFFF"/>
            </a:solidFill>
            <a:prstDash val="solid"/>
          </a:ln>
        </p:spPr>
      </p:sp>
      <p:sp>
        <p:nvSpPr>
          <p:cNvPr id="21" name="Text 18"/>
          <p:cNvSpPr/>
          <p:nvPr/>
        </p:nvSpPr>
        <p:spPr>
          <a:xfrm>
            <a:off x="557784" y="2528316"/>
            <a:ext cx="7170892" cy="347472"/>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Mindestens 2 bis 4 Stunden</a:t>
            </a:r>
            <a:endParaRPr lang="en-US" sz="1568" dirty="0"/>
          </a:p>
        </p:txBody>
      </p:sp>
      <p:sp>
        <p:nvSpPr>
          <p:cNvPr id="22" name="Shape 19"/>
          <p:cNvSpPr/>
          <p:nvPr/>
        </p:nvSpPr>
        <p:spPr>
          <a:xfrm>
            <a:off x="7847548" y="2459736"/>
            <a:ext cx="3905540" cy="484632"/>
          </a:xfrm>
          <a:prstGeom prst="rect">
            <a:avLst/>
          </a:prstGeom>
          <a:solidFill>
            <a:srgbClr val="FFFFFF"/>
          </a:solidFill>
          <a:ln w="12700">
            <a:solidFill>
              <a:srgbClr val="FFFFFF"/>
            </a:solidFill>
            <a:prstDash val="solid"/>
          </a:ln>
        </p:spPr>
      </p:sp>
      <p:sp>
        <p:nvSpPr>
          <p:cNvPr id="23" name="Text 20"/>
          <p:cNvSpPr/>
          <p:nvPr/>
        </p:nvSpPr>
        <p:spPr>
          <a:xfrm>
            <a:off x="7966420" y="2528316"/>
            <a:ext cx="3667796" cy="347472"/>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94.2B.11</a:t>
            </a:r>
            <a:endParaRPr lang="en-US" sz="1568" dirty="0"/>
          </a:p>
        </p:txBody>
      </p:sp>
      <p:sp>
        <p:nvSpPr>
          <p:cNvPr id="24" name="Shape 21"/>
          <p:cNvSpPr/>
          <p:nvPr/>
        </p:nvSpPr>
        <p:spPr>
          <a:xfrm>
            <a:off x="438912" y="2944368"/>
            <a:ext cx="7408636" cy="484632"/>
          </a:xfrm>
          <a:prstGeom prst="rect">
            <a:avLst/>
          </a:prstGeom>
          <a:solidFill>
            <a:srgbClr val="F0EBE1"/>
          </a:solidFill>
          <a:ln w="12700">
            <a:solidFill>
              <a:srgbClr val="F0EBE1"/>
            </a:solidFill>
            <a:prstDash val="solid"/>
          </a:ln>
        </p:spPr>
      </p:sp>
      <p:sp>
        <p:nvSpPr>
          <p:cNvPr id="25" name="Text 22"/>
          <p:cNvSpPr/>
          <p:nvPr/>
        </p:nvSpPr>
        <p:spPr>
          <a:xfrm>
            <a:off x="557784" y="3012948"/>
            <a:ext cx="7170892" cy="347472"/>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Mehr als 4 bis 6 Stunden</a:t>
            </a:r>
            <a:endParaRPr lang="en-US" sz="1568" dirty="0"/>
          </a:p>
        </p:txBody>
      </p:sp>
      <p:sp>
        <p:nvSpPr>
          <p:cNvPr id="26" name="Shape 23"/>
          <p:cNvSpPr/>
          <p:nvPr/>
        </p:nvSpPr>
        <p:spPr>
          <a:xfrm>
            <a:off x="7847548" y="2944368"/>
            <a:ext cx="3905540" cy="484632"/>
          </a:xfrm>
          <a:prstGeom prst="rect">
            <a:avLst/>
          </a:prstGeom>
          <a:solidFill>
            <a:srgbClr val="F0EBE1"/>
          </a:solidFill>
          <a:ln w="12700">
            <a:solidFill>
              <a:srgbClr val="F0EBE1"/>
            </a:solidFill>
            <a:prstDash val="solid"/>
          </a:ln>
        </p:spPr>
      </p:sp>
      <p:sp>
        <p:nvSpPr>
          <p:cNvPr id="27" name="Text 24"/>
          <p:cNvSpPr/>
          <p:nvPr/>
        </p:nvSpPr>
        <p:spPr>
          <a:xfrm>
            <a:off x="7966420" y="3012948"/>
            <a:ext cx="3667796" cy="347472"/>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94.2B.12</a:t>
            </a:r>
            <a:endParaRPr lang="en-US" sz="1568" dirty="0"/>
          </a:p>
        </p:txBody>
      </p:sp>
      <p:sp>
        <p:nvSpPr>
          <p:cNvPr id="28" name="Shape 25"/>
          <p:cNvSpPr/>
          <p:nvPr/>
        </p:nvSpPr>
        <p:spPr>
          <a:xfrm>
            <a:off x="438912" y="3429000"/>
            <a:ext cx="7408636" cy="484632"/>
          </a:xfrm>
          <a:prstGeom prst="rect">
            <a:avLst/>
          </a:prstGeom>
          <a:solidFill>
            <a:srgbClr val="FFFFFF"/>
          </a:solidFill>
          <a:ln w="12700">
            <a:solidFill>
              <a:srgbClr val="FFFFFF"/>
            </a:solidFill>
            <a:prstDash val="solid"/>
          </a:ln>
        </p:spPr>
      </p:sp>
      <p:sp>
        <p:nvSpPr>
          <p:cNvPr id="29" name="Text 26"/>
          <p:cNvSpPr/>
          <p:nvPr/>
        </p:nvSpPr>
        <p:spPr>
          <a:xfrm>
            <a:off x="557784" y="3497580"/>
            <a:ext cx="7170892" cy="347472"/>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Mehr als 6 bis 8 Stunden</a:t>
            </a:r>
            <a:endParaRPr lang="en-US" sz="1568" dirty="0"/>
          </a:p>
        </p:txBody>
      </p:sp>
      <p:sp>
        <p:nvSpPr>
          <p:cNvPr id="30" name="Shape 27"/>
          <p:cNvSpPr/>
          <p:nvPr/>
        </p:nvSpPr>
        <p:spPr>
          <a:xfrm>
            <a:off x="7847548" y="3429000"/>
            <a:ext cx="3905540" cy="484632"/>
          </a:xfrm>
          <a:prstGeom prst="rect">
            <a:avLst/>
          </a:prstGeom>
          <a:solidFill>
            <a:srgbClr val="FFFFFF"/>
          </a:solidFill>
          <a:ln w="12700">
            <a:solidFill>
              <a:srgbClr val="FFFFFF"/>
            </a:solidFill>
            <a:prstDash val="solid"/>
          </a:ln>
        </p:spPr>
      </p:sp>
      <p:sp>
        <p:nvSpPr>
          <p:cNvPr id="31" name="Text 28"/>
          <p:cNvSpPr/>
          <p:nvPr/>
        </p:nvSpPr>
        <p:spPr>
          <a:xfrm>
            <a:off x="7966420" y="3497580"/>
            <a:ext cx="3667796" cy="347472"/>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94.2B.13</a:t>
            </a:r>
            <a:endParaRPr lang="en-US" sz="1568" dirty="0"/>
          </a:p>
        </p:txBody>
      </p:sp>
      <p:sp>
        <p:nvSpPr>
          <p:cNvPr id="32" name="Shape 29"/>
          <p:cNvSpPr/>
          <p:nvPr/>
        </p:nvSpPr>
        <p:spPr>
          <a:xfrm>
            <a:off x="438912" y="3913632"/>
            <a:ext cx="7408636" cy="484632"/>
          </a:xfrm>
          <a:prstGeom prst="rect">
            <a:avLst/>
          </a:prstGeom>
          <a:solidFill>
            <a:srgbClr val="F0EBE1"/>
          </a:solidFill>
          <a:ln w="12700">
            <a:solidFill>
              <a:srgbClr val="F0EBE1"/>
            </a:solidFill>
            <a:prstDash val="solid"/>
          </a:ln>
        </p:spPr>
      </p:sp>
      <p:sp>
        <p:nvSpPr>
          <p:cNvPr id="33" name="Text 30"/>
          <p:cNvSpPr/>
          <p:nvPr/>
        </p:nvSpPr>
        <p:spPr>
          <a:xfrm>
            <a:off x="557784" y="3982212"/>
            <a:ext cx="7170892" cy="347472"/>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Mehr als 8 bis 10 Stunden</a:t>
            </a:r>
            <a:endParaRPr lang="en-US" sz="1568" dirty="0"/>
          </a:p>
        </p:txBody>
      </p:sp>
      <p:sp>
        <p:nvSpPr>
          <p:cNvPr id="34" name="Shape 31"/>
          <p:cNvSpPr/>
          <p:nvPr/>
        </p:nvSpPr>
        <p:spPr>
          <a:xfrm>
            <a:off x="7847548" y="3913632"/>
            <a:ext cx="3905540" cy="484632"/>
          </a:xfrm>
          <a:prstGeom prst="rect">
            <a:avLst/>
          </a:prstGeom>
          <a:solidFill>
            <a:srgbClr val="F0EBE1"/>
          </a:solidFill>
          <a:ln w="12700">
            <a:solidFill>
              <a:srgbClr val="F0EBE1"/>
            </a:solidFill>
            <a:prstDash val="solid"/>
          </a:ln>
        </p:spPr>
      </p:sp>
      <p:sp>
        <p:nvSpPr>
          <p:cNvPr id="35" name="Text 32"/>
          <p:cNvSpPr/>
          <p:nvPr/>
        </p:nvSpPr>
        <p:spPr>
          <a:xfrm>
            <a:off x="7966420" y="3982212"/>
            <a:ext cx="3667796" cy="347472"/>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94.2B.14</a:t>
            </a:r>
            <a:endParaRPr lang="en-US" sz="1568" dirty="0"/>
          </a:p>
        </p:txBody>
      </p:sp>
      <p:sp>
        <p:nvSpPr>
          <p:cNvPr id="36" name="Shape 33"/>
          <p:cNvSpPr/>
          <p:nvPr/>
        </p:nvSpPr>
        <p:spPr>
          <a:xfrm>
            <a:off x="438912" y="4398264"/>
            <a:ext cx="7408636" cy="484632"/>
          </a:xfrm>
          <a:prstGeom prst="rect">
            <a:avLst/>
          </a:prstGeom>
          <a:solidFill>
            <a:srgbClr val="FFFFFF"/>
          </a:solidFill>
          <a:ln w="12700">
            <a:solidFill>
              <a:srgbClr val="FFFFFF"/>
            </a:solidFill>
            <a:prstDash val="solid"/>
          </a:ln>
        </p:spPr>
      </p:sp>
      <p:sp>
        <p:nvSpPr>
          <p:cNvPr id="37" name="Text 34"/>
          <p:cNvSpPr/>
          <p:nvPr/>
        </p:nvSpPr>
        <p:spPr>
          <a:xfrm>
            <a:off x="557784" y="4466844"/>
            <a:ext cx="7170892" cy="347472"/>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Mehr als 10 bis 12 Stunden</a:t>
            </a:r>
            <a:endParaRPr lang="en-US" sz="1568" dirty="0"/>
          </a:p>
        </p:txBody>
      </p:sp>
      <p:sp>
        <p:nvSpPr>
          <p:cNvPr id="38" name="Shape 35"/>
          <p:cNvSpPr/>
          <p:nvPr/>
        </p:nvSpPr>
        <p:spPr>
          <a:xfrm>
            <a:off x="7847548" y="4398264"/>
            <a:ext cx="3905540" cy="484632"/>
          </a:xfrm>
          <a:prstGeom prst="rect">
            <a:avLst/>
          </a:prstGeom>
          <a:solidFill>
            <a:srgbClr val="FFFFFF"/>
          </a:solidFill>
          <a:ln w="12700">
            <a:solidFill>
              <a:srgbClr val="FFFFFF"/>
            </a:solidFill>
            <a:prstDash val="solid"/>
          </a:ln>
        </p:spPr>
      </p:sp>
      <p:sp>
        <p:nvSpPr>
          <p:cNvPr id="39" name="Text 36"/>
          <p:cNvSpPr/>
          <p:nvPr/>
        </p:nvSpPr>
        <p:spPr>
          <a:xfrm>
            <a:off x="7966420" y="4466844"/>
            <a:ext cx="3667796" cy="347472"/>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94.2B.15</a:t>
            </a:r>
            <a:endParaRPr lang="en-US" sz="1568" dirty="0"/>
          </a:p>
        </p:txBody>
      </p:sp>
      <p:sp>
        <p:nvSpPr>
          <p:cNvPr id="40" name="Shape 37"/>
          <p:cNvSpPr/>
          <p:nvPr/>
        </p:nvSpPr>
        <p:spPr>
          <a:xfrm>
            <a:off x="438912" y="4882896"/>
            <a:ext cx="7408636" cy="484632"/>
          </a:xfrm>
          <a:prstGeom prst="rect">
            <a:avLst/>
          </a:prstGeom>
          <a:solidFill>
            <a:srgbClr val="F0EBE1"/>
          </a:solidFill>
          <a:ln w="12700">
            <a:solidFill>
              <a:srgbClr val="F0EBE1"/>
            </a:solidFill>
            <a:prstDash val="solid"/>
          </a:ln>
        </p:spPr>
      </p:sp>
      <p:sp>
        <p:nvSpPr>
          <p:cNvPr id="41" name="Text 38"/>
          <p:cNvSpPr/>
          <p:nvPr/>
        </p:nvSpPr>
        <p:spPr>
          <a:xfrm>
            <a:off x="557784" y="4951476"/>
            <a:ext cx="7170892" cy="347472"/>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Mehr als 12 Stunden</a:t>
            </a:r>
            <a:endParaRPr lang="en-US" sz="1568" dirty="0"/>
          </a:p>
        </p:txBody>
      </p:sp>
      <p:sp>
        <p:nvSpPr>
          <p:cNvPr id="42" name="Shape 39"/>
          <p:cNvSpPr/>
          <p:nvPr/>
        </p:nvSpPr>
        <p:spPr>
          <a:xfrm>
            <a:off x="7847548" y="4882896"/>
            <a:ext cx="3905540" cy="484632"/>
          </a:xfrm>
          <a:prstGeom prst="rect">
            <a:avLst/>
          </a:prstGeom>
          <a:solidFill>
            <a:srgbClr val="F0EBE1"/>
          </a:solidFill>
          <a:ln w="12700">
            <a:solidFill>
              <a:srgbClr val="F0EBE1"/>
            </a:solidFill>
            <a:prstDash val="solid"/>
          </a:ln>
        </p:spPr>
      </p:sp>
      <p:sp>
        <p:nvSpPr>
          <p:cNvPr id="43" name="Text 40"/>
          <p:cNvSpPr/>
          <p:nvPr/>
        </p:nvSpPr>
        <p:spPr>
          <a:xfrm>
            <a:off x="7966420" y="4951476"/>
            <a:ext cx="3667796" cy="347472"/>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94.2B.16</a:t>
            </a:r>
            <a:endParaRPr lang="en-US" sz="1568" dirty="0"/>
          </a:p>
        </p:txBody>
      </p:sp>
      <p:sp>
        <p:nvSpPr>
          <p:cNvPr id="44" name="Shape 41"/>
          <p:cNvSpPr/>
          <p:nvPr/>
        </p:nvSpPr>
        <p:spPr>
          <a:xfrm>
            <a:off x="438912" y="5577840"/>
            <a:ext cx="11314176" cy="539496"/>
          </a:xfrm>
          <a:prstGeom prst="rect">
            <a:avLst/>
          </a:prstGeom>
          <a:solidFill>
            <a:srgbClr val="ECEFDF"/>
          </a:solidFill>
          <a:ln w="12700">
            <a:solidFill>
              <a:srgbClr val="ECEFDF"/>
            </a:solidFill>
            <a:prstDash val="solid"/>
          </a:ln>
        </p:spPr>
      </p:sp>
      <p:sp>
        <p:nvSpPr>
          <p:cNvPr id="45" name="Shape 42"/>
          <p:cNvSpPr/>
          <p:nvPr/>
        </p:nvSpPr>
        <p:spPr>
          <a:xfrm>
            <a:off x="438912" y="5577840"/>
            <a:ext cx="41148" cy="539496"/>
          </a:xfrm>
          <a:prstGeom prst="rect">
            <a:avLst/>
          </a:prstGeom>
          <a:solidFill>
            <a:srgbClr val="284907"/>
          </a:solidFill>
          <a:ln w="12700">
            <a:solidFill>
              <a:srgbClr val="284907"/>
            </a:solidFill>
            <a:prstDash val="solid"/>
          </a:ln>
        </p:spPr>
      </p:sp>
      <p:sp>
        <p:nvSpPr>
          <p:cNvPr id="46" name="Text 43"/>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Nicht über mehrere Behandlungstage zu einer einzigen Stundenstufe addieren.</a:t>
            </a:r>
            <a:endParaRPr lang="en-US" sz="1512"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05 | THERAPIEN UND KOMPLEXBEHANDLUNGEN</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EIGENES DIDAKTISCHES BEISPIEL</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Praxis: Depressionstherapie an zwei Tagen</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2027: S. 407.</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70 / 124</a:t>
            </a:r>
            <a:endParaRPr lang="en-US" sz="900" dirty="0"/>
          </a:p>
        </p:txBody>
      </p:sp>
      <p:sp>
        <p:nvSpPr>
          <p:cNvPr id="16" name="Shape 13"/>
          <p:cNvSpPr/>
          <p:nvPr/>
        </p:nvSpPr>
        <p:spPr>
          <a:xfrm>
            <a:off x="438912" y="2020824"/>
            <a:ext cx="3182112" cy="3337560"/>
          </a:xfrm>
          <a:prstGeom prst="rect">
            <a:avLst/>
          </a:prstGeom>
          <a:solidFill>
            <a:srgbClr val="EBE4D7"/>
          </a:solidFill>
          <a:ln w="12700">
            <a:solidFill>
              <a:srgbClr val="EBE4D7"/>
            </a:solidFill>
            <a:prstDash val="solid"/>
          </a:ln>
        </p:spPr>
      </p:sp>
      <p:sp>
        <p:nvSpPr>
          <p:cNvPr id="17" name="Text 14"/>
          <p:cNvSpPr/>
          <p:nvPr/>
        </p:nvSpPr>
        <p:spPr>
          <a:xfrm>
            <a:off x="603504" y="2185416"/>
            <a:ext cx="2852928" cy="210312"/>
          </a:xfrm>
          <a:prstGeom prst="rect">
            <a:avLst/>
          </a:prstGeom>
          <a:noFill/>
          <a:ln/>
        </p:spPr>
        <p:txBody>
          <a:bodyPr wrap="square" lIns="0" tIns="0" rIns="0" bIns="0" rtlCol="0" anchor="ctr"/>
          <a:lstStyle/>
          <a:p>
            <a:pPr marL="0" indent="0">
              <a:lnSpc>
                <a:spcPct val="104000"/>
              </a:lnSpc>
              <a:buNone/>
            </a:pPr>
            <a:r>
              <a:rPr lang="en-US" sz="1050" b="1" kern="0" spc="100" dirty="0">
                <a:solidFill>
                  <a:srgbClr val="243239"/>
                </a:solidFill>
                <a:latin typeface="Arial" pitchFamily="34" charset="0"/>
                <a:ea typeface="Arial" pitchFamily="34" charset="-122"/>
                <a:cs typeface="Arial" pitchFamily="34" charset="-120"/>
              </a:rPr>
              <a:t>SACHVERHALT</a:t>
            </a:r>
            <a:endParaRPr lang="en-US" sz="1050" dirty="0"/>
          </a:p>
        </p:txBody>
      </p:sp>
      <p:sp>
        <p:nvSpPr>
          <p:cNvPr id="18" name="Text 15"/>
          <p:cNvSpPr/>
          <p:nvPr/>
        </p:nvSpPr>
        <p:spPr>
          <a:xfrm>
            <a:off x="603504" y="2624328"/>
            <a:ext cx="2852928" cy="2514600"/>
          </a:xfrm>
          <a:prstGeom prst="rect">
            <a:avLst/>
          </a:prstGeom>
          <a:noFill/>
          <a:ln/>
        </p:spPr>
        <p:txBody>
          <a:bodyPr wrap="square" lIns="0" tIns="0" rIns="0" bIns="0" rtlCol="0" anchor="t"/>
          <a:lstStyle/>
          <a:p>
            <a:pPr marL="0" indent="0">
              <a:lnSpc>
                <a:spcPct val="104000"/>
              </a:lnSpc>
              <a:buNone/>
            </a:pPr>
            <a:r>
              <a:rPr lang="en-US" sz="1765" dirty="0">
                <a:solidFill>
                  <a:srgbClr val="243239"/>
                </a:solidFill>
                <a:latin typeface="Arial" pitchFamily="34" charset="0"/>
                <a:ea typeface="Arial" pitchFamily="34" charset="-122"/>
                <a:cs typeface="Arial" pitchFamily="34" charset="-120"/>
              </a:rPr>
              <a:t>Bei einer schweren therapieresistenten depressiven Episode werden die Bedingungen von 94.2B.- erfüllt. Dokumentierte Stufe: Tag 1 drei Stunden, Tag 2 fünf Stunden.</a:t>
            </a:r>
            <a:endParaRPr lang="en-US" sz="1765" dirty="0"/>
          </a:p>
        </p:txBody>
      </p:sp>
      <p:sp>
        <p:nvSpPr>
          <p:cNvPr id="19" name="Shape 16"/>
          <p:cNvSpPr/>
          <p:nvPr/>
        </p:nvSpPr>
        <p:spPr>
          <a:xfrm>
            <a:off x="3803904" y="2020824"/>
            <a:ext cx="3886200" cy="3337560"/>
          </a:xfrm>
          <a:prstGeom prst="rect">
            <a:avLst/>
          </a:prstGeom>
          <a:solidFill>
            <a:srgbClr val="FFFFFF"/>
          </a:solidFill>
          <a:ln w="6350">
            <a:solidFill>
              <a:srgbClr val="DED9D0"/>
            </a:solidFill>
            <a:prstDash val="solid"/>
          </a:ln>
        </p:spPr>
      </p:sp>
      <p:sp>
        <p:nvSpPr>
          <p:cNvPr id="20" name="Shape 17"/>
          <p:cNvSpPr/>
          <p:nvPr/>
        </p:nvSpPr>
        <p:spPr>
          <a:xfrm>
            <a:off x="3803904" y="2020824"/>
            <a:ext cx="3886200" cy="429768"/>
          </a:xfrm>
          <a:prstGeom prst="rect">
            <a:avLst/>
          </a:prstGeom>
          <a:solidFill>
            <a:srgbClr val="303D43"/>
          </a:solidFill>
          <a:ln w="12700">
            <a:solidFill>
              <a:srgbClr val="303D43"/>
            </a:solidFill>
            <a:prstDash val="solid"/>
          </a:ln>
        </p:spPr>
      </p:sp>
      <p:sp>
        <p:nvSpPr>
          <p:cNvPr id="21" name="Text 18"/>
          <p:cNvSpPr/>
          <p:nvPr/>
        </p:nvSpPr>
        <p:spPr>
          <a:xfrm>
            <a:off x="3968496" y="2112264"/>
            <a:ext cx="3557016" cy="246888"/>
          </a:xfrm>
          <a:prstGeom prst="rect">
            <a:avLst/>
          </a:prstGeom>
          <a:noFill/>
          <a:ln/>
        </p:spPr>
        <p:txBody>
          <a:bodyPr wrap="square" lIns="0" tIns="0" rIns="0" bIns="0" rtlCol="0" anchor="ctr"/>
          <a:lstStyle/>
          <a:p>
            <a:pPr marL="0" indent="0">
              <a:lnSpc>
                <a:spcPct val="104000"/>
              </a:lnSpc>
              <a:buNone/>
            </a:pPr>
            <a:r>
              <a:rPr lang="en-US" sz="1670" b="1" dirty="0">
                <a:solidFill>
                  <a:srgbClr val="FFFFFF"/>
                </a:solidFill>
                <a:latin typeface="Arial" pitchFamily="34" charset="0"/>
                <a:ea typeface="Arial" pitchFamily="34" charset="-122"/>
                <a:cs typeface="Arial" pitchFamily="34" charset="-120"/>
              </a:rPr>
              <a:t>2026</a:t>
            </a:r>
            <a:endParaRPr lang="en-US" sz="1670" dirty="0"/>
          </a:p>
        </p:txBody>
      </p:sp>
      <p:sp>
        <p:nvSpPr>
          <p:cNvPr id="22" name="Shape 19"/>
          <p:cNvSpPr/>
          <p:nvPr/>
        </p:nvSpPr>
        <p:spPr>
          <a:xfrm>
            <a:off x="7872984" y="2020824"/>
            <a:ext cx="3886200" cy="3337560"/>
          </a:xfrm>
          <a:prstGeom prst="rect">
            <a:avLst/>
          </a:prstGeom>
          <a:solidFill>
            <a:srgbClr val="FFFFFF"/>
          </a:solidFill>
          <a:ln w="6350">
            <a:solidFill>
              <a:srgbClr val="DED9D0"/>
            </a:solidFill>
            <a:prstDash val="solid"/>
          </a:ln>
        </p:spPr>
      </p:sp>
      <p:sp>
        <p:nvSpPr>
          <p:cNvPr id="23" name="Shape 20"/>
          <p:cNvSpPr/>
          <p:nvPr/>
        </p:nvSpPr>
        <p:spPr>
          <a:xfrm>
            <a:off x="7872984" y="2020824"/>
            <a:ext cx="3886200" cy="429768"/>
          </a:xfrm>
          <a:prstGeom prst="rect">
            <a:avLst/>
          </a:prstGeom>
          <a:solidFill>
            <a:srgbClr val="E5DAC7"/>
          </a:solidFill>
          <a:ln w="12700">
            <a:solidFill>
              <a:srgbClr val="E5DAC7"/>
            </a:solidFill>
            <a:prstDash val="solid"/>
          </a:ln>
        </p:spPr>
      </p:sp>
      <p:sp>
        <p:nvSpPr>
          <p:cNvPr id="24" name="Text 21"/>
          <p:cNvSpPr/>
          <p:nvPr/>
        </p:nvSpPr>
        <p:spPr>
          <a:xfrm>
            <a:off x="8037576" y="2112264"/>
            <a:ext cx="3557016" cy="246888"/>
          </a:xfrm>
          <a:prstGeom prst="rect">
            <a:avLst/>
          </a:prstGeom>
          <a:noFill/>
          <a:ln/>
        </p:spPr>
        <p:txBody>
          <a:bodyPr wrap="square" lIns="0" tIns="0" rIns="0" bIns="0" rtlCol="0" anchor="ctr"/>
          <a:lstStyle/>
          <a:p>
            <a:pPr marL="0" indent="0">
              <a:lnSpc>
                <a:spcPct val="104000"/>
              </a:lnSpc>
              <a:buNone/>
            </a:pPr>
            <a:r>
              <a:rPr lang="en-US" sz="1670" b="1" dirty="0">
                <a:solidFill>
                  <a:srgbClr val="243239"/>
                </a:solidFill>
                <a:latin typeface="Arial" pitchFamily="34" charset="0"/>
                <a:ea typeface="Arial" pitchFamily="34" charset="-122"/>
                <a:cs typeface="Arial" pitchFamily="34" charset="-120"/>
              </a:rPr>
              <a:t>2027</a:t>
            </a:r>
            <a:endParaRPr lang="en-US" sz="1670" dirty="0"/>
          </a:p>
        </p:txBody>
      </p:sp>
      <p:sp>
        <p:nvSpPr>
          <p:cNvPr id="25" name="Shape 22"/>
          <p:cNvSpPr/>
          <p:nvPr/>
        </p:nvSpPr>
        <p:spPr>
          <a:xfrm>
            <a:off x="3968496" y="2738628"/>
            <a:ext cx="45720" cy="45720"/>
          </a:xfrm>
          <a:prstGeom prst="rect">
            <a:avLst/>
          </a:prstGeom>
          <a:solidFill>
            <a:srgbClr val="8D9B77"/>
          </a:solidFill>
          <a:ln w="12700">
            <a:solidFill>
              <a:srgbClr val="8D9B77"/>
            </a:solidFill>
            <a:prstDash val="solid"/>
          </a:ln>
        </p:spPr>
      </p:sp>
      <p:sp>
        <p:nvSpPr>
          <p:cNvPr id="26" name="Text 23"/>
          <p:cNvSpPr/>
          <p:nvPr/>
        </p:nvSpPr>
        <p:spPr>
          <a:xfrm>
            <a:off x="4133088" y="2651760"/>
            <a:ext cx="3383280" cy="289560"/>
          </a:xfrm>
          <a:prstGeom prst="rect">
            <a:avLst/>
          </a:prstGeom>
          <a:noFill/>
          <a:ln/>
        </p:spPr>
        <p:txBody>
          <a:bodyPr wrap="square" lIns="0" tIns="0" rIns="0" bIns="0" rtlCol="0" anchor="t"/>
          <a:lstStyle/>
          <a:p>
            <a:pPr marL="0" indent="0">
              <a:lnSpc>
                <a:spcPct val="102000"/>
              </a:lnSpc>
              <a:buNone/>
            </a:pPr>
            <a:r>
              <a:rPr lang="en-US" sz="1750" dirty="0">
                <a:solidFill>
                  <a:srgbClr val="243239"/>
                </a:solidFill>
                <a:latin typeface="Arial" pitchFamily="34" charset="0"/>
                <a:ea typeface="Arial" pitchFamily="34" charset="-122"/>
                <a:cs typeface="Arial" pitchFamily="34" charset="-120"/>
              </a:rPr>
              <a:t>Kein 94.2B.- in CHOP 2026.</a:t>
            </a:r>
            <a:endParaRPr lang="en-US" sz="1750" dirty="0"/>
          </a:p>
        </p:txBody>
      </p:sp>
      <p:sp>
        <p:nvSpPr>
          <p:cNvPr id="27" name="Shape 24"/>
          <p:cNvSpPr/>
          <p:nvPr/>
        </p:nvSpPr>
        <p:spPr>
          <a:xfrm>
            <a:off x="3968496" y="3279648"/>
            <a:ext cx="45720" cy="45720"/>
          </a:xfrm>
          <a:prstGeom prst="rect">
            <a:avLst/>
          </a:prstGeom>
          <a:solidFill>
            <a:srgbClr val="8D9B77"/>
          </a:solidFill>
          <a:ln w="12700">
            <a:solidFill>
              <a:srgbClr val="8D9B77"/>
            </a:solidFill>
            <a:prstDash val="solid"/>
          </a:ln>
        </p:spPr>
      </p:sp>
      <p:sp>
        <p:nvSpPr>
          <p:cNvPr id="28" name="Text 25"/>
          <p:cNvSpPr/>
          <p:nvPr/>
        </p:nvSpPr>
        <p:spPr>
          <a:xfrm>
            <a:off x="4133088" y="3192780"/>
            <a:ext cx="3383280" cy="782955"/>
          </a:xfrm>
          <a:prstGeom prst="rect">
            <a:avLst/>
          </a:prstGeom>
          <a:noFill/>
          <a:ln/>
        </p:spPr>
        <p:txBody>
          <a:bodyPr wrap="square" lIns="0" tIns="0" rIns="0" bIns="0" rtlCol="0" anchor="t"/>
          <a:lstStyle/>
          <a:p>
            <a:pPr marL="0" indent="0">
              <a:lnSpc>
                <a:spcPct val="102000"/>
              </a:lnSpc>
              <a:buNone/>
            </a:pPr>
            <a:r>
              <a:rPr lang="en-US" sz="1750" dirty="0">
                <a:solidFill>
                  <a:srgbClr val="243239"/>
                </a:solidFill>
                <a:latin typeface="Arial" pitchFamily="34" charset="0"/>
                <a:ea typeface="Arial" pitchFamily="34" charset="-122"/>
                <a:cs typeface="Arial" pitchFamily="34" charset="-120"/>
              </a:rPr>
              <a:t>Die neue Zeitstaffel gehört ausschliesslich zur neuen Version.</a:t>
            </a:r>
            <a:endParaRPr lang="en-US" sz="1750" dirty="0"/>
          </a:p>
        </p:txBody>
      </p:sp>
      <p:sp>
        <p:nvSpPr>
          <p:cNvPr id="29" name="Shape 26"/>
          <p:cNvSpPr/>
          <p:nvPr/>
        </p:nvSpPr>
        <p:spPr>
          <a:xfrm>
            <a:off x="8037576" y="2738628"/>
            <a:ext cx="45720" cy="45720"/>
          </a:xfrm>
          <a:prstGeom prst="rect">
            <a:avLst/>
          </a:prstGeom>
          <a:solidFill>
            <a:srgbClr val="8D9B77"/>
          </a:solidFill>
          <a:ln w="12700">
            <a:solidFill>
              <a:srgbClr val="8D9B77"/>
            </a:solidFill>
            <a:prstDash val="solid"/>
          </a:ln>
        </p:spPr>
      </p:sp>
      <p:sp>
        <p:nvSpPr>
          <p:cNvPr id="30" name="Text 27"/>
          <p:cNvSpPr/>
          <p:nvPr/>
        </p:nvSpPr>
        <p:spPr>
          <a:xfrm>
            <a:off x="8202168" y="2651760"/>
            <a:ext cx="3383280" cy="289560"/>
          </a:xfrm>
          <a:prstGeom prst="rect">
            <a:avLst/>
          </a:prstGeom>
          <a:noFill/>
          <a:ln/>
        </p:spPr>
        <p:txBody>
          <a:bodyPr wrap="square" lIns="0" tIns="0" rIns="0" bIns="0" rtlCol="0" anchor="t"/>
          <a:lstStyle/>
          <a:p>
            <a:pPr marL="0" indent="0">
              <a:lnSpc>
                <a:spcPct val="102000"/>
              </a:lnSpc>
              <a:buNone/>
            </a:pPr>
            <a:r>
              <a:rPr lang="en-US" sz="1750" dirty="0">
                <a:solidFill>
                  <a:srgbClr val="243239"/>
                </a:solidFill>
                <a:latin typeface="Arial" pitchFamily="34" charset="0"/>
                <a:ea typeface="Arial" pitchFamily="34" charset="-122"/>
                <a:cs typeface="Arial" pitchFamily="34" charset="-120"/>
              </a:rPr>
              <a:t>Tag 1: 94.2B.11.</a:t>
            </a:r>
            <a:endParaRPr lang="en-US" sz="1750" dirty="0"/>
          </a:p>
        </p:txBody>
      </p:sp>
      <p:sp>
        <p:nvSpPr>
          <p:cNvPr id="31" name="Shape 28"/>
          <p:cNvSpPr/>
          <p:nvPr/>
        </p:nvSpPr>
        <p:spPr>
          <a:xfrm>
            <a:off x="8037576" y="3279648"/>
            <a:ext cx="45720" cy="45720"/>
          </a:xfrm>
          <a:prstGeom prst="rect">
            <a:avLst/>
          </a:prstGeom>
          <a:solidFill>
            <a:srgbClr val="8D9B77"/>
          </a:solidFill>
          <a:ln w="12700">
            <a:solidFill>
              <a:srgbClr val="8D9B77"/>
            </a:solidFill>
            <a:prstDash val="solid"/>
          </a:ln>
        </p:spPr>
      </p:sp>
      <p:sp>
        <p:nvSpPr>
          <p:cNvPr id="32" name="Text 29"/>
          <p:cNvSpPr/>
          <p:nvPr/>
        </p:nvSpPr>
        <p:spPr>
          <a:xfrm>
            <a:off x="8202168" y="3192780"/>
            <a:ext cx="3383280" cy="289560"/>
          </a:xfrm>
          <a:prstGeom prst="rect">
            <a:avLst/>
          </a:prstGeom>
          <a:noFill/>
          <a:ln/>
        </p:spPr>
        <p:txBody>
          <a:bodyPr wrap="square" lIns="0" tIns="0" rIns="0" bIns="0" rtlCol="0" anchor="t"/>
          <a:lstStyle/>
          <a:p>
            <a:pPr marL="0" indent="0">
              <a:lnSpc>
                <a:spcPct val="102000"/>
              </a:lnSpc>
              <a:buNone/>
            </a:pPr>
            <a:r>
              <a:rPr lang="en-US" sz="1750" dirty="0">
                <a:solidFill>
                  <a:srgbClr val="243239"/>
                </a:solidFill>
                <a:latin typeface="Arial" pitchFamily="34" charset="0"/>
                <a:ea typeface="Arial" pitchFamily="34" charset="-122"/>
                <a:cs typeface="Arial" pitchFamily="34" charset="-120"/>
              </a:rPr>
              <a:t>Tag 2: 94.2B.12.</a:t>
            </a:r>
            <a:endParaRPr lang="en-US" sz="1750" dirty="0"/>
          </a:p>
        </p:txBody>
      </p:sp>
      <p:sp>
        <p:nvSpPr>
          <p:cNvPr id="33" name="Shape 30"/>
          <p:cNvSpPr/>
          <p:nvPr/>
        </p:nvSpPr>
        <p:spPr>
          <a:xfrm>
            <a:off x="8037576" y="3820668"/>
            <a:ext cx="45720" cy="45720"/>
          </a:xfrm>
          <a:prstGeom prst="rect">
            <a:avLst/>
          </a:prstGeom>
          <a:solidFill>
            <a:srgbClr val="8D9B77"/>
          </a:solidFill>
          <a:ln w="12700">
            <a:solidFill>
              <a:srgbClr val="8D9B77"/>
            </a:solidFill>
            <a:prstDash val="solid"/>
          </a:ln>
        </p:spPr>
      </p:sp>
      <p:sp>
        <p:nvSpPr>
          <p:cNvPr id="34" name="Text 31"/>
          <p:cNvSpPr/>
          <p:nvPr/>
        </p:nvSpPr>
        <p:spPr>
          <a:xfrm>
            <a:off x="8202168" y="3733800"/>
            <a:ext cx="3383280" cy="782955"/>
          </a:xfrm>
          <a:prstGeom prst="rect">
            <a:avLst/>
          </a:prstGeom>
          <a:noFill/>
          <a:ln/>
        </p:spPr>
        <p:txBody>
          <a:bodyPr wrap="square" lIns="0" tIns="0" rIns="0" bIns="0" rtlCol="0" anchor="t"/>
          <a:lstStyle/>
          <a:p>
            <a:pPr marL="0" indent="0">
              <a:lnSpc>
                <a:spcPct val="102000"/>
              </a:lnSpc>
              <a:buNone/>
            </a:pPr>
            <a:r>
              <a:rPr lang="en-US" sz="1750" dirty="0">
                <a:solidFill>
                  <a:srgbClr val="243239"/>
                </a:solidFill>
                <a:latin typeface="Arial" pitchFamily="34" charset="0"/>
                <a:ea typeface="Arial" pitchFamily="34" charset="-122"/>
                <a:cs typeface="Arial" pitchFamily="34" charset="-120"/>
              </a:rPr>
              <a:t>Nicht 8 Stunden über beide Tage zu einer einzigen Erfassung zusammenziehen.</a:t>
            </a:r>
            <a:endParaRPr lang="en-US" sz="1750" dirty="0"/>
          </a:p>
        </p:txBody>
      </p:sp>
      <p:sp>
        <p:nvSpPr>
          <p:cNvPr id="35" name="Shape 32"/>
          <p:cNvSpPr/>
          <p:nvPr/>
        </p:nvSpPr>
        <p:spPr>
          <a:xfrm>
            <a:off x="438912" y="5577840"/>
            <a:ext cx="11314176" cy="539496"/>
          </a:xfrm>
          <a:prstGeom prst="rect">
            <a:avLst/>
          </a:prstGeom>
          <a:solidFill>
            <a:srgbClr val="ECEFDF"/>
          </a:solidFill>
          <a:ln w="12700">
            <a:solidFill>
              <a:srgbClr val="ECEFDF"/>
            </a:solidFill>
            <a:prstDash val="solid"/>
          </a:ln>
        </p:spPr>
      </p:sp>
      <p:sp>
        <p:nvSpPr>
          <p:cNvPr id="36" name="Shape 33"/>
          <p:cNvSpPr/>
          <p:nvPr/>
        </p:nvSpPr>
        <p:spPr>
          <a:xfrm>
            <a:off x="438912" y="5577840"/>
            <a:ext cx="41148" cy="539496"/>
          </a:xfrm>
          <a:prstGeom prst="rect">
            <a:avLst/>
          </a:prstGeom>
          <a:solidFill>
            <a:srgbClr val="284907"/>
          </a:solidFill>
          <a:ln w="12700">
            <a:solidFill>
              <a:srgbClr val="284907"/>
            </a:solidFill>
            <a:prstDash val="solid"/>
          </a:ln>
        </p:spPr>
      </p:sp>
      <p:sp>
        <p:nvSpPr>
          <p:cNvPr id="37" name="Text 34"/>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Datum und Stundenstufe müssen als zusammengehörige Informationen vorliegen.</a:t>
            </a:r>
            <a:endParaRPr lang="en-US" sz="1512"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05 | THERAPIEN UND KOMPLEXBEHANDLUNGEN</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ÜBERNOMMEN AUS 2026</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1:1-Betreuung: Präsenz muss nicht im selben Raum sein</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397–398; CHOP 2027: S. 413–414.</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71 / 124</a:t>
            </a:r>
            <a:endParaRPr lang="en-US" sz="900" dirty="0"/>
          </a:p>
        </p:txBody>
      </p:sp>
      <p:sp>
        <p:nvSpPr>
          <p:cNvPr id="16" name="Shape 13"/>
          <p:cNvSpPr/>
          <p:nvPr/>
        </p:nvSpPr>
        <p:spPr>
          <a:xfrm>
            <a:off x="438912" y="2020824"/>
            <a:ext cx="5532120" cy="3337560"/>
          </a:xfrm>
          <a:prstGeom prst="rect">
            <a:avLst/>
          </a:prstGeom>
          <a:solidFill>
            <a:srgbClr val="FFFFFF"/>
          </a:solidFill>
          <a:ln w="6350">
            <a:solidFill>
              <a:srgbClr val="DED9D0"/>
            </a:solidFill>
            <a:prstDash val="solid"/>
          </a:ln>
        </p:spPr>
      </p:sp>
      <p:sp>
        <p:nvSpPr>
          <p:cNvPr id="17" name="Shape 14"/>
          <p:cNvSpPr/>
          <p:nvPr/>
        </p:nvSpPr>
        <p:spPr>
          <a:xfrm>
            <a:off x="6217920" y="2020824"/>
            <a:ext cx="5532120" cy="3337560"/>
          </a:xfrm>
          <a:prstGeom prst="rect">
            <a:avLst/>
          </a:prstGeom>
          <a:solidFill>
            <a:srgbClr val="FFFFFF"/>
          </a:solidFill>
          <a:ln w="6350">
            <a:solidFill>
              <a:srgbClr val="DED9D0"/>
            </a:solidFill>
            <a:prstDash val="solid"/>
          </a:ln>
        </p:spPr>
      </p:sp>
      <p:sp>
        <p:nvSpPr>
          <p:cNvPr id="18" name="Shape 15"/>
          <p:cNvSpPr/>
          <p:nvPr/>
        </p:nvSpPr>
        <p:spPr>
          <a:xfrm>
            <a:off x="438912" y="2020824"/>
            <a:ext cx="5532120" cy="429768"/>
          </a:xfrm>
          <a:prstGeom prst="rect">
            <a:avLst/>
          </a:prstGeom>
          <a:solidFill>
            <a:srgbClr val="303D43"/>
          </a:solidFill>
          <a:ln w="12700">
            <a:solidFill>
              <a:srgbClr val="303D43"/>
            </a:solidFill>
            <a:prstDash val="solid"/>
          </a:ln>
        </p:spPr>
      </p:sp>
      <p:sp>
        <p:nvSpPr>
          <p:cNvPr id="19" name="Shape 16"/>
          <p:cNvSpPr/>
          <p:nvPr/>
        </p:nvSpPr>
        <p:spPr>
          <a:xfrm>
            <a:off x="6217920" y="2020824"/>
            <a:ext cx="5532120" cy="429768"/>
          </a:xfrm>
          <a:prstGeom prst="rect">
            <a:avLst/>
          </a:prstGeom>
          <a:solidFill>
            <a:srgbClr val="E5DAC7"/>
          </a:solidFill>
          <a:ln w="12700">
            <a:solidFill>
              <a:srgbClr val="E5DAC7"/>
            </a:solidFill>
            <a:prstDash val="solid"/>
          </a:ln>
        </p:spPr>
      </p:sp>
      <p:sp>
        <p:nvSpPr>
          <p:cNvPr id="20" name="Text 17"/>
          <p:cNvSpPr/>
          <p:nvPr/>
        </p:nvSpPr>
        <p:spPr>
          <a:xfrm>
            <a:off x="603504"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FFFFFF"/>
                </a:solidFill>
                <a:latin typeface="Arial" pitchFamily="34" charset="0"/>
                <a:ea typeface="Arial" pitchFamily="34" charset="-122"/>
                <a:cs typeface="Arial" pitchFamily="34" charset="-120"/>
              </a:rPr>
              <a:t>2026</a:t>
            </a:r>
            <a:endParaRPr lang="en-US" sz="1670" dirty="0"/>
          </a:p>
        </p:txBody>
      </p:sp>
      <p:sp>
        <p:nvSpPr>
          <p:cNvPr id="21" name="Text 18"/>
          <p:cNvSpPr/>
          <p:nvPr/>
        </p:nvSpPr>
        <p:spPr>
          <a:xfrm>
            <a:off x="6382512"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243239"/>
                </a:solidFill>
                <a:latin typeface="Arial" pitchFamily="34" charset="0"/>
                <a:ea typeface="Arial" pitchFamily="34" charset="-122"/>
                <a:cs typeface="Arial" pitchFamily="34" charset="-120"/>
              </a:rPr>
              <a:t>2027</a:t>
            </a:r>
            <a:endParaRPr lang="en-US" sz="1670" dirty="0"/>
          </a:p>
        </p:txBody>
      </p:sp>
      <p:sp>
        <p:nvSpPr>
          <p:cNvPr id="22" name="Shape 19"/>
          <p:cNvSpPr/>
          <p:nvPr/>
        </p:nvSpPr>
        <p:spPr>
          <a:xfrm>
            <a:off x="603504" y="2738628"/>
            <a:ext cx="45720" cy="45720"/>
          </a:xfrm>
          <a:prstGeom prst="rect">
            <a:avLst/>
          </a:prstGeom>
          <a:solidFill>
            <a:srgbClr val="8D9B77"/>
          </a:solidFill>
          <a:ln w="12700">
            <a:solidFill>
              <a:srgbClr val="8D9B77"/>
            </a:solidFill>
            <a:prstDash val="solid"/>
          </a:ln>
        </p:spPr>
      </p:sp>
      <p:sp>
        <p:nvSpPr>
          <p:cNvPr id="23" name="Text 20"/>
          <p:cNvSpPr/>
          <p:nvPr/>
        </p:nvSpPr>
        <p:spPr>
          <a:xfrm>
            <a:off x="768096" y="2651760"/>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94.3D.- / 94.3E.- enthalten Anforderungen an die 1:1-Betreuung.</a:t>
            </a:r>
            <a:endParaRPr lang="en-US" sz="1820" dirty="0"/>
          </a:p>
        </p:txBody>
      </p:sp>
      <p:sp>
        <p:nvSpPr>
          <p:cNvPr id="24" name="Shape 21"/>
          <p:cNvSpPr/>
          <p:nvPr/>
        </p:nvSpPr>
        <p:spPr>
          <a:xfrm>
            <a:off x="603504" y="3539947"/>
            <a:ext cx="45720" cy="45720"/>
          </a:xfrm>
          <a:prstGeom prst="rect">
            <a:avLst/>
          </a:prstGeom>
          <a:solidFill>
            <a:srgbClr val="8D9B77"/>
          </a:solidFill>
          <a:ln w="12700">
            <a:solidFill>
              <a:srgbClr val="8D9B77"/>
            </a:solidFill>
            <a:prstDash val="solid"/>
          </a:ln>
        </p:spPr>
      </p:sp>
      <p:sp>
        <p:nvSpPr>
          <p:cNvPr id="25" name="Text 22"/>
          <p:cNvSpPr/>
          <p:nvPr/>
        </p:nvSpPr>
        <p:spPr>
          <a:xfrm>
            <a:off x="768096" y="3453079"/>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Die ausdrückliche neue Präsenzbeschreibung steht so nicht im Jahresbuch.</a:t>
            </a:r>
            <a:endParaRPr lang="en-US" sz="1820" dirty="0"/>
          </a:p>
        </p:txBody>
      </p:sp>
      <p:sp>
        <p:nvSpPr>
          <p:cNvPr id="26" name="Shape 23"/>
          <p:cNvSpPr/>
          <p:nvPr/>
        </p:nvSpPr>
        <p:spPr>
          <a:xfrm>
            <a:off x="6382512" y="2738628"/>
            <a:ext cx="45720" cy="45720"/>
          </a:xfrm>
          <a:prstGeom prst="rect">
            <a:avLst/>
          </a:prstGeom>
          <a:solidFill>
            <a:srgbClr val="8D9B77"/>
          </a:solidFill>
          <a:ln w="12700">
            <a:solidFill>
              <a:srgbClr val="8D9B77"/>
            </a:solidFill>
            <a:prstDash val="solid"/>
          </a:ln>
        </p:spPr>
      </p:sp>
      <p:sp>
        <p:nvSpPr>
          <p:cNvPr id="27" name="Text 24"/>
          <p:cNvSpPr/>
          <p:nvPr/>
        </p:nvSpPr>
        <p:spPr>
          <a:xfrm>
            <a:off x="6547104" y="2651760"/>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Betreuung in Präsenz, auch durch Glasscheibe oder Bildschirm, wird ausdrücklich beschrieben.</a:t>
            </a:r>
            <a:endParaRPr lang="en-US" sz="1820" dirty="0"/>
          </a:p>
        </p:txBody>
      </p:sp>
      <p:sp>
        <p:nvSpPr>
          <p:cNvPr id="28" name="Shape 25"/>
          <p:cNvSpPr/>
          <p:nvPr/>
        </p:nvSpPr>
        <p:spPr>
          <a:xfrm>
            <a:off x="6382512" y="3539947"/>
            <a:ext cx="45720" cy="45720"/>
          </a:xfrm>
          <a:prstGeom prst="rect">
            <a:avLst/>
          </a:prstGeom>
          <a:solidFill>
            <a:srgbClr val="8D9B77"/>
          </a:solidFill>
          <a:ln w="12700">
            <a:solidFill>
              <a:srgbClr val="8D9B77"/>
            </a:solidFill>
            <a:prstDash val="solid"/>
          </a:ln>
        </p:spPr>
      </p:sp>
      <p:sp>
        <p:nvSpPr>
          <p:cNvPr id="29" name="Text 26"/>
          <p:cNvSpPr/>
          <p:nvPr/>
        </p:nvSpPr>
        <p:spPr>
          <a:xfrm>
            <a:off x="6547104" y="3453079"/>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Physische Anwesenheit im selben Raum ist nicht zwingend.</a:t>
            </a:r>
            <a:endParaRPr lang="en-US" sz="1820" dirty="0"/>
          </a:p>
        </p:txBody>
      </p:sp>
      <p:sp>
        <p:nvSpPr>
          <p:cNvPr id="30" name="Shape 27"/>
          <p:cNvSpPr/>
          <p:nvPr/>
        </p:nvSpPr>
        <p:spPr>
          <a:xfrm>
            <a:off x="6382512" y="4341266"/>
            <a:ext cx="45720" cy="45720"/>
          </a:xfrm>
          <a:prstGeom prst="rect">
            <a:avLst/>
          </a:prstGeom>
          <a:solidFill>
            <a:srgbClr val="8D9B77"/>
          </a:solidFill>
          <a:ln w="12700">
            <a:solidFill>
              <a:srgbClr val="8D9B77"/>
            </a:solidFill>
            <a:prstDash val="solid"/>
          </a:ln>
        </p:spPr>
      </p:sp>
      <p:sp>
        <p:nvSpPr>
          <p:cNvPr id="31" name="Text 28"/>
          <p:cNvSpPr/>
          <p:nvPr/>
        </p:nvSpPr>
        <p:spPr>
          <a:xfrm>
            <a:off x="6547104" y="4254398"/>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Die übrigen Voraussetzungen der 1:1-Betreuung bleiben zu erfüllen.</a:t>
            </a:r>
            <a:endParaRPr lang="en-US" sz="1820" dirty="0"/>
          </a:p>
        </p:txBody>
      </p:sp>
      <p:sp>
        <p:nvSpPr>
          <p:cNvPr id="32" name="Shape 29"/>
          <p:cNvSpPr/>
          <p:nvPr/>
        </p:nvSpPr>
        <p:spPr>
          <a:xfrm>
            <a:off x="438912" y="5577840"/>
            <a:ext cx="11314176" cy="539496"/>
          </a:xfrm>
          <a:prstGeom prst="rect">
            <a:avLst/>
          </a:prstGeom>
          <a:solidFill>
            <a:srgbClr val="ECEFDF"/>
          </a:solidFill>
          <a:ln w="12700">
            <a:solidFill>
              <a:srgbClr val="ECEFDF"/>
            </a:solidFill>
            <a:prstDash val="solid"/>
          </a:ln>
        </p:spPr>
      </p:sp>
      <p:sp>
        <p:nvSpPr>
          <p:cNvPr id="33" name="Shape 30"/>
          <p:cNvSpPr/>
          <p:nvPr/>
        </p:nvSpPr>
        <p:spPr>
          <a:xfrm>
            <a:off x="438912" y="5577840"/>
            <a:ext cx="41148" cy="539496"/>
          </a:xfrm>
          <a:prstGeom prst="rect">
            <a:avLst/>
          </a:prstGeom>
          <a:solidFill>
            <a:srgbClr val="284907"/>
          </a:solidFill>
          <a:ln w="12700">
            <a:solidFill>
              <a:srgbClr val="284907"/>
            </a:solidFill>
            <a:prstDash val="solid"/>
          </a:ln>
        </p:spPr>
      </p:sp>
      <p:sp>
        <p:nvSpPr>
          <p:cNvPr id="34" name="Text 31"/>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Die Ergänzung erlaubt nicht automatisch eine parallele Betreuung mehrerer Patientinnen oder Patienten.</a:t>
            </a:r>
            <a:endParaRPr lang="en-US" sz="1512"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05 | THERAPIEN UND KOMPLEXBEHANDLUNGEN</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FREQUENZ PRÄZISIERT</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"Täglich": nicht überall dieselbe Frequenz</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375, 385–386, 396–397; CHOP 2027: S. 390–391, 401, 412–413.</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72 / 124</a:t>
            </a:r>
            <a:endParaRPr lang="en-US" sz="900" dirty="0"/>
          </a:p>
        </p:txBody>
      </p:sp>
      <p:sp>
        <p:nvSpPr>
          <p:cNvPr id="16" name="Shape 13"/>
          <p:cNvSpPr/>
          <p:nvPr/>
        </p:nvSpPr>
        <p:spPr>
          <a:xfrm>
            <a:off x="438912" y="2020824"/>
            <a:ext cx="3932980" cy="438912"/>
          </a:xfrm>
          <a:prstGeom prst="rect">
            <a:avLst/>
          </a:prstGeom>
          <a:solidFill>
            <a:srgbClr val="303D43"/>
          </a:solidFill>
          <a:ln w="12700">
            <a:solidFill>
              <a:srgbClr val="303D43"/>
            </a:solidFill>
            <a:prstDash val="solid"/>
          </a:ln>
        </p:spPr>
      </p:sp>
      <p:sp>
        <p:nvSpPr>
          <p:cNvPr id="17" name="Text 14"/>
          <p:cNvSpPr/>
          <p:nvPr/>
        </p:nvSpPr>
        <p:spPr>
          <a:xfrm>
            <a:off x="557784" y="2093976"/>
            <a:ext cx="3695236"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Kode / Mindestmerkmal</a:t>
            </a:r>
            <a:endParaRPr lang="en-US" sz="1327" dirty="0"/>
          </a:p>
        </p:txBody>
      </p:sp>
      <p:sp>
        <p:nvSpPr>
          <p:cNvPr id="18" name="Shape 15"/>
          <p:cNvSpPr/>
          <p:nvPr/>
        </p:nvSpPr>
        <p:spPr>
          <a:xfrm>
            <a:off x="4371892" y="2020824"/>
            <a:ext cx="3750050" cy="438912"/>
          </a:xfrm>
          <a:prstGeom prst="rect">
            <a:avLst/>
          </a:prstGeom>
          <a:solidFill>
            <a:srgbClr val="303D43"/>
          </a:solidFill>
          <a:ln w="12700">
            <a:solidFill>
              <a:srgbClr val="303D43"/>
            </a:solidFill>
            <a:prstDash val="solid"/>
          </a:ln>
        </p:spPr>
      </p:sp>
      <p:sp>
        <p:nvSpPr>
          <p:cNvPr id="19" name="Text 16"/>
          <p:cNvSpPr/>
          <p:nvPr/>
        </p:nvSpPr>
        <p:spPr>
          <a:xfrm>
            <a:off x="4490764" y="2093976"/>
            <a:ext cx="3512306"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2026</a:t>
            </a:r>
            <a:endParaRPr lang="en-US" sz="1327" dirty="0"/>
          </a:p>
        </p:txBody>
      </p:sp>
      <p:sp>
        <p:nvSpPr>
          <p:cNvPr id="20" name="Shape 17"/>
          <p:cNvSpPr/>
          <p:nvPr/>
        </p:nvSpPr>
        <p:spPr>
          <a:xfrm>
            <a:off x="8121942" y="2020824"/>
            <a:ext cx="3631146" cy="438912"/>
          </a:xfrm>
          <a:prstGeom prst="rect">
            <a:avLst/>
          </a:prstGeom>
          <a:solidFill>
            <a:srgbClr val="303D43"/>
          </a:solidFill>
          <a:ln w="12700">
            <a:solidFill>
              <a:srgbClr val="303D43"/>
            </a:solidFill>
            <a:prstDash val="solid"/>
          </a:ln>
        </p:spPr>
      </p:sp>
      <p:sp>
        <p:nvSpPr>
          <p:cNvPr id="21" name="Text 18"/>
          <p:cNvSpPr/>
          <p:nvPr/>
        </p:nvSpPr>
        <p:spPr>
          <a:xfrm>
            <a:off x="8240814" y="2093976"/>
            <a:ext cx="3393402"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2027</a:t>
            </a:r>
            <a:endParaRPr lang="en-US" sz="1327" dirty="0"/>
          </a:p>
        </p:txBody>
      </p:sp>
      <p:sp>
        <p:nvSpPr>
          <p:cNvPr id="22" name="Shape 19"/>
          <p:cNvSpPr/>
          <p:nvPr/>
        </p:nvSpPr>
        <p:spPr>
          <a:xfrm>
            <a:off x="438912" y="2459736"/>
            <a:ext cx="3932980" cy="837590"/>
          </a:xfrm>
          <a:prstGeom prst="rect">
            <a:avLst/>
          </a:prstGeom>
          <a:solidFill>
            <a:srgbClr val="FFFFFF"/>
          </a:solidFill>
          <a:ln w="12700">
            <a:solidFill>
              <a:srgbClr val="FFFFFF"/>
            </a:solidFill>
            <a:prstDash val="solid"/>
          </a:ln>
        </p:spPr>
      </p:sp>
      <p:sp>
        <p:nvSpPr>
          <p:cNvPr id="23" name="Text 20"/>
          <p:cNvSpPr/>
          <p:nvPr/>
        </p:nvSpPr>
        <p:spPr>
          <a:xfrm>
            <a:off x="557784" y="2528316"/>
            <a:ext cx="3695236" cy="700430"/>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93.89.2- Therapieeinheiten</a:t>
            </a:r>
            <a:endParaRPr lang="en-US" sz="1677" dirty="0"/>
          </a:p>
        </p:txBody>
      </p:sp>
      <p:sp>
        <p:nvSpPr>
          <p:cNvPr id="24" name="Shape 21"/>
          <p:cNvSpPr/>
          <p:nvPr/>
        </p:nvSpPr>
        <p:spPr>
          <a:xfrm>
            <a:off x="4371892" y="2459736"/>
            <a:ext cx="3750050" cy="837590"/>
          </a:xfrm>
          <a:prstGeom prst="rect">
            <a:avLst/>
          </a:prstGeom>
          <a:solidFill>
            <a:srgbClr val="FFFFFF"/>
          </a:solidFill>
          <a:ln w="12700">
            <a:solidFill>
              <a:srgbClr val="FFFFFF"/>
            </a:solidFill>
            <a:prstDash val="solid"/>
          </a:ln>
        </p:spPr>
      </p:sp>
      <p:sp>
        <p:nvSpPr>
          <p:cNvPr id="25" name="Text 22"/>
          <p:cNvSpPr/>
          <p:nvPr/>
        </p:nvSpPr>
        <p:spPr>
          <a:xfrm>
            <a:off x="4490764" y="2528316"/>
            <a:ext cx="3512306" cy="700430"/>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Mindestens drei Einheiten täglich; zugleich 15 pro Woche</a:t>
            </a:r>
            <a:endParaRPr lang="en-US" sz="1677" dirty="0"/>
          </a:p>
        </p:txBody>
      </p:sp>
      <p:sp>
        <p:nvSpPr>
          <p:cNvPr id="26" name="Shape 23"/>
          <p:cNvSpPr/>
          <p:nvPr/>
        </p:nvSpPr>
        <p:spPr>
          <a:xfrm>
            <a:off x="8121942" y="2459736"/>
            <a:ext cx="3631146" cy="837590"/>
          </a:xfrm>
          <a:prstGeom prst="rect">
            <a:avLst/>
          </a:prstGeom>
          <a:solidFill>
            <a:srgbClr val="FFFFFF"/>
          </a:solidFill>
          <a:ln w="12700">
            <a:solidFill>
              <a:srgbClr val="FFFFFF"/>
            </a:solidFill>
            <a:prstDash val="solid"/>
          </a:ln>
        </p:spPr>
      </p:sp>
      <p:sp>
        <p:nvSpPr>
          <p:cNvPr id="27" name="Text 24"/>
          <p:cNvSpPr/>
          <p:nvPr/>
        </p:nvSpPr>
        <p:spPr>
          <a:xfrm>
            <a:off x="8240814" y="2528316"/>
            <a:ext cx="3393402" cy="700430"/>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Mindestens drei Einheiten an 5/7 Tagen</a:t>
            </a:r>
            <a:endParaRPr lang="en-US" sz="1677" dirty="0"/>
          </a:p>
        </p:txBody>
      </p:sp>
      <p:sp>
        <p:nvSpPr>
          <p:cNvPr id="28" name="Shape 25"/>
          <p:cNvSpPr/>
          <p:nvPr/>
        </p:nvSpPr>
        <p:spPr>
          <a:xfrm>
            <a:off x="438912" y="3297326"/>
            <a:ext cx="3932980" cy="837590"/>
          </a:xfrm>
          <a:prstGeom prst="rect">
            <a:avLst/>
          </a:prstGeom>
          <a:solidFill>
            <a:srgbClr val="F0EBE1"/>
          </a:solidFill>
          <a:ln w="12700">
            <a:solidFill>
              <a:srgbClr val="F0EBE1"/>
            </a:solidFill>
            <a:prstDash val="solid"/>
          </a:ln>
        </p:spPr>
      </p:sp>
      <p:sp>
        <p:nvSpPr>
          <p:cNvPr id="29" name="Text 26"/>
          <p:cNvSpPr/>
          <p:nvPr/>
        </p:nvSpPr>
        <p:spPr>
          <a:xfrm>
            <a:off x="557784" y="3365906"/>
            <a:ext cx="3695236" cy="700430"/>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93.9A.1- Therapie</a:t>
            </a:r>
            <a:endParaRPr lang="en-US" sz="1677" dirty="0"/>
          </a:p>
        </p:txBody>
      </p:sp>
      <p:sp>
        <p:nvSpPr>
          <p:cNvPr id="30" name="Shape 27"/>
          <p:cNvSpPr/>
          <p:nvPr/>
        </p:nvSpPr>
        <p:spPr>
          <a:xfrm>
            <a:off x="4371892" y="3297326"/>
            <a:ext cx="3750050" cy="837590"/>
          </a:xfrm>
          <a:prstGeom prst="rect">
            <a:avLst/>
          </a:prstGeom>
          <a:solidFill>
            <a:srgbClr val="F0EBE1"/>
          </a:solidFill>
          <a:ln w="12700">
            <a:solidFill>
              <a:srgbClr val="F0EBE1"/>
            </a:solidFill>
            <a:prstDash val="solid"/>
          </a:ln>
        </p:spPr>
      </p:sp>
      <p:sp>
        <p:nvSpPr>
          <p:cNvPr id="31" name="Text 28"/>
          <p:cNvSpPr/>
          <p:nvPr/>
        </p:nvSpPr>
        <p:spPr>
          <a:xfrm>
            <a:off x="4490764" y="3365906"/>
            <a:ext cx="3512306" cy="700430"/>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Täglich mindestens eine Einheit von 30 Minuten</a:t>
            </a:r>
            <a:endParaRPr lang="en-US" sz="1677" dirty="0"/>
          </a:p>
        </p:txBody>
      </p:sp>
      <p:sp>
        <p:nvSpPr>
          <p:cNvPr id="32" name="Shape 29"/>
          <p:cNvSpPr/>
          <p:nvPr/>
        </p:nvSpPr>
        <p:spPr>
          <a:xfrm>
            <a:off x="8121942" y="3297326"/>
            <a:ext cx="3631146" cy="837590"/>
          </a:xfrm>
          <a:prstGeom prst="rect">
            <a:avLst/>
          </a:prstGeom>
          <a:solidFill>
            <a:srgbClr val="F0EBE1"/>
          </a:solidFill>
          <a:ln w="12700">
            <a:solidFill>
              <a:srgbClr val="F0EBE1"/>
            </a:solidFill>
            <a:prstDash val="solid"/>
          </a:ln>
        </p:spPr>
      </p:sp>
      <p:sp>
        <p:nvSpPr>
          <p:cNvPr id="33" name="Text 30"/>
          <p:cNvSpPr/>
          <p:nvPr/>
        </p:nvSpPr>
        <p:spPr>
          <a:xfrm>
            <a:off x="8240814" y="3365906"/>
            <a:ext cx="3393402" cy="700430"/>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An 5/7 Tagen mindestens eine Einheit von 30 Minuten</a:t>
            </a:r>
            <a:endParaRPr lang="en-US" sz="1677" dirty="0"/>
          </a:p>
        </p:txBody>
      </p:sp>
      <p:sp>
        <p:nvSpPr>
          <p:cNvPr id="34" name="Shape 31"/>
          <p:cNvSpPr/>
          <p:nvPr/>
        </p:nvSpPr>
        <p:spPr>
          <a:xfrm>
            <a:off x="438912" y="4134917"/>
            <a:ext cx="3932980" cy="616306"/>
          </a:xfrm>
          <a:prstGeom prst="rect">
            <a:avLst/>
          </a:prstGeom>
          <a:solidFill>
            <a:srgbClr val="FFFFFF"/>
          </a:solidFill>
          <a:ln w="12700">
            <a:solidFill>
              <a:srgbClr val="FFFFFF"/>
            </a:solidFill>
            <a:prstDash val="solid"/>
          </a:ln>
        </p:spPr>
      </p:sp>
      <p:sp>
        <p:nvSpPr>
          <p:cNvPr id="35" name="Text 32"/>
          <p:cNvSpPr/>
          <p:nvPr/>
        </p:nvSpPr>
        <p:spPr>
          <a:xfrm>
            <a:off x="557784" y="4203497"/>
            <a:ext cx="3695236" cy="479146"/>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94.3C.- ärztliche Visite</a:t>
            </a:r>
            <a:endParaRPr lang="en-US" sz="1677" dirty="0"/>
          </a:p>
        </p:txBody>
      </p:sp>
      <p:sp>
        <p:nvSpPr>
          <p:cNvPr id="36" name="Shape 33"/>
          <p:cNvSpPr/>
          <p:nvPr/>
        </p:nvSpPr>
        <p:spPr>
          <a:xfrm>
            <a:off x="4371892" y="4134917"/>
            <a:ext cx="3750050" cy="616306"/>
          </a:xfrm>
          <a:prstGeom prst="rect">
            <a:avLst/>
          </a:prstGeom>
          <a:solidFill>
            <a:srgbClr val="FFFFFF"/>
          </a:solidFill>
          <a:ln w="12700">
            <a:solidFill>
              <a:srgbClr val="FFFFFF"/>
            </a:solidFill>
            <a:prstDash val="solid"/>
          </a:ln>
        </p:spPr>
      </p:sp>
      <p:sp>
        <p:nvSpPr>
          <p:cNvPr id="37" name="Text 34"/>
          <p:cNvSpPr/>
          <p:nvPr/>
        </p:nvSpPr>
        <p:spPr>
          <a:xfrm>
            <a:off x="4490764" y="4203497"/>
            <a:ext cx="3512306" cy="479146"/>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Tägliche ärztliche Visite</a:t>
            </a:r>
            <a:endParaRPr lang="en-US" sz="1677" dirty="0"/>
          </a:p>
        </p:txBody>
      </p:sp>
      <p:sp>
        <p:nvSpPr>
          <p:cNvPr id="38" name="Shape 35"/>
          <p:cNvSpPr/>
          <p:nvPr/>
        </p:nvSpPr>
        <p:spPr>
          <a:xfrm>
            <a:off x="8121942" y="4134917"/>
            <a:ext cx="3631146" cy="616306"/>
          </a:xfrm>
          <a:prstGeom prst="rect">
            <a:avLst/>
          </a:prstGeom>
          <a:solidFill>
            <a:srgbClr val="FFFFFF"/>
          </a:solidFill>
          <a:ln w="12700">
            <a:solidFill>
              <a:srgbClr val="FFFFFF"/>
            </a:solidFill>
            <a:prstDash val="solid"/>
          </a:ln>
        </p:spPr>
      </p:sp>
      <p:sp>
        <p:nvSpPr>
          <p:cNvPr id="39" name="Text 36"/>
          <p:cNvSpPr/>
          <p:nvPr/>
        </p:nvSpPr>
        <p:spPr>
          <a:xfrm>
            <a:off x="8240814" y="4203497"/>
            <a:ext cx="3393402" cy="479146"/>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An 5/7 Tagen ärztliche Visite</a:t>
            </a:r>
            <a:endParaRPr lang="en-US" sz="1677" dirty="0"/>
          </a:p>
        </p:txBody>
      </p:sp>
      <p:sp>
        <p:nvSpPr>
          <p:cNvPr id="40" name="Shape 37"/>
          <p:cNvSpPr/>
          <p:nvPr/>
        </p:nvSpPr>
        <p:spPr>
          <a:xfrm>
            <a:off x="438912" y="4751222"/>
            <a:ext cx="3932980" cy="616306"/>
          </a:xfrm>
          <a:prstGeom prst="rect">
            <a:avLst/>
          </a:prstGeom>
          <a:solidFill>
            <a:srgbClr val="F0EBE1"/>
          </a:solidFill>
          <a:ln w="12700">
            <a:solidFill>
              <a:srgbClr val="F0EBE1"/>
            </a:solidFill>
            <a:prstDash val="solid"/>
          </a:ln>
        </p:spPr>
      </p:sp>
      <p:sp>
        <p:nvSpPr>
          <p:cNvPr id="41" name="Text 38"/>
          <p:cNvSpPr/>
          <p:nvPr/>
        </p:nvSpPr>
        <p:spPr>
          <a:xfrm>
            <a:off x="557784" y="4819802"/>
            <a:ext cx="3695236" cy="479146"/>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94.3C.- intensive Pflege</a:t>
            </a:r>
            <a:endParaRPr lang="en-US" sz="1677" dirty="0"/>
          </a:p>
        </p:txBody>
      </p:sp>
      <p:sp>
        <p:nvSpPr>
          <p:cNvPr id="42" name="Shape 39"/>
          <p:cNvSpPr/>
          <p:nvPr/>
        </p:nvSpPr>
        <p:spPr>
          <a:xfrm>
            <a:off x="4371892" y="4751222"/>
            <a:ext cx="3750050" cy="616306"/>
          </a:xfrm>
          <a:prstGeom prst="rect">
            <a:avLst/>
          </a:prstGeom>
          <a:solidFill>
            <a:srgbClr val="F0EBE1"/>
          </a:solidFill>
          <a:ln w="12700">
            <a:solidFill>
              <a:srgbClr val="F0EBE1"/>
            </a:solidFill>
            <a:prstDash val="solid"/>
          </a:ln>
        </p:spPr>
      </p:sp>
      <p:sp>
        <p:nvSpPr>
          <p:cNvPr id="43" name="Text 40"/>
          <p:cNvSpPr/>
          <p:nvPr/>
        </p:nvSpPr>
        <p:spPr>
          <a:xfrm>
            <a:off x="4490764" y="4819802"/>
            <a:ext cx="3512306" cy="479146"/>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Täglich an 7 von 7 Tagen</a:t>
            </a:r>
            <a:endParaRPr lang="en-US" sz="1677" dirty="0"/>
          </a:p>
        </p:txBody>
      </p:sp>
      <p:sp>
        <p:nvSpPr>
          <p:cNvPr id="44" name="Shape 41"/>
          <p:cNvSpPr/>
          <p:nvPr/>
        </p:nvSpPr>
        <p:spPr>
          <a:xfrm>
            <a:off x="8121942" y="4751222"/>
            <a:ext cx="3631146" cy="616306"/>
          </a:xfrm>
          <a:prstGeom prst="rect">
            <a:avLst/>
          </a:prstGeom>
          <a:solidFill>
            <a:srgbClr val="F0EBE1"/>
          </a:solidFill>
          <a:ln w="12700">
            <a:solidFill>
              <a:srgbClr val="F0EBE1"/>
            </a:solidFill>
            <a:prstDash val="solid"/>
          </a:ln>
        </p:spPr>
      </p:sp>
      <p:sp>
        <p:nvSpPr>
          <p:cNvPr id="45" name="Text 42"/>
          <p:cNvSpPr/>
          <p:nvPr/>
        </p:nvSpPr>
        <p:spPr>
          <a:xfrm>
            <a:off x="8240814" y="4819802"/>
            <a:ext cx="3393402" cy="479146"/>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An 7/7 Tagen</a:t>
            </a:r>
            <a:endParaRPr lang="en-US" sz="1677" dirty="0"/>
          </a:p>
        </p:txBody>
      </p:sp>
      <p:sp>
        <p:nvSpPr>
          <p:cNvPr id="46" name="Shape 43"/>
          <p:cNvSpPr/>
          <p:nvPr/>
        </p:nvSpPr>
        <p:spPr>
          <a:xfrm>
            <a:off x="438912" y="5577840"/>
            <a:ext cx="11314176" cy="539496"/>
          </a:xfrm>
          <a:prstGeom prst="rect">
            <a:avLst/>
          </a:prstGeom>
          <a:solidFill>
            <a:srgbClr val="ECEFDF"/>
          </a:solidFill>
          <a:ln w="12700">
            <a:solidFill>
              <a:srgbClr val="ECEFDF"/>
            </a:solidFill>
            <a:prstDash val="solid"/>
          </a:ln>
        </p:spPr>
      </p:sp>
      <p:sp>
        <p:nvSpPr>
          <p:cNvPr id="47" name="Shape 44"/>
          <p:cNvSpPr/>
          <p:nvPr/>
        </p:nvSpPr>
        <p:spPr>
          <a:xfrm>
            <a:off x="438912" y="5577840"/>
            <a:ext cx="41148" cy="539496"/>
          </a:xfrm>
          <a:prstGeom prst="rect">
            <a:avLst/>
          </a:prstGeom>
          <a:solidFill>
            <a:srgbClr val="284907"/>
          </a:solidFill>
          <a:ln w="12700">
            <a:solidFill>
              <a:srgbClr val="284907"/>
            </a:solidFill>
            <a:prstDash val="solid"/>
          </a:ln>
        </p:spPr>
      </p:sp>
      <p:sp>
        <p:nvSpPr>
          <p:cNvPr id="48" name="Text 45"/>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Eine 5/7-Vorgabe für die Visite ändert nicht automatisch die 7/7-Vorgabe der Pflege.</a:t>
            </a:r>
            <a:endParaRPr lang="en-US" sz="1512"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05 | THERAPIEN UND KOMPLEXBEHANDLUNGEN</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FREQUENZ PRÄZISIERT</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Weitere Frequenzangaben: gezielt statt pauschal ändern</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389, 392–393, 409–410, 436–437, 467; CHOP 2027: S. 404–405, 408–409, 425–426, 452–454, 483.</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73 / 124</a:t>
            </a:r>
            <a:endParaRPr lang="en-US" sz="900" dirty="0"/>
          </a:p>
        </p:txBody>
      </p:sp>
      <p:sp>
        <p:nvSpPr>
          <p:cNvPr id="16" name="Shape 13"/>
          <p:cNvSpPr/>
          <p:nvPr/>
        </p:nvSpPr>
        <p:spPr>
          <a:xfrm>
            <a:off x="438912" y="2020824"/>
            <a:ext cx="3841515" cy="438912"/>
          </a:xfrm>
          <a:prstGeom prst="rect">
            <a:avLst/>
          </a:prstGeom>
          <a:solidFill>
            <a:srgbClr val="303D43"/>
          </a:solidFill>
          <a:ln w="12700">
            <a:solidFill>
              <a:srgbClr val="303D43"/>
            </a:solidFill>
            <a:prstDash val="solid"/>
          </a:ln>
        </p:spPr>
      </p:sp>
      <p:sp>
        <p:nvSpPr>
          <p:cNvPr id="17" name="Text 14"/>
          <p:cNvSpPr/>
          <p:nvPr/>
        </p:nvSpPr>
        <p:spPr>
          <a:xfrm>
            <a:off x="557784" y="2093976"/>
            <a:ext cx="3603771"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Bereich</a:t>
            </a:r>
            <a:endParaRPr lang="en-US" sz="1327" dirty="0"/>
          </a:p>
        </p:txBody>
      </p:sp>
      <p:sp>
        <p:nvSpPr>
          <p:cNvPr id="18" name="Shape 15"/>
          <p:cNvSpPr/>
          <p:nvPr/>
        </p:nvSpPr>
        <p:spPr>
          <a:xfrm>
            <a:off x="4280427" y="2020824"/>
            <a:ext cx="4573232" cy="438912"/>
          </a:xfrm>
          <a:prstGeom prst="rect">
            <a:avLst/>
          </a:prstGeom>
          <a:solidFill>
            <a:srgbClr val="303D43"/>
          </a:solidFill>
          <a:ln w="12700">
            <a:solidFill>
              <a:srgbClr val="303D43"/>
            </a:solidFill>
            <a:prstDash val="solid"/>
          </a:ln>
        </p:spPr>
      </p:sp>
      <p:sp>
        <p:nvSpPr>
          <p:cNvPr id="19" name="Text 16"/>
          <p:cNvSpPr/>
          <p:nvPr/>
        </p:nvSpPr>
        <p:spPr>
          <a:xfrm>
            <a:off x="4399299" y="2093976"/>
            <a:ext cx="4335488"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Konkretisierte Vorgabe 2027</a:t>
            </a:r>
            <a:endParaRPr lang="en-US" sz="1327" dirty="0"/>
          </a:p>
        </p:txBody>
      </p:sp>
      <p:sp>
        <p:nvSpPr>
          <p:cNvPr id="20" name="Shape 17"/>
          <p:cNvSpPr/>
          <p:nvPr/>
        </p:nvSpPr>
        <p:spPr>
          <a:xfrm>
            <a:off x="8853659" y="2020824"/>
            <a:ext cx="2899429" cy="438912"/>
          </a:xfrm>
          <a:prstGeom prst="rect">
            <a:avLst/>
          </a:prstGeom>
          <a:solidFill>
            <a:srgbClr val="303D43"/>
          </a:solidFill>
          <a:ln w="12700">
            <a:solidFill>
              <a:srgbClr val="303D43"/>
            </a:solidFill>
            <a:prstDash val="solid"/>
          </a:ln>
        </p:spPr>
      </p:sp>
      <p:sp>
        <p:nvSpPr>
          <p:cNvPr id="21" name="Text 18"/>
          <p:cNvSpPr/>
          <p:nvPr/>
        </p:nvSpPr>
        <p:spPr>
          <a:xfrm>
            <a:off x="8972531" y="2093976"/>
            <a:ext cx="2661685"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Einordnung</a:t>
            </a:r>
            <a:endParaRPr lang="en-US" sz="1327" dirty="0"/>
          </a:p>
        </p:txBody>
      </p:sp>
      <p:sp>
        <p:nvSpPr>
          <p:cNvPr id="22" name="Shape 19"/>
          <p:cNvSpPr/>
          <p:nvPr/>
        </p:nvSpPr>
        <p:spPr>
          <a:xfrm>
            <a:off x="438912" y="2459736"/>
            <a:ext cx="3841515" cy="666864"/>
          </a:xfrm>
          <a:prstGeom prst="rect">
            <a:avLst/>
          </a:prstGeom>
          <a:solidFill>
            <a:srgbClr val="FFFFFF"/>
          </a:solidFill>
          <a:ln w="12700">
            <a:solidFill>
              <a:srgbClr val="FFFFFF"/>
            </a:solidFill>
            <a:prstDash val="solid"/>
          </a:ln>
        </p:spPr>
      </p:sp>
      <p:sp>
        <p:nvSpPr>
          <p:cNvPr id="23" name="Text 20"/>
          <p:cNvSpPr/>
          <p:nvPr/>
        </p:nvSpPr>
        <p:spPr>
          <a:xfrm>
            <a:off x="557784" y="2528316"/>
            <a:ext cx="3603771" cy="529704"/>
          </a:xfrm>
          <a:prstGeom prst="rect">
            <a:avLst/>
          </a:prstGeom>
          <a:noFill/>
          <a:ln/>
        </p:spPr>
        <p:txBody>
          <a:bodyPr wrap="square" lIns="0" tIns="0" rIns="0" bIns="0" rtlCol="0" anchor="ctr"/>
          <a:lstStyle/>
          <a:p>
            <a:pPr marL="0" indent="0">
              <a:lnSpc>
                <a:spcPct val="104000"/>
              </a:lnSpc>
              <a:buNone/>
            </a:pPr>
            <a:r>
              <a:rPr lang="en-US" sz="1658" b="1" dirty="0">
                <a:solidFill>
                  <a:srgbClr val="243239"/>
                </a:solidFill>
                <a:latin typeface="Arial" pitchFamily="34" charset="0"/>
                <a:ea typeface="Arial" pitchFamily="34" charset="-122"/>
                <a:cs typeface="Arial" pitchFamily="34" charset="-120"/>
              </a:rPr>
              <a:t>94.35.1- / .2- Krisenintervention</a:t>
            </a:r>
            <a:endParaRPr lang="en-US" sz="1658" dirty="0"/>
          </a:p>
        </p:txBody>
      </p:sp>
      <p:sp>
        <p:nvSpPr>
          <p:cNvPr id="24" name="Shape 21"/>
          <p:cNvSpPr/>
          <p:nvPr/>
        </p:nvSpPr>
        <p:spPr>
          <a:xfrm>
            <a:off x="4280427" y="2459736"/>
            <a:ext cx="4573232" cy="666864"/>
          </a:xfrm>
          <a:prstGeom prst="rect">
            <a:avLst/>
          </a:prstGeom>
          <a:solidFill>
            <a:srgbClr val="FFFFFF"/>
          </a:solidFill>
          <a:ln w="12700">
            <a:solidFill>
              <a:srgbClr val="FFFFFF"/>
            </a:solidFill>
            <a:prstDash val="solid"/>
          </a:ln>
        </p:spPr>
      </p:sp>
      <p:sp>
        <p:nvSpPr>
          <p:cNvPr id="25" name="Text 22"/>
          <p:cNvSpPr/>
          <p:nvPr/>
        </p:nvSpPr>
        <p:spPr>
          <a:xfrm>
            <a:off x="4399299" y="2528316"/>
            <a:ext cx="4335488" cy="529704"/>
          </a:xfrm>
          <a:prstGeom prst="rect">
            <a:avLst/>
          </a:prstGeom>
          <a:noFill/>
          <a:ln/>
        </p:spPr>
        <p:txBody>
          <a:bodyPr wrap="square" lIns="0" tIns="0" rIns="0" bIns="0" rtlCol="0" anchor="ctr"/>
          <a:lstStyle/>
          <a:p>
            <a:pPr marL="0" indent="0">
              <a:lnSpc>
                <a:spcPct val="104000"/>
              </a:lnSpc>
              <a:buNone/>
            </a:pPr>
            <a:r>
              <a:rPr lang="en-US" sz="1658" dirty="0">
                <a:solidFill>
                  <a:srgbClr val="243239"/>
                </a:solidFill>
                <a:latin typeface="Arial" pitchFamily="34" charset="0"/>
                <a:ea typeface="Arial" pitchFamily="34" charset="-122"/>
                <a:cs typeface="Arial" pitchFamily="34" charset="-120"/>
              </a:rPr>
              <a:t>Therapie, Befunderhebung, Arztvisite und Teambesprechung an 7/7 Tagen</a:t>
            </a:r>
            <a:endParaRPr lang="en-US" sz="1658" dirty="0"/>
          </a:p>
        </p:txBody>
      </p:sp>
      <p:sp>
        <p:nvSpPr>
          <p:cNvPr id="26" name="Shape 23"/>
          <p:cNvSpPr/>
          <p:nvPr/>
        </p:nvSpPr>
        <p:spPr>
          <a:xfrm>
            <a:off x="8853659" y="2459736"/>
            <a:ext cx="2899429" cy="666864"/>
          </a:xfrm>
          <a:prstGeom prst="rect">
            <a:avLst/>
          </a:prstGeom>
          <a:solidFill>
            <a:srgbClr val="FFFFFF"/>
          </a:solidFill>
          <a:ln w="12700">
            <a:solidFill>
              <a:srgbClr val="FFFFFF"/>
            </a:solidFill>
            <a:prstDash val="solid"/>
          </a:ln>
        </p:spPr>
      </p:sp>
      <p:sp>
        <p:nvSpPr>
          <p:cNvPr id="27" name="Text 24"/>
          <p:cNvSpPr/>
          <p:nvPr/>
        </p:nvSpPr>
        <p:spPr>
          <a:xfrm>
            <a:off x="8972531" y="2528316"/>
            <a:ext cx="2661685" cy="529704"/>
          </a:xfrm>
          <a:prstGeom prst="rect">
            <a:avLst/>
          </a:prstGeom>
          <a:noFill/>
          <a:ln/>
        </p:spPr>
        <p:txBody>
          <a:bodyPr wrap="square" lIns="0" tIns="0" rIns="0" bIns="0" rtlCol="0" anchor="ctr"/>
          <a:lstStyle/>
          <a:p>
            <a:pPr marL="0" indent="0">
              <a:lnSpc>
                <a:spcPct val="104000"/>
              </a:lnSpc>
              <a:buNone/>
            </a:pPr>
            <a:r>
              <a:rPr lang="en-US" sz="1658" dirty="0">
                <a:solidFill>
                  <a:srgbClr val="243239"/>
                </a:solidFill>
                <a:latin typeface="Arial" pitchFamily="34" charset="0"/>
                <a:ea typeface="Arial" pitchFamily="34" charset="-122"/>
                <a:cs typeface="Arial" pitchFamily="34" charset="-120"/>
              </a:rPr>
              <a:t>Kein generelles Wochenend-Aussetzen</a:t>
            </a:r>
            <a:endParaRPr lang="en-US" sz="1658" dirty="0"/>
          </a:p>
        </p:txBody>
      </p:sp>
      <p:sp>
        <p:nvSpPr>
          <p:cNvPr id="28" name="Shape 25"/>
          <p:cNvSpPr/>
          <p:nvPr/>
        </p:nvSpPr>
        <p:spPr>
          <a:xfrm>
            <a:off x="438912" y="3126600"/>
            <a:ext cx="3841515" cy="666864"/>
          </a:xfrm>
          <a:prstGeom prst="rect">
            <a:avLst/>
          </a:prstGeom>
          <a:solidFill>
            <a:srgbClr val="F0EBE1"/>
          </a:solidFill>
          <a:ln w="12700">
            <a:solidFill>
              <a:srgbClr val="F0EBE1"/>
            </a:solidFill>
            <a:prstDash val="solid"/>
          </a:ln>
        </p:spPr>
      </p:sp>
      <p:sp>
        <p:nvSpPr>
          <p:cNvPr id="29" name="Text 26"/>
          <p:cNvSpPr/>
          <p:nvPr/>
        </p:nvSpPr>
        <p:spPr>
          <a:xfrm>
            <a:off x="557784" y="3195180"/>
            <a:ext cx="3603771" cy="529704"/>
          </a:xfrm>
          <a:prstGeom prst="rect">
            <a:avLst/>
          </a:prstGeom>
          <a:noFill/>
          <a:ln/>
        </p:spPr>
        <p:txBody>
          <a:bodyPr wrap="square" lIns="0" tIns="0" rIns="0" bIns="0" rtlCol="0" anchor="ctr"/>
          <a:lstStyle/>
          <a:p>
            <a:pPr marL="0" indent="0">
              <a:lnSpc>
                <a:spcPct val="104000"/>
              </a:lnSpc>
              <a:buNone/>
            </a:pPr>
            <a:r>
              <a:rPr lang="en-US" sz="1658" b="1" dirty="0">
                <a:solidFill>
                  <a:srgbClr val="243239"/>
                </a:solidFill>
                <a:latin typeface="Arial" pitchFamily="34" charset="0"/>
                <a:ea typeface="Arial" pitchFamily="34" charset="-122"/>
                <a:cs typeface="Arial" pitchFamily="34" charset="-120"/>
              </a:rPr>
              <a:t>99.B6.2- / .3- Hand / Amputationsstumpf</a:t>
            </a:r>
            <a:endParaRPr lang="en-US" sz="1658" dirty="0"/>
          </a:p>
        </p:txBody>
      </p:sp>
      <p:sp>
        <p:nvSpPr>
          <p:cNvPr id="30" name="Shape 27"/>
          <p:cNvSpPr/>
          <p:nvPr/>
        </p:nvSpPr>
        <p:spPr>
          <a:xfrm>
            <a:off x="4280427" y="3126600"/>
            <a:ext cx="4573232" cy="666864"/>
          </a:xfrm>
          <a:prstGeom prst="rect">
            <a:avLst/>
          </a:prstGeom>
          <a:solidFill>
            <a:srgbClr val="F0EBE1"/>
          </a:solidFill>
          <a:ln w="12700">
            <a:solidFill>
              <a:srgbClr val="F0EBE1"/>
            </a:solidFill>
            <a:prstDash val="solid"/>
          </a:ln>
        </p:spPr>
      </p:sp>
      <p:sp>
        <p:nvSpPr>
          <p:cNvPr id="31" name="Text 28"/>
          <p:cNvSpPr/>
          <p:nvPr/>
        </p:nvSpPr>
        <p:spPr>
          <a:xfrm>
            <a:off x="4399299" y="3195180"/>
            <a:ext cx="4335488" cy="529704"/>
          </a:xfrm>
          <a:prstGeom prst="rect">
            <a:avLst/>
          </a:prstGeom>
          <a:noFill/>
          <a:ln/>
        </p:spPr>
        <p:txBody>
          <a:bodyPr wrap="square" lIns="0" tIns="0" rIns="0" bIns="0" rtlCol="0" anchor="ctr"/>
          <a:lstStyle/>
          <a:p>
            <a:pPr marL="0" indent="0">
              <a:lnSpc>
                <a:spcPct val="104000"/>
              </a:lnSpc>
              <a:buNone/>
            </a:pPr>
            <a:r>
              <a:rPr lang="en-US" sz="1658" dirty="0">
                <a:solidFill>
                  <a:srgbClr val="243239"/>
                </a:solidFill>
                <a:latin typeface="Arial" pitchFamily="34" charset="0"/>
                <a:ea typeface="Arial" pitchFamily="34" charset="-122"/>
                <a:cs typeface="Arial" pitchFamily="34" charset="-120"/>
              </a:rPr>
              <a:t>Ärztliche Visite 5/7; Wundkontrolle 7/7</a:t>
            </a:r>
            <a:endParaRPr lang="en-US" sz="1658" dirty="0"/>
          </a:p>
        </p:txBody>
      </p:sp>
      <p:sp>
        <p:nvSpPr>
          <p:cNvPr id="32" name="Shape 29"/>
          <p:cNvSpPr/>
          <p:nvPr/>
        </p:nvSpPr>
        <p:spPr>
          <a:xfrm>
            <a:off x="8853659" y="3126600"/>
            <a:ext cx="2899429" cy="666864"/>
          </a:xfrm>
          <a:prstGeom prst="rect">
            <a:avLst/>
          </a:prstGeom>
          <a:solidFill>
            <a:srgbClr val="F0EBE1"/>
          </a:solidFill>
          <a:ln w="12700">
            <a:solidFill>
              <a:srgbClr val="F0EBE1"/>
            </a:solidFill>
            <a:prstDash val="solid"/>
          </a:ln>
        </p:spPr>
      </p:sp>
      <p:sp>
        <p:nvSpPr>
          <p:cNvPr id="33" name="Text 30"/>
          <p:cNvSpPr/>
          <p:nvPr/>
        </p:nvSpPr>
        <p:spPr>
          <a:xfrm>
            <a:off x="8972531" y="3195180"/>
            <a:ext cx="2661685" cy="529704"/>
          </a:xfrm>
          <a:prstGeom prst="rect">
            <a:avLst/>
          </a:prstGeom>
          <a:noFill/>
          <a:ln/>
        </p:spPr>
        <p:txBody>
          <a:bodyPr wrap="square" lIns="0" tIns="0" rIns="0" bIns="0" rtlCol="0" anchor="ctr"/>
          <a:lstStyle/>
          <a:p>
            <a:pPr marL="0" indent="0">
              <a:lnSpc>
                <a:spcPct val="104000"/>
              </a:lnSpc>
              <a:buNone/>
            </a:pPr>
            <a:r>
              <a:rPr lang="en-US" sz="1658" dirty="0">
                <a:solidFill>
                  <a:srgbClr val="243239"/>
                </a:solidFill>
                <a:latin typeface="Arial" pitchFamily="34" charset="0"/>
                <a:ea typeface="Arial" pitchFamily="34" charset="-122"/>
                <a:cs typeface="Arial" pitchFamily="34" charset="-120"/>
              </a:rPr>
              <a:t>Je Mindestmerkmal getrennt</a:t>
            </a:r>
            <a:endParaRPr lang="en-US" sz="1658" dirty="0"/>
          </a:p>
        </p:txBody>
      </p:sp>
      <p:sp>
        <p:nvSpPr>
          <p:cNvPr id="34" name="Shape 31"/>
          <p:cNvSpPr/>
          <p:nvPr/>
        </p:nvSpPr>
        <p:spPr>
          <a:xfrm>
            <a:off x="438912" y="3793465"/>
            <a:ext cx="3841515" cy="666864"/>
          </a:xfrm>
          <a:prstGeom prst="rect">
            <a:avLst/>
          </a:prstGeom>
          <a:solidFill>
            <a:srgbClr val="FFFFFF"/>
          </a:solidFill>
          <a:ln w="12700">
            <a:solidFill>
              <a:srgbClr val="FFFFFF"/>
            </a:solidFill>
            <a:prstDash val="solid"/>
          </a:ln>
        </p:spPr>
      </p:sp>
      <p:sp>
        <p:nvSpPr>
          <p:cNvPr id="35" name="Text 32"/>
          <p:cNvSpPr/>
          <p:nvPr/>
        </p:nvSpPr>
        <p:spPr>
          <a:xfrm>
            <a:off x="557784" y="3862045"/>
            <a:ext cx="3603771" cy="529704"/>
          </a:xfrm>
          <a:prstGeom prst="rect">
            <a:avLst/>
          </a:prstGeom>
          <a:noFill/>
          <a:ln/>
        </p:spPr>
        <p:txBody>
          <a:bodyPr wrap="square" lIns="0" tIns="0" rIns="0" bIns="0" rtlCol="0" anchor="ctr"/>
          <a:lstStyle/>
          <a:p>
            <a:pPr marL="0" indent="0">
              <a:lnSpc>
                <a:spcPct val="104000"/>
              </a:lnSpc>
              <a:buNone/>
            </a:pPr>
            <a:r>
              <a:rPr lang="en-US" sz="1658" b="1" dirty="0">
                <a:solidFill>
                  <a:srgbClr val="243239"/>
                </a:solidFill>
                <a:latin typeface="Arial" pitchFamily="34" charset="0"/>
                <a:ea typeface="Arial" pitchFamily="34" charset="-122"/>
                <a:cs typeface="Arial" pitchFamily="34" charset="-120"/>
              </a:rPr>
              <a:t>93.A1.- Schmerz-Kurzzeitbehandlung</a:t>
            </a:r>
            <a:endParaRPr lang="en-US" sz="1658" dirty="0"/>
          </a:p>
        </p:txBody>
      </p:sp>
      <p:sp>
        <p:nvSpPr>
          <p:cNvPr id="36" name="Shape 33"/>
          <p:cNvSpPr/>
          <p:nvPr/>
        </p:nvSpPr>
        <p:spPr>
          <a:xfrm>
            <a:off x="4280427" y="3793465"/>
            <a:ext cx="4573232" cy="666864"/>
          </a:xfrm>
          <a:prstGeom prst="rect">
            <a:avLst/>
          </a:prstGeom>
          <a:solidFill>
            <a:srgbClr val="FFFFFF"/>
          </a:solidFill>
          <a:ln w="12700">
            <a:solidFill>
              <a:srgbClr val="FFFFFF"/>
            </a:solidFill>
            <a:prstDash val="solid"/>
          </a:ln>
        </p:spPr>
      </p:sp>
      <p:sp>
        <p:nvSpPr>
          <p:cNvPr id="37" name="Text 34"/>
          <p:cNvSpPr/>
          <p:nvPr/>
        </p:nvSpPr>
        <p:spPr>
          <a:xfrm>
            <a:off x="4399299" y="3862045"/>
            <a:ext cx="4335488" cy="529704"/>
          </a:xfrm>
          <a:prstGeom prst="rect">
            <a:avLst/>
          </a:prstGeom>
          <a:noFill/>
          <a:ln/>
        </p:spPr>
        <p:txBody>
          <a:bodyPr wrap="square" lIns="0" tIns="0" rIns="0" bIns="0" rtlCol="0" anchor="ctr"/>
          <a:lstStyle/>
          <a:p>
            <a:pPr marL="0" indent="0">
              <a:lnSpc>
                <a:spcPct val="104000"/>
              </a:lnSpc>
              <a:buNone/>
            </a:pPr>
            <a:r>
              <a:rPr lang="en-US" sz="1658" dirty="0">
                <a:solidFill>
                  <a:srgbClr val="243239"/>
                </a:solidFill>
                <a:latin typeface="Arial" pitchFamily="34" charset="0"/>
                <a:ea typeface="Arial" pitchFamily="34" charset="-122"/>
                <a:cs typeface="Arial" pitchFamily="34" charset="-120"/>
              </a:rPr>
              <a:t>An jedem Tag</a:t>
            </a:r>
            <a:endParaRPr lang="en-US" sz="1658" dirty="0"/>
          </a:p>
        </p:txBody>
      </p:sp>
      <p:sp>
        <p:nvSpPr>
          <p:cNvPr id="38" name="Shape 35"/>
          <p:cNvSpPr/>
          <p:nvPr/>
        </p:nvSpPr>
        <p:spPr>
          <a:xfrm>
            <a:off x="8853659" y="3793465"/>
            <a:ext cx="2899429" cy="666864"/>
          </a:xfrm>
          <a:prstGeom prst="rect">
            <a:avLst/>
          </a:prstGeom>
          <a:solidFill>
            <a:srgbClr val="FFFFFF"/>
          </a:solidFill>
          <a:ln w="12700">
            <a:solidFill>
              <a:srgbClr val="FFFFFF"/>
            </a:solidFill>
            <a:prstDash val="solid"/>
          </a:ln>
        </p:spPr>
      </p:sp>
      <p:sp>
        <p:nvSpPr>
          <p:cNvPr id="39" name="Text 36"/>
          <p:cNvSpPr/>
          <p:nvPr/>
        </p:nvSpPr>
        <p:spPr>
          <a:xfrm>
            <a:off x="8972531" y="3862045"/>
            <a:ext cx="2661685" cy="529704"/>
          </a:xfrm>
          <a:prstGeom prst="rect">
            <a:avLst/>
          </a:prstGeom>
          <a:noFill/>
          <a:ln/>
        </p:spPr>
        <p:txBody>
          <a:bodyPr wrap="square" lIns="0" tIns="0" rIns="0" bIns="0" rtlCol="0" anchor="ctr"/>
          <a:lstStyle/>
          <a:p>
            <a:pPr marL="0" indent="0">
              <a:lnSpc>
                <a:spcPct val="104000"/>
              </a:lnSpc>
              <a:buNone/>
            </a:pPr>
            <a:r>
              <a:rPr lang="en-US" sz="1658" dirty="0">
                <a:solidFill>
                  <a:srgbClr val="243239"/>
                </a:solidFill>
                <a:latin typeface="Arial" pitchFamily="34" charset="0"/>
                <a:ea typeface="Arial" pitchFamily="34" charset="-122"/>
                <a:cs typeface="Arial" pitchFamily="34" charset="-120"/>
              </a:rPr>
              <a:t>Auf die Kurzzeitbehandlung bezogen</a:t>
            </a:r>
            <a:endParaRPr lang="en-US" sz="1658" dirty="0"/>
          </a:p>
        </p:txBody>
      </p:sp>
      <p:sp>
        <p:nvSpPr>
          <p:cNvPr id="40" name="Shape 37"/>
          <p:cNvSpPr/>
          <p:nvPr/>
        </p:nvSpPr>
        <p:spPr>
          <a:xfrm>
            <a:off x="438912" y="4460329"/>
            <a:ext cx="3841515" cy="907199"/>
          </a:xfrm>
          <a:prstGeom prst="rect">
            <a:avLst/>
          </a:prstGeom>
          <a:solidFill>
            <a:srgbClr val="F0EBE1"/>
          </a:solidFill>
          <a:ln w="12700">
            <a:solidFill>
              <a:srgbClr val="F0EBE1"/>
            </a:solidFill>
            <a:prstDash val="solid"/>
          </a:ln>
        </p:spPr>
      </p:sp>
      <p:sp>
        <p:nvSpPr>
          <p:cNvPr id="41" name="Text 38"/>
          <p:cNvSpPr/>
          <p:nvPr/>
        </p:nvSpPr>
        <p:spPr>
          <a:xfrm>
            <a:off x="557784" y="4528909"/>
            <a:ext cx="3603771" cy="770039"/>
          </a:xfrm>
          <a:prstGeom prst="rect">
            <a:avLst/>
          </a:prstGeom>
          <a:noFill/>
          <a:ln/>
        </p:spPr>
        <p:txBody>
          <a:bodyPr wrap="square" lIns="0" tIns="0" rIns="0" bIns="0" rtlCol="0" anchor="ctr"/>
          <a:lstStyle/>
          <a:p>
            <a:pPr marL="0" indent="0">
              <a:lnSpc>
                <a:spcPct val="104000"/>
              </a:lnSpc>
              <a:buNone/>
            </a:pPr>
            <a:r>
              <a:rPr lang="en-US" sz="1658" b="1" dirty="0">
                <a:solidFill>
                  <a:srgbClr val="243239"/>
                </a:solidFill>
                <a:latin typeface="Arial" pitchFamily="34" charset="0"/>
                <a:ea typeface="Arial" pitchFamily="34" charset="-122"/>
                <a:cs typeface="Arial" pitchFamily="34" charset="-120"/>
              </a:rPr>
              <a:t>94.93.- / 94.94.-; BB.42.-</a:t>
            </a:r>
            <a:endParaRPr lang="en-US" sz="1658" dirty="0"/>
          </a:p>
        </p:txBody>
      </p:sp>
      <p:sp>
        <p:nvSpPr>
          <p:cNvPr id="42" name="Shape 39"/>
          <p:cNvSpPr/>
          <p:nvPr/>
        </p:nvSpPr>
        <p:spPr>
          <a:xfrm>
            <a:off x="4280427" y="4460329"/>
            <a:ext cx="4573232" cy="907199"/>
          </a:xfrm>
          <a:prstGeom prst="rect">
            <a:avLst/>
          </a:prstGeom>
          <a:solidFill>
            <a:srgbClr val="F0EBE1"/>
          </a:solidFill>
          <a:ln w="12700">
            <a:solidFill>
              <a:srgbClr val="F0EBE1"/>
            </a:solidFill>
            <a:prstDash val="solid"/>
          </a:ln>
        </p:spPr>
      </p:sp>
      <p:sp>
        <p:nvSpPr>
          <p:cNvPr id="43" name="Text 40"/>
          <p:cNvSpPr/>
          <p:nvPr/>
        </p:nvSpPr>
        <p:spPr>
          <a:xfrm>
            <a:off x="4399299" y="4528909"/>
            <a:ext cx="4335488" cy="770039"/>
          </a:xfrm>
          <a:prstGeom prst="rect">
            <a:avLst/>
          </a:prstGeom>
          <a:noFill/>
          <a:ln/>
        </p:spPr>
        <p:txBody>
          <a:bodyPr wrap="square" lIns="0" tIns="0" rIns="0" bIns="0" rtlCol="0" anchor="ctr"/>
          <a:lstStyle/>
          <a:p>
            <a:pPr marL="0" indent="0">
              <a:lnSpc>
                <a:spcPct val="104000"/>
              </a:lnSpc>
              <a:buNone/>
            </a:pPr>
            <a:r>
              <a:rPr lang="en-US" sz="1658" dirty="0">
                <a:solidFill>
                  <a:srgbClr val="243239"/>
                </a:solidFill>
                <a:latin typeface="Arial" pitchFamily="34" charset="0"/>
                <a:ea typeface="Arial" pitchFamily="34" charset="-122"/>
                <a:cs typeface="Arial" pitchFamily="34" charset="-120"/>
              </a:rPr>
              <a:t>An jedem Tag bzw. mindestens einmal pro Tag</a:t>
            </a:r>
            <a:endParaRPr lang="en-US" sz="1658" dirty="0"/>
          </a:p>
        </p:txBody>
      </p:sp>
      <p:sp>
        <p:nvSpPr>
          <p:cNvPr id="44" name="Shape 41"/>
          <p:cNvSpPr/>
          <p:nvPr/>
        </p:nvSpPr>
        <p:spPr>
          <a:xfrm>
            <a:off x="8853659" y="4460329"/>
            <a:ext cx="2899429" cy="907199"/>
          </a:xfrm>
          <a:prstGeom prst="rect">
            <a:avLst/>
          </a:prstGeom>
          <a:solidFill>
            <a:srgbClr val="F0EBE1"/>
          </a:solidFill>
          <a:ln w="12700">
            <a:solidFill>
              <a:srgbClr val="F0EBE1"/>
            </a:solidFill>
            <a:prstDash val="solid"/>
          </a:ln>
        </p:spPr>
      </p:sp>
      <p:sp>
        <p:nvSpPr>
          <p:cNvPr id="45" name="Text 42"/>
          <p:cNvSpPr/>
          <p:nvPr/>
        </p:nvSpPr>
        <p:spPr>
          <a:xfrm>
            <a:off x="8972531" y="4528909"/>
            <a:ext cx="2661685" cy="770039"/>
          </a:xfrm>
          <a:prstGeom prst="rect">
            <a:avLst/>
          </a:prstGeom>
          <a:noFill/>
          <a:ln/>
        </p:spPr>
        <p:txBody>
          <a:bodyPr wrap="square" lIns="0" tIns="0" rIns="0" bIns="0" rtlCol="0" anchor="ctr"/>
          <a:lstStyle/>
          <a:p>
            <a:pPr marL="0" indent="0">
              <a:lnSpc>
                <a:spcPct val="104000"/>
              </a:lnSpc>
              <a:buNone/>
            </a:pPr>
            <a:r>
              <a:rPr lang="en-US" sz="1658" dirty="0">
                <a:solidFill>
                  <a:srgbClr val="243239"/>
                </a:solidFill>
                <a:latin typeface="Arial" pitchFamily="34" charset="0"/>
                <a:ea typeface="Arial" pitchFamily="34" charset="-122"/>
                <a:cs typeface="Arial" pitchFamily="34" charset="-120"/>
              </a:rPr>
              <a:t>94.93/.94: Assessment</a:t>
            </a:r>
            <a:endParaRPr lang="en-US" sz="1658" dirty="0"/>
          </a:p>
          <a:p>
            <a:pPr marL="0" indent="0">
              <a:lnSpc>
                <a:spcPct val="104000"/>
              </a:lnSpc>
              <a:buNone/>
            </a:pPr>
            <a:r>
              <a:rPr lang="en-US" sz="1658" dirty="0">
                <a:solidFill>
                  <a:srgbClr val="243239"/>
                </a:solidFill>
                <a:latin typeface="Arial" pitchFamily="34" charset="0"/>
                <a:ea typeface="Arial" pitchFamily="34" charset="-122"/>
                <a:cs typeface="Arial" pitchFamily="34" charset="-120"/>
              </a:rPr>
              <a:t>BB.42: ärztliche Kontrolle</a:t>
            </a:r>
            <a:endParaRPr lang="en-US" sz="1658" dirty="0"/>
          </a:p>
        </p:txBody>
      </p:sp>
      <p:sp>
        <p:nvSpPr>
          <p:cNvPr id="46" name="Shape 43"/>
          <p:cNvSpPr/>
          <p:nvPr/>
        </p:nvSpPr>
        <p:spPr>
          <a:xfrm>
            <a:off x="438912" y="5577840"/>
            <a:ext cx="11314176" cy="539496"/>
          </a:xfrm>
          <a:prstGeom prst="rect">
            <a:avLst/>
          </a:prstGeom>
          <a:solidFill>
            <a:srgbClr val="ECEFDF"/>
          </a:solidFill>
          <a:ln w="12700">
            <a:solidFill>
              <a:srgbClr val="ECEFDF"/>
            </a:solidFill>
            <a:prstDash val="solid"/>
          </a:ln>
        </p:spPr>
      </p:sp>
      <p:sp>
        <p:nvSpPr>
          <p:cNvPr id="47" name="Shape 44"/>
          <p:cNvSpPr/>
          <p:nvPr/>
        </p:nvSpPr>
        <p:spPr>
          <a:xfrm>
            <a:off x="438912" y="5577840"/>
            <a:ext cx="41148" cy="539496"/>
          </a:xfrm>
          <a:prstGeom prst="rect">
            <a:avLst/>
          </a:prstGeom>
          <a:solidFill>
            <a:srgbClr val="284907"/>
          </a:solidFill>
          <a:ln w="12700">
            <a:solidFill>
              <a:srgbClr val="284907"/>
            </a:solidFill>
            <a:prstDash val="solid"/>
          </a:ln>
        </p:spPr>
      </p:sp>
      <p:sp>
        <p:nvSpPr>
          <p:cNvPr id="48" name="Text 45"/>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Keine pauschale Ersetzung von "täglich" durch "werktäglich" in Dokumentationsvorlagen.</a:t>
            </a:r>
            <a:endParaRPr lang="en-US" sz="1512"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05 | THERAPIEN UND KOMPLEXBEHANDLUNGEN</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PRÄZISIERT</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Suchterkrankungen und Essstörungen: differenziert lesen</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403–405, 448–449; CHOP 2027: S. 419–421, 465–466.</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74 / 124</a:t>
            </a:r>
            <a:endParaRPr lang="en-US" sz="900" dirty="0"/>
          </a:p>
        </p:txBody>
      </p:sp>
      <p:sp>
        <p:nvSpPr>
          <p:cNvPr id="16" name="Shape 13"/>
          <p:cNvSpPr/>
          <p:nvPr/>
        </p:nvSpPr>
        <p:spPr>
          <a:xfrm>
            <a:off x="438912" y="2020824"/>
            <a:ext cx="5532120" cy="3337560"/>
          </a:xfrm>
          <a:prstGeom prst="rect">
            <a:avLst/>
          </a:prstGeom>
          <a:solidFill>
            <a:srgbClr val="FFFFFF"/>
          </a:solidFill>
          <a:ln w="6350">
            <a:solidFill>
              <a:srgbClr val="DED9D0"/>
            </a:solidFill>
            <a:prstDash val="solid"/>
          </a:ln>
        </p:spPr>
      </p:sp>
      <p:sp>
        <p:nvSpPr>
          <p:cNvPr id="17" name="Shape 14"/>
          <p:cNvSpPr/>
          <p:nvPr/>
        </p:nvSpPr>
        <p:spPr>
          <a:xfrm>
            <a:off x="6217920" y="2020824"/>
            <a:ext cx="5532120" cy="3337560"/>
          </a:xfrm>
          <a:prstGeom prst="rect">
            <a:avLst/>
          </a:prstGeom>
          <a:solidFill>
            <a:srgbClr val="FFFFFF"/>
          </a:solidFill>
          <a:ln w="6350">
            <a:solidFill>
              <a:srgbClr val="DED9D0"/>
            </a:solidFill>
            <a:prstDash val="solid"/>
          </a:ln>
        </p:spPr>
      </p:sp>
      <p:sp>
        <p:nvSpPr>
          <p:cNvPr id="18" name="Shape 15"/>
          <p:cNvSpPr/>
          <p:nvPr/>
        </p:nvSpPr>
        <p:spPr>
          <a:xfrm>
            <a:off x="438912" y="2020824"/>
            <a:ext cx="5532120" cy="429768"/>
          </a:xfrm>
          <a:prstGeom prst="rect">
            <a:avLst/>
          </a:prstGeom>
          <a:solidFill>
            <a:srgbClr val="303D43"/>
          </a:solidFill>
          <a:ln w="12700">
            <a:solidFill>
              <a:srgbClr val="303D43"/>
            </a:solidFill>
            <a:prstDash val="solid"/>
          </a:ln>
        </p:spPr>
      </p:sp>
      <p:sp>
        <p:nvSpPr>
          <p:cNvPr id="19" name="Shape 16"/>
          <p:cNvSpPr/>
          <p:nvPr/>
        </p:nvSpPr>
        <p:spPr>
          <a:xfrm>
            <a:off x="6217920" y="2020824"/>
            <a:ext cx="5532120" cy="429768"/>
          </a:xfrm>
          <a:prstGeom prst="rect">
            <a:avLst/>
          </a:prstGeom>
          <a:solidFill>
            <a:srgbClr val="E5DAC7"/>
          </a:solidFill>
          <a:ln w="12700">
            <a:solidFill>
              <a:srgbClr val="E5DAC7"/>
            </a:solidFill>
            <a:prstDash val="solid"/>
          </a:ln>
        </p:spPr>
      </p:sp>
      <p:sp>
        <p:nvSpPr>
          <p:cNvPr id="20" name="Text 17"/>
          <p:cNvSpPr/>
          <p:nvPr/>
        </p:nvSpPr>
        <p:spPr>
          <a:xfrm>
            <a:off x="603504"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FFFFFF"/>
                </a:solidFill>
                <a:latin typeface="Arial" pitchFamily="34" charset="0"/>
                <a:ea typeface="Arial" pitchFamily="34" charset="-122"/>
                <a:cs typeface="Arial" pitchFamily="34" charset="-120"/>
              </a:rPr>
              <a:t>2026</a:t>
            </a:r>
            <a:endParaRPr lang="en-US" sz="1670" dirty="0"/>
          </a:p>
        </p:txBody>
      </p:sp>
      <p:sp>
        <p:nvSpPr>
          <p:cNvPr id="21" name="Text 18"/>
          <p:cNvSpPr/>
          <p:nvPr/>
        </p:nvSpPr>
        <p:spPr>
          <a:xfrm>
            <a:off x="6382512"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243239"/>
                </a:solidFill>
                <a:latin typeface="Arial" pitchFamily="34" charset="0"/>
                <a:ea typeface="Arial" pitchFamily="34" charset="-122"/>
                <a:cs typeface="Arial" pitchFamily="34" charset="-120"/>
              </a:rPr>
              <a:t>2027</a:t>
            </a:r>
            <a:endParaRPr lang="en-US" sz="1670" dirty="0"/>
          </a:p>
        </p:txBody>
      </p:sp>
      <p:sp>
        <p:nvSpPr>
          <p:cNvPr id="22" name="Shape 19"/>
          <p:cNvSpPr/>
          <p:nvPr/>
        </p:nvSpPr>
        <p:spPr>
          <a:xfrm>
            <a:off x="603504" y="2738628"/>
            <a:ext cx="45720" cy="45720"/>
          </a:xfrm>
          <a:prstGeom prst="rect">
            <a:avLst/>
          </a:prstGeom>
          <a:solidFill>
            <a:srgbClr val="8D9B77"/>
          </a:solidFill>
          <a:ln w="12700">
            <a:solidFill>
              <a:srgbClr val="8D9B77"/>
            </a:solidFill>
            <a:prstDash val="solid"/>
          </a:ln>
        </p:spPr>
      </p:sp>
      <p:sp>
        <p:nvSpPr>
          <p:cNvPr id="23" name="Text 20"/>
          <p:cNvSpPr/>
          <p:nvPr/>
        </p:nvSpPr>
        <p:spPr>
          <a:xfrm>
            <a:off x="768096" y="2651760"/>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94.6A.1- / .2- enthalten bereits wochenbezogene Therapieanforderungen.</a:t>
            </a:r>
            <a:endParaRPr lang="en-US" sz="1820" dirty="0"/>
          </a:p>
        </p:txBody>
      </p:sp>
      <p:sp>
        <p:nvSpPr>
          <p:cNvPr id="24" name="Shape 21"/>
          <p:cNvSpPr/>
          <p:nvPr/>
        </p:nvSpPr>
        <p:spPr>
          <a:xfrm>
            <a:off x="603504" y="3539947"/>
            <a:ext cx="45720" cy="45720"/>
          </a:xfrm>
          <a:prstGeom prst="rect">
            <a:avLst/>
          </a:prstGeom>
          <a:solidFill>
            <a:srgbClr val="8D9B77"/>
          </a:solidFill>
          <a:ln w="12700">
            <a:solidFill>
              <a:srgbClr val="8D9B77"/>
            </a:solidFill>
            <a:prstDash val="solid"/>
          </a:ln>
        </p:spPr>
      </p:sp>
      <p:sp>
        <p:nvSpPr>
          <p:cNvPr id="25" name="Text 22"/>
          <p:cNvSpPr/>
          <p:nvPr/>
        </p:nvSpPr>
        <p:spPr>
          <a:xfrm>
            <a:off x="768096" y="3453079"/>
            <a:ext cx="5029200" cy="8133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99.BD.- beginnt mit dem Wort "tägliche" Visite und differenziert anschliessend Behandlungsphasen.</a:t>
            </a:r>
            <a:endParaRPr lang="en-US" sz="1820" dirty="0"/>
          </a:p>
        </p:txBody>
      </p:sp>
      <p:sp>
        <p:nvSpPr>
          <p:cNvPr id="26" name="Shape 23"/>
          <p:cNvSpPr/>
          <p:nvPr/>
        </p:nvSpPr>
        <p:spPr>
          <a:xfrm>
            <a:off x="6382512" y="2738628"/>
            <a:ext cx="45720" cy="45720"/>
          </a:xfrm>
          <a:prstGeom prst="rect">
            <a:avLst/>
          </a:prstGeom>
          <a:solidFill>
            <a:srgbClr val="8D9B77"/>
          </a:solidFill>
          <a:ln w="12700">
            <a:solidFill>
              <a:srgbClr val="8D9B77"/>
            </a:solidFill>
            <a:prstDash val="solid"/>
          </a:ln>
        </p:spPr>
      </p:sp>
      <p:sp>
        <p:nvSpPr>
          <p:cNvPr id="27" name="Text 24"/>
          <p:cNvSpPr/>
          <p:nvPr/>
        </p:nvSpPr>
        <p:spPr>
          <a:xfrm>
            <a:off x="6547104" y="2651760"/>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Teilnahme an Therapien bei Entzug / Entwöhnung wird als 5/7 Tage formuliert.</a:t>
            </a:r>
            <a:endParaRPr lang="en-US" sz="1820" dirty="0"/>
          </a:p>
        </p:txBody>
      </p:sp>
      <p:sp>
        <p:nvSpPr>
          <p:cNvPr id="28" name="Shape 25"/>
          <p:cNvSpPr/>
          <p:nvPr/>
        </p:nvSpPr>
        <p:spPr>
          <a:xfrm>
            <a:off x="6382512" y="3539947"/>
            <a:ext cx="45720" cy="45720"/>
          </a:xfrm>
          <a:prstGeom prst="rect">
            <a:avLst/>
          </a:prstGeom>
          <a:solidFill>
            <a:srgbClr val="8D9B77"/>
          </a:solidFill>
          <a:ln w="12700">
            <a:solidFill>
              <a:srgbClr val="8D9B77"/>
            </a:solidFill>
            <a:prstDash val="solid"/>
          </a:ln>
        </p:spPr>
      </p:sp>
      <p:sp>
        <p:nvSpPr>
          <p:cNvPr id="29" name="Text 26"/>
          <p:cNvSpPr/>
          <p:nvPr/>
        </p:nvSpPr>
        <p:spPr>
          <a:xfrm>
            <a:off x="6547104" y="3453079"/>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Bei 99.BD.- wird das einleitende "tägliche" entfernt.</a:t>
            </a:r>
            <a:endParaRPr lang="en-US" sz="1820" dirty="0"/>
          </a:p>
        </p:txBody>
      </p:sp>
      <p:sp>
        <p:nvSpPr>
          <p:cNvPr id="30" name="Shape 27"/>
          <p:cNvSpPr/>
          <p:nvPr/>
        </p:nvSpPr>
        <p:spPr>
          <a:xfrm>
            <a:off x="6382512" y="4341266"/>
            <a:ext cx="45720" cy="45720"/>
          </a:xfrm>
          <a:prstGeom prst="rect">
            <a:avLst/>
          </a:prstGeom>
          <a:solidFill>
            <a:srgbClr val="8D9B77"/>
          </a:solidFill>
          <a:ln w="12700">
            <a:solidFill>
              <a:srgbClr val="8D9B77"/>
            </a:solidFill>
            <a:prstDash val="solid"/>
          </a:ln>
        </p:spPr>
      </p:sp>
      <p:sp>
        <p:nvSpPr>
          <p:cNvPr id="31" name="Text 28"/>
          <p:cNvSpPr/>
          <p:nvPr/>
        </p:nvSpPr>
        <p:spPr>
          <a:xfrm>
            <a:off x="6547104" y="4254398"/>
            <a:ext cx="5029200" cy="8133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Die besondere Visitenfrequenz in den ersten 21 Tagen und die anschliessende Vorgabe bleiben massgebend.</a:t>
            </a:r>
            <a:endParaRPr lang="en-US" sz="1820" dirty="0"/>
          </a:p>
        </p:txBody>
      </p:sp>
      <p:sp>
        <p:nvSpPr>
          <p:cNvPr id="32" name="Shape 29"/>
          <p:cNvSpPr/>
          <p:nvPr/>
        </p:nvSpPr>
        <p:spPr>
          <a:xfrm>
            <a:off x="438912" y="5577840"/>
            <a:ext cx="11314176" cy="539496"/>
          </a:xfrm>
          <a:prstGeom prst="rect">
            <a:avLst/>
          </a:prstGeom>
          <a:solidFill>
            <a:srgbClr val="ECEFDF"/>
          </a:solidFill>
          <a:ln w="12700">
            <a:solidFill>
              <a:srgbClr val="ECEFDF"/>
            </a:solidFill>
            <a:prstDash val="solid"/>
          </a:ln>
        </p:spPr>
      </p:sp>
      <p:sp>
        <p:nvSpPr>
          <p:cNvPr id="33" name="Shape 30"/>
          <p:cNvSpPr/>
          <p:nvPr/>
        </p:nvSpPr>
        <p:spPr>
          <a:xfrm>
            <a:off x="438912" y="5577840"/>
            <a:ext cx="41148" cy="539496"/>
          </a:xfrm>
          <a:prstGeom prst="rect">
            <a:avLst/>
          </a:prstGeom>
          <a:solidFill>
            <a:srgbClr val="284907"/>
          </a:solidFill>
          <a:ln w="12700">
            <a:solidFill>
              <a:srgbClr val="284907"/>
            </a:solidFill>
            <a:prstDash val="solid"/>
          </a:ln>
        </p:spPr>
      </p:sp>
      <p:sp>
        <p:nvSpPr>
          <p:cNvPr id="34" name="Text 31"/>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Die sprachliche Bereinigung ist keine pauschale Lockerung aller Therapie- oder Visitenanforderungen.</a:t>
            </a:r>
            <a:endParaRPr lang="en-US" sz="1512"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05 | THERAPIEN UND KOMPLEXBEHANDLUNGEN</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MINDESTMERKMAL GEÄNDERT</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Leberkomplexbehandlung: hepatorenales Syndrom</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433; CHOP 2027: S. 449–450.</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75 / 124</a:t>
            </a:r>
            <a:endParaRPr lang="en-US" sz="900" dirty="0"/>
          </a:p>
        </p:txBody>
      </p:sp>
      <p:sp>
        <p:nvSpPr>
          <p:cNvPr id="16" name="Shape 13"/>
          <p:cNvSpPr/>
          <p:nvPr/>
        </p:nvSpPr>
        <p:spPr>
          <a:xfrm>
            <a:off x="438912" y="2020824"/>
            <a:ext cx="5532120" cy="3337560"/>
          </a:xfrm>
          <a:prstGeom prst="rect">
            <a:avLst/>
          </a:prstGeom>
          <a:solidFill>
            <a:srgbClr val="FFFFFF"/>
          </a:solidFill>
          <a:ln w="6350">
            <a:solidFill>
              <a:srgbClr val="DED9D0"/>
            </a:solidFill>
            <a:prstDash val="solid"/>
          </a:ln>
        </p:spPr>
      </p:sp>
      <p:sp>
        <p:nvSpPr>
          <p:cNvPr id="17" name="Shape 14"/>
          <p:cNvSpPr/>
          <p:nvPr/>
        </p:nvSpPr>
        <p:spPr>
          <a:xfrm>
            <a:off x="6217920" y="2020824"/>
            <a:ext cx="5532120" cy="3337560"/>
          </a:xfrm>
          <a:prstGeom prst="rect">
            <a:avLst/>
          </a:prstGeom>
          <a:solidFill>
            <a:srgbClr val="FFFFFF"/>
          </a:solidFill>
          <a:ln w="6350">
            <a:solidFill>
              <a:srgbClr val="DED9D0"/>
            </a:solidFill>
            <a:prstDash val="solid"/>
          </a:ln>
        </p:spPr>
      </p:sp>
      <p:sp>
        <p:nvSpPr>
          <p:cNvPr id="18" name="Shape 15"/>
          <p:cNvSpPr/>
          <p:nvPr/>
        </p:nvSpPr>
        <p:spPr>
          <a:xfrm>
            <a:off x="438912" y="2020824"/>
            <a:ext cx="5532120" cy="429768"/>
          </a:xfrm>
          <a:prstGeom prst="rect">
            <a:avLst/>
          </a:prstGeom>
          <a:solidFill>
            <a:srgbClr val="303D43"/>
          </a:solidFill>
          <a:ln w="12700">
            <a:solidFill>
              <a:srgbClr val="303D43"/>
            </a:solidFill>
            <a:prstDash val="solid"/>
          </a:ln>
        </p:spPr>
      </p:sp>
      <p:sp>
        <p:nvSpPr>
          <p:cNvPr id="19" name="Shape 16"/>
          <p:cNvSpPr/>
          <p:nvPr/>
        </p:nvSpPr>
        <p:spPr>
          <a:xfrm>
            <a:off x="6217920" y="2020824"/>
            <a:ext cx="5532120" cy="429768"/>
          </a:xfrm>
          <a:prstGeom prst="rect">
            <a:avLst/>
          </a:prstGeom>
          <a:solidFill>
            <a:srgbClr val="E5DAC7"/>
          </a:solidFill>
          <a:ln w="12700">
            <a:solidFill>
              <a:srgbClr val="E5DAC7"/>
            </a:solidFill>
            <a:prstDash val="solid"/>
          </a:ln>
        </p:spPr>
      </p:sp>
      <p:sp>
        <p:nvSpPr>
          <p:cNvPr id="20" name="Text 17"/>
          <p:cNvSpPr/>
          <p:nvPr/>
        </p:nvSpPr>
        <p:spPr>
          <a:xfrm>
            <a:off x="603504"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FFFFFF"/>
                </a:solidFill>
                <a:latin typeface="Arial" pitchFamily="34" charset="0"/>
                <a:ea typeface="Arial" pitchFamily="34" charset="-122"/>
                <a:cs typeface="Arial" pitchFamily="34" charset="-120"/>
              </a:rPr>
              <a:t>2026</a:t>
            </a:r>
            <a:endParaRPr lang="en-US" sz="1670" dirty="0"/>
          </a:p>
        </p:txBody>
      </p:sp>
      <p:sp>
        <p:nvSpPr>
          <p:cNvPr id="21" name="Text 18"/>
          <p:cNvSpPr/>
          <p:nvPr/>
        </p:nvSpPr>
        <p:spPr>
          <a:xfrm>
            <a:off x="6382512"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243239"/>
                </a:solidFill>
                <a:latin typeface="Arial" pitchFamily="34" charset="0"/>
                <a:ea typeface="Arial" pitchFamily="34" charset="-122"/>
                <a:cs typeface="Arial" pitchFamily="34" charset="-120"/>
              </a:rPr>
              <a:t>2027</a:t>
            </a:r>
            <a:endParaRPr lang="en-US" sz="1670" dirty="0"/>
          </a:p>
        </p:txBody>
      </p:sp>
      <p:sp>
        <p:nvSpPr>
          <p:cNvPr id="22" name="Shape 19"/>
          <p:cNvSpPr/>
          <p:nvPr/>
        </p:nvSpPr>
        <p:spPr>
          <a:xfrm>
            <a:off x="603504" y="2738628"/>
            <a:ext cx="45720" cy="45720"/>
          </a:xfrm>
          <a:prstGeom prst="rect">
            <a:avLst/>
          </a:prstGeom>
          <a:solidFill>
            <a:srgbClr val="8D9B77"/>
          </a:solidFill>
          <a:ln w="12700">
            <a:solidFill>
              <a:srgbClr val="8D9B77"/>
            </a:solidFill>
            <a:prstDash val="solid"/>
          </a:ln>
        </p:spPr>
      </p:sp>
      <p:sp>
        <p:nvSpPr>
          <p:cNvPr id="23" name="Text 20"/>
          <p:cNvSpPr/>
          <p:nvPr/>
        </p:nvSpPr>
        <p:spPr>
          <a:xfrm>
            <a:off x="768096" y="2651760"/>
            <a:ext cx="5029200" cy="8133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99.B1.-, Mindestmerkmal Therapie: Behandlung des hepatorenalen Syndroms entweder mit Vasoaktiva oder mittels Hämofiltration.</a:t>
            </a:r>
            <a:endParaRPr lang="en-US" sz="1820" dirty="0"/>
          </a:p>
        </p:txBody>
      </p:sp>
      <p:sp>
        <p:nvSpPr>
          <p:cNvPr id="24" name="Shape 21"/>
          <p:cNvSpPr/>
          <p:nvPr/>
        </p:nvSpPr>
        <p:spPr>
          <a:xfrm>
            <a:off x="6382512" y="2738628"/>
            <a:ext cx="45720" cy="45720"/>
          </a:xfrm>
          <a:prstGeom prst="rect">
            <a:avLst/>
          </a:prstGeom>
          <a:solidFill>
            <a:srgbClr val="8D9B77"/>
          </a:solidFill>
          <a:ln w="12700">
            <a:solidFill>
              <a:srgbClr val="8D9B77"/>
            </a:solidFill>
            <a:prstDash val="solid"/>
          </a:ln>
        </p:spPr>
      </p:sp>
      <p:sp>
        <p:nvSpPr>
          <p:cNvPr id="25" name="Text 22"/>
          <p:cNvSpPr/>
          <p:nvPr/>
        </p:nvSpPr>
        <p:spPr>
          <a:xfrm>
            <a:off x="6547104" y="2651760"/>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Behandlung bei klinischer Indikation mit Albumin, Vasoaktiva oder Hämofiltration.</a:t>
            </a:r>
            <a:endParaRPr lang="en-US" sz="1820" dirty="0"/>
          </a:p>
        </p:txBody>
      </p:sp>
      <p:sp>
        <p:nvSpPr>
          <p:cNvPr id="26" name="Shape 23"/>
          <p:cNvSpPr/>
          <p:nvPr/>
        </p:nvSpPr>
        <p:spPr>
          <a:xfrm>
            <a:off x="6382512" y="3539947"/>
            <a:ext cx="45720" cy="45720"/>
          </a:xfrm>
          <a:prstGeom prst="rect">
            <a:avLst/>
          </a:prstGeom>
          <a:solidFill>
            <a:srgbClr val="8D9B77"/>
          </a:solidFill>
          <a:ln w="12700">
            <a:solidFill>
              <a:srgbClr val="8D9B77"/>
            </a:solidFill>
            <a:prstDash val="solid"/>
          </a:ln>
        </p:spPr>
      </p:sp>
      <p:sp>
        <p:nvSpPr>
          <p:cNvPr id="27" name="Text 24"/>
          <p:cNvSpPr/>
          <p:nvPr/>
        </p:nvSpPr>
        <p:spPr>
          <a:xfrm>
            <a:off x="6547104" y="3453079"/>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Weitere Mindestmerkmale der Leberkomplexbehandlung bleiben zu prüfen.</a:t>
            </a:r>
            <a:endParaRPr lang="en-US" sz="1820" dirty="0"/>
          </a:p>
        </p:txBody>
      </p:sp>
      <p:sp>
        <p:nvSpPr>
          <p:cNvPr id="28" name="Shape 25"/>
          <p:cNvSpPr/>
          <p:nvPr/>
        </p:nvSpPr>
        <p:spPr>
          <a:xfrm>
            <a:off x="6382512" y="4341266"/>
            <a:ext cx="45720" cy="45720"/>
          </a:xfrm>
          <a:prstGeom prst="rect">
            <a:avLst/>
          </a:prstGeom>
          <a:solidFill>
            <a:srgbClr val="8D9B77"/>
          </a:solidFill>
          <a:ln w="12700">
            <a:solidFill>
              <a:srgbClr val="8D9B77"/>
            </a:solidFill>
            <a:prstDash val="solid"/>
          </a:ln>
        </p:spPr>
      </p:sp>
      <p:sp>
        <p:nvSpPr>
          <p:cNvPr id="29" name="Text 26"/>
          <p:cNvSpPr/>
          <p:nvPr/>
        </p:nvSpPr>
        <p:spPr>
          <a:xfrm>
            <a:off x="6547104" y="4254398"/>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Dialyse-Verweise werden auf die neuen Familien aktualisiert.</a:t>
            </a:r>
            <a:endParaRPr lang="en-US" sz="1820" dirty="0"/>
          </a:p>
        </p:txBody>
      </p:sp>
      <p:sp>
        <p:nvSpPr>
          <p:cNvPr id="30" name="Shape 27"/>
          <p:cNvSpPr/>
          <p:nvPr/>
        </p:nvSpPr>
        <p:spPr>
          <a:xfrm>
            <a:off x="438912" y="5577840"/>
            <a:ext cx="11314176" cy="539496"/>
          </a:xfrm>
          <a:prstGeom prst="rect">
            <a:avLst/>
          </a:prstGeom>
          <a:solidFill>
            <a:srgbClr val="ECEFDF"/>
          </a:solidFill>
          <a:ln w="12700">
            <a:solidFill>
              <a:srgbClr val="ECEFDF"/>
            </a:solidFill>
            <a:prstDash val="solid"/>
          </a:ln>
        </p:spPr>
      </p:sp>
      <p:sp>
        <p:nvSpPr>
          <p:cNvPr id="31" name="Shape 28"/>
          <p:cNvSpPr/>
          <p:nvPr/>
        </p:nvSpPr>
        <p:spPr>
          <a:xfrm>
            <a:off x="438912" y="5577840"/>
            <a:ext cx="41148" cy="539496"/>
          </a:xfrm>
          <a:prstGeom prst="rect">
            <a:avLst/>
          </a:prstGeom>
          <a:solidFill>
            <a:srgbClr val="284907"/>
          </a:solidFill>
          <a:ln w="12700">
            <a:solidFill>
              <a:srgbClr val="284907"/>
            </a:solidFill>
            <a:prstDash val="solid"/>
          </a:ln>
        </p:spPr>
      </p:sp>
      <p:sp>
        <p:nvSpPr>
          <p:cNvPr id="32" name="Text 29"/>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366" b="1" dirty="0">
                <a:solidFill>
                  <a:srgbClr val="243239"/>
                </a:solidFill>
                <a:latin typeface="Arial" pitchFamily="34" charset="0"/>
                <a:ea typeface="Arial" pitchFamily="34" charset="-122"/>
                <a:cs typeface="Arial" pitchFamily="34" charset="-120"/>
              </a:rPr>
              <a:t>Die neue Formulierung weder auf eine zwingende Dreifachtherapie noch auf einen generellen Wegfall des Mindestmerkmals verkürzen.</a:t>
            </a:r>
            <a:endParaRPr lang="en-US" sz="1366"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05 | THERAPIEN UND KOMPLEXBEHANDLUNGEN</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ALTERSKRITERIUM ERGÄNZT</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Frühgeborene: Alterszuordnung bei Intensivmedizin / IMCU</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438–440, 442–443; CHOP 2027: S. 455–456, 458–460.</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76 / 124</a:t>
            </a:r>
            <a:endParaRPr lang="en-US" sz="900" dirty="0"/>
          </a:p>
        </p:txBody>
      </p:sp>
      <p:sp>
        <p:nvSpPr>
          <p:cNvPr id="16" name="Shape 13"/>
          <p:cNvSpPr/>
          <p:nvPr/>
        </p:nvSpPr>
        <p:spPr>
          <a:xfrm>
            <a:off x="438912" y="2020824"/>
            <a:ext cx="5532120" cy="3337560"/>
          </a:xfrm>
          <a:prstGeom prst="rect">
            <a:avLst/>
          </a:prstGeom>
          <a:solidFill>
            <a:srgbClr val="FFFFFF"/>
          </a:solidFill>
          <a:ln w="6350">
            <a:solidFill>
              <a:srgbClr val="DED9D0"/>
            </a:solidFill>
            <a:prstDash val="solid"/>
          </a:ln>
        </p:spPr>
      </p:sp>
      <p:sp>
        <p:nvSpPr>
          <p:cNvPr id="17" name="Shape 14"/>
          <p:cNvSpPr/>
          <p:nvPr/>
        </p:nvSpPr>
        <p:spPr>
          <a:xfrm>
            <a:off x="6217920" y="2020824"/>
            <a:ext cx="5532120" cy="3337560"/>
          </a:xfrm>
          <a:prstGeom prst="rect">
            <a:avLst/>
          </a:prstGeom>
          <a:solidFill>
            <a:srgbClr val="FFFFFF"/>
          </a:solidFill>
          <a:ln w="6350">
            <a:solidFill>
              <a:srgbClr val="DED9D0"/>
            </a:solidFill>
            <a:prstDash val="solid"/>
          </a:ln>
        </p:spPr>
      </p:sp>
      <p:sp>
        <p:nvSpPr>
          <p:cNvPr id="18" name="Shape 15"/>
          <p:cNvSpPr/>
          <p:nvPr/>
        </p:nvSpPr>
        <p:spPr>
          <a:xfrm>
            <a:off x="438912" y="2020824"/>
            <a:ext cx="5532120" cy="429768"/>
          </a:xfrm>
          <a:prstGeom prst="rect">
            <a:avLst/>
          </a:prstGeom>
          <a:solidFill>
            <a:srgbClr val="303D43"/>
          </a:solidFill>
          <a:ln w="12700">
            <a:solidFill>
              <a:srgbClr val="303D43"/>
            </a:solidFill>
            <a:prstDash val="solid"/>
          </a:ln>
        </p:spPr>
      </p:sp>
      <p:sp>
        <p:nvSpPr>
          <p:cNvPr id="19" name="Shape 16"/>
          <p:cNvSpPr/>
          <p:nvPr/>
        </p:nvSpPr>
        <p:spPr>
          <a:xfrm>
            <a:off x="6217920" y="2020824"/>
            <a:ext cx="5532120" cy="429768"/>
          </a:xfrm>
          <a:prstGeom prst="rect">
            <a:avLst/>
          </a:prstGeom>
          <a:solidFill>
            <a:srgbClr val="E5DAC7"/>
          </a:solidFill>
          <a:ln w="12700">
            <a:solidFill>
              <a:srgbClr val="E5DAC7"/>
            </a:solidFill>
            <a:prstDash val="solid"/>
          </a:ln>
        </p:spPr>
      </p:sp>
      <p:sp>
        <p:nvSpPr>
          <p:cNvPr id="20" name="Text 17"/>
          <p:cNvSpPr/>
          <p:nvPr/>
        </p:nvSpPr>
        <p:spPr>
          <a:xfrm>
            <a:off x="603504"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FFFFFF"/>
                </a:solidFill>
                <a:latin typeface="Arial" pitchFamily="34" charset="0"/>
                <a:ea typeface="Arial" pitchFamily="34" charset="-122"/>
                <a:cs typeface="Arial" pitchFamily="34" charset="-120"/>
              </a:rPr>
              <a:t>2026</a:t>
            </a:r>
            <a:endParaRPr lang="en-US" sz="1670" dirty="0"/>
          </a:p>
        </p:txBody>
      </p:sp>
      <p:sp>
        <p:nvSpPr>
          <p:cNvPr id="21" name="Text 18"/>
          <p:cNvSpPr/>
          <p:nvPr/>
        </p:nvSpPr>
        <p:spPr>
          <a:xfrm>
            <a:off x="6382512" y="2112264"/>
            <a:ext cx="5202936" cy="246888"/>
          </a:xfrm>
          <a:prstGeom prst="rect">
            <a:avLst/>
          </a:prstGeom>
          <a:noFill/>
          <a:ln/>
        </p:spPr>
        <p:txBody>
          <a:bodyPr wrap="square" lIns="0" tIns="0" rIns="0" bIns="0" rtlCol="0" anchor="ctr"/>
          <a:lstStyle/>
          <a:p>
            <a:pPr marL="0" indent="0">
              <a:lnSpc>
                <a:spcPct val="104000"/>
              </a:lnSpc>
              <a:buNone/>
            </a:pPr>
            <a:r>
              <a:rPr lang="en-US" sz="1670" b="1" dirty="0">
                <a:solidFill>
                  <a:srgbClr val="243239"/>
                </a:solidFill>
                <a:latin typeface="Arial" pitchFamily="34" charset="0"/>
                <a:ea typeface="Arial" pitchFamily="34" charset="-122"/>
                <a:cs typeface="Arial" pitchFamily="34" charset="-120"/>
              </a:rPr>
              <a:t>2027</a:t>
            </a:r>
            <a:endParaRPr lang="en-US" sz="1670" dirty="0"/>
          </a:p>
        </p:txBody>
      </p:sp>
      <p:sp>
        <p:nvSpPr>
          <p:cNvPr id="22" name="Shape 19"/>
          <p:cNvSpPr/>
          <p:nvPr/>
        </p:nvSpPr>
        <p:spPr>
          <a:xfrm>
            <a:off x="603504" y="2738628"/>
            <a:ext cx="45720" cy="45720"/>
          </a:xfrm>
          <a:prstGeom prst="rect">
            <a:avLst/>
          </a:prstGeom>
          <a:solidFill>
            <a:srgbClr val="8D9B77"/>
          </a:solidFill>
          <a:ln w="12700">
            <a:solidFill>
              <a:srgbClr val="8D9B77"/>
            </a:solidFill>
            <a:prstDash val="solid"/>
          </a:ln>
        </p:spPr>
      </p:sp>
      <p:sp>
        <p:nvSpPr>
          <p:cNvPr id="23" name="Text 20"/>
          <p:cNvSpPr/>
          <p:nvPr/>
        </p:nvSpPr>
        <p:spPr>
          <a:xfrm>
            <a:off x="768096" y="2651760"/>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99.B7.4- / .5- und 99.B8.4- / .5- grenzen Kindes- und Neugeborenenalter über 28 Tage ab.</a:t>
            </a:r>
            <a:endParaRPr lang="en-US" sz="1820" dirty="0"/>
          </a:p>
        </p:txBody>
      </p:sp>
      <p:sp>
        <p:nvSpPr>
          <p:cNvPr id="24" name="Shape 21"/>
          <p:cNvSpPr/>
          <p:nvPr/>
        </p:nvSpPr>
        <p:spPr>
          <a:xfrm>
            <a:off x="603504" y="3539947"/>
            <a:ext cx="45720" cy="45720"/>
          </a:xfrm>
          <a:prstGeom prst="rect">
            <a:avLst/>
          </a:prstGeom>
          <a:solidFill>
            <a:srgbClr val="8D9B77"/>
          </a:solidFill>
          <a:ln w="12700">
            <a:solidFill>
              <a:srgbClr val="8D9B77"/>
            </a:solidFill>
            <a:prstDash val="solid"/>
          </a:ln>
        </p:spPr>
      </p:sp>
      <p:sp>
        <p:nvSpPr>
          <p:cNvPr id="25" name="Text 22"/>
          <p:cNvSpPr/>
          <p:nvPr/>
        </p:nvSpPr>
        <p:spPr>
          <a:xfrm>
            <a:off x="768096" y="3453079"/>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Die ausdrückliche Sonderregel für Frühgeborene fehlt.</a:t>
            </a:r>
            <a:endParaRPr lang="en-US" sz="1820" dirty="0"/>
          </a:p>
        </p:txBody>
      </p:sp>
      <p:sp>
        <p:nvSpPr>
          <p:cNvPr id="26" name="Shape 23"/>
          <p:cNvSpPr/>
          <p:nvPr/>
        </p:nvSpPr>
        <p:spPr>
          <a:xfrm>
            <a:off x="6382512" y="2738628"/>
            <a:ext cx="45720" cy="45720"/>
          </a:xfrm>
          <a:prstGeom prst="rect">
            <a:avLst/>
          </a:prstGeom>
          <a:solidFill>
            <a:srgbClr val="8D9B77"/>
          </a:solidFill>
          <a:ln w="12700">
            <a:solidFill>
              <a:srgbClr val="8D9B77"/>
            </a:solidFill>
            <a:prstDash val="solid"/>
          </a:ln>
        </p:spPr>
      </p:sp>
      <p:sp>
        <p:nvSpPr>
          <p:cNvPr id="27" name="Text 24"/>
          <p:cNvSpPr/>
          <p:nvPr/>
        </p:nvSpPr>
        <p:spPr>
          <a:xfrm>
            <a:off x="6547104" y="2651760"/>
            <a:ext cx="5029200" cy="8133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Bei Frühgeborenen zählt bei stationärer Aufnahme das Gestationsalter bei Geburt plus chronologisches Alter.</a:t>
            </a:r>
            <a:endParaRPr lang="en-US" sz="1820" dirty="0"/>
          </a:p>
        </p:txBody>
      </p:sp>
      <p:sp>
        <p:nvSpPr>
          <p:cNvPr id="28" name="Shape 25"/>
          <p:cNvSpPr/>
          <p:nvPr/>
        </p:nvSpPr>
        <p:spPr>
          <a:xfrm>
            <a:off x="6382512" y="3803447"/>
            <a:ext cx="45720" cy="45720"/>
          </a:xfrm>
          <a:prstGeom prst="rect">
            <a:avLst/>
          </a:prstGeom>
          <a:solidFill>
            <a:srgbClr val="8D9B77"/>
          </a:solidFill>
          <a:ln w="12700">
            <a:solidFill>
              <a:srgbClr val="8D9B77"/>
            </a:solidFill>
            <a:prstDash val="solid"/>
          </a:ln>
        </p:spPr>
      </p:sp>
      <p:sp>
        <p:nvSpPr>
          <p:cNvPr id="29" name="Text 26"/>
          <p:cNvSpPr/>
          <p:nvPr/>
        </p:nvSpPr>
        <p:spPr>
          <a:xfrm>
            <a:off x="6547104" y="3716579"/>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Bis einschliesslich 44 0/7 Wochen: Neugeborenenbereich.</a:t>
            </a:r>
            <a:endParaRPr lang="en-US" sz="1820" dirty="0"/>
          </a:p>
        </p:txBody>
      </p:sp>
      <p:sp>
        <p:nvSpPr>
          <p:cNvPr id="30" name="Shape 27"/>
          <p:cNvSpPr/>
          <p:nvPr/>
        </p:nvSpPr>
        <p:spPr>
          <a:xfrm>
            <a:off x="6382512" y="4604766"/>
            <a:ext cx="45720" cy="45720"/>
          </a:xfrm>
          <a:prstGeom prst="rect">
            <a:avLst/>
          </a:prstGeom>
          <a:solidFill>
            <a:srgbClr val="8D9B77"/>
          </a:solidFill>
          <a:ln w="12700">
            <a:solidFill>
              <a:srgbClr val="8D9B77"/>
            </a:solidFill>
            <a:prstDash val="solid"/>
          </a:ln>
        </p:spPr>
      </p:sp>
      <p:sp>
        <p:nvSpPr>
          <p:cNvPr id="31" name="Text 28"/>
          <p:cNvSpPr/>
          <p:nvPr/>
        </p:nvSpPr>
        <p:spPr>
          <a:xfrm>
            <a:off x="6547104" y="4517898"/>
            <a:ext cx="5029200" cy="549859"/>
          </a:xfrm>
          <a:prstGeom prst="rect">
            <a:avLst/>
          </a:prstGeom>
          <a:noFill/>
          <a:ln/>
        </p:spPr>
        <p:txBody>
          <a:bodyPr wrap="square" lIns="0" tIns="0" rIns="0" bIns="0" rtlCol="0" anchor="t"/>
          <a:lstStyle/>
          <a:p>
            <a:pPr marL="0" indent="0">
              <a:lnSpc>
                <a:spcPct val="102000"/>
              </a:lnSpc>
              <a:buNone/>
            </a:pPr>
            <a:r>
              <a:rPr lang="en-US" sz="1820" dirty="0">
                <a:solidFill>
                  <a:srgbClr val="243239"/>
                </a:solidFill>
                <a:latin typeface="Arial" pitchFamily="34" charset="0"/>
                <a:ea typeface="Arial" pitchFamily="34" charset="-122"/>
                <a:cs typeface="Arial" pitchFamily="34" charset="-120"/>
              </a:rPr>
              <a:t>Mehr als 44 0/7 Wochen: Kindesalterbereich, unter Beachtung der übrigen Altersgrenze.</a:t>
            </a:r>
            <a:endParaRPr lang="en-US" sz="1820" dirty="0"/>
          </a:p>
        </p:txBody>
      </p:sp>
      <p:sp>
        <p:nvSpPr>
          <p:cNvPr id="32" name="Shape 29"/>
          <p:cNvSpPr/>
          <p:nvPr/>
        </p:nvSpPr>
        <p:spPr>
          <a:xfrm>
            <a:off x="438912" y="5577840"/>
            <a:ext cx="11314176" cy="539496"/>
          </a:xfrm>
          <a:prstGeom prst="rect">
            <a:avLst/>
          </a:prstGeom>
          <a:solidFill>
            <a:srgbClr val="ECEFDF"/>
          </a:solidFill>
          <a:ln w="12700">
            <a:solidFill>
              <a:srgbClr val="ECEFDF"/>
            </a:solidFill>
            <a:prstDash val="solid"/>
          </a:ln>
        </p:spPr>
      </p:sp>
      <p:sp>
        <p:nvSpPr>
          <p:cNvPr id="33" name="Shape 30"/>
          <p:cNvSpPr/>
          <p:nvPr/>
        </p:nvSpPr>
        <p:spPr>
          <a:xfrm>
            <a:off x="438912" y="5577840"/>
            <a:ext cx="41148" cy="539496"/>
          </a:xfrm>
          <a:prstGeom prst="rect">
            <a:avLst/>
          </a:prstGeom>
          <a:solidFill>
            <a:srgbClr val="284907"/>
          </a:solidFill>
          <a:ln w="12700">
            <a:solidFill>
              <a:srgbClr val="284907"/>
            </a:solidFill>
            <a:prstDash val="solid"/>
          </a:ln>
        </p:spPr>
      </p:sp>
      <p:sp>
        <p:nvSpPr>
          <p:cNvPr id="34" name="Text 31"/>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03" b="1" dirty="0">
                <a:solidFill>
                  <a:srgbClr val="243239"/>
                </a:solidFill>
                <a:latin typeface="Arial" pitchFamily="34" charset="0"/>
                <a:ea typeface="Arial" pitchFamily="34" charset="-122"/>
                <a:cs typeface="Arial" pitchFamily="34" charset="-120"/>
              </a:rPr>
              <a:t>Die Grenze gilt bei Aufnahme. Nicht allein vom chronologischen Alter über 28 Tage auf den Kindesalterkode schliessen.</a:t>
            </a:r>
            <a:endParaRPr lang="en-US" sz="1503"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05 | THERAPIEN UND KOMPLEXBEHANDLUNGEN</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EIGENES DIDAKTISCHES BEISPIEL</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Praxis: Frühgeborenes mit 40 Wochen Gesamtalter</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438–440, 442–443; CHOP 2027: S. 455–456, 458–460.</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77 / 124</a:t>
            </a:r>
            <a:endParaRPr lang="en-US" sz="900" dirty="0"/>
          </a:p>
        </p:txBody>
      </p:sp>
      <p:sp>
        <p:nvSpPr>
          <p:cNvPr id="16" name="Shape 13"/>
          <p:cNvSpPr/>
          <p:nvPr/>
        </p:nvSpPr>
        <p:spPr>
          <a:xfrm>
            <a:off x="438912" y="2020824"/>
            <a:ext cx="3182112" cy="3337560"/>
          </a:xfrm>
          <a:prstGeom prst="rect">
            <a:avLst/>
          </a:prstGeom>
          <a:solidFill>
            <a:srgbClr val="EBE4D7"/>
          </a:solidFill>
          <a:ln w="12700">
            <a:solidFill>
              <a:srgbClr val="EBE4D7"/>
            </a:solidFill>
            <a:prstDash val="solid"/>
          </a:ln>
        </p:spPr>
      </p:sp>
      <p:sp>
        <p:nvSpPr>
          <p:cNvPr id="17" name="Text 14"/>
          <p:cNvSpPr/>
          <p:nvPr/>
        </p:nvSpPr>
        <p:spPr>
          <a:xfrm>
            <a:off x="603504" y="2185416"/>
            <a:ext cx="2852928" cy="210312"/>
          </a:xfrm>
          <a:prstGeom prst="rect">
            <a:avLst/>
          </a:prstGeom>
          <a:noFill/>
          <a:ln/>
        </p:spPr>
        <p:txBody>
          <a:bodyPr wrap="square" lIns="0" tIns="0" rIns="0" bIns="0" rtlCol="0" anchor="ctr"/>
          <a:lstStyle/>
          <a:p>
            <a:pPr marL="0" indent="0">
              <a:lnSpc>
                <a:spcPct val="104000"/>
              </a:lnSpc>
              <a:buNone/>
            </a:pPr>
            <a:r>
              <a:rPr lang="en-US" sz="1050" b="1" kern="0" spc="100" dirty="0">
                <a:solidFill>
                  <a:srgbClr val="243239"/>
                </a:solidFill>
                <a:latin typeface="Arial" pitchFamily="34" charset="0"/>
                <a:ea typeface="Arial" pitchFamily="34" charset="-122"/>
                <a:cs typeface="Arial" pitchFamily="34" charset="-120"/>
              </a:rPr>
              <a:t>SACHVERHALT</a:t>
            </a:r>
            <a:endParaRPr lang="en-US" sz="1050" dirty="0"/>
          </a:p>
        </p:txBody>
      </p:sp>
      <p:sp>
        <p:nvSpPr>
          <p:cNvPr id="18" name="Text 15"/>
          <p:cNvSpPr/>
          <p:nvPr/>
        </p:nvSpPr>
        <p:spPr>
          <a:xfrm>
            <a:off x="603504" y="2624328"/>
            <a:ext cx="2852928" cy="2514600"/>
          </a:xfrm>
          <a:prstGeom prst="rect">
            <a:avLst/>
          </a:prstGeom>
          <a:noFill/>
          <a:ln/>
        </p:spPr>
        <p:txBody>
          <a:bodyPr wrap="square" lIns="0" tIns="0" rIns="0" bIns="0" rtlCol="0" anchor="t"/>
          <a:lstStyle/>
          <a:p>
            <a:pPr marL="0" indent="0">
              <a:lnSpc>
                <a:spcPct val="104000"/>
              </a:lnSpc>
              <a:buNone/>
            </a:pPr>
            <a:r>
              <a:rPr lang="en-US" sz="1765" dirty="0">
                <a:solidFill>
                  <a:srgbClr val="243239"/>
                </a:solidFill>
                <a:latin typeface="Arial" pitchFamily="34" charset="0"/>
                <a:ea typeface="Arial" pitchFamily="34" charset="-122"/>
                <a:cs typeface="Arial" pitchFamily="34" charset="-120"/>
              </a:rPr>
              <a:t>Geburt bei 30 0/7 Wochen. Neuer stationärer Eintritt zehn Wochen später. Gesamtalter bei Aufnahme: 40 0/7 Wochen. Komplexbehandlung auf Intensivstation; weitere Kriterien erfüllt.</a:t>
            </a:r>
            <a:endParaRPr lang="en-US" sz="1765" dirty="0"/>
          </a:p>
        </p:txBody>
      </p:sp>
      <p:sp>
        <p:nvSpPr>
          <p:cNvPr id="19" name="Shape 16"/>
          <p:cNvSpPr/>
          <p:nvPr/>
        </p:nvSpPr>
        <p:spPr>
          <a:xfrm>
            <a:off x="3803904" y="2020824"/>
            <a:ext cx="3886200" cy="3337560"/>
          </a:xfrm>
          <a:prstGeom prst="rect">
            <a:avLst/>
          </a:prstGeom>
          <a:solidFill>
            <a:srgbClr val="FFFFFF"/>
          </a:solidFill>
          <a:ln w="6350">
            <a:solidFill>
              <a:srgbClr val="DED9D0"/>
            </a:solidFill>
            <a:prstDash val="solid"/>
          </a:ln>
        </p:spPr>
      </p:sp>
      <p:sp>
        <p:nvSpPr>
          <p:cNvPr id="20" name="Shape 17"/>
          <p:cNvSpPr/>
          <p:nvPr/>
        </p:nvSpPr>
        <p:spPr>
          <a:xfrm>
            <a:off x="3803904" y="2020824"/>
            <a:ext cx="3886200" cy="429768"/>
          </a:xfrm>
          <a:prstGeom prst="rect">
            <a:avLst/>
          </a:prstGeom>
          <a:solidFill>
            <a:srgbClr val="303D43"/>
          </a:solidFill>
          <a:ln w="12700">
            <a:solidFill>
              <a:srgbClr val="303D43"/>
            </a:solidFill>
            <a:prstDash val="solid"/>
          </a:ln>
        </p:spPr>
      </p:sp>
      <p:sp>
        <p:nvSpPr>
          <p:cNvPr id="21" name="Text 18"/>
          <p:cNvSpPr/>
          <p:nvPr/>
        </p:nvSpPr>
        <p:spPr>
          <a:xfrm>
            <a:off x="3968496" y="2112264"/>
            <a:ext cx="3557016" cy="246888"/>
          </a:xfrm>
          <a:prstGeom prst="rect">
            <a:avLst/>
          </a:prstGeom>
          <a:noFill/>
          <a:ln/>
        </p:spPr>
        <p:txBody>
          <a:bodyPr wrap="square" lIns="0" tIns="0" rIns="0" bIns="0" rtlCol="0" anchor="ctr"/>
          <a:lstStyle/>
          <a:p>
            <a:pPr marL="0" indent="0">
              <a:lnSpc>
                <a:spcPct val="104000"/>
              </a:lnSpc>
              <a:buNone/>
            </a:pPr>
            <a:r>
              <a:rPr lang="en-US" sz="1670" b="1" dirty="0">
                <a:solidFill>
                  <a:srgbClr val="FFFFFF"/>
                </a:solidFill>
                <a:latin typeface="Arial" pitchFamily="34" charset="0"/>
                <a:ea typeface="Arial" pitchFamily="34" charset="-122"/>
                <a:cs typeface="Arial" pitchFamily="34" charset="-120"/>
              </a:rPr>
              <a:t>2026</a:t>
            </a:r>
            <a:endParaRPr lang="en-US" sz="1670" dirty="0"/>
          </a:p>
        </p:txBody>
      </p:sp>
      <p:sp>
        <p:nvSpPr>
          <p:cNvPr id="22" name="Shape 19"/>
          <p:cNvSpPr/>
          <p:nvPr/>
        </p:nvSpPr>
        <p:spPr>
          <a:xfrm>
            <a:off x="7872984" y="2020824"/>
            <a:ext cx="3886200" cy="3337560"/>
          </a:xfrm>
          <a:prstGeom prst="rect">
            <a:avLst/>
          </a:prstGeom>
          <a:solidFill>
            <a:srgbClr val="FFFFFF"/>
          </a:solidFill>
          <a:ln w="6350">
            <a:solidFill>
              <a:srgbClr val="DED9D0"/>
            </a:solidFill>
            <a:prstDash val="solid"/>
          </a:ln>
        </p:spPr>
      </p:sp>
      <p:sp>
        <p:nvSpPr>
          <p:cNvPr id="23" name="Shape 20"/>
          <p:cNvSpPr/>
          <p:nvPr/>
        </p:nvSpPr>
        <p:spPr>
          <a:xfrm>
            <a:off x="7872984" y="2020824"/>
            <a:ext cx="3886200" cy="429768"/>
          </a:xfrm>
          <a:prstGeom prst="rect">
            <a:avLst/>
          </a:prstGeom>
          <a:solidFill>
            <a:srgbClr val="E5DAC7"/>
          </a:solidFill>
          <a:ln w="12700">
            <a:solidFill>
              <a:srgbClr val="E5DAC7"/>
            </a:solidFill>
            <a:prstDash val="solid"/>
          </a:ln>
        </p:spPr>
      </p:sp>
      <p:sp>
        <p:nvSpPr>
          <p:cNvPr id="24" name="Text 21"/>
          <p:cNvSpPr/>
          <p:nvPr/>
        </p:nvSpPr>
        <p:spPr>
          <a:xfrm>
            <a:off x="8037576" y="2112264"/>
            <a:ext cx="3557016" cy="246888"/>
          </a:xfrm>
          <a:prstGeom prst="rect">
            <a:avLst/>
          </a:prstGeom>
          <a:noFill/>
          <a:ln/>
        </p:spPr>
        <p:txBody>
          <a:bodyPr wrap="square" lIns="0" tIns="0" rIns="0" bIns="0" rtlCol="0" anchor="ctr"/>
          <a:lstStyle/>
          <a:p>
            <a:pPr marL="0" indent="0">
              <a:lnSpc>
                <a:spcPct val="104000"/>
              </a:lnSpc>
              <a:buNone/>
            </a:pPr>
            <a:r>
              <a:rPr lang="en-US" sz="1670" b="1" dirty="0">
                <a:solidFill>
                  <a:srgbClr val="243239"/>
                </a:solidFill>
                <a:latin typeface="Arial" pitchFamily="34" charset="0"/>
                <a:ea typeface="Arial" pitchFamily="34" charset="-122"/>
                <a:cs typeface="Arial" pitchFamily="34" charset="-120"/>
              </a:rPr>
              <a:t>2027</a:t>
            </a:r>
            <a:endParaRPr lang="en-US" sz="1670" dirty="0"/>
          </a:p>
        </p:txBody>
      </p:sp>
      <p:sp>
        <p:nvSpPr>
          <p:cNvPr id="25" name="Shape 22"/>
          <p:cNvSpPr/>
          <p:nvPr/>
        </p:nvSpPr>
        <p:spPr>
          <a:xfrm>
            <a:off x="3968496" y="2738628"/>
            <a:ext cx="45720" cy="45720"/>
          </a:xfrm>
          <a:prstGeom prst="rect">
            <a:avLst/>
          </a:prstGeom>
          <a:solidFill>
            <a:srgbClr val="8D9B77"/>
          </a:solidFill>
          <a:ln w="12700">
            <a:solidFill>
              <a:srgbClr val="8D9B77"/>
            </a:solidFill>
            <a:prstDash val="solid"/>
          </a:ln>
        </p:spPr>
      </p:sp>
      <p:sp>
        <p:nvSpPr>
          <p:cNvPr id="26" name="Text 23"/>
          <p:cNvSpPr/>
          <p:nvPr/>
        </p:nvSpPr>
        <p:spPr>
          <a:xfrm>
            <a:off x="4133088" y="2651760"/>
            <a:ext cx="3383280" cy="782955"/>
          </a:xfrm>
          <a:prstGeom prst="rect">
            <a:avLst/>
          </a:prstGeom>
          <a:noFill/>
          <a:ln/>
        </p:spPr>
        <p:txBody>
          <a:bodyPr wrap="square" lIns="0" tIns="0" rIns="0" bIns="0" rtlCol="0" anchor="t"/>
          <a:lstStyle/>
          <a:p>
            <a:pPr marL="0" indent="0">
              <a:lnSpc>
                <a:spcPct val="102000"/>
              </a:lnSpc>
              <a:buNone/>
            </a:pPr>
            <a:r>
              <a:rPr lang="en-US" sz="1750" dirty="0">
                <a:solidFill>
                  <a:srgbClr val="243239"/>
                </a:solidFill>
                <a:latin typeface="Arial" pitchFamily="34" charset="0"/>
                <a:ea typeface="Arial" pitchFamily="34" charset="-122"/>
                <a:cs typeface="Arial" pitchFamily="34" charset="-120"/>
              </a:rPr>
              <a:t>Das Jahresbuch nennt chronologisch mehr als 28 Tage für den Kindesalterbereich.</a:t>
            </a:r>
            <a:endParaRPr lang="en-US" sz="1750" dirty="0"/>
          </a:p>
        </p:txBody>
      </p:sp>
      <p:sp>
        <p:nvSpPr>
          <p:cNvPr id="27" name="Shape 24"/>
          <p:cNvSpPr/>
          <p:nvPr/>
        </p:nvSpPr>
        <p:spPr>
          <a:xfrm>
            <a:off x="3968496" y="3773043"/>
            <a:ext cx="45720" cy="45720"/>
          </a:xfrm>
          <a:prstGeom prst="rect">
            <a:avLst/>
          </a:prstGeom>
          <a:solidFill>
            <a:srgbClr val="8D9B77"/>
          </a:solidFill>
          <a:ln w="12700">
            <a:solidFill>
              <a:srgbClr val="8D9B77"/>
            </a:solidFill>
            <a:prstDash val="solid"/>
          </a:ln>
        </p:spPr>
      </p:sp>
      <p:sp>
        <p:nvSpPr>
          <p:cNvPr id="28" name="Text 25"/>
          <p:cNvSpPr/>
          <p:nvPr/>
        </p:nvSpPr>
        <p:spPr>
          <a:xfrm>
            <a:off x="4133088" y="3686175"/>
            <a:ext cx="3383280" cy="529590"/>
          </a:xfrm>
          <a:prstGeom prst="rect">
            <a:avLst/>
          </a:prstGeom>
          <a:noFill/>
          <a:ln/>
        </p:spPr>
        <p:txBody>
          <a:bodyPr wrap="square" lIns="0" tIns="0" rIns="0" bIns="0" rtlCol="0" anchor="t"/>
          <a:lstStyle/>
          <a:p>
            <a:pPr marL="0" indent="0">
              <a:lnSpc>
                <a:spcPct val="102000"/>
              </a:lnSpc>
              <a:buNone/>
            </a:pPr>
            <a:r>
              <a:rPr lang="en-US" sz="1750" dirty="0">
                <a:solidFill>
                  <a:srgbClr val="243239"/>
                </a:solidFill>
                <a:latin typeface="Arial" pitchFamily="34" charset="0"/>
                <a:ea typeface="Arial" pitchFamily="34" charset="-122"/>
                <a:cs typeface="Arial" pitchFamily="34" charset="-120"/>
              </a:rPr>
              <a:t>Die neue Sonderregel steht dort noch nicht.</a:t>
            </a:r>
            <a:endParaRPr lang="en-US" sz="1750" dirty="0"/>
          </a:p>
        </p:txBody>
      </p:sp>
      <p:sp>
        <p:nvSpPr>
          <p:cNvPr id="29" name="Shape 26"/>
          <p:cNvSpPr/>
          <p:nvPr/>
        </p:nvSpPr>
        <p:spPr>
          <a:xfrm>
            <a:off x="8037576" y="2738628"/>
            <a:ext cx="45720" cy="45720"/>
          </a:xfrm>
          <a:prstGeom prst="rect">
            <a:avLst/>
          </a:prstGeom>
          <a:solidFill>
            <a:srgbClr val="8D9B77"/>
          </a:solidFill>
          <a:ln w="12700">
            <a:solidFill>
              <a:srgbClr val="8D9B77"/>
            </a:solidFill>
            <a:prstDash val="solid"/>
          </a:ln>
        </p:spPr>
      </p:sp>
      <p:sp>
        <p:nvSpPr>
          <p:cNvPr id="30" name="Text 27"/>
          <p:cNvSpPr/>
          <p:nvPr/>
        </p:nvSpPr>
        <p:spPr>
          <a:xfrm>
            <a:off x="8202168" y="2651760"/>
            <a:ext cx="3383280" cy="782955"/>
          </a:xfrm>
          <a:prstGeom prst="rect">
            <a:avLst/>
          </a:prstGeom>
          <a:noFill/>
          <a:ln/>
        </p:spPr>
        <p:txBody>
          <a:bodyPr wrap="square" lIns="0" tIns="0" rIns="0" bIns="0" rtlCol="0" anchor="t"/>
          <a:lstStyle/>
          <a:p>
            <a:pPr marL="0" indent="0">
              <a:lnSpc>
                <a:spcPct val="102000"/>
              </a:lnSpc>
              <a:buNone/>
            </a:pPr>
            <a:r>
              <a:rPr lang="en-US" sz="1750" dirty="0">
                <a:solidFill>
                  <a:srgbClr val="243239"/>
                </a:solidFill>
                <a:latin typeface="Arial" pitchFamily="34" charset="0"/>
                <a:ea typeface="Arial" pitchFamily="34" charset="-122"/>
                <a:cs typeface="Arial" pitchFamily="34" charset="-120"/>
              </a:rPr>
              <a:t>Frühgeborenenregel anwenden: 40 0/7 liegt bei höchstens 44 0/7 Wochen.</a:t>
            </a:r>
            <a:endParaRPr lang="en-US" sz="1750" dirty="0"/>
          </a:p>
        </p:txBody>
      </p:sp>
      <p:sp>
        <p:nvSpPr>
          <p:cNvPr id="31" name="Shape 28"/>
          <p:cNvSpPr/>
          <p:nvPr/>
        </p:nvSpPr>
        <p:spPr>
          <a:xfrm>
            <a:off x="8037576" y="3773043"/>
            <a:ext cx="45720" cy="45720"/>
          </a:xfrm>
          <a:prstGeom prst="rect">
            <a:avLst/>
          </a:prstGeom>
          <a:solidFill>
            <a:srgbClr val="8D9B77"/>
          </a:solidFill>
          <a:ln w="12700">
            <a:solidFill>
              <a:srgbClr val="8D9B77"/>
            </a:solidFill>
            <a:prstDash val="solid"/>
          </a:ln>
        </p:spPr>
      </p:sp>
      <p:sp>
        <p:nvSpPr>
          <p:cNvPr id="32" name="Text 29"/>
          <p:cNvSpPr/>
          <p:nvPr/>
        </p:nvSpPr>
        <p:spPr>
          <a:xfrm>
            <a:off x="8202168" y="3686175"/>
            <a:ext cx="3383280" cy="289560"/>
          </a:xfrm>
          <a:prstGeom prst="rect">
            <a:avLst/>
          </a:prstGeom>
          <a:noFill/>
          <a:ln/>
        </p:spPr>
        <p:txBody>
          <a:bodyPr wrap="square" lIns="0" tIns="0" rIns="0" bIns="0" rtlCol="0" anchor="t"/>
          <a:lstStyle/>
          <a:p>
            <a:pPr marL="0" indent="0">
              <a:lnSpc>
                <a:spcPct val="102000"/>
              </a:lnSpc>
              <a:buNone/>
            </a:pPr>
            <a:r>
              <a:rPr lang="en-US" sz="1750" dirty="0">
                <a:solidFill>
                  <a:srgbClr val="243239"/>
                </a:solidFill>
                <a:latin typeface="Arial" pitchFamily="34" charset="0"/>
                <a:ea typeface="Arial" pitchFamily="34" charset="-122"/>
                <a:cs typeface="Arial" pitchFamily="34" charset="-120"/>
              </a:rPr>
              <a:t>Neugeborenenbereich 99.B7.5-.</a:t>
            </a:r>
            <a:endParaRPr lang="en-US" sz="1750" dirty="0"/>
          </a:p>
        </p:txBody>
      </p:sp>
      <p:sp>
        <p:nvSpPr>
          <p:cNvPr id="33" name="Shape 30"/>
          <p:cNvSpPr/>
          <p:nvPr/>
        </p:nvSpPr>
        <p:spPr>
          <a:xfrm>
            <a:off x="8037576" y="4314063"/>
            <a:ext cx="45720" cy="45720"/>
          </a:xfrm>
          <a:prstGeom prst="rect">
            <a:avLst/>
          </a:prstGeom>
          <a:solidFill>
            <a:srgbClr val="8D9B77"/>
          </a:solidFill>
          <a:ln w="12700">
            <a:solidFill>
              <a:srgbClr val="8D9B77"/>
            </a:solidFill>
            <a:prstDash val="solid"/>
          </a:ln>
        </p:spPr>
      </p:sp>
      <p:sp>
        <p:nvSpPr>
          <p:cNvPr id="34" name="Text 31"/>
          <p:cNvSpPr/>
          <p:nvPr/>
        </p:nvSpPr>
        <p:spPr>
          <a:xfrm>
            <a:off x="8202168" y="4227195"/>
            <a:ext cx="3383280" cy="289560"/>
          </a:xfrm>
          <a:prstGeom prst="rect">
            <a:avLst/>
          </a:prstGeom>
          <a:noFill/>
          <a:ln/>
        </p:spPr>
        <p:txBody>
          <a:bodyPr wrap="square" lIns="0" tIns="0" rIns="0" bIns="0" rtlCol="0" anchor="t"/>
          <a:lstStyle/>
          <a:p>
            <a:pPr marL="0" indent="0">
              <a:lnSpc>
                <a:spcPct val="102000"/>
              </a:lnSpc>
              <a:buNone/>
            </a:pPr>
            <a:r>
              <a:rPr lang="en-US" sz="1750" dirty="0">
                <a:solidFill>
                  <a:srgbClr val="243239"/>
                </a:solidFill>
                <a:latin typeface="Arial" pitchFamily="34" charset="0"/>
                <a:ea typeface="Arial" pitchFamily="34" charset="-122"/>
                <a:cs typeface="Arial" pitchFamily="34" charset="-120"/>
              </a:rPr>
              <a:t>Bei IMCU analog 99.B8.5-.</a:t>
            </a:r>
            <a:endParaRPr lang="en-US" sz="1750" dirty="0"/>
          </a:p>
        </p:txBody>
      </p:sp>
      <p:sp>
        <p:nvSpPr>
          <p:cNvPr id="35" name="Shape 32"/>
          <p:cNvSpPr/>
          <p:nvPr/>
        </p:nvSpPr>
        <p:spPr>
          <a:xfrm>
            <a:off x="438912" y="5577840"/>
            <a:ext cx="11314176" cy="539496"/>
          </a:xfrm>
          <a:prstGeom prst="rect">
            <a:avLst/>
          </a:prstGeom>
          <a:solidFill>
            <a:srgbClr val="ECEFDF"/>
          </a:solidFill>
          <a:ln w="12700">
            <a:solidFill>
              <a:srgbClr val="ECEFDF"/>
            </a:solidFill>
            <a:prstDash val="solid"/>
          </a:ln>
        </p:spPr>
      </p:sp>
      <p:sp>
        <p:nvSpPr>
          <p:cNvPr id="36" name="Shape 33"/>
          <p:cNvSpPr/>
          <p:nvPr/>
        </p:nvSpPr>
        <p:spPr>
          <a:xfrm>
            <a:off x="438912" y="5577840"/>
            <a:ext cx="41148" cy="539496"/>
          </a:xfrm>
          <a:prstGeom prst="rect">
            <a:avLst/>
          </a:prstGeom>
          <a:solidFill>
            <a:srgbClr val="284907"/>
          </a:solidFill>
          <a:ln w="12700">
            <a:solidFill>
              <a:srgbClr val="284907"/>
            </a:solidFill>
            <a:prstDash val="solid"/>
          </a:ln>
        </p:spPr>
      </p:sp>
      <p:sp>
        <p:nvSpPr>
          <p:cNvPr id="37" name="Text 34"/>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Geburtsgestationsalter und Alter am neuen stationären Eintritt müssen nachvollziehbar dokumentiert sein.</a:t>
            </a:r>
            <a:endParaRPr lang="en-US" sz="1512"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05 | THERAPIEN UND KOMPLEXBEHANDLUNGEN</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TITEL / REFERENZ / FREQUENZ</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Intensivmedizin und Stroke: weitere Anpassungen</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438, 441–443, 447; CHOP 2027: S. 454, 457–460, 463–464.</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78 / 124</a:t>
            </a:r>
            <a:endParaRPr lang="en-US" sz="900" dirty="0"/>
          </a:p>
        </p:txBody>
      </p:sp>
      <p:sp>
        <p:nvSpPr>
          <p:cNvPr id="16" name="Shape 13"/>
          <p:cNvSpPr/>
          <p:nvPr/>
        </p:nvSpPr>
        <p:spPr>
          <a:xfrm>
            <a:off x="438912" y="2020824"/>
            <a:ext cx="3521389" cy="438912"/>
          </a:xfrm>
          <a:prstGeom prst="rect">
            <a:avLst/>
          </a:prstGeom>
          <a:solidFill>
            <a:srgbClr val="303D43"/>
          </a:solidFill>
          <a:ln w="12700">
            <a:solidFill>
              <a:srgbClr val="303D43"/>
            </a:solidFill>
            <a:prstDash val="solid"/>
          </a:ln>
        </p:spPr>
      </p:sp>
      <p:sp>
        <p:nvSpPr>
          <p:cNvPr id="17" name="Text 14"/>
          <p:cNvSpPr/>
          <p:nvPr/>
        </p:nvSpPr>
        <p:spPr>
          <a:xfrm>
            <a:off x="557784" y="2093976"/>
            <a:ext cx="3283645"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Bereich</a:t>
            </a:r>
            <a:endParaRPr lang="en-US" sz="1327" dirty="0"/>
          </a:p>
        </p:txBody>
      </p:sp>
      <p:sp>
        <p:nvSpPr>
          <p:cNvPr id="18" name="Shape 15"/>
          <p:cNvSpPr/>
          <p:nvPr/>
        </p:nvSpPr>
        <p:spPr>
          <a:xfrm>
            <a:off x="3960301" y="2020824"/>
            <a:ext cx="4436035" cy="438912"/>
          </a:xfrm>
          <a:prstGeom prst="rect">
            <a:avLst/>
          </a:prstGeom>
          <a:solidFill>
            <a:srgbClr val="303D43"/>
          </a:solidFill>
          <a:ln w="12700">
            <a:solidFill>
              <a:srgbClr val="303D43"/>
            </a:solidFill>
            <a:prstDash val="solid"/>
          </a:ln>
        </p:spPr>
      </p:sp>
      <p:sp>
        <p:nvSpPr>
          <p:cNvPr id="19" name="Text 16"/>
          <p:cNvSpPr/>
          <p:nvPr/>
        </p:nvSpPr>
        <p:spPr>
          <a:xfrm>
            <a:off x="4079173" y="2093976"/>
            <a:ext cx="4198291"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Änderung</a:t>
            </a:r>
            <a:endParaRPr lang="en-US" sz="1327" dirty="0"/>
          </a:p>
        </p:txBody>
      </p:sp>
      <p:sp>
        <p:nvSpPr>
          <p:cNvPr id="20" name="Shape 17"/>
          <p:cNvSpPr/>
          <p:nvPr/>
        </p:nvSpPr>
        <p:spPr>
          <a:xfrm>
            <a:off x="8396336" y="2020824"/>
            <a:ext cx="3356752" cy="438912"/>
          </a:xfrm>
          <a:prstGeom prst="rect">
            <a:avLst/>
          </a:prstGeom>
          <a:solidFill>
            <a:srgbClr val="303D43"/>
          </a:solidFill>
          <a:ln w="12700">
            <a:solidFill>
              <a:srgbClr val="303D43"/>
            </a:solidFill>
            <a:prstDash val="solid"/>
          </a:ln>
        </p:spPr>
      </p:sp>
      <p:sp>
        <p:nvSpPr>
          <p:cNvPr id="21" name="Text 18"/>
          <p:cNvSpPr/>
          <p:nvPr/>
        </p:nvSpPr>
        <p:spPr>
          <a:xfrm>
            <a:off x="8515208" y="2093976"/>
            <a:ext cx="3119008"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Konsequenz</a:t>
            </a:r>
            <a:endParaRPr lang="en-US" sz="1327" dirty="0"/>
          </a:p>
        </p:txBody>
      </p:sp>
      <p:sp>
        <p:nvSpPr>
          <p:cNvPr id="22" name="Shape 19"/>
          <p:cNvSpPr/>
          <p:nvPr/>
        </p:nvSpPr>
        <p:spPr>
          <a:xfrm>
            <a:off x="438912" y="2459736"/>
            <a:ext cx="3521389" cy="888187"/>
          </a:xfrm>
          <a:prstGeom prst="rect">
            <a:avLst/>
          </a:prstGeom>
          <a:solidFill>
            <a:srgbClr val="FFFFFF"/>
          </a:solidFill>
          <a:ln w="12700">
            <a:solidFill>
              <a:srgbClr val="FFFFFF"/>
            </a:solidFill>
            <a:prstDash val="solid"/>
          </a:ln>
        </p:spPr>
      </p:sp>
      <p:sp>
        <p:nvSpPr>
          <p:cNvPr id="23" name="Text 20"/>
          <p:cNvSpPr/>
          <p:nvPr/>
        </p:nvSpPr>
        <p:spPr>
          <a:xfrm>
            <a:off x="557784" y="2528316"/>
            <a:ext cx="3283645" cy="751027"/>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99.B7.1- Erwachsene</a:t>
            </a:r>
            <a:endParaRPr lang="en-US" sz="1677" dirty="0"/>
          </a:p>
        </p:txBody>
      </p:sp>
      <p:sp>
        <p:nvSpPr>
          <p:cNvPr id="24" name="Shape 21"/>
          <p:cNvSpPr/>
          <p:nvPr/>
        </p:nvSpPr>
        <p:spPr>
          <a:xfrm>
            <a:off x="3960301" y="2459736"/>
            <a:ext cx="4436035" cy="888187"/>
          </a:xfrm>
          <a:prstGeom prst="rect">
            <a:avLst/>
          </a:prstGeom>
          <a:solidFill>
            <a:srgbClr val="FFFFFF"/>
          </a:solidFill>
          <a:ln w="12700">
            <a:solidFill>
              <a:srgbClr val="FFFFFF"/>
            </a:solidFill>
            <a:prstDash val="solid"/>
          </a:ln>
        </p:spPr>
      </p:sp>
      <p:sp>
        <p:nvSpPr>
          <p:cNvPr id="25" name="Text 22"/>
          <p:cNvSpPr/>
          <p:nvPr/>
        </p:nvSpPr>
        <p:spPr>
          <a:xfrm>
            <a:off x="4079173" y="2528316"/>
            <a:ext cx="4198291" cy="751027"/>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"Des Erwachsenen (Basisprozedur)" in den Tochtertiteln ergänzt</a:t>
            </a:r>
            <a:endParaRPr lang="en-US" sz="1677" dirty="0"/>
          </a:p>
        </p:txBody>
      </p:sp>
      <p:sp>
        <p:nvSpPr>
          <p:cNvPr id="26" name="Shape 23"/>
          <p:cNvSpPr/>
          <p:nvPr/>
        </p:nvSpPr>
        <p:spPr>
          <a:xfrm>
            <a:off x="8396336" y="2459736"/>
            <a:ext cx="3356752" cy="888187"/>
          </a:xfrm>
          <a:prstGeom prst="rect">
            <a:avLst/>
          </a:prstGeom>
          <a:solidFill>
            <a:srgbClr val="FFFFFF"/>
          </a:solidFill>
          <a:ln w="12700">
            <a:solidFill>
              <a:srgbClr val="FFFFFF"/>
            </a:solidFill>
            <a:prstDash val="solid"/>
          </a:ln>
        </p:spPr>
      </p:sp>
      <p:sp>
        <p:nvSpPr>
          <p:cNvPr id="27" name="Text 24"/>
          <p:cNvSpPr/>
          <p:nvPr/>
        </p:nvSpPr>
        <p:spPr>
          <a:xfrm>
            <a:off x="8515208" y="2528316"/>
            <a:ext cx="3119008" cy="751027"/>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Nicht mit neuen Punktegrenzen verwechseln.</a:t>
            </a:r>
            <a:endParaRPr lang="en-US" sz="1677" dirty="0"/>
          </a:p>
        </p:txBody>
      </p:sp>
      <p:sp>
        <p:nvSpPr>
          <p:cNvPr id="28" name="Shape 25"/>
          <p:cNvSpPr/>
          <p:nvPr/>
        </p:nvSpPr>
        <p:spPr>
          <a:xfrm>
            <a:off x="438912" y="3347923"/>
            <a:ext cx="3521389" cy="888187"/>
          </a:xfrm>
          <a:prstGeom prst="rect">
            <a:avLst/>
          </a:prstGeom>
          <a:solidFill>
            <a:srgbClr val="F0EBE1"/>
          </a:solidFill>
          <a:ln w="12700">
            <a:solidFill>
              <a:srgbClr val="F0EBE1"/>
            </a:solidFill>
            <a:prstDash val="solid"/>
          </a:ln>
        </p:spPr>
      </p:sp>
      <p:sp>
        <p:nvSpPr>
          <p:cNvPr id="29" name="Text 26"/>
          <p:cNvSpPr/>
          <p:nvPr/>
        </p:nvSpPr>
        <p:spPr>
          <a:xfrm>
            <a:off x="557784" y="3416503"/>
            <a:ext cx="3283645" cy="751027"/>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99.B8.1- / .4- / .5- IMCU</a:t>
            </a:r>
            <a:endParaRPr lang="en-US" sz="1677" dirty="0"/>
          </a:p>
        </p:txBody>
      </p:sp>
      <p:sp>
        <p:nvSpPr>
          <p:cNvPr id="30" name="Shape 27"/>
          <p:cNvSpPr/>
          <p:nvPr/>
        </p:nvSpPr>
        <p:spPr>
          <a:xfrm>
            <a:off x="3960301" y="3347923"/>
            <a:ext cx="4436035" cy="888187"/>
          </a:xfrm>
          <a:prstGeom prst="rect">
            <a:avLst/>
          </a:prstGeom>
          <a:solidFill>
            <a:srgbClr val="F0EBE1"/>
          </a:solidFill>
          <a:ln w="12700">
            <a:solidFill>
              <a:srgbClr val="F0EBE1"/>
            </a:solidFill>
            <a:prstDash val="solid"/>
          </a:ln>
        </p:spPr>
      </p:sp>
      <p:sp>
        <p:nvSpPr>
          <p:cNvPr id="31" name="Text 28"/>
          <p:cNvSpPr/>
          <p:nvPr/>
        </p:nvSpPr>
        <p:spPr>
          <a:xfrm>
            <a:off x="4079173" y="3416503"/>
            <a:ext cx="4198291" cy="751027"/>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Referenz nun "Minimaler Datensatz der IG-IMC MDSimc"</a:t>
            </a:r>
            <a:endParaRPr lang="en-US" sz="1677" dirty="0"/>
          </a:p>
        </p:txBody>
      </p:sp>
      <p:sp>
        <p:nvSpPr>
          <p:cNvPr id="32" name="Shape 29"/>
          <p:cNvSpPr/>
          <p:nvPr/>
        </p:nvSpPr>
        <p:spPr>
          <a:xfrm>
            <a:off x="8396336" y="3347923"/>
            <a:ext cx="3356752" cy="888187"/>
          </a:xfrm>
          <a:prstGeom prst="rect">
            <a:avLst/>
          </a:prstGeom>
          <a:solidFill>
            <a:srgbClr val="F0EBE1"/>
          </a:solidFill>
          <a:ln w="12700">
            <a:solidFill>
              <a:srgbClr val="F0EBE1"/>
            </a:solidFill>
            <a:prstDash val="solid"/>
          </a:ln>
        </p:spPr>
      </p:sp>
      <p:sp>
        <p:nvSpPr>
          <p:cNvPr id="33" name="Text 30"/>
          <p:cNvSpPr/>
          <p:nvPr/>
        </p:nvSpPr>
        <p:spPr>
          <a:xfrm>
            <a:off x="8515208" y="3416503"/>
            <a:ext cx="3119008" cy="751027"/>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Aktuelles Referenzdokument im Prozess hinterlegen.</a:t>
            </a:r>
            <a:endParaRPr lang="en-US" sz="1677" dirty="0"/>
          </a:p>
        </p:txBody>
      </p:sp>
      <p:sp>
        <p:nvSpPr>
          <p:cNvPr id="34" name="Shape 31"/>
          <p:cNvSpPr/>
          <p:nvPr/>
        </p:nvSpPr>
        <p:spPr>
          <a:xfrm>
            <a:off x="438912" y="4236110"/>
            <a:ext cx="3521389" cy="1131418"/>
          </a:xfrm>
          <a:prstGeom prst="rect">
            <a:avLst/>
          </a:prstGeom>
          <a:solidFill>
            <a:srgbClr val="FFFFFF"/>
          </a:solidFill>
          <a:ln w="12700">
            <a:solidFill>
              <a:srgbClr val="FFFFFF"/>
            </a:solidFill>
            <a:prstDash val="solid"/>
          </a:ln>
        </p:spPr>
      </p:sp>
      <p:sp>
        <p:nvSpPr>
          <p:cNvPr id="35" name="Text 32"/>
          <p:cNvSpPr/>
          <p:nvPr/>
        </p:nvSpPr>
        <p:spPr>
          <a:xfrm>
            <a:off x="557784" y="4304690"/>
            <a:ext cx="3283645" cy="99425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99.BA.3- Telekonsil bei akutem Hirnschlag</a:t>
            </a:r>
            <a:endParaRPr lang="en-US" sz="1677" dirty="0"/>
          </a:p>
        </p:txBody>
      </p:sp>
      <p:sp>
        <p:nvSpPr>
          <p:cNvPr id="36" name="Shape 33"/>
          <p:cNvSpPr/>
          <p:nvPr/>
        </p:nvSpPr>
        <p:spPr>
          <a:xfrm>
            <a:off x="3960301" y="4236110"/>
            <a:ext cx="4436035" cy="1131418"/>
          </a:xfrm>
          <a:prstGeom prst="rect">
            <a:avLst/>
          </a:prstGeom>
          <a:solidFill>
            <a:srgbClr val="FFFFFF"/>
          </a:solidFill>
          <a:ln w="12700">
            <a:solidFill>
              <a:srgbClr val="FFFFFF"/>
            </a:solidFill>
            <a:prstDash val="solid"/>
          </a:ln>
        </p:spPr>
      </p:sp>
      <p:sp>
        <p:nvSpPr>
          <p:cNvPr id="37" name="Text 34"/>
          <p:cNvSpPr/>
          <p:nvPr/>
        </p:nvSpPr>
        <p:spPr>
          <a:xfrm>
            <a:off x="4079173" y="4304690"/>
            <a:ext cx="4198291" cy="99425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"6-stündige" → "6-stündliche" Überwachung und Dokumentation</a:t>
            </a:r>
            <a:endParaRPr lang="en-US" sz="1677" dirty="0"/>
          </a:p>
        </p:txBody>
      </p:sp>
      <p:sp>
        <p:nvSpPr>
          <p:cNvPr id="38" name="Shape 35"/>
          <p:cNvSpPr/>
          <p:nvPr/>
        </p:nvSpPr>
        <p:spPr>
          <a:xfrm>
            <a:off x="8396336" y="4236110"/>
            <a:ext cx="3356752" cy="1131418"/>
          </a:xfrm>
          <a:prstGeom prst="rect">
            <a:avLst/>
          </a:prstGeom>
          <a:solidFill>
            <a:srgbClr val="FFFFFF"/>
          </a:solidFill>
          <a:ln w="12700">
            <a:solidFill>
              <a:srgbClr val="FFFFFF"/>
            </a:solidFill>
            <a:prstDash val="solid"/>
          </a:ln>
        </p:spPr>
      </p:sp>
      <p:sp>
        <p:nvSpPr>
          <p:cNvPr id="39" name="Text 36"/>
          <p:cNvSpPr/>
          <p:nvPr/>
        </p:nvSpPr>
        <p:spPr>
          <a:xfrm>
            <a:off x="8515208" y="4304690"/>
            <a:ext cx="3119008" cy="99425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Wiederkehrende Frequenz, nicht nur sechs Stunden Gesamtdauer.</a:t>
            </a:r>
            <a:endParaRPr lang="en-US" sz="1677" dirty="0"/>
          </a:p>
        </p:txBody>
      </p:sp>
      <p:sp>
        <p:nvSpPr>
          <p:cNvPr id="40" name="Shape 37"/>
          <p:cNvSpPr/>
          <p:nvPr/>
        </p:nvSpPr>
        <p:spPr>
          <a:xfrm>
            <a:off x="438912" y="5577840"/>
            <a:ext cx="11314176" cy="539496"/>
          </a:xfrm>
          <a:prstGeom prst="rect">
            <a:avLst/>
          </a:prstGeom>
          <a:solidFill>
            <a:srgbClr val="ECEFDF"/>
          </a:solidFill>
          <a:ln w="12700">
            <a:solidFill>
              <a:srgbClr val="ECEFDF"/>
            </a:solidFill>
            <a:prstDash val="solid"/>
          </a:ln>
        </p:spPr>
      </p:sp>
      <p:sp>
        <p:nvSpPr>
          <p:cNvPr id="41" name="Shape 38"/>
          <p:cNvSpPr/>
          <p:nvPr/>
        </p:nvSpPr>
        <p:spPr>
          <a:xfrm>
            <a:off x="438912" y="5577840"/>
            <a:ext cx="41148" cy="539496"/>
          </a:xfrm>
          <a:prstGeom prst="rect">
            <a:avLst/>
          </a:prstGeom>
          <a:solidFill>
            <a:srgbClr val="284907"/>
          </a:solidFill>
          <a:ln w="12700">
            <a:solidFill>
              <a:srgbClr val="284907"/>
            </a:solidFill>
            <a:prstDash val="solid"/>
          </a:ln>
        </p:spPr>
      </p:sp>
      <p:sp>
        <p:nvSpPr>
          <p:cNvPr id="42" name="Text 39"/>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Sprachlich kleine Änderungen können für die Prüfbarkeit der Dokumentation entscheidend sein.</a:t>
            </a:r>
            <a:endParaRPr lang="en-US" sz="1512"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05 | THERAPIEN UND KOMPLEXBEHANDLUNGEN</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REFERENZEN AKTUALISIERT</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Referenzdokumente: Links und Fassungen aktualisieren</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380-381, 416-417, 456-457, 460; CHOP 2027: S. 396-397, 432-433, 472-473, 476. FMH BA.7, 02.06.2026: S. 1.</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79 / 124</a:t>
            </a:r>
            <a:endParaRPr lang="en-US" sz="900" dirty="0"/>
          </a:p>
        </p:txBody>
      </p:sp>
      <p:sp>
        <p:nvSpPr>
          <p:cNvPr id="16" name="Shape 13"/>
          <p:cNvSpPr/>
          <p:nvPr/>
        </p:nvSpPr>
        <p:spPr>
          <a:xfrm>
            <a:off x="438912" y="2020824"/>
            <a:ext cx="3475656" cy="438912"/>
          </a:xfrm>
          <a:prstGeom prst="rect">
            <a:avLst/>
          </a:prstGeom>
          <a:solidFill>
            <a:srgbClr val="303D43"/>
          </a:solidFill>
          <a:ln w="12700">
            <a:solidFill>
              <a:srgbClr val="303D43"/>
            </a:solidFill>
            <a:prstDash val="solid"/>
          </a:ln>
        </p:spPr>
      </p:sp>
      <p:sp>
        <p:nvSpPr>
          <p:cNvPr id="17" name="Text 14"/>
          <p:cNvSpPr/>
          <p:nvPr/>
        </p:nvSpPr>
        <p:spPr>
          <a:xfrm>
            <a:off x="557784" y="2093976"/>
            <a:ext cx="3237912"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Bereich</a:t>
            </a:r>
            <a:endParaRPr lang="en-US" sz="1327" dirty="0"/>
          </a:p>
        </p:txBody>
      </p:sp>
      <p:sp>
        <p:nvSpPr>
          <p:cNvPr id="18" name="Shape 15"/>
          <p:cNvSpPr/>
          <p:nvPr/>
        </p:nvSpPr>
        <p:spPr>
          <a:xfrm>
            <a:off x="3914568" y="2020824"/>
            <a:ext cx="4573232" cy="438912"/>
          </a:xfrm>
          <a:prstGeom prst="rect">
            <a:avLst/>
          </a:prstGeom>
          <a:solidFill>
            <a:srgbClr val="303D43"/>
          </a:solidFill>
          <a:ln w="12700">
            <a:solidFill>
              <a:srgbClr val="303D43"/>
            </a:solidFill>
            <a:prstDash val="solid"/>
          </a:ln>
        </p:spPr>
      </p:sp>
      <p:sp>
        <p:nvSpPr>
          <p:cNvPr id="19" name="Text 16"/>
          <p:cNvSpPr/>
          <p:nvPr/>
        </p:nvSpPr>
        <p:spPr>
          <a:xfrm>
            <a:off x="4033440" y="2093976"/>
            <a:ext cx="4335488"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Änderung in CHOP 2027</a:t>
            </a:r>
            <a:endParaRPr lang="en-US" sz="1327" dirty="0"/>
          </a:p>
        </p:txBody>
      </p:sp>
      <p:sp>
        <p:nvSpPr>
          <p:cNvPr id="20" name="Shape 17"/>
          <p:cNvSpPr/>
          <p:nvPr/>
        </p:nvSpPr>
        <p:spPr>
          <a:xfrm>
            <a:off x="8487800" y="2020824"/>
            <a:ext cx="3265288" cy="438912"/>
          </a:xfrm>
          <a:prstGeom prst="rect">
            <a:avLst/>
          </a:prstGeom>
          <a:solidFill>
            <a:srgbClr val="303D43"/>
          </a:solidFill>
          <a:ln w="12700">
            <a:solidFill>
              <a:srgbClr val="303D43"/>
            </a:solidFill>
            <a:prstDash val="solid"/>
          </a:ln>
        </p:spPr>
      </p:sp>
      <p:sp>
        <p:nvSpPr>
          <p:cNvPr id="21" name="Text 18"/>
          <p:cNvSpPr/>
          <p:nvPr/>
        </p:nvSpPr>
        <p:spPr>
          <a:xfrm>
            <a:off x="8606672" y="2093976"/>
            <a:ext cx="3027544"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Einordnung</a:t>
            </a:r>
            <a:endParaRPr lang="en-US" sz="1327" dirty="0"/>
          </a:p>
        </p:txBody>
      </p:sp>
      <p:sp>
        <p:nvSpPr>
          <p:cNvPr id="22" name="Shape 19"/>
          <p:cNvSpPr/>
          <p:nvPr/>
        </p:nvSpPr>
        <p:spPr>
          <a:xfrm>
            <a:off x="438912" y="2459736"/>
            <a:ext cx="3475656" cy="902856"/>
          </a:xfrm>
          <a:prstGeom prst="rect">
            <a:avLst/>
          </a:prstGeom>
          <a:solidFill>
            <a:srgbClr val="FFFFFF"/>
          </a:solidFill>
          <a:ln w="12700">
            <a:solidFill>
              <a:srgbClr val="FFFFFF"/>
            </a:solidFill>
            <a:prstDash val="solid"/>
          </a:ln>
        </p:spPr>
      </p:sp>
      <p:sp>
        <p:nvSpPr>
          <p:cNvPr id="23" name="Text 20"/>
          <p:cNvSpPr/>
          <p:nvPr/>
        </p:nvSpPr>
        <p:spPr>
          <a:xfrm>
            <a:off x="557784" y="2528316"/>
            <a:ext cx="3237912" cy="765696"/>
          </a:xfrm>
          <a:prstGeom prst="rect">
            <a:avLst/>
          </a:prstGeom>
          <a:noFill/>
          <a:ln/>
        </p:spPr>
        <p:txBody>
          <a:bodyPr wrap="square" lIns="0" tIns="0" rIns="0" bIns="0" rtlCol="0" anchor="ctr"/>
          <a:lstStyle/>
          <a:p>
            <a:pPr marL="0" indent="0">
              <a:lnSpc>
                <a:spcPct val="104000"/>
              </a:lnSpc>
              <a:buNone/>
            </a:pPr>
            <a:r>
              <a:rPr lang="en-US" sz="1618" b="1" dirty="0">
                <a:solidFill>
                  <a:srgbClr val="243239"/>
                </a:solidFill>
                <a:latin typeface="Arial" pitchFamily="34" charset="0"/>
                <a:ea typeface="Arial" pitchFamily="34" charset="-122"/>
                <a:cs typeface="Arial" pitchFamily="34" charset="-120"/>
              </a:rPr>
              <a:t>99.04.- / 99.05.- Blutprodukte</a:t>
            </a:r>
            <a:endParaRPr lang="en-US" sz="1618" dirty="0"/>
          </a:p>
        </p:txBody>
      </p:sp>
      <p:sp>
        <p:nvSpPr>
          <p:cNvPr id="24" name="Shape 21"/>
          <p:cNvSpPr/>
          <p:nvPr/>
        </p:nvSpPr>
        <p:spPr>
          <a:xfrm>
            <a:off x="3914568" y="2459736"/>
            <a:ext cx="4573232" cy="902856"/>
          </a:xfrm>
          <a:prstGeom prst="rect">
            <a:avLst/>
          </a:prstGeom>
          <a:solidFill>
            <a:srgbClr val="FFFFFF"/>
          </a:solidFill>
          <a:ln w="12700">
            <a:solidFill>
              <a:srgbClr val="FFFFFF"/>
            </a:solidFill>
            <a:prstDash val="solid"/>
          </a:ln>
        </p:spPr>
      </p:sp>
      <p:sp>
        <p:nvSpPr>
          <p:cNvPr id="25" name="Text 22"/>
          <p:cNvSpPr/>
          <p:nvPr/>
        </p:nvSpPr>
        <p:spPr>
          <a:xfrm>
            <a:off x="4033440" y="2528316"/>
            <a:ext cx="4335488" cy="765696"/>
          </a:xfrm>
          <a:prstGeom prst="rect">
            <a:avLst/>
          </a:prstGeom>
          <a:noFill/>
          <a:ln/>
        </p:spPr>
        <p:txBody>
          <a:bodyPr wrap="square" lIns="0" tIns="0" rIns="0" bIns="0" rtlCol="0" anchor="ctr"/>
          <a:lstStyle/>
          <a:p>
            <a:pPr marL="0" indent="0">
              <a:lnSpc>
                <a:spcPct val="104000"/>
              </a:lnSpc>
              <a:buNone/>
            </a:pPr>
            <a:r>
              <a:rPr lang="en-US" sz="1618" dirty="0">
                <a:solidFill>
                  <a:srgbClr val="243239"/>
                </a:solidFill>
                <a:latin typeface="Arial" pitchFamily="34" charset="0"/>
                <a:ea typeface="Arial" pitchFamily="34" charset="-122"/>
                <a:cs typeface="Arial" pitchFamily="34" charset="-120"/>
              </a:rPr>
              <a:t>SRK-Dokumentbezeichnungen, Fassungen und Link aktualisiert</a:t>
            </a:r>
            <a:endParaRPr lang="en-US" sz="1618" dirty="0"/>
          </a:p>
        </p:txBody>
      </p:sp>
      <p:sp>
        <p:nvSpPr>
          <p:cNvPr id="26" name="Shape 23"/>
          <p:cNvSpPr/>
          <p:nvPr/>
        </p:nvSpPr>
        <p:spPr>
          <a:xfrm>
            <a:off x="8487800" y="2459736"/>
            <a:ext cx="3265288" cy="902856"/>
          </a:xfrm>
          <a:prstGeom prst="rect">
            <a:avLst/>
          </a:prstGeom>
          <a:solidFill>
            <a:srgbClr val="FFFFFF"/>
          </a:solidFill>
          <a:ln w="12700">
            <a:solidFill>
              <a:srgbClr val="FFFFFF"/>
            </a:solidFill>
            <a:prstDash val="solid"/>
          </a:ln>
        </p:spPr>
      </p:sp>
      <p:sp>
        <p:nvSpPr>
          <p:cNvPr id="27" name="Text 24"/>
          <p:cNvSpPr/>
          <p:nvPr/>
        </p:nvSpPr>
        <p:spPr>
          <a:xfrm>
            <a:off x="8606672" y="2528316"/>
            <a:ext cx="3027544" cy="765696"/>
          </a:xfrm>
          <a:prstGeom prst="rect">
            <a:avLst/>
          </a:prstGeom>
          <a:noFill/>
          <a:ln/>
        </p:spPr>
        <p:txBody>
          <a:bodyPr wrap="square" lIns="0" tIns="0" rIns="0" bIns="0" rtlCol="0" anchor="ctr"/>
          <a:lstStyle/>
          <a:p>
            <a:pPr marL="0" indent="0">
              <a:lnSpc>
                <a:spcPct val="104000"/>
              </a:lnSpc>
              <a:buNone/>
            </a:pPr>
            <a:r>
              <a:rPr lang="en-US" sz="1618" dirty="0">
                <a:solidFill>
                  <a:srgbClr val="243239"/>
                </a:solidFill>
                <a:latin typeface="Arial" pitchFamily="34" charset="0"/>
                <a:ea typeface="Arial" pitchFamily="34" charset="-122"/>
                <a:cs typeface="Arial" pitchFamily="34" charset="-120"/>
              </a:rPr>
              <a:t>Keine Änderung der Mengenstaffel aus dem Link allein ableiten.</a:t>
            </a:r>
            <a:endParaRPr lang="en-US" sz="1618" dirty="0"/>
          </a:p>
        </p:txBody>
      </p:sp>
      <p:sp>
        <p:nvSpPr>
          <p:cNvPr id="28" name="Shape 25"/>
          <p:cNvSpPr/>
          <p:nvPr/>
        </p:nvSpPr>
        <p:spPr>
          <a:xfrm>
            <a:off x="438912" y="3362592"/>
            <a:ext cx="3475656" cy="668312"/>
          </a:xfrm>
          <a:prstGeom prst="rect">
            <a:avLst/>
          </a:prstGeom>
          <a:solidFill>
            <a:srgbClr val="F0EBE1"/>
          </a:solidFill>
          <a:ln w="12700">
            <a:solidFill>
              <a:srgbClr val="F0EBE1"/>
            </a:solidFill>
            <a:prstDash val="solid"/>
          </a:ln>
        </p:spPr>
      </p:sp>
      <p:sp>
        <p:nvSpPr>
          <p:cNvPr id="29" name="Text 26"/>
          <p:cNvSpPr/>
          <p:nvPr/>
        </p:nvSpPr>
        <p:spPr>
          <a:xfrm>
            <a:off x="557784" y="3431172"/>
            <a:ext cx="3237912" cy="531152"/>
          </a:xfrm>
          <a:prstGeom prst="rect">
            <a:avLst/>
          </a:prstGeom>
          <a:noFill/>
          <a:ln/>
        </p:spPr>
        <p:txBody>
          <a:bodyPr wrap="square" lIns="0" tIns="0" rIns="0" bIns="0" rtlCol="0" anchor="ctr"/>
          <a:lstStyle/>
          <a:p>
            <a:pPr marL="0" indent="0">
              <a:lnSpc>
                <a:spcPct val="104000"/>
              </a:lnSpc>
              <a:buNone/>
            </a:pPr>
            <a:r>
              <a:rPr lang="en-US" sz="1618" b="1" dirty="0">
                <a:solidFill>
                  <a:srgbClr val="243239"/>
                </a:solidFill>
                <a:latin typeface="Arial" pitchFamily="34" charset="0"/>
                <a:ea typeface="Arial" pitchFamily="34" charset="-122"/>
                <a:cs typeface="Arial" pitchFamily="34" charset="-120"/>
              </a:rPr>
              <a:t>93.8B.- Palliative-Care-Station</a:t>
            </a:r>
            <a:endParaRPr lang="en-US" sz="1618" dirty="0"/>
          </a:p>
        </p:txBody>
      </p:sp>
      <p:sp>
        <p:nvSpPr>
          <p:cNvPr id="30" name="Shape 27"/>
          <p:cNvSpPr/>
          <p:nvPr/>
        </p:nvSpPr>
        <p:spPr>
          <a:xfrm>
            <a:off x="3914568" y="3362592"/>
            <a:ext cx="4573232" cy="668312"/>
          </a:xfrm>
          <a:prstGeom prst="rect">
            <a:avLst/>
          </a:prstGeom>
          <a:solidFill>
            <a:srgbClr val="F0EBE1"/>
          </a:solidFill>
          <a:ln w="12700">
            <a:solidFill>
              <a:srgbClr val="F0EBE1"/>
            </a:solidFill>
            <a:prstDash val="solid"/>
          </a:ln>
        </p:spPr>
      </p:sp>
      <p:sp>
        <p:nvSpPr>
          <p:cNvPr id="31" name="Text 28"/>
          <p:cNvSpPr/>
          <p:nvPr/>
        </p:nvSpPr>
        <p:spPr>
          <a:xfrm>
            <a:off x="4033440" y="3431172"/>
            <a:ext cx="4335488" cy="531152"/>
          </a:xfrm>
          <a:prstGeom prst="rect">
            <a:avLst/>
          </a:prstGeom>
          <a:noFill/>
          <a:ln/>
        </p:spPr>
        <p:txBody>
          <a:bodyPr wrap="square" lIns="0" tIns="0" rIns="0" bIns="0" rtlCol="0" anchor="ctr"/>
          <a:lstStyle/>
          <a:p>
            <a:pPr marL="0" indent="0">
              <a:lnSpc>
                <a:spcPct val="104000"/>
              </a:lnSpc>
              <a:buNone/>
            </a:pPr>
            <a:r>
              <a:rPr lang="en-US" sz="1618" dirty="0">
                <a:solidFill>
                  <a:srgbClr val="243239"/>
                </a:solidFill>
                <a:latin typeface="Arial" pitchFamily="34" charset="0"/>
                <a:ea typeface="Arial" pitchFamily="34" charset="-122"/>
                <a:cs typeface="Arial" pitchFamily="34" charset="-120"/>
              </a:rPr>
              <a:t>Neuer Link zum Referenzdokument</a:t>
            </a:r>
            <a:endParaRPr lang="en-US" sz="1618" dirty="0"/>
          </a:p>
        </p:txBody>
      </p:sp>
      <p:sp>
        <p:nvSpPr>
          <p:cNvPr id="32" name="Shape 29"/>
          <p:cNvSpPr/>
          <p:nvPr/>
        </p:nvSpPr>
        <p:spPr>
          <a:xfrm>
            <a:off x="8487800" y="3362592"/>
            <a:ext cx="3265288" cy="668312"/>
          </a:xfrm>
          <a:prstGeom prst="rect">
            <a:avLst/>
          </a:prstGeom>
          <a:solidFill>
            <a:srgbClr val="F0EBE1"/>
          </a:solidFill>
          <a:ln w="12700">
            <a:solidFill>
              <a:srgbClr val="F0EBE1"/>
            </a:solidFill>
            <a:prstDash val="solid"/>
          </a:ln>
        </p:spPr>
      </p:sp>
      <p:sp>
        <p:nvSpPr>
          <p:cNvPr id="33" name="Text 30"/>
          <p:cNvSpPr/>
          <p:nvPr/>
        </p:nvSpPr>
        <p:spPr>
          <a:xfrm>
            <a:off x="8606672" y="3431172"/>
            <a:ext cx="3027544" cy="531152"/>
          </a:xfrm>
          <a:prstGeom prst="rect">
            <a:avLst/>
          </a:prstGeom>
          <a:noFill/>
          <a:ln/>
        </p:spPr>
        <p:txBody>
          <a:bodyPr wrap="square" lIns="0" tIns="0" rIns="0" bIns="0" rtlCol="0" anchor="ctr"/>
          <a:lstStyle/>
          <a:p>
            <a:pPr marL="0" indent="0">
              <a:lnSpc>
                <a:spcPct val="104000"/>
              </a:lnSpc>
              <a:buNone/>
            </a:pPr>
            <a:r>
              <a:rPr lang="en-US" sz="1618" dirty="0">
                <a:solidFill>
                  <a:srgbClr val="243239"/>
                </a:solidFill>
                <a:latin typeface="Arial" pitchFamily="34" charset="0"/>
                <a:ea typeface="Arial" pitchFamily="34" charset="-122"/>
                <a:cs typeface="Arial" pitchFamily="34" charset="-120"/>
              </a:rPr>
              <a:t>Dokumentenablage / Verknüpfung prüfen.</a:t>
            </a:r>
            <a:endParaRPr lang="en-US" sz="1618" dirty="0"/>
          </a:p>
        </p:txBody>
      </p:sp>
      <p:sp>
        <p:nvSpPr>
          <p:cNvPr id="34" name="Shape 31"/>
          <p:cNvSpPr/>
          <p:nvPr/>
        </p:nvSpPr>
        <p:spPr>
          <a:xfrm>
            <a:off x="438912" y="4030904"/>
            <a:ext cx="3475656" cy="668312"/>
          </a:xfrm>
          <a:prstGeom prst="rect">
            <a:avLst/>
          </a:prstGeom>
          <a:solidFill>
            <a:srgbClr val="FFFFFF"/>
          </a:solidFill>
          <a:ln w="12700">
            <a:solidFill>
              <a:srgbClr val="FFFFFF"/>
            </a:solidFill>
            <a:prstDash val="solid"/>
          </a:ln>
        </p:spPr>
      </p:sp>
      <p:sp>
        <p:nvSpPr>
          <p:cNvPr id="35" name="Text 32"/>
          <p:cNvSpPr/>
          <p:nvPr/>
        </p:nvSpPr>
        <p:spPr>
          <a:xfrm>
            <a:off x="557784" y="4099484"/>
            <a:ext cx="3237912" cy="531152"/>
          </a:xfrm>
          <a:prstGeom prst="rect">
            <a:avLst/>
          </a:prstGeom>
          <a:noFill/>
          <a:ln/>
        </p:spPr>
        <p:txBody>
          <a:bodyPr wrap="square" lIns="0" tIns="0" rIns="0" bIns="0" rtlCol="0" anchor="ctr"/>
          <a:lstStyle/>
          <a:p>
            <a:pPr marL="0" indent="0">
              <a:lnSpc>
                <a:spcPct val="104000"/>
              </a:lnSpc>
              <a:buNone/>
            </a:pPr>
            <a:r>
              <a:rPr lang="en-US" sz="1618" b="1" dirty="0">
                <a:solidFill>
                  <a:srgbClr val="243239"/>
                </a:solidFill>
                <a:latin typeface="Arial" pitchFamily="34" charset="0"/>
                <a:ea typeface="Arial" pitchFamily="34" charset="-122"/>
                <a:cs typeface="Arial" pitchFamily="34" charset="-120"/>
              </a:rPr>
              <a:t>AA.13.- / AA.21.- / AA.31.-</a:t>
            </a:r>
            <a:endParaRPr lang="en-US" sz="1618" dirty="0"/>
          </a:p>
        </p:txBody>
      </p:sp>
      <p:sp>
        <p:nvSpPr>
          <p:cNvPr id="36" name="Shape 33"/>
          <p:cNvSpPr/>
          <p:nvPr/>
        </p:nvSpPr>
        <p:spPr>
          <a:xfrm>
            <a:off x="3914568" y="4030904"/>
            <a:ext cx="4573232" cy="668312"/>
          </a:xfrm>
          <a:prstGeom prst="rect">
            <a:avLst/>
          </a:prstGeom>
          <a:solidFill>
            <a:srgbClr val="FFFFFF"/>
          </a:solidFill>
          <a:ln w="12700">
            <a:solidFill>
              <a:srgbClr val="FFFFFF"/>
            </a:solidFill>
            <a:prstDash val="solid"/>
          </a:ln>
        </p:spPr>
      </p:sp>
      <p:sp>
        <p:nvSpPr>
          <p:cNvPr id="37" name="Text 34"/>
          <p:cNvSpPr/>
          <p:nvPr/>
        </p:nvSpPr>
        <p:spPr>
          <a:xfrm>
            <a:off x="4033440" y="4099484"/>
            <a:ext cx="4335488" cy="531152"/>
          </a:xfrm>
          <a:prstGeom prst="rect">
            <a:avLst/>
          </a:prstGeom>
          <a:noFill/>
          <a:ln/>
        </p:spPr>
        <p:txBody>
          <a:bodyPr wrap="square" lIns="0" tIns="0" rIns="0" bIns="0" rtlCol="0" anchor="ctr"/>
          <a:lstStyle/>
          <a:p>
            <a:pPr marL="0" indent="0">
              <a:lnSpc>
                <a:spcPct val="104000"/>
              </a:lnSpc>
              <a:buNone/>
            </a:pPr>
            <a:r>
              <a:rPr lang="en-US" sz="1618" dirty="0">
                <a:solidFill>
                  <a:srgbClr val="243239"/>
                </a:solidFill>
                <a:latin typeface="Arial" pitchFamily="34" charset="0"/>
                <a:ea typeface="Arial" pitchFamily="34" charset="-122"/>
                <a:cs typeface="Arial" pitchFamily="34" charset="-120"/>
              </a:rPr>
              <a:t>Linkangaben angepasst oder vereinfacht</a:t>
            </a:r>
            <a:endParaRPr lang="en-US" sz="1618" dirty="0"/>
          </a:p>
        </p:txBody>
      </p:sp>
      <p:sp>
        <p:nvSpPr>
          <p:cNvPr id="38" name="Shape 35"/>
          <p:cNvSpPr/>
          <p:nvPr/>
        </p:nvSpPr>
        <p:spPr>
          <a:xfrm>
            <a:off x="8487800" y="4030904"/>
            <a:ext cx="3265288" cy="668312"/>
          </a:xfrm>
          <a:prstGeom prst="rect">
            <a:avLst/>
          </a:prstGeom>
          <a:solidFill>
            <a:srgbClr val="FFFFFF"/>
          </a:solidFill>
          <a:ln w="12700">
            <a:solidFill>
              <a:srgbClr val="FFFFFF"/>
            </a:solidFill>
            <a:prstDash val="solid"/>
          </a:ln>
        </p:spPr>
      </p:sp>
      <p:sp>
        <p:nvSpPr>
          <p:cNvPr id="39" name="Text 36"/>
          <p:cNvSpPr/>
          <p:nvPr/>
        </p:nvSpPr>
        <p:spPr>
          <a:xfrm>
            <a:off x="8606672" y="4099484"/>
            <a:ext cx="3027544" cy="531152"/>
          </a:xfrm>
          <a:prstGeom prst="rect">
            <a:avLst/>
          </a:prstGeom>
          <a:noFill/>
          <a:ln/>
        </p:spPr>
        <p:txBody>
          <a:bodyPr wrap="square" lIns="0" tIns="0" rIns="0" bIns="0" rtlCol="0" anchor="ctr"/>
          <a:lstStyle/>
          <a:p>
            <a:pPr marL="0" indent="0">
              <a:lnSpc>
                <a:spcPct val="104000"/>
              </a:lnSpc>
              <a:buNone/>
            </a:pPr>
            <a:r>
              <a:rPr lang="en-US" sz="1618" dirty="0">
                <a:solidFill>
                  <a:srgbClr val="243239"/>
                </a:solidFill>
                <a:latin typeface="Arial" pitchFamily="34" charset="0"/>
                <a:ea typeface="Arial" pitchFamily="34" charset="-122"/>
                <a:cs typeface="Arial" pitchFamily="34" charset="-120"/>
              </a:rPr>
              <a:t>Keine neue Assessmentskala behaupten.</a:t>
            </a:r>
            <a:endParaRPr lang="en-US" sz="1618" dirty="0"/>
          </a:p>
        </p:txBody>
      </p:sp>
      <p:sp>
        <p:nvSpPr>
          <p:cNvPr id="40" name="Shape 37"/>
          <p:cNvSpPr/>
          <p:nvPr/>
        </p:nvSpPr>
        <p:spPr>
          <a:xfrm>
            <a:off x="438912" y="4699216"/>
            <a:ext cx="3475656" cy="668312"/>
          </a:xfrm>
          <a:prstGeom prst="rect">
            <a:avLst/>
          </a:prstGeom>
          <a:solidFill>
            <a:srgbClr val="F0EBE1"/>
          </a:solidFill>
          <a:ln w="12700">
            <a:solidFill>
              <a:srgbClr val="F0EBE1"/>
            </a:solidFill>
            <a:prstDash val="solid"/>
          </a:ln>
        </p:spPr>
      </p:sp>
      <p:sp>
        <p:nvSpPr>
          <p:cNvPr id="41" name="Text 38"/>
          <p:cNvSpPr/>
          <p:nvPr/>
        </p:nvSpPr>
        <p:spPr>
          <a:xfrm>
            <a:off x="557784" y="4767796"/>
            <a:ext cx="3237912" cy="531152"/>
          </a:xfrm>
          <a:prstGeom prst="rect">
            <a:avLst/>
          </a:prstGeom>
          <a:noFill/>
          <a:ln/>
        </p:spPr>
        <p:txBody>
          <a:bodyPr wrap="square" lIns="0" tIns="0" rIns="0" bIns="0" rtlCol="0" anchor="ctr"/>
          <a:lstStyle/>
          <a:p>
            <a:pPr marL="0" indent="0">
              <a:lnSpc>
                <a:spcPct val="104000"/>
              </a:lnSpc>
              <a:buNone/>
            </a:pPr>
            <a:r>
              <a:rPr lang="en-US" sz="1618" b="1" dirty="0">
                <a:solidFill>
                  <a:srgbClr val="243239"/>
                </a:solidFill>
                <a:latin typeface="Arial" pitchFamily="34" charset="0"/>
                <a:ea typeface="Arial" pitchFamily="34" charset="-122"/>
                <a:cs typeface="Arial" pitchFamily="34" charset="-120"/>
              </a:rPr>
              <a:t>BA.7- Pädiatrische Rehabilitation</a:t>
            </a:r>
            <a:endParaRPr lang="en-US" sz="1618" dirty="0"/>
          </a:p>
        </p:txBody>
      </p:sp>
      <p:sp>
        <p:nvSpPr>
          <p:cNvPr id="42" name="Shape 39"/>
          <p:cNvSpPr/>
          <p:nvPr/>
        </p:nvSpPr>
        <p:spPr>
          <a:xfrm>
            <a:off x="3914568" y="4699216"/>
            <a:ext cx="4573232" cy="668312"/>
          </a:xfrm>
          <a:prstGeom prst="rect">
            <a:avLst/>
          </a:prstGeom>
          <a:solidFill>
            <a:srgbClr val="F0EBE1"/>
          </a:solidFill>
          <a:ln w="12700">
            <a:solidFill>
              <a:srgbClr val="F0EBE1"/>
            </a:solidFill>
            <a:prstDash val="solid"/>
          </a:ln>
        </p:spPr>
      </p:sp>
      <p:sp>
        <p:nvSpPr>
          <p:cNvPr id="43" name="Text 40"/>
          <p:cNvSpPr/>
          <p:nvPr/>
        </p:nvSpPr>
        <p:spPr>
          <a:xfrm>
            <a:off x="4033440" y="4767796"/>
            <a:ext cx="4335488" cy="531152"/>
          </a:xfrm>
          <a:prstGeom prst="rect">
            <a:avLst/>
          </a:prstGeom>
          <a:noFill/>
          <a:ln/>
        </p:spPr>
        <p:txBody>
          <a:bodyPr wrap="square" lIns="0" tIns="0" rIns="0" bIns="0" rtlCol="0" anchor="ctr"/>
          <a:lstStyle/>
          <a:p>
            <a:pPr marL="0" indent="0">
              <a:lnSpc>
                <a:spcPct val="104000"/>
              </a:lnSpc>
              <a:buNone/>
            </a:pPr>
            <a:r>
              <a:rPr lang="en-US" sz="1618" dirty="0">
                <a:solidFill>
                  <a:srgbClr val="243239"/>
                </a:solidFill>
                <a:latin typeface="Arial" pitchFamily="34" charset="0"/>
                <a:ea typeface="Arial" pitchFamily="34" charset="-122"/>
                <a:cs typeface="Arial" pitchFamily="34" charset="-120"/>
              </a:rPr>
              <a:t>Referenz 02.06.2026, gültig ab 01.01.2027</a:t>
            </a:r>
            <a:endParaRPr lang="en-US" sz="1618" dirty="0"/>
          </a:p>
        </p:txBody>
      </p:sp>
      <p:sp>
        <p:nvSpPr>
          <p:cNvPr id="44" name="Shape 41"/>
          <p:cNvSpPr/>
          <p:nvPr/>
        </p:nvSpPr>
        <p:spPr>
          <a:xfrm>
            <a:off x="8487800" y="4699216"/>
            <a:ext cx="3265288" cy="668312"/>
          </a:xfrm>
          <a:prstGeom prst="rect">
            <a:avLst/>
          </a:prstGeom>
          <a:solidFill>
            <a:srgbClr val="F0EBE1"/>
          </a:solidFill>
          <a:ln w="12700">
            <a:solidFill>
              <a:srgbClr val="F0EBE1"/>
            </a:solidFill>
            <a:prstDash val="solid"/>
          </a:ln>
        </p:spPr>
      </p:sp>
      <p:sp>
        <p:nvSpPr>
          <p:cNvPr id="45" name="Text 42"/>
          <p:cNvSpPr/>
          <p:nvPr/>
        </p:nvSpPr>
        <p:spPr>
          <a:xfrm>
            <a:off x="8606672" y="4767796"/>
            <a:ext cx="3027544" cy="531152"/>
          </a:xfrm>
          <a:prstGeom prst="rect">
            <a:avLst/>
          </a:prstGeom>
          <a:noFill/>
          <a:ln/>
        </p:spPr>
        <p:txBody>
          <a:bodyPr wrap="square" lIns="0" tIns="0" rIns="0" bIns="0" rtlCol="0" anchor="ctr"/>
          <a:lstStyle/>
          <a:p>
            <a:pPr marL="0" indent="0">
              <a:lnSpc>
                <a:spcPct val="104000"/>
              </a:lnSpc>
              <a:buNone/>
            </a:pPr>
            <a:r>
              <a:rPr lang="en-US" sz="1618" dirty="0">
                <a:solidFill>
                  <a:srgbClr val="243239"/>
                </a:solidFill>
                <a:latin typeface="Arial" pitchFamily="34" charset="0"/>
                <a:ea typeface="Arial" pitchFamily="34" charset="-122"/>
                <a:cs typeface="Arial" pitchFamily="34" charset="-120"/>
              </a:rPr>
              <a:t>Altersregel und Ausnahmefälle präzisiert</a:t>
            </a:r>
            <a:endParaRPr lang="en-US" sz="1618" dirty="0"/>
          </a:p>
        </p:txBody>
      </p:sp>
      <p:sp>
        <p:nvSpPr>
          <p:cNvPr id="46" name="Shape 43"/>
          <p:cNvSpPr/>
          <p:nvPr/>
        </p:nvSpPr>
        <p:spPr>
          <a:xfrm>
            <a:off x="438912" y="5577840"/>
            <a:ext cx="11314176" cy="539496"/>
          </a:xfrm>
          <a:prstGeom prst="rect">
            <a:avLst/>
          </a:prstGeom>
          <a:solidFill>
            <a:srgbClr val="ECEFDF"/>
          </a:solidFill>
          <a:ln w="12700">
            <a:solidFill>
              <a:srgbClr val="ECEFDF"/>
            </a:solidFill>
            <a:prstDash val="solid"/>
          </a:ln>
        </p:spPr>
      </p:sp>
      <p:sp>
        <p:nvSpPr>
          <p:cNvPr id="47" name="Shape 44"/>
          <p:cNvSpPr/>
          <p:nvPr/>
        </p:nvSpPr>
        <p:spPr>
          <a:xfrm>
            <a:off x="438912" y="5577840"/>
            <a:ext cx="41148" cy="539496"/>
          </a:xfrm>
          <a:prstGeom prst="rect">
            <a:avLst/>
          </a:prstGeom>
          <a:solidFill>
            <a:srgbClr val="284907"/>
          </a:solidFill>
          <a:ln w="12700">
            <a:solidFill>
              <a:srgbClr val="284907"/>
            </a:solidFill>
            <a:prstDash val="solid"/>
          </a:ln>
        </p:spPr>
      </p:sp>
      <p:sp>
        <p:nvSpPr>
          <p:cNvPr id="48" name="Text 45"/>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BA.7: Ausnahmefälle nach Vollendung des 18. Lebensjahres erfordern eine vorgängige Kostengutsprache.</a:t>
            </a:r>
            <a:endParaRPr lang="en-US" sz="1512"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06 | ANWENDUNG UND QUALITÄT</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TRANSFER IN DEN ALLTAG</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Fünf Fragen an die Jahresumstellung</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Eigene Umsetzungsliste aus den zuvor zitierten CHOP-Änderungen.</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80 / 124</a:t>
            </a:r>
            <a:endParaRPr lang="en-US" sz="900" dirty="0"/>
          </a:p>
        </p:txBody>
      </p:sp>
      <p:sp>
        <p:nvSpPr>
          <p:cNvPr id="16" name="Shape 13"/>
          <p:cNvSpPr/>
          <p:nvPr/>
        </p:nvSpPr>
        <p:spPr>
          <a:xfrm>
            <a:off x="438912" y="2029968"/>
            <a:ext cx="11314176" cy="587045"/>
          </a:xfrm>
          <a:prstGeom prst="rect">
            <a:avLst/>
          </a:prstGeom>
          <a:solidFill>
            <a:srgbClr val="FFFFFF"/>
          </a:solidFill>
          <a:ln w="12700">
            <a:solidFill>
              <a:srgbClr val="FFFFFF"/>
            </a:solidFill>
            <a:prstDash val="solid"/>
          </a:ln>
        </p:spPr>
      </p:sp>
      <p:sp>
        <p:nvSpPr>
          <p:cNvPr id="17" name="Text 14"/>
          <p:cNvSpPr/>
          <p:nvPr/>
        </p:nvSpPr>
        <p:spPr>
          <a:xfrm>
            <a:off x="576072" y="2103120"/>
            <a:ext cx="411480" cy="440741"/>
          </a:xfrm>
          <a:prstGeom prst="rect">
            <a:avLst/>
          </a:prstGeom>
          <a:noFill/>
          <a:ln/>
        </p:spPr>
        <p:txBody>
          <a:bodyPr wrap="square" lIns="0" tIns="0" rIns="0" bIns="0" rtlCol="0" anchor="ctr"/>
          <a:lstStyle/>
          <a:p>
            <a:pPr marL="0" indent="0">
              <a:lnSpc>
                <a:spcPct val="104000"/>
              </a:lnSpc>
              <a:buNone/>
            </a:pPr>
            <a:r>
              <a:rPr lang="en-US" sz="1900" b="1" dirty="0">
                <a:solidFill>
                  <a:srgbClr val="284907"/>
                </a:solidFill>
                <a:latin typeface="Arial" pitchFamily="34" charset="0"/>
                <a:ea typeface="Arial" pitchFamily="34" charset="-122"/>
                <a:cs typeface="Arial" pitchFamily="34" charset="-120"/>
              </a:rPr>
              <a:t>01</a:t>
            </a:r>
            <a:endParaRPr lang="en-US" sz="1900" dirty="0"/>
          </a:p>
        </p:txBody>
      </p:sp>
      <p:sp>
        <p:nvSpPr>
          <p:cNvPr id="18" name="Text 15"/>
          <p:cNvSpPr/>
          <p:nvPr/>
        </p:nvSpPr>
        <p:spPr>
          <a:xfrm>
            <a:off x="1197864" y="2098548"/>
            <a:ext cx="3721608" cy="449885"/>
          </a:xfrm>
          <a:prstGeom prst="rect">
            <a:avLst/>
          </a:prstGeom>
          <a:noFill/>
          <a:ln/>
        </p:spPr>
        <p:txBody>
          <a:bodyPr wrap="square" lIns="0" tIns="0" rIns="0" bIns="0" rtlCol="0" anchor="ctr"/>
          <a:lstStyle/>
          <a:p>
            <a:pPr marL="0" indent="0">
              <a:lnSpc>
                <a:spcPct val="104000"/>
              </a:lnSpc>
              <a:buNone/>
            </a:pPr>
            <a:r>
              <a:rPr lang="en-US" sz="1645" b="1" dirty="0">
                <a:solidFill>
                  <a:srgbClr val="243239"/>
                </a:solidFill>
                <a:latin typeface="Arial" pitchFamily="34" charset="0"/>
                <a:ea typeface="Arial" pitchFamily="34" charset="-122"/>
                <a:cs typeface="Arial" pitchFamily="34" charset="-120"/>
              </a:rPr>
              <a:t>Sind alle alten Favoriten ersetzt?</a:t>
            </a:r>
            <a:endParaRPr lang="en-US" sz="1645" dirty="0"/>
          </a:p>
        </p:txBody>
      </p:sp>
      <p:sp>
        <p:nvSpPr>
          <p:cNvPr id="19" name="Text 16"/>
          <p:cNvSpPr/>
          <p:nvPr/>
        </p:nvSpPr>
        <p:spPr>
          <a:xfrm>
            <a:off x="5138928" y="2098548"/>
            <a:ext cx="6449568" cy="449885"/>
          </a:xfrm>
          <a:prstGeom prst="rect">
            <a:avLst/>
          </a:prstGeom>
          <a:noFill/>
          <a:ln/>
        </p:spPr>
        <p:txBody>
          <a:bodyPr wrap="square" lIns="0" tIns="0" rIns="0" bIns="0" rtlCol="0" anchor="ctr"/>
          <a:lstStyle/>
          <a:p>
            <a:pPr marL="0" indent="0">
              <a:lnSpc>
                <a:spcPct val="104000"/>
              </a:lnSpc>
              <a:buNone/>
            </a:pPr>
            <a:r>
              <a:rPr lang="en-US" sz="1491" dirty="0">
                <a:solidFill>
                  <a:srgbClr val="243239"/>
                </a:solidFill>
                <a:latin typeface="Arial" pitchFamily="34" charset="0"/>
                <a:ea typeface="Arial" pitchFamily="34" charset="-122"/>
                <a:cs typeface="Arial" pitchFamily="34" charset="-120"/>
              </a:rPr>
              <a:t>Insbesondere 39.95.-, 54.98.2-/.3-, alte Gelenkrevisionen und alte Magenbypass-Familien.</a:t>
            </a:r>
            <a:endParaRPr lang="en-US" sz="1491" dirty="0"/>
          </a:p>
        </p:txBody>
      </p:sp>
      <p:sp>
        <p:nvSpPr>
          <p:cNvPr id="20" name="Shape 17"/>
          <p:cNvSpPr/>
          <p:nvPr/>
        </p:nvSpPr>
        <p:spPr>
          <a:xfrm>
            <a:off x="438912" y="2708453"/>
            <a:ext cx="11314176" cy="587045"/>
          </a:xfrm>
          <a:prstGeom prst="rect">
            <a:avLst/>
          </a:prstGeom>
          <a:solidFill>
            <a:srgbClr val="F0EBE1"/>
          </a:solidFill>
          <a:ln w="12700">
            <a:solidFill>
              <a:srgbClr val="F0EBE1"/>
            </a:solidFill>
            <a:prstDash val="solid"/>
          </a:ln>
        </p:spPr>
      </p:sp>
      <p:sp>
        <p:nvSpPr>
          <p:cNvPr id="21" name="Text 18"/>
          <p:cNvSpPr/>
          <p:nvPr/>
        </p:nvSpPr>
        <p:spPr>
          <a:xfrm>
            <a:off x="576072" y="2781605"/>
            <a:ext cx="411480" cy="440741"/>
          </a:xfrm>
          <a:prstGeom prst="rect">
            <a:avLst/>
          </a:prstGeom>
          <a:noFill/>
          <a:ln/>
        </p:spPr>
        <p:txBody>
          <a:bodyPr wrap="square" lIns="0" tIns="0" rIns="0" bIns="0" rtlCol="0" anchor="ctr"/>
          <a:lstStyle/>
          <a:p>
            <a:pPr marL="0" indent="0">
              <a:lnSpc>
                <a:spcPct val="104000"/>
              </a:lnSpc>
              <a:buNone/>
            </a:pPr>
            <a:r>
              <a:rPr lang="en-US" sz="1900" b="1" dirty="0">
                <a:solidFill>
                  <a:srgbClr val="284907"/>
                </a:solidFill>
                <a:latin typeface="Arial" pitchFamily="34" charset="0"/>
                <a:ea typeface="Arial" pitchFamily="34" charset="-122"/>
                <a:cs typeface="Arial" pitchFamily="34" charset="-120"/>
              </a:rPr>
              <a:t>02</a:t>
            </a:r>
            <a:endParaRPr lang="en-US" sz="1900" dirty="0"/>
          </a:p>
        </p:txBody>
      </p:sp>
      <p:sp>
        <p:nvSpPr>
          <p:cNvPr id="22" name="Text 19"/>
          <p:cNvSpPr/>
          <p:nvPr/>
        </p:nvSpPr>
        <p:spPr>
          <a:xfrm>
            <a:off x="1197864" y="2777033"/>
            <a:ext cx="3721608" cy="449885"/>
          </a:xfrm>
          <a:prstGeom prst="rect">
            <a:avLst/>
          </a:prstGeom>
          <a:noFill/>
          <a:ln/>
        </p:spPr>
        <p:txBody>
          <a:bodyPr wrap="square" lIns="0" tIns="0" rIns="0" bIns="0" rtlCol="0" anchor="ctr"/>
          <a:lstStyle/>
          <a:p>
            <a:pPr marL="0" indent="0">
              <a:lnSpc>
                <a:spcPct val="104000"/>
              </a:lnSpc>
              <a:buNone/>
            </a:pPr>
            <a:r>
              <a:rPr lang="en-US" sz="1500" b="1" dirty="0">
                <a:solidFill>
                  <a:srgbClr val="243239"/>
                </a:solidFill>
                <a:latin typeface="Arial" pitchFamily="34" charset="0"/>
                <a:ea typeface="Arial" pitchFamily="34" charset="-122"/>
                <a:cs typeface="Arial" pitchFamily="34" charset="-120"/>
              </a:rPr>
              <a:t>Sind neue Pflichtinformationen vorhanden?</a:t>
            </a:r>
            <a:endParaRPr lang="en-US" sz="1500" dirty="0"/>
          </a:p>
        </p:txBody>
      </p:sp>
      <p:sp>
        <p:nvSpPr>
          <p:cNvPr id="23" name="Text 20"/>
          <p:cNvSpPr/>
          <p:nvPr/>
        </p:nvSpPr>
        <p:spPr>
          <a:xfrm>
            <a:off x="5138928" y="2777033"/>
            <a:ext cx="6449568" cy="449885"/>
          </a:xfrm>
          <a:prstGeom prst="rect">
            <a:avLst/>
          </a:prstGeom>
          <a:noFill/>
          <a:ln/>
        </p:spPr>
        <p:txBody>
          <a:bodyPr wrap="square" lIns="0" tIns="0" rIns="0" bIns="0" rtlCol="0" anchor="ctr"/>
          <a:lstStyle/>
          <a:p>
            <a:pPr marL="0" indent="0">
              <a:lnSpc>
                <a:spcPct val="104000"/>
              </a:lnSpc>
              <a:buNone/>
            </a:pPr>
            <a:r>
              <a:rPr lang="en-US" sz="1491" dirty="0">
                <a:solidFill>
                  <a:srgbClr val="243239"/>
                </a:solidFill>
                <a:latin typeface="Arial" pitchFamily="34" charset="0"/>
                <a:ea typeface="Arial" pitchFamily="34" charset="-122"/>
                <a:cs typeface="Arial" pitchFamily="34" charset="-120"/>
              </a:rPr>
              <a:t>Verfahren, Zeitintervalle, Seite, Implantathandlung und vollständige stationäre Durchführung.</a:t>
            </a:r>
            <a:endParaRPr lang="en-US" sz="1491" dirty="0"/>
          </a:p>
        </p:txBody>
      </p:sp>
      <p:sp>
        <p:nvSpPr>
          <p:cNvPr id="24" name="Shape 21"/>
          <p:cNvSpPr/>
          <p:nvPr/>
        </p:nvSpPr>
        <p:spPr>
          <a:xfrm>
            <a:off x="438912" y="3386938"/>
            <a:ext cx="11314176" cy="587045"/>
          </a:xfrm>
          <a:prstGeom prst="rect">
            <a:avLst/>
          </a:prstGeom>
          <a:solidFill>
            <a:srgbClr val="FFFFFF"/>
          </a:solidFill>
          <a:ln w="12700">
            <a:solidFill>
              <a:srgbClr val="FFFFFF"/>
            </a:solidFill>
            <a:prstDash val="solid"/>
          </a:ln>
        </p:spPr>
      </p:sp>
      <p:sp>
        <p:nvSpPr>
          <p:cNvPr id="25" name="Text 22"/>
          <p:cNvSpPr/>
          <p:nvPr/>
        </p:nvSpPr>
        <p:spPr>
          <a:xfrm>
            <a:off x="576072" y="3460090"/>
            <a:ext cx="411480" cy="440741"/>
          </a:xfrm>
          <a:prstGeom prst="rect">
            <a:avLst/>
          </a:prstGeom>
          <a:noFill/>
          <a:ln/>
        </p:spPr>
        <p:txBody>
          <a:bodyPr wrap="square" lIns="0" tIns="0" rIns="0" bIns="0" rtlCol="0" anchor="ctr"/>
          <a:lstStyle/>
          <a:p>
            <a:pPr marL="0" indent="0">
              <a:lnSpc>
                <a:spcPct val="104000"/>
              </a:lnSpc>
              <a:buNone/>
            </a:pPr>
            <a:r>
              <a:rPr lang="en-US" sz="1900" b="1" dirty="0">
                <a:solidFill>
                  <a:srgbClr val="284907"/>
                </a:solidFill>
                <a:latin typeface="Arial" pitchFamily="34" charset="0"/>
                <a:ea typeface="Arial" pitchFamily="34" charset="-122"/>
                <a:cs typeface="Arial" pitchFamily="34" charset="-120"/>
              </a:rPr>
              <a:t>03</a:t>
            </a:r>
            <a:endParaRPr lang="en-US" sz="1900" dirty="0"/>
          </a:p>
        </p:txBody>
      </p:sp>
      <p:sp>
        <p:nvSpPr>
          <p:cNvPr id="26" name="Text 23"/>
          <p:cNvSpPr/>
          <p:nvPr/>
        </p:nvSpPr>
        <p:spPr>
          <a:xfrm>
            <a:off x="1197864" y="3455518"/>
            <a:ext cx="3721608" cy="449885"/>
          </a:xfrm>
          <a:prstGeom prst="rect">
            <a:avLst/>
          </a:prstGeom>
          <a:noFill/>
          <a:ln/>
        </p:spPr>
        <p:txBody>
          <a:bodyPr wrap="square" lIns="0" tIns="0" rIns="0" bIns="0" rtlCol="0" anchor="ctr"/>
          <a:lstStyle/>
          <a:p>
            <a:pPr marL="0" indent="0">
              <a:lnSpc>
                <a:spcPct val="104000"/>
              </a:lnSpc>
              <a:buNone/>
            </a:pPr>
            <a:r>
              <a:rPr lang="en-US" sz="1645" b="1" dirty="0">
                <a:solidFill>
                  <a:srgbClr val="243239"/>
                </a:solidFill>
                <a:latin typeface="Arial" pitchFamily="34" charset="0"/>
                <a:ea typeface="Arial" pitchFamily="34" charset="-122"/>
                <a:cs typeface="Arial" pitchFamily="34" charset="-120"/>
              </a:rPr>
              <a:t>Sind Kombinationen aktualisiert?</a:t>
            </a:r>
            <a:endParaRPr lang="en-US" sz="1645" dirty="0"/>
          </a:p>
        </p:txBody>
      </p:sp>
      <p:sp>
        <p:nvSpPr>
          <p:cNvPr id="27" name="Text 24"/>
          <p:cNvSpPr/>
          <p:nvPr/>
        </p:nvSpPr>
        <p:spPr>
          <a:xfrm>
            <a:off x="5138928" y="3455518"/>
            <a:ext cx="6449568" cy="449885"/>
          </a:xfrm>
          <a:prstGeom prst="rect">
            <a:avLst/>
          </a:prstGeom>
          <a:noFill/>
          <a:ln/>
        </p:spPr>
        <p:txBody>
          <a:bodyPr wrap="square" lIns="0" tIns="0" rIns="0" bIns="0" rtlCol="0" anchor="ctr"/>
          <a:lstStyle/>
          <a:p>
            <a:pPr marL="0" indent="0">
              <a:lnSpc>
                <a:spcPct val="104000"/>
              </a:lnSpc>
              <a:buNone/>
            </a:pPr>
            <a:r>
              <a:rPr lang="en-US" sz="1491" dirty="0">
                <a:solidFill>
                  <a:srgbClr val="243239"/>
                </a:solidFill>
                <a:latin typeface="Arial" pitchFamily="34" charset="0"/>
                <a:ea typeface="Arial" pitchFamily="34" charset="-122"/>
                <a:cs typeface="Arial" pitchFamily="34" charset="-120"/>
              </a:rPr>
              <a:t>PES / Reha, CPAP-BiPAP / BA.3-, Ernährung / geriatrische Akutreha, Mammalappen.</a:t>
            </a:r>
            <a:endParaRPr lang="en-US" sz="1491" dirty="0"/>
          </a:p>
        </p:txBody>
      </p:sp>
      <p:sp>
        <p:nvSpPr>
          <p:cNvPr id="28" name="Shape 25"/>
          <p:cNvSpPr/>
          <p:nvPr/>
        </p:nvSpPr>
        <p:spPr>
          <a:xfrm>
            <a:off x="438912" y="4065422"/>
            <a:ext cx="11314176" cy="587045"/>
          </a:xfrm>
          <a:prstGeom prst="rect">
            <a:avLst/>
          </a:prstGeom>
          <a:solidFill>
            <a:srgbClr val="F0EBE1"/>
          </a:solidFill>
          <a:ln w="12700">
            <a:solidFill>
              <a:srgbClr val="F0EBE1"/>
            </a:solidFill>
            <a:prstDash val="solid"/>
          </a:ln>
        </p:spPr>
      </p:sp>
      <p:sp>
        <p:nvSpPr>
          <p:cNvPr id="29" name="Text 26"/>
          <p:cNvSpPr/>
          <p:nvPr/>
        </p:nvSpPr>
        <p:spPr>
          <a:xfrm>
            <a:off x="576072" y="4138574"/>
            <a:ext cx="411480" cy="440741"/>
          </a:xfrm>
          <a:prstGeom prst="rect">
            <a:avLst/>
          </a:prstGeom>
          <a:noFill/>
          <a:ln/>
        </p:spPr>
        <p:txBody>
          <a:bodyPr wrap="square" lIns="0" tIns="0" rIns="0" bIns="0" rtlCol="0" anchor="ctr"/>
          <a:lstStyle/>
          <a:p>
            <a:pPr marL="0" indent="0">
              <a:lnSpc>
                <a:spcPct val="104000"/>
              </a:lnSpc>
              <a:buNone/>
            </a:pPr>
            <a:r>
              <a:rPr lang="en-US" sz="1900" b="1" dirty="0">
                <a:solidFill>
                  <a:srgbClr val="284907"/>
                </a:solidFill>
                <a:latin typeface="Arial" pitchFamily="34" charset="0"/>
                <a:ea typeface="Arial" pitchFamily="34" charset="-122"/>
                <a:cs typeface="Arial" pitchFamily="34" charset="-120"/>
              </a:rPr>
              <a:t>04</a:t>
            </a:r>
            <a:endParaRPr lang="en-US" sz="1900" dirty="0"/>
          </a:p>
        </p:txBody>
      </p:sp>
      <p:sp>
        <p:nvSpPr>
          <p:cNvPr id="30" name="Text 27"/>
          <p:cNvSpPr/>
          <p:nvPr/>
        </p:nvSpPr>
        <p:spPr>
          <a:xfrm>
            <a:off x="1197864" y="4134002"/>
            <a:ext cx="3721608" cy="449885"/>
          </a:xfrm>
          <a:prstGeom prst="rect">
            <a:avLst/>
          </a:prstGeom>
          <a:noFill/>
          <a:ln/>
        </p:spPr>
        <p:txBody>
          <a:bodyPr wrap="square" lIns="0" tIns="0" rIns="0" bIns="0" rtlCol="0" anchor="ctr"/>
          <a:lstStyle/>
          <a:p>
            <a:pPr marL="0" indent="0">
              <a:lnSpc>
                <a:spcPct val="104000"/>
              </a:lnSpc>
              <a:buNone/>
            </a:pPr>
            <a:r>
              <a:rPr lang="en-US" sz="1622" b="1" dirty="0">
                <a:solidFill>
                  <a:srgbClr val="243239"/>
                </a:solidFill>
                <a:latin typeface="Arial" pitchFamily="34" charset="0"/>
                <a:ea typeface="Arial" pitchFamily="34" charset="-122"/>
                <a:cs typeface="Arial" pitchFamily="34" charset="-120"/>
              </a:rPr>
              <a:t>Sind Frequenzen getrennt hinterlegt?</a:t>
            </a:r>
            <a:endParaRPr lang="en-US" sz="1622" dirty="0"/>
          </a:p>
        </p:txBody>
      </p:sp>
      <p:sp>
        <p:nvSpPr>
          <p:cNvPr id="31" name="Text 28"/>
          <p:cNvSpPr/>
          <p:nvPr/>
        </p:nvSpPr>
        <p:spPr>
          <a:xfrm>
            <a:off x="5138928" y="4134002"/>
            <a:ext cx="6449568" cy="449885"/>
          </a:xfrm>
          <a:prstGeom prst="rect">
            <a:avLst/>
          </a:prstGeom>
          <a:noFill/>
          <a:ln/>
        </p:spPr>
        <p:txBody>
          <a:bodyPr wrap="square" lIns="0" tIns="0" rIns="0" bIns="0" rtlCol="0" anchor="ctr"/>
          <a:lstStyle/>
          <a:p>
            <a:pPr marL="0" indent="0">
              <a:lnSpc>
                <a:spcPct val="104000"/>
              </a:lnSpc>
              <a:buNone/>
            </a:pPr>
            <a:r>
              <a:rPr lang="en-US" sz="1491" dirty="0">
                <a:solidFill>
                  <a:srgbClr val="243239"/>
                </a:solidFill>
                <a:latin typeface="Arial" pitchFamily="34" charset="0"/>
                <a:ea typeface="Arial" pitchFamily="34" charset="-122"/>
                <a:cs typeface="Arial" pitchFamily="34" charset="-120"/>
              </a:rPr>
              <a:t>Visite, Pflege, Therapie und Assessment haben nicht zwingend dieselben 5/7- oder 7/7-Anforderungen.</a:t>
            </a:r>
            <a:endParaRPr lang="en-US" sz="1491" dirty="0"/>
          </a:p>
        </p:txBody>
      </p:sp>
      <p:sp>
        <p:nvSpPr>
          <p:cNvPr id="32" name="Shape 29"/>
          <p:cNvSpPr/>
          <p:nvPr/>
        </p:nvSpPr>
        <p:spPr>
          <a:xfrm>
            <a:off x="438912" y="4743907"/>
            <a:ext cx="11314176" cy="587045"/>
          </a:xfrm>
          <a:prstGeom prst="rect">
            <a:avLst/>
          </a:prstGeom>
          <a:solidFill>
            <a:srgbClr val="FFFFFF"/>
          </a:solidFill>
          <a:ln w="12700">
            <a:solidFill>
              <a:srgbClr val="FFFFFF"/>
            </a:solidFill>
            <a:prstDash val="solid"/>
          </a:ln>
        </p:spPr>
      </p:sp>
      <p:sp>
        <p:nvSpPr>
          <p:cNvPr id="33" name="Text 30"/>
          <p:cNvSpPr/>
          <p:nvPr/>
        </p:nvSpPr>
        <p:spPr>
          <a:xfrm>
            <a:off x="576072" y="4817059"/>
            <a:ext cx="411480" cy="440741"/>
          </a:xfrm>
          <a:prstGeom prst="rect">
            <a:avLst/>
          </a:prstGeom>
          <a:noFill/>
          <a:ln/>
        </p:spPr>
        <p:txBody>
          <a:bodyPr wrap="square" lIns="0" tIns="0" rIns="0" bIns="0" rtlCol="0" anchor="ctr"/>
          <a:lstStyle/>
          <a:p>
            <a:pPr marL="0" indent="0">
              <a:lnSpc>
                <a:spcPct val="104000"/>
              </a:lnSpc>
              <a:buNone/>
            </a:pPr>
            <a:r>
              <a:rPr lang="en-US" sz="1900" b="1" dirty="0">
                <a:solidFill>
                  <a:srgbClr val="284907"/>
                </a:solidFill>
                <a:latin typeface="Arial" pitchFamily="34" charset="0"/>
                <a:ea typeface="Arial" pitchFamily="34" charset="-122"/>
                <a:cs typeface="Arial" pitchFamily="34" charset="-120"/>
              </a:rPr>
              <a:t>05</a:t>
            </a:r>
            <a:endParaRPr lang="en-US" sz="1900" dirty="0"/>
          </a:p>
        </p:txBody>
      </p:sp>
      <p:sp>
        <p:nvSpPr>
          <p:cNvPr id="34" name="Text 31"/>
          <p:cNvSpPr/>
          <p:nvPr/>
        </p:nvSpPr>
        <p:spPr>
          <a:xfrm>
            <a:off x="1197864" y="4812487"/>
            <a:ext cx="3721608" cy="449885"/>
          </a:xfrm>
          <a:prstGeom prst="rect">
            <a:avLst/>
          </a:prstGeom>
          <a:noFill/>
          <a:ln/>
        </p:spPr>
        <p:txBody>
          <a:bodyPr wrap="square" lIns="0" tIns="0" rIns="0" bIns="0" rtlCol="0" anchor="ctr"/>
          <a:lstStyle/>
          <a:p>
            <a:pPr marL="0" indent="0">
              <a:lnSpc>
                <a:spcPct val="104000"/>
              </a:lnSpc>
              <a:buNone/>
            </a:pPr>
            <a:r>
              <a:rPr lang="en-US" sz="1500" b="1" dirty="0">
                <a:solidFill>
                  <a:srgbClr val="243239"/>
                </a:solidFill>
                <a:latin typeface="Arial" pitchFamily="34" charset="0"/>
                <a:ea typeface="Arial" pitchFamily="34" charset="-122"/>
                <a:cs typeface="Arial" pitchFamily="34" charset="-120"/>
              </a:rPr>
              <a:t>Sind Herkunft und offene Fragen sichtbar?</a:t>
            </a:r>
            <a:endParaRPr lang="en-US" sz="1500" dirty="0"/>
          </a:p>
        </p:txBody>
      </p:sp>
      <p:sp>
        <p:nvSpPr>
          <p:cNvPr id="35" name="Text 32"/>
          <p:cNvSpPr/>
          <p:nvPr/>
        </p:nvSpPr>
        <p:spPr>
          <a:xfrm>
            <a:off x="5138928" y="4812487"/>
            <a:ext cx="6449568" cy="449885"/>
          </a:xfrm>
          <a:prstGeom prst="rect">
            <a:avLst/>
          </a:prstGeom>
          <a:noFill/>
          <a:ln/>
        </p:spPr>
        <p:txBody>
          <a:bodyPr wrap="square" lIns="0" tIns="0" rIns="0" bIns="0" rtlCol="0" anchor="ctr"/>
          <a:lstStyle/>
          <a:p>
            <a:pPr marL="0" indent="0">
              <a:lnSpc>
                <a:spcPct val="104000"/>
              </a:lnSpc>
              <a:buNone/>
            </a:pPr>
            <a:r>
              <a:rPr lang="en-US" sz="1491" dirty="0">
                <a:solidFill>
                  <a:srgbClr val="243239"/>
                </a:solidFill>
                <a:latin typeface="Arial" pitchFamily="34" charset="0"/>
                <a:ea typeface="Arial" pitchFamily="34" charset="-122"/>
                <a:cs typeface="Arial" pitchFamily="34" charset="-120"/>
              </a:rPr>
              <a:t>Unterjährige 2026-Anpassungen kennzeichnen. Quellen-Prüfpunkte 00.22 und 38.86 verfolgen.</a:t>
            </a:r>
            <a:endParaRPr lang="en-US" sz="1491" dirty="0"/>
          </a:p>
        </p:txBody>
      </p:sp>
      <p:sp>
        <p:nvSpPr>
          <p:cNvPr id="36" name="Shape 33"/>
          <p:cNvSpPr/>
          <p:nvPr/>
        </p:nvSpPr>
        <p:spPr>
          <a:xfrm>
            <a:off x="438912" y="5577840"/>
            <a:ext cx="11314176" cy="539496"/>
          </a:xfrm>
          <a:prstGeom prst="rect">
            <a:avLst/>
          </a:prstGeom>
          <a:solidFill>
            <a:srgbClr val="ECEFDF"/>
          </a:solidFill>
          <a:ln w="12700">
            <a:solidFill>
              <a:srgbClr val="ECEFDF"/>
            </a:solidFill>
            <a:prstDash val="solid"/>
          </a:ln>
        </p:spPr>
      </p:sp>
      <p:sp>
        <p:nvSpPr>
          <p:cNvPr id="37" name="Shape 34"/>
          <p:cNvSpPr/>
          <p:nvPr/>
        </p:nvSpPr>
        <p:spPr>
          <a:xfrm>
            <a:off x="438912" y="5577840"/>
            <a:ext cx="41148" cy="539496"/>
          </a:xfrm>
          <a:prstGeom prst="rect">
            <a:avLst/>
          </a:prstGeom>
          <a:solidFill>
            <a:srgbClr val="284907"/>
          </a:solidFill>
          <a:ln w="12700">
            <a:solidFill>
              <a:srgbClr val="284907"/>
            </a:solidFill>
            <a:prstDash val="solid"/>
          </a:ln>
        </p:spPr>
      </p:sp>
      <p:sp>
        <p:nvSpPr>
          <p:cNvPr id="38" name="Text 35"/>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Änderungen nicht nur in der Kodierung schulen, sondern auch in Dokumentations- und Prüfvorlagen umsetzen.</a:t>
            </a:r>
            <a:endParaRPr lang="en-US" sz="1512"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06 | ANWENDUNG UND QUALITÄT</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EIGENE LERNFRAGEN</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Wissenscheck: Version 2027 anwenden</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Eigene Lernfragen; Quellen und Lösungen auf der folgenden Folie.</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81 / 124</a:t>
            </a:r>
            <a:endParaRPr lang="en-US" sz="900" dirty="0"/>
          </a:p>
        </p:txBody>
      </p:sp>
      <p:sp>
        <p:nvSpPr>
          <p:cNvPr id="16" name="Shape 13"/>
          <p:cNvSpPr/>
          <p:nvPr/>
        </p:nvSpPr>
        <p:spPr>
          <a:xfrm>
            <a:off x="438912" y="2020824"/>
            <a:ext cx="4710429" cy="438912"/>
          </a:xfrm>
          <a:prstGeom prst="rect">
            <a:avLst/>
          </a:prstGeom>
          <a:solidFill>
            <a:srgbClr val="303D43"/>
          </a:solidFill>
          <a:ln w="12700">
            <a:solidFill>
              <a:srgbClr val="303D43"/>
            </a:solidFill>
            <a:prstDash val="solid"/>
          </a:ln>
        </p:spPr>
      </p:sp>
      <p:sp>
        <p:nvSpPr>
          <p:cNvPr id="17" name="Text 14"/>
          <p:cNvSpPr/>
          <p:nvPr/>
        </p:nvSpPr>
        <p:spPr>
          <a:xfrm>
            <a:off x="557784" y="2093976"/>
            <a:ext cx="4472685"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Frage</a:t>
            </a:r>
            <a:endParaRPr lang="en-US" sz="1327" dirty="0"/>
          </a:p>
        </p:txBody>
      </p:sp>
      <p:sp>
        <p:nvSpPr>
          <p:cNvPr id="18" name="Shape 15"/>
          <p:cNvSpPr/>
          <p:nvPr/>
        </p:nvSpPr>
        <p:spPr>
          <a:xfrm>
            <a:off x="5149341" y="2020824"/>
            <a:ext cx="6603747" cy="438912"/>
          </a:xfrm>
          <a:prstGeom prst="rect">
            <a:avLst/>
          </a:prstGeom>
          <a:solidFill>
            <a:srgbClr val="303D43"/>
          </a:solidFill>
          <a:ln w="12700">
            <a:solidFill>
              <a:srgbClr val="303D43"/>
            </a:solidFill>
            <a:prstDash val="solid"/>
          </a:ln>
        </p:spPr>
      </p:sp>
      <p:sp>
        <p:nvSpPr>
          <p:cNvPr id="19" name="Text 16"/>
          <p:cNvSpPr/>
          <p:nvPr/>
        </p:nvSpPr>
        <p:spPr>
          <a:xfrm>
            <a:off x="5268213" y="2093976"/>
            <a:ext cx="6366003"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Arbeitsauftrag</a:t>
            </a:r>
            <a:endParaRPr lang="en-US" sz="1327" dirty="0"/>
          </a:p>
        </p:txBody>
      </p:sp>
      <p:sp>
        <p:nvSpPr>
          <p:cNvPr id="20" name="Shape 17"/>
          <p:cNvSpPr/>
          <p:nvPr/>
        </p:nvSpPr>
        <p:spPr>
          <a:xfrm>
            <a:off x="438912" y="2459736"/>
            <a:ext cx="4710429" cy="493044"/>
          </a:xfrm>
          <a:prstGeom prst="rect">
            <a:avLst/>
          </a:prstGeom>
          <a:solidFill>
            <a:srgbClr val="FFFFFF"/>
          </a:solidFill>
          <a:ln w="12700">
            <a:solidFill>
              <a:srgbClr val="FFFFFF"/>
            </a:solidFill>
            <a:prstDash val="solid"/>
          </a:ln>
        </p:spPr>
      </p:sp>
      <p:sp>
        <p:nvSpPr>
          <p:cNvPr id="21" name="Text 18"/>
          <p:cNvSpPr/>
          <p:nvPr/>
        </p:nvSpPr>
        <p:spPr>
          <a:xfrm>
            <a:off x="557784" y="2528316"/>
            <a:ext cx="4472685" cy="35588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1 | 130 h CVVHD, Heparin</a:t>
            </a:r>
            <a:endParaRPr lang="en-US" sz="1677" dirty="0"/>
          </a:p>
        </p:txBody>
      </p:sp>
      <p:sp>
        <p:nvSpPr>
          <p:cNvPr id="22" name="Shape 19"/>
          <p:cNvSpPr/>
          <p:nvPr/>
        </p:nvSpPr>
        <p:spPr>
          <a:xfrm>
            <a:off x="5149341" y="2459736"/>
            <a:ext cx="6603747" cy="493044"/>
          </a:xfrm>
          <a:prstGeom prst="rect">
            <a:avLst/>
          </a:prstGeom>
          <a:solidFill>
            <a:srgbClr val="FFFFFF"/>
          </a:solidFill>
          <a:ln w="12700">
            <a:solidFill>
              <a:srgbClr val="FFFFFF"/>
            </a:solidFill>
            <a:prstDash val="solid"/>
          </a:ln>
        </p:spPr>
      </p:sp>
      <p:sp>
        <p:nvSpPr>
          <p:cNvPr id="23" name="Text 20"/>
          <p:cNvSpPr/>
          <p:nvPr/>
        </p:nvSpPr>
        <p:spPr>
          <a:xfrm>
            <a:off x="5268213" y="2528316"/>
            <a:ext cx="6366003" cy="35588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Welcher Kode? Welches Zeitintervall?</a:t>
            </a:r>
            <a:endParaRPr lang="en-US" sz="1677" dirty="0"/>
          </a:p>
        </p:txBody>
      </p:sp>
      <p:sp>
        <p:nvSpPr>
          <p:cNvPr id="24" name="Shape 21"/>
          <p:cNvSpPr/>
          <p:nvPr/>
        </p:nvSpPr>
        <p:spPr>
          <a:xfrm>
            <a:off x="438912" y="2952780"/>
            <a:ext cx="4710429" cy="714329"/>
          </a:xfrm>
          <a:prstGeom prst="rect">
            <a:avLst/>
          </a:prstGeom>
          <a:solidFill>
            <a:srgbClr val="F0EBE1"/>
          </a:solidFill>
          <a:ln w="12700">
            <a:solidFill>
              <a:srgbClr val="F0EBE1"/>
            </a:solidFill>
            <a:prstDash val="solid"/>
          </a:ln>
        </p:spPr>
      </p:sp>
      <p:sp>
        <p:nvSpPr>
          <p:cNvPr id="25" name="Text 22"/>
          <p:cNvSpPr/>
          <p:nvPr/>
        </p:nvSpPr>
        <p:spPr>
          <a:xfrm>
            <a:off x="557784" y="3021360"/>
            <a:ext cx="4472685" cy="577169"/>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2 | 81.74.21 beim Prothesenwechsel</a:t>
            </a:r>
            <a:endParaRPr lang="en-US" sz="1677" dirty="0"/>
          </a:p>
        </p:txBody>
      </p:sp>
      <p:sp>
        <p:nvSpPr>
          <p:cNvPr id="26" name="Shape 23"/>
          <p:cNvSpPr/>
          <p:nvPr/>
        </p:nvSpPr>
        <p:spPr>
          <a:xfrm>
            <a:off x="5149341" y="2952780"/>
            <a:ext cx="6603747" cy="714329"/>
          </a:xfrm>
          <a:prstGeom prst="rect">
            <a:avLst/>
          </a:prstGeom>
          <a:solidFill>
            <a:srgbClr val="F0EBE1"/>
          </a:solidFill>
          <a:ln w="12700">
            <a:solidFill>
              <a:srgbClr val="F0EBE1"/>
            </a:solidFill>
            <a:prstDash val="solid"/>
          </a:ln>
        </p:spPr>
      </p:sp>
      <p:sp>
        <p:nvSpPr>
          <p:cNvPr id="27" name="Text 24"/>
          <p:cNvSpPr/>
          <p:nvPr/>
        </p:nvSpPr>
        <p:spPr>
          <a:xfrm>
            <a:off x="5268213" y="3021360"/>
            <a:ext cx="6366003" cy="577169"/>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Darf die alte Nummer wegen gleicher Gelenkregion unverändert bleiben?</a:t>
            </a:r>
            <a:endParaRPr lang="en-US" sz="1677" dirty="0"/>
          </a:p>
        </p:txBody>
      </p:sp>
      <p:sp>
        <p:nvSpPr>
          <p:cNvPr id="28" name="Shape 25"/>
          <p:cNvSpPr/>
          <p:nvPr/>
        </p:nvSpPr>
        <p:spPr>
          <a:xfrm>
            <a:off x="438912" y="3667110"/>
            <a:ext cx="4710429" cy="493044"/>
          </a:xfrm>
          <a:prstGeom prst="rect">
            <a:avLst/>
          </a:prstGeom>
          <a:solidFill>
            <a:srgbClr val="FFFFFF"/>
          </a:solidFill>
          <a:ln w="12700">
            <a:solidFill>
              <a:srgbClr val="FFFFFF"/>
            </a:solidFill>
            <a:prstDash val="solid"/>
          </a:ln>
        </p:spPr>
      </p:sp>
      <p:sp>
        <p:nvSpPr>
          <p:cNvPr id="29" name="Text 26"/>
          <p:cNvSpPr/>
          <p:nvPr/>
        </p:nvSpPr>
        <p:spPr>
          <a:xfrm>
            <a:off x="557784" y="3735690"/>
            <a:ext cx="4472685" cy="35588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 | Eine stationäre aLR-Applikation</a:t>
            </a:r>
            <a:endParaRPr lang="en-US" sz="1677" dirty="0"/>
          </a:p>
        </p:txBody>
      </p:sp>
      <p:sp>
        <p:nvSpPr>
          <p:cNvPr id="30" name="Shape 27"/>
          <p:cNvSpPr/>
          <p:nvPr/>
        </p:nvSpPr>
        <p:spPr>
          <a:xfrm>
            <a:off x="5149341" y="3667110"/>
            <a:ext cx="6603747" cy="493044"/>
          </a:xfrm>
          <a:prstGeom prst="rect">
            <a:avLst/>
          </a:prstGeom>
          <a:solidFill>
            <a:srgbClr val="FFFFFF"/>
          </a:solidFill>
          <a:ln w="12700">
            <a:solidFill>
              <a:srgbClr val="FFFFFF"/>
            </a:solidFill>
            <a:prstDash val="solid"/>
          </a:ln>
        </p:spPr>
      </p:sp>
      <p:sp>
        <p:nvSpPr>
          <p:cNvPr id="31" name="Text 28"/>
          <p:cNvSpPr/>
          <p:nvPr/>
        </p:nvSpPr>
        <p:spPr>
          <a:xfrm>
            <a:off x="5268213" y="3735690"/>
            <a:ext cx="6366003" cy="35588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Ist 75.G1 bereits erfüllt?</a:t>
            </a:r>
            <a:endParaRPr lang="en-US" sz="1677" dirty="0"/>
          </a:p>
        </p:txBody>
      </p:sp>
      <p:sp>
        <p:nvSpPr>
          <p:cNvPr id="32" name="Shape 29"/>
          <p:cNvSpPr/>
          <p:nvPr/>
        </p:nvSpPr>
        <p:spPr>
          <a:xfrm>
            <a:off x="438912" y="4160154"/>
            <a:ext cx="4710429" cy="493044"/>
          </a:xfrm>
          <a:prstGeom prst="rect">
            <a:avLst/>
          </a:prstGeom>
          <a:solidFill>
            <a:srgbClr val="F0EBE1"/>
          </a:solidFill>
          <a:ln w="12700">
            <a:solidFill>
              <a:srgbClr val="F0EBE1"/>
            </a:solidFill>
            <a:prstDash val="solid"/>
          </a:ln>
        </p:spPr>
      </p:sp>
      <p:sp>
        <p:nvSpPr>
          <p:cNvPr id="33" name="Text 30"/>
          <p:cNvSpPr/>
          <p:nvPr/>
        </p:nvSpPr>
        <p:spPr>
          <a:xfrm>
            <a:off x="557784" y="4228734"/>
            <a:ext cx="4472685" cy="35588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4 | CPAP-Ersteinstellung bei BA.3-</a:t>
            </a:r>
            <a:endParaRPr lang="en-US" sz="1677" dirty="0"/>
          </a:p>
        </p:txBody>
      </p:sp>
      <p:sp>
        <p:nvSpPr>
          <p:cNvPr id="34" name="Shape 31"/>
          <p:cNvSpPr/>
          <p:nvPr/>
        </p:nvSpPr>
        <p:spPr>
          <a:xfrm>
            <a:off x="5149341" y="4160154"/>
            <a:ext cx="6603747" cy="493044"/>
          </a:xfrm>
          <a:prstGeom prst="rect">
            <a:avLst/>
          </a:prstGeom>
          <a:solidFill>
            <a:srgbClr val="F0EBE1"/>
          </a:solidFill>
          <a:ln w="12700">
            <a:solidFill>
              <a:srgbClr val="F0EBE1"/>
            </a:solidFill>
            <a:prstDash val="solid"/>
          </a:ln>
        </p:spPr>
      </p:sp>
      <p:sp>
        <p:nvSpPr>
          <p:cNvPr id="35" name="Text 32"/>
          <p:cNvSpPr/>
          <p:nvPr/>
        </p:nvSpPr>
        <p:spPr>
          <a:xfrm>
            <a:off x="5268213" y="4228734"/>
            <a:ext cx="6366003" cy="35588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Ist 93.9G.1- zusätzlich zu kodieren?</a:t>
            </a:r>
            <a:endParaRPr lang="en-US" sz="1677" dirty="0"/>
          </a:p>
        </p:txBody>
      </p:sp>
      <p:sp>
        <p:nvSpPr>
          <p:cNvPr id="36" name="Shape 33"/>
          <p:cNvSpPr/>
          <p:nvPr/>
        </p:nvSpPr>
        <p:spPr>
          <a:xfrm>
            <a:off x="438912" y="4653199"/>
            <a:ext cx="4710429" cy="714329"/>
          </a:xfrm>
          <a:prstGeom prst="rect">
            <a:avLst/>
          </a:prstGeom>
          <a:solidFill>
            <a:srgbClr val="FFFFFF"/>
          </a:solidFill>
          <a:ln w="12700">
            <a:solidFill>
              <a:srgbClr val="FFFFFF"/>
            </a:solidFill>
            <a:prstDash val="solid"/>
          </a:ln>
        </p:spPr>
      </p:sp>
      <p:sp>
        <p:nvSpPr>
          <p:cNvPr id="37" name="Text 34"/>
          <p:cNvSpPr/>
          <p:nvPr/>
        </p:nvSpPr>
        <p:spPr>
          <a:xfrm>
            <a:off x="557784" y="4721779"/>
            <a:ext cx="4472685" cy="577169"/>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5 | PES-Sonde nach Ende der Therapie entfernt</a:t>
            </a:r>
            <a:endParaRPr lang="en-US" sz="1677" dirty="0"/>
          </a:p>
        </p:txBody>
      </p:sp>
      <p:sp>
        <p:nvSpPr>
          <p:cNvPr id="38" name="Shape 35"/>
          <p:cNvSpPr/>
          <p:nvPr/>
        </p:nvSpPr>
        <p:spPr>
          <a:xfrm>
            <a:off x="5149341" y="4653199"/>
            <a:ext cx="6603747" cy="714329"/>
          </a:xfrm>
          <a:prstGeom prst="rect">
            <a:avLst/>
          </a:prstGeom>
          <a:solidFill>
            <a:srgbClr val="FFFFFF"/>
          </a:solidFill>
          <a:ln w="12700">
            <a:solidFill>
              <a:srgbClr val="FFFFFF"/>
            </a:solidFill>
            <a:prstDash val="solid"/>
          </a:ln>
        </p:spPr>
      </p:sp>
      <p:sp>
        <p:nvSpPr>
          <p:cNvPr id="39" name="Text 36"/>
          <p:cNvSpPr/>
          <p:nvPr/>
        </p:nvSpPr>
        <p:spPr>
          <a:xfrm>
            <a:off x="5268213" y="4721779"/>
            <a:ext cx="6366003" cy="577169"/>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Ist die Entfernung neben 93.70.31 gesondert zu kodieren?</a:t>
            </a:r>
            <a:endParaRPr lang="en-US" sz="1677" dirty="0"/>
          </a:p>
        </p:txBody>
      </p:sp>
      <p:sp>
        <p:nvSpPr>
          <p:cNvPr id="40" name="Shape 37"/>
          <p:cNvSpPr/>
          <p:nvPr/>
        </p:nvSpPr>
        <p:spPr>
          <a:xfrm>
            <a:off x="438912" y="5577840"/>
            <a:ext cx="11314176" cy="539496"/>
          </a:xfrm>
          <a:prstGeom prst="rect">
            <a:avLst/>
          </a:prstGeom>
          <a:solidFill>
            <a:srgbClr val="ECEFDF"/>
          </a:solidFill>
          <a:ln w="12700">
            <a:solidFill>
              <a:srgbClr val="ECEFDF"/>
            </a:solidFill>
            <a:prstDash val="solid"/>
          </a:ln>
        </p:spPr>
      </p:sp>
      <p:sp>
        <p:nvSpPr>
          <p:cNvPr id="41" name="Shape 38"/>
          <p:cNvSpPr/>
          <p:nvPr/>
        </p:nvSpPr>
        <p:spPr>
          <a:xfrm>
            <a:off x="438912" y="5577840"/>
            <a:ext cx="41148" cy="539496"/>
          </a:xfrm>
          <a:prstGeom prst="rect">
            <a:avLst/>
          </a:prstGeom>
          <a:solidFill>
            <a:srgbClr val="284907"/>
          </a:solidFill>
          <a:ln w="12700">
            <a:solidFill>
              <a:srgbClr val="284907"/>
            </a:solidFill>
            <a:prstDash val="solid"/>
          </a:ln>
        </p:spPr>
      </p:sp>
      <p:sp>
        <p:nvSpPr>
          <p:cNvPr id="42" name="Text 39"/>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Zuerst die Änderungsart benennen, dann die konkrete Kodierfolge begründen.</a:t>
            </a:r>
            <a:endParaRPr lang="en-US" sz="1512"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06 | ANWENDUNG UND QUALITÄT</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LÖSUNGEN</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Wissenscheck: Auflösung mit Begründung</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291, 387; CHOP 2027: S. 153, 248, 305, 381–382, 403.</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82 / 124</a:t>
            </a:r>
            <a:endParaRPr lang="en-US" sz="900" dirty="0"/>
          </a:p>
        </p:txBody>
      </p:sp>
      <p:sp>
        <p:nvSpPr>
          <p:cNvPr id="16" name="Shape 13"/>
          <p:cNvSpPr/>
          <p:nvPr/>
        </p:nvSpPr>
        <p:spPr>
          <a:xfrm>
            <a:off x="438912" y="2020824"/>
            <a:ext cx="3384192" cy="438912"/>
          </a:xfrm>
          <a:prstGeom prst="rect">
            <a:avLst/>
          </a:prstGeom>
          <a:solidFill>
            <a:srgbClr val="303D43"/>
          </a:solidFill>
          <a:ln w="12700">
            <a:solidFill>
              <a:srgbClr val="303D43"/>
            </a:solidFill>
            <a:prstDash val="solid"/>
          </a:ln>
        </p:spPr>
      </p:sp>
      <p:sp>
        <p:nvSpPr>
          <p:cNvPr id="17" name="Text 14"/>
          <p:cNvSpPr/>
          <p:nvPr/>
        </p:nvSpPr>
        <p:spPr>
          <a:xfrm>
            <a:off x="557784" y="2093976"/>
            <a:ext cx="3146448"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Frage</a:t>
            </a:r>
            <a:endParaRPr lang="en-US" sz="1327" dirty="0"/>
          </a:p>
        </p:txBody>
      </p:sp>
      <p:sp>
        <p:nvSpPr>
          <p:cNvPr id="18" name="Shape 15"/>
          <p:cNvSpPr/>
          <p:nvPr/>
        </p:nvSpPr>
        <p:spPr>
          <a:xfrm>
            <a:off x="3823104" y="2020824"/>
            <a:ext cx="7929984" cy="438912"/>
          </a:xfrm>
          <a:prstGeom prst="rect">
            <a:avLst/>
          </a:prstGeom>
          <a:solidFill>
            <a:srgbClr val="303D43"/>
          </a:solidFill>
          <a:ln w="12700">
            <a:solidFill>
              <a:srgbClr val="303D43"/>
            </a:solidFill>
            <a:prstDash val="solid"/>
          </a:ln>
        </p:spPr>
      </p:sp>
      <p:sp>
        <p:nvSpPr>
          <p:cNvPr id="19" name="Text 16"/>
          <p:cNvSpPr/>
          <p:nvPr/>
        </p:nvSpPr>
        <p:spPr>
          <a:xfrm>
            <a:off x="3941976" y="2093976"/>
            <a:ext cx="7692240"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Lösung 2027</a:t>
            </a:r>
            <a:endParaRPr lang="en-US" sz="1327" dirty="0"/>
          </a:p>
        </p:txBody>
      </p:sp>
      <p:sp>
        <p:nvSpPr>
          <p:cNvPr id="20" name="Shape 17"/>
          <p:cNvSpPr/>
          <p:nvPr/>
        </p:nvSpPr>
        <p:spPr>
          <a:xfrm>
            <a:off x="438912" y="2459736"/>
            <a:ext cx="3384192" cy="537301"/>
          </a:xfrm>
          <a:prstGeom prst="rect">
            <a:avLst/>
          </a:prstGeom>
          <a:solidFill>
            <a:srgbClr val="FFFFFF"/>
          </a:solidFill>
          <a:ln w="12700">
            <a:solidFill>
              <a:srgbClr val="FFFFFF"/>
            </a:solidFill>
            <a:prstDash val="solid"/>
          </a:ln>
        </p:spPr>
      </p:sp>
      <p:sp>
        <p:nvSpPr>
          <p:cNvPr id="21" name="Text 18"/>
          <p:cNvSpPr/>
          <p:nvPr/>
        </p:nvSpPr>
        <p:spPr>
          <a:xfrm>
            <a:off x="557784" y="2528316"/>
            <a:ext cx="3146448" cy="400141"/>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1 | CVVHD 130 h</a:t>
            </a:r>
            <a:endParaRPr lang="en-US" sz="1677" dirty="0"/>
          </a:p>
        </p:txBody>
      </p:sp>
      <p:sp>
        <p:nvSpPr>
          <p:cNvPr id="22" name="Shape 19"/>
          <p:cNvSpPr/>
          <p:nvPr/>
        </p:nvSpPr>
        <p:spPr>
          <a:xfrm>
            <a:off x="3823104" y="2459736"/>
            <a:ext cx="7929984" cy="537301"/>
          </a:xfrm>
          <a:prstGeom prst="rect">
            <a:avLst/>
          </a:prstGeom>
          <a:solidFill>
            <a:srgbClr val="FFFFFF"/>
          </a:solidFill>
          <a:ln w="12700">
            <a:solidFill>
              <a:srgbClr val="FFFFFF"/>
            </a:solidFill>
            <a:prstDash val="solid"/>
          </a:ln>
        </p:spPr>
      </p:sp>
      <p:sp>
        <p:nvSpPr>
          <p:cNvPr id="23" name="Text 20"/>
          <p:cNvSpPr/>
          <p:nvPr/>
        </p:nvSpPr>
        <p:spPr>
          <a:xfrm>
            <a:off x="3941976" y="2528316"/>
            <a:ext cx="7692240" cy="400141"/>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39.9B.34: mehr als 120 bis 168 Stunden.</a:t>
            </a:r>
            <a:endParaRPr lang="en-US" sz="1677" dirty="0"/>
          </a:p>
        </p:txBody>
      </p:sp>
      <p:sp>
        <p:nvSpPr>
          <p:cNvPr id="24" name="Shape 21"/>
          <p:cNvSpPr/>
          <p:nvPr/>
        </p:nvSpPr>
        <p:spPr>
          <a:xfrm>
            <a:off x="438912" y="2997037"/>
            <a:ext cx="3384192" cy="758586"/>
          </a:xfrm>
          <a:prstGeom prst="rect">
            <a:avLst/>
          </a:prstGeom>
          <a:solidFill>
            <a:srgbClr val="F0EBE1"/>
          </a:solidFill>
          <a:ln w="12700">
            <a:solidFill>
              <a:srgbClr val="F0EBE1"/>
            </a:solidFill>
            <a:prstDash val="solid"/>
          </a:ln>
        </p:spPr>
      </p:sp>
      <p:sp>
        <p:nvSpPr>
          <p:cNvPr id="25" name="Text 22"/>
          <p:cNvSpPr/>
          <p:nvPr/>
        </p:nvSpPr>
        <p:spPr>
          <a:xfrm>
            <a:off x="557784" y="3065617"/>
            <a:ext cx="3146448" cy="621426"/>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2 | Wechsel Radiokarpal-/Karpokarpalgelenk</a:t>
            </a:r>
            <a:endParaRPr lang="en-US" sz="1677" dirty="0"/>
          </a:p>
        </p:txBody>
      </p:sp>
      <p:sp>
        <p:nvSpPr>
          <p:cNvPr id="26" name="Shape 23"/>
          <p:cNvSpPr/>
          <p:nvPr/>
        </p:nvSpPr>
        <p:spPr>
          <a:xfrm>
            <a:off x="3823104" y="2997037"/>
            <a:ext cx="7929984" cy="758586"/>
          </a:xfrm>
          <a:prstGeom prst="rect">
            <a:avLst/>
          </a:prstGeom>
          <a:solidFill>
            <a:srgbClr val="F0EBE1"/>
          </a:solidFill>
          <a:ln w="12700">
            <a:solidFill>
              <a:srgbClr val="F0EBE1"/>
            </a:solidFill>
            <a:prstDash val="solid"/>
          </a:ln>
        </p:spPr>
      </p:sp>
      <p:sp>
        <p:nvSpPr>
          <p:cNvPr id="27" name="Text 24"/>
          <p:cNvSpPr/>
          <p:nvPr/>
        </p:nvSpPr>
        <p:spPr>
          <a:xfrm>
            <a:off x="3941976" y="3065617"/>
            <a:ext cx="7692240" cy="621426"/>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81.74.21 ist Erstimplantation; beim Wechsel 81.74.22 und das spezifische Beachte prüfen.</a:t>
            </a:r>
            <a:endParaRPr lang="en-US" sz="1677" dirty="0"/>
          </a:p>
        </p:txBody>
      </p:sp>
      <p:sp>
        <p:nvSpPr>
          <p:cNvPr id="28" name="Shape 25"/>
          <p:cNvSpPr/>
          <p:nvPr/>
        </p:nvSpPr>
        <p:spPr>
          <a:xfrm>
            <a:off x="438912" y="3755624"/>
            <a:ext cx="3384192" cy="537301"/>
          </a:xfrm>
          <a:prstGeom prst="rect">
            <a:avLst/>
          </a:prstGeom>
          <a:solidFill>
            <a:srgbClr val="FFFFFF"/>
          </a:solidFill>
          <a:ln w="12700">
            <a:solidFill>
              <a:srgbClr val="FFFFFF"/>
            </a:solidFill>
            <a:prstDash val="solid"/>
          </a:ln>
        </p:spPr>
      </p:sp>
      <p:sp>
        <p:nvSpPr>
          <p:cNvPr id="29" name="Text 26"/>
          <p:cNvSpPr/>
          <p:nvPr/>
        </p:nvSpPr>
        <p:spPr>
          <a:xfrm>
            <a:off x="557784" y="3824204"/>
            <a:ext cx="3146448" cy="400141"/>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 | aLR unvollständig</a:t>
            </a:r>
            <a:endParaRPr lang="en-US" sz="1677" dirty="0"/>
          </a:p>
        </p:txBody>
      </p:sp>
      <p:sp>
        <p:nvSpPr>
          <p:cNvPr id="30" name="Shape 27"/>
          <p:cNvSpPr/>
          <p:nvPr/>
        </p:nvSpPr>
        <p:spPr>
          <a:xfrm>
            <a:off x="3823104" y="3755624"/>
            <a:ext cx="7929984" cy="537301"/>
          </a:xfrm>
          <a:prstGeom prst="rect">
            <a:avLst/>
          </a:prstGeom>
          <a:solidFill>
            <a:srgbClr val="FFFFFF"/>
          </a:solidFill>
          <a:ln w="12700">
            <a:solidFill>
              <a:srgbClr val="FFFFFF"/>
            </a:solidFill>
            <a:prstDash val="solid"/>
          </a:ln>
        </p:spPr>
      </p:sp>
      <p:sp>
        <p:nvSpPr>
          <p:cNvPr id="31" name="Text 28"/>
          <p:cNvSpPr/>
          <p:nvPr/>
        </p:nvSpPr>
        <p:spPr>
          <a:xfrm>
            <a:off x="3941976" y="3824204"/>
            <a:ext cx="7692240" cy="400141"/>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Nein. 75.G1 verlangt die komplette stationäre aLR.</a:t>
            </a:r>
            <a:endParaRPr lang="en-US" sz="1677" dirty="0"/>
          </a:p>
        </p:txBody>
      </p:sp>
      <p:sp>
        <p:nvSpPr>
          <p:cNvPr id="32" name="Shape 29"/>
          <p:cNvSpPr/>
          <p:nvPr/>
        </p:nvSpPr>
        <p:spPr>
          <a:xfrm>
            <a:off x="438912" y="4292925"/>
            <a:ext cx="3384192" cy="537301"/>
          </a:xfrm>
          <a:prstGeom prst="rect">
            <a:avLst/>
          </a:prstGeom>
          <a:solidFill>
            <a:srgbClr val="F0EBE1"/>
          </a:solidFill>
          <a:ln w="12700">
            <a:solidFill>
              <a:srgbClr val="F0EBE1"/>
            </a:solidFill>
            <a:prstDash val="solid"/>
          </a:ln>
        </p:spPr>
      </p:sp>
      <p:sp>
        <p:nvSpPr>
          <p:cNvPr id="33" name="Text 30"/>
          <p:cNvSpPr/>
          <p:nvPr/>
        </p:nvSpPr>
        <p:spPr>
          <a:xfrm>
            <a:off x="557784" y="4361505"/>
            <a:ext cx="3146448" cy="400141"/>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4 | CPAP plus BA.3-</a:t>
            </a:r>
            <a:endParaRPr lang="en-US" sz="1677" dirty="0"/>
          </a:p>
        </p:txBody>
      </p:sp>
      <p:sp>
        <p:nvSpPr>
          <p:cNvPr id="34" name="Shape 31"/>
          <p:cNvSpPr/>
          <p:nvPr/>
        </p:nvSpPr>
        <p:spPr>
          <a:xfrm>
            <a:off x="3823104" y="4292925"/>
            <a:ext cx="7929984" cy="537301"/>
          </a:xfrm>
          <a:prstGeom prst="rect">
            <a:avLst/>
          </a:prstGeom>
          <a:solidFill>
            <a:srgbClr val="F0EBE1"/>
          </a:solidFill>
          <a:ln w="12700">
            <a:solidFill>
              <a:srgbClr val="F0EBE1"/>
            </a:solidFill>
            <a:prstDash val="solid"/>
          </a:ln>
        </p:spPr>
      </p:sp>
      <p:sp>
        <p:nvSpPr>
          <p:cNvPr id="35" name="Text 32"/>
          <p:cNvSpPr/>
          <p:nvPr/>
        </p:nvSpPr>
        <p:spPr>
          <a:xfrm>
            <a:off x="3941976" y="4361505"/>
            <a:ext cx="7692240" cy="400141"/>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Nein. Exklusivum - Kode weglassen bei 93.9G.1-.</a:t>
            </a:r>
            <a:endParaRPr lang="en-US" sz="1677" dirty="0"/>
          </a:p>
        </p:txBody>
      </p:sp>
      <p:sp>
        <p:nvSpPr>
          <p:cNvPr id="36" name="Shape 33"/>
          <p:cNvSpPr/>
          <p:nvPr/>
        </p:nvSpPr>
        <p:spPr>
          <a:xfrm>
            <a:off x="438912" y="4830227"/>
            <a:ext cx="3384192" cy="537301"/>
          </a:xfrm>
          <a:prstGeom prst="rect">
            <a:avLst/>
          </a:prstGeom>
          <a:solidFill>
            <a:srgbClr val="FFFFFF"/>
          </a:solidFill>
          <a:ln w="12700">
            <a:solidFill>
              <a:srgbClr val="FFFFFF"/>
            </a:solidFill>
            <a:prstDash val="solid"/>
          </a:ln>
        </p:spPr>
      </p:sp>
      <p:sp>
        <p:nvSpPr>
          <p:cNvPr id="37" name="Text 34"/>
          <p:cNvSpPr/>
          <p:nvPr/>
        </p:nvSpPr>
        <p:spPr>
          <a:xfrm>
            <a:off x="557784" y="4898807"/>
            <a:ext cx="3146448" cy="400141"/>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5 | PES-Entfernung</a:t>
            </a:r>
            <a:endParaRPr lang="en-US" sz="1677" dirty="0"/>
          </a:p>
        </p:txBody>
      </p:sp>
      <p:sp>
        <p:nvSpPr>
          <p:cNvPr id="38" name="Shape 35"/>
          <p:cNvSpPr/>
          <p:nvPr/>
        </p:nvSpPr>
        <p:spPr>
          <a:xfrm>
            <a:off x="3823104" y="4830227"/>
            <a:ext cx="7929984" cy="537301"/>
          </a:xfrm>
          <a:prstGeom prst="rect">
            <a:avLst/>
          </a:prstGeom>
          <a:solidFill>
            <a:srgbClr val="FFFFFF"/>
          </a:solidFill>
          <a:ln w="12700">
            <a:solidFill>
              <a:srgbClr val="FFFFFF"/>
            </a:solidFill>
            <a:prstDash val="solid"/>
          </a:ln>
        </p:spPr>
      </p:sp>
      <p:sp>
        <p:nvSpPr>
          <p:cNvPr id="39" name="Text 36"/>
          <p:cNvSpPr/>
          <p:nvPr/>
        </p:nvSpPr>
        <p:spPr>
          <a:xfrm>
            <a:off x="3941976" y="4898807"/>
            <a:ext cx="7692240" cy="400141"/>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Nein. Die Entfernung nach der Therapie ist nicht gesondert zu kodieren.</a:t>
            </a:r>
            <a:endParaRPr lang="en-US" sz="1677" dirty="0"/>
          </a:p>
        </p:txBody>
      </p:sp>
      <p:sp>
        <p:nvSpPr>
          <p:cNvPr id="40" name="Shape 37"/>
          <p:cNvSpPr/>
          <p:nvPr/>
        </p:nvSpPr>
        <p:spPr>
          <a:xfrm>
            <a:off x="438912" y="5577840"/>
            <a:ext cx="11314176" cy="539496"/>
          </a:xfrm>
          <a:prstGeom prst="rect">
            <a:avLst/>
          </a:prstGeom>
          <a:solidFill>
            <a:srgbClr val="ECEFDF"/>
          </a:solidFill>
          <a:ln w="12700">
            <a:solidFill>
              <a:srgbClr val="ECEFDF"/>
            </a:solidFill>
            <a:prstDash val="solid"/>
          </a:ln>
        </p:spPr>
      </p:sp>
      <p:sp>
        <p:nvSpPr>
          <p:cNvPr id="41" name="Shape 38"/>
          <p:cNvSpPr/>
          <p:nvPr/>
        </p:nvSpPr>
        <p:spPr>
          <a:xfrm>
            <a:off x="438912" y="5577840"/>
            <a:ext cx="41148" cy="539496"/>
          </a:xfrm>
          <a:prstGeom prst="rect">
            <a:avLst/>
          </a:prstGeom>
          <a:solidFill>
            <a:srgbClr val="284907"/>
          </a:solidFill>
          <a:ln w="12700">
            <a:solidFill>
              <a:srgbClr val="284907"/>
            </a:solidFill>
            <a:prstDash val="solid"/>
          </a:ln>
        </p:spPr>
      </p:sp>
      <p:sp>
        <p:nvSpPr>
          <p:cNvPr id="42" name="Text 39"/>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Gleiche Nummer, neue Bedeutung und geänderte Kombinationshinweise sind typische Fehlerquellen.</a:t>
            </a:r>
            <a:endParaRPr lang="en-US" sz="1512"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06 | ANWENDUNG UND QUALITÄT</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FAZIT</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Drei Kernaussagen für den Kodieralltag</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Didaktische Zusammenfassung des vorliegenden Dokumentvergleichs.</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83 / 124</a:t>
            </a:r>
            <a:endParaRPr lang="en-US" sz="900" dirty="0"/>
          </a:p>
        </p:txBody>
      </p:sp>
      <p:sp>
        <p:nvSpPr>
          <p:cNvPr id="16" name="Shape 13"/>
          <p:cNvSpPr/>
          <p:nvPr/>
        </p:nvSpPr>
        <p:spPr>
          <a:xfrm>
            <a:off x="438912" y="2029968"/>
            <a:ext cx="11314176" cy="1002792"/>
          </a:xfrm>
          <a:prstGeom prst="rect">
            <a:avLst/>
          </a:prstGeom>
          <a:solidFill>
            <a:srgbClr val="FFFFFF"/>
          </a:solidFill>
          <a:ln w="12700">
            <a:solidFill>
              <a:srgbClr val="FFFFFF"/>
            </a:solidFill>
            <a:prstDash val="solid"/>
          </a:ln>
        </p:spPr>
      </p:sp>
      <p:sp>
        <p:nvSpPr>
          <p:cNvPr id="17" name="Text 14"/>
          <p:cNvSpPr/>
          <p:nvPr/>
        </p:nvSpPr>
        <p:spPr>
          <a:xfrm>
            <a:off x="603504" y="2157984"/>
            <a:ext cx="594360" cy="457200"/>
          </a:xfrm>
          <a:prstGeom prst="rect">
            <a:avLst/>
          </a:prstGeom>
          <a:noFill/>
          <a:ln/>
        </p:spPr>
        <p:txBody>
          <a:bodyPr wrap="square" lIns="0" tIns="0" rIns="0" bIns="0" rtlCol="0" anchor="ctr"/>
          <a:lstStyle/>
          <a:p>
            <a:pPr marL="0" indent="0">
              <a:lnSpc>
                <a:spcPct val="104000"/>
              </a:lnSpc>
              <a:buNone/>
            </a:pPr>
            <a:r>
              <a:rPr lang="en-US" sz="2400" b="1" dirty="0">
                <a:solidFill>
                  <a:srgbClr val="284907"/>
                </a:solidFill>
                <a:latin typeface="Arial" pitchFamily="34" charset="0"/>
                <a:ea typeface="Arial" pitchFamily="34" charset="-122"/>
                <a:cs typeface="Arial" pitchFamily="34" charset="-120"/>
              </a:rPr>
              <a:t>01</a:t>
            </a:r>
            <a:endParaRPr lang="en-US" sz="2400" dirty="0"/>
          </a:p>
        </p:txBody>
      </p:sp>
      <p:sp>
        <p:nvSpPr>
          <p:cNvPr id="18" name="Text 15"/>
          <p:cNvSpPr/>
          <p:nvPr/>
        </p:nvSpPr>
        <p:spPr>
          <a:xfrm>
            <a:off x="1380744" y="2148840"/>
            <a:ext cx="10189464" cy="274320"/>
          </a:xfrm>
          <a:prstGeom prst="rect">
            <a:avLst/>
          </a:prstGeom>
          <a:noFill/>
          <a:ln/>
        </p:spPr>
        <p:txBody>
          <a:bodyPr wrap="square" lIns="0" tIns="0" rIns="0" bIns="0" rtlCol="0" anchor="ctr"/>
          <a:lstStyle/>
          <a:p>
            <a:pPr marL="0" indent="0">
              <a:lnSpc>
                <a:spcPct val="104000"/>
              </a:lnSpc>
              <a:buNone/>
            </a:pPr>
            <a:r>
              <a:rPr lang="en-US" sz="1800" b="1" dirty="0">
                <a:solidFill>
                  <a:srgbClr val="243239"/>
                </a:solidFill>
                <a:latin typeface="Arial" pitchFamily="34" charset="0"/>
                <a:ea typeface="Arial" pitchFamily="34" charset="-122"/>
                <a:cs typeface="Arial" pitchFamily="34" charset="-120"/>
              </a:rPr>
              <a:t>Die Nummer allein genügt nicht</a:t>
            </a:r>
            <a:endParaRPr lang="en-US" sz="1800" dirty="0"/>
          </a:p>
        </p:txBody>
      </p:sp>
      <p:sp>
        <p:nvSpPr>
          <p:cNvPr id="19" name="Text 16"/>
          <p:cNvSpPr/>
          <p:nvPr/>
        </p:nvSpPr>
        <p:spPr>
          <a:xfrm>
            <a:off x="1380744" y="2514600"/>
            <a:ext cx="10125456" cy="408432"/>
          </a:xfrm>
          <a:prstGeom prst="rect">
            <a:avLst/>
          </a:prstGeom>
          <a:noFill/>
          <a:ln/>
        </p:spPr>
        <p:txBody>
          <a:bodyPr wrap="square" lIns="0" tIns="0" rIns="0" bIns="0" rtlCol="0" anchor="t"/>
          <a:lstStyle/>
          <a:p>
            <a:pPr marL="0" indent="0">
              <a:lnSpc>
                <a:spcPct val="104000"/>
              </a:lnSpc>
              <a:buNone/>
            </a:pPr>
            <a:r>
              <a:rPr lang="en-US" sz="1746" dirty="0">
                <a:solidFill>
                  <a:srgbClr val="243239"/>
                </a:solidFill>
                <a:latin typeface="Arial" pitchFamily="34" charset="0"/>
                <a:ea typeface="Arial" pitchFamily="34" charset="-122"/>
                <a:cs typeface="Arial" pitchFamily="34" charset="-120"/>
              </a:rPr>
              <a:t>Neue Familien, geänderte Endständigkeit, Titel und Lateralität gemeinsam prüfen.</a:t>
            </a:r>
            <a:endParaRPr lang="en-US" sz="1746" dirty="0"/>
          </a:p>
        </p:txBody>
      </p:sp>
      <p:sp>
        <p:nvSpPr>
          <p:cNvPr id="20" name="Shape 17"/>
          <p:cNvSpPr/>
          <p:nvPr/>
        </p:nvSpPr>
        <p:spPr>
          <a:xfrm>
            <a:off x="438912" y="3179064"/>
            <a:ext cx="11314176" cy="1002792"/>
          </a:xfrm>
          <a:prstGeom prst="rect">
            <a:avLst/>
          </a:prstGeom>
          <a:solidFill>
            <a:srgbClr val="F0EBE1"/>
          </a:solidFill>
          <a:ln w="12700">
            <a:solidFill>
              <a:srgbClr val="F0EBE1"/>
            </a:solidFill>
            <a:prstDash val="solid"/>
          </a:ln>
        </p:spPr>
      </p:sp>
      <p:sp>
        <p:nvSpPr>
          <p:cNvPr id="21" name="Text 18"/>
          <p:cNvSpPr/>
          <p:nvPr/>
        </p:nvSpPr>
        <p:spPr>
          <a:xfrm>
            <a:off x="603504" y="3307080"/>
            <a:ext cx="594360" cy="457200"/>
          </a:xfrm>
          <a:prstGeom prst="rect">
            <a:avLst/>
          </a:prstGeom>
          <a:noFill/>
          <a:ln/>
        </p:spPr>
        <p:txBody>
          <a:bodyPr wrap="square" lIns="0" tIns="0" rIns="0" bIns="0" rtlCol="0" anchor="ctr"/>
          <a:lstStyle/>
          <a:p>
            <a:pPr marL="0" indent="0">
              <a:lnSpc>
                <a:spcPct val="104000"/>
              </a:lnSpc>
              <a:buNone/>
            </a:pPr>
            <a:r>
              <a:rPr lang="en-US" sz="2400" b="1" dirty="0">
                <a:solidFill>
                  <a:srgbClr val="284907"/>
                </a:solidFill>
                <a:latin typeface="Arial" pitchFamily="34" charset="0"/>
                <a:ea typeface="Arial" pitchFamily="34" charset="-122"/>
                <a:cs typeface="Arial" pitchFamily="34" charset="-120"/>
              </a:rPr>
              <a:t>02</a:t>
            </a:r>
            <a:endParaRPr lang="en-US" sz="2400" dirty="0"/>
          </a:p>
        </p:txBody>
      </p:sp>
      <p:sp>
        <p:nvSpPr>
          <p:cNvPr id="22" name="Text 19"/>
          <p:cNvSpPr/>
          <p:nvPr/>
        </p:nvSpPr>
        <p:spPr>
          <a:xfrm>
            <a:off x="1380744" y="3297936"/>
            <a:ext cx="10189464" cy="274320"/>
          </a:xfrm>
          <a:prstGeom prst="rect">
            <a:avLst/>
          </a:prstGeom>
          <a:noFill/>
          <a:ln/>
        </p:spPr>
        <p:txBody>
          <a:bodyPr wrap="square" lIns="0" tIns="0" rIns="0" bIns="0" rtlCol="0" anchor="ctr"/>
          <a:lstStyle/>
          <a:p>
            <a:pPr marL="0" indent="0">
              <a:lnSpc>
                <a:spcPct val="104000"/>
              </a:lnSpc>
              <a:buNone/>
            </a:pPr>
            <a:r>
              <a:rPr lang="en-US" sz="1800" b="1" dirty="0">
                <a:solidFill>
                  <a:srgbClr val="243239"/>
                </a:solidFill>
                <a:latin typeface="Arial" pitchFamily="34" charset="0"/>
                <a:ea typeface="Arial" pitchFamily="34" charset="-122"/>
                <a:cs typeface="Arial" pitchFamily="34" charset="-120"/>
              </a:rPr>
              <a:t>Der Kontext entscheidet</a:t>
            </a:r>
            <a:endParaRPr lang="en-US" sz="1800" dirty="0"/>
          </a:p>
        </p:txBody>
      </p:sp>
      <p:sp>
        <p:nvSpPr>
          <p:cNvPr id="23" name="Text 20"/>
          <p:cNvSpPr/>
          <p:nvPr/>
        </p:nvSpPr>
        <p:spPr>
          <a:xfrm>
            <a:off x="1380744" y="3663696"/>
            <a:ext cx="10125456" cy="408432"/>
          </a:xfrm>
          <a:prstGeom prst="rect">
            <a:avLst/>
          </a:prstGeom>
          <a:noFill/>
          <a:ln/>
        </p:spPr>
        <p:txBody>
          <a:bodyPr wrap="square" lIns="0" tIns="0" rIns="0" bIns="0" rtlCol="0" anchor="t"/>
          <a:lstStyle/>
          <a:p>
            <a:pPr marL="0" indent="0">
              <a:lnSpc>
                <a:spcPct val="104000"/>
              </a:lnSpc>
              <a:buNone/>
            </a:pPr>
            <a:r>
              <a:rPr lang="en-US" sz="1746" dirty="0">
                <a:solidFill>
                  <a:srgbClr val="243239"/>
                </a:solidFill>
                <a:latin typeface="Arial" pitchFamily="34" charset="0"/>
                <a:ea typeface="Arial" pitchFamily="34" charset="-122"/>
                <a:cs typeface="Arial" pitchFamily="34" charset="-120"/>
              </a:rPr>
              <a:t>Übergeordnete Hinweise, Inklusiva, Exklusiva, Beachte und Kodiere ebenso gehören zum Kode.</a:t>
            </a:r>
            <a:endParaRPr lang="en-US" sz="1746" dirty="0"/>
          </a:p>
        </p:txBody>
      </p:sp>
      <p:sp>
        <p:nvSpPr>
          <p:cNvPr id="24" name="Shape 21"/>
          <p:cNvSpPr/>
          <p:nvPr/>
        </p:nvSpPr>
        <p:spPr>
          <a:xfrm>
            <a:off x="438912" y="4328160"/>
            <a:ext cx="11314176" cy="1002792"/>
          </a:xfrm>
          <a:prstGeom prst="rect">
            <a:avLst/>
          </a:prstGeom>
          <a:solidFill>
            <a:srgbClr val="FFFFFF"/>
          </a:solidFill>
          <a:ln w="12700">
            <a:solidFill>
              <a:srgbClr val="FFFFFF"/>
            </a:solidFill>
            <a:prstDash val="solid"/>
          </a:ln>
        </p:spPr>
      </p:sp>
      <p:sp>
        <p:nvSpPr>
          <p:cNvPr id="25" name="Text 22"/>
          <p:cNvSpPr/>
          <p:nvPr/>
        </p:nvSpPr>
        <p:spPr>
          <a:xfrm>
            <a:off x="603504" y="4456176"/>
            <a:ext cx="594360" cy="457200"/>
          </a:xfrm>
          <a:prstGeom prst="rect">
            <a:avLst/>
          </a:prstGeom>
          <a:noFill/>
          <a:ln/>
        </p:spPr>
        <p:txBody>
          <a:bodyPr wrap="square" lIns="0" tIns="0" rIns="0" bIns="0" rtlCol="0" anchor="ctr"/>
          <a:lstStyle/>
          <a:p>
            <a:pPr marL="0" indent="0">
              <a:lnSpc>
                <a:spcPct val="104000"/>
              </a:lnSpc>
              <a:buNone/>
            </a:pPr>
            <a:r>
              <a:rPr lang="en-US" sz="2400" b="1" dirty="0">
                <a:solidFill>
                  <a:srgbClr val="284907"/>
                </a:solidFill>
                <a:latin typeface="Arial" pitchFamily="34" charset="0"/>
                <a:ea typeface="Arial" pitchFamily="34" charset="-122"/>
                <a:cs typeface="Arial" pitchFamily="34" charset="-120"/>
              </a:rPr>
              <a:t>03</a:t>
            </a:r>
            <a:endParaRPr lang="en-US" sz="2400" dirty="0"/>
          </a:p>
        </p:txBody>
      </p:sp>
      <p:sp>
        <p:nvSpPr>
          <p:cNvPr id="26" name="Text 23"/>
          <p:cNvSpPr/>
          <p:nvPr/>
        </p:nvSpPr>
        <p:spPr>
          <a:xfrm>
            <a:off x="1380744" y="4447032"/>
            <a:ext cx="10189464" cy="274320"/>
          </a:xfrm>
          <a:prstGeom prst="rect">
            <a:avLst/>
          </a:prstGeom>
          <a:noFill/>
          <a:ln/>
        </p:spPr>
        <p:txBody>
          <a:bodyPr wrap="square" lIns="0" tIns="0" rIns="0" bIns="0" rtlCol="0" anchor="ctr"/>
          <a:lstStyle/>
          <a:p>
            <a:pPr marL="0" indent="0">
              <a:lnSpc>
                <a:spcPct val="104000"/>
              </a:lnSpc>
              <a:buNone/>
            </a:pPr>
            <a:r>
              <a:rPr lang="en-US" sz="1800" b="1" dirty="0">
                <a:solidFill>
                  <a:srgbClr val="243239"/>
                </a:solidFill>
                <a:latin typeface="Arial" pitchFamily="34" charset="0"/>
                <a:ea typeface="Arial" pitchFamily="34" charset="-122"/>
                <a:cs typeface="Arial" pitchFamily="34" charset="-120"/>
              </a:rPr>
              <a:t>Neue Fassung ist nicht gleich neues Recht ab Januar</a:t>
            </a:r>
            <a:endParaRPr lang="en-US" sz="1800" dirty="0"/>
          </a:p>
        </p:txBody>
      </p:sp>
      <p:sp>
        <p:nvSpPr>
          <p:cNvPr id="27" name="Text 24"/>
          <p:cNvSpPr/>
          <p:nvPr/>
        </p:nvSpPr>
        <p:spPr>
          <a:xfrm>
            <a:off x="1380744" y="4812792"/>
            <a:ext cx="10125456" cy="408432"/>
          </a:xfrm>
          <a:prstGeom prst="rect">
            <a:avLst/>
          </a:prstGeom>
          <a:noFill/>
          <a:ln/>
        </p:spPr>
        <p:txBody>
          <a:bodyPr wrap="square" lIns="0" tIns="0" rIns="0" bIns="0" rtlCol="0" anchor="t"/>
          <a:lstStyle/>
          <a:p>
            <a:pPr marL="0" indent="0">
              <a:lnSpc>
                <a:spcPct val="104000"/>
              </a:lnSpc>
              <a:buNone/>
            </a:pPr>
            <a:r>
              <a:rPr lang="en-US" sz="1746" dirty="0">
                <a:solidFill>
                  <a:srgbClr val="243239"/>
                </a:solidFill>
                <a:latin typeface="Arial" pitchFamily="34" charset="0"/>
                <a:ea typeface="Arial" pitchFamily="34" charset="-122"/>
                <a:cs typeface="Arial" pitchFamily="34" charset="-120"/>
              </a:rPr>
              <a:t>Übernommene 2026-Klarstellungen und echte 2027-Neugliederungen getrennt vermitteln.</a:t>
            </a:r>
            <a:endParaRPr lang="en-US" sz="1746" dirty="0"/>
          </a:p>
        </p:txBody>
      </p:sp>
      <p:sp>
        <p:nvSpPr>
          <p:cNvPr id="28" name="Shape 25"/>
          <p:cNvSpPr/>
          <p:nvPr/>
        </p:nvSpPr>
        <p:spPr>
          <a:xfrm>
            <a:off x="438912" y="5577840"/>
            <a:ext cx="11314176" cy="539496"/>
          </a:xfrm>
          <a:prstGeom prst="rect">
            <a:avLst/>
          </a:prstGeom>
          <a:solidFill>
            <a:srgbClr val="ECEFDF"/>
          </a:solidFill>
          <a:ln w="12700">
            <a:solidFill>
              <a:srgbClr val="ECEFDF"/>
            </a:solidFill>
            <a:prstDash val="solid"/>
          </a:ln>
        </p:spPr>
      </p:sp>
      <p:sp>
        <p:nvSpPr>
          <p:cNvPr id="29" name="Shape 26"/>
          <p:cNvSpPr/>
          <p:nvPr/>
        </p:nvSpPr>
        <p:spPr>
          <a:xfrm>
            <a:off x="438912" y="5577840"/>
            <a:ext cx="41148" cy="539496"/>
          </a:xfrm>
          <a:prstGeom prst="rect">
            <a:avLst/>
          </a:prstGeom>
          <a:solidFill>
            <a:srgbClr val="284907"/>
          </a:solidFill>
          <a:ln w="12700">
            <a:solidFill>
              <a:srgbClr val="284907"/>
            </a:solidFill>
            <a:prstDash val="solid"/>
          </a:ln>
        </p:spPr>
      </p:sp>
      <p:sp>
        <p:nvSpPr>
          <p:cNvPr id="30" name="Text 27"/>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Dokumentation → Verfahren und Voraussetzungen → aktueller endständiger Kode → Kombinationsprüfung.</a:t>
            </a:r>
            <a:endParaRPr lang="en-US" sz="1512"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ANHANG | UMSTELLUNG UND NACHWEIS</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NACHSCHLAGETEIL</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Nachschlagen: so ist der Anhang aufgebaut</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Eigene Nachschlagestruktur auf Grundlage der beiden CHOP-Verzeichnisse.</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84 / 124</a:t>
            </a:r>
            <a:endParaRPr lang="en-US" sz="900" dirty="0"/>
          </a:p>
        </p:txBody>
      </p:sp>
      <p:sp>
        <p:nvSpPr>
          <p:cNvPr id="16" name="Shape 13"/>
          <p:cNvSpPr/>
          <p:nvPr/>
        </p:nvSpPr>
        <p:spPr>
          <a:xfrm>
            <a:off x="438912" y="2020824"/>
            <a:ext cx="1006111" cy="438912"/>
          </a:xfrm>
          <a:prstGeom prst="rect">
            <a:avLst/>
          </a:prstGeom>
          <a:solidFill>
            <a:srgbClr val="303D43"/>
          </a:solidFill>
          <a:ln w="12700">
            <a:solidFill>
              <a:srgbClr val="303D43"/>
            </a:solidFill>
            <a:prstDash val="solid"/>
          </a:ln>
        </p:spPr>
      </p:sp>
      <p:sp>
        <p:nvSpPr>
          <p:cNvPr id="17" name="Text 14"/>
          <p:cNvSpPr/>
          <p:nvPr/>
        </p:nvSpPr>
        <p:spPr>
          <a:xfrm>
            <a:off x="557784" y="2093976"/>
            <a:ext cx="768367"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Teil</a:t>
            </a:r>
            <a:endParaRPr lang="en-US" sz="1327" dirty="0"/>
          </a:p>
        </p:txBody>
      </p:sp>
      <p:sp>
        <p:nvSpPr>
          <p:cNvPr id="18" name="Shape 15"/>
          <p:cNvSpPr/>
          <p:nvPr/>
        </p:nvSpPr>
        <p:spPr>
          <a:xfrm>
            <a:off x="1445023" y="2020824"/>
            <a:ext cx="6128131" cy="438912"/>
          </a:xfrm>
          <a:prstGeom prst="rect">
            <a:avLst/>
          </a:prstGeom>
          <a:solidFill>
            <a:srgbClr val="303D43"/>
          </a:solidFill>
          <a:ln w="12700">
            <a:solidFill>
              <a:srgbClr val="303D43"/>
            </a:solidFill>
            <a:prstDash val="solid"/>
          </a:ln>
        </p:spPr>
      </p:sp>
      <p:sp>
        <p:nvSpPr>
          <p:cNvPr id="19" name="Text 16"/>
          <p:cNvSpPr/>
          <p:nvPr/>
        </p:nvSpPr>
        <p:spPr>
          <a:xfrm>
            <a:off x="1563895" y="2093976"/>
            <a:ext cx="5890387"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Inhalt</a:t>
            </a:r>
            <a:endParaRPr lang="en-US" sz="1327" dirty="0"/>
          </a:p>
        </p:txBody>
      </p:sp>
      <p:sp>
        <p:nvSpPr>
          <p:cNvPr id="20" name="Shape 17"/>
          <p:cNvSpPr/>
          <p:nvPr/>
        </p:nvSpPr>
        <p:spPr>
          <a:xfrm>
            <a:off x="7573154" y="2020824"/>
            <a:ext cx="4179934" cy="438912"/>
          </a:xfrm>
          <a:prstGeom prst="rect">
            <a:avLst/>
          </a:prstGeom>
          <a:solidFill>
            <a:srgbClr val="303D43"/>
          </a:solidFill>
          <a:ln w="12700">
            <a:solidFill>
              <a:srgbClr val="303D43"/>
            </a:solidFill>
            <a:prstDash val="solid"/>
          </a:ln>
        </p:spPr>
      </p:sp>
      <p:sp>
        <p:nvSpPr>
          <p:cNvPr id="21" name="Text 18"/>
          <p:cNvSpPr/>
          <p:nvPr/>
        </p:nvSpPr>
        <p:spPr>
          <a:xfrm>
            <a:off x="7692026" y="2093976"/>
            <a:ext cx="3942190"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Zweck</a:t>
            </a:r>
            <a:endParaRPr lang="en-US" sz="1327" dirty="0"/>
          </a:p>
        </p:txBody>
      </p:sp>
      <p:sp>
        <p:nvSpPr>
          <p:cNvPr id="22" name="Shape 19"/>
          <p:cNvSpPr/>
          <p:nvPr/>
        </p:nvSpPr>
        <p:spPr>
          <a:xfrm>
            <a:off x="438912" y="2459736"/>
            <a:ext cx="1006111" cy="616306"/>
          </a:xfrm>
          <a:prstGeom prst="rect">
            <a:avLst/>
          </a:prstGeom>
          <a:solidFill>
            <a:srgbClr val="FFFFFF"/>
          </a:solidFill>
          <a:ln w="12700">
            <a:solidFill>
              <a:srgbClr val="FFFFFF"/>
            </a:solidFill>
            <a:prstDash val="solid"/>
          </a:ln>
        </p:spPr>
      </p:sp>
      <p:sp>
        <p:nvSpPr>
          <p:cNvPr id="23" name="Text 20"/>
          <p:cNvSpPr/>
          <p:nvPr/>
        </p:nvSpPr>
        <p:spPr>
          <a:xfrm>
            <a:off x="557784" y="2528316"/>
            <a:ext cx="768367" cy="479146"/>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A</a:t>
            </a:r>
            <a:endParaRPr lang="en-US" sz="1677" dirty="0"/>
          </a:p>
        </p:txBody>
      </p:sp>
      <p:sp>
        <p:nvSpPr>
          <p:cNvPr id="24" name="Shape 21"/>
          <p:cNvSpPr/>
          <p:nvPr/>
        </p:nvSpPr>
        <p:spPr>
          <a:xfrm>
            <a:off x="1445023" y="2459736"/>
            <a:ext cx="6128131" cy="616306"/>
          </a:xfrm>
          <a:prstGeom prst="rect">
            <a:avLst/>
          </a:prstGeom>
          <a:solidFill>
            <a:srgbClr val="FFFFFF"/>
          </a:solidFill>
          <a:ln w="12700">
            <a:solidFill>
              <a:srgbClr val="FFFFFF"/>
            </a:solidFill>
            <a:prstDash val="solid"/>
          </a:ln>
        </p:spPr>
      </p:sp>
      <p:sp>
        <p:nvSpPr>
          <p:cNvPr id="25" name="Text 22"/>
          <p:cNvSpPr/>
          <p:nvPr/>
        </p:nvSpPr>
        <p:spPr>
          <a:xfrm>
            <a:off x="1563895" y="2528316"/>
            <a:ext cx="5890387" cy="479146"/>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Kodenummern, Resteklassen und endständige Kodes</a:t>
            </a:r>
            <a:endParaRPr lang="en-US" sz="1677" dirty="0"/>
          </a:p>
        </p:txBody>
      </p:sp>
      <p:sp>
        <p:nvSpPr>
          <p:cNvPr id="26" name="Shape 23"/>
          <p:cNvSpPr/>
          <p:nvPr/>
        </p:nvSpPr>
        <p:spPr>
          <a:xfrm>
            <a:off x="7573154" y="2459736"/>
            <a:ext cx="4179934" cy="616306"/>
          </a:xfrm>
          <a:prstGeom prst="rect">
            <a:avLst/>
          </a:prstGeom>
          <a:solidFill>
            <a:srgbClr val="FFFFFF"/>
          </a:solidFill>
          <a:ln w="12700">
            <a:solidFill>
              <a:srgbClr val="FFFFFF"/>
            </a:solidFill>
            <a:prstDash val="solid"/>
          </a:ln>
        </p:spPr>
      </p:sp>
      <p:sp>
        <p:nvSpPr>
          <p:cNvPr id="27" name="Text 24"/>
          <p:cNvSpPr/>
          <p:nvPr/>
        </p:nvSpPr>
        <p:spPr>
          <a:xfrm>
            <a:off x="7692026" y="2528316"/>
            <a:ext cx="3942190" cy="479146"/>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Favoriten und Eingabelisten umstellen.</a:t>
            </a:r>
            <a:endParaRPr lang="en-US" sz="1677" dirty="0"/>
          </a:p>
        </p:txBody>
      </p:sp>
      <p:sp>
        <p:nvSpPr>
          <p:cNvPr id="28" name="Shape 25"/>
          <p:cNvSpPr/>
          <p:nvPr/>
        </p:nvSpPr>
        <p:spPr>
          <a:xfrm>
            <a:off x="438912" y="3076042"/>
            <a:ext cx="1006111" cy="616306"/>
          </a:xfrm>
          <a:prstGeom prst="rect">
            <a:avLst/>
          </a:prstGeom>
          <a:solidFill>
            <a:srgbClr val="F0EBE1"/>
          </a:solidFill>
          <a:ln w="12700">
            <a:solidFill>
              <a:srgbClr val="F0EBE1"/>
            </a:solidFill>
            <a:prstDash val="solid"/>
          </a:ln>
        </p:spPr>
      </p:sp>
      <p:sp>
        <p:nvSpPr>
          <p:cNvPr id="29" name="Text 26"/>
          <p:cNvSpPr/>
          <p:nvPr/>
        </p:nvSpPr>
        <p:spPr>
          <a:xfrm>
            <a:off x="557784" y="3144622"/>
            <a:ext cx="768367" cy="479146"/>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B</a:t>
            </a:r>
            <a:endParaRPr lang="en-US" sz="1677" dirty="0"/>
          </a:p>
        </p:txBody>
      </p:sp>
      <p:sp>
        <p:nvSpPr>
          <p:cNvPr id="30" name="Shape 27"/>
          <p:cNvSpPr/>
          <p:nvPr/>
        </p:nvSpPr>
        <p:spPr>
          <a:xfrm>
            <a:off x="1445023" y="3076042"/>
            <a:ext cx="6128131" cy="616306"/>
          </a:xfrm>
          <a:prstGeom prst="rect">
            <a:avLst/>
          </a:prstGeom>
          <a:solidFill>
            <a:srgbClr val="F0EBE1"/>
          </a:solidFill>
          <a:ln w="12700">
            <a:solidFill>
              <a:srgbClr val="F0EBE1"/>
            </a:solidFill>
            <a:prstDash val="solid"/>
          </a:ln>
        </p:spPr>
      </p:sp>
      <p:sp>
        <p:nvSpPr>
          <p:cNvPr id="31" name="Text 28"/>
          <p:cNvSpPr/>
          <p:nvPr/>
        </p:nvSpPr>
        <p:spPr>
          <a:xfrm>
            <a:off x="1563895" y="3144622"/>
            <a:ext cx="5890387" cy="479146"/>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Dialyse- und Gelenkfamilien</a:t>
            </a:r>
            <a:endParaRPr lang="en-US" sz="1677" dirty="0"/>
          </a:p>
        </p:txBody>
      </p:sp>
      <p:sp>
        <p:nvSpPr>
          <p:cNvPr id="32" name="Shape 29"/>
          <p:cNvSpPr/>
          <p:nvPr/>
        </p:nvSpPr>
        <p:spPr>
          <a:xfrm>
            <a:off x="7573154" y="3076042"/>
            <a:ext cx="4179934" cy="616306"/>
          </a:xfrm>
          <a:prstGeom prst="rect">
            <a:avLst/>
          </a:prstGeom>
          <a:solidFill>
            <a:srgbClr val="F0EBE1"/>
          </a:solidFill>
          <a:ln w="12700">
            <a:solidFill>
              <a:srgbClr val="F0EBE1"/>
            </a:solidFill>
            <a:prstDash val="solid"/>
          </a:ln>
        </p:spPr>
      </p:sp>
      <p:sp>
        <p:nvSpPr>
          <p:cNvPr id="33" name="Text 30"/>
          <p:cNvSpPr/>
          <p:nvPr/>
        </p:nvSpPr>
        <p:spPr>
          <a:xfrm>
            <a:off x="7692026" y="3144622"/>
            <a:ext cx="3942190" cy="479146"/>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Neue Differenzierungen nachvollziehen.</a:t>
            </a:r>
            <a:endParaRPr lang="en-US" sz="1677" dirty="0"/>
          </a:p>
        </p:txBody>
      </p:sp>
      <p:sp>
        <p:nvSpPr>
          <p:cNvPr id="34" name="Shape 31"/>
          <p:cNvSpPr/>
          <p:nvPr/>
        </p:nvSpPr>
        <p:spPr>
          <a:xfrm>
            <a:off x="438912" y="3692347"/>
            <a:ext cx="1006111" cy="837590"/>
          </a:xfrm>
          <a:prstGeom prst="rect">
            <a:avLst/>
          </a:prstGeom>
          <a:solidFill>
            <a:srgbClr val="FFFFFF"/>
          </a:solidFill>
          <a:ln w="12700">
            <a:solidFill>
              <a:srgbClr val="FFFFFF"/>
            </a:solidFill>
            <a:prstDash val="solid"/>
          </a:ln>
        </p:spPr>
      </p:sp>
      <p:sp>
        <p:nvSpPr>
          <p:cNvPr id="35" name="Text 32"/>
          <p:cNvSpPr/>
          <p:nvPr/>
        </p:nvSpPr>
        <p:spPr>
          <a:xfrm>
            <a:off x="557784" y="3760927"/>
            <a:ext cx="768367" cy="700430"/>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C</a:t>
            </a:r>
            <a:endParaRPr lang="en-US" sz="1677" dirty="0"/>
          </a:p>
        </p:txBody>
      </p:sp>
      <p:sp>
        <p:nvSpPr>
          <p:cNvPr id="36" name="Shape 33"/>
          <p:cNvSpPr/>
          <p:nvPr/>
        </p:nvSpPr>
        <p:spPr>
          <a:xfrm>
            <a:off x="1445023" y="3692347"/>
            <a:ext cx="6128131" cy="837590"/>
          </a:xfrm>
          <a:prstGeom prst="rect">
            <a:avLst/>
          </a:prstGeom>
          <a:solidFill>
            <a:srgbClr val="FFFFFF"/>
          </a:solidFill>
          <a:ln w="12700">
            <a:solidFill>
              <a:srgbClr val="FFFFFF"/>
            </a:solidFill>
            <a:prstDash val="solid"/>
          </a:ln>
        </p:spPr>
      </p:sp>
      <p:sp>
        <p:nvSpPr>
          <p:cNvPr id="37" name="Text 34"/>
          <p:cNvSpPr/>
          <p:nvPr/>
        </p:nvSpPr>
        <p:spPr>
          <a:xfrm>
            <a:off x="1563895" y="3760927"/>
            <a:ext cx="5890387" cy="700430"/>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Lateralität, Frequenzen und Referenzen</a:t>
            </a:r>
            <a:endParaRPr lang="en-US" sz="1677" dirty="0"/>
          </a:p>
        </p:txBody>
      </p:sp>
      <p:sp>
        <p:nvSpPr>
          <p:cNvPr id="38" name="Shape 35"/>
          <p:cNvSpPr/>
          <p:nvPr/>
        </p:nvSpPr>
        <p:spPr>
          <a:xfrm>
            <a:off x="7573154" y="3692347"/>
            <a:ext cx="4179934" cy="837590"/>
          </a:xfrm>
          <a:prstGeom prst="rect">
            <a:avLst/>
          </a:prstGeom>
          <a:solidFill>
            <a:srgbClr val="FFFFFF"/>
          </a:solidFill>
          <a:ln w="12700">
            <a:solidFill>
              <a:srgbClr val="FFFFFF"/>
            </a:solidFill>
            <a:prstDash val="solid"/>
          </a:ln>
        </p:spPr>
      </p:sp>
      <p:sp>
        <p:nvSpPr>
          <p:cNvPr id="39" name="Text 36"/>
          <p:cNvSpPr/>
          <p:nvPr/>
        </p:nvSpPr>
        <p:spPr>
          <a:xfrm>
            <a:off x="7692026" y="3760927"/>
            <a:ext cx="3942190" cy="700430"/>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Dokumentation und Prüfregeln aktualisieren.</a:t>
            </a:r>
            <a:endParaRPr lang="en-US" sz="1677" dirty="0"/>
          </a:p>
        </p:txBody>
      </p:sp>
      <p:sp>
        <p:nvSpPr>
          <p:cNvPr id="40" name="Shape 37"/>
          <p:cNvSpPr/>
          <p:nvPr/>
        </p:nvSpPr>
        <p:spPr>
          <a:xfrm>
            <a:off x="438912" y="4529938"/>
            <a:ext cx="1006111" cy="837590"/>
          </a:xfrm>
          <a:prstGeom prst="rect">
            <a:avLst/>
          </a:prstGeom>
          <a:solidFill>
            <a:srgbClr val="F0EBE1"/>
          </a:solidFill>
          <a:ln w="12700">
            <a:solidFill>
              <a:srgbClr val="F0EBE1"/>
            </a:solidFill>
            <a:prstDash val="solid"/>
          </a:ln>
        </p:spPr>
      </p:sp>
      <p:sp>
        <p:nvSpPr>
          <p:cNvPr id="41" name="Text 38"/>
          <p:cNvSpPr/>
          <p:nvPr/>
        </p:nvSpPr>
        <p:spPr>
          <a:xfrm>
            <a:off x="557784" y="4598518"/>
            <a:ext cx="768367" cy="700430"/>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D</a:t>
            </a:r>
            <a:endParaRPr lang="en-US" sz="1677" dirty="0"/>
          </a:p>
        </p:txBody>
      </p:sp>
      <p:sp>
        <p:nvSpPr>
          <p:cNvPr id="42" name="Shape 39"/>
          <p:cNvSpPr/>
          <p:nvPr/>
        </p:nvSpPr>
        <p:spPr>
          <a:xfrm>
            <a:off x="1445023" y="4529938"/>
            <a:ext cx="6128131" cy="837590"/>
          </a:xfrm>
          <a:prstGeom prst="rect">
            <a:avLst/>
          </a:prstGeom>
          <a:solidFill>
            <a:srgbClr val="F0EBE1"/>
          </a:solidFill>
          <a:ln w="12700">
            <a:solidFill>
              <a:srgbClr val="F0EBE1"/>
            </a:solidFill>
            <a:prstDash val="solid"/>
          </a:ln>
        </p:spPr>
      </p:sp>
      <p:sp>
        <p:nvSpPr>
          <p:cNvPr id="43" name="Text 40"/>
          <p:cNvSpPr/>
          <p:nvPr/>
        </p:nvSpPr>
        <p:spPr>
          <a:xfrm>
            <a:off x="1563895" y="4598518"/>
            <a:ext cx="5890387" cy="700430"/>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Kapitelregister und methodische Grenzen</a:t>
            </a:r>
            <a:endParaRPr lang="en-US" sz="1677" dirty="0"/>
          </a:p>
        </p:txBody>
      </p:sp>
      <p:sp>
        <p:nvSpPr>
          <p:cNvPr id="44" name="Shape 41"/>
          <p:cNvSpPr/>
          <p:nvPr/>
        </p:nvSpPr>
        <p:spPr>
          <a:xfrm>
            <a:off x="7573154" y="4529938"/>
            <a:ext cx="4179934" cy="837590"/>
          </a:xfrm>
          <a:prstGeom prst="rect">
            <a:avLst/>
          </a:prstGeom>
          <a:solidFill>
            <a:srgbClr val="F0EBE1"/>
          </a:solidFill>
          <a:ln w="12700">
            <a:solidFill>
              <a:srgbClr val="F0EBE1"/>
            </a:solidFill>
            <a:prstDash val="solid"/>
          </a:ln>
        </p:spPr>
      </p:sp>
      <p:sp>
        <p:nvSpPr>
          <p:cNvPr id="45" name="Text 42"/>
          <p:cNvSpPr/>
          <p:nvPr/>
        </p:nvSpPr>
        <p:spPr>
          <a:xfrm>
            <a:off x="7692026" y="4598518"/>
            <a:ext cx="3942190" cy="700430"/>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Nachvollziehbare Abdeckung des Vergleichs.</a:t>
            </a:r>
            <a:endParaRPr lang="en-US" sz="1677" dirty="0"/>
          </a:p>
        </p:txBody>
      </p:sp>
      <p:sp>
        <p:nvSpPr>
          <p:cNvPr id="46" name="Shape 43"/>
          <p:cNvSpPr/>
          <p:nvPr/>
        </p:nvSpPr>
        <p:spPr>
          <a:xfrm>
            <a:off x="438912" y="5577840"/>
            <a:ext cx="11314176" cy="539496"/>
          </a:xfrm>
          <a:prstGeom prst="rect">
            <a:avLst/>
          </a:prstGeom>
          <a:solidFill>
            <a:srgbClr val="ECEFDF"/>
          </a:solidFill>
          <a:ln w="12700">
            <a:solidFill>
              <a:srgbClr val="ECEFDF"/>
            </a:solidFill>
            <a:prstDash val="solid"/>
          </a:ln>
        </p:spPr>
      </p:sp>
      <p:sp>
        <p:nvSpPr>
          <p:cNvPr id="47" name="Shape 44"/>
          <p:cNvSpPr/>
          <p:nvPr/>
        </p:nvSpPr>
        <p:spPr>
          <a:xfrm>
            <a:off x="438912" y="5577840"/>
            <a:ext cx="41148" cy="539496"/>
          </a:xfrm>
          <a:prstGeom prst="rect">
            <a:avLst/>
          </a:prstGeom>
          <a:solidFill>
            <a:srgbClr val="284907"/>
          </a:solidFill>
          <a:ln w="12700">
            <a:solidFill>
              <a:srgbClr val="284907"/>
            </a:solidFill>
            <a:prstDash val="solid"/>
          </a:ln>
        </p:spPr>
      </p:sp>
      <p:sp>
        <p:nvSpPr>
          <p:cNvPr id="48" name="Text 45"/>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Der Anhang dient der Vertiefung und muss nicht vollständig vorgetragen werden.</a:t>
            </a:r>
            <a:endParaRPr lang="en-US" sz="1512"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ANHANG | UMSTELLUNG UND NACHWEIS</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ENDSTÄNDIGKEIT</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A | Endständigkeit: jetzt direkt erfassbar</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179, 291, 300; CHOP 2027: S. 191, 304, 314.</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85 / 124</a:t>
            </a:r>
            <a:endParaRPr lang="en-US" sz="900" dirty="0"/>
          </a:p>
        </p:txBody>
      </p:sp>
      <p:sp>
        <p:nvSpPr>
          <p:cNvPr id="16" name="Shape 13"/>
          <p:cNvSpPr/>
          <p:nvPr/>
        </p:nvSpPr>
        <p:spPr>
          <a:xfrm>
            <a:off x="438912" y="2020824"/>
            <a:ext cx="1829293" cy="438912"/>
          </a:xfrm>
          <a:prstGeom prst="rect">
            <a:avLst/>
          </a:prstGeom>
          <a:solidFill>
            <a:srgbClr val="303D43"/>
          </a:solidFill>
          <a:ln w="12700">
            <a:solidFill>
              <a:srgbClr val="303D43"/>
            </a:solidFill>
            <a:prstDash val="solid"/>
          </a:ln>
        </p:spPr>
      </p:sp>
      <p:sp>
        <p:nvSpPr>
          <p:cNvPr id="17" name="Text 14"/>
          <p:cNvSpPr/>
          <p:nvPr/>
        </p:nvSpPr>
        <p:spPr>
          <a:xfrm>
            <a:off x="557784" y="2093976"/>
            <a:ext cx="1591549"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Kode 2027</a:t>
            </a:r>
            <a:endParaRPr lang="en-US" sz="1327" dirty="0"/>
          </a:p>
        </p:txBody>
      </p:sp>
      <p:sp>
        <p:nvSpPr>
          <p:cNvPr id="18" name="Shape 15"/>
          <p:cNvSpPr/>
          <p:nvPr/>
        </p:nvSpPr>
        <p:spPr>
          <a:xfrm>
            <a:off x="2268205" y="2020824"/>
            <a:ext cx="5826298" cy="438912"/>
          </a:xfrm>
          <a:prstGeom prst="rect">
            <a:avLst/>
          </a:prstGeom>
          <a:solidFill>
            <a:srgbClr val="303D43"/>
          </a:solidFill>
          <a:ln w="12700">
            <a:solidFill>
              <a:srgbClr val="303D43"/>
            </a:solidFill>
            <a:prstDash val="solid"/>
          </a:ln>
        </p:spPr>
      </p:sp>
      <p:sp>
        <p:nvSpPr>
          <p:cNvPr id="19" name="Text 16"/>
          <p:cNvSpPr/>
          <p:nvPr/>
        </p:nvSpPr>
        <p:spPr>
          <a:xfrm>
            <a:off x="2387077" y="2093976"/>
            <a:ext cx="5588554"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Bedeutung 2027</a:t>
            </a:r>
            <a:endParaRPr lang="en-US" sz="1327" dirty="0"/>
          </a:p>
        </p:txBody>
      </p:sp>
      <p:sp>
        <p:nvSpPr>
          <p:cNvPr id="20" name="Shape 17"/>
          <p:cNvSpPr/>
          <p:nvPr/>
        </p:nvSpPr>
        <p:spPr>
          <a:xfrm>
            <a:off x="8094502" y="2020824"/>
            <a:ext cx="3658586" cy="438912"/>
          </a:xfrm>
          <a:prstGeom prst="rect">
            <a:avLst/>
          </a:prstGeom>
          <a:solidFill>
            <a:srgbClr val="303D43"/>
          </a:solidFill>
          <a:ln w="12700">
            <a:solidFill>
              <a:srgbClr val="303D43"/>
            </a:solidFill>
            <a:prstDash val="solid"/>
          </a:ln>
        </p:spPr>
      </p:sp>
      <p:sp>
        <p:nvSpPr>
          <p:cNvPr id="21" name="Text 18"/>
          <p:cNvSpPr/>
          <p:nvPr/>
        </p:nvSpPr>
        <p:spPr>
          <a:xfrm>
            <a:off x="8213374" y="2093976"/>
            <a:ext cx="3420842"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2026</a:t>
            </a:r>
            <a:endParaRPr lang="en-US" sz="1327" dirty="0"/>
          </a:p>
        </p:txBody>
      </p:sp>
      <p:sp>
        <p:nvSpPr>
          <p:cNvPr id="22" name="Shape 19"/>
          <p:cNvSpPr/>
          <p:nvPr/>
        </p:nvSpPr>
        <p:spPr>
          <a:xfrm>
            <a:off x="438912" y="2459736"/>
            <a:ext cx="1829293" cy="969264"/>
          </a:xfrm>
          <a:prstGeom prst="rect">
            <a:avLst/>
          </a:prstGeom>
          <a:solidFill>
            <a:srgbClr val="FFFFFF"/>
          </a:solidFill>
          <a:ln w="12700">
            <a:solidFill>
              <a:srgbClr val="FFFFFF"/>
            </a:solidFill>
            <a:prstDash val="solid"/>
          </a:ln>
        </p:spPr>
      </p:sp>
      <p:sp>
        <p:nvSpPr>
          <p:cNvPr id="23" name="Text 20"/>
          <p:cNvSpPr/>
          <p:nvPr/>
        </p:nvSpPr>
        <p:spPr>
          <a:xfrm>
            <a:off x="557784" y="2528316"/>
            <a:ext cx="1591549" cy="832104"/>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45.63</a:t>
            </a:r>
            <a:endParaRPr lang="en-US" sz="1677" dirty="0"/>
          </a:p>
        </p:txBody>
      </p:sp>
      <p:sp>
        <p:nvSpPr>
          <p:cNvPr id="24" name="Shape 21"/>
          <p:cNvSpPr/>
          <p:nvPr/>
        </p:nvSpPr>
        <p:spPr>
          <a:xfrm>
            <a:off x="2268205" y="2459736"/>
            <a:ext cx="5826298" cy="969264"/>
          </a:xfrm>
          <a:prstGeom prst="rect">
            <a:avLst/>
          </a:prstGeom>
          <a:solidFill>
            <a:srgbClr val="FFFFFF"/>
          </a:solidFill>
          <a:ln w="12700">
            <a:solidFill>
              <a:srgbClr val="FFFFFF"/>
            </a:solidFill>
            <a:prstDash val="solid"/>
          </a:ln>
        </p:spPr>
      </p:sp>
      <p:sp>
        <p:nvSpPr>
          <p:cNvPr id="25" name="Text 22"/>
          <p:cNvSpPr/>
          <p:nvPr/>
        </p:nvSpPr>
        <p:spPr>
          <a:xfrm>
            <a:off x="2387077" y="2528316"/>
            <a:ext cx="5588554" cy="83210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Totalexstirpation des Dünndarms</a:t>
            </a:r>
            <a:endParaRPr lang="en-US" sz="1677" dirty="0"/>
          </a:p>
        </p:txBody>
      </p:sp>
      <p:sp>
        <p:nvSpPr>
          <p:cNvPr id="26" name="Shape 23"/>
          <p:cNvSpPr/>
          <p:nvPr/>
        </p:nvSpPr>
        <p:spPr>
          <a:xfrm>
            <a:off x="8094502" y="2459736"/>
            <a:ext cx="3658586" cy="969264"/>
          </a:xfrm>
          <a:prstGeom prst="rect">
            <a:avLst/>
          </a:prstGeom>
          <a:solidFill>
            <a:srgbClr val="FFFFFF"/>
          </a:solidFill>
          <a:ln w="12700">
            <a:solidFill>
              <a:srgbClr val="FFFFFF"/>
            </a:solidFill>
            <a:prstDash val="solid"/>
          </a:ln>
        </p:spPr>
      </p:sp>
      <p:sp>
        <p:nvSpPr>
          <p:cNvPr id="27" name="Text 24"/>
          <p:cNvSpPr/>
          <p:nvPr/>
        </p:nvSpPr>
        <p:spPr>
          <a:xfrm>
            <a:off x="8213374" y="2528316"/>
            <a:ext cx="3420842" cy="83210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Untergliederung mit .00, .10, .99</a:t>
            </a:r>
            <a:endParaRPr lang="en-US" sz="1677" dirty="0"/>
          </a:p>
        </p:txBody>
      </p:sp>
      <p:sp>
        <p:nvSpPr>
          <p:cNvPr id="28" name="Shape 25"/>
          <p:cNvSpPr/>
          <p:nvPr/>
        </p:nvSpPr>
        <p:spPr>
          <a:xfrm>
            <a:off x="438912" y="3429000"/>
            <a:ext cx="1829293" cy="969264"/>
          </a:xfrm>
          <a:prstGeom prst="rect">
            <a:avLst/>
          </a:prstGeom>
          <a:solidFill>
            <a:srgbClr val="F0EBE1"/>
          </a:solidFill>
          <a:ln w="12700">
            <a:solidFill>
              <a:srgbClr val="F0EBE1"/>
            </a:solidFill>
            <a:prstDash val="solid"/>
          </a:ln>
        </p:spPr>
      </p:sp>
      <p:sp>
        <p:nvSpPr>
          <p:cNvPr id="29" name="Text 26"/>
          <p:cNvSpPr/>
          <p:nvPr/>
        </p:nvSpPr>
        <p:spPr>
          <a:xfrm>
            <a:off x="557784" y="3497580"/>
            <a:ext cx="1591549" cy="832104"/>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81.59</a:t>
            </a:r>
            <a:endParaRPr lang="en-US" sz="1677" dirty="0"/>
          </a:p>
        </p:txBody>
      </p:sp>
      <p:sp>
        <p:nvSpPr>
          <p:cNvPr id="30" name="Shape 27"/>
          <p:cNvSpPr/>
          <p:nvPr/>
        </p:nvSpPr>
        <p:spPr>
          <a:xfrm>
            <a:off x="2268205" y="3429000"/>
            <a:ext cx="5826298" cy="969264"/>
          </a:xfrm>
          <a:prstGeom prst="rect">
            <a:avLst/>
          </a:prstGeom>
          <a:solidFill>
            <a:srgbClr val="F0EBE1"/>
          </a:solidFill>
          <a:ln w="12700">
            <a:solidFill>
              <a:srgbClr val="F0EBE1"/>
            </a:solidFill>
            <a:prstDash val="solid"/>
          </a:ln>
        </p:spPr>
      </p:sp>
      <p:sp>
        <p:nvSpPr>
          <p:cNvPr id="31" name="Text 28"/>
          <p:cNvSpPr/>
          <p:nvPr/>
        </p:nvSpPr>
        <p:spPr>
          <a:xfrm>
            <a:off x="2387077" y="3497580"/>
            <a:ext cx="5588554" cy="83210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Gelenkersatz der unteren Extremitäten, sonstige</a:t>
            </a:r>
            <a:endParaRPr lang="en-US" sz="1677" dirty="0"/>
          </a:p>
        </p:txBody>
      </p:sp>
      <p:sp>
        <p:nvSpPr>
          <p:cNvPr id="32" name="Shape 29"/>
          <p:cNvSpPr/>
          <p:nvPr/>
        </p:nvSpPr>
        <p:spPr>
          <a:xfrm>
            <a:off x="8094502" y="3429000"/>
            <a:ext cx="3658586" cy="969264"/>
          </a:xfrm>
          <a:prstGeom prst="rect">
            <a:avLst/>
          </a:prstGeom>
          <a:solidFill>
            <a:srgbClr val="F0EBE1"/>
          </a:solidFill>
          <a:ln w="12700">
            <a:solidFill>
              <a:srgbClr val="F0EBE1"/>
            </a:solidFill>
            <a:prstDash val="solid"/>
          </a:ln>
        </p:spPr>
      </p:sp>
      <p:sp>
        <p:nvSpPr>
          <p:cNvPr id="33" name="Text 30"/>
          <p:cNvSpPr/>
          <p:nvPr/>
        </p:nvSpPr>
        <p:spPr>
          <a:xfrm>
            <a:off x="8213374" y="3497580"/>
            <a:ext cx="3420842" cy="83210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Untergliederter Revisionsbereich</a:t>
            </a:r>
            <a:endParaRPr lang="en-US" sz="1677" dirty="0"/>
          </a:p>
        </p:txBody>
      </p:sp>
      <p:sp>
        <p:nvSpPr>
          <p:cNvPr id="34" name="Shape 31"/>
          <p:cNvSpPr/>
          <p:nvPr/>
        </p:nvSpPr>
        <p:spPr>
          <a:xfrm>
            <a:off x="438912" y="4398264"/>
            <a:ext cx="1829293" cy="969264"/>
          </a:xfrm>
          <a:prstGeom prst="rect">
            <a:avLst/>
          </a:prstGeom>
          <a:solidFill>
            <a:srgbClr val="FFFFFF"/>
          </a:solidFill>
          <a:ln w="12700">
            <a:solidFill>
              <a:srgbClr val="FFFFFF"/>
            </a:solidFill>
            <a:prstDash val="solid"/>
          </a:ln>
        </p:spPr>
      </p:sp>
      <p:sp>
        <p:nvSpPr>
          <p:cNvPr id="35" name="Text 32"/>
          <p:cNvSpPr/>
          <p:nvPr/>
        </p:nvSpPr>
        <p:spPr>
          <a:xfrm>
            <a:off x="557784" y="4466844"/>
            <a:ext cx="1591549" cy="832104"/>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81.97</a:t>
            </a:r>
            <a:endParaRPr lang="en-US" sz="1677" dirty="0"/>
          </a:p>
        </p:txBody>
      </p:sp>
      <p:sp>
        <p:nvSpPr>
          <p:cNvPr id="36" name="Shape 33"/>
          <p:cNvSpPr/>
          <p:nvPr/>
        </p:nvSpPr>
        <p:spPr>
          <a:xfrm>
            <a:off x="2268205" y="4398264"/>
            <a:ext cx="5826298" cy="969264"/>
          </a:xfrm>
          <a:prstGeom prst="rect">
            <a:avLst/>
          </a:prstGeom>
          <a:solidFill>
            <a:srgbClr val="FFFFFF"/>
          </a:solidFill>
          <a:ln w="12700">
            <a:solidFill>
              <a:srgbClr val="FFFFFF"/>
            </a:solidFill>
            <a:prstDash val="solid"/>
          </a:ln>
        </p:spPr>
      </p:sp>
      <p:sp>
        <p:nvSpPr>
          <p:cNvPr id="37" name="Text 34"/>
          <p:cNvSpPr/>
          <p:nvPr/>
        </p:nvSpPr>
        <p:spPr>
          <a:xfrm>
            <a:off x="2387077" y="4466844"/>
            <a:ext cx="5588554" cy="83210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Gelenkersatz der oberen Extremität, sonstige</a:t>
            </a:r>
            <a:endParaRPr lang="en-US" sz="1677" dirty="0"/>
          </a:p>
        </p:txBody>
      </p:sp>
      <p:sp>
        <p:nvSpPr>
          <p:cNvPr id="38" name="Shape 35"/>
          <p:cNvSpPr/>
          <p:nvPr/>
        </p:nvSpPr>
        <p:spPr>
          <a:xfrm>
            <a:off x="8094502" y="4398264"/>
            <a:ext cx="3658586" cy="969264"/>
          </a:xfrm>
          <a:prstGeom prst="rect">
            <a:avLst/>
          </a:prstGeom>
          <a:solidFill>
            <a:srgbClr val="FFFFFF"/>
          </a:solidFill>
          <a:ln w="12700">
            <a:solidFill>
              <a:srgbClr val="FFFFFF"/>
            </a:solidFill>
            <a:prstDash val="solid"/>
          </a:ln>
        </p:spPr>
      </p:sp>
      <p:sp>
        <p:nvSpPr>
          <p:cNvPr id="39" name="Text 36"/>
          <p:cNvSpPr/>
          <p:nvPr/>
        </p:nvSpPr>
        <p:spPr>
          <a:xfrm>
            <a:off x="8213374" y="4466844"/>
            <a:ext cx="3420842" cy="83210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Untergliederter Revisionsbereich</a:t>
            </a:r>
            <a:endParaRPr lang="en-US" sz="1677" dirty="0"/>
          </a:p>
        </p:txBody>
      </p:sp>
      <p:sp>
        <p:nvSpPr>
          <p:cNvPr id="40" name="Shape 37"/>
          <p:cNvSpPr/>
          <p:nvPr/>
        </p:nvSpPr>
        <p:spPr>
          <a:xfrm>
            <a:off x="438912" y="5577840"/>
            <a:ext cx="11314176" cy="539496"/>
          </a:xfrm>
          <a:prstGeom prst="rect">
            <a:avLst/>
          </a:prstGeom>
          <a:solidFill>
            <a:srgbClr val="ECEFDF"/>
          </a:solidFill>
          <a:ln w="12700">
            <a:solidFill>
              <a:srgbClr val="ECEFDF"/>
            </a:solidFill>
            <a:prstDash val="solid"/>
          </a:ln>
        </p:spPr>
      </p:sp>
      <p:sp>
        <p:nvSpPr>
          <p:cNvPr id="41" name="Shape 38"/>
          <p:cNvSpPr/>
          <p:nvPr/>
        </p:nvSpPr>
        <p:spPr>
          <a:xfrm>
            <a:off x="438912" y="5577840"/>
            <a:ext cx="41148" cy="539496"/>
          </a:xfrm>
          <a:prstGeom prst="rect">
            <a:avLst/>
          </a:prstGeom>
          <a:solidFill>
            <a:srgbClr val="284907"/>
          </a:solidFill>
          <a:ln w="12700">
            <a:solidFill>
              <a:srgbClr val="284907"/>
            </a:solidFill>
            <a:prstDash val="solid"/>
          </a:ln>
        </p:spPr>
      </p:sp>
      <p:sp>
        <p:nvSpPr>
          <p:cNvPr id="42" name="Text 39"/>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Resteklassen sind keine Standardersatzkodes für dokumentierte spezifische Eingriffe.</a:t>
            </a:r>
            <a:endParaRPr lang="en-US" sz="1512"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ANHANG | UMSTELLUNG UND NACHWEIS</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ENDSTÄNDIGKEIT</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A | Endständigkeit: jetzt Tochterkode notwendig</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215, 219, 291, 294; CHOP 2027: S. 229, 232, 303–304, 308.</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86 / 124</a:t>
            </a:r>
            <a:endParaRPr lang="en-US" sz="900" dirty="0"/>
          </a:p>
        </p:txBody>
      </p:sp>
      <p:sp>
        <p:nvSpPr>
          <p:cNvPr id="16" name="Shape 13"/>
          <p:cNvSpPr/>
          <p:nvPr/>
        </p:nvSpPr>
        <p:spPr>
          <a:xfrm>
            <a:off x="438912" y="2020824"/>
            <a:ext cx="2926868" cy="438912"/>
          </a:xfrm>
          <a:prstGeom prst="rect">
            <a:avLst/>
          </a:prstGeom>
          <a:solidFill>
            <a:srgbClr val="303D43"/>
          </a:solidFill>
          <a:ln w="12700">
            <a:solidFill>
              <a:srgbClr val="303D43"/>
            </a:solidFill>
            <a:prstDash val="solid"/>
          </a:ln>
        </p:spPr>
      </p:sp>
      <p:sp>
        <p:nvSpPr>
          <p:cNvPr id="17" name="Text 14"/>
          <p:cNvSpPr/>
          <p:nvPr/>
        </p:nvSpPr>
        <p:spPr>
          <a:xfrm>
            <a:off x="557784" y="2093976"/>
            <a:ext cx="2689124"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Nicht mehr endständig</a:t>
            </a:r>
            <a:endParaRPr lang="en-US" sz="1327" dirty="0"/>
          </a:p>
        </p:txBody>
      </p:sp>
      <p:sp>
        <p:nvSpPr>
          <p:cNvPr id="18" name="Shape 15"/>
          <p:cNvSpPr/>
          <p:nvPr/>
        </p:nvSpPr>
        <p:spPr>
          <a:xfrm>
            <a:off x="3365780" y="2020824"/>
            <a:ext cx="4298838" cy="438912"/>
          </a:xfrm>
          <a:prstGeom prst="rect">
            <a:avLst/>
          </a:prstGeom>
          <a:solidFill>
            <a:srgbClr val="303D43"/>
          </a:solidFill>
          <a:ln w="12700">
            <a:solidFill>
              <a:srgbClr val="303D43"/>
            </a:solidFill>
            <a:prstDash val="solid"/>
          </a:ln>
        </p:spPr>
      </p:sp>
      <p:sp>
        <p:nvSpPr>
          <p:cNvPr id="19" name="Text 16"/>
          <p:cNvSpPr/>
          <p:nvPr/>
        </p:nvSpPr>
        <p:spPr>
          <a:xfrm>
            <a:off x="3484652" y="2093976"/>
            <a:ext cx="4061094"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2027 auswählen aus</a:t>
            </a:r>
            <a:endParaRPr lang="en-US" sz="1327" dirty="0"/>
          </a:p>
        </p:txBody>
      </p:sp>
      <p:sp>
        <p:nvSpPr>
          <p:cNvPr id="20" name="Shape 17"/>
          <p:cNvSpPr/>
          <p:nvPr/>
        </p:nvSpPr>
        <p:spPr>
          <a:xfrm>
            <a:off x="7664619" y="2020824"/>
            <a:ext cx="4088469" cy="438912"/>
          </a:xfrm>
          <a:prstGeom prst="rect">
            <a:avLst/>
          </a:prstGeom>
          <a:solidFill>
            <a:srgbClr val="303D43"/>
          </a:solidFill>
          <a:ln w="12700">
            <a:solidFill>
              <a:srgbClr val="303D43"/>
            </a:solidFill>
            <a:prstDash val="solid"/>
          </a:ln>
        </p:spPr>
      </p:sp>
      <p:sp>
        <p:nvSpPr>
          <p:cNvPr id="21" name="Text 18"/>
          <p:cNvSpPr/>
          <p:nvPr/>
        </p:nvSpPr>
        <p:spPr>
          <a:xfrm>
            <a:off x="7783491" y="2093976"/>
            <a:ext cx="3850725"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Abgrenzung</a:t>
            </a:r>
            <a:endParaRPr lang="en-US" sz="1327" dirty="0"/>
          </a:p>
        </p:txBody>
      </p:sp>
      <p:sp>
        <p:nvSpPr>
          <p:cNvPr id="22" name="Shape 19"/>
          <p:cNvSpPr/>
          <p:nvPr/>
        </p:nvSpPr>
        <p:spPr>
          <a:xfrm>
            <a:off x="438912" y="2459736"/>
            <a:ext cx="2926868" cy="581558"/>
          </a:xfrm>
          <a:prstGeom prst="rect">
            <a:avLst/>
          </a:prstGeom>
          <a:solidFill>
            <a:srgbClr val="FFFFFF"/>
          </a:solidFill>
          <a:ln w="12700">
            <a:solidFill>
              <a:srgbClr val="FFFFFF"/>
            </a:solidFill>
            <a:prstDash val="solid"/>
          </a:ln>
        </p:spPr>
      </p:sp>
      <p:sp>
        <p:nvSpPr>
          <p:cNvPr id="23" name="Text 20"/>
          <p:cNvSpPr/>
          <p:nvPr/>
        </p:nvSpPr>
        <p:spPr>
          <a:xfrm>
            <a:off x="557784" y="2528316"/>
            <a:ext cx="2689124" cy="44439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58.6</a:t>
            </a:r>
            <a:endParaRPr lang="en-US" sz="1677" dirty="0"/>
          </a:p>
        </p:txBody>
      </p:sp>
      <p:sp>
        <p:nvSpPr>
          <p:cNvPr id="24" name="Shape 21"/>
          <p:cNvSpPr/>
          <p:nvPr/>
        </p:nvSpPr>
        <p:spPr>
          <a:xfrm>
            <a:off x="3365780" y="2459736"/>
            <a:ext cx="4298838" cy="581558"/>
          </a:xfrm>
          <a:prstGeom prst="rect">
            <a:avLst/>
          </a:prstGeom>
          <a:solidFill>
            <a:srgbClr val="FFFFFF"/>
          </a:solidFill>
          <a:ln w="12700">
            <a:solidFill>
              <a:srgbClr val="FFFFFF"/>
            </a:solidFill>
            <a:prstDash val="solid"/>
          </a:ln>
        </p:spPr>
      </p:sp>
      <p:sp>
        <p:nvSpPr>
          <p:cNvPr id="25" name="Text 22"/>
          <p:cNvSpPr/>
          <p:nvPr/>
        </p:nvSpPr>
        <p:spPr>
          <a:xfrm>
            <a:off x="3484652" y="2528316"/>
            <a:ext cx="4061094"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58.61 / 58.62 / 58.69</a:t>
            </a:r>
            <a:endParaRPr lang="en-US" sz="1677" dirty="0"/>
          </a:p>
        </p:txBody>
      </p:sp>
      <p:sp>
        <p:nvSpPr>
          <p:cNvPr id="26" name="Shape 23"/>
          <p:cNvSpPr/>
          <p:nvPr/>
        </p:nvSpPr>
        <p:spPr>
          <a:xfrm>
            <a:off x="7664619" y="2459736"/>
            <a:ext cx="4088469" cy="581558"/>
          </a:xfrm>
          <a:prstGeom prst="rect">
            <a:avLst/>
          </a:prstGeom>
          <a:solidFill>
            <a:srgbClr val="FFFFFF"/>
          </a:solidFill>
          <a:ln w="12700">
            <a:solidFill>
              <a:srgbClr val="FFFFFF"/>
            </a:solidFill>
            <a:prstDash val="solid"/>
          </a:ln>
        </p:spPr>
      </p:sp>
      <p:sp>
        <p:nvSpPr>
          <p:cNvPr id="27" name="Text 24"/>
          <p:cNvSpPr/>
          <p:nvPr/>
        </p:nvSpPr>
        <p:spPr>
          <a:xfrm>
            <a:off x="7783491" y="2528316"/>
            <a:ext cx="3850725"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Ballon und Medikamentenfreisetzung</a:t>
            </a:r>
            <a:endParaRPr lang="en-US" sz="1677" dirty="0"/>
          </a:p>
        </p:txBody>
      </p:sp>
      <p:sp>
        <p:nvSpPr>
          <p:cNvPr id="28" name="Shape 25"/>
          <p:cNvSpPr/>
          <p:nvPr/>
        </p:nvSpPr>
        <p:spPr>
          <a:xfrm>
            <a:off x="438912" y="3041294"/>
            <a:ext cx="2926868" cy="581558"/>
          </a:xfrm>
          <a:prstGeom prst="rect">
            <a:avLst/>
          </a:prstGeom>
          <a:solidFill>
            <a:srgbClr val="F0EBE1"/>
          </a:solidFill>
          <a:ln w="12700">
            <a:solidFill>
              <a:srgbClr val="F0EBE1"/>
            </a:solidFill>
            <a:prstDash val="solid"/>
          </a:ln>
        </p:spPr>
      </p:sp>
      <p:sp>
        <p:nvSpPr>
          <p:cNvPr id="29" name="Text 26"/>
          <p:cNvSpPr/>
          <p:nvPr/>
        </p:nvSpPr>
        <p:spPr>
          <a:xfrm>
            <a:off x="557784" y="3109874"/>
            <a:ext cx="2689124" cy="44439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60.95</a:t>
            </a:r>
            <a:endParaRPr lang="en-US" sz="1677" dirty="0"/>
          </a:p>
        </p:txBody>
      </p:sp>
      <p:sp>
        <p:nvSpPr>
          <p:cNvPr id="30" name="Shape 27"/>
          <p:cNvSpPr/>
          <p:nvPr/>
        </p:nvSpPr>
        <p:spPr>
          <a:xfrm>
            <a:off x="3365780" y="3041294"/>
            <a:ext cx="4298838" cy="581558"/>
          </a:xfrm>
          <a:prstGeom prst="rect">
            <a:avLst/>
          </a:prstGeom>
          <a:solidFill>
            <a:srgbClr val="F0EBE1"/>
          </a:solidFill>
          <a:ln w="12700">
            <a:solidFill>
              <a:srgbClr val="F0EBE1"/>
            </a:solidFill>
            <a:prstDash val="solid"/>
          </a:ln>
        </p:spPr>
      </p:sp>
      <p:sp>
        <p:nvSpPr>
          <p:cNvPr id="31" name="Text 28"/>
          <p:cNvSpPr/>
          <p:nvPr/>
        </p:nvSpPr>
        <p:spPr>
          <a:xfrm>
            <a:off x="3484652" y="3109874"/>
            <a:ext cx="4061094"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60.95.11 / 60.95.12</a:t>
            </a:r>
            <a:endParaRPr lang="en-US" sz="1677" dirty="0"/>
          </a:p>
        </p:txBody>
      </p:sp>
      <p:sp>
        <p:nvSpPr>
          <p:cNvPr id="32" name="Shape 29"/>
          <p:cNvSpPr/>
          <p:nvPr/>
        </p:nvSpPr>
        <p:spPr>
          <a:xfrm>
            <a:off x="7664619" y="3041294"/>
            <a:ext cx="4088469" cy="581558"/>
          </a:xfrm>
          <a:prstGeom prst="rect">
            <a:avLst/>
          </a:prstGeom>
          <a:solidFill>
            <a:srgbClr val="F0EBE1"/>
          </a:solidFill>
          <a:ln w="12700">
            <a:solidFill>
              <a:srgbClr val="F0EBE1"/>
            </a:solidFill>
            <a:prstDash val="solid"/>
          </a:ln>
        </p:spPr>
      </p:sp>
      <p:sp>
        <p:nvSpPr>
          <p:cNvPr id="33" name="Text 30"/>
          <p:cNvSpPr/>
          <p:nvPr/>
        </p:nvSpPr>
        <p:spPr>
          <a:xfrm>
            <a:off x="7783491" y="3109874"/>
            <a:ext cx="3850725"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Medikamentenfreisetzung</a:t>
            </a:r>
            <a:endParaRPr lang="en-US" sz="1677" dirty="0"/>
          </a:p>
        </p:txBody>
      </p:sp>
      <p:sp>
        <p:nvSpPr>
          <p:cNvPr id="34" name="Shape 31"/>
          <p:cNvSpPr/>
          <p:nvPr/>
        </p:nvSpPr>
        <p:spPr>
          <a:xfrm>
            <a:off x="438912" y="3622853"/>
            <a:ext cx="2926868" cy="581558"/>
          </a:xfrm>
          <a:prstGeom prst="rect">
            <a:avLst/>
          </a:prstGeom>
          <a:solidFill>
            <a:srgbClr val="FFFFFF"/>
          </a:solidFill>
          <a:ln w="12700">
            <a:solidFill>
              <a:srgbClr val="FFFFFF"/>
            </a:solidFill>
            <a:prstDash val="solid"/>
          </a:ln>
        </p:spPr>
      </p:sp>
      <p:sp>
        <p:nvSpPr>
          <p:cNvPr id="35" name="Text 32"/>
          <p:cNvSpPr/>
          <p:nvPr/>
        </p:nvSpPr>
        <p:spPr>
          <a:xfrm>
            <a:off x="557784" y="3691433"/>
            <a:ext cx="2689124" cy="44439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81.56</a:t>
            </a:r>
            <a:endParaRPr lang="en-US" sz="1677" dirty="0"/>
          </a:p>
        </p:txBody>
      </p:sp>
      <p:sp>
        <p:nvSpPr>
          <p:cNvPr id="36" name="Shape 33"/>
          <p:cNvSpPr/>
          <p:nvPr/>
        </p:nvSpPr>
        <p:spPr>
          <a:xfrm>
            <a:off x="3365780" y="3622853"/>
            <a:ext cx="4298838" cy="581558"/>
          </a:xfrm>
          <a:prstGeom prst="rect">
            <a:avLst/>
          </a:prstGeom>
          <a:solidFill>
            <a:srgbClr val="FFFFFF"/>
          </a:solidFill>
          <a:ln w="12700">
            <a:solidFill>
              <a:srgbClr val="FFFFFF"/>
            </a:solidFill>
            <a:prstDash val="solid"/>
          </a:ln>
        </p:spPr>
      </p:sp>
      <p:sp>
        <p:nvSpPr>
          <p:cNvPr id="37" name="Text 34"/>
          <p:cNvSpPr/>
          <p:nvPr/>
        </p:nvSpPr>
        <p:spPr>
          <a:xfrm>
            <a:off x="3484652" y="3691433"/>
            <a:ext cx="4061094"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81.56.11 / .12 / .13</a:t>
            </a:r>
            <a:endParaRPr lang="en-US" sz="1677" dirty="0"/>
          </a:p>
        </p:txBody>
      </p:sp>
      <p:sp>
        <p:nvSpPr>
          <p:cNvPr id="38" name="Shape 35"/>
          <p:cNvSpPr/>
          <p:nvPr/>
        </p:nvSpPr>
        <p:spPr>
          <a:xfrm>
            <a:off x="7664619" y="3622853"/>
            <a:ext cx="4088469" cy="581558"/>
          </a:xfrm>
          <a:prstGeom prst="rect">
            <a:avLst/>
          </a:prstGeom>
          <a:solidFill>
            <a:srgbClr val="FFFFFF"/>
          </a:solidFill>
          <a:ln w="12700">
            <a:solidFill>
              <a:srgbClr val="FFFFFF"/>
            </a:solidFill>
            <a:prstDash val="solid"/>
          </a:ln>
        </p:spPr>
      </p:sp>
      <p:sp>
        <p:nvSpPr>
          <p:cNvPr id="39" name="Text 36"/>
          <p:cNvSpPr/>
          <p:nvPr/>
        </p:nvSpPr>
        <p:spPr>
          <a:xfrm>
            <a:off x="7783491" y="3691433"/>
            <a:ext cx="3850725"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Sprunggelenk: Handlung</a:t>
            </a:r>
            <a:endParaRPr lang="en-US" sz="1677" dirty="0"/>
          </a:p>
        </p:txBody>
      </p:sp>
      <p:sp>
        <p:nvSpPr>
          <p:cNvPr id="40" name="Shape 37"/>
          <p:cNvSpPr/>
          <p:nvPr/>
        </p:nvSpPr>
        <p:spPr>
          <a:xfrm>
            <a:off x="438912" y="4204411"/>
            <a:ext cx="2926868" cy="581558"/>
          </a:xfrm>
          <a:prstGeom prst="rect">
            <a:avLst/>
          </a:prstGeom>
          <a:solidFill>
            <a:srgbClr val="F0EBE1"/>
          </a:solidFill>
          <a:ln w="12700">
            <a:solidFill>
              <a:srgbClr val="F0EBE1"/>
            </a:solidFill>
            <a:prstDash val="solid"/>
          </a:ln>
        </p:spPr>
      </p:sp>
      <p:sp>
        <p:nvSpPr>
          <p:cNvPr id="41" name="Text 38"/>
          <p:cNvSpPr/>
          <p:nvPr/>
        </p:nvSpPr>
        <p:spPr>
          <a:xfrm>
            <a:off x="557784" y="4272991"/>
            <a:ext cx="2689124" cy="44439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81.73</a:t>
            </a:r>
            <a:endParaRPr lang="en-US" sz="1677" dirty="0"/>
          </a:p>
        </p:txBody>
      </p:sp>
      <p:sp>
        <p:nvSpPr>
          <p:cNvPr id="42" name="Shape 39"/>
          <p:cNvSpPr/>
          <p:nvPr/>
        </p:nvSpPr>
        <p:spPr>
          <a:xfrm>
            <a:off x="3365780" y="4204411"/>
            <a:ext cx="4298838" cy="581558"/>
          </a:xfrm>
          <a:prstGeom prst="rect">
            <a:avLst/>
          </a:prstGeom>
          <a:solidFill>
            <a:srgbClr val="F0EBE1"/>
          </a:solidFill>
          <a:ln w="12700">
            <a:solidFill>
              <a:srgbClr val="F0EBE1"/>
            </a:solidFill>
            <a:prstDash val="solid"/>
          </a:ln>
        </p:spPr>
      </p:sp>
      <p:sp>
        <p:nvSpPr>
          <p:cNvPr id="43" name="Text 40"/>
          <p:cNvSpPr/>
          <p:nvPr/>
        </p:nvSpPr>
        <p:spPr>
          <a:xfrm>
            <a:off x="3484652" y="4272991"/>
            <a:ext cx="4061094"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81.73.11 / .12 / .13</a:t>
            </a:r>
            <a:endParaRPr lang="en-US" sz="1677" dirty="0"/>
          </a:p>
        </p:txBody>
      </p:sp>
      <p:sp>
        <p:nvSpPr>
          <p:cNvPr id="44" name="Shape 41"/>
          <p:cNvSpPr/>
          <p:nvPr/>
        </p:nvSpPr>
        <p:spPr>
          <a:xfrm>
            <a:off x="7664619" y="4204411"/>
            <a:ext cx="4088469" cy="581558"/>
          </a:xfrm>
          <a:prstGeom prst="rect">
            <a:avLst/>
          </a:prstGeom>
          <a:solidFill>
            <a:srgbClr val="F0EBE1"/>
          </a:solidFill>
          <a:ln w="12700">
            <a:solidFill>
              <a:srgbClr val="F0EBE1"/>
            </a:solidFill>
            <a:prstDash val="solid"/>
          </a:ln>
        </p:spPr>
      </p:sp>
      <p:sp>
        <p:nvSpPr>
          <p:cNvPr id="45" name="Text 42"/>
          <p:cNvSpPr/>
          <p:nvPr/>
        </p:nvSpPr>
        <p:spPr>
          <a:xfrm>
            <a:off x="7783491" y="4272991"/>
            <a:ext cx="3850725"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Totaler Handgelenkersatz: Handlung</a:t>
            </a:r>
            <a:endParaRPr lang="en-US" sz="1677" dirty="0"/>
          </a:p>
        </p:txBody>
      </p:sp>
      <p:sp>
        <p:nvSpPr>
          <p:cNvPr id="46" name="Shape 43"/>
          <p:cNvSpPr/>
          <p:nvPr/>
        </p:nvSpPr>
        <p:spPr>
          <a:xfrm>
            <a:off x="438912" y="4785970"/>
            <a:ext cx="2926868" cy="581558"/>
          </a:xfrm>
          <a:prstGeom prst="rect">
            <a:avLst/>
          </a:prstGeom>
          <a:solidFill>
            <a:srgbClr val="FFFFFF"/>
          </a:solidFill>
          <a:ln w="12700">
            <a:solidFill>
              <a:srgbClr val="FFFFFF"/>
            </a:solidFill>
            <a:prstDash val="solid"/>
          </a:ln>
        </p:spPr>
      </p:sp>
      <p:sp>
        <p:nvSpPr>
          <p:cNvPr id="47" name="Text 44"/>
          <p:cNvSpPr/>
          <p:nvPr/>
        </p:nvSpPr>
        <p:spPr>
          <a:xfrm>
            <a:off x="557784" y="4854550"/>
            <a:ext cx="2689124" cy="44439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81.84</a:t>
            </a:r>
            <a:endParaRPr lang="en-US" sz="1677" dirty="0"/>
          </a:p>
        </p:txBody>
      </p:sp>
      <p:sp>
        <p:nvSpPr>
          <p:cNvPr id="48" name="Shape 45"/>
          <p:cNvSpPr/>
          <p:nvPr/>
        </p:nvSpPr>
        <p:spPr>
          <a:xfrm>
            <a:off x="3365780" y="4785970"/>
            <a:ext cx="4298838" cy="581558"/>
          </a:xfrm>
          <a:prstGeom prst="rect">
            <a:avLst/>
          </a:prstGeom>
          <a:solidFill>
            <a:srgbClr val="FFFFFF"/>
          </a:solidFill>
          <a:ln w="12700">
            <a:solidFill>
              <a:srgbClr val="FFFFFF"/>
            </a:solidFill>
            <a:prstDash val="solid"/>
          </a:ln>
        </p:spPr>
      </p:sp>
      <p:sp>
        <p:nvSpPr>
          <p:cNvPr id="49" name="Text 46"/>
          <p:cNvSpPr/>
          <p:nvPr/>
        </p:nvSpPr>
        <p:spPr>
          <a:xfrm>
            <a:off x="3484652" y="4854550"/>
            <a:ext cx="4061094"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81.84.11 / .12 / .13</a:t>
            </a:r>
            <a:endParaRPr lang="en-US" sz="1677" dirty="0"/>
          </a:p>
        </p:txBody>
      </p:sp>
      <p:sp>
        <p:nvSpPr>
          <p:cNvPr id="50" name="Shape 47"/>
          <p:cNvSpPr/>
          <p:nvPr/>
        </p:nvSpPr>
        <p:spPr>
          <a:xfrm>
            <a:off x="7664619" y="4785970"/>
            <a:ext cx="4088469" cy="581558"/>
          </a:xfrm>
          <a:prstGeom prst="rect">
            <a:avLst/>
          </a:prstGeom>
          <a:solidFill>
            <a:srgbClr val="FFFFFF"/>
          </a:solidFill>
          <a:ln w="12700">
            <a:solidFill>
              <a:srgbClr val="FFFFFF"/>
            </a:solidFill>
            <a:prstDash val="solid"/>
          </a:ln>
        </p:spPr>
      </p:sp>
      <p:sp>
        <p:nvSpPr>
          <p:cNvPr id="51" name="Text 48"/>
          <p:cNvSpPr/>
          <p:nvPr/>
        </p:nvSpPr>
        <p:spPr>
          <a:xfrm>
            <a:off x="7783491" y="4854550"/>
            <a:ext cx="3850725"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Totalprothese Ellenbogen: Handlung</a:t>
            </a:r>
            <a:endParaRPr lang="en-US" sz="1677" dirty="0"/>
          </a:p>
        </p:txBody>
      </p:sp>
      <p:sp>
        <p:nvSpPr>
          <p:cNvPr id="52" name="Shape 49"/>
          <p:cNvSpPr/>
          <p:nvPr/>
        </p:nvSpPr>
        <p:spPr>
          <a:xfrm>
            <a:off x="438912" y="5577840"/>
            <a:ext cx="11314176" cy="539496"/>
          </a:xfrm>
          <a:prstGeom prst="rect">
            <a:avLst/>
          </a:prstGeom>
          <a:solidFill>
            <a:srgbClr val="ECEFDF"/>
          </a:solidFill>
          <a:ln w="12700">
            <a:solidFill>
              <a:srgbClr val="ECEFDF"/>
            </a:solidFill>
            <a:prstDash val="solid"/>
          </a:ln>
        </p:spPr>
      </p:sp>
      <p:sp>
        <p:nvSpPr>
          <p:cNvPr id="53" name="Shape 50"/>
          <p:cNvSpPr/>
          <p:nvPr/>
        </p:nvSpPr>
        <p:spPr>
          <a:xfrm>
            <a:off x="438912" y="5577840"/>
            <a:ext cx="41148" cy="539496"/>
          </a:xfrm>
          <a:prstGeom prst="rect">
            <a:avLst/>
          </a:prstGeom>
          <a:solidFill>
            <a:srgbClr val="284907"/>
          </a:solidFill>
          <a:ln w="12700">
            <a:solidFill>
              <a:srgbClr val="284907"/>
            </a:solidFill>
            <a:prstDash val="solid"/>
          </a:ln>
        </p:spPr>
      </p:sp>
      <p:sp>
        <p:nvSpPr>
          <p:cNvPr id="54" name="Text 51"/>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Kodiersoftware muss nicht endständige Oberbegriffe als nicht erfassbar behandeln.</a:t>
            </a:r>
            <a:endParaRPr lang="en-US" sz="1512"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ANHANG | UMSTELLUNG UND NACHWEIS</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UMNUMMERIERT</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A | Verschobene "Sonstige"-Resteklassen 1</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125, 127–128, 130; CHOP 2027: S. 125, 127–128, 131.</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87 / 124</a:t>
            </a:r>
            <a:endParaRPr lang="en-US" sz="900" dirty="0"/>
          </a:p>
        </p:txBody>
      </p:sp>
      <p:sp>
        <p:nvSpPr>
          <p:cNvPr id="16" name="Shape 13"/>
          <p:cNvSpPr/>
          <p:nvPr/>
        </p:nvSpPr>
        <p:spPr>
          <a:xfrm>
            <a:off x="438912" y="2020824"/>
            <a:ext cx="1737828" cy="438912"/>
          </a:xfrm>
          <a:prstGeom prst="rect">
            <a:avLst/>
          </a:prstGeom>
          <a:solidFill>
            <a:srgbClr val="303D43"/>
          </a:solidFill>
          <a:ln w="12700">
            <a:solidFill>
              <a:srgbClr val="303D43"/>
            </a:solidFill>
            <a:prstDash val="solid"/>
          </a:ln>
        </p:spPr>
      </p:sp>
      <p:sp>
        <p:nvSpPr>
          <p:cNvPr id="17" name="Text 14"/>
          <p:cNvSpPr/>
          <p:nvPr/>
        </p:nvSpPr>
        <p:spPr>
          <a:xfrm>
            <a:off x="557784" y="2093976"/>
            <a:ext cx="1500084"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2026</a:t>
            </a:r>
            <a:endParaRPr lang="en-US" sz="1327" dirty="0"/>
          </a:p>
        </p:txBody>
      </p:sp>
      <p:sp>
        <p:nvSpPr>
          <p:cNvPr id="18" name="Shape 15"/>
          <p:cNvSpPr/>
          <p:nvPr/>
        </p:nvSpPr>
        <p:spPr>
          <a:xfrm>
            <a:off x="2176740" y="2020824"/>
            <a:ext cx="1737828" cy="438912"/>
          </a:xfrm>
          <a:prstGeom prst="rect">
            <a:avLst/>
          </a:prstGeom>
          <a:solidFill>
            <a:srgbClr val="303D43"/>
          </a:solidFill>
          <a:ln w="12700">
            <a:solidFill>
              <a:srgbClr val="303D43"/>
            </a:solidFill>
            <a:prstDash val="solid"/>
          </a:ln>
        </p:spPr>
      </p:sp>
      <p:sp>
        <p:nvSpPr>
          <p:cNvPr id="19" name="Text 16"/>
          <p:cNvSpPr/>
          <p:nvPr/>
        </p:nvSpPr>
        <p:spPr>
          <a:xfrm>
            <a:off x="2295612" y="2093976"/>
            <a:ext cx="1500084"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2027</a:t>
            </a:r>
            <a:endParaRPr lang="en-US" sz="1327" dirty="0"/>
          </a:p>
        </p:txBody>
      </p:sp>
      <p:sp>
        <p:nvSpPr>
          <p:cNvPr id="20" name="Shape 17"/>
          <p:cNvSpPr/>
          <p:nvPr/>
        </p:nvSpPr>
        <p:spPr>
          <a:xfrm>
            <a:off x="3914568" y="2020824"/>
            <a:ext cx="7838520" cy="438912"/>
          </a:xfrm>
          <a:prstGeom prst="rect">
            <a:avLst/>
          </a:prstGeom>
          <a:solidFill>
            <a:srgbClr val="303D43"/>
          </a:solidFill>
          <a:ln w="12700">
            <a:solidFill>
              <a:srgbClr val="303D43"/>
            </a:solidFill>
            <a:prstDash val="solid"/>
          </a:ln>
        </p:spPr>
      </p:sp>
      <p:sp>
        <p:nvSpPr>
          <p:cNvPr id="21" name="Text 18"/>
          <p:cNvSpPr/>
          <p:nvPr/>
        </p:nvSpPr>
        <p:spPr>
          <a:xfrm>
            <a:off x="4033440" y="2093976"/>
            <a:ext cx="7600776"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Kodeinhalt 2027, sinngemäss</a:t>
            </a:r>
            <a:endParaRPr lang="en-US" sz="1327" dirty="0"/>
          </a:p>
        </p:txBody>
      </p:sp>
      <p:sp>
        <p:nvSpPr>
          <p:cNvPr id="22" name="Shape 19"/>
          <p:cNvSpPr/>
          <p:nvPr/>
        </p:nvSpPr>
        <p:spPr>
          <a:xfrm>
            <a:off x="438912" y="2459736"/>
            <a:ext cx="1737828" cy="493044"/>
          </a:xfrm>
          <a:prstGeom prst="rect">
            <a:avLst/>
          </a:prstGeom>
          <a:solidFill>
            <a:srgbClr val="FFFFFF"/>
          </a:solidFill>
          <a:ln w="12700">
            <a:solidFill>
              <a:srgbClr val="FFFFFF"/>
            </a:solidFill>
            <a:prstDash val="solid"/>
          </a:ln>
        </p:spPr>
      </p:sp>
      <p:sp>
        <p:nvSpPr>
          <p:cNvPr id="23" name="Text 20"/>
          <p:cNvSpPr/>
          <p:nvPr/>
        </p:nvSpPr>
        <p:spPr>
          <a:xfrm>
            <a:off x="557784" y="2528316"/>
            <a:ext cx="1500084" cy="355884"/>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38.06.99</a:t>
            </a:r>
            <a:endParaRPr lang="en-US" sz="1677" dirty="0"/>
          </a:p>
        </p:txBody>
      </p:sp>
      <p:sp>
        <p:nvSpPr>
          <p:cNvPr id="24" name="Shape 21"/>
          <p:cNvSpPr/>
          <p:nvPr/>
        </p:nvSpPr>
        <p:spPr>
          <a:xfrm>
            <a:off x="2176740" y="2459736"/>
            <a:ext cx="1737828" cy="493044"/>
          </a:xfrm>
          <a:prstGeom prst="rect">
            <a:avLst/>
          </a:prstGeom>
          <a:solidFill>
            <a:srgbClr val="FFFFFF"/>
          </a:solidFill>
          <a:ln w="12700">
            <a:solidFill>
              <a:srgbClr val="FFFFFF"/>
            </a:solidFill>
            <a:prstDash val="solid"/>
          </a:ln>
        </p:spPr>
      </p:sp>
      <p:sp>
        <p:nvSpPr>
          <p:cNvPr id="25" name="Text 22"/>
          <p:cNvSpPr/>
          <p:nvPr/>
        </p:nvSpPr>
        <p:spPr>
          <a:xfrm>
            <a:off x="2295612" y="2528316"/>
            <a:ext cx="1500084" cy="35588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38.06.09</a:t>
            </a:r>
            <a:endParaRPr lang="en-US" sz="1677" dirty="0"/>
          </a:p>
        </p:txBody>
      </p:sp>
      <p:sp>
        <p:nvSpPr>
          <p:cNvPr id="26" name="Shape 23"/>
          <p:cNvSpPr/>
          <p:nvPr/>
        </p:nvSpPr>
        <p:spPr>
          <a:xfrm>
            <a:off x="3914568" y="2459736"/>
            <a:ext cx="7838520" cy="493044"/>
          </a:xfrm>
          <a:prstGeom prst="rect">
            <a:avLst/>
          </a:prstGeom>
          <a:solidFill>
            <a:srgbClr val="FFFFFF"/>
          </a:solidFill>
          <a:ln w="12700">
            <a:solidFill>
              <a:srgbClr val="FFFFFF"/>
            </a:solidFill>
            <a:prstDash val="solid"/>
          </a:ln>
        </p:spPr>
      </p:sp>
      <p:sp>
        <p:nvSpPr>
          <p:cNvPr id="27" name="Text 24"/>
          <p:cNvSpPr/>
          <p:nvPr/>
        </p:nvSpPr>
        <p:spPr>
          <a:xfrm>
            <a:off x="4033440" y="2528316"/>
            <a:ext cx="7600776" cy="35588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Inzision von abdominalen und pelvinen Arterien, sonstige</a:t>
            </a:r>
            <a:endParaRPr lang="en-US" sz="1677" dirty="0"/>
          </a:p>
        </p:txBody>
      </p:sp>
      <p:sp>
        <p:nvSpPr>
          <p:cNvPr id="28" name="Shape 25"/>
          <p:cNvSpPr/>
          <p:nvPr/>
        </p:nvSpPr>
        <p:spPr>
          <a:xfrm>
            <a:off x="438912" y="2952780"/>
            <a:ext cx="1737828" cy="493044"/>
          </a:xfrm>
          <a:prstGeom prst="rect">
            <a:avLst/>
          </a:prstGeom>
          <a:solidFill>
            <a:srgbClr val="F0EBE1"/>
          </a:solidFill>
          <a:ln w="12700">
            <a:solidFill>
              <a:srgbClr val="F0EBE1"/>
            </a:solidFill>
            <a:prstDash val="solid"/>
          </a:ln>
        </p:spPr>
      </p:sp>
      <p:sp>
        <p:nvSpPr>
          <p:cNvPr id="29" name="Text 26"/>
          <p:cNvSpPr/>
          <p:nvPr/>
        </p:nvSpPr>
        <p:spPr>
          <a:xfrm>
            <a:off x="557784" y="3021360"/>
            <a:ext cx="1500084" cy="355884"/>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38.36.99</a:t>
            </a:r>
            <a:endParaRPr lang="en-US" sz="1677" dirty="0"/>
          </a:p>
        </p:txBody>
      </p:sp>
      <p:sp>
        <p:nvSpPr>
          <p:cNvPr id="30" name="Shape 27"/>
          <p:cNvSpPr/>
          <p:nvPr/>
        </p:nvSpPr>
        <p:spPr>
          <a:xfrm>
            <a:off x="2176740" y="2952780"/>
            <a:ext cx="1737828" cy="493044"/>
          </a:xfrm>
          <a:prstGeom prst="rect">
            <a:avLst/>
          </a:prstGeom>
          <a:solidFill>
            <a:srgbClr val="F0EBE1"/>
          </a:solidFill>
          <a:ln w="12700">
            <a:solidFill>
              <a:srgbClr val="F0EBE1"/>
            </a:solidFill>
            <a:prstDash val="solid"/>
          </a:ln>
        </p:spPr>
      </p:sp>
      <p:sp>
        <p:nvSpPr>
          <p:cNvPr id="31" name="Text 28"/>
          <p:cNvSpPr/>
          <p:nvPr/>
        </p:nvSpPr>
        <p:spPr>
          <a:xfrm>
            <a:off x="2295612" y="3021360"/>
            <a:ext cx="1500084" cy="35588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38.36.09</a:t>
            </a:r>
            <a:endParaRPr lang="en-US" sz="1677" dirty="0"/>
          </a:p>
        </p:txBody>
      </p:sp>
      <p:sp>
        <p:nvSpPr>
          <p:cNvPr id="32" name="Shape 29"/>
          <p:cNvSpPr/>
          <p:nvPr/>
        </p:nvSpPr>
        <p:spPr>
          <a:xfrm>
            <a:off x="3914568" y="2952780"/>
            <a:ext cx="7838520" cy="493044"/>
          </a:xfrm>
          <a:prstGeom prst="rect">
            <a:avLst/>
          </a:prstGeom>
          <a:solidFill>
            <a:srgbClr val="F0EBE1"/>
          </a:solidFill>
          <a:ln w="12700">
            <a:solidFill>
              <a:srgbClr val="F0EBE1"/>
            </a:solidFill>
            <a:prstDash val="solid"/>
          </a:ln>
        </p:spPr>
      </p:sp>
      <p:sp>
        <p:nvSpPr>
          <p:cNvPr id="33" name="Text 30"/>
          <p:cNvSpPr/>
          <p:nvPr/>
        </p:nvSpPr>
        <p:spPr>
          <a:xfrm>
            <a:off x="4033440" y="3021360"/>
            <a:ext cx="7600776" cy="35588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Resektion von abdominalen und pelvinen Arterien mit Anastomose, sonstige</a:t>
            </a:r>
            <a:endParaRPr lang="en-US" sz="1677" dirty="0"/>
          </a:p>
        </p:txBody>
      </p:sp>
      <p:sp>
        <p:nvSpPr>
          <p:cNvPr id="34" name="Shape 31"/>
          <p:cNvSpPr/>
          <p:nvPr/>
        </p:nvSpPr>
        <p:spPr>
          <a:xfrm>
            <a:off x="438912" y="3445825"/>
            <a:ext cx="1737828" cy="714329"/>
          </a:xfrm>
          <a:prstGeom prst="rect">
            <a:avLst/>
          </a:prstGeom>
          <a:solidFill>
            <a:srgbClr val="FFFFFF"/>
          </a:solidFill>
          <a:ln w="12700">
            <a:solidFill>
              <a:srgbClr val="FFFFFF"/>
            </a:solidFill>
            <a:prstDash val="solid"/>
          </a:ln>
        </p:spPr>
      </p:sp>
      <p:sp>
        <p:nvSpPr>
          <p:cNvPr id="35" name="Text 32"/>
          <p:cNvSpPr/>
          <p:nvPr/>
        </p:nvSpPr>
        <p:spPr>
          <a:xfrm>
            <a:off x="557784" y="3514405"/>
            <a:ext cx="1500084" cy="577169"/>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38.43.99</a:t>
            </a:r>
            <a:endParaRPr lang="en-US" sz="1677" dirty="0"/>
          </a:p>
        </p:txBody>
      </p:sp>
      <p:sp>
        <p:nvSpPr>
          <p:cNvPr id="36" name="Shape 33"/>
          <p:cNvSpPr/>
          <p:nvPr/>
        </p:nvSpPr>
        <p:spPr>
          <a:xfrm>
            <a:off x="2176740" y="3445825"/>
            <a:ext cx="1737828" cy="714329"/>
          </a:xfrm>
          <a:prstGeom prst="rect">
            <a:avLst/>
          </a:prstGeom>
          <a:solidFill>
            <a:srgbClr val="FFFFFF"/>
          </a:solidFill>
          <a:ln w="12700">
            <a:solidFill>
              <a:srgbClr val="FFFFFF"/>
            </a:solidFill>
            <a:prstDash val="solid"/>
          </a:ln>
        </p:spPr>
      </p:sp>
      <p:sp>
        <p:nvSpPr>
          <p:cNvPr id="37" name="Text 34"/>
          <p:cNvSpPr/>
          <p:nvPr/>
        </p:nvSpPr>
        <p:spPr>
          <a:xfrm>
            <a:off x="2295612" y="3514405"/>
            <a:ext cx="1500084" cy="577169"/>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38.43.09</a:t>
            </a:r>
            <a:endParaRPr lang="en-US" sz="1677" dirty="0"/>
          </a:p>
        </p:txBody>
      </p:sp>
      <p:sp>
        <p:nvSpPr>
          <p:cNvPr id="38" name="Shape 35"/>
          <p:cNvSpPr/>
          <p:nvPr/>
        </p:nvSpPr>
        <p:spPr>
          <a:xfrm>
            <a:off x="3914568" y="3445825"/>
            <a:ext cx="7838520" cy="714329"/>
          </a:xfrm>
          <a:prstGeom prst="rect">
            <a:avLst/>
          </a:prstGeom>
          <a:solidFill>
            <a:srgbClr val="FFFFFF"/>
          </a:solidFill>
          <a:ln w="12700">
            <a:solidFill>
              <a:srgbClr val="FFFFFF"/>
            </a:solidFill>
            <a:prstDash val="solid"/>
          </a:ln>
        </p:spPr>
      </p:sp>
      <p:sp>
        <p:nvSpPr>
          <p:cNvPr id="39" name="Text 36"/>
          <p:cNvSpPr/>
          <p:nvPr/>
        </p:nvSpPr>
        <p:spPr>
          <a:xfrm>
            <a:off x="4033440" y="3514405"/>
            <a:ext cx="7600776" cy="577169"/>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Inzision mit Ersatz oder (partielle) Resektion mit Ersatz von Blutgefässen der oberen Extremität, sonstige</a:t>
            </a:r>
            <a:endParaRPr lang="en-US" sz="1677" dirty="0"/>
          </a:p>
        </p:txBody>
      </p:sp>
      <p:sp>
        <p:nvSpPr>
          <p:cNvPr id="40" name="Shape 37"/>
          <p:cNvSpPr/>
          <p:nvPr/>
        </p:nvSpPr>
        <p:spPr>
          <a:xfrm>
            <a:off x="438912" y="4160154"/>
            <a:ext cx="1737828" cy="714329"/>
          </a:xfrm>
          <a:prstGeom prst="rect">
            <a:avLst/>
          </a:prstGeom>
          <a:solidFill>
            <a:srgbClr val="F0EBE1"/>
          </a:solidFill>
          <a:ln w="12700">
            <a:solidFill>
              <a:srgbClr val="F0EBE1"/>
            </a:solidFill>
            <a:prstDash val="solid"/>
          </a:ln>
        </p:spPr>
      </p:sp>
      <p:sp>
        <p:nvSpPr>
          <p:cNvPr id="41" name="Text 38"/>
          <p:cNvSpPr/>
          <p:nvPr/>
        </p:nvSpPr>
        <p:spPr>
          <a:xfrm>
            <a:off x="557784" y="4228734"/>
            <a:ext cx="1500084" cy="577169"/>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38.45.99</a:t>
            </a:r>
            <a:endParaRPr lang="en-US" sz="1677" dirty="0"/>
          </a:p>
        </p:txBody>
      </p:sp>
      <p:sp>
        <p:nvSpPr>
          <p:cNvPr id="42" name="Shape 39"/>
          <p:cNvSpPr/>
          <p:nvPr/>
        </p:nvSpPr>
        <p:spPr>
          <a:xfrm>
            <a:off x="2176740" y="4160154"/>
            <a:ext cx="1737828" cy="714329"/>
          </a:xfrm>
          <a:prstGeom prst="rect">
            <a:avLst/>
          </a:prstGeom>
          <a:solidFill>
            <a:srgbClr val="F0EBE1"/>
          </a:solidFill>
          <a:ln w="12700">
            <a:solidFill>
              <a:srgbClr val="F0EBE1"/>
            </a:solidFill>
            <a:prstDash val="solid"/>
          </a:ln>
        </p:spPr>
      </p:sp>
      <p:sp>
        <p:nvSpPr>
          <p:cNvPr id="43" name="Text 40"/>
          <p:cNvSpPr/>
          <p:nvPr/>
        </p:nvSpPr>
        <p:spPr>
          <a:xfrm>
            <a:off x="2295612" y="4228734"/>
            <a:ext cx="1500084" cy="577169"/>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38.45.09</a:t>
            </a:r>
            <a:endParaRPr lang="en-US" sz="1677" dirty="0"/>
          </a:p>
        </p:txBody>
      </p:sp>
      <p:sp>
        <p:nvSpPr>
          <p:cNvPr id="44" name="Shape 41"/>
          <p:cNvSpPr/>
          <p:nvPr/>
        </p:nvSpPr>
        <p:spPr>
          <a:xfrm>
            <a:off x="3914568" y="4160154"/>
            <a:ext cx="7838520" cy="714329"/>
          </a:xfrm>
          <a:prstGeom prst="rect">
            <a:avLst/>
          </a:prstGeom>
          <a:solidFill>
            <a:srgbClr val="F0EBE1"/>
          </a:solidFill>
          <a:ln w="12700">
            <a:solidFill>
              <a:srgbClr val="F0EBE1"/>
            </a:solidFill>
            <a:prstDash val="solid"/>
          </a:ln>
        </p:spPr>
      </p:sp>
      <p:sp>
        <p:nvSpPr>
          <p:cNvPr id="45" name="Text 42"/>
          <p:cNvSpPr/>
          <p:nvPr/>
        </p:nvSpPr>
        <p:spPr>
          <a:xfrm>
            <a:off x="4033440" y="4228734"/>
            <a:ext cx="7600776" cy="577169"/>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Inzision mit Ersatz oder (partielle) Resektion mit Ersatz von thorakalen Blutgefässen, sonstige</a:t>
            </a:r>
            <a:endParaRPr lang="en-US" sz="1677" dirty="0"/>
          </a:p>
        </p:txBody>
      </p:sp>
      <p:sp>
        <p:nvSpPr>
          <p:cNvPr id="46" name="Shape 43"/>
          <p:cNvSpPr/>
          <p:nvPr/>
        </p:nvSpPr>
        <p:spPr>
          <a:xfrm>
            <a:off x="438912" y="4874484"/>
            <a:ext cx="1737828" cy="493044"/>
          </a:xfrm>
          <a:prstGeom prst="rect">
            <a:avLst/>
          </a:prstGeom>
          <a:solidFill>
            <a:srgbClr val="FFFFFF"/>
          </a:solidFill>
          <a:ln w="12700">
            <a:solidFill>
              <a:srgbClr val="FFFFFF"/>
            </a:solidFill>
            <a:prstDash val="solid"/>
          </a:ln>
        </p:spPr>
      </p:sp>
      <p:sp>
        <p:nvSpPr>
          <p:cNvPr id="47" name="Text 44"/>
          <p:cNvSpPr/>
          <p:nvPr/>
        </p:nvSpPr>
        <p:spPr>
          <a:xfrm>
            <a:off x="557784" y="4943064"/>
            <a:ext cx="1500084" cy="355884"/>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38.66.99</a:t>
            </a:r>
            <a:endParaRPr lang="en-US" sz="1677" dirty="0"/>
          </a:p>
        </p:txBody>
      </p:sp>
      <p:sp>
        <p:nvSpPr>
          <p:cNvPr id="48" name="Shape 45"/>
          <p:cNvSpPr/>
          <p:nvPr/>
        </p:nvSpPr>
        <p:spPr>
          <a:xfrm>
            <a:off x="2176740" y="4874484"/>
            <a:ext cx="1737828" cy="493044"/>
          </a:xfrm>
          <a:prstGeom prst="rect">
            <a:avLst/>
          </a:prstGeom>
          <a:solidFill>
            <a:srgbClr val="FFFFFF"/>
          </a:solidFill>
          <a:ln w="12700">
            <a:solidFill>
              <a:srgbClr val="FFFFFF"/>
            </a:solidFill>
            <a:prstDash val="solid"/>
          </a:ln>
        </p:spPr>
      </p:sp>
      <p:sp>
        <p:nvSpPr>
          <p:cNvPr id="49" name="Text 46"/>
          <p:cNvSpPr/>
          <p:nvPr/>
        </p:nvSpPr>
        <p:spPr>
          <a:xfrm>
            <a:off x="2295612" y="4943064"/>
            <a:ext cx="1500084" cy="35588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38.66.09</a:t>
            </a:r>
            <a:endParaRPr lang="en-US" sz="1677" dirty="0"/>
          </a:p>
        </p:txBody>
      </p:sp>
      <p:sp>
        <p:nvSpPr>
          <p:cNvPr id="50" name="Shape 47"/>
          <p:cNvSpPr/>
          <p:nvPr/>
        </p:nvSpPr>
        <p:spPr>
          <a:xfrm>
            <a:off x="3914568" y="4874484"/>
            <a:ext cx="7838520" cy="493044"/>
          </a:xfrm>
          <a:prstGeom prst="rect">
            <a:avLst/>
          </a:prstGeom>
          <a:solidFill>
            <a:srgbClr val="FFFFFF"/>
          </a:solidFill>
          <a:ln w="12700">
            <a:solidFill>
              <a:srgbClr val="FFFFFF"/>
            </a:solidFill>
            <a:prstDash val="solid"/>
          </a:ln>
        </p:spPr>
      </p:sp>
      <p:sp>
        <p:nvSpPr>
          <p:cNvPr id="51" name="Text 48"/>
          <p:cNvSpPr/>
          <p:nvPr/>
        </p:nvSpPr>
        <p:spPr>
          <a:xfrm>
            <a:off x="4033440" y="4943064"/>
            <a:ext cx="7600776" cy="35588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Sonstige Exzision abdominaler und pelviner Arterien, sonstige</a:t>
            </a:r>
            <a:endParaRPr lang="en-US" sz="1677" dirty="0"/>
          </a:p>
        </p:txBody>
      </p:sp>
      <p:sp>
        <p:nvSpPr>
          <p:cNvPr id="52" name="Shape 49"/>
          <p:cNvSpPr/>
          <p:nvPr/>
        </p:nvSpPr>
        <p:spPr>
          <a:xfrm>
            <a:off x="438912" y="5577840"/>
            <a:ext cx="11314176" cy="539496"/>
          </a:xfrm>
          <a:prstGeom prst="rect">
            <a:avLst/>
          </a:prstGeom>
          <a:solidFill>
            <a:srgbClr val="ECEFDF"/>
          </a:solidFill>
          <a:ln w="12700">
            <a:solidFill>
              <a:srgbClr val="ECEFDF"/>
            </a:solidFill>
            <a:prstDash val="solid"/>
          </a:ln>
        </p:spPr>
      </p:sp>
      <p:sp>
        <p:nvSpPr>
          <p:cNvPr id="53" name="Shape 50"/>
          <p:cNvSpPr/>
          <p:nvPr/>
        </p:nvSpPr>
        <p:spPr>
          <a:xfrm>
            <a:off x="438912" y="5577840"/>
            <a:ext cx="41148" cy="539496"/>
          </a:xfrm>
          <a:prstGeom prst="rect">
            <a:avLst/>
          </a:prstGeom>
          <a:solidFill>
            <a:srgbClr val="284907"/>
          </a:solidFill>
          <a:ln w="12700">
            <a:solidFill>
              <a:srgbClr val="284907"/>
            </a:solidFill>
            <a:prstDash val="solid"/>
          </a:ln>
        </p:spPr>
      </p:sp>
      <p:sp>
        <p:nvSpPr>
          <p:cNvPr id="54" name="Text 51"/>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Ein Wechsel von .99 nach .09 ist eine Nummernänderung, nicht automatisch ein neues medizinisches Verfahren.</a:t>
            </a:r>
            <a:endParaRPr lang="en-US" sz="1512"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ANHANG | UMSTELLUNG UND NACHWEIS</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UMNUMMERIERT</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A | Verschobene "Sonstige"-Resteklassen 2</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132, 135, 138, 140; CHOP 2027: S. 133, 136, 138–140.</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88 / 124</a:t>
            </a:r>
            <a:endParaRPr lang="en-US" sz="900" dirty="0"/>
          </a:p>
        </p:txBody>
      </p:sp>
      <p:sp>
        <p:nvSpPr>
          <p:cNvPr id="16" name="Shape 13"/>
          <p:cNvSpPr/>
          <p:nvPr/>
        </p:nvSpPr>
        <p:spPr>
          <a:xfrm>
            <a:off x="438912" y="2020824"/>
            <a:ext cx="1737828" cy="438912"/>
          </a:xfrm>
          <a:prstGeom prst="rect">
            <a:avLst/>
          </a:prstGeom>
          <a:solidFill>
            <a:srgbClr val="303D43"/>
          </a:solidFill>
          <a:ln w="12700">
            <a:solidFill>
              <a:srgbClr val="303D43"/>
            </a:solidFill>
            <a:prstDash val="solid"/>
          </a:ln>
        </p:spPr>
      </p:sp>
      <p:sp>
        <p:nvSpPr>
          <p:cNvPr id="17" name="Text 14"/>
          <p:cNvSpPr/>
          <p:nvPr/>
        </p:nvSpPr>
        <p:spPr>
          <a:xfrm>
            <a:off x="557784" y="2093976"/>
            <a:ext cx="1500084"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2026</a:t>
            </a:r>
            <a:endParaRPr lang="en-US" sz="1327" dirty="0"/>
          </a:p>
        </p:txBody>
      </p:sp>
      <p:sp>
        <p:nvSpPr>
          <p:cNvPr id="18" name="Shape 15"/>
          <p:cNvSpPr/>
          <p:nvPr/>
        </p:nvSpPr>
        <p:spPr>
          <a:xfrm>
            <a:off x="2176740" y="2020824"/>
            <a:ext cx="1737828" cy="438912"/>
          </a:xfrm>
          <a:prstGeom prst="rect">
            <a:avLst/>
          </a:prstGeom>
          <a:solidFill>
            <a:srgbClr val="303D43"/>
          </a:solidFill>
          <a:ln w="12700">
            <a:solidFill>
              <a:srgbClr val="303D43"/>
            </a:solidFill>
            <a:prstDash val="solid"/>
          </a:ln>
        </p:spPr>
      </p:sp>
      <p:sp>
        <p:nvSpPr>
          <p:cNvPr id="19" name="Text 16"/>
          <p:cNvSpPr/>
          <p:nvPr/>
        </p:nvSpPr>
        <p:spPr>
          <a:xfrm>
            <a:off x="2295612" y="2093976"/>
            <a:ext cx="1500084"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2027</a:t>
            </a:r>
            <a:endParaRPr lang="en-US" sz="1327" dirty="0"/>
          </a:p>
        </p:txBody>
      </p:sp>
      <p:sp>
        <p:nvSpPr>
          <p:cNvPr id="20" name="Shape 17"/>
          <p:cNvSpPr/>
          <p:nvPr/>
        </p:nvSpPr>
        <p:spPr>
          <a:xfrm>
            <a:off x="3914568" y="2020824"/>
            <a:ext cx="7838520" cy="438912"/>
          </a:xfrm>
          <a:prstGeom prst="rect">
            <a:avLst/>
          </a:prstGeom>
          <a:solidFill>
            <a:srgbClr val="303D43"/>
          </a:solidFill>
          <a:ln w="12700">
            <a:solidFill>
              <a:srgbClr val="303D43"/>
            </a:solidFill>
            <a:prstDash val="solid"/>
          </a:ln>
        </p:spPr>
      </p:sp>
      <p:sp>
        <p:nvSpPr>
          <p:cNvPr id="21" name="Text 18"/>
          <p:cNvSpPr/>
          <p:nvPr/>
        </p:nvSpPr>
        <p:spPr>
          <a:xfrm>
            <a:off x="4033440" y="2093976"/>
            <a:ext cx="7600776"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Kodeinhalt 2027, sinngemäss</a:t>
            </a:r>
            <a:endParaRPr lang="en-US" sz="1327" dirty="0"/>
          </a:p>
        </p:txBody>
      </p:sp>
      <p:sp>
        <p:nvSpPr>
          <p:cNvPr id="22" name="Shape 19"/>
          <p:cNvSpPr/>
          <p:nvPr/>
        </p:nvSpPr>
        <p:spPr>
          <a:xfrm>
            <a:off x="438912" y="2459736"/>
            <a:ext cx="1737828" cy="714329"/>
          </a:xfrm>
          <a:prstGeom prst="rect">
            <a:avLst/>
          </a:prstGeom>
          <a:solidFill>
            <a:srgbClr val="FFFFFF"/>
          </a:solidFill>
          <a:ln w="12700">
            <a:solidFill>
              <a:srgbClr val="FFFFFF"/>
            </a:solidFill>
            <a:prstDash val="solid"/>
          </a:ln>
        </p:spPr>
      </p:sp>
      <p:sp>
        <p:nvSpPr>
          <p:cNvPr id="23" name="Text 20"/>
          <p:cNvSpPr/>
          <p:nvPr/>
        </p:nvSpPr>
        <p:spPr>
          <a:xfrm>
            <a:off x="557784" y="2528316"/>
            <a:ext cx="1500084" cy="577169"/>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38.86.99</a:t>
            </a:r>
            <a:endParaRPr lang="en-US" sz="1677" dirty="0"/>
          </a:p>
        </p:txBody>
      </p:sp>
      <p:sp>
        <p:nvSpPr>
          <p:cNvPr id="24" name="Shape 21"/>
          <p:cNvSpPr/>
          <p:nvPr/>
        </p:nvSpPr>
        <p:spPr>
          <a:xfrm>
            <a:off x="2176740" y="2459736"/>
            <a:ext cx="1737828" cy="714329"/>
          </a:xfrm>
          <a:prstGeom prst="rect">
            <a:avLst/>
          </a:prstGeom>
          <a:solidFill>
            <a:srgbClr val="FFFFFF"/>
          </a:solidFill>
          <a:ln w="12700">
            <a:solidFill>
              <a:srgbClr val="FFFFFF"/>
            </a:solidFill>
            <a:prstDash val="solid"/>
          </a:ln>
        </p:spPr>
      </p:sp>
      <p:sp>
        <p:nvSpPr>
          <p:cNvPr id="25" name="Text 22"/>
          <p:cNvSpPr/>
          <p:nvPr/>
        </p:nvSpPr>
        <p:spPr>
          <a:xfrm>
            <a:off x="2295612" y="2528316"/>
            <a:ext cx="1500084" cy="577169"/>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38.86.09</a:t>
            </a:r>
            <a:endParaRPr lang="en-US" sz="1677" dirty="0"/>
          </a:p>
        </p:txBody>
      </p:sp>
      <p:sp>
        <p:nvSpPr>
          <p:cNvPr id="26" name="Shape 23"/>
          <p:cNvSpPr/>
          <p:nvPr/>
        </p:nvSpPr>
        <p:spPr>
          <a:xfrm>
            <a:off x="3914568" y="2459736"/>
            <a:ext cx="7838520" cy="714329"/>
          </a:xfrm>
          <a:prstGeom prst="rect">
            <a:avLst/>
          </a:prstGeom>
          <a:solidFill>
            <a:srgbClr val="FFFFFF"/>
          </a:solidFill>
          <a:ln w="12700">
            <a:solidFill>
              <a:srgbClr val="FFFFFF"/>
            </a:solidFill>
            <a:prstDash val="solid"/>
          </a:ln>
        </p:spPr>
      </p:sp>
      <p:sp>
        <p:nvSpPr>
          <p:cNvPr id="27" name="Text 24"/>
          <p:cNvSpPr/>
          <p:nvPr/>
        </p:nvSpPr>
        <p:spPr>
          <a:xfrm>
            <a:off x="4033440" y="2528316"/>
            <a:ext cx="7600776" cy="577169"/>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Sonstiger chirurgischer Verschluss von abdominalen und pelvinen Arterien, sonstige</a:t>
            </a:r>
            <a:endParaRPr lang="en-US" sz="1677" dirty="0"/>
          </a:p>
        </p:txBody>
      </p:sp>
      <p:sp>
        <p:nvSpPr>
          <p:cNvPr id="28" name="Shape 25"/>
          <p:cNvSpPr/>
          <p:nvPr/>
        </p:nvSpPr>
        <p:spPr>
          <a:xfrm>
            <a:off x="438912" y="3174065"/>
            <a:ext cx="1737828" cy="493044"/>
          </a:xfrm>
          <a:prstGeom prst="rect">
            <a:avLst/>
          </a:prstGeom>
          <a:solidFill>
            <a:srgbClr val="F0EBE1"/>
          </a:solidFill>
          <a:ln w="12700">
            <a:solidFill>
              <a:srgbClr val="F0EBE1"/>
            </a:solidFill>
            <a:prstDash val="solid"/>
          </a:ln>
        </p:spPr>
      </p:sp>
      <p:sp>
        <p:nvSpPr>
          <p:cNvPr id="29" name="Text 26"/>
          <p:cNvSpPr/>
          <p:nvPr/>
        </p:nvSpPr>
        <p:spPr>
          <a:xfrm>
            <a:off x="557784" y="3242645"/>
            <a:ext cx="1500084" cy="355884"/>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39.31.99</a:t>
            </a:r>
            <a:endParaRPr lang="en-US" sz="1677" dirty="0"/>
          </a:p>
        </p:txBody>
      </p:sp>
      <p:sp>
        <p:nvSpPr>
          <p:cNvPr id="30" name="Shape 27"/>
          <p:cNvSpPr/>
          <p:nvPr/>
        </p:nvSpPr>
        <p:spPr>
          <a:xfrm>
            <a:off x="2176740" y="3174065"/>
            <a:ext cx="1737828" cy="493044"/>
          </a:xfrm>
          <a:prstGeom prst="rect">
            <a:avLst/>
          </a:prstGeom>
          <a:solidFill>
            <a:srgbClr val="F0EBE1"/>
          </a:solidFill>
          <a:ln w="12700">
            <a:solidFill>
              <a:srgbClr val="F0EBE1"/>
            </a:solidFill>
            <a:prstDash val="solid"/>
          </a:ln>
        </p:spPr>
      </p:sp>
      <p:sp>
        <p:nvSpPr>
          <p:cNvPr id="31" name="Text 28"/>
          <p:cNvSpPr/>
          <p:nvPr/>
        </p:nvSpPr>
        <p:spPr>
          <a:xfrm>
            <a:off x="2295612" y="3242645"/>
            <a:ext cx="1500084" cy="35588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39.31.09</a:t>
            </a:r>
            <a:endParaRPr lang="en-US" sz="1677" dirty="0"/>
          </a:p>
        </p:txBody>
      </p:sp>
      <p:sp>
        <p:nvSpPr>
          <p:cNvPr id="32" name="Shape 29"/>
          <p:cNvSpPr/>
          <p:nvPr/>
        </p:nvSpPr>
        <p:spPr>
          <a:xfrm>
            <a:off x="3914568" y="3174065"/>
            <a:ext cx="7838520" cy="493044"/>
          </a:xfrm>
          <a:prstGeom prst="rect">
            <a:avLst/>
          </a:prstGeom>
          <a:solidFill>
            <a:srgbClr val="F0EBE1"/>
          </a:solidFill>
          <a:ln w="12700">
            <a:solidFill>
              <a:srgbClr val="F0EBE1"/>
            </a:solidFill>
            <a:prstDash val="solid"/>
          </a:ln>
        </p:spPr>
      </p:sp>
      <p:sp>
        <p:nvSpPr>
          <p:cNvPr id="33" name="Text 30"/>
          <p:cNvSpPr/>
          <p:nvPr/>
        </p:nvSpPr>
        <p:spPr>
          <a:xfrm>
            <a:off x="4033440" y="3242645"/>
            <a:ext cx="7600776" cy="35588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Naht einer Arterie, sonstige</a:t>
            </a:r>
            <a:endParaRPr lang="en-US" sz="1677" dirty="0"/>
          </a:p>
        </p:txBody>
      </p:sp>
      <p:sp>
        <p:nvSpPr>
          <p:cNvPr id="34" name="Shape 31"/>
          <p:cNvSpPr/>
          <p:nvPr/>
        </p:nvSpPr>
        <p:spPr>
          <a:xfrm>
            <a:off x="438912" y="3667110"/>
            <a:ext cx="1737828" cy="493044"/>
          </a:xfrm>
          <a:prstGeom prst="rect">
            <a:avLst/>
          </a:prstGeom>
          <a:solidFill>
            <a:srgbClr val="FFFFFF"/>
          </a:solidFill>
          <a:ln w="12700">
            <a:solidFill>
              <a:srgbClr val="FFFFFF"/>
            </a:solidFill>
            <a:prstDash val="solid"/>
          </a:ln>
        </p:spPr>
      </p:sp>
      <p:sp>
        <p:nvSpPr>
          <p:cNvPr id="35" name="Text 32"/>
          <p:cNvSpPr/>
          <p:nvPr/>
        </p:nvSpPr>
        <p:spPr>
          <a:xfrm>
            <a:off x="557784" y="3735690"/>
            <a:ext cx="1500084" cy="355884"/>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39.56.99</a:t>
            </a:r>
            <a:endParaRPr lang="en-US" sz="1677" dirty="0"/>
          </a:p>
        </p:txBody>
      </p:sp>
      <p:sp>
        <p:nvSpPr>
          <p:cNvPr id="36" name="Shape 33"/>
          <p:cNvSpPr/>
          <p:nvPr/>
        </p:nvSpPr>
        <p:spPr>
          <a:xfrm>
            <a:off x="2176740" y="3667110"/>
            <a:ext cx="1737828" cy="493044"/>
          </a:xfrm>
          <a:prstGeom prst="rect">
            <a:avLst/>
          </a:prstGeom>
          <a:solidFill>
            <a:srgbClr val="FFFFFF"/>
          </a:solidFill>
          <a:ln w="12700">
            <a:solidFill>
              <a:srgbClr val="FFFFFF"/>
            </a:solidFill>
            <a:prstDash val="solid"/>
          </a:ln>
        </p:spPr>
      </p:sp>
      <p:sp>
        <p:nvSpPr>
          <p:cNvPr id="37" name="Text 34"/>
          <p:cNvSpPr/>
          <p:nvPr/>
        </p:nvSpPr>
        <p:spPr>
          <a:xfrm>
            <a:off x="2295612" y="3735690"/>
            <a:ext cx="1500084" cy="35588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39.56.09</a:t>
            </a:r>
            <a:endParaRPr lang="en-US" sz="1677" dirty="0"/>
          </a:p>
        </p:txBody>
      </p:sp>
      <p:sp>
        <p:nvSpPr>
          <p:cNvPr id="38" name="Shape 35"/>
          <p:cNvSpPr/>
          <p:nvPr/>
        </p:nvSpPr>
        <p:spPr>
          <a:xfrm>
            <a:off x="3914568" y="3667110"/>
            <a:ext cx="7838520" cy="493044"/>
          </a:xfrm>
          <a:prstGeom prst="rect">
            <a:avLst/>
          </a:prstGeom>
          <a:solidFill>
            <a:srgbClr val="FFFFFF"/>
          </a:solidFill>
          <a:ln w="12700">
            <a:solidFill>
              <a:srgbClr val="FFFFFF"/>
            </a:solidFill>
            <a:prstDash val="solid"/>
          </a:ln>
        </p:spPr>
      </p:sp>
      <p:sp>
        <p:nvSpPr>
          <p:cNvPr id="39" name="Text 36"/>
          <p:cNvSpPr/>
          <p:nvPr/>
        </p:nvSpPr>
        <p:spPr>
          <a:xfrm>
            <a:off x="4033440" y="3735690"/>
            <a:ext cx="7600776" cy="35588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Plastische Rekonstruktion eines Blutgefässes mit Gewebe-Patch, sonstige</a:t>
            </a:r>
            <a:endParaRPr lang="en-US" sz="1677" dirty="0"/>
          </a:p>
        </p:txBody>
      </p:sp>
      <p:sp>
        <p:nvSpPr>
          <p:cNvPr id="40" name="Shape 37"/>
          <p:cNvSpPr/>
          <p:nvPr/>
        </p:nvSpPr>
        <p:spPr>
          <a:xfrm>
            <a:off x="438912" y="4160154"/>
            <a:ext cx="1737828" cy="714329"/>
          </a:xfrm>
          <a:prstGeom prst="rect">
            <a:avLst/>
          </a:prstGeom>
          <a:solidFill>
            <a:srgbClr val="F0EBE1"/>
          </a:solidFill>
          <a:ln w="12700">
            <a:solidFill>
              <a:srgbClr val="F0EBE1"/>
            </a:solidFill>
            <a:prstDash val="solid"/>
          </a:ln>
        </p:spPr>
      </p:sp>
      <p:sp>
        <p:nvSpPr>
          <p:cNvPr id="41" name="Text 38"/>
          <p:cNvSpPr/>
          <p:nvPr/>
        </p:nvSpPr>
        <p:spPr>
          <a:xfrm>
            <a:off x="557784" y="4228734"/>
            <a:ext cx="1500084" cy="577169"/>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39.57.99</a:t>
            </a:r>
            <a:endParaRPr lang="en-US" sz="1677" dirty="0"/>
          </a:p>
        </p:txBody>
      </p:sp>
      <p:sp>
        <p:nvSpPr>
          <p:cNvPr id="42" name="Shape 39"/>
          <p:cNvSpPr/>
          <p:nvPr/>
        </p:nvSpPr>
        <p:spPr>
          <a:xfrm>
            <a:off x="2176740" y="4160154"/>
            <a:ext cx="1737828" cy="714329"/>
          </a:xfrm>
          <a:prstGeom prst="rect">
            <a:avLst/>
          </a:prstGeom>
          <a:solidFill>
            <a:srgbClr val="F0EBE1"/>
          </a:solidFill>
          <a:ln w="12700">
            <a:solidFill>
              <a:srgbClr val="F0EBE1"/>
            </a:solidFill>
            <a:prstDash val="solid"/>
          </a:ln>
        </p:spPr>
      </p:sp>
      <p:sp>
        <p:nvSpPr>
          <p:cNvPr id="43" name="Text 40"/>
          <p:cNvSpPr/>
          <p:nvPr/>
        </p:nvSpPr>
        <p:spPr>
          <a:xfrm>
            <a:off x="2295612" y="4228734"/>
            <a:ext cx="1500084" cy="577169"/>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39.57.09</a:t>
            </a:r>
            <a:endParaRPr lang="en-US" sz="1677" dirty="0"/>
          </a:p>
        </p:txBody>
      </p:sp>
      <p:sp>
        <p:nvSpPr>
          <p:cNvPr id="44" name="Shape 41"/>
          <p:cNvSpPr/>
          <p:nvPr/>
        </p:nvSpPr>
        <p:spPr>
          <a:xfrm>
            <a:off x="3914568" y="4160154"/>
            <a:ext cx="7838520" cy="714329"/>
          </a:xfrm>
          <a:prstGeom prst="rect">
            <a:avLst/>
          </a:prstGeom>
          <a:solidFill>
            <a:srgbClr val="F0EBE1"/>
          </a:solidFill>
          <a:ln w="12700">
            <a:solidFill>
              <a:srgbClr val="F0EBE1"/>
            </a:solidFill>
            <a:prstDash val="solid"/>
          </a:ln>
        </p:spPr>
      </p:sp>
      <p:sp>
        <p:nvSpPr>
          <p:cNvPr id="45" name="Text 42"/>
          <p:cNvSpPr/>
          <p:nvPr/>
        </p:nvSpPr>
        <p:spPr>
          <a:xfrm>
            <a:off x="4033440" y="4228734"/>
            <a:ext cx="7600776" cy="577169"/>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Plastische Rekonstruktion eines Blutgefässes mit synthetischem Patch Graft, sonstige</a:t>
            </a:r>
            <a:endParaRPr lang="en-US" sz="1677" dirty="0"/>
          </a:p>
        </p:txBody>
      </p:sp>
      <p:sp>
        <p:nvSpPr>
          <p:cNvPr id="46" name="Shape 43"/>
          <p:cNvSpPr/>
          <p:nvPr/>
        </p:nvSpPr>
        <p:spPr>
          <a:xfrm>
            <a:off x="438912" y="4874484"/>
            <a:ext cx="1737828" cy="493044"/>
          </a:xfrm>
          <a:prstGeom prst="rect">
            <a:avLst/>
          </a:prstGeom>
          <a:solidFill>
            <a:srgbClr val="FFFFFF"/>
          </a:solidFill>
          <a:ln w="12700">
            <a:solidFill>
              <a:srgbClr val="FFFFFF"/>
            </a:solidFill>
            <a:prstDash val="solid"/>
          </a:ln>
        </p:spPr>
      </p:sp>
      <p:sp>
        <p:nvSpPr>
          <p:cNvPr id="47" name="Text 44"/>
          <p:cNvSpPr/>
          <p:nvPr/>
        </p:nvSpPr>
        <p:spPr>
          <a:xfrm>
            <a:off x="557784" y="4943064"/>
            <a:ext cx="1500084" cy="355884"/>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39.59.99</a:t>
            </a:r>
            <a:endParaRPr lang="en-US" sz="1677" dirty="0"/>
          </a:p>
        </p:txBody>
      </p:sp>
      <p:sp>
        <p:nvSpPr>
          <p:cNvPr id="48" name="Shape 45"/>
          <p:cNvSpPr/>
          <p:nvPr/>
        </p:nvSpPr>
        <p:spPr>
          <a:xfrm>
            <a:off x="2176740" y="4874484"/>
            <a:ext cx="1737828" cy="493044"/>
          </a:xfrm>
          <a:prstGeom prst="rect">
            <a:avLst/>
          </a:prstGeom>
          <a:solidFill>
            <a:srgbClr val="FFFFFF"/>
          </a:solidFill>
          <a:ln w="12700">
            <a:solidFill>
              <a:srgbClr val="FFFFFF"/>
            </a:solidFill>
            <a:prstDash val="solid"/>
          </a:ln>
        </p:spPr>
      </p:sp>
      <p:sp>
        <p:nvSpPr>
          <p:cNvPr id="49" name="Text 46"/>
          <p:cNvSpPr/>
          <p:nvPr/>
        </p:nvSpPr>
        <p:spPr>
          <a:xfrm>
            <a:off x="2295612" y="4943064"/>
            <a:ext cx="1500084" cy="35588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39.59.09</a:t>
            </a:r>
            <a:endParaRPr lang="en-US" sz="1677" dirty="0"/>
          </a:p>
        </p:txBody>
      </p:sp>
      <p:sp>
        <p:nvSpPr>
          <p:cNvPr id="50" name="Shape 47"/>
          <p:cNvSpPr/>
          <p:nvPr/>
        </p:nvSpPr>
        <p:spPr>
          <a:xfrm>
            <a:off x="3914568" y="4874484"/>
            <a:ext cx="7838520" cy="493044"/>
          </a:xfrm>
          <a:prstGeom prst="rect">
            <a:avLst/>
          </a:prstGeom>
          <a:solidFill>
            <a:srgbClr val="FFFFFF"/>
          </a:solidFill>
          <a:ln w="12700">
            <a:solidFill>
              <a:srgbClr val="FFFFFF"/>
            </a:solidFill>
            <a:prstDash val="solid"/>
          </a:ln>
        </p:spPr>
      </p:sp>
      <p:sp>
        <p:nvSpPr>
          <p:cNvPr id="51" name="Text 48"/>
          <p:cNvSpPr/>
          <p:nvPr/>
        </p:nvSpPr>
        <p:spPr>
          <a:xfrm>
            <a:off x="4033440" y="4943064"/>
            <a:ext cx="7600776" cy="35588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Sonstige plastische Rekonstruktion eines Gefässes, sonstige</a:t>
            </a:r>
            <a:endParaRPr lang="en-US" sz="1677" dirty="0"/>
          </a:p>
        </p:txBody>
      </p:sp>
      <p:sp>
        <p:nvSpPr>
          <p:cNvPr id="52" name="Shape 49"/>
          <p:cNvSpPr/>
          <p:nvPr/>
        </p:nvSpPr>
        <p:spPr>
          <a:xfrm>
            <a:off x="438912" y="5577840"/>
            <a:ext cx="11314176" cy="539496"/>
          </a:xfrm>
          <a:prstGeom prst="rect">
            <a:avLst/>
          </a:prstGeom>
          <a:solidFill>
            <a:srgbClr val="ECEFDF"/>
          </a:solidFill>
          <a:ln w="12700">
            <a:solidFill>
              <a:srgbClr val="ECEFDF"/>
            </a:solidFill>
            <a:prstDash val="solid"/>
          </a:ln>
        </p:spPr>
      </p:sp>
      <p:sp>
        <p:nvSpPr>
          <p:cNvPr id="53" name="Shape 50"/>
          <p:cNvSpPr/>
          <p:nvPr/>
        </p:nvSpPr>
        <p:spPr>
          <a:xfrm>
            <a:off x="438912" y="5577840"/>
            <a:ext cx="41148" cy="539496"/>
          </a:xfrm>
          <a:prstGeom prst="rect">
            <a:avLst/>
          </a:prstGeom>
          <a:solidFill>
            <a:srgbClr val="284907"/>
          </a:solidFill>
          <a:ln w="12700">
            <a:solidFill>
              <a:srgbClr val="284907"/>
            </a:solidFill>
            <a:prstDash val="solid"/>
          </a:ln>
        </p:spPr>
      </p:sp>
      <p:sp>
        <p:nvSpPr>
          <p:cNvPr id="54" name="Text 51"/>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Ein Wechsel von .99 nach .09 ist eine Nummernänderung, nicht automatisch ein neues medizinisches Verfahren.</a:t>
            </a:r>
            <a:endParaRPr lang="en-US" sz="1512"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ANHANG | UMSTELLUNG UND NACHWEIS</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UMNUMMERIERT</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A | Verschobene "Sonstige"-Resteklassen 3</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140, 172, 291; CHOP 2027: S. 141, 182, 304–305.</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89 / 124</a:t>
            </a:r>
            <a:endParaRPr lang="en-US" sz="900" dirty="0"/>
          </a:p>
        </p:txBody>
      </p:sp>
      <p:sp>
        <p:nvSpPr>
          <p:cNvPr id="16" name="Shape 13"/>
          <p:cNvSpPr/>
          <p:nvPr/>
        </p:nvSpPr>
        <p:spPr>
          <a:xfrm>
            <a:off x="438912" y="2020824"/>
            <a:ext cx="1737828" cy="438912"/>
          </a:xfrm>
          <a:prstGeom prst="rect">
            <a:avLst/>
          </a:prstGeom>
          <a:solidFill>
            <a:srgbClr val="303D43"/>
          </a:solidFill>
          <a:ln w="12700">
            <a:solidFill>
              <a:srgbClr val="303D43"/>
            </a:solidFill>
            <a:prstDash val="solid"/>
          </a:ln>
        </p:spPr>
      </p:sp>
      <p:sp>
        <p:nvSpPr>
          <p:cNvPr id="17" name="Text 14"/>
          <p:cNvSpPr/>
          <p:nvPr/>
        </p:nvSpPr>
        <p:spPr>
          <a:xfrm>
            <a:off x="557784" y="2093976"/>
            <a:ext cx="1500084"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2026</a:t>
            </a:r>
            <a:endParaRPr lang="en-US" sz="1327" dirty="0"/>
          </a:p>
        </p:txBody>
      </p:sp>
      <p:sp>
        <p:nvSpPr>
          <p:cNvPr id="18" name="Shape 15"/>
          <p:cNvSpPr/>
          <p:nvPr/>
        </p:nvSpPr>
        <p:spPr>
          <a:xfrm>
            <a:off x="2176740" y="2020824"/>
            <a:ext cx="1737828" cy="438912"/>
          </a:xfrm>
          <a:prstGeom prst="rect">
            <a:avLst/>
          </a:prstGeom>
          <a:solidFill>
            <a:srgbClr val="303D43"/>
          </a:solidFill>
          <a:ln w="12700">
            <a:solidFill>
              <a:srgbClr val="303D43"/>
            </a:solidFill>
            <a:prstDash val="solid"/>
          </a:ln>
        </p:spPr>
      </p:sp>
      <p:sp>
        <p:nvSpPr>
          <p:cNvPr id="19" name="Text 16"/>
          <p:cNvSpPr/>
          <p:nvPr/>
        </p:nvSpPr>
        <p:spPr>
          <a:xfrm>
            <a:off x="2295612" y="2093976"/>
            <a:ext cx="1500084"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2027</a:t>
            </a:r>
            <a:endParaRPr lang="en-US" sz="1327" dirty="0"/>
          </a:p>
        </p:txBody>
      </p:sp>
      <p:sp>
        <p:nvSpPr>
          <p:cNvPr id="20" name="Shape 17"/>
          <p:cNvSpPr/>
          <p:nvPr/>
        </p:nvSpPr>
        <p:spPr>
          <a:xfrm>
            <a:off x="3914568" y="2020824"/>
            <a:ext cx="7838520" cy="438912"/>
          </a:xfrm>
          <a:prstGeom prst="rect">
            <a:avLst/>
          </a:prstGeom>
          <a:solidFill>
            <a:srgbClr val="303D43"/>
          </a:solidFill>
          <a:ln w="12700">
            <a:solidFill>
              <a:srgbClr val="303D43"/>
            </a:solidFill>
            <a:prstDash val="solid"/>
          </a:ln>
        </p:spPr>
      </p:sp>
      <p:sp>
        <p:nvSpPr>
          <p:cNvPr id="21" name="Text 18"/>
          <p:cNvSpPr/>
          <p:nvPr/>
        </p:nvSpPr>
        <p:spPr>
          <a:xfrm>
            <a:off x="4033440" y="2093976"/>
            <a:ext cx="7600776"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Kodeinhalt 2027, sinngemäss</a:t>
            </a:r>
            <a:endParaRPr lang="en-US" sz="1327" dirty="0"/>
          </a:p>
        </p:txBody>
      </p:sp>
      <p:sp>
        <p:nvSpPr>
          <p:cNvPr id="22" name="Shape 19"/>
          <p:cNvSpPr/>
          <p:nvPr/>
        </p:nvSpPr>
        <p:spPr>
          <a:xfrm>
            <a:off x="438912" y="2459736"/>
            <a:ext cx="1737828" cy="616306"/>
          </a:xfrm>
          <a:prstGeom prst="rect">
            <a:avLst/>
          </a:prstGeom>
          <a:solidFill>
            <a:srgbClr val="FFFFFF"/>
          </a:solidFill>
          <a:ln w="12700">
            <a:solidFill>
              <a:srgbClr val="FFFFFF"/>
            </a:solidFill>
            <a:prstDash val="solid"/>
          </a:ln>
        </p:spPr>
      </p:sp>
      <p:sp>
        <p:nvSpPr>
          <p:cNvPr id="23" name="Text 20"/>
          <p:cNvSpPr/>
          <p:nvPr/>
        </p:nvSpPr>
        <p:spPr>
          <a:xfrm>
            <a:off x="557784" y="2528316"/>
            <a:ext cx="1500084" cy="479146"/>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39.61.99</a:t>
            </a:r>
            <a:endParaRPr lang="en-US" sz="1677" dirty="0"/>
          </a:p>
        </p:txBody>
      </p:sp>
      <p:sp>
        <p:nvSpPr>
          <p:cNvPr id="24" name="Shape 21"/>
          <p:cNvSpPr/>
          <p:nvPr/>
        </p:nvSpPr>
        <p:spPr>
          <a:xfrm>
            <a:off x="2176740" y="2459736"/>
            <a:ext cx="1737828" cy="616306"/>
          </a:xfrm>
          <a:prstGeom prst="rect">
            <a:avLst/>
          </a:prstGeom>
          <a:solidFill>
            <a:srgbClr val="FFFFFF"/>
          </a:solidFill>
          <a:ln w="12700">
            <a:solidFill>
              <a:srgbClr val="FFFFFF"/>
            </a:solidFill>
            <a:prstDash val="solid"/>
          </a:ln>
        </p:spPr>
      </p:sp>
      <p:sp>
        <p:nvSpPr>
          <p:cNvPr id="25" name="Text 22"/>
          <p:cNvSpPr/>
          <p:nvPr/>
        </p:nvSpPr>
        <p:spPr>
          <a:xfrm>
            <a:off x="2295612" y="2528316"/>
            <a:ext cx="1500084" cy="479146"/>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39.61.09</a:t>
            </a:r>
            <a:endParaRPr lang="en-US" sz="1677" dirty="0"/>
          </a:p>
        </p:txBody>
      </p:sp>
      <p:sp>
        <p:nvSpPr>
          <p:cNvPr id="26" name="Shape 23"/>
          <p:cNvSpPr/>
          <p:nvPr/>
        </p:nvSpPr>
        <p:spPr>
          <a:xfrm>
            <a:off x="3914568" y="2459736"/>
            <a:ext cx="7838520" cy="616306"/>
          </a:xfrm>
          <a:prstGeom prst="rect">
            <a:avLst/>
          </a:prstGeom>
          <a:solidFill>
            <a:srgbClr val="FFFFFF"/>
          </a:solidFill>
          <a:ln w="12700">
            <a:solidFill>
              <a:srgbClr val="FFFFFF"/>
            </a:solidFill>
            <a:prstDash val="solid"/>
          </a:ln>
        </p:spPr>
      </p:sp>
      <p:sp>
        <p:nvSpPr>
          <p:cNvPr id="27" name="Text 24"/>
          <p:cNvSpPr/>
          <p:nvPr/>
        </p:nvSpPr>
        <p:spPr>
          <a:xfrm>
            <a:off x="4033440" y="2528316"/>
            <a:ext cx="7600776" cy="479146"/>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Extrakorporelle Zirkulation [ECC], sonstige</a:t>
            </a:r>
            <a:endParaRPr lang="en-US" sz="1677" dirty="0"/>
          </a:p>
        </p:txBody>
      </p:sp>
      <p:sp>
        <p:nvSpPr>
          <p:cNvPr id="28" name="Shape 25"/>
          <p:cNvSpPr/>
          <p:nvPr/>
        </p:nvSpPr>
        <p:spPr>
          <a:xfrm>
            <a:off x="438912" y="3076042"/>
            <a:ext cx="1737828" cy="616306"/>
          </a:xfrm>
          <a:prstGeom prst="rect">
            <a:avLst/>
          </a:prstGeom>
          <a:solidFill>
            <a:srgbClr val="F0EBE1"/>
          </a:solidFill>
          <a:ln w="12700">
            <a:solidFill>
              <a:srgbClr val="F0EBE1"/>
            </a:solidFill>
            <a:prstDash val="solid"/>
          </a:ln>
        </p:spPr>
      </p:sp>
      <p:sp>
        <p:nvSpPr>
          <p:cNvPr id="29" name="Text 26"/>
          <p:cNvSpPr/>
          <p:nvPr/>
        </p:nvSpPr>
        <p:spPr>
          <a:xfrm>
            <a:off x="557784" y="3144622"/>
            <a:ext cx="1500084" cy="479146"/>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42.99.99</a:t>
            </a:r>
            <a:endParaRPr lang="en-US" sz="1677" dirty="0"/>
          </a:p>
        </p:txBody>
      </p:sp>
      <p:sp>
        <p:nvSpPr>
          <p:cNvPr id="30" name="Shape 27"/>
          <p:cNvSpPr/>
          <p:nvPr/>
        </p:nvSpPr>
        <p:spPr>
          <a:xfrm>
            <a:off x="2176740" y="3076042"/>
            <a:ext cx="1737828" cy="616306"/>
          </a:xfrm>
          <a:prstGeom prst="rect">
            <a:avLst/>
          </a:prstGeom>
          <a:solidFill>
            <a:srgbClr val="F0EBE1"/>
          </a:solidFill>
          <a:ln w="12700">
            <a:solidFill>
              <a:srgbClr val="F0EBE1"/>
            </a:solidFill>
            <a:prstDash val="solid"/>
          </a:ln>
        </p:spPr>
      </p:sp>
      <p:sp>
        <p:nvSpPr>
          <p:cNvPr id="31" name="Text 28"/>
          <p:cNvSpPr/>
          <p:nvPr/>
        </p:nvSpPr>
        <p:spPr>
          <a:xfrm>
            <a:off x="2295612" y="3144622"/>
            <a:ext cx="1500084" cy="479146"/>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42.99.09</a:t>
            </a:r>
            <a:endParaRPr lang="en-US" sz="1677" dirty="0"/>
          </a:p>
        </p:txBody>
      </p:sp>
      <p:sp>
        <p:nvSpPr>
          <p:cNvPr id="32" name="Shape 29"/>
          <p:cNvSpPr/>
          <p:nvPr/>
        </p:nvSpPr>
        <p:spPr>
          <a:xfrm>
            <a:off x="3914568" y="3076042"/>
            <a:ext cx="7838520" cy="616306"/>
          </a:xfrm>
          <a:prstGeom prst="rect">
            <a:avLst/>
          </a:prstGeom>
          <a:solidFill>
            <a:srgbClr val="F0EBE1"/>
          </a:solidFill>
          <a:ln w="12700">
            <a:solidFill>
              <a:srgbClr val="F0EBE1"/>
            </a:solidFill>
            <a:prstDash val="solid"/>
          </a:ln>
        </p:spPr>
      </p:sp>
      <p:sp>
        <p:nvSpPr>
          <p:cNvPr id="33" name="Text 30"/>
          <p:cNvSpPr/>
          <p:nvPr/>
        </p:nvSpPr>
        <p:spPr>
          <a:xfrm>
            <a:off x="4033440" y="3144622"/>
            <a:ext cx="7600776" cy="479146"/>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Sonstige Operation am Ösophagus, sonstige</a:t>
            </a:r>
            <a:endParaRPr lang="en-US" sz="1677" dirty="0"/>
          </a:p>
        </p:txBody>
      </p:sp>
      <p:sp>
        <p:nvSpPr>
          <p:cNvPr id="34" name="Shape 31"/>
          <p:cNvSpPr/>
          <p:nvPr/>
        </p:nvSpPr>
        <p:spPr>
          <a:xfrm>
            <a:off x="438912" y="3692347"/>
            <a:ext cx="1737828" cy="837590"/>
          </a:xfrm>
          <a:prstGeom prst="rect">
            <a:avLst/>
          </a:prstGeom>
          <a:solidFill>
            <a:srgbClr val="FFFFFF"/>
          </a:solidFill>
          <a:ln w="12700">
            <a:solidFill>
              <a:srgbClr val="FFFFFF"/>
            </a:solidFill>
            <a:prstDash val="solid"/>
          </a:ln>
        </p:spPr>
      </p:sp>
      <p:sp>
        <p:nvSpPr>
          <p:cNvPr id="35" name="Text 32"/>
          <p:cNvSpPr/>
          <p:nvPr/>
        </p:nvSpPr>
        <p:spPr>
          <a:xfrm>
            <a:off x="557784" y="3760927"/>
            <a:ext cx="1500084" cy="700430"/>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81.71.99</a:t>
            </a:r>
            <a:endParaRPr lang="en-US" sz="1677" dirty="0"/>
          </a:p>
        </p:txBody>
      </p:sp>
      <p:sp>
        <p:nvSpPr>
          <p:cNvPr id="36" name="Shape 33"/>
          <p:cNvSpPr/>
          <p:nvPr/>
        </p:nvSpPr>
        <p:spPr>
          <a:xfrm>
            <a:off x="2176740" y="3692347"/>
            <a:ext cx="1737828" cy="837590"/>
          </a:xfrm>
          <a:prstGeom prst="rect">
            <a:avLst/>
          </a:prstGeom>
          <a:solidFill>
            <a:srgbClr val="FFFFFF"/>
          </a:solidFill>
          <a:ln w="12700">
            <a:solidFill>
              <a:srgbClr val="FFFFFF"/>
            </a:solidFill>
            <a:prstDash val="solid"/>
          </a:ln>
        </p:spPr>
      </p:sp>
      <p:sp>
        <p:nvSpPr>
          <p:cNvPr id="37" name="Text 34"/>
          <p:cNvSpPr/>
          <p:nvPr/>
        </p:nvSpPr>
        <p:spPr>
          <a:xfrm>
            <a:off x="2295612" y="3760927"/>
            <a:ext cx="1500084" cy="700430"/>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81.71.09</a:t>
            </a:r>
            <a:endParaRPr lang="en-US" sz="1677" dirty="0"/>
          </a:p>
        </p:txBody>
      </p:sp>
      <p:sp>
        <p:nvSpPr>
          <p:cNvPr id="38" name="Shape 35"/>
          <p:cNvSpPr/>
          <p:nvPr/>
        </p:nvSpPr>
        <p:spPr>
          <a:xfrm>
            <a:off x="3914568" y="3692347"/>
            <a:ext cx="7838520" cy="837590"/>
          </a:xfrm>
          <a:prstGeom prst="rect">
            <a:avLst/>
          </a:prstGeom>
          <a:solidFill>
            <a:srgbClr val="FFFFFF"/>
          </a:solidFill>
          <a:ln w="12700">
            <a:solidFill>
              <a:srgbClr val="FFFFFF"/>
            </a:solidFill>
            <a:prstDash val="solid"/>
          </a:ln>
        </p:spPr>
      </p:sp>
      <p:sp>
        <p:nvSpPr>
          <p:cNvPr id="39" name="Text 36"/>
          <p:cNvSpPr/>
          <p:nvPr/>
        </p:nvSpPr>
        <p:spPr>
          <a:xfrm>
            <a:off x="4033440" y="3760927"/>
            <a:ext cx="7600776" cy="700430"/>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Implantation oder Revision einer Endoprothese des Metakarpophalangeal- oder Interphalangealgelenks, sonstige</a:t>
            </a:r>
            <a:endParaRPr lang="en-US" sz="1677" dirty="0"/>
          </a:p>
        </p:txBody>
      </p:sp>
      <p:sp>
        <p:nvSpPr>
          <p:cNvPr id="40" name="Shape 37"/>
          <p:cNvSpPr/>
          <p:nvPr/>
        </p:nvSpPr>
        <p:spPr>
          <a:xfrm>
            <a:off x="438912" y="4529938"/>
            <a:ext cx="1737828" cy="837590"/>
          </a:xfrm>
          <a:prstGeom prst="rect">
            <a:avLst/>
          </a:prstGeom>
          <a:solidFill>
            <a:srgbClr val="F0EBE1"/>
          </a:solidFill>
          <a:ln w="12700">
            <a:solidFill>
              <a:srgbClr val="F0EBE1"/>
            </a:solidFill>
            <a:prstDash val="solid"/>
          </a:ln>
        </p:spPr>
      </p:sp>
      <p:sp>
        <p:nvSpPr>
          <p:cNvPr id="41" name="Text 38"/>
          <p:cNvSpPr/>
          <p:nvPr/>
        </p:nvSpPr>
        <p:spPr>
          <a:xfrm>
            <a:off x="557784" y="4598518"/>
            <a:ext cx="1500084" cy="700430"/>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81.74.99</a:t>
            </a:r>
            <a:endParaRPr lang="en-US" sz="1677" dirty="0"/>
          </a:p>
        </p:txBody>
      </p:sp>
      <p:sp>
        <p:nvSpPr>
          <p:cNvPr id="42" name="Shape 39"/>
          <p:cNvSpPr/>
          <p:nvPr/>
        </p:nvSpPr>
        <p:spPr>
          <a:xfrm>
            <a:off x="2176740" y="4529938"/>
            <a:ext cx="1737828" cy="837590"/>
          </a:xfrm>
          <a:prstGeom prst="rect">
            <a:avLst/>
          </a:prstGeom>
          <a:solidFill>
            <a:srgbClr val="F0EBE1"/>
          </a:solidFill>
          <a:ln w="12700">
            <a:solidFill>
              <a:srgbClr val="F0EBE1"/>
            </a:solidFill>
            <a:prstDash val="solid"/>
          </a:ln>
        </p:spPr>
      </p:sp>
      <p:sp>
        <p:nvSpPr>
          <p:cNvPr id="43" name="Text 40"/>
          <p:cNvSpPr/>
          <p:nvPr/>
        </p:nvSpPr>
        <p:spPr>
          <a:xfrm>
            <a:off x="2295612" y="4598518"/>
            <a:ext cx="1500084" cy="700430"/>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81.74.09</a:t>
            </a:r>
            <a:endParaRPr lang="en-US" sz="1677" dirty="0"/>
          </a:p>
        </p:txBody>
      </p:sp>
      <p:sp>
        <p:nvSpPr>
          <p:cNvPr id="44" name="Shape 41"/>
          <p:cNvSpPr/>
          <p:nvPr/>
        </p:nvSpPr>
        <p:spPr>
          <a:xfrm>
            <a:off x="3914568" y="4529938"/>
            <a:ext cx="7838520" cy="837590"/>
          </a:xfrm>
          <a:prstGeom prst="rect">
            <a:avLst/>
          </a:prstGeom>
          <a:solidFill>
            <a:srgbClr val="F0EBE1"/>
          </a:solidFill>
          <a:ln w="12700">
            <a:solidFill>
              <a:srgbClr val="F0EBE1"/>
            </a:solidFill>
            <a:prstDash val="solid"/>
          </a:ln>
        </p:spPr>
      </p:sp>
      <p:sp>
        <p:nvSpPr>
          <p:cNvPr id="45" name="Text 42"/>
          <p:cNvSpPr/>
          <p:nvPr/>
        </p:nvSpPr>
        <p:spPr>
          <a:xfrm>
            <a:off x="4033440" y="4598518"/>
            <a:ext cx="7600776" cy="700430"/>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Implantation oder Revision einer Endoprothese des Radiokarpal-, Karpokarpal- oder Karpometakarpalgelenks, sonstige</a:t>
            </a:r>
            <a:endParaRPr lang="en-US" sz="1677" dirty="0"/>
          </a:p>
        </p:txBody>
      </p:sp>
      <p:sp>
        <p:nvSpPr>
          <p:cNvPr id="46" name="Shape 43"/>
          <p:cNvSpPr/>
          <p:nvPr/>
        </p:nvSpPr>
        <p:spPr>
          <a:xfrm>
            <a:off x="438912" y="5577840"/>
            <a:ext cx="11314176" cy="539496"/>
          </a:xfrm>
          <a:prstGeom prst="rect">
            <a:avLst/>
          </a:prstGeom>
          <a:solidFill>
            <a:srgbClr val="ECEFDF"/>
          </a:solidFill>
          <a:ln w="12700">
            <a:solidFill>
              <a:srgbClr val="ECEFDF"/>
            </a:solidFill>
            <a:prstDash val="solid"/>
          </a:ln>
        </p:spPr>
      </p:sp>
      <p:sp>
        <p:nvSpPr>
          <p:cNvPr id="47" name="Shape 44"/>
          <p:cNvSpPr/>
          <p:nvPr/>
        </p:nvSpPr>
        <p:spPr>
          <a:xfrm>
            <a:off x="438912" y="5577840"/>
            <a:ext cx="41148" cy="539496"/>
          </a:xfrm>
          <a:prstGeom prst="rect">
            <a:avLst/>
          </a:prstGeom>
          <a:solidFill>
            <a:srgbClr val="284907"/>
          </a:solidFill>
          <a:ln w="12700">
            <a:solidFill>
              <a:srgbClr val="284907"/>
            </a:solidFill>
            <a:prstDash val="solid"/>
          </a:ln>
        </p:spPr>
      </p:sp>
      <p:sp>
        <p:nvSpPr>
          <p:cNvPr id="48" name="Text 45"/>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Ein Wechsel von .99 nach .09 ist eine Nummernänderung, nicht automatisch ein neues medizinisches Verfahren.</a:t>
            </a:r>
            <a:endParaRPr lang="en-US" sz="1512"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ANHANG | UMSTELLUNG UND NACHWEIS</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STREICHUNGEN</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A | Streichungen ohne pauschalen Ersatz</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2027, Einleitung S. VI, VIII–XI, XII und XIV.</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90 / 124</a:t>
            </a:r>
            <a:endParaRPr lang="en-US" sz="900" dirty="0"/>
          </a:p>
        </p:txBody>
      </p:sp>
      <p:sp>
        <p:nvSpPr>
          <p:cNvPr id="16" name="Shape 13"/>
          <p:cNvSpPr/>
          <p:nvPr/>
        </p:nvSpPr>
        <p:spPr>
          <a:xfrm>
            <a:off x="438912" y="2020824"/>
            <a:ext cx="2561010" cy="438912"/>
          </a:xfrm>
          <a:prstGeom prst="rect">
            <a:avLst/>
          </a:prstGeom>
          <a:solidFill>
            <a:srgbClr val="303D43"/>
          </a:solidFill>
          <a:ln w="12700">
            <a:solidFill>
              <a:srgbClr val="303D43"/>
            </a:solidFill>
            <a:prstDash val="solid"/>
          </a:ln>
        </p:spPr>
      </p:sp>
      <p:sp>
        <p:nvSpPr>
          <p:cNvPr id="17" name="Text 14"/>
          <p:cNvSpPr/>
          <p:nvPr/>
        </p:nvSpPr>
        <p:spPr>
          <a:xfrm>
            <a:off x="557784" y="2093976"/>
            <a:ext cx="2323266"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Gestrichen</a:t>
            </a:r>
            <a:endParaRPr lang="en-US" sz="1327" dirty="0"/>
          </a:p>
        </p:txBody>
      </p:sp>
      <p:sp>
        <p:nvSpPr>
          <p:cNvPr id="18" name="Shape 15"/>
          <p:cNvSpPr/>
          <p:nvPr/>
        </p:nvSpPr>
        <p:spPr>
          <a:xfrm>
            <a:off x="2999922" y="2020824"/>
            <a:ext cx="4253106" cy="438912"/>
          </a:xfrm>
          <a:prstGeom prst="rect">
            <a:avLst/>
          </a:prstGeom>
          <a:solidFill>
            <a:srgbClr val="303D43"/>
          </a:solidFill>
          <a:ln w="12700">
            <a:solidFill>
              <a:srgbClr val="303D43"/>
            </a:solidFill>
            <a:prstDash val="solid"/>
          </a:ln>
        </p:spPr>
      </p:sp>
      <p:sp>
        <p:nvSpPr>
          <p:cNvPr id="19" name="Text 16"/>
          <p:cNvSpPr/>
          <p:nvPr/>
        </p:nvSpPr>
        <p:spPr>
          <a:xfrm>
            <a:off x="3118794" y="2093976"/>
            <a:ext cx="4015362"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Grund / Einordnung</a:t>
            </a:r>
            <a:endParaRPr lang="en-US" sz="1327" dirty="0"/>
          </a:p>
        </p:txBody>
      </p:sp>
      <p:sp>
        <p:nvSpPr>
          <p:cNvPr id="20" name="Shape 17"/>
          <p:cNvSpPr/>
          <p:nvPr/>
        </p:nvSpPr>
        <p:spPr>
          <a:xfrm>
            <a:off x="7253028" y="2020824"/>
            <a:ext cx="4500060" cy="438912"/>
          </a:xfrm>
          <a:prstGeom prst="rect">
            <a:avLst/>
          </a:prstGeom>
          <a:solidFill>
            <a:srgbClr val="303D43"/>
          </a:solidFill>
          <a:ln w="12700">
            <a:solidFill>
              <a:srgbClr val="303D43"/>
            </a:solidFill>
            <a:prstDash val="solid"/>
          </a:ln>
        </p:spPr>
      </p:sp>
      <p:sp>
        <p:nvSpPr>
          <p:cNvPr id="21" name="Text 18"/>
          <p:cNvSpPr/>
          <p:nvPr/>
        </p:nvSpPr>
        <p:spPr>
          <a:xfrm>
            <a:off x="7371900" y="2093976"/>
            <a:ext cx="4262316"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Umgang</a:t>
            </a:r>
            <a:endParaRPr lang="en-US" sz="1327" dirty="0"/>
          </a:p>
        </p:txBody>
      </p:sp>
      <p:sp>
        <p:nvSpPr>
          <p:cNvPr id="22" name="Shape 19"/>
          <p:cNvSpPr/>
          <p:nvPr/>
        </p:nvSpPr>
        <p:spPr>
          <a:xfrm>
            <a:off x="438912" y="2459736"/>
            <a:ext cx="2561010" cy="459212"/>
          </a:xfrm>
          <a:prstGeom prst="rect">
            <a:avLst/>
          </a:prstGeom>
          <a:solidFill>
            <a:srgbClr val="FFFFFF"/>
          </a:solidFill>
          <a:ln w="12700">
            <a:solidFill>
              <a:srgbClr val="FFFFFF"/>
            </a:solidFill>
            <a:prstDash val="solid"/>
          </a:ln>
        </p:spPr>
      </p:sp>
      <p:sp>
        <p:nvSpPr>
          <p:cNvPr id="23" name="Text 20"/>
          <p:cNvSpPr/>
          <p:nvPr/>
        </p:nvSpPr>
        <p:spPr>
          <a:xfrm>
            <a:off x="557784" y="2528316"/>
            <a:ext cx="2323266" cy="322052"/>
          </a:xfrm>
          <a:prstGeom prst="rect">
            <a:avLst/>
          </a:prstGeom>
          <a:noFill/>
          <a:ln/>
        </p:spPr>
        <p:txBody>
          <a:bodyPr wrap="square" lIns="0" tIns="0" rIns="0" bIns="0" rtlCol="0" anchor="ctr"/>
          <a:lstStyle/>
          <a:p>
            <a:pPr marL="0" indent="0">
              <a:lnSpc>
                <a:spcPct val="104000"/>
              </a:lnSpc>
              <a:buNone/>
            </a:pPr>
            <a:r>
              <a:rPr lang="en-US" sz="1618" b="1" dirty="0">
                <a:solidFill>
                  <a:srgbClr val="243239"/>
                </a:solidFill>
                <a:latin typeface="Arial" pitchFamily="34" charset="0"/>
                <a:ea typeface="Arial" pitchFamily="34" charset="-122"/>
                <a:cs typeface="Arial" pitchFamily="34" charset="-120"/>
              </a:rPr>
              <a:t>39.66</a:t>
            </a:r>
            <a:endParaRPr lang="en-US" sz="1618" dirty="0"/>
          </a:p>
        </p:txBody>
      </p:sp>
      <p:sp>
        <p:nvSpPr>
          <p:cNvPr id="24" name="Shape 21"/>
          <p:cNvSpPr/>
          <p:nvPr/>
        </p:nvSpPr>
        <p:spPr>
          <a:xfrm>
            <a:off x="2999922" y="2459736"/>
            <a:ext cx="4253106" cy="459212"/>
          </a:xfrm>
          <a:prstGeom prst="rect">
            <a:avLst/>
          </a:prstGeom>
          <a:solidFill>
            <a:srgbClr val="FFFFFF"/>
          </a:solidFill>
          <a:ln w="12700">
            <a:solidFill>
              <a:srgbClr val="FFFFFF"/>
            </a:solidFill>
            <a:prstDash val="solid"/>
          </a:ln>
        </p:spPr>
      </p:sp>
      <p:sp>
        <p:nvSpPr>
          <p:cNvPr id="25" name="Text 22"/>
          <p:cNvSpPr/>
          <p:nvPr/>
        </p:nvSpPr>
        <p:spPr>
          <a:xfrm>
            <a:off x="3118794" y="2528316"/>
            <a:ext cx="4015362" cy="322052"/>
          </a:xfrm>
          <a:prstGeom prst="rect">
            <a:avLst/>
          </a:prstGeom>
          <a:noFill/>
          <a:ln/>
        </p:spPr>
        <p:txBody>
          <a:bodyPr wrap="square" lIns="0" tIns="0" rIns="0" bIns="0" rtlCol="0" anchor="ctr"/>
          <a:lstStyle/>
          <a:p>
            <a:pPr marL="0" indent="0">
              <a:lnSpc>
                <a:spcPct val="104000"/>
              </a:lnSpc>
              <a:buNone/>
            </a:pPr>
            <a:r>
              <a:rPr lang="en-US" sz="1618" dirty="0">
                <a:solidFill>
                  <a:srgbClr val="243239"/>
                </a:solidFill>
                <a:latin typeface="Arial" pitchFamily="34" charset="0"/>
                <a:ea typeface="Arial" pitchFamily="34" charset="-122"/>
                <a:cs typeface="Arial" pitchFamily="34" charset="-120"/>
              </a:rPr>
              <a:t>Spezifischere Verfahren sind verfügbar</a:t>
            </a:r>
            <a:endParaRPr lang="en-US" sz="1618" dirty="0"/>
          </a:p>
        </p:txBody>
      </p:sp>
      <p:sp>
        <p:nvSpPr>
          <p:cNvPr id="26" name="Shape 23"/>
          <p:cNvSpPr/>
          <p:nvPr/>
        </p:nvSpPr>
        <p:spPr>
          <a:xfrm>
            <a:off x="7253028" y="2459736"/>
            <a:ext cx="4500060" cy="459212"/>
          </a:xfrm>
          <a:prstGeom prst="rect">
            <a:avLst/>
          </a:prstGeom>
          <a:solidFill>
            <a:srgbClr val="FFFFFF"/>
          </a:solidFill>
          <a:ln w="12700">
            <a:solidFill>
              <a:srgbClr val="FFFFFF"/>
            </a:solidFill>
            <a:prstDash val="solid"/>
          </a:ln>
        </p:spPr>
      </p:sp>
      <p:sp>
        <p:nvSpPr>
          <p:cNvPr id="27" name="Text 24"/>
          <p:cNvSpPr/>
          <p:nvPr/>
        </p:nvSpPr>
        <p:spPr>
          <a:xfrm>
            <a:off x="7371900" y="2528316"/>
            <a:ext cx="4262316" cy="322052"/>
          </a:xfrm>
          <a:prstGeom prst="rect">
            <a:avLst/>
          </a:prstGeom>
          <a:noFill/>
          <a:ln/>
        </p:spPr>
        <p:txBody>
          <a:bodyPr wrap="square" lIns="0" tIns="0" rIns="0" bIns="0" rtlCol="0" anchor="ctr"/>
          <a:lstStyle/>
          <a:p>
            <a:pPr marL="0" indent="0">
              <a:lnSpc>
                <a:spcPct val="104000"/>
              </a:lnSpc>
              <a:buNone/>
            </a:pPr>
            <a:r>
              <a:rPr lang="en-US" sz="1618" dirty="0">
                <a:solidFill>
                  <a:srgbClr val="243239"/>
                </a:solidFill>
                <a:latin typeface="Arial" pitchFamily="34" charset="0"/>
                <a:ea typeface="Arial" pitchFamily="34" charset="-122"/>
                <a:cs typeface="Arial" pitchFamily="34" charset="-120"/>
              </a:rPr>
              <a:t>39.61.- / 37.6A.- sachverhaltsbezogen prüfen.</a:t>
            </a:r>
            <a:endParaRPr lang="en-US" sz="1618" dirty="0"/>
          </a:p>
        </p:txBody>
      </p:sp>
      <p:sp>
        <p:nvSpPr>
          <p:cNvPr id="28" name="Shape 25"/>
          <p:cNvSpPr/>
          <p:nvPr/>
        </p:nvSpPr>
        <p:spPr>
          <a:xfrm>
            <a:off x="438912" y="2918948"/>
            <a:ext cx="2561010" cy="663123"/>
          </a:xfrm>
          <a:prstGeom prst="rect">
            <a:avLst/>
          </a:prstGeom>
          <a:solidFill>
            <a:srgbClr val="F0EBE1"/>
          </a:solidFill>
          <a:ln w="12700">
            <a:solidFill>
              <a:srgbClr val="F0EBE1"/>
            </a:solidFill>
            <a:prstDash val="solid"/>
          </a:ln>
        </p:spPr>
      </p:sp>
      <p:sp>
        <p:nvSpPr>
          <p:cNvPr id="29" name="Text 26"/>
          <p:cNvSpPr/>
          <p:nvPr/>
        </p:nvSpPr>
        <p:spPr>
          <a:xfrm>
            <a:off x="557784" y="2987528"/>
            <a:ext cx="2323266" cy="525963"/>
          </a:xfrm>
          <a:prstGeom prst="rect">
            <a:avLst/>
          </a:prstGeom>
          <a:noFill/>
          <a:ln/>
        </p:spPr>
        <p:txBody>
          <a:bodyPr wrap="square" lIns="0" tIns="0" rIns="0" bIns="0" rtlCol="0" anchor="ctr"/>
          <a:lstStyle/>
          <a:p>
            <a:pPr marL="0" indent="0">
              <a:lnSpc>
                <a:spcPct val="104000"/>
              </a:lnSpc>
              <a:buNone/>
            </a:pPr>
            <a:r>
              <a:rPr lang="en-US" sz="1618" b="1" dirty="0">
                <a:solidFill>
                  <a:srgbClr val="243239"/>
                </a:solidFill>
                <a:latin typeface="Arial" pitchFamily="34" charset="0"/>
                <a:ea typeface="Arial" pitchFamily="34" charset="-122"/>
                <a:cs typeface="Arial" pitchFamily="34" charset="-120"/>
              </a:rPr>
              <a:t>39.95.I-</a:t>
            </a:r>
            <a:endParaRPr lang="en-US" sz="1618" dirty="0"/>
          </a:p>
        </p:txBody>
      </p:sp>
      <p:sp>
        <p:nvSpPr>
          <p:cNvPr id="30" name="Shape 27"/>
          <p:cNvSpPr/>
          <p:nvPr/>
        </p:nvSpPr>
        <p:spPr>
          <a:xfrm>
            <a:off x="2999922" y="2918948"/>
            <a:ext cx="4253106" cy="663123"/>
          </a:xfrm>
          <a:prstGeom prst="rect">
            <a:avLst/>
          </a:prstGeom>
          <a:solidFill>
            <a:srgbClr val="F0EBE1"/>
          </a:solidFill>
          <a:ln w="12700">
            <a:solidFill>
              <a:srgbClr val="F0EBE1"/>
            </a:solidFill>
            <a:prstDash val="solid"/>
          </a:ln>
        </p:spPr>
      </p:sp>
      <p:sp>
        <p:nvSpPr>
          <p:cNvPr id="31" name="Text 28"/>
          <p:cNvSpPr/>
          <p:nvPr/>
        </p:nvSpPr>
        <p:spPr>
          <a:xfrm>
            <a:off x="3118794" y="2987528"/>
            <a:ext cx="4015362" cy="525963"/>
          </a:xfrm>
          <a:prstGeom prst="rect">
            <a:avLst/>
          </a:prstGeom>
          <a:noFill/>
          <a:ln/>
        </p:spPr>
        <p:txBody>
          <a:bodyPr wrap="square" lIns="0" tIns="0" rIns="0" bIns="0" rtlCol="0" anchor="ctr"/>
          <a:lstStyle/>
          <a:p>
            <a:pPr marL="0" indent="0">
              <a:lnSpc>
                <a:spcPct val="104000"/>
              </a:lnSpc>
              <a:buNone/>
            </a:pPr>
            <a:r>
              <a:rPr lang="en-US" sz="1618" dirty="0">
                <a:solidFill>
                  <a:srgbClr val="243239"/>
                </a:solidFill>
                <a:latin typeface="Arial" pitchFamily="34" charset="0"/>
                <a:ea typeface="Arial" pitchFamily="34" charset="-122"/>
                <a:cs typeface="Arial" pitchFamily="34" charset="-120"/>
              </a:rPr>
              <a:t>Zusatzinformationen definitiv entfernt</a:t>
            </a:r>
            <a:endParaRPr lang="en-US" sz="1618" dirty="0"/>
          </a:p>
        </p:txBody>
      </p:sp>
      <p:sp>
        <p:nvSpPr>
          <p:cNvPr id="32" name="Shape 29"/>
          <p:cNvSpPr/>
          <p:nvPr/>
        </p:nvSpPr>
        <p:spPr>
          <a:xfrm>
            <a:off x="7253028" y="2918948"/>
            <a:ext cx="4500060" cy="663123"/>
          </a:xfrm>
          <a:prstGeom prst="rect">
            <a:avLst/>
          </a:prstGeom>
          <a:solidFill>
            <a:srgbClr val="F0EBE1"/>
          </a:solidFill>
          <a:ln w="12700">
            <a:solidFill>
              <a:srgbClr val="F0EBE1"/>
            </a:solidFill>
            <a:prstDash val="solid"/>
          </a:ln>
        </p:spPr>
      </p:sp>
      <p:sp>
        <p:nvSpPr>
          <p:cNvPr id="33" name="Text 30"/>
          <p:cNvSpPr/>
          <p:nvPr/>
        </p:nvSpPr>
        <p:spPr>
          <a:xfrm>
            <a:off x="7371900" y="2987528"/>
            <a:ext cx="4262316" cy="525963"/>
          </a:xfrm>
          <a:prstGeom prst="rect">
            <a:avLst/>
          </a:prstGeom>
          <a:noFill/>
          <a:ln/>
        </p:spPr>
        <p:txBody>
          <a:bodyPr wrap="square" lIns="0" tIns="0" rIns="0" bIns="0" rtlCol="0" anchor="ctr"/>
          <a:lstStyle/>
          <a:p>
            <a:pPr marL="0" indent="0">
              <a:lnSpc>
                <a:spcPct val="104000"/>
              </a:lnSpc>
              <a:buNone/>
            </a:pPr>
            <a:r>
              <a:rPr lang="en-US" sz="1618" dirty="0">
                <a:solidFill>
                  <a:srgbClr val="243239"/>
                </a:solidFill>
                <a:latin typeface="Arial" pitchFamily="34" charset="0"/>
                <a:ea typeface="Arial" pitchFamily="34" charset="-122"/>
                <a:cs typeface="Arial" pitchFamily="34" charset="-120"/>
              </a:rPr>
              <a:t>Keinen unveränderten Nachfolger unterstellen.</a:t>
            </a:r>
            <a:endParaRPr lang="en-US" sz="1618" dirty="0"/>
          </a:p>
        </p:txBody>
      </p:sp>
      <p:sp>
        <p:nvSpPr>
          <p:cNvPr id="34" name="Shape 31"/>
          <p:cNvSpPr/>
          <p:nvPr/>
        </p:nvSpPr>
        <p:spPr>
          <a:xfrm>
            <a:off x="438912" y="3582071"/>
            <a:ext cx="2561010" cy="663123"/>
          </a:xfrm>
          <a:prstGeom prst="rect">
            <a:avLst/>
          </a:prstGeom>
          <a:solidFill>
            <a:srgbClr val="FFFFFF"/>
          </a:solidFill>
          <a:ln w="12700">
            <a:solidFill>
              <a:srgbClr val="FFFFFF"/>
            </a:solidFill>
            <a:prstDash val="solid"/>
          </a:ln>
        </p:spPr>
      </p:sp>
      <p:sp>
        <p:nvSpPr>
          <p:cNvPr id="35" name="Text 32"/>
          <p:cNvSpPr/>
          <p:nvPr/>
        </p:nvSpPr>
        <p:spPr>
          <a:xfrm>
            <a:off x="557784" y="3650651"/>
            <a:ext cx="2323266" cy="525963"/>
          </a:xfrm>
          <a:prstGeom prst="rect">
            <a:avLst/>
          </a:prstGeom>
          <a:noFill/>
          <a:ln/>
        </p:spPr>
        <p:txBody>
          <a:bodyPr wrap="square" lIns="0" tIns="0" rIns="0" bIns="0" rtlCol="0" anchor="ctr"/>
          <a:lstStyle/>
          <a:p>
            <a:pPr marL="0" indent="0">
              <a:lnSpc>
                <a:spcPct val="104000"/>
              </a:lnSpc>
              <a:buNone/>
            </a:pPr>
            <a:r>
              <a:rPr lang="en-US" sz="1618" b="1" dirty="0">
                <a:solidFill>
                  <a:srgbClr val="243239"/>
                </a:solidFill>
                <a:latin typeface="Arial" pitchFamily="34" charset="0"/>
                <a:ea typeface="Arial" pitchFamily="34" charset="-122"/>
                <a:cs typeface="Arial" pitchFamily="34" charset="-120"/>
              </a:rPr>
              <a:t>42.99.10</a:t>
            </a:r>
            <a:endParaRPr lang="en-US" sz="1618" dirty="0"/>
          </a:p>
        </p:txBody>
      </p:sp>
      <p:sp>
        <p:nvSpPr>
          <p:cNvPr id="36" name="Shape 33"/>
          <p:cNvSpPr/>
          <p:nvPr/>
        </p:nvSpPr>
        <p:spPr>
          <a:xfrm>
            <a:off x="2999922" y="3582071"/>
            <a:ext cx="4253106" cy="663123"/>
          </a:xfrm>
          <a:prstGeom prst="rect">
            <a:avLst/>
          </a:prstGeom>
          <a:solidFill>
            <a:srgbClr val="FFFFFF"/>
          </a:solidFill>
          <a:ln w="12700">
            <a:solidFill>
              <a:srgbClr val="FFFFFF"/>
            </a:solidFill>
            <a:prstDash val="solid"/>
          </a:ln>
        </p:spPr>
      </p:sp>
      <p:sp>
        <p:nvSpPr>
          <p:cNvPr id="37" name="Text 34"/>
          <p:cNvSpPr/>
          <p:nvPr/>
        </p:nvSpPr>
        <p:spPr>
          <a:xfrm>
            <a:off x="3118794" y="3650651"/>
            <a:ext cx="4015362" cy="525963"/>
          </a:xfrm>
          <a:prstGeom prst="rect">
            <a:avLst/>
          </a:prstGeom>
          <a:noFill/>
          <a:ln/>
        </p:spPr>
        <p:txBody>
          <a:bodyPr wrap="square" lIns="0" tIns="0" rIns="0" bIns="0" rtlCol="0" anchor="ctr"/>
          <a:lstStyle/>
          <a:p>
            <a:pPr marL="0" indent="0">
              <a:lnSpc>
                <a:spcPct val="104000"/>
              </a:lnSpc>
              <a:buNone/>
            </a:pPr>
            <a:r>
              <a:rPr lang="en-US" sz="1618" dirty="0">
                <a:solidFill>
                  <a:srgbClr val="243239"/>
                </a:solidFill>
                <a:latin typeface="Arial" pitchFamily="34" charset="0"/>
                <a:ea typeface="Arial" pitchFamily="34" charset="-122"/>
                <a:cs typeface="Arial" pitchFamily="34" charset="-120"/>
              </a:rPr>
              <a:t>Sperroperation am Ösophagus: kaum noch durchgeführt</a:t>
            </a:r>
            <a:endParaRPr lang="en-US" sz="1618" dirty="0"/>
          </a:p>
        </p:txBody>
      </p:sp>
      <p:sp>
        <p:nvSpPr>
          <p:cNvPr id="38" name="Shape 35"/>
          <p:cNvSpPr/>
          <p:nvPr/>
        </p:nvSpPr>
        <p:spPr>
          <a:xfrm>
            <a:off x="7253028" y="3582071"/>
            <a:ext cx="4500060" cy="663123"/>
          </a:xfrm>
          <a:prstGeom prst="rect">
            <a:avLst/>
          </a:prstGeom>
          <a:solidFill>
            <a:srgbClr val="FFFFFF"/>
          </a:solidFill>
          <a:ln w="12700">
            <a:solidFill>
              <a:srgbClr val="FFFFFF"/>
            </a:solidFill>
            <a:prstDash val="solid"/>
          </a:ln>
        </p:spPr>
      </p:sp>
      <p:sp>
        <p:nvSpPr>
          <p:cNvPr id="39" name="Text 36"/>
          <p:cNvSpPr/>
          <p:nvPr/>
        </p:nvSpPr>
        <p:spPr>
          <a:xfrm>
            <a:off x="7371900" y="3650651"/>
            <a:ext cx="4262316" cy="525963"/>
          </a:xfrm>
          <a:prstGeom prst="rect">
            <a:avLst/>
          </a:prstGeom>
          <a:noFill/>
          <a:ln/>
        </p:spPr>
        <p:txBody>
          <a:bodyPr wrap="square" lIns="0" tIns="0" rIns="0" bIns="0" rtlCol="0" anchor="ctr"/>
          <a:lstStyle/>
          <a:p>
            <a:pPr marL="0" indent="0">
              <a:lnSpc>
                <a:spcPct val="104000"/>
              </a:lnSpc>
              <a:buNone/>
            </a:pPr>
            <a:r>
              <a:rPr lang="en-US" sz="1618" dirty="0">
                <a:solidFill>
                  <a:srgbClr val="243239"/>
                </a:solidFill>
                <a:latin typeface="Arial" pitchFamily="34" charset="0"/>
                <a:ea typeface="Arial" pitchFamily="34" charset="-122"/>
                <a:cs typeface="Arial" pitchFamily="34" charset="-120"/>
              </a:rPr>
              <a:t>Nicht auf Verdacht auf einen anderen Eingriff umkodieren.</a:t>
            </a:r>
            <a:endParaRPr lang="en-US" sz="1618" dirty="0"/>
          </a:p>
        </p:txBody>
      </p:sp>
      <p:sp>
        <p:nvSpPr>
          <p:cNvPr id="40" name="Shape 37"/>
          <p:cNvSpPr/>
          <p:nvPr/>
        </p:nvSpPr>
        <p:spPr>
          <a:xfrm>
            <a:off x="438912" y="4245193"/>
            <a:ext cx="2561010" cy="459212"/>
          </a:xfrm>
          <a:prstGeom prst="rect">
            <a:avLst/>
          </a:prstGeom>
          <a:solidFill>
            <a:srgbClr val="F0EBE1"/>
          </a:solidFill>
          <a:ln w="12700">
            <a:solidFill>
              <a:srgbClr val="F0EBE1"/>
            </a:solidFill>
            <a:prstDash val="solid"/>
          </a:ln>
        </p:spPr>
      </p:sp>
      <p:sp>
        <p:nvSpPr>
          <p:cNvPr id="41" name="Text 38"/>
          <p:cNvSpPr/>
          <p:nvPr/>
        </p:nvSpPr>
        <p:spPr>
          <a:xfrm>
            <a:off x="557784" y="4313773"/>
            <a:ext cx="2323266" cy="322052"/>
          </a:xfrm>
          <a:prstGeom prst="rect">
            <a:avLst/>
          </a:prstGeom>
          <a:noFill/>
          <a:ln/>
        </p:spPr>
        <p:txBody>
          <a:bodyPr wrap="square" lIns="0" tIns="0" rIns="0" bIns="0" rtlCol="0" anchor="ctr"/>
          <a:lstStyle/>
          <a:p>
            <a:pPr marL="0" indent="0">
              <a:lnSpc>
                <a:spcPct val="104000"/>
              </a:lnSpc>
              <a:buNone/>
            </a:pPr>
            <a:r>
              <a:rPr lang="en-US" sz="1618" b="1" dirty="0">
                <a:solidFill>
                  <a:srgbClr val="243239"/>
                </a:solidFill>
                <a:latin typeface="Arial" pitchFamily="34" charset="0"/>
                <a:ea typeface="Arial" pitchFamily="34" charset="-122"/>
                <a:cs typeface="Arial" pitchFamily="34" charset="-120"/>
              </a:rPr>
              <a:t>81.A1.13</a:t>
            </a:r>
            <a:endParaRPr lang="en-US" sz="1618" dirty="0"/>
          </a:p>
        </p:txBody>
      </p:sp>
      <p:sp>
        <p:nvSpPr>
          <p:cNvPr id="42" name="Shape 39"/>
          <p:cNvSpPr/>
          <p:nvPr/>
        </p:nvSpPr>
        <p:spPr>
          <a:xfrm>
            <a:off x="2999922" y="4245193"/>
            <a:ext cx="4253106" cy="459212"/>
          </a:xfrm>
          <a:prstGeom prst="rect">
            <a:avLst/>
          </a:prstGeom>
          <a:solidFill>
            <a:srgbClr val="F0EBE1"/>
          </a:solidFill>
          <a:ln w="12700">
            <a:solidFill>
              <a:srgbClr val="F0EBE1"/>
            </a:solidFill>
            <a:prstDash val="solid"/>
          </a:ln>
        </p:spPr>
      </p:sp>
      <p:sp>
        <p:nvSpPr>
          <p:cNvPr id="43" name="Text 40"/>
          <p:cNvSpPr/>
          <p:nvPr/>
        </p:nvSpPr>
        <p:spPr>
          <a:xfrm>
            <a:off x="3118794" y="4313773"/>
            <a:ext cx="4015362" cy="322052"/>
          </a:xfrm>
          <a:prstGeom prst="rect">
            <a:avLst/>
          </a:prstGeom>
          <a:noFill/>
          <a:ln/>
        </p:spPr>
        <p:txBody>
          <a:bodyPr wrap="square" lIns="0" tIns="0" rIns="0" bIns="0" rtlCol="0" anchor="ctr"/>
          <a:lstStyle/>
          <a:p>
            <a:pPr marL="0" indent="0">
              <a:lnSpc>
                <a:spcPct val="104000"/>
              </a:lnSpc>
              <a:buNone/>
            </a:pPr>
            <a:r>
              <a:rPr lang="en-US" sz="1618" dirty="0">
                <a:solidFill>
                  <a:srgbClr val="243239"/>
                </a:solidFill>
                <a:latin typeface="Arial" pitchFamily="34" charset="0"/>
                <a:ea typeface="Arial" pitchFamily="34" charset="-122"/>
                <a:cs typeface="Arial" pitchFamily="34" charset="-120"/>
              </a:rPr>
              <a:t>Langschaftprothese als Zusatzkode entfällt</a:t>
            </a:r>
            <a:endParaRPr lang="en-US" sz="1618" dirty="0"/>
          </a:p>
        </p:txBody>
      </p:sp>
      <p:sp>
        <p:nvSpPr>
          <p:cNvPr id="44" name="Shape 41"/>
          <p:cNvSpPr/>
          <p:nvPr/>
        </p:nvSpPr>
        <p:spPr>
          <a:xfrm>
            <a:off x="7253028" y="4245193"/>
            <a:ext cx="4500060" cy="459212"/>
          </a:xfrm>
          <a:prstGeom prst="rect">
            <a:avLst/>
          </a:prstGeom>
          <a:solidFill>
            <a:srgbClr val="F0EBE1"/>
          </a:solidFill>
          <a:ln w="12700">
            <a:solidFill>
              <a:srgbClr val="F0EBE1"/>
            </a:solidFill>
            <a:prstDash val="solid"/>
          </a:ln>
        </p:spPr>
      </p:sp>
      <p:sp>
        <p:nvSpPr>
          <p:cNvPr id="45" name="Text 42"/>
          <p:cNvSpPr/>
          <p:nvPr/>
        </p:nvSpPr>
        <p:spPr>
          <a:xfrm>
            <a:off x="7371900" y="4313773"/>
            <a:ext cx="4262316" cy="322052"/>
          </a:xfrm>
          <a:prstGeom prst="rect">
            <a:avLst/>
          </a:prstGeom>
          <a:noFill/>
          <a:ln/>
        </p:spPr>
        <p:txBody>
          <a:bodyPr wrap="square" lIns="0" tIns="0" rIns="0" bIns="0" rtlCol="0" anchor="ctr"/>
          <a:lstStyle/>
          <a:p>
            <a:pPr marL="0" indent="0">
              <a:lnSpc>
                <a:spcPct val="104000"/>
              </a:lnSpc>
              <a:buNone/>
            </a:pPr>
            <a:r>
              <a:rPr lang="en-US" sz="1618" dirty="0">
                <a:solidFill>
                  <a:srgbClr val="243239"/>
                </a:solidFill>
                <a:latin typeface="Arial" pitchFamily="34" charset="0"/>
                <a:ea typeface="Arial" pitchFamily="34" charset="-122"/>
                <a:cs typeface="Arial" pitchFamily="34" charset="-120"/>
              </a:rPr>
              <a:t>Zusatz aus den Vorlagen entfernen.</a:t>
            </a:r>
            <a:endParaRPr lang="en-US" sz="1618" dirty="0"/>
          </a:p>
        </p:txBody>
      </p:sp>
      <p:sp>
        <p:nvSpPr>
          <p:cNvPr id="46" name="Shape 43"/>
          <p:cNvSpPr/>
          <p:nvPr/>
        </p:nvSpPr>
        <p:spPr>
          <a:xfrm>
            <a:off x="438912" y="4704405"/>
            <a:ext cx="2561010" cy="663123"/>
          </a:xfrm>
          <a:prstGeom prst="rect">
            <a:avLst/>
          </a:prstGeom>
          <a:solidFill>
            <a:srgbClr val="FFFFFF"/>
          </a:solidFill>
          <a:ln w="12700">
            <a:solidFill>
              <a:srgbClr val="FFFFFF"/>
            </a:solidFill>
            <a:prstDash val="solid"/>
          </a:ln>
        </p:spPr>
      </p:sp>
      <p:sp>
        <p:nvSpPr>
          <p:cNvPr id="47" name="Text 44"/>
          <p:cNvSpPr/>
          <p:nvPr/>
        </p:nvSpPr>
        <p:spPr>
          <a:xfrm>
            <a:off x="557784" y="4772985"/>
            <a:ext cx="2323266" cy="525963"/>
          </a:xfrm>
          <a:prstGeom prst="rect">
            <a:avLst/>
          </a:prstGeom>
          <a:noFill/>
          <a:ln/>
        </p:spPr>
        <p:txBody>
          <a:bodyPr wrap="square" lIns="0" tIns="0" rIns="0" bIns="0" rtlCol="0" anchor="ctr"/>
          <a:lstStyle/>
          <a:p>
            <a:pPr marL="0" indent="0">
              <a:lnSpc>
                <a:spcPct val="104000"/>
              </a:lnSpc>
              <a:buNone/>
            </a:pPr>
            <a:r>
              <a:rPr lang="en-US" sz="1618" b="1" dirty="0">
                <a:solidFill>
                  <a:srgbClr val="243239"/>
                </a:solidFill>
                <a:latin typeface="Arial" pitchFamily="34" charset="0"/>
                <a:ea typeface="Arial" pitchFamily="34" charset="-122"/>
                <a:cs typeface="Arial" pitchFamily="34" charset="-120"/>
              </a:rPr>
              <a:t>Postmortale Eingriffe / Autopsie</a:t>
            </a:r>
            <a:endParaRPr lang="en-US" sz="1618" dirty="0"/>
          </a:p>
        </p:txBody>
      </p:sp>
      <p:sp>
        <p:nvSpPr>
          <p:cNvPr id="48" name="Shape 45"/>
          <p:cNvSpPr/>
          <p:nvPr/>
        </p:nvSpPr>
        <p:spPr>
          <a:xfrm>
            <a:off x="2999922" y="4704405"/>
            <a:ext cx="4253106" cy="663123"/>
          </a:xfrm>
          <a:prstGeom prst="rect">
            <a:avLst/>
          </a:prstGeom>
          <a:solidFill>
            <a:srgbClr val="FFFFFF"/>
          </a:solidFill>
          <a:ln w="12700">
            <a:solidFill>
              <a:srgbClr val="FFFFFF"/>
            </a:solidFill>
            <a:prstDash val="solid"/>
          </a:ln>
        </p:spPr>
      </p:sp>
      <p:sp>
        <p:nvSpPr>
          <p:cNvPr id="49" name="Text 46"/>
          <p:cNvSpPr/>
          <p:nvPr/>
        </p:nvSpPr>
        <p:spPr>
          <a:xfrm>
            <a:off x="3118794" y="4772985"/>
            <a:ext cx="4015362" cy="525963"/>
          </a:xfrm>
          <a:prstGeom prst="rect">
            <a:avLst/>
          </a:prstGeom>
          <a:noFill/>
          <a:ln/>
        </p:spPr>
        <p:txBody>
          <a:bodyPr wrap="square" lIns="0" tIns="0" rIns="0" bIns="0" rtlCol="0" anchor="ctr"/>
          <a:lstStyle/>
          <a:p>
            <a:pPr marL="0" indent="0">
              <a:lnSpc>
                <a:spcPct val="104000"/>
              </a:lnSpc>
              <a:buNone/>
            </a:pPr>
            <a:r>
              <a:rPr lang="en-US" sz="1618" dirty="0">
                <a:solidFill>
                  <a:srgbClr val="243239"/>
                </a:solidFill>
                <a:latin typeface="Arial" pitchFamily="34" charset="0"/>
                <a:ea typeface="Arial" pitchFamily="34" charset="-122"/>
                <a:cs typeface="Arial" pitchFamily="34" charset="-120"/>
              </a:rPr>
              <a:t>Bereinigung im Einklang mit P02</a:t>
            </a:r>
            <a:endParaRPr lang="en-US" sz="1618" dirty="0"/>
          </a:p>
        </p:txBody>
      </p:sp>
      <p:sp>
        <p:nvSpPr>
          <p:cNvPr id="50" name="Shape 47"/>
          <p:cNvSpPr/>
          <p:nvPr/>
        </p:nvSpPr>
        <p:spPr>
          <a:xfrm>
            <a:off x="7253028" y="4704405"/>
            <a:ext cx="4500060" cy="663123"/>
          </a:xfrm>
          <a:prstGeom prst="rect">
            <a:avLst/>
          </a:prstGeom>
          <a:solidFill>
            <a:srgbClr val="FFFFFF"/>
          </a:solidFill>
          <a:ln w="12700">
            <a:solidFill>
              <a:srgbClr val="FFFFFF"/>
            </a:solidFill>
            <a:prstDash val="solid"/>
          </a:ln>
        </p:spPr>
      </p:sp>
      <p:sp>
        <p:nvSpPr>
          <p:cNvPr id="51" name="Text 48"/>
          <p:cNvSpPr/>
          <p:nvPr/>
        </p:nvSpPr>
        <p:spPr>
          <a:xfrm>
            <a:off x="7371900" y="4772985"/>
            <a:ext cx="4262316" cy="525963"/>
          </a:xfrm>
          <a:prstGeom prst="rect">
            <a:avLst/>
          </a:prstGeom>
          <a:noFill/>
          <a:ln/>
        </p:spPr>
        <p:txBody>
          <a:bodyPr wrap="square" lIns="0" tIns="0" rIns="0" bIns="0" rtlCol="0" anchor="ctr"/>
          <a:lstStyle/>
          <a:p>
            <a:pPr marL="0" indent="0">
              <a:lnSpc>
                <a:spcPct val="104000"/>
              </a:lnSpc>
              <a:buNone/>
            </a:pPr>
            <a:r>
              <a:rPr lang="en-US" sz="1618" dirty="0">
                <a:solidFill>
                  <a:srgbClr val="243239"/>
                </a:solidFill>
                <a:latin typeface="Arial" pitchFamily="34" charset="0"/>
                <a:ea typeface="Arial" pitchFamily="34" charset="-122"/>
                <a:cs typeface="Arial" pitchFamily="34" charset="-120"/>
              </a:rPr>
              <a:t>Keine Resteklassen als Ersatz verwenden.</a:t>
            </a:r>
            <a:endParaRPr lang="en-US" sz="1618" dirty="0"/>
          </a:p>
        </p:txBody>
      </p:sp>
      <p:sp>
        <p:nvSpPr>
          <p:cNvPr id="52" name="Shape 49"/>
          <p:cNvSpPr/>
          <p:nvPr/>
        </p:nvSpPr>
        <p:spPr>
          <a:xfrm>
            <a:off x="438912" y="5577840"/>
            <a:ext cx="11314176" cy="539496"/>
          </a:xfrm>
          <a:prstGeom prst="rect">
            <a:avLst/>
          </a:prstGeom>
          <a:solidFill>
            <a:srgbClr val="ECEFDF"/>
          </a:solidFill>
          <a:ln w="12700">
            <a:solidFill>
              <a:srgbClr val="ECEFDF"/>
            </a:solidFill>
            <a:prstDash val="solid"/>
          </a:ln>
        </p:spPr>
      </p:sp>
      <p:sp>
        <p:nvSpPr>
          <p:cNvPr id="53" name="Shape 50"/>
          <p:cNvSpPr/>
          <p:nvPr/>
        </p:nvSpPr>
        <p:spPr>
          <a:xfrm>
            <a:off x="438912" y="5577840"/>
            <a:ext cx="41148" cy="539496"/>
          </a:xfrm>
          <a:prstGeom prst="rect">
            <a:avLst/>
          </a:prstGeom>
          <a:solidFill>
            <a:srgbClr val="284907"/>
          </a:solidFill>
          <a:ln w="12700">
            <a:solidFill>
              <a:srgbClr val="284907"/>
            </a:solidFill>
            <a:prstDash val="solid"/>
          </a:ln>
        </p:spPr>
      </p:sp>
      <p:sp>
        <p:nvSpPr>
          <p:cNvPr id="54" name="Text 51"/>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Der Wegfall einer Nummer und das Fortbestehen eines kodierbaren Verfahrens sind getrennte Fragen.</a:t>
            </a:r>
            <a:endParaRPr lang="en-US" sz="1512"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ANHANG | UMSTELLUNG UND NACHWEIS</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UMSTELLUNGSTABELLE</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B | Hämodialyse: intermittierende Serien</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150; CHOP 2027: S. 153.</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91 / 124</a:t>
            </a:r>
            <a:endParaRPr lang="en-US" sz="900" dirty="0"/>
          </a:p>
        </p:txBody>
      </p:sp>
      <p:sp>
        <p:nvSpPr>
          <p:cNvPr id="16" name="Shape 13"/>
          <p:cNvSpPr/>
          <p:nvPr/>
        </p:nvSpPr>
        <p:spPr>
          <a:xfrm>
            <a:off x="438912" y="2020824"/>
            <a:ext cx="1920757" cy="438912"/>
          </a:xfrm>
          <a:prstGeom prst="rect">
            <a:avLst/>
          </a:prstGeom>
          <a:solidFill>
            <a:srgbClr val="303D43"/>
          </a:solidFill>
          <a:ln w="12700">
            <a:solidFill>
              <a:srgbClr val="303D43"/>
            </a:solidFill>
            <a:prstDash val="solid"/>
          </a:ln>
        </p:spPr>
      </p:sp>
      <p:sp>
        <p:nvSpPr>
          <p:cNvPr id="17" name="Text 14"/>
          <p:cNvSpPr/>
          <p:nvPr/>
        </p:nvSpPr>
        <p:spPr>
          <a:xfrm>
            <a:off x="557784" y="2093976"/>
            <a:ext cx="1683013"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2026</a:t>
            </a:r>
            <a:endParaRPr lang="en-US" sz="1327" dirty="0"/>
          </a:p>
        </p:txBody>
      </p:sp>
      <p:sp>
        <p:nvSpPr>
          <p:cNvPr id="18" name="Shape 15"/>
          <p:cNvSpPr/>
          <p:nvPr/>
        </p:nvSpPr>
        <p:spPr>
          <a:xfrm>
            <a:off x="2359669" y="2020824"/>
            <a:ext cx="1920757" cy="438912"/>
          </a:xfrm>
          <a:prstGeom prst="rect">
            <a:avLst/>
          </a:prstGeom>
          <a:solidFill>
            <a:srgbClr val="303D43"/>
          </a:solidFill>
          <a:ln w="12700">
            <a:solidFill>
              <a:srgbClr val="303D43"/>
            </a:solidFill>
            <a:prstDash val="solid"/>
          </a:ln>
        </p:spPr>
      </p:sp>
      <p:sp>
        <p:nvSpPr>
          <p:cNvPr id="19" name="Text 16"/>
          <p:cNvSpPr/>
          <p:nvPr/>
        </p:nvSpPr>
        <p:spPr>
          <a:xfrm>
            <a:off x="2478541" y="2093976"/>
            <a:ext cx="1683013"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2027</a:t>
            </a:r>
            <a:endParaRPr lang="en-US" sz="1327" dirty="0"/>
          </a:p>
        </p:txBody>
      </p:sp>
      <p:sp>
        <p:nvSpPr>
          <p:cNvPr id="20" name="Shape 17"/>
          <p:cNvSpPr/>
          <p:nvPr/>
        </p:nvSpPr>
        <p:spPr>
          <a:xfrm>
            <a:off x="4280427" y="2020824"/>
            <a:ext cx="7472661" cy="438912"/>
          </a:xfrm>
          <a:prstGeom prst="rect">
            <a:avLst/>
          </a:prstGeom>
          <a:solidFill>
            <a:srgbClr val="303D43"/>
          </a:solidFill>
          <a:ln w="12700">
            <a:solidFill>
              <a:srgbClr val="303D43"/>
            </a:solidFill>
            <a:prstDash val="solid"/>
          </a:ln>
        </p:spPr>
      </p:sp>
      <p:sp>
        <p:nvSpPr>
          <p:cNvPr id="21" name="Text 18"/>
          <p:cNvSpPr/>
          <p:nvPr/>
        </p:nvSpPr>
        <p:spPr>
          <a:xfrm>
            <a:off x="4399299" y="2093976"/>
            <a:ext cx="7234917"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Bedeutung</a:t>
            </a:r>
            <a:endParaRPr lang="en-US" sz="1327" dirty="0"/>
          </a:p>
        </p:txBody>
      </p:sp>
      <p:sp>
        <p:nvSpPr>
          <p:cNvPr id="22" name="Shape 19"/>
          <p:cNvSpPr/>
          <p:nvPr/>
        </p:nvSpPr>
        <p:spPr>
          <a:xfrm>
            <a:off x="438912" y="2459736"/>
            <a:ext cx="1920757" cy="726948"/>
          </a:xfrm>
          <a:prstGeom prst="rect">
            <a:avLst/>
          </a:prstGeom>
          <a:solidFill>
            <a:srgbClr val="FFFFFF"/>
          </a:solidFill>
          <a:ln w="12700">
            <a:solidFill>
              <a:srgbClr val="FFFFFF"/>
            </a:solidFill>
            <a:prstDash val="solid"/>
          </a:ln>
        </p:spPr>
      </p:sp>
      <p:sp>
        <p:nvSpPr>
          <p:cNvPr id="23" name="Text 20"/>
          <p:cNvSpPr/>
          <p:nvPr/>
        </p:nvSpPr>
        <p:spPr>
          <a:xfrm>
            <a:off x="557784" y="2528316"/>
            <a:ext cx="1683013" cy="58978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39.95.21</a:t>
            </a:r>
            <a:endParaRPr lang="en-US" sz="1677" dirty="0"/>
          </a:p>
        </p:txBody>
      </p:sp>
      <p:sp>
        <p:nvSpPr>
          <p:cNvPr id="24" name="Shape 21"/>
          <p:cNvSpPr/>
          <p:nvPr/>
        </p:nvSpPr>
        <p:spPr>
          <a:xfrm>
            <a:off x="2359669" y="2459736"/>
            <a:ext cx="1920757" cy="726948"/>
          </a:xfrm>
          <a:prstGeom prst="rect">
            <a:avLst/>
          </a:prstGeom>
          <a:solidFill>
            <a:srgbClr val="FFFFFF"/>
          </a:solidFill>
          <a:ln w="12700">
            <a:solidFill>
              <a:srgbClr val="FFFFFF"/>
            </a:solidFill>
            <a:prstDash val="solid"/>
          </a:ln>
        </p:spPr>
      </p:sp>
      <p:sp>
        <p:nvSpPr>
          <p:cNvPr id="25" name="Text 22"/>
          <p:cNvSpPr/>
          <p:nvPr/>
        </p:nvSpPr>
        <p:spPr>
          <a:xfrm>
            <a:off x="2478541" y="2528316"/>
            <a:ext cx="1683013"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39.9B.11</a:t>
            </a:r>
            <a:endParaRPr lang="en-US" sz="1677" dirty="0"/>
          </a:p>
        </p:txBody>
      </p:sp>
      <p:sp>
        <p:nvSpPr>
          <p:cNvPr id="26" name="Shape 23"/>
          <p:cNvSpPr/>
          <p:nvPr/>
        </p:nvSpPr>
        <p:spPr>
          <a:xfrm>
            <a:off x="4280427" y="2459736"/>
            <a:ext cx="7472661" cy="726948"/>
          </a:xfrm>
          <a:prstGeom prst="rect">
            <a:avLst/>
          </a:prstGeom>
          <a:solidFill>
            <a:srgbClr val="FFFFFF"/>
          </a:solidFill>
          <a:ln w="12700">
            <a:solidFill>
              <a:srgbClr val="FFFFFF"/>
            </a:solidFill>
            <a:prstDash val="solid"/>
          </a:ln>
        </p:spPr>
      </p:sp>
      <p:sp>
        <p:nvSpPr>
          <p:cNvPr id="27" name="Text 24"/>
          <p:cNvSpPr/>
          <p:nvPr/>
        </p:nvSpPr>
        <p:spPr>
          <a:xfrm>
            <a:off x="4399299" y="2528316"/>
            <a:ext cx="7234917"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Intermittierend; Heparin oder ohne</a:t>
            </a:r>
            <a:endParaRPr lang="en-US" sz="1677" dirty="0"/>
          </a:p>
        </p:txBody>
      </p:sp>
      <p:sp>
        <p:nvSpPr>
          <p:cNvPr id="28" name="Shape 25"/>
          <p:cNvSpPr/>
          <p:nvPr/>
        </p:nvSpPr>
        <p:spPr>
          <a:xfrm>
            <a:off x="438912" y="3186684"/>
            <a:ext cx="1920757" cy="726948"/>
          </a:xfrm>
          <a:prstGeom prst="rect">
            <a:avLst/>
          </a:prstGeom>
          <a:solidFill>
            <a:srgbClr val="F0EBE1"/>
          </a:solidFill>
          <a:ln w="12700">
            <a:solidFill>
              <a:srgbClr val="F0EBE1"/>
            </a:solidFill>
            <a:prstDash val="solid"/>
          </a:ln>
        </p:spPr>
      </p:sp>
      <p:sp>
        <p:nvSpPr>
          <p:cNvPr id="29" name="Text 26"/>
          <p:cNvSpPr/>
          <p:nvPr/>
        </p:nvSpPr>
        <p:spPr>
          <a:xfrm>
            <a:off x="557784" y="3255264"/>
            <a:ext cx="1683013" cy="58978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39.95.22</a:t>
            </a:r>
            <a:endParaRPr lang="en-US" sz="1677" dirty="0"/>
          </a:p>
        </p:txBody>
      </p:sp>
      <p:sp>
        <p:nvSpPr>
          <p:cNvPr id="30" name="Shape 27"/>
          <p:cNvSpPr/>
          <p:nvPr/>
        </p:nvSpPr>
        <p:spPr>
          <a:xfrm>
            <a:off x="2359669" y="3186684"/>
            <a:ext cx="1920757" cy="726948"/>
          </a:xfrm>
          <a:prstGeom prst="rect">
            <a:avLst/>
          </a:prstGeom>
          <a:solidFill>
            <a:srgbClr val="F0EBE1"/>
          </a:solidFill>
          <a:ln w="12700">
            <a:solidFill>
              <a:srgbClr val="F0EBE1"/>
            </a:solidFill>
            <a:prstDash val="solid"/>
          </a:ln>
        </p:spPr>
      </p:sp>
      <p:sp>
        <p:nvSpPr>
          <p:cNvPr id="31" name="Text 28"/>
          <p:cNvSpPr/>
          <p:nvPr/>
        </p:nvSpPr>
        <p:spPr>
          <a:xfrm>
            <a:off x="2478541" y="3255264"/>
            <a:ext cx="1683013"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39.9B.12</a:t>
            </a:r>
            <a:endParaRPr lang="en-US" sz="1677" dirty="0"/>
          </a:p>
        </p:txBody>
      </p:sp>
      <p:sp>
        <p:nvSpPr>
          <p:cNvPr id="32" name="Shape 29"/>
          <p:cNvSpPr/>
          <p:nvPr/>
        </p:nvSpPr>
        <p:spPr>
          <a:xfrm>
            <a:off x="4280427" y="3186684"/>
            <a:ext cx="7472661" cy="726948"/>
          </a:xfrm>
          <a:prstGeom prst="rect">
            <a:avLst/>
          </a:prstGeom>
          <a:solidFill>
            <a:srgbClr val="F0EBE1"/>
          </a:solidFill>
          <a:ln w="12700">
            <a:solidFill>
              <a:srgbClr val="F0EBE1"/>
            </a:solidFill>
            <a:prstDash val="solid"/>
          </a:ln>
        </p:spPr>
      </p:sp>
      <p:sp>
        <p:nvSpPr>
          <p:cNvPr id="33" name="Text 30"/>
          <p:cNvSpPr/>
          <p:nvPr/>
        </p:nvSpPr>
        <p:spPr>
          <a:xfrm>
            <a:off x="4399299" y="3255264"/>
            <a:ext cx="7234917"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Intermittierend; sonstige Substanzen</a:t>
            </a:r>
            <a:endParaRPr lang="en-US" sz="1677" dirty="0"/>
          </a:p>
        </p:txBody>
      </p:sp>
      <p:sp>
        <p:nvSpPr>
          <p:cNvPr id="34" name="Shape 31"/>
          <p:cNvSpPr/>
          <p:nvPr/>
        </p:nvSpPr>
        <p:spPr>
          <a:xfrm>
            <a:off x="438912" y="3913632"/>
            <a:ext cx="1920757" cy="726948"/>
          </a:xfrm>
          <a:prstGeom prst="rect">
            <a:avLst/>
          </a:prstGeom>
          <a:solidFill>
            <a:srgbClr val="FFFFFF"/>
          </a:solidFill>
          <a:ln w="12700">
            <a:solidFill>
              <a:srgbClr val="FFFFFF"/>
            </a:solidFill>
            <a:prstDash val="solid"/>
          </a:ln>
        </p:spPr>
      </p:sp>
      <p:sp>
        <p:nvSpPr>
          <p:cNvPr id="35" name="Text 32"/>
          <p:cNvSpPr/>
          <p:nvPr/>
        </p:nvSpPr>
        <p:spPr>
          <a:xfrm>
            <a:off x="557784" y="3982212"/>
            <a:ext cx="1683013" cy="58978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39.95.23</a:t>
            </a:r>
            <a:endParaRPr lang="en-US" sz="1677" dirty="0"/>
          </a:p>
        </p:txBody>
      </p:sp>
      <p:sp>
        <p:nvSpPr>
          <p:cNvPr id="36" name="Shape 33"/>
          <p:cNvSpPr/>
          <p:nvPr/>
        </p:nvSpPr>
        <p:spPr>
          <a:xfrm>
            <a:off x="2359669" y="3913632"/>
            <a:ext cx="1920757" cy="726948"/>
          </a:xfrm>
          <a:prstGeom prst="rect">
            <a:avLst/>
          </a:prstGeom>
          <a:solidFill>
            <a:srgbClr val="FFFFFF"/>
          </a:solidFill>
          <a:ln w="12700">
            <a:solidFill>
              <a:srgbClr val="FFFFFF"/>
            </a:solidFill>
            <a:prstDash val="solid"/>
          </a:ln>
        </p:spPr>
      </p:sp>
      <p:sp>
        <p:nvSpPr>
          <p:cNvPr id="37" name="Text 34"/>
          <p:cNvSpPr/>
          <p:nvPr/>
        </p:nvSpPr>
        <p:spPr>
          <a:xfrm>
            <a:off x="2478541" y="3982212"/>
            <a:ext cx="1683013"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39.9B.21</a:t>
            </a:r>
            <a:endParaRPr lang="en-US" sz="1677" dirty="0"/>
          </a:p>
        </p:txBody>
      </p:sp>
      <p:sp>
        <p:nvSpPr>
          <p:cNvPr id="38" name="Shape 35"/>
          <p:cNvSpPr/>
          <p:nvPr/>
        </p:nvSpPr>
        <p:spPr>
          <a:xfrm>
            <a:off x="4280427" y="3913632"/>
            <a:ext cx="7472661" cy="726948"/>
          </a:xfrm>
          <a:prstGeom prst="rect">
            <a:avLst/>
          </a:prstGeom>
          <a:solidFill>
            <a:srgbClr val="FFFFFF"/>
          </a:solidFill>
          <a:ln w="12700">
            <a:solidFill>
              <a:srgbClr val="FFFFFF"/>
            </a:solidFill>
            <a:prstDash val="solid"/>
          </a:ln>
        </p:spPr>
      </p:sp>
      <p:sp>
        <p:nvSpPr>
          <p:cNvPr id="39" name="Text 36"/>
          <p:cNvSpPr/>
          <p:nvPr/>
        </p:nvSpPr>
        <p:spPr>
          <a:xfrm>
            <a:off x="4399299" y="3982212"/>
            <a:ext cx="7234917"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Verlängert intermittierend; Heparin oder ohne</a:t>
            </a:r>
            <a:endParaRPr lang="en-US" sz="1677" dirty="0"/>
          </a:p>
        </p:txBody>
      </p:sp>
      <p:sp>
        <p:nvSpPr>
          <p:cNvPr id="40" name="Shape 37"/>
          <p:cNvSpPr/>
          <p:nvPr/>
        </p:nvSpPr>
        <p:spPr>
          <a:xfrm>
            <a:off x="438912" y="4640580"/>
            <a:ext cx="1920757" cy="726948"/>
          </a:xfrm>
          <a:prstGeom prst="rect">
            <a:avLst/>
          </a:prstGeom>
          <a:solidFill>
            <a:srgbClr val="F0EBE1"/>
          </a:solidFill>
          <a:ln w="12700">
            <a:solidFill>
              <a:srgbClr val="F0EBE1"/>
            </a:solidFill>
            <a:prstDash val="solid"/>
          </a:ln>
        </p:spPr>
      </p:sp>
      <p:sp>
        <p:nvSpPr>
          <p:cNvPr id="41" name="Text 38"/>
          <p:cNvSpPr/>
          <p:nvPr/>
        </p:nvSpPr>
        <p:spPr>
          <a:xfrm>
            <a:off x="557784" y="4709160"/>
            <a:ext cx="1683013" cy="58978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39.95.24</a:t>
            </a:r>
            <a:endParaRPr lang="en-US" sz="1677" dirty="0"/>
          </a:p>
        </p:txBody>
      </p:sp>
      <p:sp>
        <p:nvSpPr>
          <p:cNvPr id="42" name="Shape 39"/>
          <p:cNvSpPr/>
          <p:nvPr/>
        </p:nvSpPr>
        <p:spPr>
          <a:xfrm>
            <a:off x="2359669" y="4640580"/>
            <a:ext cx="1920757" cy="726948"/>
          </a:xfrm>
          <a:prstGeom prst="rect">
            <a:avLst/>
          </a:prstGeom>
          <a:solidFill>
            <a:srgbClr val="F0EBE1"/>
          </a:solidFill>
          <a:ln w="12700">
            <a:solidFill>
              <a:srgbClr val="F0EBE1"/>
            </a:solidFill>
            <a:prstDash val="solid"/>
          </a:ln>
        </p:spPr>
      </p:sp>
      <p:sp>
        <p:nvSpPr>
          <p:cNvPr id="43" name="Text 40"/>
          <p:cNvSpPr/>
          <p:nvPr/>
        </p:nvSpPr>
        <p:spPr>
          <a:xfrm>
            <a:off x="2478541" y="4709160"/>
            <a:ext cx="1683013"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39.9B.22</a:t>
            </a:r>
            <a:endParaRPr lang="en-US" sz="1677" dirty="0"/>
          </a:p>
        </p:txBody>
      </p:sp>
      <p:sp>
        <p:nvSpPr>
          <p:cNvPr id="44" name="Shape 41"/>
          <p:cNvSpPr/>
          <p:nvPr/>
        </p:nvSpPr>
        <p:spPr>
          <a:xfrm>
            <a:off x="4280427" y="4640580"/>
            <a:ext cx="7472661" cy="726948"/>
          </a:xfrm>
          <a:prstGeom prst="rect">
            <a:avLst/>
          </a:prstGeom>
          <a:solidFill>
            <a:srgbClr val="F0EBE1"/>
          </a:solidFill>
          <a:ln w="12700">
            <a:solidFill>
              <a:srgbClr val="F0EBE1"/>
            </a:solidFill>
            <a:prstDash val="solid"/>
          </a:ln>
        </p:spPr>
      </p:sp>
      <p:sp>
        <p:nvSpPr>
          <p:cNvPr id="45" name="Text 42"/>
          <p:cNvSpPr/>
          <p:nvPr/>
        </p:nvSpPr>
        <p:spPr>
          <a:xfrm>
            <a:off x="4399299" y="4709160"/>
            <a:ext cx="7234917"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Verlängert intermittierend; sonstige Substanzen</a:t>
            </a:r>
            <a:endParaRPr lang="en-US" sz="1677" dirty="0"/>
          </a:p>
        </p:txBody>
      </p:sp>
      <p:sp>
        <p:nvSpPr>
          <p:cNvPr id="46" name="Shape 43"/>
          <p:cNvSpPr/>
          <p:nvPr/>
        </p:nvSpPr>
        <p:spPr>
          <a:xfrm>
            <a:off x="438912" y="5577840"/>
            <a:ext cx="11314176" cy="539496"/>
          </a:xfrm>
          <a:prstGeom prst="rect">
            <a:avLst/>
          </a:prstGeom>
          <a:solidFill>
            <a:srgbClr val="ECEFDF"/>
          </a:solidFill>
          <a:ln w="12700">
            <a:solidFill>
              <a:srgbClr val="ECEFDF"/>
            </a:solidFill>
            <a:prstDash val="solid"/>
          </a:ln>
        </p:spPr>
      </p:sp>
      <p:sp>
        <p:nvSpPr>
          <p:cNvPr id="47" name="Shape 44"/>
          <p:cNvSpPr/>
          <p:nvPr/>
        </p:nvSpPr>
        <p:spPr>
          <a:xfrm>
            <a:off x="438912" y="5577840"/>
            <a:ext cx="41148" cy="539496"/>
          </a:xfrm>
          <a:prstGeom prst="rect">
            <a:avLst/>
          </a:prstGeom>
          <a:solidFill>
            <a:srgbClr val="284907"/>
          </a:solidFill>
          <a:ln w="12700">
            <a:solidFill>
              <a:srgbClr val="284907"/>
            </a:solidFill>
            <a:prstDash val="solid"/>
          </a:ln>
        </p:spPr>
      </p:sp>
      <p:sp>
        <p:nvSpPr>
          <p:cNvPr id="48" name="Text 45"/>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Verlängert intermittierend: mehr als 6 Stunden. Weitere Hinweise der jeweiligen Familie beachten.</a:t>
            </a:r>
            <a:endParaRPr lang="en-US" sz="1512"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ANHANG | UMSTELLUNG UND NACHWEIS</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UMSTELLUNGSTABELLE</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B | Hämofiltration: intermittierende Serien</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151; CHOP 2027: S. 157.</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92 / 124</a:t>
            </a:r>
            <a:endParaRPr lang="en-US" sz="900" dirty="0"/>
          </a:p>
        </p:txBody>
      </p:sp>
      <p:sp>
        <p:nvSpPr>
          <p:cNvPr id="16" name="Shape 13"/>
          <p:cNvSpPr/>
          <p:nvPr/>
        </p:nvSpPr>
        <p:spPr>
          <a:xfrm>
            <a:off x="438912" y="2020824"/>
            <a:ext cx="1920757" cy="438912"/>
          </a:xfrm>
          <a:prstGeom prst="rect">
            <a:avLst/>
          </a:prstGeom>
          <a:solidFill>
            <a:srgbClr val="303D43"/>
          </a:solidFill>
          <a:ln w="12700">
            <a:solidFill>
              <a:srgbClr val="303D43"/>
            </a:solidFill>
            <a:prstDash val="solid"/>
          </a:ln>
        </p:spPr>
      </p:sp>
      <p:sp>
        <p:nvSpPr>
          <p:cNvPr id="17" name="Text 14"/>
          <p:cNvSpPr/>
          <p:nvPr/>
        </p:nvSpPr>
        <p:spPr>
          <a:xfrm>
            <a:off x="557784" y="2093976"/>
            <a:ext cx="1683013"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2026</a:t>
            </a:r>
            <a:endParaRPr lang="en-US" sz="1327" dirty="0"/>
          </a:p>
        </p:txBody>
      </p:sp>
      <p:sp>
        <p:nvSpPr>
          <p:cNvPr id="18" name="Shape 15"/>
          <p:cNvSpPr/>
          <p:nvPr/>
        </p:nvSpPr>
        <p:spPr>
          <a:xfrm>
            <a:off x="2359669" y="2020824"/>
            <a:ext cx="1920757" cy="438912"/>
          </a:xfrm>
          <a:prstGeom prst="rect">
            <a:avLst/>
          </a:prstGeom>
          <a:solidFill>
            <a:srgbClr val="303D43"/>
          </a:solidFill>
          <a:ln w="12700">
            <a:solidFill>
              <a:srgbClr val="303D43"/>
            </a:solidFill>
            <a:prstDash val="solid"/>
          </a:ln>
        </p:spPr>
      </p:sp>
      <p:sp>
        <p:nvSpPr>
          <p:cNvPr id="19" name="Text 16"/>
          <p:cNvSpPr/>
          <p:nvPr/>
        </p:nvSpPr>
        <p:spPr>
          <a:xfrm>
            <a:off x="2478541" y="2093976"/>
            <a:ext cx="1683013"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2027</a:t>
            </a:r>
            <a:endParaRPr lang="en-US" sz="1327" dirty="0"/>
          </a:p>
        </p:txBody>
      </p:sp>
      <p:sp>
        <p:nvSpPr>
          <p:cNvPr id="20" name="Shape 17"/>
          <p:cNvSpPr/>
          <p:nvPr/>
        </p:nvSpPr>
        <p:spPr>
          <a:xfrm>
            <a:off x="4280427" y="2020824"/>
            <a:ext cx="7472661" cy="438912"/>
          </a:xfrm>
          <a:prstGeom prst="rect">
            <a:avLst/>
          </a:prstGeom>
          <a:solidFill>
            <a:srgbClr val="303D43"/>
          </a:solidFill>
          <a:ln w="12700">
            <a:solidFill>
              <a:srgbClr val="303D43"/>
            </a:solidFill>
            <a:prstDash val="solid"/>
          </a:ln>
        </p:spPr>
      </p:sp>
      <p:sp>
        <p:nvSpPr>
          <p:cNvPr id="21" name="Text 18"/>
          <p:cNvSpPr/>
          <p:nvPr/>
        </p:nvSpPr>
        <p:spPr>
          <a:xfrm>
            <a:off x="4399299" y="2093976"/>
            <a:ext cx="7234917"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Bedeutung</a:t>
            </a:r>
            <a:endParaRPr lang="en-US" sz="1327" dirty="0"/>
          </a:p>
        </p:txBody>
      </p:sp>
      <p:sp>
        <p:nvSpPr>
          <p:cNvPr id="22" name="Shape 19"/>
          <p:cNvSpPr/>
          <p:nvPr/>
        </p:nvSpPr>
        <p:spPr>
          <a:xfrm>
            <a:off x="438912" y="2459736"/>
            <a:ext cx="1920757" cy="726948"/>
          </a:xfrm>
          <a:prstGeom prst="rect">
            <a:avLst/>
          </a:prstGeom>
          <a:solidFill>
            <a:srgbClr val="FFFFFF"/>
          </a:solidFill>
          <a:ln w="12700">
            <a:solidFill>
              <a:srgbClr val="FFFFFF"/>
            </a:solidFill>
            <a:prstDash val="solid"/>
          </a:ln>
        </p:spPr>
      </p:sp>
      <p:sp>
        <p:nvSpPr>
          <p:cNvPr id="23" name="Text 20"/>
          <p:cNvSpPr/>
          <p:nvPr/>
        </p:nvSpPr>
        <p:spPr>
          <a:xfrm>
            <a:off x="557784" y="2528316"/>
            <a:ext cx="1683013" cy="58978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39.95.61</a:t>
            </a:r>
            <a:endParaRPr lang="en-US" sz="1677" dirty="0"/>
          </a:p>
        </p:txBody>
      </p:sp>
      <p:sp>
        <p:nvSpPr>
          <p:cNvPr id="24" name="Shape 21"/>
          <p:cNvSpPr/>
          <p:nvPr/>
        </p:nvSpPr>
        <p:spPr>
          <a:xfrm>
            <a:off x="2359669" y="2459736"/>
            <a:ext cx="1920757" cy="726948"/>
          </a:xfrm>
          <a:prstGeom prst="rect">
            <a:avLst/>
          </a:prstGeom>
          <a:solidFill>
            <a:srgbClr val="FFFFFF"/>
          </a:solidFill>
          <a:ln w="12700">
            <a:solidFill>
              <a:srgbClr val="FFFFFF"/>
            </a:solidFill>
            <a:prstDash val="solid"/>
          </a:ln>
        </p:spPr>
      </p:sp>
      <p:sp>
        <p:nvSpPr>
          <p:cNvPr id="25" name="Text 22"/>
          <p:cNvSpPr/>
          <p:nvPr/>
        </p:nvSpPr>
        <p:spPr>
          <a:xfrm>
            <a:off x="2478541" y="2528316"/>
            <a:ext cx="1683013"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39.9C.11</a:t>
            </a:r>
            <a:endParaRPr lang="en-US" sz="1677" dirty="0"/>
          </a:p>
        </p:txBody>
      </p:sp>
      <p:sp>
        <p:nvSpPr>
          <p:cNvPr id="26" name="Shape 23"/>
          <p:cNvSpPr/>
          <p:nvPr/>
        </p:nvSpPr>
        <p:spPr>
          <a:xfrm>
            <a:off x="4280427" y="2459736"/>
            <a:ext cx="7472661" cy="726948"/>
          </a:xfrm>
          <a:prstGeom prst="rect">
            <a:avLst/>
          </a:prstGeom>
          <a:solidFill>
            <a:srgbClr val="FFFFFF"/>
          </a:solidFill>
          <a:ln w="12700">
            <a:solidFill>
              <a:srgbClr val="FFFFFF"/>
            </a:solidFill>
            <a:prstDash val="solid"/>
          </a:ln>
        </p:spPr>
      </p:sp>
      <p:sp>
        <p:nvSpPr>
          <p:cNvPr id="27" name="Text 24"/>
          <p:cNvSpPr/>
          <p:nvPr/>
        </p:nvSpPr>
        <p:spPr>
          <a:xfrm>
            <a:off x="4399299" y="2528316"/>
            <a:ext cx="7234917"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Intermittierend; Heparin oder ohne</a:t>
            </a:r>
            <a:endParaRPr lang="en-US" sz="1677" dirty="0"/>
          </a:p>
        </p:txBody>
      </p:sp>
      <p:sp>
        <p:nvSpPr>
          <p:cNvPr id="28" name="Shape 25"/>
          <p:cNvSpPr/>
          <p:nvPr/>
        </p:nvSpPr>
        <p:spPr>
          <a:xfrm>
            <a:off x="438912" y="3186684"/>
            <a:ext cx="1920757" cy="726948"/>
          </a:xfrm>
          <a:prstGeom prst="rect">
            <a:avLst/>
          </a:prstGeom>
          <a:solidFill>
            <a:srgbClr val="F0EBE1"/>
          </a:solidFill>
          <a:ln w="12700">
            <a:solidFill>
              <a:srgbClr val="F0EBE1"/>
            </a:solidFill>
            <a:prstDash val="solid"/>
          </a:ln>
        </p:spPr>
      </p:sp>
      <p:sp>
        <p:nvSpPr>
          <p:cNvPr id="29" name="Text 26"/>
          <p:cNvSpPr/>
          <p:nvPr/>
        </p:nvSpPr>
        <p:spPr>
          <a:xfrm>
            <a:off x="557784" y="3255264"/>
            <a:ext cx="1683013" cy="58978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39.95.62</a:t>
            </a:r>
            <a:endParaRPr lang="en-US" sz="1677" dirty="0"/>
          </a:p>
        </p:txBody>
      </p:sp>
      <p:sp>
        <p:nvSpPr>
          <p:cNvPr id="30" name="Shape 27"/>
          <p:cNvSpPr/>
          <p:nvPr/>
        </p:nvSpPr>
        <p:spPr>
          <a:xfrm>
            <a:off x="2359669" y="3186684"/>
            <a:ext cx="1920757" cy="726948"/>
          </a:xfrm>
          <a:prstGeom prst="rect">
            <a:avLst/>
          </a:prstGeom>
          <a:solidFill>
            <a:srgbClr val="F0EBE1"/>
          </a:solidFill>
          <a:ln w="12700">
            <a:solidFill>
              <a:srgbClr val="F0EBE1"/>
            </a:solidFill>
            <a:prstDash val="solid"/>
          </a:ln>
        </p:spPr>
      </p:sp>
      <p:sp>
        <p:nvSpPr>
          <p:cNvPr id="31" name="Text 28"/>
          <p:cNvSpPr/>
          <p:nvPr/>
        </p:nvSpPr>
        <p:spPr>
          <a:xfrm>
            <a:off x="2478541" y="3255264"/>
            <a:ext cx="1683013"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39.9C.12</a:t>
            </a:r>
            <a:endParaRPr lang="en-US" sz="1677" dirty="0"/>
          </a:p>
        </p:txBody>
      </p:sp>
      <p:sp>
        <p:nvSpPr>
          <p:cNvPr id="32" name="Shape 29"/>
          <p:cNvSpPr/>
          <p:nvPr/>
        </p:nvSpPr>
        <p:spPr>
          <a:xfrm>
            <a:off x="4280427" y="3186684"/>
            <a:ext cx="7472661" cy="726948"/>
          </a:xfrm>
          <a:prstGeom prst="rect">
            <a:avLst/>
          </a:prstGeom>
          <a:solidFill>
            <a:srgbClr val="F0EBE1"/>
          </a:solidFill>
          <a:ln w="12700">
            <a:solidFill>
              <a:srgbClr val="F0EBE1"/>
            </a:solidFill>
            <a:prstDash val="solid"/>
          </a:ln>
        </p:spPr>
      </p:sp>
      <p:sp>
        <p:nvSpPr>
          <p:cNvPr id="33" name="Text 30"/>
          <p:cNvSpPr/>
          <p:nvPr/>
        </p:nvSpPr>
        <p:spPr>
          <a:xfrm>
            <a:off x="4399299" y="3255264"/>
            <a:ext cx="7234917"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Intermittierend; sonstige Substanzen</a:t>
            </a:r>
            <a:endParaRPr lang="en-US" sz="1677" dirty="0"/>
          </a:p>
        </p:txBody>
      </p:sp>
      <p:sp>
        <p:nvSpPr>
          <p:cNvPr id="34" name="Shape 31"/>
          <p:cNvSpPr/>
          <p:nvPr/>
        </p:nvSpPr>
        <p:spPr>
          <a:xfrm>
            <a:off x="438912" y="3913632"/>
            <a:ext cx="1920757" cy="726948"/>
          </a:xfrm>
          <a:prstGeom prst="rect">
            <a:avLst/>
          </a:prstGeom>
          <a:solidFill>
            <a:srgbClr val="FFFFFF"/>
          </a:solidFill>
          <a:ln w="12700">
            <a:solidFill>
              <a:srgbClr val="FFFFFF"/>
            </a:solidFill>
            <a:prstDash val="solid"/>
          </a:ln>
        </p:spPr>
      </p:sp>
      <p:sp>
        <p:nvSpPr>
          <p:cNvPr id="35" name="Text 32"/>
          <p:cNvSpPr/>
          <p:nvPr/>
        </p:nvSpPr>
        <p:spPr>
          <a:xfrm>
            <a:off x="557784" y="3982212"/>
            <a:ext cx="1683013" cy="58978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39.95.63</a:t>
            </a:r>
            <a:endParaRPr lang="en-US" sz="1677" dirty="0"/>
          </a:p>
        </p:txBody>
      </p:sp>
      <p:sp>
        <p:nvSpPr>
          <p:cNvPr id="36" name="Shape 33"/>
          <p:cNvSpPr/>
          <p:nvPr/>
        </p:nvSpPr>
        <p:spPr>
          <a:xfrm>
            <a:off x="2359669" y="3913632"/>
            <a:ext cx="1920757" cy="726948"/>
          </a:xfrm>
          <a:prstGeom prst="rect">
            <a:avLst/>
          </a:prstGeom>
          <a:solidFill>
            <a:srgbClr val="FFFFFF"/>
          </a:solidFill>
          <a:ln w="12700">
            <a:solidFill>
              <a:srgbClr val="FFFFFF"/>
            </a:solidFill>
            <a:prstDash val="solid"/>
          </a:ln>
        </p:spPr>
      </p:sp>
      <p:sp>
        <p:nvSpPr>
          <p:cNvPr id="37" name="Text 34"/>
          <p:cNvSpPr/>
          <p:nvPr/>
        </p:nvSpPr>
        <p:spPr>
          <a:xfrm>
            <a:off x="2478541" y="3982212"/>
            <a:ext cx="1683013"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39.9C.21</a:t>
            </a:r>
            <a:endParaRPr lang="en-US" sz="1677" dirty="0"/>
          </a:p>
        </p:txBody>
      </p:sp>
      <p:sp>
        <p:nvSpPr>
          <p:cNvPr id="38" name="Shape 35"/>
          <p:cNvSpPr/>
          <p:nvPr/>
        </p:nvSpPr>
        <p:spPr>
          <a:xfrm>
            <a:off x="4280427" y="3913632"/>
            <a:ext cx="7472661" cy="726948"/>
          </a:xfrm>
          <a:prstGeom prst="rect">
            <a:avLst/>
          </a:prstGeom>
          <a:solidFill>
            <a:srgbClr val="FFFFFF"/>
          </a:solidFill>
          <a:ln w="12700">
            <a:solidFill>
              <a:srgbClr val="FFFFFF"/>
            </a:solidFill>
            <a:prstDash val="solid"/>
          </a:ln>
        </p:spPr>
      </p:sp>
      <p:sp>
        <p:nvSpPr>
          <p:cNvPr id="39" name="Text 36"/>
          <p:cNvSpPr/>
          <p:nvPr/>
        </p:nvSpPr>
        <p:spPr>
          <a:xfrm>
            <a:off x="4399299" y="3982212"/>
            <a:ext cx="7234917"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Verlängert intermittierend; Heparin oder ohne</a:t>
            </a:r>
            <a:endParaRPr lang="en-US" sz="1677" dirty="0"/>
          </a:p>
        </p:txBody>
      </p:sp>
      <p:sp>
        <p:nvSpPr>
          <p:cNvPr id="40" name="Shape 37"/>
          <p:cNvSpPr/>
          <p:nvPr/>
        </p:nvSpPr>
        <p:spPr>
          <a:xfrm>
            <a:off x="438912" y="4640580"/>
            <a:ext cx="1920757" cy="726948"/>
          </a:xfrm>
          <a:prstGeom prst="rect">
            <a:avLst/>
          </a:prstGeom>
          <a:solidFill>
            <a:srgbClr val="F0EBE1"/>
          </a:solidFill>
          <a:ln w="12700">
            <a:solidFill>
              <a:srgbClr val="F0EBE1"/>
            </a:solidFill>
            <a:prstDash val="solid"/>
          </a:ln>
        </p:spPr>
      </p:sp>
      <p:sp>
        <p:nvSpPr>
          <p:cNvPr id="41" name="Text 38"/>
          <p:cNvSpPr/>
          <p:nvPr/>
        </p:nvSpPr>
        <p:spPr>
          <a:xfrm>
            <a:off x="557784" y="4709160"/>
            <a:ext cx="1683013" cy="58978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39.95.64</a:t>
            </a:r>
            <a:endParaRPr lang="en-US" sz="1677" dirty="0"/>
          </a:p>
        </p:txBody>
      </p:sp>
      <p:sp>
        <p:nvSpPr>
          <p:cNvPr id="42" name="Shape 39"/>
          <p:cNvSpPr/>
          <p:nvPr/>
        </p:nvSpPr>
        <p:spPr>
          <a:xfrm>
            <a:off x="2359669" y="4640580"/>
            <a:ext cx="1920757" cy="726948"/>
          </a:xfrm>
          <a:prstGeom prst="rect">
            <a:avLst/>
          </a:prstGeom>
          <a:solidFill>
            <a:srgbClr val="F0EBE1"/>
          </a:solidFill>
          <a:ln w="12700">
            <a:solidFill>
              <a:srgbClr val="F0EBE1"/>
            </a:solidFill>
            <a:prstDash val="solid"/>
          </a:ln>
        </p:spPr>
      </p:sp>
      <p:sp>
        <p:nvSpPr>
          <p:cNvPr id="43" name="Text 40"/>
          <p:cNvSpPr/>
          <p:nvPr/>
        </p:nvSpPr>
        <p:spPr>
          <a:xfrm>
            <a:off x="2478541" y="4709160"/>
            <a:ext cx="1683013"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39.9C.22</a:t>
            </a:r>
            <a:endParaRPr lang="en-US" sz="1677" dirty="0"/>
          </a:p>
        </p:txBody>
      </p:sp>
      <p:sp>
        <p:nvSpPr>
          <p:cNvPr id="44" name="Shape 41"/>
          <p:cNvSpPr/>
          <p:nvPr/>
        </p:nvSpPr>
        <p:spPr>
          <a:xfrm>
            <a:off x="4280427" y="4640580"/>
            <a:ext cx="7472661" cy="726948"/>
          </a:xfrm>
          <a:prstGeom prst="rect">
            <a:avLst/>
          </a:prstGeom>
          <a:solidFill>
            <a:srgbClr val="F0EBE1"/>
          </a:solidFill>
          <a:ln w="12700">
            <a:solidFill>
              <a:srgbClr val="F0EBE1"/>
            </a:solidFill>
            <a:prstDash val="solid"/>
          </a:ln>
        </p:spPr>
      </p:sp>
      <p:sp>
        <p:nvSpPr>
          <p:cNvPr id="45" name="Text 42"/>
          <p:cNvSpPr/>
          <p:nvPr/>
        </p:nvSpPr>
        <p:spPr>
          <a:xfrm>
            <a:off x="4399299" y="4709160"/>
            <a:ext cx="7234917"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Verlängert intermittierend; sonstige Substanzen</a:t>
            </a:r>
            <a:endParaRPr lang="en-US" sz="1677" dirty="0"/>
          </a:p>
        </p:txBody>
      </p:sp>
      <p:sp>
        <p:nvSpPr>
          <p:cNvPr id="46" name="Shape 43"/>
          <p:cNvSpPr/>
          <p:nvPr/>
        </p:nvSpPr>
        <p:spPr>
          <a:xfrm>
            <a:off x="438912" y="5577840"/>
            <a:ext cx="11314176" cy="539496"/>
          </a:xfrm>
          <a:prstGeom prst="rect">
            <a:avLst/>
          </a:prstGeom>
          <a:solidFill>
            <a:srgbClr val="ECEFDF"/>
          </a:solidFill>
          <a:ln w="12700">
            <a:solidFill>
              <a:srgbClr val="ECEFDF"/>
            </a:solidFill>
            <a:prstDash val="solid"/>
          </a:ln>
        </p:spPr>
      </p:sp>
      <p:sp>
        <p:nvSpPr>
          <p:cNvPr id="47" name="Shape 44"/>
          <p:cNvSpPr/>
          <p:nvPr/>
        </p:nvSpPr>
        <p:spPr>
          <a:xfrm>
            <a:off x="438912" y="5577840"/>
            <a:ext cx="41148" cy="539496"/>
          </a:xfrm>
          <a:prstGeom prst="rect">
            <a:avLst/>
          </a:prstGeom>
          <a:solidFill>
            <a:srgbClr val="284907"/>
          </a:solidFill>
          <a:ln w="12700">
            <a:solidFill>
              <a:srgbClr val="284907"/>
            </a:solidFill>
            <a:prstDash val="solid"/>
          </a:ln>
        </p:spPr>
      </p:sp>
      <p:sp>
        <p:nvSpPr>
          <p:cNvPr id="48" name="Text 45"/>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Verlängert intermittierend: mehr als 6 Stunden. Weitere Hinweise der jeweiligen Familie beachten.</a:t>
            </a:r>
            <a:endParaRPr lang="en-US" sz="1512"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ANHANG | UMSTELLUNG UND NACHWEIS</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UMSTELLUNGSTABELLE</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B | Hämodiafiltration: intermittierende Serien</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151; CHOP 2027: S. 160.</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93 / 124</a:t>
            </a:r>
            <a:endParaRPr lang="en-US" sz="900" dirty="0"/>
          </a:p>
        </p:txBody>
      </p:sp>
      <p:sp>
        <p:nvSpPr>
          <p:cNvPr id="16" name="Shape 13"/>
          <p:cNvSpPr/>
          <p:nvPr/>
        </p:nvSpPr>
        <p:spPr>
          <a:xfrm>
            <a:off x="438912" y="2020824"/>
            <a:ext cx="1920757" cy="438912"/>
          </a:xfrm>
          <a:prstGeom prst="rect">
            <a:avLst/>
          </a:prstGeom>
          <a:solidFill>
            <a:srgbClr val="303D43"/>
          </a:solidFill>
          <a:ln w="12700">
            <a:solidFill>
              <a:srgbClr val="303D43"/>
            </a:solidFill>
            <a:prstDash val="solid"/>
          </a:ln>
        </p:spPr>
      </p:sp>
      <p:sp>
        <p:nvSpPr>
          <p:cNvPr id="17" name="Text 14"/>
          <p:cNvSpPr/>
          <p:nvPr/>
        </p:nvSpPr>
        <p:spPr>
          <a:xfrm>
            <a:off x="557784" y="2093976"/>
            <a:ext cx="1683013"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2026</a:t>
            </a:r>
            <a:endParaRPr lang="en-US" sz="1327" dirty="0"/>
          </a:p>
        </p:txBody>
      </p:sp>
      <p:sp>
        <p:nvSpPr>
          <p:cNvPr id="18" name="Shape 15"/>
          <p:cNvSpPr/>
          <p:nvPr/>
        </p:nvSpPr>
        <p:spPr>
          <a:xfrm>
            <a:off x="2359669" y="2020824"/>
            <a:ext cx="1920757" cy="438912"/>
          </a:xfrm>
          <a:prstGeom prst="rect">
            <a:avLst/>
          </a:prstGeom>
          <a:solidFill>
            <a:srgbClr val="303D43"/>
          </a:solidFill>
          <a:ln w="12700">
            <a:solidFill>
              <a:srgbClr val="303D43"/>
            </a:solidFill>
            <a:prstDash val="solid"/>
          </a:ln>
        </p:spPr>
      </p:sp>
      <p:sp>
        <p:nvSpPr>
          <p:cNvPr id="19" name="Text 16"/>
          <p:cNvSpPr/>
          <p:nvPr/>
        </p:nvSpPr>
        <p:spPr>
          <a:xfrm>
            <a:off x="2478541" y="2093976"/>
            <a:ext cx="1683013"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2027</a:t>
            </a:r>
            <a:endParaRPr lang="en-US" sz="1327" dirty="0"/>
          </a:p>
        </p:txBody>
      </p:sp>
      <p:sp>
        <p:nvSpPr>
          <p:cNvPr id="20" name="Shape 17"/>
          <p:cNvSpPr/>
          <p:nvPr/>
        </p:nvSpPr>
        <p:spPr>
          <a:xfrm>
            <a:off x="4280427" y="2020824"/>
            <a:ext cx="7472661" cy="438912"/>
          </a:xfrm>
          <a:prstGeom prst="rect">
            <a:avLst/>
          </a:prstGeom>
          <a:solidFill>
            <a:srgbClr val="303D43"/>
          </a:solidFill>
          <a:ln w="12700">
            <a:solidFill>
              <a:srgbClr val="303D43"/>
            </a:solidFill>
            <a:prstDash val="solid"/>
          </a:ln>
        </p:spPr>
      </p:sp>
      <p:sp>
        <p:nvSpPr>
          <p:cNvPr id="21" name="Text 18"/>
          <p:cNvSpPr/>
          <p:nvPr/>
        </p:nvSpPr>
        <p:spPr>
          <a:xfrm>
            <a:off x="4399299" y="2093976"/>
            <a:ext cx="7234917"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Bedeutung</a:t>
            </a:r>
            <a:endParaRPr lang="en-US" sz="1327" dirty="0"/>
          </a:p>
        </p:txBody>
      </p:sp>
      <p:sp>
        <p:nvSpPr>
          <p:cNvPr id="22" name="Shape 19"/>
          <p:cNvSpPr/>
          <p:nvPr/>
        </p:nvSpPr>
        <p:spPr>
          <a:xfrm>
            <a:off x="438912" y="2459736"/>
            <a:ext cx="1920757" cy="726948"/>
          </a:xfrm>
          <a:prstGeom prst="rect">
            <a:avLst/>
          </a:prstGeom>
          <a:solidFill>
            <a:srgbClr val="FFFFFF"/>
          </a:solidFill>
          <a:ln w="12700">
            <a:solidFill>
              <a:srgbClr val="FFFFFF"/>
            </a:solidFill>
            <a:prstDash val="solid"/>
          </a:ln>
        </p:spPr>
      </p:sp>
      <p:sp>
        <p:nvSpPr>
          <p:cNvPr id="23" name="Text 20"/>
          <p:cNvSpPr/>
          <p:nvPr/>
        </p:nvSpPr>
        <p:spPr>
          <a:xfrm>
            <a:off x="557784" y="2528316"/>
            <a:ext cx="1683013" cy="58978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39.95.B1</a:t>
            </a:r>
            <a:endParaRPr lang="en-US" sz="1677" dirty="0"/>
          </a:p>
        </p:txBody>
      </p:sp>
      <p:sp>
        <p:nvSpPr>
          <p:cNvPr id="24" name="Shape 21"/>
          <p:cNvSpPr/>
          <p:nvPr/>
        </p:nvSpPr>
        <p:spPr>
          <a:xfrm>
            <a:off x="2359669" y="2459736"/>
            <a:ext cx="1920757" cy="726948"/>
          </a:xfrm>
          <a:prstGeom prst="rect">
            <a:avLst/>
          </a:prstGeom>
          <a:solidFill>
            <a:srgbClr val="FFFFFF"/>
          </a:solidFill>
          <a:ln w="12700">
            <a:solidFill>
              <a:srgbClr val="FFFFFF"/>
            </a:solidFill>
            <a:prstDash val="solid"/>
          </a:ln>
        </p:spPr>
      </p:sp>
      <p:sp>
        <p:nvSpPr>
          <p:cNvPr id="25" name="Text 22"/>
          <p:cNvSpPr/>
          <p:nvPr/>
        </p:nvSpPr>
        <p:spPr>
          <a:xfrm>
            <a:off x="2478541" y="2528316"/>
            <a:ext cx="1683013"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39.9D.11</a:t>
            </a:r>
            <a:endParaRPr lang="en-US" sz="1677" dirty="0"/>
          </a:p>
        </p:txBody>
      </p:sp>
      <p:sp>
        <p:nvSpPr>
          <p:cNvPr id="26" name="Shape 23"/>
          <p:cNvSpPr/>
          <p:nvPr/>
        </p:nvSpPr>
        <p:spPr>
          <a:xfrm>
            <a:off x="4280427" y="2459736"/>
            <a:ext cx="7472661" cy="726948"/>
          </a:xfrm>
          <a:prstGeom prst="rect">
            <a:avLst/>
          </a:prstGeom>
          <a:solidFill>
            <a:srgbClr val="FFFFFF"/>
          </a:solidFill>
          <a:ln w="12700">
            <a:solidFill>
              <a:srgbClr val="FFFFFF"/>
            </a:solidFill>
            <a:prstDash val="solid"/>
          </a:ln>
        </p:spPr>
      </p:sp>
      <p:sp>
        <p:nvSpPr>
          <p:cNvPr id="27" name="Text 24"/>
          <p:cNvSpPr/>
          <p:nvPr/>
        </p:nvSpPr>
        <p:spPr>
          <a:xfrm>
            <a:off x="4399299" y="2528316"/>
            <a:ext cx="7234917"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Intermittierend; Heparin oder ohne</a:t>
            </a:r>
            <a:endParaRPr lang="en-US" sz="1677" dirty="0"/>
          </a:p>
        </p:txBody>
      </p:sp>
      <p:sp>
        <p:nvSpPr>
          <p:cNvPr id="28" name="Shape 25"/>
          <p:cNvSpPr/>
          <p:nvPr/>
        </p:nvSpPr>
        <p:spPr>
          <a:xfrm>
            <a:off x="438912" y="3186684"/>
            <a:ext cx="1920757" cy="726948"/>
          </a:xfrm>
          <a:prstGeom prst="rect">
            <a:avLst/>
          </a:prstGeom>
          <a:solidFill>
            <a:srgbClr val="F0EBE1"/>
          </a:solidFill>
          <a:ln w="12700">
            <a:solidFill>
              <a:srgbClr val="F0EBE1"/>
            </a:solidFill>
            <a:prstDash val="solid"/>
          </a:ln>
        </p:spPr>
      </p:sp>
      <p:sp>
        <p:nvSpPr>
          <p:cNvPr id="29" name="Text 26"/>
          <p:cNvSpPr/>
          <p:nvPr/>
        </p:nvSpPr>
        <p:spPr>
          <a:xfrm>
            <a:off x="557784" y="3255264"/>
            <a:ext cx="1683013" cy="58978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39.95.B2</a:t>
            </a:r>
            <a:endParaRPr lang="en-US" sz="1677" dirty="0"/>
          </a:p>
        </p:txBody>
      </p:sp>
      <p:sp>
        <p:nvSpPr>
          <p:cNvPr id="30" name="Shape 27"/>
          <p:cNvSpPr/>
          <p:nvPr/>
        </p:nvSpPr>
        <p:spPr>
          <a:xfrm>
            <a:off x="2359669" y="3186684"/>
            <a:ext cx="1920757" cy="726948"/>
          </a:xfrm>
          <a:prstGeom prst="rect">
            <a:avLst/>
          </a:prstGeom>
          <a:solidFill>
            <a:srgbClr val="F0EBE1"/>
          </a:solidFill>
          <a:ln w="12700">
            <a:solidFill>
              <a:srgbClr val="F0EBE1"/>
            </a:solidFill>
            <a:prstDash val="solid"/>
          </a:ln>
        </p:spPr>
      </p:sp>
      <p:sp>
        <p:nvSpPr>
          <p:cNvPr id="31" name="Text 28"/>
          <p:cNvSpPr/>
          <p:nvPr/>
        </p:nvSpPr>
        <p:spPr>
          <a:xfrm>
            <a:off x="2478541" y="3255264"/>
            <a:ext cx="1683013"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39.9D.12</a:t>
            </a:r>
            <a:endParaRPr lang="en-US" sz="1677" dirty="0"/>
          </a:p>
        </p:txBody>
      </p:sp>
      <p:sp>
        <p:nvSpPr>
          <p:cNvPr id="32" name="Shape 29"/>
          <p:cNvSpPr/>
          <p:nvPr/>
        </p:nvSpPr>
        <p:spPr>
          <a:xfrm>
            <a:off x="4280427" y="3186684"/>
            <a:ext cx="7472661" cy="726948"/>
          </a:xfrm>
          <a:prstGeom prst="rect">
            <a:avLst/>
          </a:prstGeom>
          <a:solidFill>
            <a:srgbClr val="F0EBE1"/>
          </a:solidFill>
          <a:ln w="12700">
            <a:solidFill>
              <a:srgbClr val="F0EBE1"/>
            </a:solidFill>
            <a:prstDash val="solid"/>
          </a:ln>
        </p:spPr>
      </p:sp>
      <p:sp>
        <p:nvSpPr>
          <p:cNvPr id="33" name="Text 30"/>
          <p:cNvSpPr/>
          <p:nvPr/>
        </p:nvSpPr>
        <p:spPr>
          <a:xfrm>
            <a:off x="4399299" y="3255264"/>
            <a:ext cx="7234917"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Intermittierend; sonstige Substanzen</a:t>
            </a:r>
            <a:endParaRPr lang="en-US" sz="1677" dirty="0"/>
          </a:p>
        </p:txBody>
      </p:sp>
      <p:sp>
        <p:nvSpPr>
          <p:cNvPr id="34" name="Shape 31"/>
          <p:cNvSpPr/>
          <p:nvPr/>
        </p:nvSpPr>
        <p:spPr>
          <a:xfrm>
            <a:off x="438912" y="3913632"/>
            <a:ext cx="1920757" cy="726948"/>
          </a:xfrm>
          <a:prstGeom prst="rect">
            <a:avLst/>
          </a:prstGeom>
          <a:solidFill>
            <a:srgbClr val="FFFFFF"/>
          </a:solidFill>
          <a:ln w="12700">
            <a:solidFill>
              <a:srgbClr val="FFFFFF"/>
            </a:solidFill>
            <a:prstDash val="solid"/>
          </a:ln>
        </p:spPr>
      </p:sp>
      <p:sp>
        <p:nvSpPr>
          <p:cNvPr id="35" name="Text 32"/>
          <p:cNvSpPr/>
          <p:nvPr/>
        </p:nvSpPr>
        <p:spPr>
          <a:xfrm>
            <a:off x="557784" y="3982212"/>
            <a:ext cx="1683013" cy="58978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39.95.B3</a:t>
            </a:r>
            <a:endParaRPr lang="en-US" sz="1677" dirty="0"/>
          </a:p>
        </p:txBody>
      </p:sp>
      <p:sp>
        <p:nvSpPr>
          <p:cNvPr id="36" name="Shape 33"/>
          <p:cNvSpPr/>
          <p:nvPr/>
        </p:nvSpPr>
        <p:spPr>
          <a:xfrm>
            <a:off x="2359669" y="3913632"/>
            <a:ext cx="1920757" cy="726948"/>
          </a:xfrm>
          <a:prstGeom prst="rect">
            <a:avLst/>
          </a:prstGeom>
          <a:solidFill>
            <a:srgbClr val="FFFFFF"/>
          </a:solidFill>
          <a:ln w="12700">
            <a:solidFill>
              <a:srgbClr val="FFFFFF"/>
            </a:solidFill>
            <a:prstDash val="solid"/>
          </a:ln>
        </p:spPr>
      </p:sp>
      <p:sp>
        <p:nvSpPr>
          <p:cNvPr id="37" name="Text 34"/>
          <p:cNvSpPr/>
          <p:nvPr/>
        </p:nvSpPr>
        <p:spPr>
          <a:xfrm>
            <a:off x="2478541" y="3982212"/>
            <a:ext cx="1683013"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39.9D.21</a:t>
            </a:r>
            <a:endParaRPr lang="en-US" sz="1677" dirty="0"/>
          </a:p>
        </p:txBody>
      </p:sp>
      <p:sp>
        <p:nvSpPr>
          <p:cNvPr id="38" name="Shape 35"/>
          <p:cNvSpPr/>
          <p:nvPr/>
        </p:nvSpPr>
        <p:spPr>
          <a:xfrm>
            <a:off x="4280427" y="3913632"/>
            <a:ext cx="7472661" cy="726948"/>
          </a:xfrm>
          <a:prstGeom prst="rect">
            <a:avLst/>
          </a:prstGeom>
          <a:solidFill>
            <a:srgbClr val="FFFFFF"/>
          </a:solidFill>
          <a:ln w="12700">
            <a:solidFill>
              <a:srgbClr val="FFFFFF"/>
            </a:solidFill>
            <a:prstDash val="solid"/>
          </a:ln>
        </p:spPr>
      </p:sp>
      <p:sp>
        <p:nvSpPr>
          <p:cNvPr id="39" name="Text 36"/>
          <p:cNvSpPr/>
          <p:nvPr/>
        </p:nvSpPr>
        <p:spPr>
          <a:xfrm>
            <a:off x="4399299" y="3982212"/>
            <a:ext cx="7234917"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Verlängert intermittierend; Heparin oder ohne</a:t>
            </a:r>
            <a:endParaRPr lang="en-US" sz="1677" dirty="0"/>
          </a:p>
        </p:txBody>
      </p:sp>
      <p:sp>
        <p:nvSpPr>
          <p:cNvPr id="40" name="Shape 37"/>
          <p:cNvSpPr/>
          <p:nvPr/>
        </p:nvSpPr>
        <p:spPr>
          <a:xfrm>
            <a:off x="438912" y="4640580"/>
            <a:ext cx="1920757" cy="726948"/>
          </a:xfrm>
          <a:prstGeom prst="rect">
            <a:avLst/>
          </a:prstGeom>
          <a:solidFill>
            <a:srgbClr val="F0EBE1"/>
          </a:solidFill>
          <a:ln w="12700">
            <a:solidFill>
              <a:srgbClr val="F0EBE1"/>
            </a:solidFill>
            <a:prstDash val="solid"/>
          </a:ln>
        </p:spPr>
      </p:sp>
      <p:sp>
        <p:nvSpPr>
          <p:cNvPr id="41" name="Text 38"/>
          <p:cNvSpPr/>
          <p:nvPr/>
        </p:nvSpPr>
        <p:spPr>
          <a:xfrm>
            <a:off x="557784" y="4709160"/>
            <a:ext cx="1683013" cy="58978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39.95.B9</a:t>
            </a:r>
            <a:endParaRPr lang="en-US" sz="1677" dirty="0"/>
          </a:p>
        </p:txBody>
      </p:sp>
      <p:sp>
        <p:nvSpPr>
          <p:cNvPr id="42" name="Shape 39"/>
          <p:cNvSpPr/>
          <p:nvPr/>
        </p:nvSpPr>
        <p:spPr>
          <a:xfrm>
            <a:off x="2359669" y="4640580"/>
            <a:ext cx="1920757" cy="726948"/>
          </a:xfrm>
          <a:prstGeom prst="rect">
            <a:avLst/>
          </a:prstGeom>
          <a:solidFill>
            <a:srgbClr val="F0EBE1"/>
          </a:solidFill>
          <a:ln w="12700">
            <a:solidFill>
              <a:srgbClr val="F0EBE1"/>
            </a:solidFill>
            <a:prstDash val="solid"/>
          </a:ln>
        </p:spPr>
      </p:sp>
      <p:sp>
        <p:nvSpPr>
          <p:cNvPr id="43" name="Text 40"/>
          <p:cNvSpPr/>
          <p:nvPr/>
        </p:nvSpPr>
        <p:spPr>
          <a:xfrm>
            <a:off x="2478541" y="4709160"/>
            <a:ext cx="1683013"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39.9D.22</a:t>
            </a:r>
            <a:endParaRPr lang="en-US" sz="1677" dirty="0"/>
          </a:p>
        </p:txBody>
      </p:sp>
      <p:sp>
        <p:nvSpPr>
          <p:cNvPr id="44" name="Shape 41"/>
          <p:cNvSpPr/>
          <p:nvPr/>
        </p:nvSpPr>
        <p:spPr>
          <a:xfrm>
            <a:off x="4280427" y="4640580"/>
            <a:ext cx="7472661" cy="726948"/>
          </a:xfrm>
          <a:prstGeom prst="rect">
            <a:avLst/>
          </a:prstGeom>
          <a:solidFill>
            <a:srgbClr val="F0EBE1"/>
          </a:solidFill>
          <a:ln w="12700">
            <a:solidFill>
              <a:srgbClr val="F0EBE1"/>
            </a:solidFill>
            <a:prstDash val="solid"/>
          </a:ln>
        </p:spPr>
      </p:sp>
      <p:sp>
        <p:nvSpPr>
          <p:cNvPr id="45" name="Text 42"/>
          <p:cNvSpPr/>
          <p:nvPr/>
        </p:nvSpPr>
        <p:spPr>
          <a:xfrm>
            <a:off x="4399299" y="4709160"/>
            <a:ext cx="7234917"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Verlängert intermittierend; sonstige Substanzen</a:t>
            </a:r>
            <a:endParaRPr lang="en-US" sz="1677" dirty="0"/>
          </a:p>
        </p:txBody>
      </p:sp>
      <p:sp>
        <p:nvSpPr>
          <p:cNvPr id="46" name="Shape 43"/>
          <p:cNvSpPr/>
          <p:nvPr/>
        </p:nvSpPr>
        <p:spPr>
          <a:xfrm>
            <a:off x="438912" y="5577840"/>
            <a:ext cx="11314176" cy="539496"/>
          </a:xfrm>
          <a:prstGeom prst="rect">
            <a:avLst/>
          </a:prstGeom>
          <a:solidFill>
            <a:srgbClr val="ECEFDF"/>
          </a:solidFill>
          <a:ln w="12700">
            <a:solidFill>
              <a:srgbClr val="ECEFDF"/>
            </a:solidFill>
            <a:prstDash val="solid"/>
          </a:ln>
        </p:spPr>
      </p:sp>
      <p:sp>
        <p:nvSpPr>
          <p:cNvPr id="47" name="Shape 44"/>
          <p:cNvSpPr/>
          <p:nvPr/>
        </p:nvSpPr>
        <p:spPr>
          <a:xfrm>
            <a:off x="438912" y="5577840"/>
            <a:ext cx="41148" cy="539496"/>
          </a:xfrm>
          <a:prstGeom prst="rect">
            <a:avLst/>
          </a:prstGeom>
          <a:solidFill>
            <a:srgbClr val="284907"/>
          </a:solidFill>
          <a:ln w="12700">
            <a:solidFill>
              <a:srgbClr val="284907"/>
            </a:solidFill>
            <a:prstDash val="solid"/>
          </a:ln>
        </p:spPr>
      </p:sp>
      <p:sp>
        <p:nvSpPr>
          <p:cNvPr id="48" name="Text 45"/>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Verlängert intermittierend: mehr als 6 Stunden. Weitere Hinweise der jeweiligen Familie beachten.</a:t>
            </a:r>
            <a:endParaRPr lang="en-US" sz="1512"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ANHANG | UMSTELLUNG UND NACHWEIS</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UMNUMMERIERT</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B | High Cut-Off: Protein-Elimination bleibt unterscheidbar</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152; CHOP 2027: S. 157.</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94 / 124</a:t>
            </a:r>
            <a:endParaRPr lang="en-US" sz="900" dirty="0"/>
          </a:p>
        </p:txBody>
      </p:sp>
      <p:sp>
        <p:nvSpPr>
          <p:cNvPr id="16" name="Shape 13"/>
          <p:cNvSpPr/>
          <p:nvPr/>
        </p:nvSpPr>
        <p:spPr>
          <a:xfrm>
            <a:off x="438912" y="2020824"/>
            <a:ext cx="6466550" cy="438912"/>
          </a:xfrm>
          <a:prstGeom prst="rect">
            <a:avLst/>
          </a:prstGeom>
          <a:solidFill>
            <a:srgbClr val="303D43"/>
          </a:solidFill>
          <a:ln w="12700">
            <a:solidFill>
              <a:srgbClr val="303D43"/>
            </a:solidFill>
            <a:prstDash val="solid"/>
          </a:ln>
        </p:spPr>
      </p:sp>
      <p:sp>
        <p:nvSpPr>
          <p:cNvPr id="17" name="Text 14"/>
          <p:cNvSpPr/>
          <p:nvPr/>
        </p:nvSpPr>
        <p:spPr>
          <a:xfrm>
            <a:off x="557784" y="2093976"/>
            <a:ext cx="6228806"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Verfahren / Variante</a:t>
            </a:r>
            <a:endParaRPr lang="en-US" sz="1327" dirty="0"/>
          </a:p>
        </p:txBody>
      </p:sp>
      <p:sp>
        <p:nvSpPr>
          <p:cNvPr id="18" name="Shape 15"/>
          <p:cNvSpPr/>
          <p:nvPr/>
        </p:nvSpPr>
        <p:spPr>
          <a:xfrm>
            <a:off x="6905462" y="2020824"/>
            <a:ext cx="2423813" cy="438912"/>
          </a:xfrm>
          <a:prstGeom prst="rect">
            <a:avLst/>
          </a:prstGeom>
          <a:solidFill>
            <a:srgbClr val="303D43"/>
          </a:solidFill>
          <a:ln w="12700">
            <a:solidFill>
              <a:srgbClr val="303D43"/>
            </a:solidFill>
            <a:prstDash val="solid"/>
          </a:ln>
        </p:spPr>
      </p:sp>
      <p:sp>
        <p:nvSpPr>
          <p:cNvPr id="19" name="Text 16"/>
          <p:cNvSpPr/>
          <p:nvPr/>
        </p:nvSpPr>
        <p:spPr>
          <a:xfrm>
            <a:off x="7024334" y="2093976"/>
            <a:ext cx="2186069"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2026</a:t>
            </a:r>
            <a:endParaRPr lang="en-US" sz="1327" dirty="0"/>
          </a:p>
        </p:txBody>
      </p:sp>
      <p:sp>
        <p:nvSpPr>
          <p:cNvPr id="20" name="Shape 17"/>
          <p:cNvSpPr/>
          <p:nvPr/>
        </p:nvSpPr>
        <p:spPr>
          <a:xfrm>
            <a:off x="9329275" y="2020824"/>
            <a:ext cx="2423813" cy="438912"/>
          </a:xfrm>
          <a:prstGeom prst="rect">
            <a:avLst/>
          </a:prstGeom>
          <a:solidFill>
            <a:srgbClr val="303D43"/>
          </a:solidFill>
          <a:ln w="12700">
            <a:solidFill>
              <a:srgbClr val="303D43"/>
            </a:solidFill>
            <a:prstDash val="solid"/>
          </a:ln>
        </p:spPr>
      </p:sp>
      <p:sp>
        <p:nvSpPr>
          <p:cNvPr id="21" name="Text 18"/>
          <p:cNvSpPr/>
          <p:nvPr/>
        </p:nvSpPr>
        <p:spPr>
          <a:xfrm>
            <a:off x="9448147" y="2093976"/>
            <a:ext cx="2186069"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2027</a:t>
            </a:r>
            <a:endParaRPr lang="en-US" sz="1327" dirty="0"/>
          </a:p>
        </p:txBody>
      </p:sp>
      <p:sp>
        <p:nvSpPr>
          <p:cNvPr id="22" name="Shape 19"/>
          <p:cNvSpPr/>
          <p:nvPr/>
        </p:nvSpPr>
        <p:spPr>
          <a:xfrm>
            <a:off x="438912" y="2459736"/>
            <a:ext cx="6466550" cy="892912"/>
          </a:xfrm>
          <a:prstGeom prst="rect">
            <a:avLst/>
          </a:prstGeom>
          <a:solidFill>
            <a:srgbClr val="FFFFFF"/>
          </a:solidFill>
          <a:ln w="12700">
            <a:solidFill>
              <a:srgbClr val="FFFFFF"/>
            </a:solidFill>
            <a:prstDash val="solid"/>
          </a:ln>
        </p:spPr>
      </p:sp>
      <p:sp>
        <p:nvSpPr>
          <p:cNvPr id="23" name="Text 20"/>
          <p:cNvSpPr/>
          <p:nvPr/>
        </p:nvSpPr>
        <p:spPr>
          <a:xfrm>
            <a:off x="557784" y="2528316"/>
            <a:ext cx="6228806" cy="755752"/>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Hämodialyse zur Entfernung von Proteinen bis Molekularmasse 60000</a:t>
            </a:r>
            <a:endParaRPr lang="en-US" sz="1677" dirty="0"/>
          </a:p>
        </p:txBody>
      </p:sp>
      <p:sp>
        <p:nvSpPr>
          <p:cNvPr id="24" name="Shape 21"/>
          <p:cNvSpPr/>
          <p:nvPr/>
        </p:nvSpPr>
        <p:spPr>
          <a:xfrm>
            <a:off x="6905462" y="2459736"/>
            <a:ext cx="2423813" cy="892912"/>
          </a:xfrm>
          <a:prstGeom prst="rect">
            <a:avLst/>
          </a:prstGeom>
          <a:solidFill>
            <a:srgbClr val="FFFFFF"/>
          </a:solidFill>
          <a:ln w="12700">
            <a:solidFill>
              <a:srgbClr val="FFFFFF"/>
            </a:solidFill>
            <a:prstDash val="solid"/>
          </a:ln>
        </p:spPr>
      </p:sp>
      <p:sp>
        <p:nvSpPr>
          <p:cNvPr id="25" name="Text 22"/>
          <p:cNvSpPr/>
          <p:nvPr/>
        </p:nvSpPr>
        <p:spPr>
          <a:xfrm>
            <a:off x="7024334" y="2528316"/>
            <a:ext cx="2186069" cy="755752"/>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39.95.H-</a:t>
            </a:r>
            <a:endParaRPr lang="en-US" sz="1677" dirty="0"/>
          </a:p>
        </p:txBody>
      </p:sp>
      <p:sp>
        <p:nvSpPr>
          <p:cNvPr id="26" name="Shape 23"/>
          <p:cNvSpPr/>
          <p:nvPr/>
        </p:nvSpPr>
        <p:spPr>
          <a:xfrm>
            <a:off x="9329275" y="2459736"/>
            <a:ext cx="2423813" cy="892912"/>
          </a:xfrm>
          <a:prstGeom prst="rect">
            <a:avLst/>
          </a:prstGeom>
          <a:solidFill>
            <a:srgbClr val="FFFFFF"/>
          </a:solidFill>
          <a:ln w="12700">
            <a:solidFill>
              <a:srgbClr val="FFFFFF"/>
            </a:solidFill>
            <a:prstDash val="solid"/>
          </a:ln>
        </p:spPr>
      </p:sp>
      <p:sp>
        <p:nvSpPr>
          <p:cNvPr id="27" name="Text 24"/>
          <p:cNvSpPr/>
          <p:nvPr/>
        </p:nvSpPr>
        <p:spPr>
          <a:xfrm>
            <a:off x="9448147" y="2528316"/>
            <a:ext cx="2186069" cy="755752"/>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39.9B.C-</a:t>
            </a:r>
            <a:endParaRPr lang="en-US" sz="1677" dirty="0"/>
          </a:p>
        </p:txBody>
      </p:sp>
      <p:sp>
        <p:nvSpPr>
          <p:cNvPr id="28" name="Shape 25"/>
          <p:cNvSpPr/>
          <p:nvPr/>
        </p:nvSpPr>
        <p:spPr>
          <a:xfrm>
            <a:off x="438912" y="3352648"/>
            <a:ext cx="6466550" cy="671627"/>
          </a:xfrm>
          <a:prstGeom prst="rect">
            <a:avLst/>
          </a:prstGeom>
          <a:solidFill>
            <a:srgbClr val="F0EBE1"/>
          </a:solidFill>
          <a:ln w="12700">
            <a:solidFill>
              <a:srgbClr val="F0EBE1"/>
            </a:solidFill>
            <a:prstDash val="solid"/>
          </a:ln>
        </p:spPr>
      </p:sp>
      <p:sp>
        <p:nvSpPr>
          <p:cNvPr id="29" name="Text 26"/>
          <p:cNvSpPr/>
          <p:nvPr/>
        </p:nvSpPr>
        <p:spPr>
          <a:xfrm>
            <a:off x="557784" y="3421228"/>
            <a:ext cx="6228806" cy="534467"/>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Nicht näher bezeichnet</a:t>
            </a:r>
            <a:endParaRPr lang="en-US" sz="1677" dirty="0"/>
          </a:p>
        </p:txBody>
      </p:sp>
      <p:sp>
        <p:nvSpPr>
          <p:cNvPr id="30" name="Shape 27"/>
          <p:cNvSpPr/>
          <p:nvPr/>
        </p:nvSpPr>
        <p:spPr>
          <a:xfrm>
            <a:off x="6905462" y="3352648"/>
            <a:ext cx="2423813" cy="671627"/>
          </a:xfrm>
          <a:prstGeom prst="rect">
            <a:avLst/>
          </a:prstGeom>
          <a:solidFill>
            <a:srgbClr val="F0EBE1"/>
          </a:solidFill>
          <a:ln w="12700">
            <a:solidFill>
              <a:srgbClr val="F0EBE1"/>
            </a:solidFill>
            <a:prstDash val="solid"/>
          </a:ln>
        </p:spPr>
      </p:sp>
      <p:sp>
        <p:nvSpPr>
          <p:cNvPr id="31" name="Text 28"/>
          <p:cNvSpPr/>
          <p:nvPr/>
        </p:nvSpPr>
        <p:spPr>
          <a:xfrm>
            <a:off x="7024334" y="3421228"/>
            <a:ext cx="2186069" cy="534467"/>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39.95.H0</a:t>
            </a:r>
            <a:endParaRPr lang="en-US" sz="1677" dirty="0"/>
          </a:p>
        </p:txBody>
      </p:sp>
      <p:sp>
        <p:nvSpPr>
          <p:cNvPr id="32" name="Shape 29"/>
          <p:cNvSpPr/>
          <p:nvPr/>
        </p:nvSpPr>
        <p:spPr>
          <a:xfrm>
            <a:off x="9329275" y="3352648"/>
            <a:ext cx="2423813" cy="671627"/>
          </a:xfrm>
          <a:prstGeom prst="rect">
            <a:avLst/>
          </a:prstGeom>
          <a:solidFill>
            <a:srgbClr val="F0EBE1"/>
          </a:solidFill>
          <a:ln w="12700">
            <a:solidFill>
              <a:srgbClr val="F0EBE1"/>
            </a:solidFill>
            <a:prstDash val="solid"/>
          </a:ln>
        </p:spPr>
      </p:sp>
      <p:sp>
        <p:nvSpPr>
          <p:cNvPr id="33" name="Text 30"/>
          <p:cNvSpPr/>
          <p:nvPr/>
        </p:nvSpPr>
        <p:spPr>
          <a:xfrm>
            <a:off x="9448147" y="3421228"/>
            <a:ext cx="2186069" cy="534467"/>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39.9B.C0</a:t>
            </a:r>
            <a:endParaRPr lang="en-US" sz="1677" dirty="0"/>
          </a:p>
        </p:txBody>
      </p:sp>
      <p:sp>
        <p:nvSpPr>
          <p:cNvPr id="34" name="Shape 31"/>
          <p:cNvSpPr/>
          <p:nvPr/>
        </p:nvSpPr>
        <p:spPr>
          <a:xfrm>
            <a:off x="438912" y="4024274"/>
            <a:ext cx="6466550" cy="671627"/>
          </a:xfrm>
          <a:prstGeom prst="rect">
            <a:avLst/>
          </a:prstGeom>
          <a:solidFill>
            <a:srgbClr val="FFFFFF"/>
          </a:solidFill>
          <a:ln w="12700">
            <a:solidFill>
              <a:srgbClr val="FFFFFF"/>
            </a:solidFill>
            <a:prstDash val="solid"/>
          </a:ln>
        </p:spPr>
      </p:sp>
      <p:sp>
        <p:nvSpPr>
          <p:cNvPr id="35" name="Text 32"/>
          <p:cNvSpPr/>
          <p:nvPr/>
        </p:nvSpPr>
        <p:spPr>
          <a:xfrm>
            <a:off x="557784" y="4092854"/>
            <a:ext cx="6228806" cy="534467"/>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Verlängert intermittierend</a:t>
            </a:r>
            <a:endParaRPr lang="en-US" sz="1677" dirty="0"/>
          </a:p>
        </p:txBody>
      </p:sp>
      <p:sp>
        <p:nvSpPr>
          <p:cNvPr id="36" name="Shape 33"/>
          <p:cNvSpPr/>
          <p:nvPr/>
        </p:nvSpPr>
        <p:spPr>
          <a:xfrm>
            <a:off x="6905462" y="4024274"/>
            <a:ext cx="2423813" cy="671627"/>
          </a:xfrm>
          <a:prstGeom prst="rect">
            <a:avLst/>
          </a:prstGeom>
          <a:solidFill>
            <a:srgbClr val="FFFFFF"/>
          </a:solidFill>
          <a:ln w="12700">
            <a:solidFill>
              <a:srgbClr val="FFFFFF"/>
            </a:solidFill>
            <a:prstDash val="solid"/>
          </a:ln>
        </p:spPr>
      </p:sp>
      <p:sp>
        <p:nvSpPr>
          <p:cNvPr id="37" name="Text 34"/>
          <p:cNvSpPr/>
          <p:nvPr/>
        </p:nvSpPr>
        <p:spPr>
          <a:xfrm>
            <a:off x="7024334" y="4092854"/>
            <a:ext cx="2186069" cy="534467"/>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39.95.H1</a:t>
            </a:r>
            <a:endParaRPr lang="en-US" sz="1677" dirty="0"/>
          </a:p>
        </p:txBody>
      </p:sp>
      <p:sp>
        <p:nvSpPr>
          <p:cNvPr id="38" name="Shape 35"/>
          <p:cNvSpPr/>
          <p:nvPr/>
        </p:nvSpPr>
        <p:spPr>
          <a:xfrm>
            <a:off x="9329275" y="4024274"/>
            <a:ext cx="2423813" cy="671627"/>
          </a:xfrm>
          <a:prstGeom prst="rect">
            <a:avLst/>
          </a:prstGeom>
          <a:solidFill>
            <a:srgbClr val="FFFFFF"/>
          </a:solidFill>
          <a:ln w="12700">
            <a:solidFill>
              <a:srgbClr val="FFFFFF"/>
            </a:solidFill>
            <a:prstDash val="solid"/>
          </a:ln>
        </p:spPr>
      </p:sp>
      <p:sp>
        <p:nvSpPr>
          <p:cNvPr id="39" name="Text 36"/>
          <p:cNvSpPr/>
          <p:nvPr/>
        </p:nvSpPr>
        <p:spPr>
          <a:xfrm>
            <a:off x="9448147" y="4092854"/>
            <a:ext cx="2186069" cy="534467"/>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39.9B.C1</a:t>
            </a:r>
            <a:endParaRPr lang="en-US" sz="1677" dirty="0"/>
          </a:p>
        </p:txBody>
      </p:sp>
      <p:sp>
        <p:nvSpPr>
          <p:cNvPr id="40" name="Shape 37"/>
          <p:cNvSpPr/>
          <p:nvPr/>
        </p:nvSpPr>
        <p:spPr>
          <a:xfrm>
            <a:off x="438912" y="4695901"/>
            <a:ext cx="6466550" cy="671627"/>
          </a:xfrm>
          <a:prstGeom prst="rect">
            <a:avLst/>
          </a:prstGeom>
          <a:solidFill>
            <a:srgbClr val="F0EBE1"/>
          </a:solidFill>
          <a:ln w="12700">
            <a:solidFill>
              <a:srgbClr val="F0EBE1"/>
            </a:solidFill>
            <a:prstDash val="solid"/>
          </a:ln>
        </p:spPr>
      </p:sp>
      <p:sp>
        <p:nvSpPr>
          <p:cNvPr id="41" name="Text 38"/>
          <p:cNvSpPr/>
          <p:nvPr/>
        </p:nvSpPr>
        <p:spPr>
          <a:xfrm>
            <a:off x="557784" y="4764481"/>
            <a:ext cx="6228806" cy="534467"/>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Sonstige</a:t>
            </a:r>
            <a:endParaRPr lang="en-US" sz="1677" dirty="0"/>
          </a:p>
        </p:txBody>
      </p:sp>
      <p:sp>
        <p:nvSpPr>
          <p:cNvPr id="42" name="Shape 39"/>
          <p:cNvSpPr/>
          <p:nvPr/>
        </p:nvSpPr>
        <p:spPr>
          <a:xfrm>
            <a:off x="6905462" y="4695901"/>
            <a:ext cx="2423813" cy="671627"/>
          </a:xfrm>
          <a:prstGeom prst="rect">
            <a:avLst/>
          </a:prstGeom>
          <a:solidFill>
            <a:srgbClr val="F0EBE1"/>
          </a:solidFill>
          <a:ln w="12700">
            <a:solidFill>
              <a:srgbClr val="F0EBE1"/>
            </a:solidFill>
            <a:prstDash val="solid"/>
          </a:ln>
        </p:spPr>
      </p:sp>
      <p:sp>
        <p:nvSpPr>
          <p:cNvPr id="43" name="Text 40"/>
          <p:cNvSpPr/>
          <p:nvPr/>
        </p:nvSpPr>
        <p:spPr>
          <a:xfrm>
            <a:off x="7024334" y="4764481"/>
            <a:ext cx="2186069" cy="534467"/>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39.95.H9</a:t>
            </a:r>
            <a:endParaRPr lang="en-US" sz="1677" dirty="0"/>
          </a:p>
        </p:txBody>
      </p:sp>
      <p:sp>
        <p:nvSpPr>
          <p:cNvPr id="44" name="Shape 41"/>
          <p:cNvSpPr/>
          <p:nvPr/>
        </p:nvSpPr>
        <p:spPr>
          <a:xfrm>
            <a:off x="9329275" y="4695901"/>
            <a:ext cx="2423813" cy="671627"/>
          </a:xfrm>
          <a:prstGeom prst="rect">
            <a:avLst/>
          </a:prstGeom>
          <a:solidFill>
            <a:srgbClr val="F0EBE1"/>
          </a:solidFill>
          <a:ln w="12700">
            <a:solidFill>
              <a:srgbClr val="F0EBE1"/>
            </a:solidFill>
            <a:prstDash val="solid"/>
          </a:ln>
        </p:spPr>
      </p:sp>
      <p:sp>
        <p:nvSpPr>
          <p:cNvPr id="45" name="Text 42"/>
          <p:cNvSpPr/>
          <p:nvPr/>
        </p:nvSpPr>
        <p:spPr>
          <a:xfrm>
            <a:off x="9448147" y="4764481"/>
            <a:ext cx="2186069" cy="534467"/>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39.9B.C9</a:t>
            </a:r>
            <a:endParaRPr lang="en-US" sz="1677" dirty="0"/>
          </a:p>
        </p:txBody>
      </p:sp>
      <p:sp>
        <p:nvSpPr>
          <p:cNvPr id="46" name="Shape 43"/>
          <p:cNvSpPr/>
          <p:nvPr/>
        </p:nvSpPr>
        <p:spPr>
          <a:xfrm>
            <a:off x="438912" y="5577840"/>
            <a:ext cx="11314176" cy="539496"/>
          </a:xfrm>
          <a:prstGeom prst="rect">
            <a:avLst/>
          </a:prstGeom>
          <a:solidFill>
            <a:srgbClr val="ECEFDF"/>
          </a:solidFill>
          <a:ln w="12700">
            <a:solidFill>
              <a:srgbClr val="ECEFDF"/>
            </a:solidFill>
            <a:prstDash val="solid"/>
          </a:ln>
        </p:spPr>
      </p:sp>
      <p:sp>
        <p:nvSpPr>
          <p:cNvPr id="47" name="Shape 44"/>
          <p:cNvSpPr/>
          <p:nvPr/>
        </p:nvSpPr>
        <p:spPr>
          <a:xfrm>
            <a:off x="438912" y="5577840"/>
            <a:ext cx="41148" cy="539496"/>
          </a:xfrm>
          <a:prstGeom prst="rect">
            <a:avLst/>
          </a:prstGeom>
          <a:solidFill>
            <a:srgbClr val="284907"/>
          </a:solidFill>
          <a:ln w="12700">
            <a:solidFill>
              <a:srgbClr val="284907"/>
            </a:solidFill>
            <a:prstDash val="solid"/>
          </a:ln>
        </p:spPr>
      </p:sp>
      <p:sp>
        <p:nvSpPr>
          <p:cNvPr id="48" name="Text 45"/>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High Cut-Off Dialyse und das Inklusivum zur Leichtkettenentfernung bleiben unter der neuen Familie erkennbar.</a:t>
            </a:r>
            <a:endParaRPr lang="en-US" sz="1512"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ANHANG | UMSTELLUNG UND NACHWEIS</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SERIENREGISTER</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B | Kontinuierliche Serien 1/2</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2027: S. 153-160.</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95 / 124</a:t>
            </a:r>
            <a:endParaRPr lang="en-US" sz="900" dirty="0"/>
          </a:p>
        </p:txBody>
      </p:sp>
      <p:sp>
        <p:nvSpPr>
          <p:cNvPr id="16" name="Shape 13"/>
          <p:cNvSpPr/>
          <p:nvPr/>
        </p:nvSpPr>
        <p:spPr>
          <a:xfrm>
            <a:off x="438912" y="2020824"/>
            <a:ext cx="2926868" cy="438912"/>
          </a:xfrm>
          <a:prstGeom prst="rect">
            <a:avLst/>
          </a:prstGeom>
          <a:solidFill>
            <a:srgbClr val="303D43"/>
          </a:solidFill>
          <a:ln w="12700">
            <a:solidFill>
              <a:srgbClr val="303D43"/>
            </a:solidFill>
            <a:prstDash val="solid"/>
          </a:ln>
        </p:spPr>
      </p:sp>
      <p:sp>
        <p:nvSpPr>
          <p:cNvPr id="17" name="Text 14"/>
          <p:cNvSpPr/>
          <p:nvPr/>
        </p:nvSpPr>
        <p:spPr>
          <a:xfrm>
            <a:off x="557784" y="2093976"/>
            <a:ext cx="2689124"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Verfahren</a:t>
            </a:r>
            <a:endParaRPr lang="en-US" sz="1327" dirty="0"/>
          </a:p>
        </p:txBody>
      </p:sp>
      <p:sp>
        <p:nvSpPr>
          <p:cNvPr id="18" name="Shape 15"/>
          <p:cNvSpPr/>
          <p:nvPr/>
        </p:nvSpPr>
        <p:spPr>
          <a:xfrm>
            <a:off x="3365780" y="2020824"/>
            <a:ext cx="3658586" cy="438912"/>
          </a:xfrm>
          <a:prstGeom prst="rect">
            <a:avLst/>
          </a:prstGeom>
          <a:solidFill>
            <a:srgbClr val="303D43"/>
          </a:solidFill>
          <a:ln w="12700">
            <a:solidFill>
              <a:srgbClr val="303D43"/>
            </a:solidFill>
            <a:prstDash val="solid"/>
          </a:ln>
        </p:spPr>
      </p:sp>
      <p:sp>
        <p:nvSpPr>
          <p:cNvPr id="19" name="Text 16"/>
          <p:cNvSpPr/>
          <p:nvPr/>
        </p:nvSpPr>
        <p:spPr>
          <a:xfrm>
            <a:off x="3484652" y="2093976"/>
            <a:ext cx="3420842"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Kodes der Serie</a:t>
            </a:r>
            <a:endParaRPr lang="en-US" sz="1327" dirty="0"/>
          </a:p>
        </p:txBody>
      </p:sp>
      <p:sp>
        <p:nvSpPr>
          <p:cNvPr id="20" name="Shape 17"/>
          <p:cNvSpPr/>
          <p:nvPr/>
        </p:nvSpPr>
        <p:spPr>
          <a:xfrm>
            <a:off x="7024366" y="2020824"/>
            <a:ext cx="1097576" cy="438912"/>
          </a:xfrm>
          <a:prstGeom prst="rect">
            <a:avLst/>
          </a:prstGeom>
          <a:solidFill>
            <a:srgbClr val="303D43"/>
          </a:solidFill>
          <a:ln w="12700">
            <a:solidFill>
              <a:srgbClr val="303D43"/>
            </a:solidFill>
            <a:prstDash val="solid"/>
          </a:ln>
        </p:spPr>
      </p:sp>
      <p:sp>
        <p:nvSpPr>
          <p:cNvPr id="21" name="Text 18"/>
          <p:cNvSpPr/>
          <p:nvPr/>
        </p:nvSpPr>
        <p:spPr>
          <a:xfrm>
            <a:off x="7143238" y="2093976"/>
            <a:ext cx="859832"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Anzahl</a:t>
            </a:r>
            <a:endParaRPr lang="en-US" sz="1327" dirty="0"/>
          </a:p>
        </p:txBody>
      </p:sp>
      <p:sp>
        <p:nvSpPr>
          <p:cNvPr id="22" name="Shape 19"/>
          <p:cNvSpPr/>
          <p:nvPr/>
        </p:nvSpPr>
        <p:spPr>
          <a:xfrm>
            <a:off x="8121942" y="2020824"/>
            <a:ext cx="3631146" cy="438912"/>
          </a:xfrm>
          <a:prstGeom prst="rect">
            <a:avLst/>
          </a:prstGeom>
          <a:solidFill>
            <a:srgbClr val="303D43"/>
          </a:solidFill>
          <a:ln w="12700">
            <a:solidFill>
              <a:srgbClr val="303D43"/>
            </a:solidFill>
            <a:prstDash val="solid"/>
          </a:ln>
        </p:spPr>
      </p:sp>
      <p:sp>
        <p:nvSpPr>
          <p:cNvPr id="23" name="Text 20"/>
          <p:cNvSpPr/>
          <p:nvPr/>
        </p:nvSpPr>
        <p:spPr>
          <a:xfrm>
            <a:off x="8240814" y="2093976"/>
            <a:ext cx="3393402"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Letzte offene Stufe</a:t>
            </a:r>
            <a:endParaRPr lang="en-US" sz="1327" dirty="0"/>
          </a:p>
        </p:txBody>
      </p:sp>
      <p:sp>
        <p:nvSpPr>
          <p:cNvPr id="24" name="Shape 21"/>
          <p:cNvSpPr/>
          <p:nvPr/>
        </p:nvSpPr>
        <p:spPr>
          <a:xfrm>
            <a:off x="438912" y="2459736"/>
            <a:ext cx="2926868" cy="493044"/>
          </a:xfrm>
          <a:prstGeom prst="rect">
            <a:avLst/>
          </a:prstGeom>
          <a:solidFill>
            <a:srgbClr val="FFFFFF"/>
          </a:solidFill>
          <a:ln w="12700">
            <a:solidFill>
              <a:srgbClr val="FFFFFF"/>
            </a:solidFill>
            <a:prstDash val="solid"/>
          </a:ln>
        </p:spPr>
      </p:sp>
      <p:sp>
        <p:nvSpPr>
          <p:cNvPr id="25" name="Text 22"/>
          <p:cNvSpPr/>
          <p:nvPr/>
        </p:nvSpPr>
        <p:spPr>
          <a:xfrm>
            <a:off x="557784" y="2528316"/>
            <a:ext cx="2689124" cy="355884"/>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CVVHD, Heparin / ohne</a:t>
            </a:r>
            <a:endParaRPr lang="en-US" sz="1677" dirty="0"/>
          </a:p>
        </p:txBody>
      </p:sp>
      <p:sp>
        <p:nvSpPr>
          <p:cNvPr id="26" name="Shape 23"/>
          <p:cNvSpPr/>
          <p:nvPr/>
        </p:nvSpPr>
        <p:spPr>
          <a:xfrm>
            <a:off x="3365780" y="2459736"/>
            <a:ext cx="3658586" cy="493044"/>
          </a:xfrm>
          <a:prstGeom prst="rect">
            <a:avLst/>
          </a:prstGeom>
          <a:solidFill>
            <a:srgbClr val="FFFFFF"/>
          </a:solidFill>
          <a:ln w="12700">
            <a:solidFill>
              <a:srgbClr val="FFFFFF"/>
            </a:solidFill>
            <a:prstDash val="solid"/>
          </a:ln>
        </p:spPr>
      </p:sp>
      <p:sp>
        <p:nvSpPr>
          <p:cNvPr id="27" name="Text 24"/>
          <p:cNvSpPr/>
          <p:nvPr/>
        </p:nvSpPr>
        <p:spPr>
          <a:xfrm>
            <a:off x="3484652" y="2528316"/>
            <a:ext cx="3420842" cy="35588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39.9B.31 bis 39.9B.4S</a:t>
            </a:r>
            <a:endParaRPr lang="en-US" sz="1677" dirty="0"/>
          </a:p>
        </p:txBody>
      </p:sp>
      <p:sp>
        <p:nvSpPr>
          <p:cNvPr id="28" name="Shape 25"/>
          <p:cNvSpPr/>
          <p:nvPr/>
        </p:nvSpPr>
        <p:spPr>
          <a:xfrm>
            <a:off x="7024366" y="2459736"/>
            <a:ext cx="1097576" cy="493044"/>
          </a:xfrm>
          <a:prstGeom prst="rect">
            <a:avLst/>
          </a:prstGeom>
          <a:solidFill>
            <a:srgbClr val="FFFFFF"/>
          </a:solidFill>
          <a:ln w="12700">
            <a:solidFill>
              <a:srgbClr val="FFFFFF"/>
            </a:solidFill>
            <a:prstDash val="solid"/>
          </a:ln>
        </p:spPr>
      </p:sp>
      <p:sp>
        <p:nvSpPr>
          <p:cNvPr id="29" name="Text 26"/>
          <p:cNvSpPr/>
          <p:nvPr/>
        </p:nvSpPr>
        <p:spPr>
          <a:xfrm>
            <a:off x="7143238" y="2528316"/>
            <a:ext cx="859832" cy="35588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58</a:t>
            </a:r>
            <a:endParaRPr lang="en-US" sz="1677" dirty="0"/>
          </a:p>
        </p:txBody>
      </p:sp>
      <p:sp>
        <p:nvSpPr>
          <p:cNvPr id="30" name="Shape 27"/>
          <p:cNvSpPr/>
          <p:nvPr/>
        </p:nvSpPr>
        <p:spPr>
          <a:xfrm>
            <a:off x="8121942" y="2459736"/>
            <a:ext cx="3631146" cy="493044"/>
          </a:xfrm>
          <a:prstGeom prst="rect">
            <a:avLst/>
          </a:prstGeom>
          <a:solidFill>
            <a:srgbClr val="FFFFFF"/>
          </a:solidFill>
          <a:ln w="12700">
            <a:solidFill>
              <a:srgbClr val="FFFFFF"/>
            </a:solidFill>
            <a:prstDash val="solid"/>
          </a:ln>
        </p:spPr>
      </p:sp>
      <p:sp>
        <p:nvSpPr>
          <p:cNvPr id="31" name="Text 28"/>
          <p:cNvSpPr/>
          <p:nvPr/>
        </p:nvSpPr>
        <p:spPr>
          <a:xfrm>
            <a:off x="8240814" y="2528316"/>
            <a:ext cx="3393402" cy="35588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von mehr als 4392 Stunden</a:t>
            </a:r>
            <a:endParaRPr lang="en-US" sz="1677" dirty="0"/>
          </a:p>
        </p:txBody>
      </p:sp>
      <p:sp>
        <p:nvSpPr>
          <p:cNvPr id="32" name="Shape 29"/>
          <p:cNvSpPr/>
          <p:nvPr/>
        </p:nvSpPr>
        <p:spPr>
          <a:xfrm>
            <a:off x="438912" y="2952780"/>
            <a:ext cx="2926868" cy="714329"/>
          </a:xfrm>
          <a:prstGeom prst="rect">
            <a:avLst/>
          </a:prstGeom>
          <a:solidFill>
            <a:srgbClr val="F0EBE1"/>
          </a:solidFill>
          <a:ln w="12700">
            <a:solidFill>
              <a:srgbClr val="F0EBE1"/>
            </a:solidFill>
            <a:prstDash val="solid"/>
          </a:ln>
        </p:spPr>
      </p:sp>
      <p:sp>
        <p:nvSpPr>
          <p:cNvPr id="33" name="Text 30"/>
          <p:cNvSpPr/>
          <p:nvPr/>
        </p:nvSpPr>
        <p:spPr>
          <a:xfrm>
            <a:off x="557784" y="3021360"/>
            <a:ext cx="2689124" cy="577169"/>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CVVHD, sonstige Substanzen</a:t>
            </a:r>
            <a:endParaRPr lang="en-US" sz="1677" dirty="0"/>
          </a:p>
        </p:txBody>
      </p:sp>
      <p:sp>
        <p:nvSpPr>
          <p:cNvPr id="34" name="Shape 31"/>
          <p:cNvSpPr/>
          <p:nvPr/>
        </p:nvSpPr>
        <p:spPr>
          <a:xfrm>
            <a:off x="3365780" y="2952780"/>
            <a:ext cx="3658586" cy="714329"/>
          </a:xfrm>
          <a:prstGeom prst="rect">
            <a:avLst/>
          </a:prstGeom>
          <a:solidFill>
            <a:srgbClr val="F0EBE1"/>
          </a:solidFill>
          <a:ln w="12700">
            <a:solidFill>
              <a:srgbClr val="F0EBE1"/>
            </a:solidFill>
            <a:prstDash val="solid"/>
          </a:ln>
        </p:spPr>
      </p:sp>
      <p:sp>
        <p:nvSpPr>
          <p:cNvPr id="35" name="Text 32"/>
          <p:cNvSpPr/>
          <p:nvPr/>
        </p:nvSpPr>
        <p:spPr>
          <a:xfrm>
            <a:off x="3484652" y="3021360"/>
            <a:ext cx="3420842" cy="577169"/>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39.9B.71 bis 39.9B.8S</a:t>
            </a:r>
            <a:endParaRPr lang="en-US" sz="1677" dirty="0"/>
          </a:p>
        </p:txBody>
      </p:sp>
      <p:sp>
        <p:nvSpPr>
          <p:cNvPr id="36" name="Shape 33"/>
          <p:cNvSpPr/>
          <p:nvPr/>
        </p:nvSpPr>
        <p:spPr>
          <a:xfrm>
            <a:off x="7024366" y="2952780"/>
            <a:ext cx="1097576" cy="714329"/>
          </a:xfrm>
          <a:prstGeom prst="rect">
            <a:avLst/>
          </a:prstGeom>
          <a:solidFill>
            <a:srgbClr val="F0EBE1"/>
          </a:solidFill>
          <a:ln w="12700">
            <a:solidFill>
              <a:srgbClr val="F0EBE1"/>
            </a:solidFill>
            <a:prstDash val="solid"/>
          </a:ln>
        </p:spPr>
      </p:sp>
      <p:sp>
        <p:nvSpPr>
          <p:cNvPr id="37" name="Text 34"/>
          <p:cNvSpPr/>
          <p:nvPr/>
        </p:nvSpPr>
        <p:spPr>
          <a:xfrm>
            <a:off x="7143238" y="3021360"/>
            <a:ext cx="859832" cy="577169"/>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58</a:t>
            </a:r>
            <a:endParaRPr lang="en-US" sz="1677" dirty="0"/>
          </a:p>
        </p:txBody>
      </p:sp>
      <p:sp>
        <p:nvSpPr>
          <p:cNvPr id="38" name="Shape 35"/>
          <p:cNvSpPr/>
          <p:nvPr/>
        </p:nvSpPr>
        <p:spPr>
          <a:xfrm>
            <a:off x="8121942" y="2952780"/>
            <a:ext cx="3631146" cy="714329"/>
          </a:xfrm>
          <a:prstGeom prst="rect">
            <a:avLst/>
          </a:prstGeom>
          <a:solidFill>
            <a:srgbClr val="F0EBE1"/>
          </a:solidFill>
          <a:ln w="12700">
            <a:solidFill>
              <a:srgbClr val="F0EBE1"/>
            </a:solidFill>
            <a:prstDash val="solid"/>
          </a:ln>
        </p:spPr>
      </p:sp>
      <p:sp>
        <p:nvSpPr>
          <p:cNvPr id="39" name="Text 36"/>
          <p:cNvSpPr/>
          <p:nvPr/>
        </p:nvSpPr>
        <p:spPr>
          <a:xfrm>
            <a:off x="8240814" y="3021360"/>
            <a:ext cx="3393402" cy="577169"/>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von mehr als 4392 Stunden</a:t>
            </a:r>
            <a:endParaRPr lang="en-US" sz="1677" dirty="0"/>
          </a:p>
        </p:txBody>
      </p:sp>
      <p:sp>
        <p:nvSpPr>
          <p:cNvPr id="40" name="Shape 37"/>
          <p:cNvSpPr/>
          <p:nvPr/>
        </p:nvSpPr>
        <p:spPr>
          <a:xfrm>
            <a:off x="438912" y="3667110"/>
            <a:ext cx="2926868" cy="493044"/>
          </a:xfrm>
          <a:prstGeom prst="rect">
            <a:avLst/>
          </a:prstGeom>
          <a:solidFill>
            <a:srgbClr val="FFFFFF"/>
          </a:solidFill>
          <a:ln w="12700">
            <a:solidFill>
              <a:srgbClr val="FFFFFF"/>
            </a:solidFill>
            <a:prstDash val="solid"/>
          </a:ln>
        </p:spPr>
      </p:sp>
      <p:sp>
        <p:nvSpPr>
          <p:cNvPr id="41" name="Text 38"/>
          <p:cNvSpPr/>
          <p:nvPr/>
        </p:nvSpPr>
        <p:spPr>
          <a:xfrm>
            <a:off x="557784" y="3735690"/>
            <a:ext cx="2689124" cy="355884"/>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CVVH, Heparin / ohne</a:t>
            </a:r>
            <a:endParaRPr lang="en-US" sz="1677" dirty="0"/>
          </a:p>
        </p:txBody>
      </p:sp>
      <p:sp>
        <p:nvSpPr>
          <p:cNvPr id="42" name="Shape 39"/>
          <p:cNvSpPr/>
          <p:nvPr/>
        </p:nvSpPr>
        <p:spPr>
          <a:xfrm>
            <a:off x="3365780" y="3667110"/>
            <a:ext cx="3658586" cy="493044"/>
          </a:xfrm>
          <a:prstGeom prst="rect">
            <a:avLst/>
          </a:prstGeom>
          <a:solidFill>
            <a:srgbClr val="FFFFFF"/>
          </a:solidFill>
          <a:ln w="12700">
            <a:solidFill>
              <a:srgbClr val="FFFFFF"/>
            </a:solidFill>
            <a:prstDash val="solid"/>
          </a:ln>
        </p:spPr>
      </p:sp>
      <p:sp>
        <p:nvSpPr>
          <p:cNvPr id="43" name="Text 40"/>
          <p:cNvSpPr/>
          <p:nvPr/>
        </p:nvSpPr>
        <p:spPr>
          <a:xfrm>
            <a:off x="3484652" y="3735690"/>
            <a:ext cx="3420842" cy="35588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39.9C.31 bis 39.9C.47</a:t>
            </a:r>
            <a:endParaRPr lang="en-US" sz="1677" dirty="0"/>
          </a:p>
        </p:txBody>
      </p:sp>
      <p:sp>
        <p:nvSpPr>
          <p:cNvPr id="44" name="Shape 41"/>
          <p:cNvSpPr/>
          <p:nvPr/>
        </p:nvSpPr>
        <p:spPr>
          <a:xfrm>
            <a:off x="7024366" y="3667110"/>
            <a:ext cx="1097576" cy="493044"/>
          </a:xfrm>
          <a:prstGeom prst="rect">
            <a:avLst/>
          </a:prstGeom>
          <a:solidFill>
            <a:srgbClr val="FFFFFF"/>
          </a:solidFill>
          <a:ln w="12700">
            <a:solidFill>
              <a:srgbClr val="FFFFFF"/>
            </a:solidFill>
            <a:prstDash val="solid"/>
          </a:ln>
        </p:spPr>
      </p:sp>
      <p:sp>
        <p:nvSpPr>
          <p:cNvPr id="45" name="Text 42"/>
          <p:cNvSpPr/>
          <p:nvPr/>
        </p:nvSpPr>
        <p:spPr>
          <a:xfrm>
            <a:off x="7143238" y="3735690"/>
            <a:ext cx="859832" cy="35588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38</a:t>
            </a:r>
            <a:endParaRPr lang="en-US" sz="1677" dirty="0"/>
          </a:p>
        </p:txBody>
      </p:sp>
      <p:sp>
        <p:nvSpPr>
          <p:cNvPr id="46" name="Shape 43"/>
          <p:cNvSpPr/>
          <p:nvPr/>
        </p:nvSpPr>
        <p:spPr>
          <a:xfrm>
            <a:off x="8121942" y="3667110"/>
            <a:ext cx="3631146" cy="493044"/>
          </a:xfrm>
          <a:prstGeom prst="rect">
            <a:avLst/>
          </a:prstGeom>
          <a:solidFill>
            <a:srgbClr val="FFFFFF"/>
          </a:solidFill>
          <a:ln w="12700">
            <a:solidFill>
              <a:srgbClr val="FFFFFF"/>
            </a:solidFill>
            <a:prstDash val="solid"/>
          </a:ln>
        </p:spPr>
      </p:sp>
      <p:sp>
        <p:nvSpPr>
          <p:cNvPr id="47" name="Text 44"/>
          <p:cNvSpPr/>
          <p:nvPr/>
        </p:nvSpPr>
        <p:spPr>
          <a:xfrm>
            <a:off x="8240814" y="3735690"/>
            <a:ext cx="3393402" cy="35588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von mehr als 2208 Stunden</a:t>
            </a:r>
            <a:endParaRPr lang="en-US" sz="1677" dirty="0"/>
          </a:p>
        </p:txBody>
      </p:sp>
      <p:sp>
        <p:nvSpPr>
          <p:cNvPr id="48" name="Shape 45"/>
          <p:cNvSpPr/>
          <p:nvPr/>
        </p:nvSpPr>
        <p:spPr>
          <a:xfrm>
            <a:off x="438912" y="4160154"/>
            <a:ext cx="2926868" cy="714329"/>
          </a:xfrm>
          <a:prstGeom prst="rect">
            <a:avLst/>
          </a:prstGeom>
          <a:solidFill>
            <a:srgbClr val="F0EBE1"/>
          </a:solidFill>
          <a:ln w="12700">
            <a:solidFill>
              <a:srgbClr val="F0EBE1"/>
            </a:solidFill>
            <a:prstDash val="solid"/>
          </a:ln>
        </p:spPr>
      </p:sp>
      <p:sp>
        <p:nvSpPr>
          <p:cNvPr id="49" name="Text 46"/>
          <p:cNvSpPr/>
          <p:nvPr/>
        </p:nvSpPr>
        <p:spPr>
          <a:xfrm>
            <a:off x="557784" y="4228734"/>
            <a:ext cx="2689124" cy="577169"/>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CVVH, sonstige Substanzen</a:t>
            </a:r>
            <a:endParaRPr lang="en-US" sz="1677" dirty="0"/>
          </a:p>
        </p:txBody>
      </p:sp>
      <p:sp>
        <p:nvSpPr>
          <p:cNvPr id="50" name="Shape 47"/>
          <p:cNvSpPr/>
          <p:nvPr/>
        </p:nvSpPr>
        <p:spPr>
          <a:xfrm>
            <a:off x="3365780" y="4160154"/>
            <a:ext cx="3658586" cy="714329"/>
          </a:xfrm>
          <a:prstGeom prst="rect">
            <a:avLst/>
          </a:prstGeom>
          <a:solidFill>
            <a:srgbClr val="F0EBE1"/>
          </a:solidFill>
          <a:ln w="12700">
            <a:solidFill>
              <a:srgbClr val="F0EBE1"/>
            </a:solidFill>
            <a:prstDash val="solid"/>
          </a:ln>
        </p:spPr>
      </p:sp>
      <p:sp>
        <p:nvSpPr>
          <p:cNvPr id="51" name="Text 48"/>
          <p:cNvSpPr/>
          <p:nvPr/>
        </p:nvSpPr>
        <p:spPr>
          <a:xfrm>
            <a:off x="3484652" y="4228734"/>
            <a:ext cx="3420842" cy="577169"/>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39.9C.71 bis 39.9C.87</a:t>
            </a:r>
            <a:endParaRPr lang="en-US" sz="1677" dirty="0"/>
          </a:p>
        </p:txBody>
      </p:sp>
      <p:sp>
        <p:nvSpPr>
          <p:cNvPr id="52" name="Shape 49"/>
          <p:cNvSpPr/>
          <p:nvPr/>
        </p:nvSpPr>
        <p:spPr>
          <a:xfrm>
            <a:off x="7024366" y="4160154"/>
            <a:ext cx="1097576" cy="714329"/>
          </a:xfrm>
          <a:prstGeom prst="rect">
            <a:avLst/>
          </a:prstGeom>
          <a:solidFill>
            <a:srgbClr val="F0EBE1"/>
          </a:solidFill>
          <a:ln w="12700">
            <a:solidFill>
              <a:srgbClr val="F0EBE1"/>
            </a:solidFill>
            <a:prstDash val="solid"/>
          </a:ln>
        </p:spPr>
      </p:sp>
      <p:sp>
        <p:nvSpPr>
          <p:cNvPr id="53" name="Text 50"/>
          <p:cNvSpPr/>
          <p:nvPr/>
        </p:nvSpPr>
        <p:spPr>
          <a:xfrm>
            <a:off x="7143238" y="4228734"/>
            <a:ext cx="859832" cy="577169"/>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38</a:t>
            </a:r>
            <a:endParaRPr lang="en-US" sz="1677" dirty="0"/>
          </a:p>
        </p:txBody>
      </p:sp>
      <p:sp>
        <p:nvSpPr>
          <p:cNvPr id="54" name="Shape 51"/>
          <p:cNvSpPr/>
          <p:nvPr/>
        </p:nvSpPr>
        <p:spPr>
          <a:xfrm>
            <a:off x="8121942" y="4160154"/>
            <a:ext cx="3631146" cy="714329"/>
          </a:xfrm>
          <a:prstGeom prst="rect">
            <a:avLst/>
          </a:prstGeom>
          <a:solidFill>
            <a:srgbClr val="F0EBE1"/>
          </a:solidFill>
          <a:ln w="12700">
            <a:solidFill>
              <a:srgbClr val="F0EBE1"/>
            </a:solidFill>
            <a:prstDash val="solid"/>
          </a:ln>
        </p:spPr>
      </p:sp>
      <p:sp>
        <p:nvSpPr>
          <p:cNvPr id="55" name="Text 52"/>
          <p:cNvSpPr/>
          <p:nvPr/>
        </p:nvSpPr>
        <p:spPr>
          <a:xfrm>
            <a:off x="8240814" y="4228734"/>
            <a:ext cx="3393402" cy="577169"/>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von mehr als 2208 Stunden</a:t>
            </a:r>
            <a:endParaRPr lang="en-US" sz="1677" dirty="0"/>
          </a:p>
        </p:txBody>
      </p:sp>
      <p:sp>
        <p:nvSpPr>
          <p:cNvPr id="56" name="Shape 53"/>
          <p:cNvSpPr/>
          <p:nvPr/>
        </p:nvSpPr>
        <p:spPr>
          <a:xfrm>
            <a:off x="438912" y="4874484"/>
            <a:ext cx="2926868" cy="493044"/>
          </a:xfrm>
          <a:prstGeom prst="rect">
            <a:avLst/>
          </a:prstGeom>
          <a:solidFill>
            <a:srgbClr val="FFFFFF"/>
          </a:solidFill>
          <a:ln w="12700">
            <a:solidFill>
              <a:srgbClr val="FFFFFF"/>
            </a:solidFill>
            <a:prstDash val="solid"/>
          </a:ln>
        </p:spPr>
      </p:sp>
      <p:sp>
        <p:nvSpPr>
          <p:cNvPr id="57" name="Text 54"/>
          <p:cNvSpPr/>
          <p:nvPr/>
        </p:nvSpPr>
        <p:spPr>
          <a:xfrm>
            <a:off x="557784" y="4943064"/>
            <a:ext cx="2689124" cy="355884"/>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CAVH</a:t>
            </a:r>
            <a:endParaRPr lang="en-US" sz="1677" dirty="0"/>
          </a:p>
        </p:txBody>
      </p:sp>
      <p:sp>
        <p:nvSpPr>
          <p:cNvPr id="58" name="Shape 55"/>
          <p:cNvSpPr/>
          <p:nvPr/>
        </p:nvSpPr>
        <p:spPr>
          <a:xfrm>
            <a:off x="3365780" y="4874484"/>
            <a:ext cx="3658586" cy="493044"/>
          </a:xfrm>
          <a:prstGeom prst="rect">
            <a:avLst/>
          </a:prstGeom>
          <a:solidFill>
            <a:srgbClr val="FFFFFF"/>
          </a:solidFill>
          <a:ln w="12700">
            <a:solidFill>
              <a:srgbClr val="FFFFFF"/>
            </a:solidFill>
            <a:prstDash val="solid"/>
          </a:ln>
        </p:spPr>
      </p:sp>
      <p:sp>
        <p:nvSpPr>
          <p:cNvPr id="59" name="Text 56"/>
          <p:cNvSpPr/>
          <p:nvPr/>
        </p:nvSpPr>
        <p:spPr>
          <a:xfrm>
            <a:off x="3484652" y="4943064"/>
            <a:ext cx="3420842" cy="35588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39.9C.C1 bis 39.9C.D7</a:t>
            </a:r>
            <a:endParaRPr lang="en-US" sz="1677" dirty="0"/>
          </a:p>
        </p:txBody>
      </p:sp>
      <p:sp>
        <p:nvSpPr>
          <p:cNvPr id="60" name="Shape 57"/>
          <p:cNvSpPr/>
          <p:nvPr/>
        </p:nvSpPr>
        <p:spPr>
          <a:xfrm>
            <a:off x="7024366" y="4874484"/>
            <a:ext cx="1097576" cy="493044"/>
          </a:xfrm>
          <a:prstGeom prst="rect">
            <a:avLst/>
          </a:prstGeom>
          <a:solidFill>
            <a:srgbClr val="FFFFFF"/>
          </a:solidFill>
          <a:ln w="12700">
            <a:solidFill>
              <a:srgbClr val="FFFFFF"/>
            </a:solidFill>
            <a:prstDash val="solid"/>
          </a:ln>
        </p:spPr>
      </p:sp>
      <p:sp>
        <p:nvSpPr>
          <p:cNvPr id="61" name="Text 58"/>
          <p:cNvSpPr/>
          <p:nvPr/>
        </p:nvSpPr>
        <p:spPr>
          <a:xfrm>
            <a:off x="7143238" y="4943064"/>
            <a:ext cx="859832" cy="35588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38</a:t>
            </a:r>
            <a:endParaRPr lang="en-US" sz="1677" dirty="0"/>
          </a:p>
        </p:txBody>
      </p:sp>
      <p:sp>
        <p:nvSpPr>
          <p:cNvPr id="62" name="Shape 59"/>
          <p:cNvSpPr/>
          <p:nvPr/>
        </p:nvSpPr>
        <p:spPr>
          <a:xfrm>
            <a:off x="8121942" y="4874484"/>
            <a:ext cx="3631146" cy="493044"/>
          </a:xfrm>
          <a:prstGeom prst="rect">
            <a:avLst/>
          </a:prstGeom>
          <a:solidFill>
            <a:srgbClr val="FFFFFF"/>
          </a:solidFill>
          <a:ln w="12700">
            <a:solidFill>
              <a:srgbClr val="FFFFFF"/>
            </a:solidFill>
            <a:prstDash val="solid"/>
          </a:ln>
        </p:spPr>
      </p:sp>
      <p:sp>
        <p:nvSpPr>
          <p:cNvPr id="63" name="Text 60"/>
          <p:cNvSpPr/>
          <p:nvPr/>
        </p:nvSpPr>
        <p:spPr>
          <a:xfrm>
            <a:off x="8240814" y="4943064"/>
            <a:ext cx="3393402" cy="35588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von mehr als 2208 Stunden</a:t>
            </a:r>
            <a:endParaRPr lang="en-US" sz="1677" dirty="0"/>
          </a:p>
        </p:txBody>
      </p:sp>
      <p:sp>
        <p:nvSpPr>
          <p:cNvPr id="64" name="Shape 61"/>
          <p:cNvSpPr/>
          <p:nvPr/>
        </p:nvSpPr>
        <p:spPr>
          <a:xfrm>
            <a:off x="438912" y="5577840"/>
            <a:ext cx="11314176" cy="539496"/>
          </a:xfrm>
          <a:prstGeom prst="rect">
            <a:avLst/>
          </a:prstGeom>
          <a:solidFill>
            <a:srgbClr val="ECEFDF"/>
          </a:solidFill>
          <a:ln w="12700">
            <a:solidFill>
              <a:srgbClr val="ECEFDF"/>
            </a:solidFill>
            <a:prstDash val="solid"/>
          </a:ln>
        </p:spPr>
      </p:sp>
      <p:sp>
        <p:nvSpPr>
          <p:cNvPr id="65" name="Shape 62"/>
          <p:cNvSpPr/>
          <p:nvPr/>
        </p:nvSpPr>
        <p:spPr>
          <a:xfrm>
            <a:off x="438912" y="5577840"/>
            <a:ext cx="41148" cy="539496"/>
          </a:xfrm>
          <a:prstGeom prst="rect">
            <a:avLst/>
          </a:prstGeom>
          <a:solidFill>
            <a:srgbClr val="284907"/>
          </a:solidFill>
          <a:ln w="12700">
            <a:solidFill>
              <a:srgbClr val="284907"/>
            </a:solidFill>
            <a:prstDash val="solid"/>
          </a:ln>
        </p:spPr>
      </p:sp>
      <p:sp>
        <p:nvSpPr>
          <p:cNvPr id="66" name="Text 63"/>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Eigene Auszählung der endständigen Kodes in der PDF, abgeglichen mit der amtlichen CSV.</a:t>
            </a:r>
            <a:endParaRPr lang="en-US" sz="1512"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ANHANG | UMSTELLUNG UND NACHWEIS</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SERIENREGISTER</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B | Kontinuierliche Serien 2/2</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2027: S. 160-163, 215-218.</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96 / 124</a:t>
            </a:r>
            <a:endParaRPr lang="en-US" sz="900" dirty="0"/>
          </a:p>
        </p:txBody>
      </p:sp>
      <p:sp>
        <p:nvSpPr>
          <p:cNvPr id="16" name="Shape 13"/>
          <p:cNvSpPr/>
          <p:nvPr/>
        </p:nvSpPr>
        <p:spPr>
          <a:xfrm>
            <a:off x="438912" y="2020824"/>
            <a:ext cx="2926868" cy="438912"/>
          </a:xfrm>
          <a:prstGeom prst="rect">
            <a:avLst/>
          </a:prstGeom>
          <a:solidFill>
            <a:srgbClr val="303D43"/>
          </a:solidFill>
          <a:ln w="12700">
            <a:solidFill>
              <a:srgbClr val="303D43"/>
            </a:solidFill>
            <a:prstDash val="solid"/>
          </a:ln>
        </p:spPr>
      </p:sp>
      <p:sp>
        <p:nvSpPr>
          <p:cNvPr id="17" name="Text 14"/>
          <p:cNvSpPr/>
          <p:nvPr/>
        </p:nvSpPr>
        <p:spPr>
          <a:xfrm>
            <a:off x="557784" y="2093976"/>
            <a:ext cx="2689124"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Verfahren</a:t>
            </a:r>
            <a:endParaRPr lang="en-US" sz="1327" dirty="0"/>
          </a:p>
        </p:txBody>
      </p:sp>
      <p:sp>
        <p:nvSpPr>
          <p:cNvPr id="18" name="Shape 15"/>
          <p:cNvSpPr/>
          <p:nvPr/>
        </p:nvSpPr>
        <p:spPr>
          <a:xfrm>
            <a:off x="3365780" y="2020824"/>
            <a:ext cx="3658586" cy="438912"/>
          </a:xfrm>
          <a:prstGeom prst="rect">
            <a:avLst/>
          </a:prstGeom>
          <a:solidFill>
            <a:srgbClr val="303D43"/>
          </a:solidFill>
          <a:ln w="12700">
            <a:solidFill>
              <a:srgbClr val="303D43"/>
            </a:solidFill>
            <a:prstDash val="solid"/>
          </a:ln>
        </p:spPr>
      </p:sp>
      <p:sp>
        <p:nvSpPr>
          <p:cNvPr id="19" name="Text 16"/>
          <p:cNvSpPr/>
          <p:nvPr/>
        </p:nvSpPr>
        <p:spPr>
          <a:xfrm>
            <a:off x="3484652" y="2093976"/>
            <a:ext cx="3420842"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Kodes der Serie</a:t>
            </a:r>
            <a:endParaRPr lang="en-US" sz="1327" dirty="0"/>
          </a:p>
        </p:txBody>
      </p:sp>
      <p:sp>
        <p:nvSpPr>
          <p:cNvPr id="20" name="Shape 17"/>
          <p:cNvSpPr/>
          <p:nvPr/>
        </p:nvSpPr>
        <p:spPr>
          <a:xfrm>
            <a:off x="7024366" y="2020824"/>
            <a:ext cx="1097576" cy="438912"/>
          </a:xfrm>
          <a:prstGeom prst="rect">
            <a:avLst/>
          </a:prstGeom>
          <a:solidFill>
            <a:srgbClr val="303D43"/>
          </a:solidFill>
          <a:ln w="12700">
            <a:solidFill>
              <a:srgbClr val="303D43"/>
            </a:solidFill>
            <a:prstDash val="solid"/>
          </a:ln>
        </p:spPr>
      </p:sp>
      <p:sp>
        <p:nvSpPr>
          <p:cNvPr id="21" name="Text 18"/>
          <p:cNvSpPr/>
          <p:nvPr/>
        </p:nvSpPr>
        <p:spPr>
          <a:xfrm>
            <a:off x="7143238" y="2093976"/>
            <a:ext cx="859832"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Anzahl</a:t>
            </a:r>
            <a:endParaRPr lang="en-US" sz="1327" dirty="0"/>
          </a:p>
        </p:txBody>
      </p:sp>
      <p:sp>
        <p:nvSpPr>
          <p:cNvPr id="22" name="Shape 19"/>
          <p:cNvSpPr/>
          <p:nvPr/>
        </p:nvSpPr>
        <p:spPr>
          <a:xfrm>
            <a:off x="8121942" y="2020824"/>
            <a:ext cx="3631146" cy="438912"/>
          </a:xfrm>
          <a:prstGeom prst="rect">
            <a:avLst/>
          </a:prstGeom>
          <a:solidFill>
            <a:srgbClr val="303D43"/>
          </a:solidFill>
          <a:ln w="12700">
            <a:solidFill>
              <a:srgbClr val="303D43"/>
            </a:solidFill>
            <a:prstDash val="solid"/>
          </a:ln>
        </p:spPr>
      </p:sp>
      <p:sp>
        <p:nvSpPr>
          <p:cNvPr id="23" name="Text 20"/>
          <p:cNvSpPr/>
          <p:nvPr/>
        </p:nvSpPr>
        <p:spPr>
          <a:xfrm>
            <a:off x="8240814" y="2093976"/>
            <a:ext cx="3393402"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Letzte offene Stufe</a:t>
            </a:r>
            <a:endParaRPr lang="en-US" sz="1327" dirty="0"/>
          </a:p>
        </p:txBody>
      </p:sp>
      <p:sp>
        <p:nvSpPr>
          <p:cNvPr id="24" name="Shape 21"/>
          <p:cNvSpPr/>
          <p:nvPr/>
        </p:nvSpPr>
        <p:spPr>
          <a:xfrm>
            <a:off x="438912" y="2459736"/>
            <a:ext cx="2926868" cy="537301"/>
          </a:xfrm>
          <a:prstGeom prst="rect">
            <a:avLst/>
          </a:prstGeom>
          <a:solidFill>
            <a:srgbClr val="FFFFFF"/>
          </a:solidFill>
          <a:ln w="12700">
            <a:solidFill>
              <a:srgbClr val="FFFFFF"/>
            </a:solidFill>
            <a:prstDash val="solid"/>
          </a:ln>
        </p:spPr>
      </p:sp>
      <p:sp>
        <p:nvSpPr>
          <p:cNvPr id="25" name="Text 22"/>
          <p:cNvSpPr/>
          <p:nvPr/>
        </p:nvSpPr>
        <p:spPr>
          <a:xfrm>
            <a:off x="557784" y="2528316"/>
            <a:ext cx="2689124" cy="400141"/>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CVVHDF, Heparin / ohne</a:t>
            </a:r>
            <a:endParaRPr lang="en-US" sz="1677" dirty="0"/>
          </a:p>
        </p:txBody>
      </p:sp>
      <p:sp>
        <p:nvSpPr>
          <p:cNvPr id="26" name="Shape 23"/>
          <p:cNvSpPr/>
          <p:nvPr/>
        </p:nvSpPr>
        <p:spPr>
          <a:xfrm>
            <a:off x="3365780" y="2459736"/>
            <a:ext cx="3658586" cy="537301"/>
          </a:xfrm>
          <a:prstGeom prst="rect">
            <a:avLst/>
          </a:prstGeom>
          <a:solidFill>
            <a:srgbClr val="FFFFFF"/>
          </a:solidFill>
          <a:ln w="12700">
            <a:solidFill>
              <a:srgbClr val="FFFFFF"/>
            </a:solidFill>
            <a:prstDash val="solid"/>
          </a:ln>
        </p:spPr>
      </p:sp>
      <p:sp>
        <p:nvSpPr>
          <p:cNvPr id="27" name="Text 24"/>
          <p:cNvSpPr/>
          <p:nvPr/>
        </p:nvSpPr>
        <p:spPr>
          <a:xfrm>
            <a:off x="3484652" y="2528316"/>
            <a:ext cx="3420842" cy="400141"/>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39.9D.31 bis 39.9D.47</a:t>
            </a:r>
            <a:endParaRPr lang="en-US" sz="1677" dirty="0"/>
          </a:p>
        </p:txBody>
      </p:sp>
      <p:sp>
        <p:nvSpPr>
          <p:cNvPr id="28" name="Shape 25"/>
          <p:cNvSpPr/>
          <p:nvPr/>
        </p:nvSpPr>
        <p:spPr>
          <a:xfrm>
            <a:off x="7024366" y="2459736"/>
            <a:ext cx="1097576" cy="537301"/>
          </a:xfrm>
          <a:prstGeom prst="rect">
            <a:avLst/>
          </a:prstGeom>
          <a:solidFill>
            <a:srgbClr val="FFFFFF"/>
          </a:solidFill>
          <a:ln w="12700">
            <a:solidFill>
              <a:srgbClr val="FFFFFF"/>
            </a:solidFill>
            <a:prstDash val="solid"/>
          </a:ln>
        </p:spPr>
      </p:sp>
      <p:sp>
        <p:nvSpPr>
          <p:cNvPr id="29" name="Text 26"/>
          <p:cNvSpPr/>
          <p:nvPr/>
        </p:nvSpPr>
        <p:spPr>
          <a:xfrm>
            <a:off x="7143238" y="2528316"/>
            <a:ext cx="859832" cy="400141"/>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38</a:t>
            </a:r>
            <a:endParaRPr lang="en-US" sz="1677" dirty="0"/>
          </a:p>
        </p:txBody>
      </p:sp>
      <p:sp>
        <p:nvSpPr>
          <p:cNvPr id="30" name="Shape 27"/>
          <p:cNvSpPr/>
          <p:nvPr/>
        </p:nvSpPr>
        <p:spPr>
          <a:xfrm>
            <a:off x="8121942" y="2459736"/>
            <a:ext cx="3631146" cy="537301"/>
          </a:xfrm>
          <a:prstGeom prst="rect">
            <a:avLst/>
          </a:prstGeom>
          <a:solidFill>
            <a:srgbClr val="FFFFFF"/>
          </a:solidFill>
          <a:ln w="12700">
            <a:solidFill>
              <a:srgbClr val="FFFFFF"/>
            </a:solidFill>
            <a:prstDash val="solid"/>
          </a:ln>
        </p:spPr>
      </p:sp>
      <p:sp>
        <p:nvSpPr>
          <p:cNvPr id="31" name="Text 28"/>
          <p:cNvSpPr/>
          <p:nvPr/>
        </p:nvSpPr>
        <p:spPr>
          <a:xfrm>
            <a:off x="8240814" y="2528316"/>
            <a:ext cx="3393402" cy="400141"/>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von mehr als 2208 Stunden</a:t>
            </a:r>
            <a:endParaRPr lang="en-US" sz="1677" dirty="0"/>
          </a:p>
        </p:txBody>
      </p:sp>
      <p:sp>
        <p:nvSpPr>
          <p:cNvPr id="32" name="Shape 29"/>
          <p:cNvSpPr/>
          <p:nvPr/>
        </p:nvSpPr>
        <p:spPr>
          <a:xfrm>
            <a:off x="438912" y="2997037"/>
            <a:ext cx="2926868" cy="758586"/>
          </a:xfrm>
          <a:prstGeom prst="rect">
            <a:avLst/>
          </a:prstGeom>
          <a:solidFill>
            <a:srgbClr val="F0EBE1"/>
          </a:solidFill>
          <a:ln w="12700">
            <a:solidFill>
              <a:srgbClr val="F0EBE1"/>
            </a:solidFill>
            <a:prstDash val="solid"/>
          </a:ln>
        </p:spPr>
      </p:sp>
      <p:sp>
        <p:nvSpPr>
          <p:cNvPr id="33" name="Text 30"/>
          <p:cNvSpPr/>
          <p:nvPr/>
        </p:nvSpPr>
        <p:spPr>
          <a:xfrm>
            <a:off x="557784" y="3065617"/>
            <a:ext cx="2689124" cy="621426"/>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CVVHDF, sonstige Substanzen</a:t>
            </a:r>
            <a:endParaRPr lang="en-US" sz="1677" dirty="0"/>
          </a:p>
        </p:txBody>
      </p:sp>
      <p:sp>
        <p:nvSpPr>
          <p:cNvPr id="34" name="Shape 31"/>
          <p:cNvSpPr/>
          <p:nvPr/>
        </p:nvSpPr>
        <p:spPr>
          <a:xfrm>
            <a:off x="3365780" y="2997037"/>
            <a:ext cx="3658586" cy="758586"/>
          </a:xfrm>
          <a:prstGeom prst="rect">
            <a:avLst/>
          </a:prstGeom>
          <a:solidFill>
            <a:srgbClr val="F0EBE1"/>
          </a:solidFill>
          <a:ln w="12700">
            <a:solidFill>
              <a:srgbClr val="F0EBE1"/>
            </a:solidFill>
            <a:prstDash val="solid"/>
          </a:ln>
        </p:spPr>
      </p:sp>
      <p:sp>
        <p:nvSpPr>
          <p:cNvPr id="35" name="Text 32"/>
          <p:cNvSpPr/>
          <p:nvPr/>
        </p:nvSpPr>
        <p:spPr>
          <a:xfrm>
            <a:off x="3484652" y="3065617"/>
            <a:ext cx="3420842" cy="621426"/>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39.9D.71 bis 39.9D.87</a:t>
            </a:r>
            <a:endParaRPr lang="en-US" sz="1677" dirty="0"/>
          </a:p>
        </p:txBody>
      </p:sp>
      <p:sp>
        <p:nvSpPr>
          <p:cNvPr id="36" name="Shape 33"/>
          <p:cNvSpPr/>
          <p:nvPr/>
        </p:nvSpPr>
        <p:spPr>
          <a:xfrm>
            <a:off x="7024366" y="2997037"/>
            <a:ext cx="1097576" cy="758586"/>
          </a:xfrm>
          <a:prstGeom prst="rect">
            <a:avLst/>
          </a:prstGeom>
          <a:solidFill>
            <a:srgbClr val="F0EBE1"/>
          </a:solidFill>
          <a:ln w="12700">
            <a:solidFill>
              <a:srgbClr val="F0EBE1"/>
            </a:solidFill>
            <a:prstDash val="solid"/>
          </a:ln>
        </p:spPr>
      </p:sp>
      <p:sp>
        <p:nvSpPr>
          <p:cNvPr id="37" name="Text 34"/>
          <p:cNvSpPr/>
          <p:nvPr/>
        </p:nvSpPr>
        <p:spPr>
          <a:xfrm>
            <a:off x="7143238" y="3065617"/>
            <a:ext cx="859832" cy="621426"/>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38</a:t>
            </a:r>
            <a:endParaRPr lang="en-US" sz="1677" dirty="0"/>
          </a:p>
        </p:txBody>
      </p:sp>
      <p:sp>
        <p:nvSpPr>
          <p:cNvPr id="38" name="Shape 35"/>
          <p:cNvSpPr/>
          <p:nvPr/>
        </p:nvSpPr>
        <p:spPr>
          <a:xfrm>
            <a:off x="8121942" y="2997037"/>
            <a:ext cx="3631146" cy="758586"/>
          </a:xfrm>
          <a:prstGeom prst="rect">
            <a:avLst/>
          </a:prstGeom>
          <a:solidFill>
            <a:srgbClr val="F0EBE1"/>
          </a:solidFill>
          <a:ln w="12700">
            <a:solidFill>
              <a:srgbClr val="F0EBE1"/>
            </a:solidFill>
            <a:prstDash val="solid"/>
          </a:ln>
        </p:spPr>
      </p:sp>
      <p:sp>
        <p:nvSpPr>
          <p:cNvPr id="39" name="Text 36"/>
          <p:cNvSpPr/>
          <p:nvPr/>
        </p:nvSpPr>
        <p:spPr>
          <a:xfrm>
            <a:off x="8240814" y="3065617"/>
            <a:ext cx="3393402" cy="621426"/>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von mehr als 2208 Stunden</a:t>
            </a:r>
            <a:endParaRPr lang="en-US" sz="1677" dirty="0"/>
          </a:p>
        </p:txBody>
      </p:sp>
      <p:sp>
        <p:nvSpPr>
          <p:cNvPr id="40" name="Shape 37"/>
          <p:cNvSpPr/>
          <p:nvPr/>
        </p:nvSpPr>
        <p:spPr>
          <a:xfrm>
            <a:off x="438912" y="3755624"/>
            <a:ext cx="2926868" cy="537301"/>
          </a:xfrm>
          <a:prstGeom prst="rect">
            <a:avLst/>
          </a:prstGeom>
          <a:solidFill>
            <a:srgbClr val="FFFFFF"/>
          </a:solidFill>
          <a:ln w="12700">
            <a:solidFill>
              <a:srgbClr val="FFFFFF"/>
            </a:solidFill>
            <a:prstDash val="solid"/>
          </a:ln>
        </p:spPr>
      </p:sp>
      <p:sp>
        <p:nvSpPr>
          <p:cNvPr id="41" name="Text 38"/>
          <p:cNvSpPr/>
          <p:nvPr/>
        </p:nvSpPr>
        <p:spPr>
          <a:xfrm>
            <a:off x="557784" y="3824204"/>
            <a:ext cx="2689124" cy="400141"/>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CAVHDF</a:t>
            </a:r>
            <a:endParaRPr lang="en-US" sz="1677" dirty="0"/>
          </a:p>
        </p:txBody>
      </p:sp>
      <p:sp>
        <p:nvSpPr>
          <p:cNvPr id="42" name="Shape 39"/>
          <p:cNvSpPr/>
          <p:nvPr/>
        </p:nvSpPr>
        <p:spPr>
          <a:xfrm>
            <a:off x="3365780" y="3755624"/>
            <a:ext cx="3658586" cy="537301"/>
          </a:xfrm>
          <a:prstGeom prst="rect">
            <a:avLst/>
          </a:prstGeom>
          <a:solidFill>
            <a:srgbClr val="FFFFFF"/>
          </a:solidFill>
          <a:ln w="12700">
            <a:solidFill>
              <a:srgbClr val="FFFFFF"/>
            </a:solidFill>
            <a:prstDash val="solid"/>
          </a:ln>
        </p:spPr>
      </p:sp>
      <p:sp>
        <p:nvSpPr>
          <p:cNvPr id="43" name="Text 40"/>
          <p:cNvSpPr/>
          <p:nvPr/>
        </p:nvSpPr>
        <p:spPr>
          <a:xfrm>
            <a:off x="3484652" y="3824204"/>
            <a:ext cx="3420842" cy="400141"/>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39.9D.C1 bis 39.9D.D8</a:t>
            </a:r>
            <a:endParaRPr lang="en-US" sz="1677" dirty="0"/>
          </a:p>
        </p:txBody>
      </p:sp>
      <p:sp>
        <p:nvSpPr>
          <p:cNvPr id="44" name="Shape 41"/>
          <p:cNvSpPr/>
          <p:nvPr/>
        </p:nvSpPr>
        <p:spPr>
          <a:xfrm>
            <a:off x="7024366" y="3755624"/>
            <a:ext cx="1097576" cy="537301"/>
          </a:xfrm>
          <a:prstGeom prst="rect">
            <a:avLst/>
          </a:prstGeom>
          <a:solidFill>
            <a:srgbClr val="FFFFFF"/>
          </a:solidFill>
          <a:ln w="12700">
            <a:solidFill>
              <a:srgbClr val="FFFFFF"/>
            </a:solidFill>
            <a:prstDash val="solid"/>
          </a:ln>
        </p:spPr>
      </p:sp>
      <p:sp>
        <p:nvSpPr>
          <p:cNvPr id="45" name="Text 42"/>
          <p:cNvSpPr/>
          <p:nvPr/>
        </p:nvSpPr>
        <p:spPr>
          <a:xfrm>
            <a:off x="7143238" y="3824204"/>
            <a:ext cx="859832" cy="400141"/>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38</a:t>
            </a:r>
            <a:endParaRPr lang="en-US" sz="1677" dirty="0"/>
          </a:p>
        </p:txBody>
      </p:sp>
      <p:sp>
        <p:nvSpPr>
          <p:cNvPr id="46" name="Shape 43"/>
          <p:cNvSpPr/>
          <p:nvPr/>
        </p:nvSpPr>
        <p:spPr>
          <a:xfrm>
            <a:off x="8121942" y="3755624"/>
            <a:ext cx="3631146" cy="537301"/>
          </a:xfrm>
          <a:prstGeom prst="rect">
            <a:avLst/>
          </a:prstGeom>
          <a:solidFill>
            <a:srgbClr val="FFFFFF"/>
          </a:solidFill>
          <a:ln w="12700">
            <a:solidFill>
              <a:srgbClr val="FFFFFF"/>
            </a:solidFill>
            <a:prstDash val="solid"/>
          </a:ln>
        </p:spPr>
      </p:sp>
      <p:sp>
        <p:nvSpPr>
          <p:cNvPr id="47" name="Text 44"/>
          <p:cNvSpPr/>
          <p:nvPr/>
        </p:nvSpPr>
        <p:spPr>
          <a:xfrm>
            <a:off x="8240814" y="3824204"/>
            <a:ext cx="3393402" cy="400141"/>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von mehr als 2208 Stunden</a:t>
            </a:r>
            <a:endParaRPr lang="en-US" sz="1677" dirty="0"/>
          </a:p>
        </p:txBody>
      </p:sp>
      <p:sp>
        <p:nvSpPr>
          <p:cNvPr id="48" name="Shape 45"/>
          <p:cNvSpPr/>
          <p:nvPr/>
        </p:nvSpPr>
        <p:spPr>
          <a:xfrm>
            <a:off x="438912" y="4292925"/>
            <a:ext cx="2926868" cy="537301"/>
          </a:xfrm>
          <a:prstGeom prst="rect">
            <a:avLst/>
          </a:prstGeom>
          <a:solidFill>
            <a:srgbClr val="F0EBE1"/>
          </a:solidFill>
          <a:ln w="12700">
            <a:solidFill>
              <a:srgbClr val="F0EBE1"/>
            </a:solidFill>
            <a:prstDash val="solid"/>
          </a:ln>
        </p:spPr>
      </p:sp>
      <p:sp>
        <p:nvSpPr>
          <p:cNvPr id="49" name="Text 46"/>
          <p:cNvSpPr/>
          <p:nvPr/>
        </p:nvSpPr>
        <p:spPr>
          <a:xfrm>
            <a:off x="557784" y="4361505"/>
            <a:ext cx="2689124" cy="400141"/>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CAPD</a:t>
            </a:r>
            <a:endParaRPr lang="en-US" sz="1677" dirty="0"/>
          </a:p>
        </p:txBody>
      </p:sp>
      <p:sp>
        <p:nvSpPr>
          <p:cNvPr id="50" name="Shape 47"/>
          <p:cNvSpPr/>
          <p:nvPr/>
        </p:nvSpPr>
        <p:spPr>
          <a:xfrm>
            <a:off x="3365780" y="4292925"/>
            <a:ext cx="3658586" cy="537301"/>
          </a:xfrm>
          <a:prstGeom prst="rect">
            <a:avLst/>
          </a:prstGeom>
          <a:solidFill>
            <a:srgbClr val="F0EBE1"/>
          </a:solidFill>
          <a:ln w="12700">
            <a:solidFill>
              <a:srgbClr val="F0EBE1"/>
            </a:solidFill>
            <a:prstDash val="solid"/>
          </a:ln>
        </p:spPr>
      </p:sp>
      <p:sp>
        <p:nvSpPr>
          <p:cNvPr id="51" name="Text 48"/>
          <p:cNvSpPr/>
          <p:nvPr/>
        </p:nvSpPr>
        <p:spPr>
          <a:xfrm>
            <a:off x="3484652" y="4361505"/>
            <a:ext cx="3420842" cy="400141"/>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54.98.51 bis 54.98.6T</a:t>
            </a:r>
            <a:endParaRPr lang="en-US" sz="1677" dirty="0"/>
          </a:p>
        </p:txBody>
      </p:sp>
      <p:sp>
        <p:nvSpPr>
          <p:cNvPr id="52" name="Shape 49"/>
          <p:cNvSpPr/>
          <p:nvPr/>
        </p:nvSpPr>
        <p:spPr>
          <a:xfrm>
            <a:off x="7024366" y="4292925"/>
            <a:ext cx="1097576" cy="537301"/>
          </a:xfrm>
          <a:prstGeom prst="rect">
            <a:avLst/>
          </a:prstGeom>
          <a:solidFill>
            <a:srgbClr val="F0EBE1"/>
          </a:solidFill>
          <a:ln w="12700">
            <a:solidFill>
              <a:srgbClr val="F0EBE1"/>
            </a:solidFill>
            <a:prstDash val="solid"/>
          </a:ln>
        </p:spPr>
      </p:sp>
      <p:sp>
        <p:nvSpPr>
          <p:cNvPr id="53" name="Text 50"/>
          <p:cNvSpPr/>
          <p:nvPr/>
        </p:nvSpPr>
        <p:spPr>
          <a:xfrm>
            <a:off x="7143238" y="4361505"/>
            <a:ext cx="859832" cy="400141"/>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58</a:t>
            </a:r>
            <a:endParaRPr lang="en-US" sz="1677" dirty="0"/>
          </a:p>
        </p:txBody>
      </p:sp>
      <p:sp>
        <p:nvSpPr>
          <p:cNvPr id="54" name="Shape 51"/>
          <p:cNvSpPr/>
          <p:nvPr/>
        </p:nvSpPr>
        <p:spPr>
          <a:xfrm>
            <a:off x="8121942" y="4292925"/>
            <a:ext cx="3631146" cy="537301"/>
          </a:xfrm>
          <a:prstGeom prst="rect">
            <a:avLst/>
          </a:prstGeom>
          <a:solidFill>
            <a:srgbClr val="F0EBE1"/>
          </a:solidFill>
          <a:ln w="12700">
            <a:solidFill>
              <a:srgbClr val="F0EBE1"/>
            </a:solidFill>
            <a:prstDash val="solid"/>
          </a:ln>
        </p:spPr>
      </p:sp>
      <p:sp>
        <p:nvSpPr>
          <p:cNvPr id="55" name="Text 52"/>
          <p:cNvSpPr/>
          <p:nvPr/>
        </p:nvSpPr>
        <p:spPr>
          <a:xfrm>
            <a:off x="8240814" y="4361505"/>
            <a:ext cx="3393402" cy="400141"/>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von mehr als 4392 Stunden</a:t>
            </a:r>
            <a:endParaRPr lang="en-US" sz="1677" dirty="0"/>
          </a:p>
        </p:txBody>
      </p:sp>
      <p:sp>
        <p:nvSpPr>
          <p:cNvPr id="56" name="Shape 53"/>
          <p:cNvSpPr/>
          <p:nvPr/>
        </p:nvSpPr>
        <p:spPr>
          <a:xfrm>
            <a:off x="438912" y="4830227"/>
            <a:ext cx="2926868" cy="537301"/>
          </a:xfrm>
          <a:prstGeom prst="rect">
            <a:avLst/>
          </a:prstGeom>
          <a:solidFill>
            <a:srgbClr val="FFFFFF"/>
          </a:solidFill>
          <a:ln w="12700">
            <a:solidFill>
              <a:srgbClr val="FFFFFF"/>
            </a:solidFill>
            <a:prstDash val="solid"/>
          </a:ln>
        </p:spPr>
      </p:sp>
      <p:sp>
        <p:nvSpPr>
          <p:cNvPr id="57" name="Text 54"/>
          <p:cNvSpPr/>
          <p:nvPr/>
        </p:nvSpPr>
        <p:spPr>
          <a:xfrm>
            <a:off x="557784" y="4898807"/>
            <a:ext cx="2689124" cy="400141"/>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APD</a:t>
            </a:r>
            <a:endParaRPr lang="en-US" sz="1677" dirty="0"/>
          </a:p>
        </p:txBody>
      </p:sp>
      <p:sp>
        <p:nvSpPr>
          <p:cNvPr id="58" name="Shape 55"/>
          <p:cNvSpPr/>
          <p:nvPr/>
        </p:nvSpPr>
        <p:spPr>
          <a:xfrm>
            <a:off x="3365780" y="4830227"/>
            <a:ext cx="3658586" cy="537301"/>
          </a:xfrm>
          <a:prstGeom prst="rect">
            <a:avLst/>
          </a:prstGeom>
          <a:solidFill>
            <a:srgbClr val="FFFFFF"/>
          </a:solidFill>
          <a:ln w="12700">
            <a:solidFill>
              <a:srgbClr val="FFFFFF"/>
            </a:solidFill>
            <a:prstDash val="solid"/>
          </a:ln>
        </p:spPr>
      </p:sp>
      <p:sp>
        <p:nvSpPr>
          <p:cNvPr id="59" name="Text 56"/>
          <p:cNvSpPr/>
          <p:nvPr/>
        </p:nvSpPr>
        <p:spPr>
          <a:xfrm>
            <a:off x="3484652" y="4898807"/>
            <a:ext cx="3420842" cy="400141"/>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54.98.A1 bis 54.98.BT</a:t>
            </a:r>
            <a:endParaRPr lang="en-US" sz="1677" dirty="0"/>
          </a:p>
        </p:txBody>
      </p:sp>
      <p:sp>
        <p:nvSpPr>
          <p:cNvPr id="60" name="Shape 57"/>
          <p:cNvSpPr/>
          <p:nvPr/>
        </p:nvSpPr>
        <p:spPr>
          <a:xfrm>
            <a:off x="7024366" y="4830227"/>
            <a:ext cx="1097576" cy="537301"/>
          </a:xfrm>
          <a:prstGeom prst="rect">
            <a:avLst/>
          </a:prstGeom>
          <a:solidFill>
            <a:srgbClr val="FFFFFF"/>
          </a:solidFill>
          <a:ln w="12700">
            <a:solidFill>
              <a:srgbClr val="FFFFFF"/>
            </a:solidFill>
            <a:prstDash val="solid"/>
          </a:ln>
        </p:spPr>
      </p:sp>
      <p:sp>
        <p:nvSpPr>
          <p:cNvPr id="61" name="Text 58"/>
          <p:cNvSpPr/>
          <p:nvPr/>
        </p:nvSpPr>
        <p:spPr>
          <a:xfrm>
            <a:off x="7143238" y="4898807"/>
            <a:ext cx="859832" cy="400141"/>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58</a:t>
            </a:r>
            <a:endParaRPr lang="en-US" sz="1677" dirty="0"/>
          </a:p>
        </p:txBody>
      </p:sp>
      <p:sp>
        <p:nvSpPr>
          <p:cNvPr id="62" name="Shape 59"/>
          <p:cNvSpPr/>
          <p:nvPr/>
        </p:nvSpPr>
        <p:spPr>
          <a:xfrm>
            <a:off x="8121942" y="4830227"/>
            <a:ext cx="3631146" cy="537301"/>
          </a:xfrm>
          <a:prstGeom prst="rect">
            <a:avLst/>
          </a:prstGeom>
          <a:solidFill>
            <a:srgbClr val="FFFFFF"/>
          </a:solidFill>
          <a:ln w="12700">
            <a:solidFill>
              <a:srgbClr val="FFFFFF"/>
            </a:solidFill>
            <a:prstDash val="solid"/>
          </a:ln>
        </p:spPr>
      </p:sp>
      <p:sp>
        <p:nvSpPr>
          <p:cNvPr id="63" name="Text 60"/>
          <p:cNvSpPr/>
          <p:nvPr/>
        </p:nvSpPr>
        <p:spPr>
          <a:xfrm>
            <a:off x="8240814" y="4898807"/>
            <a:ext cx="3393402" cy="400141"/>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von mehr als 4392 Stunden</a:t>
            </a:r>
            <a:endParaRPr lang="en-US" sz="1677" dirty="0"/>
          </a:p>
        </p:txBody>
      </p:sp>
      <p:sp>
        <p:nvSpPr>
          <p:cNvPr id="64" name="Shape 61"/>
          <p:cNvSpPr/>
          <p:nvPr/>
        </p:nvSpPr>
        <p:spPr>
          <a:xfrm>
            <a:off x="438912" y="5577840"/>
            <a:ext cx="11314176" cy="539496"/>
          </a:xfrm>
          <a:prstGeom prst="rect">
            <a:avLst/>
          </a:prstGeom>
          <a:solidFill>
            <a:srgbClr val="ECEFDF"/>
          </a:solidFill>
          <a:ln w="12700">
            <a:solidFill>
              <a:srgbClr val="ECEFDF"/>
            </a:solidFill>
            <a:prstDash val="solid"/>
          </a:ln>
        </p:spPr>
      </p:sp>
      <p:sp>
        <p:nvSpPr>
          <p:cNvPr id="65" name="Shape 62"/>
          <p:cNvSpPr/>
          <p:nvPr/>
        </p:nvSpPr>
        <p:spPr>
          <a:xfrm>
            <a:off x="438912" y="5577840"/>
            <a:ext cx="41148" cy="539496"/>
          </a:xfrm>
          <a:prstGeom prst="rect">
            <a:avLst/>
          </a:prstGeom>
          <a:solidFill>
            <a:srgbClr val="284907"/>
          </a:solidFill>
          <a:ln w="12700">
            <a:solidFill>
              <a:srgbClr val="284907"/>
            </a:solidFill>
            <a:prstDash val="solid"/>
          </a:ln>
        </p:spPr>
      </p:sp>
      <p:sp>
        <p:nvSpPr>
          <p:cNvPr id="66" name="Text 63"/>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Eigene Auszählung der endständigen Kodes in der PDF, abgeglichen mit der amtlichen CSV.</a:t>
            </a:r>
            <a:endParaRPr lang="en-US" sz="1512"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ANHANG | UMSTELLUNG UND NACHWEIS</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KOMBINATIONSHINWEISE</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B | Gelenkwechsel: Entfernung gemäss Beachte</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2027: S. 303–305.</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97 / 124</a:t>
            </a:r>
            <a:endParaRPr lang="en-US" sz="900" dirty="0"/>
          </a:p>
        </p:txBody>
      </p:sp>
      <p:sp>
        <p:nvSpPr>
          <p:cNvPr id="16" name="Shape 13"/>
          <p:cNvSpPr/>
          <p:nvPr/>
        </p:nvSpPr>
        <p:spPr>
          <a:xfrm>
            <a:off x="438912" y="2020824"/>
            <a:ext cx="3475656" cy="438912"/>
          </a:xfrm>
          <a:prstGeom prst="rect">
            <a:avLst/>
          </a:prstGeom>
          <a:solidFill>
            <a:srgbClr val="303D43"/>
          </a:solidFill>
          <a:ln w="12700">
            <a:solidFill>
              <a:srgbClr val="303D43"/>
            </a:solidFill>
            <a:prstDash val="solid"/>
          </a:ln>
        </p:spPr>
      </p:sp>
      <p:sp>
        <p:nvSpPr>
          <p:cNvPr id="17" name="Text 14"/>
          <p:cNvSpPr/>
          <p:nvPr/>
        </p:nvSpPr>
        <p:spPr>
          <a:xfrm>
            <a:off x="557784" y="2093976"/>
            <a:ext cx="3237912"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Wechselimplantation 2027</a:t>
            </a:r>
            <a:endParaRPr lang="en-US" sz="1327" dirty="0"/>
          </a:p>
        </p:txBody>
      </p:sp>
      <p:sp>
        <p:nvSpPr>
          <p:cNvPr id="18" name="Shape 15"/>
          <p:cNvSpPr/>
          <p:nvPr/>
        </p:nvSpPr>
        <p:spPr>
          <a:xfrm>
            <a:off x="3914568" y="2020824"/>
            <a:ext cx="3658586" cy="438912"/>
          </a:xfrm>
          <a:prstGeom prst="rect">
            <a:avLst/>
          </a:prstGeom>
          <a:solidFill>
            <a:srgbClr val="303D43"/>
          </a:solidFill>
          <a:ln w="12700">
            <a:solidFill>
              <a:srgbClr val="303D43"/>
            </a:solidFill>
            <a:prstDash val="solid"/>
          </a:ln>
        </p:spPr>
      </p:sp>
      <p:sp>
        <p:nvSpPr>
          <p:cNvPr id="19" name="Text 16"/>
          <p:cNvSpPr/>
          <p:nvPr/>
        </p:nvSpPr>
        <p:spPr>
          <a:xfrm>
            <a:off x="4033440" y="2093976"/>
            <a:ext cx="3420842"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Zusätzlicher Entfernungskode</a:t>
            </a:r>
            <a:endParaRPr lang="en-US" sz="1327" dirty="0"/>
          </a:p>
        </p:txBody>
      </p:sp>
      <p:sp>
        <p:nvSpPr>
          <p:cNvPr id="20" name="Shape 17"/>
          <p:cNvSpPr/>
          <p:nvPr/>
        </p:nvSpPr>
        <p:spPr>
          <a:xfrm>
            <a:off x="7573154" y="2020824"/>
            <a:ext cx="4179934" cy="438912"/>
          </a:xfrm>
          <a:prstGeom prst="rect">
            <a:avLst/>
          </a:prstGeom>
          <a:solidFill>
            <a:srgbClr val="303D43"/>
          </a:solidFill>
          <a:ln w="12700">
            <a:solidFill>
              <a:srgbClr val="303D43"/>
            </a:solidFill>
            <a:prstDash val="solid"/>
          </a:ln>
        </p:spPr>
      </p:sp>
      <p:sp>
        <p:nvSpPr>
          <p:cNvPr id="21" name="Text 18"/>
          <p:cNvSpPr/>
          <p:nvPr/>
        </p:nvSpPr>
        <p:spPr>
          <a:xfrm>
            <a:off x="7692026" y="2093976"/>
            <a:ext cx="3942190"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Gelenk</a:t>
            </a:r>
            <a:endParaRPr lang="en-US" sz="1327" dirty="0"/>
          </a:p>
        </p:txBody>
      </p:sp>
      <p:sp>
        <p:nvSpPr>
          <p:cNvPr id="22" name="Shape 19"/>
          <p:cNvSpPr/>
          <p:nvPr/>
        </p:nvSpPr>
        <p:spPr>
          <a:xfrm>
            <a:off x="438912" y="2459736"/>
            <a:ext cx="3475656" cy="581558"/>
          </a:xfrm>
          <a:prstGeom prst="rect">
            <a:avLst/>
          </a:prstGeom>
          <a:solidFill>
            <a:srgbClr val="FFFFFF"/>
          </a:solidFill>
          <a:ln w="12700">
            <a:solidFill>
              <a:srgbClr val="FFFFFF"/>
            </a:solidFill>
            <a:prstDash val="solid"/>
          </a:ln>
        </p:spPr>
      </p:sp>
      <p:sp>
        <p:nvSpPr>
          <p:cNvPr id="23" name="Text 20"/>
          <p:cNvSpPr/>
          <p:nvPr/>
        </p:nvSpPr>
        <p:spPr>
          <a:xfrm>
            <a:off x="557784" y="2528316"/>
            <a:ext cx="3237912" cy="44439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81.56.12</a:t>
            </a:r>
            <a:endParaRPr lang="en-US" sz="1677" dirty="0"/>
          </a:p>
        </p:txBody>
      </p:sp>
      <p:sp>
        <p:nvSpPr>
          <p:cNvPr id="24" name="Shape 21"/>
          <p:cNvSpPr/>
          <p:nvPr/>
        </p:nvSpPr>
        <p:spPr>
          <a:xfrm>
            <a:off x="3914568" y="2459736"/>
            <a:ext cx="3658586" cy="581558"/>
          </a:xfrm>
          <a:prstGeom prst="rect">
            <a:avLst/>
          </a:prstGeom>
          <a:solidFill>
            <a:srgbClr val="FFFFFF"/>
          </a:solidFill>
          <a:ln w="12700">
            <a:solidFill>
              <a:srgbClr val="FFFFFF"/>
            </a:solidFill>
            <a:prstDash val="solid"/>
          </a:ln>
        </p:spPr>
      </p:sp>
      <p:sp>
        <p:nvSpPr>
          <p:cNvPr id="25" name="Text 22"/>
          <p:cNvSpPr/>
          <p:nvPr/>
        </p:nvSpPr>
        <p:spPr>
          <a:xfrm>
            <a:off x="4033440" y="2528316"/>
            <a:ext cx="3420842"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80.07</a:t>
            </a:r>
            <a:endParaRPr lang="en-US" sz="1677" dirty="0"/>
          </a:p>
        </p:txBody>
      </p:sp>
      <p:sp>
        <p:nvSpPr>
          <p:cNvPr id="26" name="Shape 23"/>
          <p:cNvSpPr/>
          <p:nvPr/>
        </p:nvSpPr>
        <p:spPr>
          <a:xfrm>
            <a:off x="7573154" y="2459736"/>
            <a:ext cx="4179934" cy="581558"/>
          </a:xfrm>
          <a:prstGeom prst="rect">
            <a:avLst/>
          </a:prstGeom>
          <a:solidFill>
            <a:srgbClr val="FFFFFF"/>
          </a:solidFill>
          <a:ln w="12700">
            <a:solidFill>
              <a:srgbClr val="FFFFFF"/>
            </a:solidFill>
            <a:prstDash val="solid"/>
          </a:ln>
        </p:spPr>
      </p:sp>
      <p:sp>
        <p:nvSpPr>
          <p:cNvPr id="27" name="Text 24"/>
          <p:cNvSpPr/>
          <p:nvPr/>
        </p:nvSpPr>
        <p:spPr>
          <a:xfrm>
            <a:off x="7692026" y="2528316"/>
            <a:ext cx="3942190"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Oberes Sprunggelenk</a:t>
            </a:r>
            <a:endParaRPr lang="en-US" sz="1677" dirty="0"/>
          </a:p>
        </p:txBody>
      </p:sp>
      <p:sp>
        <p:nvSpPr>
          <p:cNvPr id="28" name="Shape 25"/>
          <p:cNvSpPr/>
          <p:nvPr/>
        </p:nvSpPr>
        <p:spPr>
          <a:xfrm>
            <a:off x="438912" y="3041294"/>
            <a:ext cx="3475656" cy="581558"/>
          </a:xfrm>
          <a:prstGeom prst="rect">
            <a:avLst/>
          </a:prstGeom>
          <a:solidFill>
            <a:srgbClr val="F0EBE1"/>
          </a:solidFill>
          <a:ln w="12700">
            <a:solidFill>
              <a:srgbClr val="F0EBE1"/>
            </a:solidFill>
            <a:prstDash val="solid"/>
          </a:ln>
        </p:spPr>
      </p:sp>
      <p:sp>
        <p:nvSpPr>
          <p:cNvPr id="29" name="Text 26"/>
          <p:cNvSpPr/>
          <p:nvPr/>
        </p:nvSpPr>
        <p:spPr>
          <a:xfrm>
            <a:off x="557784" y="3109874"/>
            <a:ext cx="3237912" cy="44439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81.57.22 / .32</a:t>
            </a:r>
            <a:endParaRPr lang="en-US" sz="1677" dirty="0"/>
          </a:p>
        </p:txBody>
      </p:sp>
      <p:sp>
        <p:nvSpPr>
          <p:cNvPr id="30" name="Shape 27"/>
          <p:cNvSpPr/>
          <p:nvPr/>
        </p:nvSpPr>
        <p:spPr>
          <a:xfrm>
            <a:off x="3914568" y="3041294"/>
            <a:ext cx="3658586" cy="581558"/>
          </a:xfrm>
          <a:prstGeom prst="rect">
            <a:avLst/>
          </a:prstGeom>
          <a:solidFill>
            <a:srgbClr val="F0EBE1"/>
          </a:solidFill>
          <a:ln w="12700">
            <a:solidFill>
              <a:srgbClr val="F0EBE1"/>
            </a:solidFill>
            <a:prstDash val="solid"/>
          </a:ln>
        </p:spPr>
      </p:sp>
      <p:sp>
        <p:nvSpPr>
          <p:cNvPr id="31" name="Text 28"/>
          <p:cNvSpPr/>
          <p:nvPr/>
        </p:nvSpPr>
        <p:spPr>
          <a:xfrm>
            <a:off x="4033440" y="3109874"/>
            <a:ext cx="3420842"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80.08</a:t>
            </a:r>
            <a:endParaRPr lang="en-US" sz="1677" dirty="0"/>
          </a:p>
        </p:txBody>
      </p:sp>
      <p:sp>
        <p:nvSpPr>
          <p:cNvPr id="32" name="Shape 29"/>
          <p:cNvSpPr/>
          <p:nvPr/>
        </p:nvSpPr>
        <p:spPr>
          <a:xfrm>
            <a:off x="7573154" y="3041294"/>
            <a:ext cx="4179934" cy="581558"/>
          </a:xfrm>
          <a:prstGeom prst="rect">
            <a:avLst/>
          </a:prstGeom>
          <a:solidFill>
            <a:srgbClr val="F0EBE1"/>
          </a:solidFill>
          <a:ln w="12700">
            <a:solidFill>
              <a:srgbClr val="F0EBE1"/>
            </a:solidFill>
            <a:prstDash val="solid"/>
          </a:ln>
        </p:spPr>
      </p:sp>
      <p:sp>
        <p:nvSpPr>
          <p:cNvPr id="33" name="Text 30"/>
          <p:cNvSpPr/>
          <p:nvPr/>
        </p:nvSpPr>
        <p:spPr>
          <a:xfrm>
            <a:off x="7692026" y="3109874"/>
            <a:ext cx="3942190"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Fusswurzel / Mittelfuss oder Zehen</a:t>
            </a:r>
            <a:endParaRPr lang="en-US" sz="1677" dirty="0"/>
          </a:p>
        </p:txBody>
      </p:sp>
      <p:sp>
        <p:nvSpPr>
          <p:cNvPr id="34" name="Shape 31"/>
          <p:cNvSpPr/>
          <p:nvPr/>
        </p:nvSpPr>
        <p:spPr>
          <a:xfrm>
            <a:off x="438912" y="3622853"/>
            <a:ext cx="3475656" cy="581558"/>
          </a:xfrm>
          <a:prstGeom prst="rect">
            <a:avLst/>
          </a:prstGeom>
          <a:solidFill>
            <a:srgbClr val="FFFFFF"/>
          </a:solidFill>
          <a:ln w="12700">
            <a:solidFill>
              <a:srgbClr val="FFFFFF"/>
            </a:solidFill>
            <a:prstDash val="solid"/>
          </a:ln>
        </p:spPr>
      </p:sp>
      <p:sp>
        <p:nvSpPr>
          <p:cNvPr id="35" name="Text 32"/>
          <p:cNvSpPr/>
          <p:nvPr/>
        </p:nvSpPr>
        <p:spPr>
          <a:xfrm>
            <a:off x="557784" y="3691433"/>
            <a:ext cx="3237912" cy="44439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81.71.12</a:t>
            </a:r>
            <a:endParaRPr lang="en-US" sz="1677" dirty="0"/>
          </a:p>
        </p:txBody>
      </p:sp>
      <p:sp>
        <p:nvSpPr>
          <p:cNvPr id="36" name="Shape 33"/>
          <p:cNvSpPr/>
          <p:nvPr/>
        </p:nvSpPr>
        <p:spPr>
          <a:xfrm>
            <a:off x="3914568" y="3622853"/>
            <a:ext cx="3658586" cy="581558"/>
          </a:xfrm>
          <a:prstGeom prst="rect">
            <a:avLst/>
          </a:prstGeom>
          <a:solidFill>
            <a:srgbClr val="FFFFFF"/>
          </a:solidFill>
          <a:ln w="12700">
            <a:solidFill>
              <a:srgbClr val="FFFFFF"/>
            </a:solidFill>
            <a:prstDash val="solid"/>
          </a:ln>
        </p:spPr>
      </p:sp>
      <p:sp>
        <p:nvSpPr>
          <p:cNvPr id="37" name="Text 34"/>
          <p:cNvSpPr/>
          <p:nvPr/>
        </p:nvSpPr>
        <p:spPr>
          <a:xfrm>
            <a:off x="4033440" y="3691433"/>
            <a:ext cx="3420842"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80.04.11</a:t>
            </a:r>
            <a:endParaRPr lang="en-US" sz="1677" dirty="0"/>
          </a:p>
        </p:txBody>
      </p:sp>
      <p:sp>
        <p:nvSpPr>
          <p:cNvPr id="38" name="Shape 35"/>
          <p:cNvSpPr/>
          <p:nvPr/>
        </p:nvSpPr>
        <p:spPr>
          <a:xfrm>
            <a:off x="7573154" y="3622853"/>
            <a:ext cx="4179934" cy="581558"/>
          </a:xfrm>
          <a:prstGeom prst="rect">
            <a:avLst/>
          </a:prstGeom>
          <a:solidFill>
            <a:srgbClr val="FFFFFF"/>
          </a:solidFill>
          <a:ln w="12700">
            <a:solidFill>
              <a:srgbClr val="FFFFFF"/>
            </a:solidFill>
            <a:prstDash val="solid"/>
          </a:ln>
        </p:spPr>
      </p:sp>
      <p:sp>
        <p:nvSpPr>
          <p:cNvPr id="39" name="Text 36"/>
          <p:cNvSpPr/>
          <p:nvPr/>
        </p:nvSpPr>
        <p:spPr>
          <a:xfrm>
            <a:off x="7692026" y="3691433"/>
            <a:ext cx="3942190"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MCP-/Interphalangealgelenk</a:t>
            </a:r>
            <a:endParaRPr lang="en-US" sz="1677" dirty="0"/>
          </a:p>
        </p:txBody>
      </p:sp>
      <p:sp>
        <p:nvSpPr>
          <p:cNvPr id="40" name="Shape 37"/>
          <p:cNvSpPr/>
          <p:nvPr/>
        </p:nvSpPr>
        <p:spPr>
          <a:xfrm>
            <a:off x="438912" y="4204411"/>
            <a:ext cx="3475656" cy="581558"/>
          </a:xfrm>
          <a:prstGeom prst="rect">
            <a:avLst/>
          </a:prstGeom>
          <a:solidFill>
            <a:srgbClr val="F0EBE1"/>
          </a:solidFill>
          <a:ln w="12700">
            <a:solidFill>
              <a:srgbClr val="F0EBE1"/>
            </a:solidFill>
            <a:prstDash val="solid"/>
          </a:ln>
        </p:spPr>
      </p:sp>
      <p:sp>
        <p:nvSpPr>
          <p:cNvPr id="41" name="Text 38"/>
          <p:cNvSpPr/>
          <p:nvPr/>
        </p:nvSpPr>
        <p:spPr>
          <a:xfrm>
            <a:off x="557784" y="4272991"/>
            <a:ext cx="3237912" cy="44439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81.73.12</a:t>
            </a:r>
            <a:endParaRPr lang="en-US" sz="1677" dirty="0"/>
          </a:p>
        </p:txBody>
      </p:sp>
      <p:sp>
        <p:nvSpPr>
          <p:cNvPr id="42" name="Shape 39"/>
          <p:cNvSpPr/>
          <p:nvPr/>
        </p:nvSpPr>
        <p:spPr>
          <a:xfrm>
            <a:off x="3914568" y="4204411"/>
            <a:ext cx="3658586" cy="581558"/>
          </a:xfrm>
          <a:prstGeom prst="rect">
            <a:avLst/>
          </a:prstGeom>
          <a:solidFill>
            <a:srgbClr val="F0EBE1"/>
          </a:solidFill>
          <a:ln w="12700">
            <a:solidFill>
              <a:srgbClr val="F0EBE1"/>
            </a:solidFill>
            <a:prstDash val="solid"/>
          </a:ln>
        </p:spPr>
      </p:sp>
      <p:sp>
        <p:nvSpPr>
          <p:cNvPr id="43" name="Text 40"/>
          <p:cNvSpPr/>
          <p:nvPr/>
        </p:nvSpPr>
        <p:spPr>
          <a:xfrm>
            <a:off x="4033440" y="4272991"/>
            <a:ext cx="3420842"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80.03</a:t>
            </a:r>
            <a:endParaRPr lang="en-US" sz="1677" dirty="0"/>
          </a:p>
        </p:txBody>
      </p:sp>
      <p:sp>
        <p:nvSpPr>
          <p:cNvPr id="44" name="Shape 41"/>
          <p:cNvSpPr/>
          <p:nvPr/>
        </p:nvSpPr>
        <p:spPr>
          <a:xfrm>
            <a:off x="7573154" y="4204411"/>
            <a:ext cx="4179934" cy="581558"/>
          </a:xfrm>
          <a:prstGeom prst="rect">
            <a:avLst/>
          </a:prstGeom>
          <a:solidFill>
            <a:srgbClr val="F0EBE1"/>
          </a:solidFill>
          <a:ln w="12700">
            <a:solidFill>
              <a:srgbClr val="F0EBE1"/>
            </a:solidFill>
            <a:prstDash val="solid"/>
          </a:ln>
        </p:spPr>
      </p:sp>
      <p:sp>
        <p:nvSpPr>
          <p:cNvPr id="45" name="Text 42"/>
          <p:cNvSpPr/>
          <p:nvPr/>
        </p:nvSpPr>
        <p:spPr>
          <a:xfrm>
            <a:off x="7692026" y="4272991"/>
            <a:ext cx="3942190"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Totaler Handgelenkersatz</a:t>
            </a:r>
            <a:endParaRPr lang="en-US" sz="1677" dirty="0"/>
          </a:p>
        </p:txBody>
      </p:sp>
      <p:sp>
        <p:nvSpPr>
          <p:cNvPr id="46" name="Shape 43"/>
          <p:cNvSpPr/>
          <p:nvPr/>
        </p:nvSpPr>
        <p:spPr>
          <a:xfrm>
            <a:off x="438912" y="4785970"/>
            <a:ext cx="3475656" cy="581558"/>
          </a:xfrm>
          <a:prstGeom prst="rect">
            <a:avLst/>
          </a:prstGeom>
          <a:solidFill>
            <a:srgbClr val="FFFFFF"/>
          </a:solidFill>
          <a:ln w="12700">
            <a:solidFill>
              <a:srgbClr val="FFFFFF"/>
            </a:solidFill>
            <a:prstDash val="solid"/>
          </a:ln>
        </p:spPr>
      </p:sp>
      <p:sp>
        <p:nvSpPr>
          <p:cNvPr id="47" name="Text 44"/>
          <p:cNvSpPr/>
          <p:nvPr/>
        </p:nvSpPr>
        <p:spPr>
          <a:xfrm>
            <a:off x="557784" y="4854550"/>
            <a:ext cx="3237912" cy="44439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81.74.12</a:t>
            </a:r>
            <a:endParaRPr lang="en-US" sz="1677" dirty="0"/>
          </a:p>
        </p:txBody>
      </p:sp>
      <p:sp>
        <p:nvSpPr>
          <p:cNvPr id="48" name="Shape 45"/>
          <p:cNvSpPr/>
          <p:nvPr/>
        </p:nvSpPr>
        <p:spPr>
          <a:xfrm>
            <a:off x="3914568" y="4785970"/>
            <a:ext cx="3658586" cy="581558"/>
          </a:xfrm>
          <a:prstGeom prst="rect">
            <a:avLst/>
          </a:prstGeom>
          <a:solidFill>
            <a:srgbClr val="FFFFFF"/>
          </a:solidFill>
          <a:ln w="12700">
            <a:solidFill>
              <a:srgbClr val="FFFFFF"/>
            </a:solidFill>
            <a:prstDash val="solid"/>
          </a:ln>
        </p:spPr>
      </p:sp>
      <p:sp>
        <p:nvSpPr>
          <p:cNvPr id="49" name="Text 46"/>
          <p:cNvSpPr/>
          <p:nvPr/>
        </p:nvSpPr>
        <p:spPr>
          <a:xfrm>
            <a:off x="4033440" y="4854550"/>
            <a:ext cx="3420842"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80.04.10</a:t>
            </a:r>
            <a:endParaRPr lang="en-US" sz="1677" dirty="0"/>
          </a:p>
        </p:txBody>
      </p:sp>
      <p:sp>
        <p:nvSpPr>
          <p:cNvPr id="50" name="Shape 47"/>
          <p:cNvSpPr/>
          <p:nvPr/>
        </p:nvSpPr>
        <p:spPr>
          <a:xfrm>
            <a:off x="7573154" y="4785970"/>
            <a:ext cx="4179934" cy="581558"/>
          </a:xfrm>
          <a:prstGeom prst="rect">
            <a:avLst/>
          </a:prstGeom>
          <a:solidFill>
            <a:srgbClr val="FFFFFF"/>
          </a:solidFill>
          <a:ln w="12700">
            <a:solidFill>
              <a:srgbClr val="FFFFFF"/>
            </a:solidFill>
            <a:prstDash val="solid"/>
          </a:ln>
        </p:spPr>
      </p:sp>
      <p:sp>
        <p:nvSpPr>
          <p:cNvPr id="51" name="Text 48"/>
          <p:cNvSpPr/>
          <p:nvPr/>
        </p:nvSpPr>
        <p:spPr>
          <a:xfrm>
            <a:off x="7692026" y="4854550"/>
            <a:ext cx="3942190"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Daumensattelgelenk</a:t>
            </a:r>
            <a:endParaRPr lang="en-US" sz="1677" dirty="0"/>
          </a:p>
        </p:txBody>
      </p:sp>
      <p:sp>
        <p:nvSpPr>
          <p:cNvPr id="52" name="Shape 49"/>
          <p:cNvSpPr/>
          <p:nvPr/>
        </p:nvSpPr>
        <p:spPr>
          <a:xfrm>
            <a:off x="438912" y="5577840"/>
            <a:ext cx="11314176" cy="539496"/>
          </a:xfrm>
          <a:prstGeom prst="rect">
            <a:avLst/>
          </a:prstGeom>
          <a:solidFill>
            <a:srgbClr val="ECEFDF"/>
          </a:solidFill>
          <a:ln w="12700">
            <a:solidFill>
              <a:srgbClr val="ECEFDF"/>
            </a:solidFill>
            <a:prstDash val="solid"/>
          </a:ln>
        </p:spPr>
      </p:sp>
      <p:sp>
        <p:nvSpPr>
          <p:cNvPr id="53" name="Shape 50"/>
          <p:cNvSpPr/>
          <p:nvPr/>
        </p:nvSpPr>
        <p:spPr>
          <a:xfrm>
            <a:off x="438912" y="5577840"/>
            <a:ext cx="41148" cy="539496"/>
          </a:xfrm>
          <a:prstGeom prst="rect">
            <a:avLst/>
          </a:prstGeom>
          <a:solidFill>
            <a:srgbClr val="284907"/>
          </a:solidFill>
          <a:ln w="12700">
            <a:solidFill>
              <a:srgbClr val="284907"/>
            </a:solidFill>
            <a:prstDash val="solid"/>
          </a:ln>
        </p:spPr>
      </p:sp>
      <p:sp>
        <p:nvSpPr>
          <p:cNvPr id="54" name="Text 51"/>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Hier werden die neuen Beachte wiedergegeben; andere durchgeführte Eingriffe bleiben separat zu prüfen.</a:t>
            </a:r>
            <a:endParaRPr lang="en-US" sz="1512"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ANHANG | UMSTELLUNG UND NACHWEIS</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KOMBINATIONSHINWEISE</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B | Weitere Implantationen bei Wechsel</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2027: S. 305, 308–309.</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98 / 124</a:t>
            </a:r>
            <a:endParaRPr lang="en-US" sz="900" dirty="0"/>
          </a:p>
        </p:txBody>
      </p:sp>
      <p:sp>
        <p:nvSpPr>
          <p:cNvPr id="16" name="Shape 13"/>
          <p:cNvSpPr/>
          <p:nvPr/>
        </p:nvSpPr>
        <p:spPr>
          <a:xfrm>
            <a:off x="438912" y="2020824"/>
            <a:ext cx="3018333" cy="438912"/>
          </a:xfrm>
          <a:prstGeom prst="rect">
            <a:avLst/>
          </a:prstGeom>
          <a:solidFill>
            <a:srgbClr val="303D43"/>
          </a:solidFill>
          <a:ln w="12700">
            <a:solidFill>
              <a:srgbClr val="303D43"/>
            </a:solidFill>
            <a:prstDash val="solid"/>
          </a:ln>
        </p:spPr>
      </p:sp>
      <p:sp>
        <p:nvSpPr>
          <p:cNvPr id="17" name="Text 14"/>
          <p:cNvSpPr/>
          <p:nvPr/>
        </p:nvSpPr>
        <p:spPr>
          <a:xfrm>
            <a:off x="557784" y="2093976"/>
            <a:ext cx="2780589"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Neuer Kode 2027</a:t>
            </a:r>
            <a:endParaRPr lang="en-US" sz="1327" dirty="0"/>
          </a:p>
        </p:txBody>
      </p:sp>
      <p:sp>
        <p:nvSpPr>
          <p:cNvPr id="18" name="Shape 15"/>
          <p:cNvSpPr/>
          <p:nvPr/>
        </p:nvSpPr>
        <p:spPr>
          <a:xfrm>
            <a:off x="3457245" y="2020824"/>
            <a:ext cx="5551904" cy="438912"/>
          </a:xfrm>
          <a:prstGeom prst="rect">
            <a:avLst/>
          </a:prstGeom>
          <a:solidFill>
            <a:srgbClr val="303D43"/>
          </a:solidFill>
          <a:ln w="12700">
            <a:solidFill>
              <a:srgbClr val="303D43"/>
            </a:solidFill>
            <a:prstDash val="solid"/>
          </a:ln>
        </p:spPr>
      </p:sp>
      <p:sp>
        <p:nvSpPr>
          <p:cNvPr id="19" name="Text 16"/>
          <p:cNvSpPr/>
          <p:nvPr/>
        </p:nvSpPr>
        <p:spPr>
          <a:xfrm>
            <a:off x="3576117" y="2093976"/>
            <a:ext cx="5314160"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Gelenk</a:t>
            </a:r>
            <a:endParaRPr lang="en-US" sz="1327" dirty="0"/>
          </a:p>
        </p:txBody>
      </p:sp>
      <p:sp>
        <p:nvSpPr>
          <p:cNvPr id="20" name="Shape 17"/>
          <p:cNvSpPr/>
          <p:nvPr/>
        </p:nvSpPr>
        <p:spPr>
          <a:xfrm>
            <a:off x="9009149" y="2020824"/>
            <a:ext cx="2743939" cy="438912"/>
          </a:xfrm>
          <a:prstGeom prst="rect">
            <a:avLst/>
          </a:prstGeom>
          <a:solidFill>
            <a:srgbClr val="303D43"/>
          </a:solidFill>
          <a:ln w="12700">
            <a:solidFill>
              <a:srgbClr val="303D43"/>
            </a:solidFill>
            <a:prstDash val="solid"/>
          </a:ln>
        </p:spPr>
      </p:sp>
      <p:sp>
        <p:nvSpPr>
          <p:cNvPr id="21" name="Text 18"/>
          <p:cNvSpPr/>
          <p:nvPr/>
        </p:nvSpPr>
        <p:spPr>
          <a:xfrm>
            <a:off x="9128021" y="2093976"/>
            <a:ext cx="2506195"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Entfernung laut Beachte</a:t>
            </a:r>
            <a:endParaRPr lang="en-US" sz="1327" dirty="0"/>
          </a:p>
        </p:txBody>
      </p:sp>
      <p:sp>
        <p:nvSpPr>
          <p:cNvPr id="22" name="Shape 19"/>
          <p:cNvSpPr/>
          <p:nvPr/>
        </p:nvSpPr>
        <p:spPr>
          <a:xfrm>
            <a:off x="438912" y="2459736"/>
            <a:ext cx="3018333" cy="581558"/>
          </a:xfrm>
          <a:prstGeom prst="rect">
            <a:avLst/>
          </a:prstGeom>
          <a:solidFill>
            <a:srgbClr val="FFFFFF"/>
          </a:solidFill>
          <a:ln w="12700">
            <a:solidFill>
              <a:srgbClr val="FFFFFF"/>
            </a:solidFill>
            <a:prstDash val="solid"/>
          </a:ln>
        </p:spPr>
      </p:sp>
      <p:sp>
        <p:nvSpPr>
          <p:cNvPr id="23" name="Text 20"/>
          <p:cNvSpPr/>
          <p:nvPr/>
        </p:nvSpPr>
        <p:spPr>
          <a:xfrm>
            <a:off x="557784" y="2528316"/>
            <a:ext cx="2780589" cy="44439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81.74.22</a:t>
            </a:r>
            <a:endParaRPr lang="en-US" sz="1677" dirty="0"/>
          </a:p>
        </p:txBody>
      </p:sp>
      <p:sp>
        <p:nvSpPr>
          <p:cNvPr id="24" name="Shape 21"/>
          <p:cNvSpPr/>
          <p:nvPr/>
        </p:nvSpPr>
        <p:spPr>
          <a:xfrm>
            <a:off x="3457245" y="2459736"/>
            <a:ext cx="5551904" cy="581558"/>
          </a:xfrm>
          <a:prstGeom prst="rect">
            <a:avLst/>
          </a:prstGeom>
          <a:solidFill>
            <a:srgbClr val="FFFFFF"/>
          </a:solidFill>
          <a:ln w="12700">
            <a:solidFill>
              <a:srgbClr val="FFFFFF"/>
            </a:solidFill>
            <a:prstDash val="solid"/>
          </a:ln>
        </p:spPr>
      </p:sp>
      <p:sp>
        <p:nvSpPr>
          <p:cNvPr id="25" name="Text 22"/>
          <p:cNvSpPr/>
          <p:nvPr/>
        </p:nvSpPr>
        <p:spPr>
          <a:xfrm>
            <a:off x="3576117" y="2528316"/>
            <a:ext cx="5314160"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Radiokarpal- / Karpokarpalgelenk</a:t>
            </a:r>
            <a:endParaRPr lang="en-US" sz="1677" dirty="0"/>
          </a:p>
        </p:txBody>
      </p:sp>
      <p:sp>
        <p:nvSpPr>
          <p:cNvPr id="26" name="Shape 23"/>
          <p:cNvSpPr/>
          <p:nvPr/>
        </p:nvSpPr>
        <p:spPr>
          <a:xfrm>
            <a:off x="9009149" y="2459736"/>
            <a:ext cx="2743939" cy="581558"/>
          </a:xfrm>
          <a:prstGeom prst="rect">
            <a:avLst/>
          </a:prstGeom>
          <a:solidFill>
            <a:srgbClr val="FFFFFF"/>
          </a:solidFill>
          <a:ln w="12700">
            <a:solidFill>
              <a:srgbClr val="FFFFFF"/>
            </a:solidFill>
            <a:prstDash val="solid"/>
          </a:ln>
        </p:spPr>
      </p:sp>
      <p:sp>
        <p:nvSpPr>
          <p:cNvPr id="27" name="Text 24"/>
          <p:cNvSpPr/>
          <p:nvPr/>
        </p:nvSpPr>
        <p:spPr>
          <a:xfrm>
            <a:off x="9128021" y="2528316"/>
            <a:ext cx="2506195"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80.04.99</a:t>
            </a:r>
            <a:endParaRPr lang="en-US" sz="1677" dirty="0"/>
          </a:p>
        </p:txBody>
      </p:sp>
      <p:sp>
        <p:nvSpPr>
          <p:cNvPr id="28" name="Shape 25"/>
          <p:cNvSpPr/>
          <p:nvPr/>
        </p:nvSpPr>
        <p:spPr>
          <a:xfrm>
            <a:off x="438912" y="3041294"/>
            <a:ext cx="3018333" cy="581558"/>
          </a:xfrm>
          <a:prstGeom prst="rect">
            <a:avLst/>
          </a:prstGeom>
          <a:solidFill>
            <a:srgbClr val="F0EBE1"/>
          </a:solidFill>
          <a:ln w="12700">
            <a:solidFill>
              <a:srgbClr val="F0EBE1"/>
            </a:solidFill>
            <a:prstDash val="solid"/>
          </a:ln>
        </p:spPr>
      </p:sp>
      <p:sp>
        <p:nvSpPr>
          <p:cNvPr id="29" name="Text 26"/>
          <p:cNvSpPr/>
          <p:nvPr/>
        </p:nvSpPr>
        <p:spPr>
          <a:xfrm>
            <a:off x="557784" y="3109874"/>
            <a:ext cx="2780589" cy="44439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81.74.32</a:t>
            </a:r>
            <a:endParaRPr lang="en-US" sz="1677" dirty="0"/>
          </a:p>
        </p:txBody>
      </p:sp>
      <p:sp>
        <p:nvSpPr>
          <p:cNvPr id="30" name="Shape 27"/>
          <p:cNvSpPr/>
          <p:nvPr/>
        </p:nvSpPr>
        <p:spPr>
          <a:xfrm>
            <a:off x="3457245" y="3041294"/>
            <a:ext cx="5551904" cy="581558"/>
          </a:xfrm>
          <a:prstGeom prst="rect">
            <a:avLst/>
          </a:prstGeom>
          <a:solidFill>
            <a:srgbClr val="F0EBE1"/>
          </a:solidFill>
          <a:ln w="12700">
            <a:solidFill>
              <a:srgbClr val="F0EBE1"/>
            </a:solidFill>
            <a:prstDash val="solid"/>
          </a:ln>
        </p:spPr>
      </p:sp>
      <p:sp>
        <p:nvSpPr>
          <p:cNvPr id="31" name="Text 28"/>
          <p:cNvSpPr/>
          <p:nvPr/>
        </p:nvSpPr>
        <p:spPr>
          <a:xfrm>
            <a:off x="3576117" y="3109874"/>
            <a:ext cx="5314160"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Karpometakarpalgelenke</a:t>
            </a:r>
            <a:endParaRPr lang="en-US" sz="1677" dirty="0"/>
          </a:p>
        </p:txBody>
      </p:sp>
      <p:sp>
        <p:nvSpPr>
          <p:cNvPr id="32" name="Shape 29"/>
          <p:cNvSpPr/>
          <p:nvPr/>
        </p:nvSpPr>
        <p:spPr>
          <a:xfrm>
            <a:off x="9009149" y="3041294"/>
            <a:ext cx="2743939" cy="581558"/>
          </a:xfrm>
          <a:prstGeom prst="rect">
            <a:avLst/>
          </a:prstGeom>
          <a:solidFill>
            <a:srgbClr val="F0EBE1"/>
          </a:solidFill>
          <a:ln w="12700">
            <a:solidFill>
              <a:srgbClr val="F0EBE1"/>
            </a:solidFill>
            <a:prstDash val="solid"/>
          </a:ln>
        </p:spPr>
      </p:sp>
      <p:sp>
        <p:nvSpPr>
          <p:cNvPr id="33" name="Text 30"/>
          <p:cNvSpPr/>
          <p:nvPr/>
        </p:nvSpPr>
        <p:spPr>
          <a:xfrm>
            <a:off x="9128021" y="3109874"/>
            <a:ext cx="2506195"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80.04.99</a:t>
            </a:r>
            <a:endParaRPr lang="en-US" sz="1677" dirty="0"/>
          </a:p>
        </p:txBody>
      </p:sp>
      <p:sp>
        <p:nvSpPr>
          <p:cNvPr id="34" name="Shape 31"/>
          <p:cNvSpPr/>
          <p:nvPr/>
        </p:nvSpPr>
        <p:spPr>
          <a:xfrm>
            <a:off x="438912" y="3622853"/>
            <a:ext cx="3018333" cy="581558"/>
          </a:xfrm>
          <a:prstGeom prst="rect">
            <a:avLst/>
          </a:prstGeom>
          <a:solidFill>
            <a:srgbClr val="FFFFFF"/>
          </a:solidFill>
          <a:ln w="12700">
            <a:solidFill>
              <a:srgbClr val="FFFFFF"/>
            </a:solidFill>
            <a:prstDash val="solid"/>
          </a:ln>
        </p:spPr>
      </p:sp>
      <p:sp>
        <p:nvSpPr>
          <p:cNvPr id="35" name="Text 32"/>
          <p:cNvSpPr/>
          <p:nvPr/>
        </p:nvSpPr>
        <p:spPr>
          <a:xfrm>
            <a:off x="557784" y="3691433"/>
            <a:ext cx="2780589" cy="44439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81.84.12</a:t>
            </a:r>
            <a:endParaRPr lang="en-US" sz="1677" dirty="0"/>
          </a:p>
        </p:txBody>
      </p:sp>
      <p:sp>
        <p:nvSpPr>
          <p:cNvPr id="36" name="Shape 33"/>
          <p:cNvSpPr/>
          <p:nvPr/>
        </p:nvSpPr>
        <p:spPr>
          <a:xfrm>
            <a:off x="3457245" y="3622853"/>
            <a:ext cx="5551904" cy="581558"/>
          </a:xfrm>
          <a:prstGeom prst="rect">
            <a:avLst/>
          </a:prstGeom>
          <a:solidFill>
            <a:srgbClr val="FFFFFF"/>
          </a:solidFill>
          <a:ln w="12700">
            <a:solidFill>
              <a:srgbClr val="FFFFFF"/>
            </a:solidFill>
            <a:prstDash val="solid"/>
          </a:ln>
        </p:spPr>
      </p:sp>
      <p:sp>
        <p:nvSpPr>
          <p:cNvPr id="37" name="Text 34"/>
          <p:cNvSpPr/>
          <p:nvPr/>
        </p:nvSpPr>
        <p:spPr>
          <a:xfrm>
            <a:off x="3576117" y="3691433"/>
            <a:ext cx="5314160"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Totalprothese Ellenbogen</a:t>
            </a:r>
            <a:endParaRPr lang="en-US" sz="1677" dirty="0"/>
          </a:p>
        </p:txBody>
      </p:sp>
      <p:sp>
        <p:nvSpPr>
          <p:cNvPr id="38" name="Shape 35"/>
          <p:cNvSpPr/>
          <p:nvPr/>
        </p:nvSpPr>
        <p:spPr>
          <a:xfrm>
            <a:off x="9009149" y="3622853"/>
            <a:ext cx="2743939" cy="581558"/>
          </a:xfrm>
          <a:prstGeom prst="rect">
            <a:avLst/>
          </a:prstGeom>
          <a:solidFill>
            <a:srgbClr val="FFFFFF"/>
          </a:solidFill>
          <a:ln w="12700">
            <a:solidFill>
              <a:srgbClr val="FFFFFF"/>
            </a:solidFill>
            <a:prstDash val="solid"/>
          </a:ln>
        </p:spPr>
      </p:sp>
      <p:sp>
        <p:nvSpPr>
          <p:cNvPr id="39" name="Text 36"/>
          <p:cNvSpPr/>
          <p:nvPr/>
        </p:nvSpPr>
        <p:spPr>
          <a:xfrm>
            <a:off x="9128021" y="3691433"/>
            <a:ext cx="2506195"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80.02</a:t>
            </a:r>
            <a:endParaRPr lang="en-US" sz="1677" dirty="0"/>
          </a:p>
        </p:txBody>
      </p:sp>
      <p:sp>
        <p:nvSpPr>
          <p:cNvPr id="40" name="Shape 37"/>
          <p:cNvSpPr/>
          <p:nvPr/>
        </p:nvSpPr>
        <p:spPr>
          <a:xfrm>
            <a:off x="438912" y="4204411"/>
            <a:ext cx="3018333" cy="581558"/>
          </a:xfrm>
          <a:prstGeom prst="rect">
            <a:avLst/>
          </a:prstGeom>
          <a:solidFill>
            <a:srgbClr val="F0EBE1"/>
          </a:solidFill>
          <a:ln w="12700">
            <a:solidFill>
              <a:srgbClr val="F0EBE1"/>
            </a:solidFill>
            <a:prstDash val="solid"/>
          </a:ln>
        </p:spPr>
      </p:sp>
      <p:sp>
        <p:nvSpPr>
          <p:cNvPr id="41" name="Text 38"/>
          <p:cNvSpPr/>
          <p:nvPr/>
        </p:nvSpPr>
        <p:spPr>
          <a:xfrm>
            <a:off x="557784" y="4272991"/>
            <a:ext cx="2780589" cy="44439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81.86.12</a:t>
            </a:r>
            <a:endParaRPr lang="en-US" sz="1677" dirty="0"/>
          </a:p>
        </p:txBody>
      </p:sp>
      <p:sp>
        <p:nvSpPr>
          <p:cNvPr id="42" name="Shape 39"/>
          <p:cNvSpPr/>
          <p:nvPr/>
        </p:nvSpPr>
        <p:spPr>
          <a:xfrm>
            <a:off x="3457245" y="4204411"/>
            <a:ext cx="5551904" cy="581558"/>
          </a:xfrm>
          <a:prstGeom prst="rect">
            <a:avLst/>
          </a:prstGeom>
          <a:solidFill>
            <a:srgbClr val="F0EBE1"/>
          </a:solidFill>
          <a:ln w="12700">
            <a:solidFill>
              <a:srgbClr val="F0EBE1"/>
            </a:solidFill>
            <a:prstDash val="solid"/>
          </a:ln>
        </p:spPr>
      </p:sp>
      <p:sp>
        <p:nvSpPr>
          <p:cNvPr id="43" name="Text 40"/>
          <p:cNvSpPr/>
          <p:nvPr/>
        </p:nvSpPr>
        <p:spPr>
          <a:xfrm>
            <a:off x="3576117" y="4272991"/>
            <a:ext cx="5314160"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Distale Humerusgelenkfläche</a:t>
            </a:r>
            <a:endParaRPr lang="en-US" sz="1677" dirty="0"/>
          </a:p>
        </p:txBody>
      </p:sp>
      <p:sp>
        <p:nvSpPr>
          <p:cNvPr id="44" name="Shape 41"/>
          <p:cNvSpPr/>
          <p:nvPr/>
        </p:nvSpPr>
        <p:spPr>
          <a:xfrm>
            <a:off x="9009149" y="4204411"/>
            <a:ext cx="2743939" cy="581558"/>
          </a:xfrm>
          <a:prstGeom prst="rect">
            <a:avLst/>
          </a:prstGeom>
          <a:solidFill>
            <a:srgbClr val="F0EBE1"/>
          </a:solidFill>
          <a:ln w="12700">
            <a:solidFill>
              <a:srgbClr val="F0EBE1"/>
            </a:solidFill>
            <a:prstDash val="solid"/>
          </a:ln>
        </p:spPr>
      </p:sp>
      <p:sp>
        <p:nvSpPr>
          <p:cNvPr id="45" name="Text 42"/>
          <p:cNvSpPr/>
          <p:nvPr/>
        </p:nvSpPr>
        <p:spPr>
          <a:xfrm>
            <a:off x="9128021" y="4272991"/>
            <a:ext cx="2506195"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80.02</a:t>
            </a:r>
            <a:endParaRPr lang="en-US" sz="1677" dirty="0"/>
          </a:p>
        </p:txBody>
      </p:sp>
      <p:sp>
        <p:nvSpPr>
          <p:cNvPr id="46" name="Shape 43"/>
          <p:cNvSpPr/>
          <p:nvPr/>
        </p:nvSpPr>
        <p:spPr>
          <a:xfrm>
            <a:off x="438912" y="4785970"/>
            <a:ext cx="3018333" cy="581558"/>
          </a:xfrm>
          <a:prstGeom prst="rect">
            <a:avLst/>
          </a:prstGeom>
          <a:solidFill>
            <a:srgbClr val="FFFFFF"/>
          </a:solidFill>
          <a:ln w="12700">
            <a:solidFill>
              <a:srgbClr val="FFFFFF"/>
            </a:solidFill>
            <a:prstDash val="solid"/>
          </a:ln>
        </p:spPr>
      </p:sp>
      <p:sp>
        <p:nvSpPr>
          <p:cNvPr id="47" name="Text 44"/>
          <p:cNvSpPr/>
          <p:nvPr/>
        </p:nvSpPr>
        <p:spPr>
          <a:xfrm>
            <a:off x="557784" y="4854550"/>
            <a:ext cx="2780589" cy="44439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81.86.22</a:t>
            </a:r>
            <a:endParaRPr lang="en-US" sz="1677" dirty="0"/>
          </a:p>
        </p:txBody>
      </p:sp>
      <p:sp>
        <p:nvSpPr>
          <p:cNvPr id="48" name="Shape 45"/>
          <p:cNvSpPr/>
          <p:nvPr/>
        </p:nvSpPr>
        <p:spPr>
          <a:xfrm>
            <a:off x="3457245" y="4785970"/>
            <a:ext cx="5551904" cy="581558"/>
          </a:xfrm>
          <a:prstGeom prst="rect">
            <a:avLst/>
          </a:prstGeom>
          <a:solidFill>
            <a:srgbClr val="FFFFFF"/>
          </a:solidFill>
          <a:ln w="12700">
            <a:solidFill>
              <a:srgbClr val="FFFFFF"/>
            </a:solidFill>
            <a:prstDash val="solid"/>
          </a:ln>
        </p:spPr>
      </p:sp>
      <p:sp>
        <p:nvSpPr>
          <p:cNvPr id="49" name="Text 46"/>
          <p:cNvSpPr/>
          <p:nvPr/>
        </p:nvSpPr>
        <p:spPr>
          <a:xfrm>
            <a:off x="3576117" y="4854550"/>
            <a:ext cx="5314160"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Radiuskopfprothese</a:t>
            </a:r>
            <a:endParaRPr lang="en-US" sz="1677" dirty="0"/>
          </a:p>
        </p:txBody>
      </p:sp>
      <p:sp>
        <p:nvSpPr>
          <p:cNvPr id="50" name="Shape 47"/>
          <p:cNvSpPr/>
          <p:nvPr/>
        </p:nvSpPr>
        <p:spPr>
          <a:xfrm>
            <a:off x="9009149" y="4785970"/>
            <a:ext cx="2743939" cy="581558"/>
          </a:xfrm>
          <a:prstGeom prst="rect">
            <a:avLst/>
          </a:prstGeom>
          <a:solidFill>
            <a:srgbClr val="FFFFFF"/>
          </a:solidFill>
          <a:ln w="12700">
            <a:solidFill>
              <a:srgbClr val="FFFFFF"/>
            </a:solidFill>
            <a:prstDash val="solid"/>
          </a:ln>
        </p:spPr>
      </p:sp>
      <p:sp>
        <p:nvSpPr>
          <p:cNvPr id="51" name="Text 48"/>
          <p:cNvSpPr/>
          <p:nvPr/>
        </p:nvSpPr>
        <p:spPr>
          <a:xfrm>
            <a:off x="9128021" y="4854550"/>
            <a:ext cx="2506195"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80.02</a:t>
            </a:r>
            <a:endParaRPr lang="en-US" sz="1677" dirty="0"/>
          </a:p>
        </p:txBody>
      </p:sp>
      <p:sp>
        <p:nvSpPr>
          <p:cNvPr id="52" name="Shape 49"/>
          <p:cNvSpPr/>
          <p:nvPr/>
        </p:nvSpPr>
        <p:spPr>
          <a:xfrm>
            <a:off x="438912" y="5577840"/>
            <a:ext cx="11314176" cy="539496"/>
          </a:xfrm>
          <a:prstGeom prst="rect">
            <a:avLst/>
          </a:prstGeom>
          <a:solidFill>
            <a:srgbClr val="ECEFDF"/>
          </a:solidFill>
          <a:ln w="12700">
            <a:solidFill>
              <a:srgbClr val="ECEFDF"/>
            </a:solidFill>
            <a:prstDash val="solid"/>
          </a:ln>
        </p:spPr>
      </p:sp>
      <p:sp>
        <p:nvSpPr>
          <p:cNvPr id="53" name="Shape 50"/>
          <p:cNvSpPr/>
          <p:nvPr/>
        </p:nvSpPr>
        <p:spPr>
          <a:xfrm>
            <a:off x="438912" y="5577840"/>
            <a:ext cx="41148" cy="539496"/>
          </a:xfrm>
          <a:prstGeom prst="rect">
            <a:avLst/>
          </a:prstGeom>
          <a:solidFill>
            <a:srgbClr val="284907"/>
          </a:solidFill>
          <a:ln w="12700">
            <a:solidFill>
              <a:srgbClr val="284907"/>
            </a:solidFill>
            <a:prstDash val="solid"/>
          </a:ln>
        </p:spPr>
      </p:sp>
      <p:sp>
        <p:nvSpPr>
          <p:cNvPr id="54" name="Text 51"/>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Bezeichnung der Prothese und Eingriffsschritte müssen zueinander passen.</a:t>
            </a:r>
            <a:endParaRPr lang="en-US" sz="1512"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ANHANG | UMSTELLUNG UND NACHWEIS</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LATERALITÄTSREGISTER</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C | [L] ergänzt: Nachweis 1</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127–128, 132, 135, 137–139, 145, 155–156, 159–160; CHOP 2027: S. 127–128, 132–133, 136, 139, 141, 146–147, 165, 169–170.</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99 / 124</a:t>
            </a:r>
            <a:endParaRPr lang="en-US" sz="900" dirty="0"/>
          </a:p>
        </p:txBody>
      </p:sp>
      <p:sp>
        <p:nvSpPr>
          <p:cNvPr id="16" name="Shape 13"/>
          <p:cNvSpPr/>
          <p:nvPr/>
        </p:nvSpPr>
        <p:spPr>
          <a:xfrm>
            <a:off x="438912" y="2020824"/>
            <a:ext cx="1646364" cy="438912"/>
          </a:xfrm>
          <a:prstGeom prst="rect">
            <a:avLst/>
          </a:prstGeom>
          <a:solidFill>
            <a:srgbClr val="303D43"/>
          </a:solidFill>
          <a:ln w="12700">
            <a:solidFill>
              <a:srgbClr val="303D43"/>
            </a:solidFill>
            <a:prstDash val="solid"/>
          </a:ln>
        </p:spPr>
      </p:sp>
      <p:sp>
        <p:nvSpPr>
          <p:cNvPr id="17" name="Text 14"/>
          <p:cNvSpPr/>
          <p:nvPr/>
        </p:nvSpPr>
        <p:spPr>
          <a:xfrm>
            <a:off x="557784" y="2093976"/>
            <a:ext cx="1408620"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Bereich</a:t>
            </a:r>
            <a:endParaRPr lang="en-US" sz="1327" dirty="0"/>
          </a:p>
        </p:txBody>
      </p:sp>
      <p:sp>
        <p:nvSpPr>
          <p:cNvPr id="18" name="Shape 15"/>
          <p:cNvSpPr/>
          <p:nvPr/>
        </p:nvSpPr>
        <p:spPr>
          <a:xfrm>
            <a:off x="2085276" y="2020824"/>
            <a:ext cx="9667812" cy="438912"/>
          </a:xfrm>
          <a:prstGeom prst="rect">
            <a:avLst/>
          </a:prstGeom>
          <a:solidFill>
            <a:srgbClr val="303D43"/>
          </a:solidFill>
          <a:ln w="12700">
            <a:solidFill>
              <a:srgbClr val="303D43"/>
            </a:solidFill>
            <a:prstDash val="solid"/>
          </a:ln>
        </p:spPr>
      </p:sp>
      <p:sp>
        <p:nvSpPr>
          <p:cNvPr id="19" name="Text 16"/>
          <p:cNvSpPr/>
          <p:nvPr/>
        </p:nvSpPr>
        <p:spPr>
          <a:xfrm>
            <a:off x="2204148" y="2093976"/>
            <a:ext cx="9430068"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Bestehende endständige Kodes mit geänderter [L]-Markierung</a:t>
            </a:r>
            <a:endParaRPr lang="en-US" sz="1327" dirty="0"/>
          </a:p>
        </p:txBody>
      </p:sp>
      <p:sp>
        <p:nvSpPr>
          <p:cNvPr id="20" name="Shape 17"/>
          <p:cNvSpPr/>
          <p:nvPr/>
        </p:nvSpPr>
        <p:spPr>
          <a:xfrm>
            <a:off x="438912" y="2459736"/>
            <a:ext cx="1646364" cy="726948"/>
          </a:xfrm>
          <a:prstGeom prst="rect">
            <a:avLst/>
          </a:prstGeom>
          <a:solidFill>
            <a:srgbClr val="FFFFFF"/>
          </a:solidFill>
          <a:ln w="12700">
            <a:solidFill>
              <a:srgbClr val="FFFFFF"/>
            </a:solidFill>
            <a:prstDash val="solid"/>
          </a:ln>
        </p:spPr>
      </p:sp>
      <p:sp>
        <p:nvSpPr>
          <p:cNvPr id="21" name="Text 18"/>
          <p:cNvSpPr/>
          <p:nvPr/>
        </p:nvSpPr>
        <p:spPr>
          <a:xfrm>
            <a:off x="557784" y="2528316"/>
            <a:ext cx="1408620"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38</a:t>
            </a:r>
            <a:endParaRPr lang="en-US" sz="1677" dirty="0"/>
          </a:p>
        </p:txBody>
      </p:sp>
      <p:sp>
        <p:nvSpPr>
          <p:cNvPr id="22" name="Shape 19"/>
          <p:cNvSpPr/>
          <p:nvPr/>
        </p:nvSpPr>
        <p:spPr>
          <a:xfrm>
            <a:off x="2085276" y="2459736"/>
            <a:ext cx="9667812" cy="726948"/>
          </a:xfrm>
          <a:prstGeom prst="rect">
            <a:avLst/>
          </a:prstGeom>
          <a:solidFill>
            <a:srgbClr val="FFFFFF"/>
          </a:solidFill>
          <a:ln w="12700">
            <a:solidFill>
              <a:srgbClr val="FFFFFF"/>
            </a:solidFill>
            <a:prstDash val="solid"/>
          </a:ln>
        </p:spPr>
      </p:sp>
      <p:sp>
        <p:nvSpPr>
          <p:cNvPr id="23" name="Text 20"/>
          <p:cNvSpPr/>
          <p:nvPr/>
        </p:nvSpPr>
        <p:spPr>
          <a:xfrm>
            <a:off x="2204148" y="2528316"/>
            <a:ext cx="9430068"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38.35.13, 38.35.21, 38.45.21, 38.85.12, 38.85.22</a:t>
            </a:r>
            <a:endParaRPr lang="en-US" sz="1677" dirty="0"/>
          </a:p>
        </p:txBody>
      </p:sp>
      <p:sp>
        <p:nvSpPr>
          <p:cNvPr id="24" name="Shape 21"/>
          <p:cNvSpPr/>
          <p:nvPr/>
        </p:nvSpPr>
        <p:spPr>
          <a:xfrm>
            <a:off x="438912" y="3186684"/>
            <a:ext cx="1646364" cy="726948"/>
          </a:xfrm>
          <a:prstGeom prst="rect">
            <a:avLst/>
          </a:prstGeom>
          <a:solidFill>
            <a:srgbClr val="F0EBE1"/>
          </a:solidFill>
          <a:ln w="12700">
            <a:solidFill>
              <a:srgbClr val="F0EBE1"/>
            </a:solidFill>
            <a:prstDash val="solid"/>
          </a:ln>
        </p:spPr>
      </p:sp>
      <p:sp>
        <p:nvSpPr>
          <p:cNvPr id="25" name="Text 22"/>
          <p:cNvSpPr/>
          <p:nvPr/>
        </p:nvSpPr>
        <p:spPr>
          <a:xfrm>
            <a:off x="557784" y="3255264"/>
            <a:ext cx="1408620"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a:t>
            </a:r>
            <a:endParaRPr lang="en-US" sz="1677" dirty="0"/>
          </a:p>
        </p:txBody>
      </p:sp>
      <p:sp>
        <p:nvSpPr>
          <p:cNvPr id="26" name="Shape 23"/>
          <p:cNvSpPr/>
          <p:nvPr/>
        </p:nvSpPr>
        <p:spPr>
          <a:xfrm>
            <a:off x="2085276" y="3186684"/>
            <a:ext cx="9667812" cy="726948"/>
          </a:xfrm>
          <a:prstGeom prst="rect">
            <a:avLst/>
          </a:prstGeom>
          <a:solidFill>
            <a:srgbClr val="F0EBE1"/>
          </a:solidFill>
          <a:ln w="12700">
            <a:solidFill>
              <a:srgbClr val="F0EBE1"/>
            </a:solidFill>
            <a:prstDash val="solid"/>
          </a:ln>
        </p:spPr>
      </p:sp>
      <p:sp>
        <p:nvSpPr>
          <p:cNvPr id="27" name="Text 24"/>
          <p:cNvSpPr/>
          <p:nvPr/>
        </p:nvSpPr>
        <p:spPr>
          <a:xfrm>
            <a:off x="2204148" y="3255264"/>
            <a:ext cx="9430068"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39.31.71, 39.56.32, 39.57.32, 39.59.54, 39.76.00, 39.76.10, 39.76.11, 39.76.20, 39.76.30</a:t>
            </a:r>
            <a:endParaRPr lang="en-US" sz="1677" dirty="0"/>
          </a:p>
        </p:txBody>
      </p:sp>
      <p:sp>
        <p:nvSpPr>
          <p:cNvPr id="28" name="Shape 25"/>
          <p:cNvSpPr/>
          <p:nvPr/>
        </p:nvSpPr>
        <p:spPr>
          <a:xfrm>
            <a:off x="438912" y="3913632"/>
            <a:ext cx="1646364" cy="726948"/>
          </a:xfrm>
          <a:prstGeom prst="rect">
            <a:avLst/>
          </a:prstGeom>
          <a:solidFill>
            <a:srgbClr val="FFFFFF"/>
          </a:solidFill>
          <a:ln w="12700">
            <a:solidFill>
              <a:srgbClr val="FFFFFF"/>
            </a:solidFill>
            <a:prstDash val="solid"/>
          </a:ln>
        </p:spPr>
      </p:sp>
      <p:sp>
        <p:nvSpPr>
          <p:cNvPr id="29" name="Text 26"/>
          <p:cNvSpPr/>
          <p:nvPr/>
        </p:nvSpPr>
        <p:spPr>
          <a:xfrm>
            <a:off x="557784" y="3982212"/>
            <a:ext cx="1408620"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a:t>
            </a:r>
            <a:endParaRPr lang="en-US" sz="1677" dirty="0"/>
          </a:p>
        </p:txBody>
      </p:sp>
      <p:sp>
        <p:nvSpPr>
          <p:cNvPr id="30" name="Shape 27"/>
          <p:cNvSpPr/>
          <p:nvPr/>
        </p:nvSpPr>
        <p:spPr>
          <a:xfrm>
            <a:off x="2085276" y="3913632"/>
            <a:ext cx="9667812" cy="726948"/>
          </a:xfrm>
          <a:prstGeom prst="rect">
            <a:avLst/>
          </a:prstGeom>
          <a:solidFill>
            <a:srgbClr val="FFFFFF"/>
          </a:solidFill>
          <a:ln w="12700">
            <a:solidFill>
              <a:srgbClr val="FFFFFF"/>
            </a:solidFill>
            <a:prstDash val="solid"/>
          </a:ln>
        </p:spPr>
      </p:sp>
      <p:sp>
        <p:nvSpPr>
          <p:cNvPr id="31" name="Text 28"/>
          <p:cNvSpPr/>
          <p:nvPr/>
        </p:nvSpPr>
        <p:spPr>
          <a:xfrm>
            <a:off x="2204148" y="3982212"/>
            <a:ext cx="9430068"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39.76.40, 39.76.50, 39.76.61, 39.76.62, 39.76.70, 39.76.99, 39.B1.A4, 39.B1.J3, 39.B2.A4</a:t>
            </a:r>
            <a:endParaRPr lang="en-US" sz="1677" dirty="0"/>
          </a:p>
        </p:txBody>
      </p:sp>
      <p:sp>
        <p:nvSpPr>
          <p:cNvPr id="32" name="Shape 29"/>
          <p:cNvSpPr/>
          <p:nvPr/>
        </p:nvSpPr>
        <p:spPr>
          <a:xfrm>
            <a:off x="438912" y="4640580"/>
            <a:ext cx="1646364" cy="726948"/>
          </a:xfrm>
          <a:prstGeom prst="rect">
            <a:avLst/>
          </a:prstGeom>
          <a:solidFill>
            <a:srgbClr val="F0EBE1"/>
          </a:solidFill>
          <a:ln w="12700">
            <a:solidFill>
              <a:srgbClr val="F0EBE1"/>
            </a:solidFill>
            <a:prstDash val="solid"/>
          </a:ln>
        </p:spPr>
      </p:sp>
      <p:sp>
        <p:nvSpPr>
          <p:cNvPr id="33" name="Text 30"/>
          <p:cNvSpPr/>
          <p:nvPr/>
        </p:nvSpPr>
        <p:spPr>
          <a:xfrm>
            <a:off x="557784" y="4709160"/>
            <a:ext cx="1408620"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a:t>
            </a:r>
            <a:endParaRPr lang="en-US" sz="1677" dirty="0"/>
          </a:p>
        </p:txBody>
      </p:sp>
      <p:sp>
        <p:nvSpPr>
          <p:cNvPr id="34" name="Shape 31"/>
          <p:cNvSpPr/>
          <p:nvPr/>
        </p:nvSpPr>
        <p:spPr>
          <a:xfrm>
            <a:off x="2085276" y="4640580"/>
            <a:ext cx="9667812" cy="726948"/>
          </a:xfrm>
          <a:prstGeom prst="rect">
            <a:avLst/>
          </a:prstGeom>
          <a:solidFill>
            <a:srgbClr val="F0EBE1"/>
          </a:solidFill>
          <a:ln w="12700">
            <a:solidFill>
              <a:srgbClr val="F0EBE1"/>
            </a:solidFill>
            <a:prstDash val="solid"/>
          </a:ln>
        </p:spPr>
      </p:sp>
      <p:sp>
        <p:nvSpPr>
          <p:cNvPr id="35" name="Text 32"/>
          <p:cNvSpPr/>
          <p:nvPr/>
        </p:nvSpPr>
        <p:spPr>
          <a:xfrm>
            <a:off x="2204148" y="4709160"/>
            <a:ext cx="9430068"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39.B2.J3, 39.B7.A4, 39.B7.J3, 39.B8.A4, 39.B8.J3, 39.BA.A4, 39.BA.J3, 39.BB.A4, 39.BB.J3</a:t>
            </a:r>
            <a:endParaRPr lang="en-US" sz="1677" dirty="0"/>
          </a:p>
        </p:txBody>
      </p:sp>
      <p:sp>
        <p:nvSpPr>
          <p:cNvPr id="36" name="Shape 33"/>
          <p:cNvSpPr/>
          <p:nvPr/>
        </p:nvSpPr>
        <p:spPr>
          <a:xfrm>
            <a:off x="438912" y="5577840"/>
            <a:ext cx="11314176" cy="539496"/>
          </a:xfrm>
          <a:prstGeom prst="rect">
            <a:avLst/>
          </a:prstGeom>
          <a:solidFill>
            <a:srgbClr val="ECEFDF"/>
          </a:solidFill>
          <a:ln w="12700">
            <a:solidFill>
              <a:srgbClr val="ECEFDF"/>
            </a:solidFill>
            <a:prstDash val="solid"/>
          </a:ln>
        </p:spPr>
      </p:sp>
      <p:sp>
        <p:nvSpPr>
          <p:cNvPr id="37" name="Shape 34"/>
          <p:cNvSpPr/>
          <p:nvPr/>
        </p:nvSpPr>
        <p:spPr>
          <a:xfrm>
            <a:off x="438912" y="5577840"/>
            <a:ext cx="41148" cy="539496"/>
          </a:xfrm>
          <a:prstGeom prst="rect">
            <a:avLst/>
          </a:prstGeom>
          <a:solidFill>
            <a:srgbClr val="284907"/>
          </a:solidFill>
          <a:ln w="12700">
            <a:solidFill>
              <a:srgbClr val="284907"/>
            </a:solidFill>
            <a:prstDash val="solid"/>
          </a:ln>
        </p:spPr>
      </p:sp>
      <p:sp>
        <p:nvSpPr>
          <p:cNvPr id="38" name="Text 35"/>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Eigener Abgleich beider PDF-Fassungen. Neue Kodes mit [L] sind hier nicht nochmals aufgelistet.</a:t>
            </a:r>
            <a:endParaRPr lang="en-US" sz="1512"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ANHANG | UMSTELLUNG UND NACHWEIS</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LATERALITÄTSREGISTER</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C | [L] ergänzt: Nachweis 2</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291; CHOP 2027: S. 304.</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100 / 124</a:t>
            </a:r>
            <a:endParaRPr lang="en-US" sz="900" dirty="0"/>
          </a:p>
        </p:txBody>
      </p:sp>
      <p:sp>
        <p:nvSpPr>
          <p:cNvPr id="16" name="Shape 13"/>
          <p:cNvSpPr/>
          <p:nvPr/>
        </p:nvSpPr>
        <p:spPr>
          <a:xfrm>
            <a:off x="438912" y="2020824"/>
            <a:ext cx="1646364" cy="438912"/>
          </a:xfrm>
          <a:prstGeom prst="rect">
            <a:avLst/>
          </a:prstGeom>
          <a:solidFill>
            <a:srgbClr val="303D43"/>
          </a:solidFill>
          <a:ln w="12700">
            <a:solidFill>
              <a:srgbClr val="303D43"/>
            </a:solidFill>
            <a:prstDash val="solid"/>
          </a:ln>
        </p:spPr>
      </p:sp>
      <p:sp>
        <p:nvSpPr>
          <p:cNvPr id="17" name="Text 14"/>
          <p:cNvSpPr/>
          <p:nvPr/>
        </p:nvSpPr>
        <p:spPr>
          <a:xfrm>
            <a:off x="557784" y="2093976"/>
            <a:ext cx="1408620"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Bereich</a:t>
            </a:r>
            <a:endParaRPr lang="en-US" sz="1327" dirty="0"/>
          </a:p>
        </p:txBody>
      </p:sp>
      <p:sp>
        <p:nvSpPr>
          <p:cNvPr id="18" name="Shape 15"/>
          <p:cNvSpPr/>
          <p:nvPr/>
        </p:nvSpPr>
        <p:spPr>
          <a:xfrm>
            <a:off x="2085276" y="2020824"/>
            <a:ext cx="9667812" cy="438912"/>
          </a:xfrm>
          <a:prstGeom prst="rect">
            <a:avLst/>
          </a:prstGeom>
          <a:solidFill>
            <a:srgbClr val="303D43"/>
          </a:solidFill>
          <a:ln w="12700">
            <a:solidFill>
              <a:srgbClr val="303D43"/>
            </a:solidFill>
            <a:prstDash val="solid"/>
          </a:ln>
        </p:spPr>
      </p:sp>
      <p:sp>
        <p:nvSpPr>
          <p:cNvPr id="19" name="Text 16"/>
          <p:cNvSpPr/>
          <p:nvPr/>
        </p:nvSpPr>
        <p:spPr>
          <a:xfrm>
            <a:off x="2204148" y="2093976"/>
            <a:ext cx="9430068"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Bestehende endständige Kodes mit geänderter [L]-Markierung</a:t>
            </a:r>
            <a:endParaRPr lang="en-US" sz="1327" dirty="0"/>
          </a:p>
        </p:txBody>
      </p:sp>
      <p:sp>
        <p:nvSpPr>
          <p:cNvPr id="20" name="Shape 17"/>
          <p:cNvSpPr/>
          <p:nvPr/>
        </p:nvSpPr>
        <p:spPr>
          <a:xfrm>
            <a:off x="438912" y="2459736"/>
            <a:ext cx="1646364" cy="2907792"/>
          </a:xfrm>
          <a:prstGeom prst="rect">
            <a:avLst/>
          </a:prstGeom>
          <a:solidFill>
            <a:srgbClr val="FFFFFF"/>
          </a:solidFill>
          <a:ln w="12700">
            <a:solidFill>
              <a:srgbClr val="FFFFFF"/>
            </a:solidFill>
            <a:prstDash val="solid"/>
          </a:ln>
        </p:spPr>
      </p:sp>
      <p:sp>
        <p:nvSpPr>
          <p:cNvPr id="21" name="Text 18"/>
          <p:cNvSpPr/>
          <p:nvPr/>
        </p:nvSpPr>
        <p:spPr>
          <a:xfrm>
            <a:off x="557784" y="2528316"/>
            <a:ext cx="1408620" cy="2770632"/>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81</a:t>
            </a:r>
            <a:endParaRPr lang="en-US" sz="1677" dirty="0"/>
          </a:p>
        </p:txBody>
      </p:sp>
      <p:sp>
        <p:nvSpPr>
          <p:cNvPr id="22" name="Shape 19"/>
          <p:cNvSpPr/>
          <p:nvPr/>
        </p:nvSpPr>
        <p:spPr>
          <a:xfrm>
            <a:off x="2085276" y="2459736"/>
            <a:ext cx="9667812" cy="2907792"/>
          </a:xfrm>
          <a:prstGeom prst="rect">
            <a:avLst/>
          </a:prstGeom>
          <a:solidFill>
            <a:srgbClr val="FFFFFF"/>
          </a:solidFill>
          <a:ln w="12700">
            <a:solidFill>
              <a:srgbClr val="FFFFFF"/>
            </a:solidFill>
            <a:prstDash val="solid"/>
          </a:ln>
        </p:spPr>
      </p:sp>
      <p:sp>
        <p:nvSpPr>
          <p:cNvPr id="23" name="Text 20"/>
          <p:cNvSpPr/>
          <p:nvPr/>
        </p:nvSpPr>
        <p:spPr>
          <a:xfrm>
            <a:off x="2204148" y="2528316"/>
            <a:ext cx="9430068" cy="2770632"/>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81.74.00</a:t>
            </a:r>
            <a:endParaRPr lang="en-US" sz="1677" dirty="0"/>
          </a:p>
        </p:txBody>
      </p:sp>
      <p:sp>
        <p:nvSpPr>
          <p:cNvPr id="24" name="Shape 21"/>
          <p:cNvSpPr/>
          <p:nvPr/>
        </p:nvSpPr>
        <p:spPr>
          <a:xfrm>
            <a:off x="438912" y="5577840"/>
            <a:ext cx="11314176" cy="539496"/>
          </a:xfrm>
          <a:prstGeom prst="rect">
            <a:avLst/>
          </a:prstGeom>
          <a:solidFill>
            <a:srgbClr val="ECEFDF"/>
          </a:solidFill>
          <a:ln w="12700">
            <a:solidFill>
              <a:srgbClr val="ECEFDF"/>
            </a:solidFill>
            <a:prstDash val="solid"/>
          </a:ln>
        </p:spPr>
      </p:sp>
      <p:sp>
        <p:nvSpPr>
          <p:cNvPr id="25" name="Shape 22"/>
          <p:cNvSpPr/>
          <p:nvPr/>
        </p:nvSpPr>
        <p:spPr>
          <a:xfrm>
            <a:off x="438912" y="5577840"/>
            <a:ext cx="41148" cy="539496"/>
          </a:xfrm>
          <a:prstGeom prst="rect">
            <a:avLst/>
          </a:prstGeom>
          <a:solidFill>
            <a:srgbClr val="284907"/>
          </a:solidFill>
          <a:ln w="12700">
            <a:solidFill>
              <a:srgbClr val="284907"/>
            </a:solidFill>
            <a:prstDash val="solid"/>
          </a:ln>
        </p:spPr>
      </p:sp>
      <p:sp>
        <p:nvSpPr>
          <p:cNvPr id="26" name="Text 23"/>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Eigener Abgleich beider PDF-Fassungen. Neue Kodes mit [L] sind hier nicht nochmals aufgelistet.</a:t>
            </a:r>
            <a:endParaRPr lang="en-US" sz="1512"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ANHANG | UMSTELLUNG UND NACHWEIS</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LATERALITÄTSREGISTER</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C | [L] entfernt: Nachweis 1</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19, 69, 124–127, 130, 135–138; CHOP 2027: S. 19, 69, 124–126, 128, 130, 136–139.</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101 / 124</a:t>
            </a:r>
            <a:endParaRPr lang="en-US" sz="900" dirty="0"/>
          </a:p>
        </p:txBody>
      </p:sp>
      <p:sp>
        <p:nvSpPr>
          <p:cNvPr id="16" name="Shape 13"/>
          <p:cNvSpPr/>
          <p:nvPr/>
        </p:nvSpPr>
        <p:spPr>
          <a:xfrm>
            <a:off x="438912" y="2020824"/>
            <a:ext cx="1646364" cy="438912"/>
          </a:xfrm>
          <a:prstGeom prst="rect">
            <a:avLst/>
          </a:prstGeom>
          <a:solidFill>
            <a:srgbClr val="303D43"/>
          </a:solidFill>
          <a:ln w="12700">
            <a:solidFill>
              <a:srgbClr val="303D43"/>
            </a:solidFill>
            <a:prstDash val="solid"/>
          </a:ln>
        </p:spPr>
      </p:sp>
      <p:sp>
        <p:nvSpPr>
          <p:cNvPr id="17" name="Text 14"/>
          <p:cNvSpPr/>
          <p:nvPr/>
        </p:nvSpPr>
        <p:spPr>
          <a:xfrm>
            <a:off x="557784" y="2093976"/>
            <a:ext cx="1408620"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Bereich</a:t>
            </a:r>
            <a:endParaRPr lang="en-US" sz="1327" dirty="0"/>
          </a:p>
        </p:txBody>
      </p:sp>
      <p:sp>
        <p:nvSpPr>
          <p:cNvPr id="18" name="Shape 15"/>
          <p:cNvSpPr/>
          <p:nvPr/>
        </p:nvSpPr>
        <p:spPr>
          <a:xfrm>
            <a:off x="2085276" y="2020824"/>
            <a:ext cx="9667812" cy="438912"/>
          </a:xfrm>
          <a:prstGeom prst="rect">
            <a:avLst/>
          </a:prstGeom>
          <a:solidFill>
            <a:srgbClr val="303D43"/>
          </a:solidFill>
          <a:ln w="12700">
            <a:solidFill>
              <a:srgbClr val="303D43"/>
            </a:solidFill>
            <a:prstDash val="solid"/>
          </a:ln>
        </p:spPr>
      </p:sp>
      <p:sp>
        <p:nvSpPr>
          <p:cNvPr id="19" name="Text 16"/>
          <p:cNvSpPr/>
          <p:nvPr/>
        </p:nvSpPr>
        <p:spPr>
          <a:xfrm>
            <a:off x="2204148" y="2093976"/>
            <a:ext cx="9430068"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Bestehende endständige Kodes mit geänderter [L]-Markierung</a:t>
            </a:r>
            <a:endParaRPr lang="en-US" sz="1327" dirty="0"/>
          </a:p>
        </p:txBody>
      </p:sp>
      <p:sp>
        <p:nvSpPr>
          <p:cNvPr id="20" name="Shape 17"/>
          <p:cNvSpPr/>
          <p:nvPr/>
        </p:nvSpPr>
        <p:spPr>
          <a:xfrm>
            <a:off x="438912" y="2459736"/>
            <a:ext cx="1646364" cy="726948"/>
          </a:xfrm>
          <a:prstGeom prst="rect">
            <a:avLst/>
          </a:prstGeom>
          <a:solidFill>
            <a:srgbClr val="FFFFFF"/>
          </a:solidFill>
          <a:ln w="12700">
            <a:solidFill>
              <a:srgbClr val="FFFFFF"/>
            </a:solidFill>
            <a:prstDash val="solid"/>
          </a:ln>
        </p:spPr>
      </p:sp>
      <p:sp>
        <p:nvSpPr>
          <p:cNvPr id="21" name="Text 18"/>
          <p:cNvSpPr/>
          <p:nvPr/>
        </p:nvSpPr>
        <p:spPr>
          <a:xfrm>
            <a:off x="557784" y="2528316"/>
            <a:ext cx="1408620"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01</a:t>
            </a:r>
            <a:endParaRPr lang="en-US" sz="1677" dirty="0"/>
          </a:p>
        </p:txBody>
      </p:sp>
      <p:sp>
        <p:nvSpPr>
          <p:cNvPr id="22" name="Shape 19"/>
          <p:cNvSpPr/>
          <p:nvPr/>
        </p:nvSpPr>
        <p:spPr>
          <a:xfrm>
            <a:off x="2085276" y="2459736"/>
            <a:ext cx="9667812" cy="726948"/>
          </a:xfrm>
          <a:prstGeom prst="rect">
            <a:avLst/>
          </a:prstGeom>
          <a:solidFill>
            <a:srgbClr val="FFFFFF"/>
          </a:solidFill>
          <a:ln w="12700">
            <a:solidFill>
              <a:srgbClr val="FFFFFF"/>
            </a:solidFill>
            <a:prstDash val="solid"/>
          </a:ln>
        </p:spPr>
      </p:sp>
      <p:sp>
        <p:nvSpPr>
          <p:cNvPr id="23" name="Text 20"/>
          <p:cNvSpPr/>
          <p:nvPr/>
        </p:nvSpPr>
        <p:spPr>
          <a:xfrm>
            <a:off x="2204148" y="2528316"/>
            <a:ext cx="9430068"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01.18.10, 01.18.11, 01.18.19, 01.18.20, 01.18.21, 01.18.29</a:t>
            </a:r>
            <a:endParaRPr lang="en-US" sz="1677" dirty="0"/>
          </a:p>
        </p:txBody>
      </p:sp>
      <p:sp>
        <p:nvSpPr>
          <p:cNvPr id="24" name="Shape 21"/>
          <p:cNvSpPr/>
          <p:nvPr/>
        </p:nvSpPr>
        <p:spPr>
          <a:xfrm>
            <a:off x="438912" y="3186684"/>
            <a:ext cx="1646364" cy="726948"/>
          </a:xfrm>
          <a:prstGeom prst="rect">
            <a:avLst/>
          </a:prstGeom>
          <a:solidFill>
            <a:srgbClr val="F0EBE1"/>
          </a:solidFill>
          <a:ln w="12700">
            <a:solidFill>
              <a:srgbClr val="F0EBE1"/>
            </a:solidFill>
            <a:prstDash val="solid"/>
          </a:ln>
        </p:spPr>
      </p:sp>
      <p:sp>
        <p:nvSpPr>
          <p:cNvPr id="25" name="Text 22"/>
          <p:cNvSpPr/>
          <p:nvPr/>
        </p:nvSpPr>
        <p:spPr>
          <a:xfrm>
            <a:off x="557784" y="3255264"/>
            <a:ext cx="1408620"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27</a:t>
            </a:r>
            <a:endParaRPr lang="en-US" sz="1677" dirty="0"/>
          </a:p>
        </p:txBody>
      </p:sp>
      <p:sp>
        <p:nvSpPr>
          <p:cNvPr id="26" name="Shape 23"/>
          <p:cNvSpPr/>
          <p:nvPr/>
        </p:nvSpPr>
        <p:spPr>
          <a:xfrm>
            <a:off x="2085276" y="3186684"/>
            <a:ext cx="9667812" cy="726948"/>
          </a:xfrm>
          <a:prstGeom prst="rect">
            <a:avLst/>
          </a:prstGeom>
          <a:solidFill>
            <a:srgbClr val="F0EBE1"/>
          </a:solidFill>
          <a:ln w="12700">
            <a:solidFill>
              <a:srgbClr val="F0EBE1"/>
            </a:solidFill>
            <a:prstDash val="solid"/>
          </a:ln>
        </p:spPr>
      </p:sp>
      <p:sp>
        <p:nvSpPr>
          <p:cNvPr id="27" name="Text 24"/>
          <p:cNvSpPr/>
          <p:nvPr/>
        </p:nvSpPr>
        <p:spPr>
          <a:xfrm>
            <a:off x="2204148" y="3255264"/>
            <a:ext cx="9430068"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27.54.00, 27.54.10, 27.54.11, 27.54.99</a:t>
            </a:r>
            <a:endParaRPr lang="en-US" sz="1677" dirty="0"/>
          </a:p>
        </p:txBody>
      </p:sp>
      <p:sp>
        <p:nvSpPr>
          <p:cNvPr id="28" name="Shape 25"/>
          <p:cNvSpPr/>
          <p:nvPr/>
        </p:nvSpPr>
        <p:spPr>
          <a:xfrm>
            <a:off x="438912" y="3913632"/>
            <a:ext cx="1646364" cy="726948"/>
          </a:xfrm>
          <a:prstGeom prst="rect">
            <a:avLst/>
          </a:prstGeom>
          <a:solidFill>
            <a:srgbClr val="FFFFFF"/>
          </a:solidFill>
          <a:ln w="12700">
            <a:solidFill>
              <a:srgbClr val="FFFFFF"/>
            </a:solidFill>
            <a:prstDash val="solid"/>
          </a:ln>
        </p:spPr>
      </p:sp>
      <p:sp>
        <p:nvSpPr>
          <p:cNvPr id="29" name="Text 26"/>
          <p:cNvSpPr/>
          <p:nvPr/>
        </p:nvSpPr>
        <p:spPr>
          <a:xfrm>
            <a:off x="557784" y="3982212"/>
            <a:ext cx="1408620"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38</a:t>
            </a:r>
            <a:endParaRPr lang="en-US" sz="1677" dirty="0"/>
          </a:p>
        </p:txBody>
      </p:sp>
      <p:sp>
        <p:nvSpPr>
          <p:cNvPr id="30" name="Shape 27"/>
          <p:cNvSpPr/>
          <p:nvPr/>
        </p:nvSpPr>
        <p:spPr>
          <a:xfrm>
            <a:off x="2085276" y="3913632"/>
            <a:ext cx="9667812" cy="726948"/>
          </a:xfrm>
          <a:prstGeom prst="rect">
            <a:avLst/>
          </a:prstGeom>
          <a:solidFill>
            <a:srgbClr val="FFFFFF"/>
          </a:solidFill>
          <a:ln w="12700">
            <a:solidFill>
              <a:srgbClr val="FFFFFF"/>
            </a:solidFill>
            <a:prstDash val="solid"/>
          </a:ln>
        </p:spPr>
      </p:sp>
      <p:sp>
        <p:nvSpPr>
          <p:cNvPr id="31" name="Text 28"/>
          <p:cNvSpPr/>
          <p:nvPr/>
        </p:nvSpPr>
        <p:spPr>
          <a:xfrm>
            <a:off x="2204148" y="3982212"/>
            <a:ext cx="9430068"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38.01, 38.11, 38.15.00, 38.15.20, 38.15.50, 38.15.99, 38.31, 38.41, 38.61</a:t>
            </a:r>
            <a:endParaRPr lang="en-US" sz="1677" dirty="0"/>
          </a:p>
        </p:txBody>
      </p:sp>
      <p:sp>
        <p:nvSpPr>
          <p:cNvPr id="32" name="Shape 29"/>
          <p:cNvSpPr/>
          <p:nvPr/>
        </p:nvSpPr>
        <p:spPr>
          <a:xfrm>
            <a:off x="438912" y="4640580"/>
            <a:ext cx="1646364" cy="726948"/>
          </a:xfrm>
          <a:prstGeom prst="rect">
            <a:avLst/>
          </a:prstGeom>
          <a:solidFill>
            <a:srgbClr val="F0EBE1"/>
          </a:solidFill>
          <a:ln w="12700">
            <a:solidFill>
              <a:srgbClr val="F0EBE1"/>
            </a:solidFill>
            <a:prstDash val="solid"/>
          </a:ln>
        </p:spPr>
      </p:sp>
      <p:sp>
        <p:nvSpPr>
          <p:cNvPr id="33" name="Text 30"/>
          <p:cNvSpPr/>
          <p:nvPr/>
        </p:nvSpPr>
        <p:spPr>
          <a:xfrm>
            <a:off x="557784" y="4709160"/>
            <a:ext cx="1408620"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a:t>
            </a:r>
            <a:endParaRPr lang="en-US" sz="1677" dirty="0"/>
          </a:p>
        </p:txBody>
      </p:sp>
      <p:sp>
        <p:nvSpPr>
          <p:cNvPr id="34" name="Shape 31"/>
          <p:cNvSpPr/>
          <p:nvPr/>
        </p:nvSpPr>
        <p:spPr>
          <a:xfrm>
            <a:off x="2085276" y="4640580"/>
            <a:ext cx="9667812" cy="726948"/>
          </a:xfrm>
          <a:prstGeom prst="rect">
            <a:avLst/>
          </a:prstGeom>
          <a:solidFill>
            <a:srgbClr val="F0EBE1"/>
          </a:solidFill>
          <a:ln w="12700">
            <a:solidFill>
              <a:srgbClr val="F0EBE1"/>
            </a:solidFill>
            <a:prstDash val="solid"/>
          </a:ln>
        </p:spPr>
      </p:sp>
      <p:sp>
        <p:nvSpPr>
          <p:cNvPr id="35" name="Text 32"/>
          <p:cNvSpPr/>
          <p:nvPr/>
        </p:nvSpPr>
        <p:spPr>
          <a:xfrm>
            <a:off x="2204148" y="4709160"/>
            <a:ext cx="9430068"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39.31.10, 39.31.11, 39.31.19, 39.32.11, 39.52.10, 39.52.11, 39.52.19, 39.57.10, 39.57.11</a:t>
            </a:r>
            <a:endParaRPr lang="en-US" sz="1677" dirty="0"/>
          </a:p>
        </p:txBody>
      </p:sp>
      <p:sp>
        <p:nvSpPr>
          <p:cNvPr id="36" name="Shape 33"/>
          <p:cNvSpPr/>
          <p:nvPr/>
        </p:nvSpPr>
        <p:spPr>
          <a:xfrm>
            <a:off x="438912" y="5577840"/>
            <a:ext cx="11314176" cy="539496"/>
          </a:xfrm>
          <a:prstGeom prst="rect">
            <a:avLst/>
          </a:prstGeom>
          <a:solidFill>
            <a:srgbClr val="ECEFDF"/>
          </a:solidFill>
          <a:ln w="12700">
            <a:solidFill>
              <a:srgbClr val="ECEFDF"/>
            </a:solidFill>
            <a:prstDash val="solid"/>
          </a:ln>
        </p:spPr>
      </p:sp>
      <p:sp>
        <p:nvSpPr>
          <p:cNvPr id="37" name="Shape 34"/>
          <p:cNvSpPr/>
          <p:nvPr/>
        </p:nvSpPr>
        <p:spPr>
          <a:xfrm>
            <a:off x="438912" y="5577840"/>
            <a:ext cx="41148" cy="539496"/>
          </a:xfrm>
          <a:prstGeom prst="rect">
            <a:avLst/>
          </a:prstGeom>
          <a:solidFill>
            <a:srgbClr val="284907"/>
          </a:solidFill>
          <a:ln w="12700">
            <a:solidFill>
              <a:srgbClr val="284907"/>
            </a:solidFill>
            <a:prstDash val="solid"/>
          </a:ln>
        </p:spPr>
      </p:sp>
      <p:sp>
        <p:nvSpPr>
          <p:cNvPr id="38" name="Text 35"/>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Eigener Abgleich beider PDF-Fassungen. Neue Kodes mit [L] sind hier nicht nochmals aufgelistet.</a:t>
            </a:r>
            <a:endParaRPr lang="en-US" sz="1512" dirty="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ANHANG | UMSTELLUNG UND NACHWEIS</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LATERALITÄTSREGISTER</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C | [L] entfernt: Nachweis 2</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139, 141–142; CHOP 2027: S. 140, 143.</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102 / 124</a:t>
            </a:r>
            <a:endParaRPr lang="en-US" sz="900" dirty="0"/>
          </a:p>
        </p:txBody>
      </p:sp>
      <p:sp>
        <p:nvSpPr>
          <p:cNvPr id="16" name="Shape 13"/>
          <p:cNvSpPr/>
          <p:nvPr/>
        </p:nvSpPr>
        <p:spPr>
          <a:xfrm>
            <a:off x="438912" y="2020824"/>
            <a:ext cx="1646364" cy="438912"/>
          </a:xfrm>
          <a:prstGeom prst="rect">
            <a:avLst/>
          </a:prstGeom>
          <a:solidFill>
            <a:srgbClr val="303D43"/>
          </a:solidFill>
          <a:ln w="12700">
            <a:solidFill>
              <a:srgbClr val="303D43"/>
            </a:solidFill>
            <a:prstDash val="solid"/>
          </a:ln>
        </p:spPr>
      </p:sp>
      <p:sp>
        <p:nvSpPr>
          <p:cNvPr id="17" name="Text 14"/>
          <p:cNvSpPr/>
          <p:nvPr/>
        </p:nvSpPr>
        <p:spPr>
          <a:xfrm>
            <a:off x="557784" y="2093976"/>
            <a:ext cx="1408620"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Bereich</a:t>
            </a:r>
            <a:endParaRPr lang="en-US" sz="1327" dirty="0"/>
          </a:p>
        </p:txBody>
      </p:sp>
      <p:sp>
        <p:nvSpPr>
          <p:cNvPr id="18" name="Shape 15"/>
          <p:cNvSpPr/>
          <p:nvPr/>
        </p:nvSpPr>
        <p:spPr>
          <a:xfrm>
            <a:off x="2085276" y="2020824"/>
            <a:ext cx="9667812" cy="438912"/>
          </a:xfrm>
          <a:prstGeom prst="rect">
            <a:avLst/>
          </a:prstGeom>
          <a:solidFill>
            <a:srgbClr val="303D43"/>
          </a:solidFill>
          <a:ln w="12700">
            <a:solidFill>
              <a:srgbClr val="303D43"/>
            </a:solidFill>
            <a:prstDash val="solid"/>
          </a:ln>
        </p:spPr>
      </p:sp>
      <p:sp>
        <p:nvSpPr>
          <p:cNvPr id="19" name="Text 16"/>
          <p:cNvSpPr/>
          <p:nvPr/>
        </p:nvSpPr>
        <p:spPr>
          <a:xfrm>
            <a:off x="2204148" y="2093976"/>
            <a:ext cx="9430068"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Bestehende endständige Kodes mit geänderter [L]-Markierung</a:t>
            </a:r>
            <a:endParaRPr lang="en-US" sz="1327" dirty="0"/>
          </a:p>
        </p:txBody>
      </p:sp>
      <p:sp>
        <p:nvSpPr>
          <p:cNvPr id="20" name="Shape 17"/>
          <p:cNvSpPr/>
          <p:nvPr/>
        </p:nvSpPr>
        <p:spPr>
          <a:xfrm>
            <a:off x="438912" y="2459736"/>
            <a:ext cx="1646364" cy="1453896"/>
          </a:xfrm>
          <a:prstGeom prst="rect">
            <a:avLst/>
          </a:prstGeom>
          <a:solidFill>
            <a:srgbClr val="FFFFFF"/>
          </a:solidFill>
          <a:ln w="12700">
            <a:solidFill>
              <a:srgbClr val="FFFFFF"/>
            </a:solidFill>
            <a:prstDash val="solid"/>
          </a:ln>
        </p:spPr>
      </p:sp>
      <p:sp>
        <p:nvSpPr>
          <p:cNvPr id="21" name="Text 18"/>
          <p:cNvSpPr/>
          <p:nvPr/>
        </p:nvSpPr>
        <p:spPr>
          <a:xfrm>
            <a:off x="557784" y="2528316"/>
            <a:ext cx="1408620" cy="1316736"/>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a:t>
            </a:r>
            <a:endParaRPr lang="en-US" sz="1677" dirty="0"/>
          </a:p>
        </p:txBody>
      </p:sp>
      <p:sp>
        <p:nvSpPr>
          <p:cNvPr id="22" name="Shape 19"/>
          <p:cNvSpPr/>
          <p:nvPr/>
        </p:nvSpPr>
        <p:spPr>
          <a:xfrm>
            <a:off x="2085276" y="2459736"/>
            <a:ext cx="9667812" cy="1453896"/>
          </a:xfrm>
          <a:prstGeom prst="rect">
            <a:avLst/>
          </a:prstGeom>
          <a:solidFill>
            <a:srgbClr val="FFFFFF"/>
          </a:solidFill>
          <a:ln w="12700">
            <a:solidFill>
              <a:srgbClr val="FFFFFF"/>
            </a:solidFill>
            <a:prstDash val="solid"/>
          </a:ln>
        </p:spPr>
      </p:sp>
      <p:sp>
        <p:nvSpPr>
          <p:cNvPr id="23" name="Text 20"/>
          <p:cNvSpPr/>
          <p:nvPr/>
        </p:nvSpPr>
        <p:spPr>
          <a:xfrm>
            <a:off x="2204148" y="2528316"/>
            <a:ext cx="9430068" cy="1316736"/>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39.59.30, 39.59.31, 39.59.39, 39.72.10, 39.72.14, 39.72.15, 39.72.16, 39.72.17, 39.72.18</a:t>
            </a:r>
            <a:endParaRPr lang="en-US" sz="1677" dirty="0"/>
          </a:p>
        </p:txBody>
      </p:sp>
      <p:sp>
        <p:nvSpPr>
          <p:cNvPr id="24" name="Shape 21"/>
          <p:cNvSpPr/>
          <p:nvPr/>
        </p:nvSpPr>
        <p:spPr>
          <a:xfrm>
            <a:off x="438912" y="3913632"/>
            <a:ext cx="1646364" cy="1453896"/>
          </a:xfrm>
          <a:prstGeom prst="rect">
            <a:avLst/>
          </a:prstGeom>
          <a:solidFill>
            <a:srgbClr val="F0EBE1"/>
          </a:solidFill>
          <a:ln w="12700">
            <a:solidFill>
              <a:srgbClr val="F0EBE1"/>
            </a:solidFill>
            <a:prstDash val="solid"/>
          </a:ln>
        </p:spPr>
      </p:sp>
      <p:sp>
        <p:nvSpPr>
          <p:cNvPr id="25" name="Text 22"/>
          <p:cNvSpPr/>
          <p:nvPr/>
        </p:nvSpPr>
        <p:spPr>
          <a:xfrm>
            <a:off x="557784" y="3982212"/>
            <a:ext cx="1408620" cy="1316736"/>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a:t>
            </a:r>
            <a:endParaRPr lang="en-US" sz="1677" dirty="0"/>
          </a:p>
        </p:txBody>
      </p:sp>
      <p:sp>
        <p:nvSpPr>
          <p:cNvPr id="26" name="Shape 23"/>
          <p:cNvSpPr/>
          <p:nvPr/>
        </p:nvSpPr>
        <p:spPr>
          <a:xfrm>
            <a:off x="2085276" y="3913632"/>
            <a:ext cx="9667812" cy="1453896"/>
          </a:xfrm>
          <a:prstGeom prst="rect">
            <a:avLst/>
          </a:prstGeom>
          <a:solidFill>
            <a:srgbClr val="F0EBE1"/>
          </a:solidFill>
          <a:ln w="12700">
            <a:solidFill>
              <a:srgbClr val="F0EBE1"/>
            </a:solidFill>
            <a:prstDash val="solid"/>
          </a:ln>
        </p:spPr>
      </p:sp>
      <p:sp>
        <p:nvSpPr>
          <p:cNvPr id="27" name="Text 24"/>
          <p:cNvSpPr/>
          <p:nvPr/>
        </p:nvSpPr>
        <p:spPr>
          <a:xfrm>
            <a:off x="2204148" y="3982212"/>
            <a:ext cx="9430068" cy="1316736"/>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39.72.19, 39.72.1A, 39.72.1B</a:t>
            </a:r>
            <a:endParaRPr lang="en-US" sz="1677" dirty="0"/>
          </a:p>
        </p:txBody>
      </p:sp>
      <p:sp>
        <p:nvSpPr>
          <p:cNvPr id="28" name="Shape 25"/>
          <p:cNvSpPr/>
          <p:nvPr/>
        </p:nvSpPr>
        <p:spPr>
          <a:xfrm>
            <a:off x="438912" y="5577840"/>
            <a:ext cx="11314176" cy="539496"/>
          </a:xfrm>
          <a:prstGeom prst="rect">
            <a:avLst/>
          </a:prstGeom>
          <a:solidFill>
            <a:srgbClr val="ECEFDF"/>
          </a:solidFill>
          <a:ln w="12700">
            <a:solidFill>
              <a:srgbClr val="ECEFDF"/>
            </a:solidFill>
            <a:prstDash val="solid"/>
          </a:ln>
        </p:spPr>
      </p:sp>
      <p:sp>
        <p:nvSpPr>
          <p:cNvPr id="29" name="Shape 26"/>
          <p:cNvSpPr/>
          <p:nvPr/>
        </p:nvSpPr>
        <p:spPr>
          <a:xfrm>
            <a:off x="438912" y="5577840"/>
            <a:ext cx="41148" cy="539496"/>
          </a:xfrm>
          <a:prstGeom prst="rect">
            <a:avLst/>
          </a:prstGeom>
          <a:solidFill>
            <a:srgbClr val="284907"/>
          </a:solidFill>
          <a:ln w="12700">
            <a:solidFill>
              <a:srgbClr val="284907"/>
            </a:solidFill>
            <a:prstDash val="solid"/>
          </a:ln>
        </p:spPr>
      </p:sp>
      <p:sp>
        <p:nvSpPr>
          <p:cNvPr id="30" name="Text 27"/>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Eigener Abgleich beider PDF-Fassungen. Neue Kodes mit [L] sind hier nicht nochmals aufgelistet.</a:t>
            </a:r>
            <a:endParaRPr lang="en-US" sz="1512" dirty="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ANHANG | UMSTELLUNG UND NACHWEIS</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FREQUENZREGISTER</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C | Frequenzregister 1/3: Rehabilitation und Atmung</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375, 385–386, 389, 467; CHOP 2027: S. 390–391, 401–402, 404–405, 483.</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103 / 124</a:t>
            </a:r>
            <a:endParaRPr lang="en-US" sz="900" dirty="0"/>
          </a:p>
        </p:txBody>
      </p:sp>
      <p:sp>
        <p:nvSpPr>
          <p:cNvPr id="16" name="Shape 13"/>
          <p:cNvSpPr/>
          <p:nvPr/>
        </p:nvSpPr>
        <p:spPr>
          <a:xfrm>
            <a:off x="438912" y="2020824"/>
            <a:ext cx="2012222" cy="438912"/>
          </a:xfrm>
          <a:prstGeom prst="rect">
            <a:avLst/>
          </a:prstGeom>
          <a:solidFill>
            <a:srgbClr val="303D43"/>
          </a:solidFill>
          <a:ln w="12700">
            <a:solidFill>
              <a:srgbClr val="303D43"/>
            </a:solidFill>
            <a:prstDash val="solid"/>
          </a:ln>
        </p:spPr>
      </p:sp>
      <p:sp>
        <p:nvSpPr>
          <p:cNvPr id="17" name="Text 14"/>
          <p:cNvSpPr/>
          <p:nvPr/>
        </p:nvSpPr>
        <p:spPr>
          <a:xfrm>
            <a:off x="557784" y="2093976"/>
            <a:ext cx="1774478"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Kodebereich</a:t>
            </a:r>
            <a:endParaRPr lang="en-US" sz="1327" dirty="0"/>
          </a:p>
        </p:txBody>
      </p:sp>
      <p:sp>
        <p:nvSpPr>
          <p:cNvPr id="18" name="Shape 15"/>
          <p:cNvSpPr/>
          <p:nvPr/>
        </p:nvSpPr>
        <p:spPr>
          <a:xfrm>
            <a:off x="2451134" y="2020824"/>
            <a:ext cx="7015338" cy="438912"/>
          </a:xfrm>
          <a:prstGeom prst="rect">
            <a:avLst/>
          </a:prstGeom>
          <a:solidFill>
            <a:srgbClr val="303D43"/>
          </a:solidFill>
          <a:ln w="12700">
            <a:solidFill>
              <a:srgbClr val="303D43"/>
            </a:solidFill>
            <a:prstDash val="solid"/>
          </a:ln>
        </p:spPr>
      </p:sp>
      <p:sp>
        <p:nvSpPr>
          <p:cNvPr id="19" name="Text 16"/>
          <p:cNvSpPr/>
          <p:nvPr/>
        </p:nvSpPr>
        <p:spPr>
          <a:xfrm>
            <a:off x="2570006" y="2093976"/>
            <a:ext cx="6777594"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2027 massgebliche Präzisierung</a:t>
            </a:r>
            <a:endParaRPr lang="en-US" sz="1327" dirty="0"/>
          </a:p>
        </p:txBody>
      </p:sp>
      <p:sp>
        <p:nvSpPr>
          <p:cNvPr id="20" name="Shape 17"/>
          <p:cNvSpPr/>
          <p:nvPr/>
        </p:nvSpPr>
        <p:spPr>
          <a:xfrm>
            <a:off x="9466472" y="2020824"/>
            <a:ext cx="2286616" cy="438912"/>
          </a:xfrm>
          <a:prstGeom prst="rect">
            <a:avLst/>
          </a:prstGeom>
          <a:solidFill>
            <a:srgbClr val="303D43"/>
          </a:solidFill>
          <a:ln w="12700">
            <a:solidFill>
              <a:srgbClr val="303D43"/>
            </a:solidFill>
            <a:prstDash val="solid"/>
          </a:ln>
        </p:spPr>
      </p:sp>
      <p:sp>
        <p:nvSpPr>
          <p:cNvPr id="21" name="Text 18"/>
          <p:cNvSpPr/>
          <p:nvPr/>
        </p:nvSpPr>
        <p:spPr>
          <a:xfrm>
            <a:off x="9585344" y="2093976"/>
            <a:ext cx="2048872"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2026 → 2027 Seiten</a:t>
            </a:r>
            <a:endParaRPr lang="en-US" sz="1327" dirty="0"/>
          </a:p>
        </p:txBody>
      </p:sp>
      <p:sp>
        <p:nvSpPr>
          <p:cNvPr id="22" name="Shape 19"/>
          <p:cNvSpPr/>
          <p:nvPr/>
        </p:nvSpPr>
        <p:spPr>
          <a:xfrm>
            <a:off x="438912" y="2459736"/>
            <a:ext cx="2012222" cy="714329"/>
          </a:xfrm>
          <a:prstGeom prst="rect">
            <a:avLst/>
          </a:prstGeom>
          <a:solidFill>
            <a:srgbClr val="FFFFFF"/>
          </a:solidFill>
          <a:ln w="12700">
            <a:solidFill>
              <a:srgbClr val="FFFFFF"/>
            </a:solidFill>
            <a:prstDash val="solid"/>
          </a:ln>
        </p:spPr>
      </p:sp>
      <p:sp>
        <p:nvSpPr>
          <p:cNvPr id="23" name="Text 20"/>
          <p:cNvSpPr/>
          <p:nvPr/>
        </p:nvSpPr>
        <p:spPr>
          <a:xfrm>
            <a:off x="557784" y="2528316"/>
            <a:ext cx="1774478" cy="577169"/>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93.89.2-</a:t>
            </a:r>
            <a:endParaRPr lang="en-US" sz="1677" dirty="0"/>
          </a:p>
        </p:txBody>
      </p:sp>
      <p:sp>
        <p:nvSpPr>
          <p:cNvPr id="24" name="Shape 21"/>
          <p:cNvSpPr/>
          <p:nvPr/>
        </p:nvSpPr>
        <p:spPr>
          <a:xfrm>
            <a:off x="2451134" y="2459736"/>
            <a:ext cx="7015338" cy="714329"/>
          </a:xfrm>
          <a:prstGeom prst="rect">
            <a:avLst/>
          </a:prstGeom>
          <a:solidFill>
            <a:srgbClr val="FFFFFF"/>
          </a:solidFill>
          <a:ln w="12700">
            <a:solidFill>
              <a:srgbClr val="FFFFFF"/>
            </a:solidFill>
            <a:prstDash val="solid"/>
          </a:ln>
        </p:spPr>
      </p:sp>
      <p:sp>
        <p:nvSpPr>
          <p:cNvPr id="25" name="Text 22"/>
          <p:cNvSpPr/>
          <p:nvPr/>
        </p:nvSpPr>
        <p:spPr>
          <a:xfrm>
            <a:off x="2570006" y="2528316"/>
            <a:ext cx="6777594" cy="577169"/>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Mindestens drei Therapieeinheiten an 5/7 Tagen; übrige Wochenvorgabe bleibt</a:t>
            </a:r>
            <a:endParaRPr lang="en-US" sz="1677" dirty="0"/>
          </a:p>
        </p:txBody>
      </p:sp>
      <p:sp>
        <p:nvSpPr>
          <p:cNvPr id="26" name="Shape 23"/>
          <p:cNvSpPr/>
          <p:nvPr/>
        </p:nvSpPr>
        <p:spPr>
          <a:xfrm>
            <a:off x="9466472" y="2459736"/>
            <a:ext cx="2286616" cy="714329"/>
          </a:xfrm>
          <a:prstGeom prst="rect">
            <a:avLst/>
          </a:prstGeom>
          <a:solidFill>
            <a:srgbClr val="FFFFFF"/>
          </a:solidFill>
          <a:ln w="12700">
            <a:solidFill>
              <a:srgbClr val="FFFFFF"/>
            </a:solidFill>
            <a:prstDash val="solid"/>
          </a:ln>
        </p:spPr>
      </p:sp>
      <p:sp>
        <p:nvSpPr>
          <p:cNvPr id="27" name="Text 24"/>
          <p:cNvSpPr/>
          <p:nvPr/>
        </p:nvSpPr>
        <p:spPr>
          <a:xfrm>
            <a:off x="9585344" y="2528316"/>
            <a:ext cx="2048872" cy="577169"/>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375 → 390</a:t>
            </a:r>
            <a:endParaRPr lang="en-US" sz="1677" dirty="0"/>
          </a:p>
        </p:txBody>
      </p:sp>
      <p:sp>
        <p:nvSpPr>
          <p:cNvPr id="28" name="Shape 25"/>
          <p:cNvSpPr/>
          <p:nvPr/>
        </p:nvSpPr>
        <p:spPr>
          <a:xfrm>
            <a:off x="438912" y="3174065"/>
            <a:ext cx="2012222" cy="493044"/>
          </a:xfrm>
          <a:prstGeom prst="rect">
            <a:avLst/>
          </a:prstGeom>
          <a:solidFill>
            <a:srgbClr val="F0EBE1"/>
          </a:solidFill>
          <a:ln w="12700">
            <a:solidFill>
              <a:srgbClr val="F0EBE1"/>
            </a:solidFill>
            <a:prstDash val="solid"/>
          </a:ln>
        </p:spPr>
      </p:sp>
      <p:sp>
        <p:nvSpPr>
          <p:cNvPr id="29" name="Text 26"/>
          <p:cNvSpPr/>
          <p:nvPr/>
        </p:nvSpPr>
        <p:spPr>
          <a:xfrm>
            <a:off x="557784" y="3242645"/>
            <a:ext cx="1774478" cy="355884"/>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93.9A.1-</a:t>
            </a:r>
            <a:endParaRPr lang="en-US" sz="1677" dirty="0"/>
          </a:p>
        </p:txBody>
      </p:sp>
      <p:sp>
        <p:nvSpPr>
          <p:cNvPr id="30" name="Shape 27"/>
          <p:cNvSpPr/>
          <p:nvPr/>
        </p:nvSpPr>
        <p:spPr>
          <a:xfrm>
            <a:off x="2451134" y="3174065"/>
            <a:ext cx="7015338" cy="493044"/>
          </a:xfrm>
          <a:prstGeom prst="rect">
            <a:avLst/>
          </a:prstGeom>
          <a:solidFill>
            <a:srgbClr val="F0EBE1"/>
          </a:solidFill>
          <a:ln w="12700">
            <a:solidFill>
              <a:srgbClr val="F0EBE1"/>
            </a:solidFill>
            <a:prstDash val="solid"/>
          </a:ln>
        </p:spPr>
      </p:sp>
      <p:sp>
        <p:nvSpPr>
          <p:cNvPr id="31" name="Text 28"/>
          <p:cNvSpPr/>
          <p:nvPr/>
        </p:nvSpPr>
        <p:spPr>
          <a:xfrm>
            <a:off x="2570006" y="3242645"/>
            <a:ext cx="6777594" cy="35588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An 5/7 Tagen mindestens eine Therapieeinheit von 30 Minuten</a:t>
            </a:r>
            <a:endParaRPr lang="en-US" sz="1677" dirty="0"/>
          </a:p>
        </p:txBody>
      </p:sp>
      <p:sp>
        <p:nvSpPr>
          <p:cNvPr id="32" name="Shape 29"/>
          <p:cNvSpPr/>
          <p:nvPr/>
        </p:nvSpPr>
        <p:spPr>
          <a:xfrm>
            <a:off x="9466472" y="3174065"/>
            <a:ext cx="2286616" cy="493044"/>
          </a:xfrm>
          <a:prstGeom prst="rect">
            <a:avLst/>
          </a:prstGeom>
          <a:solidFill>
            <a:srgbClr val="F0EBE1"/>
          </a:solidFill>
          <a:ln w="12700">
            <a:solidFill>
              <a:srgbClr val="F0EBE1"/>
            </a:solidFill>
            <a:prstDash val="solid"/>
          </a:ln>
        </p:spPr>
      </p:sp>
      <p:sp>
        <p:nvSpPr>
          <p:cNvPr id="33" name="Text 30"/>
          <p:cNvSpPr/>
          <p:nvPr/>
        </p:nvSpPr>
        <p:spPr>
          <a:xfrm>
            <a:off x="9585344" y="3242645"/>
            <a:ext cx="2048872" cy="35588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385 → 401</a:t>
            </a:r>
            <a:endParaRPr lang="en-US" sz="1677" dirty="0"/>
          </a:p>
        </p:txBody>
      </p:sp>
      <p:sp>
        <p:nvSpPr>
          <p:cNvPr id="34" name="Shape 31"/>
          <p:cNvSpPr/>
          <p:nvPr/>
        </p:nvSpPr>
        <p:spPr>
          <a:xfrm>
            <a:off x="438912" y="3667110"/>
            <a:ext cx="2012222" cy="493044"/>
          </a:xfrm>
          <a:prstGeom prst="rect">
            <a:avLst/>
          </a:prstGeom>
          <a:solidFill>
            <a:srgbClr val="FFFFFF"/>
          </a:solidFill>
          <a:ln w="12700">
            <a:solidFill>
              <a:srgbClr val="FFFFFF"/>
            </a:solidFill>
            <a:prstDash val="solid"/>
          </a:ln>
        </p:spPr>
      </p:sp>
      <p:sp>
        <p:nvSpPr>
          <p:cNvPr id="35" name="Text 32"/>
          <p:cNvSpPr/>
          <p:nvPr/>
        </p:nvSpPr>
        <p:spPr>
          <a:xfrm>
            <a:off x="557784" y="3735690"/>
            <a:ext cx="1774478" cy="355884"/>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93.9E.-</a:t>
            </a:r>
            <a:endParaRPr lang="en-US" sz="1677" dirty="0"/>
          </a:p>
        </p:txBody>
      </p:sp>
      <p:sp>
        <p:nvSpPr>
          <p:cNvPr id="36" name="Shape 33"/>
          <p:cNvSpPr/>
          <p:nvPr/>
        </p:nvSpPr>
        <p:spPr>
          <a:xfrm>
            <a:off x="2451134" y="3667110"/>
            <a:ext cx="7015338" cy="493044"/>
          </a:xfrm>
          <a:prstGeom prst="rect">
            <a:avLst/>
          </a:prstGeom>
          <a:solidFill>
            <a:srgbClr val="FFFFFF"/>
          </a:solidFill>
          <a:ln w="12700">
            <a:solidFill>
              <a:srgbClr val="FFFFFF"/>
            </a:solidFill>
            <a:prstDash val="solid"/>
          </a:ln>
        </p:spPr>
      </p:sp>
      <p:sp>
        <p:nvSpPr>
          <p:cNvPr id="37" name="Text 34"/>
          <p:cNvSpPr/>
          <p:nvPr/>
        </p:nvSpPr>
        <p:spPr>
          <a:xfrm>
            <a:off x="2570006" y="3735690"/>
            <a:ext cx="6777594" cy="35588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An 7/7 Tagen Visite durch Beatmungsexpertinnen/-experten</a:t>
            </a:r>
            <a:endParaRPr lang="en-US" sz="1677" dirty="0"/>
          </a:p>
        </p:txBody>
      </p:sp>
      <p:sp>
        <p:nvSpPr>
          <p:cNvPr id="38" name="Shape 35"/>
          <p:cNvSpPr/>
          <p:nvPr/>
        </p:nvSpPr>
        <p:spPr>
          <a:xfrm>
            <a:off x="9466472" y="3667110"/>
            <a:ext cx="2286616" cy="493044"/>
          </a:xfrm>
          <a:prstGeom prst="rect">
            <a:avLst/>
          </a:prstGeom>
          <a:solidFill>
            <a:srgbClr val="FFFFFF"/>
          </a:solidFill>
          <a:ln w="12700">
            <a:solidFill>
              <a:srgbClr val="FFFFFF"/>
            </a:solidFill>
            <a:prstDash val="solid"/>
          </a:ln>
        </p:spPr>
      </p:sp>
      <p:sp>
        <p:nvSpPr>
          <p:cNvPr id="39" name="Text 36"/>
          <p:cNvSpPr/>
          <p:nvPr/>
        </p:nvSpPr>
        <p:spPr>
          <a:xfrm>
            <a:off x="9585344" y="3735690"/>
            <a:ext cx="2048872" cy="35588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386 → 401–402</a:t>
            </a:r>
            <a:endParaRPr lang="en-US" sz="1677" dirty="0"/>
          </a:p>
        </p:txBody>
      </p:sp>
      <p:sp>
        <p:nvSpPr>
          <p:cNvPr id="40" name="Shape 37"/>
          <p:cNvSpPr/>
          <p:nvPr/>
        </p:nvSpPr>
        <p:spPr>
          <a:xfrm>
            <a:off x="438912" y="4160154"/>
            <a:ext cx="2012222" cy="714329"/>
          </a:xfrm>
          <a:prstGeom prst="rect">
            <a:avLst/>
          </a:prstGeom>
          <a:solidFill>
            <a:srgbClr val="F0EBE1"/>
          </a:solidFill>
          <a:ln w="12700">
            <a:solidFill>
              <a:srgbClr val="F0EBE1"/>
            </a:solidFill>
            <a:prstDash val="solid"/>
          </a:ln>
        </p:spPr>
      </p:sp>
      <p:sp>
        <p:nvSpPr>
          <p:cNvPr id="41" name="Text 38"/>
          <p:cNvSpPr/>
          <p:nvPr/>
        </p:nvSpPr>
        <p:spPr>
          <a:xfrm>
            <a:off x="557784" y="4228734"/>
            <a:ext cx="1774478" cy="577169"/>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93.A1.-</a:t>
            </a:r>
            <a:endParaRPr lang="en-US" sz="1677" dirty="0"/>
          </a:p>
        </p:txBody>
      </p:sp>
      <p:sp>
        <p:nvSpPr>
          <p:cNvPr id="42" name="Shape 39"/>
          <p:cNvSpPr/>
          <p:nvPr/>
        </p:nvSpPr>
        <p:spPr>
          <a:xfrm>
            <a:off x="2451134" y="4160154"/>
            <a:ext cx="7015338" cy="714329"/>
          </a:xfrm>
          <a:prstGeom prst="rect">
            <a:avLst/>
          </a:prstGeom>
          <a:solidFill>
            <a:srgbClr val="F0EBE1"/>
          </a:solidFill>
          <a:ln w="12700">
            <a:solidFill>
              <a:srgbClr val="F0EBE1"/>
            </a:solidFill>
            <a:prstDash val="solid"/>
          </a:ln>
        </p:spPr>
      </p:sp>
      <p:sp>
        <p:nvSpPr>
          <p:cNvPr id="43" name="Text 40"/>
          <p:cNvSpPr/>
          <p:nvPr/>
        </p:nvSpPr>
        <p:spPr>
          <a:xfrm>
            <a:off x="2570006" y="4228734"/>
            <a:ext cx="6777594" cy="577169"/>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An jedem Tag mindestens drei aktive Therapieverfahren gemäss Merkmal</a:t>
            </a:r>
            <a:endParaRPr lang="en-US" sz="1677" dirty="0"/>
          </a:p>
        </p:txBody>
      </p:sp>
      <p:sp>
        <p:nvSpPr>
          <p:cNvPr id="44" name="Shape 41"/>
          <p:cNvSpPr/>
          <p:nvPr/>
        </p:nvSpPr>
        <p:spPr>
          <a:xfrm>
            <a:off x="9466472" y="4160154"/>
            <a:ext cx="2286616" cy="714329"/>
          </a:xfrm>
          <a:prstGeom prst="rect">
            <a:avLst/>
          </a:prstGeom>
          <a:solidFill>
            <a:srgbClr val="F0EBE1"/>
          </a:solidFill>
          <a:ln w="12700">
            <a:solidFill>
              <a:srgbClr val="F0EBE1"/>
            </a:solidFill>
            <a:prstDash val="solid"/>
          </a:ln>
        </p:spPr>
      </p:sp>
      <p:sp>
        <p:nvSpPr>
          <p:cNvPr id="45" name="Text 42"/>
          <p:cNvSpPr/>
          <p:nvPr/>
        </p:nvSpPr>
        <p:spPr>
          <a:xfrm>
            <a:off x="9585344" y="4228734"/>
            <a:ext cx="2048872" cy="577169"/>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389 → 404–405</a:t>
            </a:r>
            <a:endParaRPr lang="en-US" sz="1677" dirty="0"/>
          </a:p>
        </p:txBody>
      </p:sp>
      <p:sp>
        <p:nvSpPr>
          <p:cNvPr id="46" name="Shape 43"/>
          <p:cNvSpPr/>
          <p:nvPr/>
        </p:nvSpPr>
        <p:spPr>
          <a:xfrm>
            <a:off x="438912" y="4874484"/>
            <a:ext cx="2012222" cy="493044"/>
          </a:xfrm>
          <a:prstGeom prst="rect">
            <a:avLst/>
          </a:prstGeom>
          <a:solidFill>
            <a:srgbClr val="FFFFFF"/>
          </a:solidFill>
          <a:ln w="12700">
            <a:solidFill>
              <a:srgbClr val="FFFFFF"/>
            </a:solidFill>
            <a:prstDash val="solid"/>
          </a:ln>
        </p:spPr>
      </p:sp>
      <p:sp>
        <p:nvSpPr>
          <p:cNvPr id="47" name="Text 44"/>
          <p:cNvSpPr/>
          <p:nvPr/>
        </p:nvSpPr>
        <p:spPr>
          <a:xfrm>
            <a:off x="557784" y="4943064"/>
            <a:ext cx="1774478" cy="355884"/>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BB.42.-</a:t>
            </a:r>
            <a:endParaRPr lang="en-US" sz="1677" dirty="0"/>
          </a:p>
        </p:txBody>
      </p:sp>
      <p:sp>
        <p:nvSpPr>
          <p:cNvPr id="48" name="Shape 45"/>
          <p:cNvSpPr/>
          <p:nvPr/>
        </p:nvSpPr>
        <p:spPr>
          <a:xfrm>
            <a:off x="2451134" y="4874484"/>
            <a:ext cx="7015338" cy="493044"/>
          </a:xfrm>
          <a:prstGeom prst="rect">
            <a:avLst/>
          </a:prstGeom>
          <a:solidFill>
            <a:srgbClr val="FFFFFF"/>
          </a:solidFill>
          <a:ln w="12700">
            <a:solidFill>
              <a:srgbClr val="FFFFFF"/>
            </a:solidFill>
            <a:prstDash val="solid"/>
          </a:ln>
        </p:spPr>
      </p:sp>
      <p:sp>
        <p:nvSpPr>
          <p:cNvPr id="49" name="Text 46"/>
          <p:cNvSpPr/>
          <p:nvPr/>
        </p:nvSpPr>
        <p:spPr>
          <a:xfrm>
            <a:off x="2570006" y="4943064"/>
            <a:ext cx="6777594" cy="35588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Ärztliche Kontrolle mindestens einmal pro Tag</a:t>
            </a:r>
            <a:endParaRPr lang="en-US" sz="1677" dirty="0"/>
          </a:p>
        </p:txBody>
      </p:sp>
      <p:sp>
        <p:nvSpPr>
          <p:cNvPr id="50" name="Shape 47"/>
          <p:cNvSpPr/>
          <p:nvPr/>
        </p:nvSpPr>
        <p:spPr>
          <a:xfrm>
            <a:off x="9466472" y="4874484"/>
            <a:ext cx="2286616" cy="493044"/>
          </a:xfrm>
          <a:prstGeom prst="rect">
            <a:avLst/>
          </a:prstGeom>
          <a:solidFill>
            <a:srgbClr val="FFFFFF"/>
          </a:solidFill>
          <a:ln w="12700">
            <a:solidFill>
              <a:srgbClr val="FFFFFF"/>
            </a:solidFill>
            <a:prstDash val="solid"/>
          </a:ln>
        </p:spPr>
      </p:sp>
      <p:sp>
        <p:nvSpPr>
          <p:cNvPr id="51" name="Text 48"/>
          <p:cNvSpPr/>
          <p:nvPr/>
        </p:nvSpPr>
        <p:spPr>
          <a:xfrm>
            <a:off x="9585344" y="4943064"/>
            <a:ext cx="2048872" cy="35588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467 → 483</a:t>
            </a:r>
            <a:endParaRPr lang="en-US" sz="1677" dirty="0"/>
          </a:p>
        </p:txBody>
      </p:sp>
      <p:sp>
        <p:nvSpPr>
          <p:cNvPr id="52" name="Shape 49"/>
          <p:cNvSpPr/>
          <p:nvPr/>
        </p:nvSpPr>
        <p:spPr>
          <a:xfrm>
            <a:off x="438912" y="5577840"/>
            <a:ext cx="11314176" cy="539496"/>
          </a:xfrm>
          <a:prstGeom prst="rect">
            <a:avLst/>
          </a:prstGeom>
          <a:solidFill>
            <a:srgbClr val="ECEFDF"/>
          </a:solidFill>
          <a:ln w="12700">
            <a:solidFill>
              <a:srgbClr val="ECEFDF"/>
            </a:solidFill>
            <a:prstDash val="solid"/>
          </a:ln>
        </p:spPr>
      </p:sp>
      <p:sp>
        <p:nvSpPr>
          <p:cNvPr id="53" name="Shape 50"/>
          <p:cNvSpPr/>
          <p:nvPr/>
        </p:nvSpPr>
        <p:spPr>
          <a:xfrm>
            <a:off x="438912" y="5577840"/>
            <a:ext cx="41148" cy="539496"/>
          </a:xfrm>
          <a:prstGeom prst="rect">
            <a:avLst/>
          </a:prstGeom>
          <a:solidFill>
            <a:srgbClr val="284907"/>
          </a:solidFill>
          <a:ln w="12700">
            <a:solidFill>
              <a:srgbClr val="284907"/>
            </a:solidFill>
            <a:prstDash val="solid"/>
          </a:ln>
        </p:spPr>
      </p:sp>
      <p:sp>
        <p:nvSpPr>
          <p:cNvPr id="54" name="Text 51"/>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Die Kurzfassung beschreibt nur den geänderten Frequenzaspekt, nicht sämtliche Mindestmerkmale.</a:t>
            </a:r>
            <a:endParaRPr lang="en-US" sz="1512"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ANHANG | UMSTELLUNG UND NACHWEIS</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FREQUENZREGISTER</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C | Frequenzregister 2/3: Psychiatrie</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392–393, 396–398, 400–402; CHOP 2027: S. 408–409, 412–414, 416–418.</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104 / 124</a:t>
            </a:r>
            <a:endParaRPr lang="en-US" sz="900" dirty="0"/>
          </a:p>
        </p:txBody>
      </p:sp>
      <p:sp>
        <p:nvSpPr>
          <p:cNvPr id="16" name="Shape 13"/>
          <p:cNvSpPr/>
          <p:nvPr/>
        </p:nvSpPr>
        <p:spPr>
          <a:xfrm>
            <a:off x="438912" y="2020824"/>
            <a:ext cx="2149419" cy="438912"/>
          </a:xfrm>
          <a:prstGeom prst="rect">
            <a:avLst/>
          </a:prstGeom>
          <a:solidFill>
            <a:srgbClr val="303D43"/>
          </a:solidFill>
          <a:ln w="12700">
            <a:solidFill>
              <a:srgbClr val="303D43"/>
            </a:solidFill>
            <a:prstDash val="solid"/>
          </a:ln>
        </p:spPr>
      </p:sp>
      <p:sp>
        <p:nvSpPr>
          <p:cNvPr id="17" name="Text 14"/>
          <p:cNvSpPr/>
          <p:nvPr/>
        </p:nvSpPr>
        <p:spPr>
          <a:xfrm>
            <a:off x="557784" y="2093976"/>
            <a:ext cx="1911675"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Kodebereich</a:t>
            </a:r>
            <a:endParaRPr lang="en-US" sz="1327" dirty="0"/>
          </a:p>
        </p:txBody>
      </p:sp>
      <p:sp>
        <p:nvSpPr>
          <p:cNvPr id="18" name="Shape 15"/>
          <p:cNvSpPr/>
          <p:nvPr/>
        </p:nvSpPr>
        <p:spPr>
          <a:xfrm>
            <a:off x="2588331" y="2020824"/>
            <a:ext cx="6649479" cy="438912"/>
          </a:xfrm>
          <a:prstGeom prst="rect">
            <a:avLst/>
          </a:prstGeom>
          <a:solidFill>
            <a:srgbClr val="303D43"/>
          </a:solidFill>
          <a:ln w="12700">
            <a:solidFill>
              <a:srgbClr val="303D43"/>
            </a:solidFill>
            <a:prstDash val="solid"/>
          </a:ln>
        </p:spPr>
      </p:sp>
      <p:sp>
        <p:nvSpPr>
          <p:cNvPr id="19" name="Text 16"/>
          <p:cNvSpPr/>
          <p:nvPr/>
        </p:nvSpPr>
        <p:spPr>
          <a:xfrm>
            <a:off x="2707203" y="2093976"/>
            <a:ext cx="6411735"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2027 massgebliche Präzisierung</a:t>
            </a:r>
            <a:endParaRPr lang="en-US" sz="1327" dirty="0"/>
          </a:p>
        </p:txBody>
      </p:sp>
      <p:sp>
        <p:nvSpPr>
          <p:cNvPr id="20" name="Shape 17"/>
          <p:cNvSpPr/>
          <p:nvPr/>
        </p:nvSpPr>
        <p:spPr>
          <a:xfrm>
            <a:off x="9237810" y="2020824"/>
            <a:ext cx="2515278" cy="438912"/>
          </a:xfrm>
          <a:prstGeom prst="rect">
            <a:avLst/>
          </a:prstGeom>
          <a:solidFill>
            <a:srgbClr val="303D43"/>
          </a:solidFill>
          <a:ln w="12700">
            <a:solidFill>
              <a:srgbClr val="303D43"/>
            </a:solidFill>
            <a:prstDash val="solid"/>
          </a:ln>
        </p:spPr>
      </p:sp>
      <p:sp>
        <p:nvSpPr>
          <p:cNvPr id="21" name="Text 18"/>
          <p:cNvSpPr/>
          <p:nvPr/>
        </p:nvSpPr>
        <p:spPr>
          <a:xfrm>
            <a:off x="9356682" y="2093976"/>
            <a:ext cx="2277534"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2026 → 2027 Seiten</a:t>
            </a:r>
            <a:endParaRPr lang="en-US" sz="1327" dirty="0"/>
          </a:p>
        </p:txBody>
      </p:sp>
      <p:sp>
        <p:nvSpPr>
          <p:cNvPr id="22" name="Shape 19"/>
          <p:cNvSpPr/>
          <p:nvPr/>
        </p:nvSpPr>
        <p:spPr>
          <a:xfrm>
            <a:off x="438912" y="2459736"/>
            <a:ext cx="2149419" cy="537301"/>
          </a:xfrm>
          <a:prstGeom prst="rect">
            <a:avLst/>
          </a:prstGeom>
          <a:solidFill>
            <a:srgbClr val="FFFFFF"/>
          </a:solidFill>
          <a:ln w="12700">
            <a:solidFill>
              <a:srgbClr val="FFFFFF"/>
            </a:solidFill>
            <a:prstDash val="solid"/>
          </a:ln>
        </p:spPr>
      </p:sp>
      <p:sp>
        <p:nvSpPr>
          <p:cNvPr id="23" name="Text 20"/>
          <p:cNvSpPr/>
          <p:nvPr/>
        </p:nvSpPr>
        <p:spPr>
          <a:xfrm>
            <a:off x="557784" y="2528316"/>
            <a:ext cx="1911675" cy="400141"/>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94.35.1- / .2-</a:t>
            </a:r>
            <a:endParaRPr lang="en-US" sz="1677" dirty="0"/>
          </a:p>
        </p:txBody>
      </p:sp>
      <p:sp>
        <p:nvSpPr>
          <p:cNvPr id="24" name="Shape 21"/>
          <p:cNvSpPr/>
          <p:nvPr/>
        </p:nvSpPr>
        <p:spPr>
          <a:xfrm>
            <a:off x="2588331" y="2459736"/>
            <a:ext cx="6649479" cy="537301"/>
          </a:xfrm>
          <a:prstGeom prst="rect">
            <a:avLst/>
          </a:prstGeom>
          <a:solidFill>
            <a:srgbClr val="FFFFFF"/>
          </a:solidFill>
          <a:ln w="12700">
            <a:solidFill>
              <a:srgbClr val="FFFFFF"/>
            </a:solidFill>
            <a:prstDash val="solid"/>
          </a:ln>
        </p:spPr>
      </p:sp>
      <p:sp>
        <p:nvSpPr>
          <p:cNvPr id="25" name="Text 22"/>
          <p:cNvSpPr/>
          <p:nvPr/>
        </p:nvSpPr>
        <p:spPr>
          <a:xfrm>
            <a:off x="2707203" y="2528316"/>
            <a:ext cx="6411735" cy="400141"/>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Krisenintervention: genannte Kernleistungen an 7/7 Tagen</a:t>
            </a:r>
            <a:endParaRPr lang="en-US" sz="1677" dirty="0"/>
          </a:p>
        </p:txBody>
      </p:sp>
      <p:sp>
        <p:nvSpPr>
          <p:cNvPr id="26" name="Shape 23"/>
          <p:cNvSpPr/>
          <p:nvPr/>
        </p:nvSpPr>
        <p:spPr>
          <a:xfrm>
            <a:off x="9237810" y="2459736"/>
            <a:ext cx="2515278" cy="537301"/>
          </a:xfrm>
          <a:prstGeom prst="rect">
            <a:avLst/>
          </a:prstGeom>
          <a:solidFill>
            <a:srgbClr val="FFFFFF"/>
          </a:solidFill>
          <a:ln w="12700">
            <a:solidFill>
              <a:srgbClr val="FFFFFF"/>
            </a:solidFill>
            <a:prstDash val="solid"/>
          </a:ln>
        </p:spPr>
      </p:sp>
      <p:sp>
        <p:nvSpPr>
          <p:cNvPr id="27" name="Text 24"/>
          <p:cNvSpPr/>
          <p:nvPr/>
        </p:nvSpPr>
        <p:spPr>
          <a:xfrm>
            <a:off x="9356682" y="2528316"/>
            <a:ext cx="2277534" cy="400141"/>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392–394 → 408–410</a:t>
            </a:r>
            <a:endParaRPr lang="en-US" sz="1677" dirty="0"/>
          </a:p>
        </p:txBody>
      </p:sp>
      <p:sp>
        <p:nvSpPr>
          <p:cNvPr id="28" name="Shape 25"/>
          <p:cNvSpPr/>
          <p:nvPr/>
        </p:nvSpPr>
        <p:spPr>
          <a:xfrm>
            <a:off x="438912" y="2997037"/>
            <a:ext cx="2149419" cy="537301"/>
          </a:xfrm>
          <a:prstGeom prst="rect">
            <a:avLst/>
          </a:prstGeom>
          <a:solidFill>
            <a:srgbClr val="F0EBE1"/>
          </a:solidFill>
          <a:ln w="12700">
            <a:solidFill>
              <a:srgbClr val="F0EBE1"/>
            </a:solidFill>
            <a:prstDash val="solid"/>
          </a:ln>
        </p:spPr>
      </p:sp>
      <p:sp>
        <p:nvSpPr>
          <p:cNvPr id="29" name="Text 26"/>
          <p:cNvSpPr/>
          <p:nvPr/>
        </p:nvSpPr>
        <p:spPr>
          <a:xfrm>
            <a:off x="557784" y="3065617"/>
            <a:ext cx="1911675" cy="400141"/>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94.3B.- / .3H.-</a:t>
            </a:r>
            <a:endParaRPr lang="en-US" sz="1677" dirty="0"/>
          </a:p>
        </p:txBody>
      </p:sp>
      <p:sp>
        <p:nvSpPr>
          <p:cNvPr id="30" name="Shape 27"/>
          <p:cNvSpPr/>
          <p:nvPr/>
        </p:nvSpPr>
        <p:spPr>
          <a:xfrm>
            <a:off x="2588331" y="2997037"/>
            <a:ext cx="6649479" cy="537301"/>
          </a:xfrm>
          <a:prstGeom prst="rect">
            <a:avLst/>
          </a:prstGeom>
          <a:solidFill>
            <a:srgbClr val="F0EBE1"/>
          </a:solidFill>
          <a:ln w="12700">
            <a:solidFill>
              <a:srgbClr val="F0EBE1"/>
            </a:solidFill>
            <a:prstDash val="solid"/>
          </a:ln>
        </p:spPr>
      </p:sp>
      <p:sp>
        <p:nvSpPr>
          <p:cNvPr id="31" name="Text 28"/>
          <p:cNvSpPr/>
          <p:nvPr/>
        </p:nvSpPr>
        <p:spPr>
          <a:xfrm>
            <a:off x="2707203" y="3065617"/>
            <a:ext cx="6411735" cy="400141"/>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Patientenbezogene Pflege an 7/7 Tagen</a:t>
            </a:r>
            <a:endParaRPr lang="en-US" sz="1677" dirty="0"/>
          </a:p>
        </p:txBody>
      </p:sp>
      <p:sp>
        <p:nvSpPr>
          <p:cNvPr id="32" name="Shape 29"/>
          <p:cNvSpPr/>
          <p:nvPr/>
        </p:nvSpPr>
        <p:spPr>
          <a:xfrm>
            <a:off x="9237810" y="2997037"/>
            <a:ext cx="2515278" cy="537301"/>
          </a:xfrm>
          <a:prstGeom prst="rect">
            <a:avLst/>
          </a:prstGeom>
          <a:solidFill>
            <a:srgbClr val="F0EBE1"/>
          </a:solidFill>
          <a:ln w="12700">
            <a:solidFill>
              <a:srgbClr val="F0EBE1"/>
            </a:solidFill>
            <a:prstDash val="solid"/>
          </a:ln>
        </p:spPr>
      </p:sp>
      <p:sp>
        <p:nvSpPr>
          <p:cNvPr id="33" name="Text 30"/>
          <p:cNvSpPr/>
          <p:nvPr/>
        </p:nvSpPr>
        <p:spPr>
          <a:xfrm>
            <a:off x="9356682" y="3065617"/>
            <a:ext cx="2277534" cy="400141"/>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396; 400 → 412; 416</a:t>
            </a:r>
            <a:endParaRPr lang="en-US" sz="1677" dirty="0"/>
          </a:p>
        </p:txBody>
      </p:sp>
      <p:sp>
        <p:nvSpPr>
          <p:cNvPr id="34" name="Shape 31"/>
          <p:cNvSpPr/>
          <p:nvPr/>
        </p:nvSpPr>
        <p:spPr>
          <a:xfrm>
            <a:off x="438912" y="3534339"/>
            <a:ext cx="2149419" cy="537301"/>
          </a:xfrm>
          <a:prstGeom prst="rect">
            <a:avLst/>
          </a:prstGeom>
          <a:solidFill>
            <a:srgbClr val="FFFFFF"/>
          </a:solidFill>
          <a:ln w="12700">
            <a:solidFill>
              <a:srgbClr val="FFFFFF"/>
            </a:solidFill>
            <a:prstDash val="solid"/>
          </a:ln>
        </p:spPr>
      </p:sp>
      <p:sp>
        <p:nvSpPr>
          <p:cNvPr id="35" name="Text 32"/>
          <p:cNvSpPr/>
          <p:nvPr/>
        </p:nvSpPr>
        <p:spPr>
          <a:xfrm>
            <a:off x="557784" y="3602919"/>
            <a:ext cx="1911675" cy="400141"/>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94.3C.-</a:t>
            </a:r>
            <a:endParaRPr lang="en-US" sz="1677" dirty="0"/>
          </a:p>
        </p:txBody>
      </p:sp>
      <p:sp>
        <p:nvSpPr>
          <p:cNvPr id="36" name="Shape 33"/>
          <p:cNvSpPr/>
          <p:nvPr/>
        </p:nvSpPr>
        <p:spPr>
          <a:xfrm>
            <a:off x="2588331" y="3534339"/>
            <a:ext cx="6649479" cy="537301"/>
          </a:xfrm>
          <a:prstGeom prst="rect">
            <a:avLst/>
          </a:prstGeom>
          <a:solidFill>
            <a:srgbClr val="FFFFFF"/>
          </a:solidFill>
          <a:ln w="12700">
            <a:solidFill>
              <a:srgbClr val="FFFFFF"/>
            </a:solidFill>
            <a:prstDash val="solid"/>
          </a:ln>
        </p:spPr>
      </p:sp>
      <p:sp>
        <p:nvSpPr>
          <p:cNvPr id="37" name="Text 34"/>
          <p:cNvSpPr/>
          <p:nvPr/>
        </p:nvSpPr>
        <p:spPr>
          <a:xfrm>
            <a:off x="2707203" y="3602919"/>
            <a:ext cx="6411735" cy="400141"/>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Ärztliche Visite 5/7; intensive Pflege 7/7</a:t>
            </a:r>
            <a:endParaRPr lang="en-US" sz="1677" dirty="0"/>
          </a:p>
        </p:txBody>
      </p:sp>
      <p:sp>
        <p:nvSpPr>
          <p:cNvPr id="38" name="Shape 35"/>
          <p:cNvSpPr/>
          <p:nvPr/>
        </p:nvSpPr>
        <p:spPr>
          <a:xfrm>
            <a:off x="9237810" y="3534339"/>
            <a:ext cx="2515278" cy="537301"/>
          </a:xfrm>
          <a:prstGeom prst="rect">
            <a:avLst/>
          </a:prstGeom>
          <a:solidFill>
            <a:srgbClr val="FFFFFF"/>
          </a:solidFill>
          <a:ln w="12700">
            <a:solidFill>
              <a:srgbClr val="FFFFFF"/>
            </a:solidFill>
            <a:prstDash val="solid"/>
          </a:ln>
        </p:spPr>
      </p:sp>
      <p:sp>
        <p:nvSpPr>
          <p:cNvPr id="39" name="Text 36"/>
          <p:cNvSpPr/>
          <p:nvPr/>
        </p:nvSpPr>
        <p:spPr>
          <a:xfrm>
            <a:off x="9356682" y="3602919"/>
            <a:ext cx="2277534" cy="400141"/>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396–397 → 412–413</a:t>
            </a:r>
            <a:endParaRPr lang="en-US" sz="1677" dirty="0"/>
          </a:p>
        </p:txBody>
      </p:sp>
      <p:sp>
        <p:nvSpPr>
          <p:cNvPr id="40" name="Shape 37"/>
          <p:cNvSpPr/>
          <p:nvPr/>
        </p:nvSpPr>
        <p:spPr>
          <a:xfrm>
            <a:off x="438912" y="4071640"/>
            <a:ext cx="2149419" cy="537301"/>
          </a:xfrm>
          <a:prstGeom prst="rect">
            <a:avLst/>
          </a:prstGeom>
          <a:solidFill>
            <a:srgbClr val="F0EBE1"/>
          </a:solidFill>
          <a:ln w="12700">
            <a:solidFill>
              <a:srgbClr val="F0EBE1"/>
            </a:solidFill>
            <a:prstDash val="solid"/>
          </a:ln>
        </p:spPr>
      </p:sp>
      <p:sp>
        <p:nvSpPr>
          <p:cNvPr id="41" name="Text 38"/>
          <p:cNvSpPr/>
          <p:nvPr/>
        </p:nvSpPr>
        <p:spPr>
          <a:xfrm>
            <a:off x="557784" y="4140220"/>
            <a:ext cx="1911675" cy="400141"/>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94.3D.- / .3E.-</a:t>
            </a:r>
            <a:endParaRPr lang="en-US" sz="1677" dirty="0"/>
          </a:p>
        </p:txBody>
      </p:sp>
      <p:sp>
        <p:nvSpPr>
          <p:cNvPr id="42" name="Shape 39"/>
          <p:cNvSpPr/>
          <p:nvPr/>
        </p:nvSpPr>
        <p:spPr>
          <a:xfrm>
            <a:off x="2588331" y="4071640"/>
            <a:ext cx="6649479" cy="537301"/>
          </a:xfrm>
          <a:prstGeom prst="rect">
            <a:avLst/>
          </a:prstGeom>
          <a:solidFill>
            <a:srgbClr val="F0EBE1"/>
          </a:solidFill>
          <a:ln w="12700">
            <a:solidFill>
              <a:srgbClr val="F0EBE1"/>
            </a:solidFill>
            <a:prstDash val="solid"/>
          </a:ln>
        </p:spPr>
      </p:sp>
      <p:sp>
        <p:nvSpPr>
          <p:cNvPr id="43" name="Text 40"/>
          <p:cNvSpPr/>
          <p:nvPr/>
        </p:nvSpPr>
        <p:spPr>
          <a:xfrm>
            <a:off x="2707203" y="4140220"/>
            <a:ext cx="6411735" cy="400141"/>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Befunderhebung an jedem Tag gemäss Einzelregel</a:t>
            </a:r>
            <a:endParaRPr lang="en-US" sz="1677" dirty="0"/>
          </a:p>
        </p:txBody>
      </p:sp>
      <p:sp>
        <p:nvSpPr>
          <p:cNvPr id="44" name="Shape 41"/>
          <p:cNvSpPr/>
          <p:nvPr/>
        </p:nvSpPr>
        <p:spPr>
          <a:xfrm>
            <a:off x="9237810" y="4071640"/>
            <a:ext cx="2515278" cy="537301"/>
          </a:xfrm>
          <a:prstGeom prst="rect">
            <a:avLst/>
          </a:prstGeom>
          <a:solidFill>
            <a:srgbClr val="F0EBE1"/>
          </a:solidFill>
          <a:ln w="12700">
            <a:solidFill>
              <a:srgbClr val="F0EBE1"/>
            </a:solidFill>
            <a:prstDash val="solid"/>
          </a:ln>
        </p:spPr>
      </p:sp>
      <p:sp>
        <p:nvSpPr>
          <p:cNvPr id="45" name="Text 42"/>
          <p:cNvSpPr/>
          <p:nvPr/>
        </p:nvSpPr>
        <p:spPr>
          <a:xfrm>
            <a:off x="9356682" y="4140220"/>
            <a:ext cx="2277534" cy="400141"/>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397–398 → 413–414</a:t>
            </a:r>
            <a:endParaRPr lang="en-US" sz="1677" dirty="0"/>
          </a:p>
        </p:txBody>
      </p:sp>
      <p:sp>
        <p:nvSpPr>
          <p:cNvPr id="46" name="Shape 43"/>
          <p:cNvSpPr/>
          <p:nvPr/>
        </p:nvSpPr>
        <p:spPr>
          <a:xfrm>
            <a:off x="438912" y="4608942"/>
            <a:ext cx="2149419" cy="758586"/>
          </a:xfrm>
          <a:prstGeom prst="rect">
            <a:avLst/>
          </a:prstGeom>
          <a:solidFill>
            <a:srgbClr val="FFFFFF"/>
          </a:solidFill>
          <a:ln w="12700">
            <a:solidFill>
              <a:srgbClr val="FFFFFF"/>
            </a:solidFill>
            <a:prstDash val="solid"/>
          </a:ln>
        </p:spPr>
      </p:sp>
      <p:sp>
        <p:nvSpPr>
          <p:cNvPr id="47" name="Text 44"/>
          <p:cNvSpPr/>
          <p:nvPr/>
        </p:nvSpPr>
        <p:spPr>
          <a:xfrm>
            <a:off x="557784" y="4677522"/>
            <a:ext cx="1911675" cy="621426"/>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94.4A.-</a:t>
            </a:r>
            <a:endParaRPr lang="en-US" sz="1677" dirty="0"/>
          </a:p>
        </p:txBody>
      </p:sp>
      <p:sp>
        <p:nvSpPr>
          <p:cNvPr id="48" name="Shape 45"/>
          <p:cNvSpPr/>
          <p:nvPr/>
        </p:nvSpPr>
        <p:spPr>
          <a:xfrm>
            <a:off x="2588331" y="4608942"/>
            <a:ext cx="6649479" cy="758586"/>
          </a:xfrm>
          <a:prstGeom prst="rect">
            <a:avLst/>
          </a:prstGeom>
          <a:solidFill>
            <a:srgbClr val="FFFFFF"/>
          </a:solidFill>
          <a:ln w="12700">
            <a:solidFill>
              <a:srgbClr val="FFFFFF"/>
            </a:solidFill>
            <a:prstDash val="solid"/>
          </a:ln>
        </p:spPr>
      </p:sp>
      <p:sp>
        <p:nvSpPr>
          <p:cNvPr id="49" name="Text 46"/>
          <p:cNvSpPr/>
          <p:nvPr/>
        </p:nvSpPr>
        <p:spPr>
          <a:xfrm>
            <a:off x="2707203" y="4677522"/>
            <a:ext cx="6411735" cy="621426"/>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Pflegerisch-sozialpädagogische Beurteilung der Mutter-Kind-Interaktion an 5/7 Tagen</a:t>
            </a:r>
            <a:endParaRPr lang="en-US" sz="1677" dirty="0"/>
          </a:p>
        </p:txBody>
      </p:sp>
      <p:sp>
        <p:nvSpPr>
          <p:cNvPr id="50" name="Shape 47"/>
          <p:cNvSpPr/>
          <p:nvPr/>
        </p:nvSpPr>
        <p:spPr>
          <a:xfrm>
            <a:off x="9237810" y="4608942"/>
            <a:ext cx="2515278" cy="758586"/>
          </a:xfrm>
          <a:prstGeom prst="rect">
            <a:avLst/>
          </a:prstGeom>
          <a:solidFill>
            <a:srgbClr val="FFFFFF"/>
          </a:solidFill>
          <a:ln w="12700">
            <a:solidFill>
              <a:srgbClr val="FFFFFF"/>
            </a:solidFill>
            <a:prstDash val="solid"/>
          </a:ln>
        </p:spPr>
      </p:sp>
      <p:sp>
        <p:nvSpPr>
          <p:cNvPr id="51" name="Text 48"/>
          <p:cNvSpPr/>
          <p:nvPr/>
        </p:nvSpPr>
        <p:spPr>
          <a:xfrm>
            <a:off x="9356682" y="4677522"/>
            <a:ext cx="2277534" cy="621426"/>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401 → 417</a:t>
            </a:r>
            <a:endParaRPr lang="en-US" sz="1677" dirty="0"/>
          </a:p>
        </p:txBody>
      </p:sp>
      <p:sp>
        <p:nvSpPr>
          <p:cNvPr id="52" name="Shape 49"/>
          <p:cNvSpPr/>
          <p:nvPr/>
        </p:nvSpPr>
        <p:spPr>
          <a:xfrm>
            <a:off x="438912" y="5577840"/>
            <a:ext cx="11314176" cy="539496"/>
          </a:xfrm>
          <a:prstGeom prst="rect">
            <a:avLst/>
          </a:prstGeom>
          <a:solidFill>
            <a:srgbClr val="ECEFDF"/>
          </a:solidFill>
          <a:ln w="12700">
            <a:solidFill>
              <a:srgbClr val="ECEFDF"/>
            </a:solidFill>
            <a:prstDash val="solid"/>
          </a:ln>
        </p:spPr>
      </p:sp>
      <p:sp>
        <p:nvSpPr>
          <p:cNvPr id="53" name="Shape 50"/>
          <p:cNvSpPr/>
          <p:nvPr/>
        </p:nvSpPr>
        <p:spPr>
          <a:xfrm>
            <a:off x="438912" y="5577840"/>
            <a:ext cx="41148" cy="539496"/>
          </a:xfrm>
          <a:prstGeom prst="rect">
            <a:avLst/>
          </a:prstGeom>
          <a:solidFill>
            <a:srgbClr val="284907"/>
          </a:solidFill>
          <a:ln w="12700">
            <a:solidFill>
              <a:srgbClr val="284907"/>
            </a:solidFill>
            <a:prstDash val="solid"/>
          </a:ln>
        </p:spPr>
      </p:sp>
      <p:sp>
        <p:nvSpPr>
          <p:cNvPr id="54" name="Text 51"/>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94.3D: ärztlich. 94.3E: ärztlich, psychologisch oder pflegerisch-sozialpädagogisch. Ärztliche Anordnung erforderlich.</a:t>
            </a:r>
            <a:endParaRPr lang="en-US" sz="1512" dirty="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ANHANG | UMSTELLUNG UND NACHWEIS</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FREQUENZREGISTER</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C | Frequenzregister 3/3: weitere Komplexbehandlungen</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 S. 403–405, 409–410, 436–437, 448–449; CHOP 2027: S. 419–421, 425–426, 452–454, 465–466.</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105 / 124</a:t>
            </a:r>
            <a:endParaRPr lang="en-US" sz="900" dirty="0"/>
          </a:p>
        </p:txBody>
      </p:sp>
      <p:sp>
        <p:nvSpPr>
          <p:cNvPr id="16" name="Shape 13"/>
          <p:cNvSpPr/>
          <p:nvPr/>
        </p:nvSpPr>
        <p:spPr>
          <a:xfrm>
            <a:off x="438912" y="2020824"/>
            <a:ext cx="2240884" cy="438912"/>
          </a:xfrm>
          <a:prstGeom prst="rect">
            <a:avLst/>
          </a:prstGeom>
          <a:solidFill>
            <a:srgbClr val="303D43"/>
          </a:solidFill>
          <a:ln w="12700">
            <a:solidFill>
              <a:srgbClr val="303D43"/>
            </a:solidFill>
            <a:prstDash val="solid"/>
          </a:ln>
        </p:spPr>
      </p:sp>
      <p:sp>
        <p:nvSpPr>
          <p:cNvPr id="17" name="Text 14"/>
          <p:cNvSpPr/>
          <p:nvPr/>
        </p:nvSpPr>
        <p:spPr>
          <a:xfrm>
            <a:off x="557784" y="2093976"/>
            <a:ext cx="2003140"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Kodebereich</a:t>
            </a:r>
            <a:endParaRPr lang="en-US" sz="1327" dirty="0"/>
          </a:p>
        </p:txBody>
      </p:sp>
      <p:sp>
        <p:nvSpPr>
          <p:cNvPr id="18" name="Shape 15"/>
          <p:cNvSpPr/>
          <p:nvPr/>
        </p:nvSpPr>
        <p:spPr>
          <a:xfrm>
            <a:off x="2679796" y="2020824"/>
            <a:ext cx="5259217" cy="438912"/>
          </a:xfrm>
          <a:prstGeom prst="rect">
            <a:avLst/>
          </a:prstGeom>
          <a:solidFill>
            <a:srgbClr val="303D43"/>
          </a:solidFill>
          <a:ln w="12700">
            <a:solidFill>
              <a:srgbClr val="303D43"/>
            </a:solidFill>
            <a:prstDash val="solid"/>
          </a:ln>
        </p:spPr>
      </p:sp>
      <p:sp>
        <p:nvSpPr>
          <p:cNvPr id="19" name="Text 16"/>
          <p:cNvSpPr/>
          <p:nvPr/>
        </p:nvSpPr>
        <p:spPr>
          <a:xfrm>
            <a:off x="2798668" y="2093976"/>
            <a:ext cx="5021473"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2027 massgebliche Präzisierung</a:t>
            </a:r>
            <a:endParaRPr lang="en-US" sz="1327" dirty="0"/>
          </a:p>
        </p:txBody>
      </p:sp>
      <p:sp>
        <p:nvSpPr>
          <p:cNvPr id="20" name="Shape 17"/>
          <p:cNvSpPr/>
          <p:nvPr/>
        </p:nvSpPr>
        <p:spPr>
          <a:xfrm>
            <a:off x="7939013" y="2020824"/>
            <a:ext cx="3814075" cy="438912"/>
          </a:xfrm>
          <a:prstGeom prst="rect">
            <a:avLst/>
          </a:prstGeom>
          <a:solidFill>
            <a:srgbClr val="303D43"/>
          </a:solidFill>
          <a:ln w="12700">
            <a:solidFill>
              <a:srgbClr val="303D43"/>
            </a:solidFill>
            <a:prstDash val="solid"/>
          </a:ln>
        </p:spPr>
      </p:sp>
      <p:sp>
        <p:nvSpPr>
          <p:cNvPr id="21" name="Text 18"/>
          <p:cNvSpPr/>
          <p:nvPr/>
        </p:nvSpPr>
        <p:spPr>
          <a:xfrm>
            <a:off x="8057885" y="2093976"/>
            <a:ext cx="3576331"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Unverändert mitlesen</a:t>
            </a:r>
            <a:endParaRPr lang="en-US" sz="1327" dirty="0"/>
          </a:p>
        </p:txBody>
      </p:sp>
      <p:sp>
        <p:nvSpPr>
          <p:cNvPr id="22" name="Shape 19"/>
          <p:cNvSpPr/>
          <p:nvPr/>
        </p:nvSpPr>
        <p:spPr>
          <a:xfrm>
            <a:off x="438912" y="2459736"/>
            <a:ext cx="2240884" cy="726948"/>
          </a:xfrm>
          <a:prstGeom prst="rect">
            <a:avLst/>
          </a:prstGeom>
          <a:solidFill>
            <a:srgbClr val="FFFFFF"/>
          </a:solidFill>
          <a:ln w="12700">
            <a:solidFill>
              <a:srgbClr val="FFFFFF"/>
            </a:solidFill>
            <a:prstDash val="solid"/>
          </a:ln>
        </p:spPr>
      </p:sp>
      <p:sp>
        <p:nvSpPr>
          <p:cNvPr id="23" name="Text 20"/>
          <p:cNvSpPr/>
          <p:nvPr/>
        </p:nvSpPr>
        <p:spPr>
          <a:xfrm>
            <a:off x="557784" y="2528316"/>
            <a:ext cx="2003140" cy="58978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94.6A.1- / .2-</a:t>
            </a:r>
            <a:endParaRPr lang="en-US" sz="1677" dirty="0"/>
          </a:p>
        </p:txBody>
      </p:sp>
      <p:sp>
        <p:nvSpPr>
          <p:cNvPr id="24" name="Shape 21"/>
          <p:cNvSpPr/>
          <p:nvPr/>
        </p:nvSpPr>
        <p:spPr>
          <a:xfrm>
            <a:off x="2679796" y="2459736"/>
            <a:ext cx="5259217" cy="726948"/>
          </a:xfrm>
          <a:prstGeom prst="rect">
            <a:avLst/>
          </a:prstGeom>
          <a:solidFill>
            <a:srgbClr val="FFFFFF"/>
          </a:solidFill>
          <a:ln w="12700">
            <a:solidFill>
              <a:srgbClr val="FFFFFF"/>
            </a:solidFill>
            <a:prstDash val="solid"/>
          </a:ln>
        </p:spPr>
      </p:sp>
      <p:sp>
        <p:nvSpPr>
          <p:cNvPr id="25" name="Text 22"/>
          <p:cNvSpPr/>
          <p:nvPr/>
        </p:nvSpPr>
        <p:spPr>
          <a:xfrm>
            <a:off x="2798668" y="2528316"/>
            <a:ext cx="5021473"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Therapieteilnahme an 5/7 Tagen</a:t>
            </a:r>
            <a:endParaRPr lang="en-US" sz="1677" dirty="0"/>
          </a:p>
        </p:txBody>
      </p:sp>
      <p:sp>
        <p:nvSpPr>
          <p:cNvPr id="26" name="Shape 23"/>
          <p:cNvSpPr/>
          <p:nvPr/>
        </p:nvSpPr>
        <p:spPr>
          <a:xfrm>
            <a:off x="7939013" y="2459736"/>
            <a:ext cx="3814075" cy="726948"/>
          </a:xfrm>
          <a:prstGeom prst="rect">
            <a:avLst/>
          </a:prstGeom>
          <a:solidFill>
            <a:srgbClr val="FFFFFF"/>
          </a:solidFill>
          <a:ln w="12700">
            <a:solidFill>
              <a:srgbClr val="FFFFFF"/>
            </a:solidFill>
            <a:prstDash val="solid"/>
          </a:ln>
        </p:spPr>
      </p:sp>
      <p:sp>
        <p:nvSpPr>
          <p:cNvPr id="27" name="Text 24"/>
          <p:cNvSpPr/>
          <p:nvPr/>
        </p:nvSpPr>
        <p:spPr>
          <a:xfrm>
            <a:off x="8057885" y="2528316"/>
            <a:ext cx="3576331"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Wochenstunden, Einheiten und weitere Vorgaben</a:t>
            </a:r>
            <a:endParaRPr lang="en-US" sz="1677" dirty="0"/>
          </a:p>
        </p:txBody>
      </p:sp>
      <p:sp>
        <p:nvSpPr>
          <p:cNvPr id="28" name="Shape 25"/>
          <p:cNvSpPr/>
          <p:nvPr/>
        </p:nvSpPr>
        <p:spPr>
          <a:xfrm>
            <a:off x="438912" y="3186684"/>
            <a:ext cx="2240884" cy="726948"/>
          </a:xfrm>
          <a:prstGeom prst="rect">
            <a:avLst/>
          </a:prstGeom>
          <a:solidFill>
            <a:srgbClr val="F0EBE1"/>
          </a:solidFill>
          <a:ln w="12700">
            <a:solidFill>
              <a:srgbClr val="F0EBE1"/>
            </a:solidFill>
            <a:prstDash val="solid"/>
          </a:ln>
        </p:spPr>
      </p:sp>
      <p:sp>
        <p:nvSpPr>
          <p:cNvPr id="29" name="Text 26"/>
          <p:cNvSpPr/>
          <p:nvPr/>
        </p:nvSpPr>
        <p:spPr>
          <a:xfrm>
            <a:off x="557784" y="3255264"/>
            <a:ext cx="2003140" cy="58978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94.93.- / 94.94.-</a:t>
            </a:r>
            <a:endParaRPr lang="en-US" sz="1677" dirty="0"/>
          </a:p>
        </p:txBody>
      </p:sp>
      <p:sp>
        <p:nvSpPr>
          <p:cNvPr id="30" name="Shape 27"/>
          <p:cNvSpPr/>
          <p:nvPr/>
        </p:nvSpPr>
        <p:spPr>
          <a:xfrm>
            <a:off x="2679796" y="3186684"/>
            <a:ext cx="5259217" cy="726948"/>
          </a:xfrm>
          <a:prstGeom prst="rect">
            <a:avLst/>
          </a:prstGeom>
          <a:solidFill>
            <a:srgbClr val="F0EBE1"/>
          </a:solidFill>
          <a:ln w="12700">
            <a:solidFill>
              <a:srgbClr val="F0EBE1"/>
            </a:solidFill>
            <a:prstDash val="solid"/>
          </a:ln>
        </p:spPr>
      </p:sp>
      <p:sp>
        <p:nvSpPr>
          <p:cNvPr id="31" name="Text 28"/>
          <p:cNvSpPr/>
          <p:nvPr/>
        </p:nvSpPr>
        <p:spPr>
          <a:xfrm>
            <a:off x="2798668" y="3255264"/>
            <a:ext cx="5021473"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Befunderhebung / Reevaluation an jedem Tag</a:t>
            </a:r>
            <a:endParaRPr lang="en-US" sz="1677" dirty="0"/>
          </a:p>
        </p:txBody>
      </p:sp>
      <p:sp>
        <p:nvSpPr>
          <p:cNvPr id="32" name="Shape 29"/>
          <p:cNvSpPr/>
          <p:nvPr/>
        </p:nvSpPr>
        <p:spPr>
          <a:xfrm>
            <a:off x="7939013" y="3186684"/>
            <a:ext cx="3814075" cy="726948"/>
          </a:xfrm>
          <a:prstGeom prst="rect">
            <a:avLst/>
          </a:prstGeom>
          <a:solidFill>
            <a:srgbClr val="F0EBE1"/>
          </a:solidFill>
          <a:ln w="12700">
            <a:solidFill>
              <a:srgbClr val="F0EBE1"/>
            </a:solidFill>
            <a:prstDash val="solid"/>
          </a:ln>
        </p:spPr>
      </p:sp>
      <p:sp>
        <p:nvSpPr>
          <p:cNvPr id="33" name="Text 30"/>
          <p:cNvSpPr/>
          <p:nvPr/>
        </p:nvSpPr>
        <p:spPr>
          <a:xfrm>
            <a:off x="8057885" y="3255264"/>
            <a:ext cx="3576331"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Indikation und situationsbezogene Anforderungen</a:t>
            </a:r>
            <a:endParaRPr lang="en-US" sz="1677" dirty="0"/>
          </a:p>
        </p:txBody>
      </p:sp>
      <p:sp>
        <p:nvSpPr>
          <p:cNvPr id="34" name="Shape 31"/>
          <p:cNvSpPr/>
          <p:nvPr/>
        </p:nvSpPr>
        <p:spPr>
          <a:xfrm>
            <a:off x="438912" y="3913632"/>
            <a:ext cx="2240884" cy="726948"/>
          </a:xfrm>
          <a:prstGeom prst="rect">
            <a:avLst/>
          </a:prstGeom>
          <a:solidFill>
            <a:srgbClr val="FFFFFF"/>
          </a:solidFill>
          <a:ln w="12700">
            <a:solidFill>
              <a:srgbClr val="FFFFFF"/>
            </a:solidFill>
            <a:prstDash val="solid"/>
          </a:ln>
        </p:spPr>
      </p:sp>
      <p:sp>
        <p:nvSpPr>
          <p:cNvPr id="35" name="Text 32"/>
          <p:cNvSpPr/>
          <p:nvPr/>
        </p:nvSpPr>
        <p:spPr>
          <a:xfrm>
            <a:off x="557784" y="3982212"/>
            <a:ext cx="2003140" cy="58978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99.B6.2- / .3-</a:t>
            </a:r>
            <a:endParaRPr lang="en-US" sz="1677" dirty="0"/>
          </a:p>
        </p:txBody>
      </p:sp>
      <p:sp>
        <p:nvSpPr>
          <p:cNvPr id="36" name="Shape 33"/>
          <p:cNvSpPr/>
          <p:nvPr/>
        </p:nvSpPr>
        <p:spPr>
          <a:xfrm>
            <a:off x="2679796" y="3913632"/>
            <a:ext cx="5259217" cy="726948"/>
          </a:xfrm>
          <a:prstGeom prst="rect">
            <a:avLst/>
          </a:prstGeom>
          <a:solidFill>
            <a:srgbClr val="FFFFFF"/>
          </a:solidFill>
          <a:ln w="12700">
            <a:solidFill>
              <a:srgbClr val="FFFFFF"/>
            </a:solidFill>
            <a:prstDash val="solid"/>
          </a:ln>
        </p:spPr>
      </p:sp>
      <p:sp>
        <p:nvSpPr>
          <p:cNvPr id="37" name="Text 34"/>
          <p:cNvSpPr/>
          <p:nvPr/>
        </p:nvSpPr>
        <p:spPr>
          <a:xfrm>
            <a:off x="2798668" y="3982212"/>
            <a:ext cx="5021473"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Visiten 5/7; Wundkontrolle 7/7</a:t>
            </a:r>
            <a:endParaRPr lang="en-US" sz="1677" dirty="0"/>
          </a:p>
        </p:txBody>
      </p:sp>
      <p:sp>
        <p:nvSpPr>
          <p:cNvPr id="38" name="Shape 35"/>
          <p:cNvSpPr/>
          <p:nvPr/>
        </p:nvSpPr>
        <p:spPr>
          <a:xfrm>
            <a:off x="7939013" y="3913632"/>
            <a:ext cx="3814075" cy="726948"/>
          </a:xfrm>
          <a:prstGeom prst="rect">
            <a:avLst/>
          </a:prstGeom>
          <a:solidFill>
            <a:srgbClr val="FFFFFF"/>
          </a:solidFill>
          <a:ln w="12700">
            <a:solidFill>
              <a:srgbClr val="FFFFFF"/>
            </a:solidFill>
            <a:prstDash val="solid"/>
          </a:ln>
        </p:spPr>
      </p:sp>
      <p:sp>
        <p:nvSpPr>
          <p:cNvPr id="39" name="Text 36"/>
          <p:cNvSpPr/>
          <p:nvPr/>
        </p:nvSpPr>
        <p:spPr>
          <a:xfrm>
            <a:off x="8057885" y="3982212"/>
            <a:ext cx="3576331"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Weitere ärztliche Kontrollen je Merkmal</a:t>
            </a:r>
            <a:endParaRPr lang="en-US" sz="1677" dirty="0"/>
          </a:p>
        </p:txBody>
      </p:sp>
      <p:sp>
        <p:nvSpPr>
          <p:cNvPr id="40" name="Shape 37"/>
          <p:cNvSpPr/>
          <p:nvPr/>
        </p:nvSpPr>
        <p:spPr>
          <a:xfrm>
            <a:off x="438912" y="4640580"/>
            <a:ext cx="2240884" cy="726948"/>
          </a:xfrm>
          <a:prstGeom prst="rect">
            <a:avLst/>
          </a:prstGeom>
          <a:solidFill>
            <a:srgbClr val="F0EBE1"/>
          </a:solidFill>
          <a:ln w="12700">
            <a:solidFill>
              <a:srgbClr val="F0EBE1"/>
            </a:solidFill>
            <a:prstDash val="solid"/>
          </a:ln>
        </p:spPr>
      </p:sp>
      <p:sp>
        <p:nvSpPr>
          <p:cNvPr id="41" name="Text 38"/>
          <p:cNvSpPr/>
          <p:nvPr/>
        </p:nvSpPr>
        <p:spPr>
          <a:xfrm>
            <a:off x="557784" y="4709160"/>
            <a:ext cx="2003140" cy="58978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99.BD.-</a:t>
            </a:r>
            <a:endParaRPr lang="en-US" sz="1677" dirty="0"/>
          </a:p>
        </p:txBody>
      </p:sp>
      <p:sp>
        <p:nvSpPr>
          <p:cNvPr id="42" name="Shape 39"/>
          <p:cNvSpPr/>
          <p:nvPr/>
        </p:nvSpPr>
        <p:spPr>
          <a:xfrm>
            <a:off x="2679796" y="4640580"/>
            <a:ext cx="5259217" cy="726948"/>
          </a:xfrm>
          <a:prstGeom prst="rect">
            <a:avLst/>
          </a:prstGeom>
          <a:solidFill>
            <a:srgbClr val="F0EBE1"/>
          </a:solidFill>
          <a:ln w="12700">
            <a:solidFill>
              <a:srgbClr val="F0EBE1"/>
            </a:solidFill>
            <a:prstDash val="solid"/>
          </a:ln>
        </p:spPr>
      </p:sp>
      <p:sp>
        <p:nvSpPr>
          <p:cNvPr id="43" name="Text 40"/>
          <p:cNvSpPr/>
          <p:nvPr/>
        </p:nvSpPr>
        <p:spPr>
          <a:xfrm>
            <a:off x="2798668" y="4709160"/>
            <a:ext cx="5021473"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Einleitendes "tägliche" entfernt</a:t>
            </a:r>
            <a:endParaRPr lang="en-US" sz="1677" dirty="0"/>
          </a:p>
        </p:txBody>
      </p:sp>
      <p:sp>
        <p:nvSpPr>
          <p:cNvPr id="44" name="Shape 41"/>
          <p:cNvSpPr/>
          <p:nvPr/>
        </p:nvSpPr>
        <p:spPr>
          <a:xfrm>
            <a:off x="7939013" y="4640580"/>
            <a:ext cx="3814075" cy="726948"/>
          </a:xfrm>
          <a:prstGeom prst="rect">
            <a:avLst/>
          </a:prstGeom>
          <a:solidFill>
            <a:srgbClr val="F0EBE1"/>
          </a:solidFill>
          <a:ln w="12700">
            <a:solidFill>
              <a:srgbClr val="F0EBE1"/>
            </a:solidFill>
            <a:prstDash val="solid"/>
          </a:ln>
        </p:spPr>
      </p:sp>
      <p:sp>
        <p:nvSpPr>
          <p:cNvPr id="45" name="Text 42"/>
          <p:cNvSpPr/>
          <p:nvPr/>
        </p:nvSpPr>
        <p:spPr>
          <a:xfrm>
            <a:off x="8057885" y="4709160"/>
            <a:ext cx="3576331" cy="58978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Besondere Frequenz der ersten 21 Tage und Folgephase</a:t>
            </a:r>
            <a:endParaRPr lang="en-US" sz="1677" dirty="0"/>
          </a:p>
        </p:txBody>
      </p:sp>
      <p:sp>
        <p:nvSpPr>
          <p:cNvPr id="46" name="Shape 43"/>
          <p:cNvSpPr/>
          <p:nvPr/>
        </p:nvSpPr>
        <p:spPr>
          <a:xfrm>
            <a:off x="438912" y="5577840"/>
            <a:ext cx="11314176" cy="539496"/>
          </a:xfrm>
          <a:prstGeom prst="rect">
            <a:avLst/>
          </a:prstGeom>
          <a:solidFill>
            <a:srgbClr val="ECEFDF"/>
          </a:solidFill>
          <a:ln w="12700">
            <a:solidFill>
              <a:srgbClr val="ECEFDF"/>
            </a:solidFill>
            <a:prstDash val="solid"/>
          </a:ln>
        </p:spPr>
      </p:sp>
      <p:sp>
        <p:nvSpPr>
          <p:cNvPr id="47" name="Shape 44"/>
          <p:cNvSpPr/>
          <p:nvPr/>
        </p:nvSpPr>
        <p:spPr>
          <a:xfrm>
            <a:off x="438912" y="5577840"/>
            <a:ext cx="41148" cy="539496"/>
          </a:xfrm>
          <a:prstGeom prst="rect">
            <a:avLst/>
          </a:prstGeom>
          <a:solidFill>
            <a:srgbClr val="284907"/>
          </a:solidFill>
          <a:ln w="12700">
            <a:solidFill>
              <a:srgbClr val="284907"/>
            </a:solidFill>
            <a:prstDash val="solid"/>
          </a:ln>
        </p:spPr>
      </p:sp>
      <p:sp>
        <p:nvSpPr>
          <p:cNvPr id="48" name="Text 45"/>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466" b="1" dirty="0">
                <a:solidFill>
                  <a:srgbClr val="243239"/>
                </a:solidFill>
                <a:latin typeface="Arial" pitchFamily="34" charset="0"/>
                <a:ea typeface="Arial" pitchFamily="34" charset="-122"/>
                <a:cs typeface="Arial" pitchFamily="34" charset="-120"/>
              </a:rPr>
              <a:t>Die Einleitung nennt die Änderung eine Verdeutlichung von "täglich", keine pauschale Neukonzeption aller Behandlungen.</a:t>
            </a:r>
            <a:endParaRPr lang="en-US" sz="1466" dirty="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ANHANG | UMSTELLUNG UND NACHWEIS</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ZEITLICHES REGISTER</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C | Aus 2026 übernommene Anpassungen 1/2</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2027, Einleitung S. VII, IX und X.</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106 / 124</a:t>
            </a:r>
            <a:endParaRPr lang="en-US" sz="900" dirty="0"/>
          </a:p>
        </p:txBody>
      </p:sp>
      <p:sp>
        <p:nvSpPr>
          <p:cNvPr id="16" name="Shape 13"/>
          <p:cNvSpPr/>
          <p:nvPr/>
        </p:nvSpPr>
        <p:spPr>
          <a:xfrm>
            <a:off x="438912" y="2020824"/>
            <a:ext cx="2835404" cy="438912"/>
          </a:xfrm>
          <a:prstGeom prst="rect">
            <a:avLst/>
          </a:prstGeom>
          <a:solidFill>
            <a:srgbClr val="303D43"/>
          </a:solidFill>
          <a:ln w="12700">
            <a:solidFill>
              <a:srgbClr val="303D43"/>
            </a:solidFill>
            <a:prstDash val="solid"/>
          </a:ln>
        </p:spPr>
      </p:sp>
      <p:sp>
        <p:nvSpPr>
          <p:cNvPr id="17" name="Text 14"/>
          <p:cNvSpPr/>
          <p:nvPr/>
        </p:nvSpPr>
        <p:spPr>
          <a:xfrm>
            <a:off x="557784" y="2093976"/>
            <a:ext cx="2597660"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Bereich</a:t>
            </a:r>
            <a:endParaRPr lang="en-US" sz="1327" dirty="0"/>
          </a:p>
        </p:txBody>
      </p:sp>
      <p:sp>
        <p:nvSpPr>
          <p:cNvPr id="18" name="Shape 15"/>
          <p:cNvSpPr/>
          <p:nvPr/>
        </p:nvSpPr>
        <p:spPr>
          <a:xfrm>
            <a:off x="3274316" y="2020824"/>
            <a:ext cx="4390303" cy="438912"/>
          </a:xfrm>
          <a:prstGeom prst="rect">
            <a:avLst/>
          </a:prstGeom>
          <a:solidFill>
            <a:srgbClr val="303D43"/>
          </a:solidFill>
          <a:ln w="12700">
            <a:solidFill>
              <a:srgbClr val="303D43"/>
            </a:solidFill>
            <a:prstDash val="solid"/>
          </a:ln>
        </p:spPr>
      </p:sp>
      <p:sp>
        <p:nvSpPr>
          <p:cNvPr id="19" name="Text 16"/>
          <p:cNvSpPr/>
          <p:nvPr/>
        </p:nvSpPr>
        <p:spPr>
          <a:xfrm>
            <a:off x="3393188" y="2093976"/>
            <a:ext cx="4152559"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Unterjährige Herkunft laut Einleitung 2027</a:t>
            </a:r>
            <a:endParaRPr lang="en-US" sz="1327" dirty="0"/>
          </a:p>
        </p:txBody>
      </p:sp>
      <p:sp>
        <p:nvSpPr>
          <p:cNvPr id="20" name="Shape 17"/>
          <p:cNvSpPr/>
          <p:nvPr/>
        </p:nvSpPr>
        <p:spPr>
          <a:xfrm>
            <a:off x="7664619" y="2020824"/>
            <a:ext cx="4088469" cy="438912"/>
          </a:xfrm>
          <a:prstGeom prst="rect">
            <a:avLst/>
          </a:prstGeom>
          <a:solidFill>
            <a:srgbClr val="303D43"/>
          </a:solidFill>
          <a:ln w="12700">
            <a:solidFill>
              <a:srgbClr val="303D43"/>
            </a:solidFill>
            <a:prstDash val="solid"/>
          </a:ln>
        </p:spPr>
      </p:sp>
      <p:sp>
        <p:nvSpPr>
          <p:cNvPr id="21" name="Text 18"/>
          <p:cNvSpPr/>
          <p:nvPr/>
        </p:nvSpPr>
        <p:spPr>
          <a:xfrm>
            <a:off x="7783491" y="2093976"/>
            <a:ext cx="3850725"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Inhalt</a:t>
            </a:r>
            <a:endParaRPr lang="en-US" sz="1327" dirty="0"/>
          </a:p>
        </p:txBody>
      </p:sp>
      <p:sp>
        <p:nvSpPr>
          <p:cNvPr id="22" name="Shape 19"/>
          <p:cNvSpPr/>
          <p:nvPr/>
        </p:nvSpPr>
        <p:spPr>
          <a:xfrm>
            <a:off x="438912" y="2459736"/>
            <a:ext cx="2835404" cy="670072"/>
          </a:xfrm>
          <a:prstGeom prst="rect">
            <a:avLst/>
          </a:prstGeom>
          <a:solidFill>
            <a:srgbClr val="FFFFFF"/>
          </a:solidFill>
          <a:ln w="12700">
            <a:solidFill>
              <a:srgbClr val="FFFFFF"/>
            </a:solidFill>
            <a:prstDash val="solid"/>
          </a:ln>
        </p:spPr>
      </p:sp>
      <p:sp>
        <p:nvSpPr>
          <p:cNvPr id="23" name="Text 20"/>
          <p:cNvSpPr/>
          <p:nvPr/>
        </p:nvSpPr>
        <p:spPr>
          <a:xfrm>
            <a:off x="557784" y="2528316"/>
            <a:ext cx="2597660" cy="532912"/>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38.93.10 / .11 / .20</a:t>
            </a:r>
            <a:endParaRPr lang="en-US" sz="1677" dirty="0"/>
          </a:p>
        </p:txBody>
      </p:sp>
      <p:sp>
        <p:nvSpPr>
          <p:cNvPr id="24" name="Shape 21"/>
          <p:cNvSpPr/>
          <p:nvPr/>
        </p:nvSpPr>
        <p:spPr>
          <a:xfrm>
            <a:off x="3274316" y="2459736"/>
            <a:ext cx="4390303" cy="670072"/>
          </a:xfrm>
          <a:prstGeom prst="rect">
            <a:avLst/>
          </a:prstGeom>
          <a:solidFill>
            <a:srgbClr val="FFFFFF"/>
          </a:solidFill>
          <a:ln w="12700">
            <a:solidFill>
              <a:srgbClr val="FFFFFF"/>
            </a:solidFill>
            <a:prstDash val="solid"/>
          </a:ln>
        </p:spPr>
      </p:sp>
      <p:sp>
        <p:nvSpPr>
          <p:cNvPr id="25" name="Text 22"/>
          <p:cNvSpPr/>
          <p:nvPr/>
        </p:nvSpPr>
        <p:spPr>
          <a:xfrm>
            <a:off x="3393188" y="2528316"/>
            <a:ext cx="4152559" cy="532912"/>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Nr. 2 zur CHOP 2026</a:t>
            </a:r>
            <a:endParaRPr lang="en-US" sz="1677" dirty="0"/>
          </a:p>
        </p:txBody>
      </p:sp>
      <p:sp>
        <p:nvSpPr>
          <p:cNvPr id="26" name="Shape 23"/>
          <p:cNvSpPr/>
          <p:nvPr/>
        </p:nvSpPr>
        <p:spPr>
          <a:xfrm>
            <a:off x="7664619" y="2459736"/>
            <a:ext cx="4088469" cy="670072"/>
          </a:xfrm>
          <a:prstGeom prst="rect">
            <a:avLst/>
          </a:prstGeom>
          <a:solidFill>
            <a:srgbClr val="FFFFFF"/>
          </a:solidFill>
          <a:ln w="12700">
            <a:solidFill>
              <a:srgbClr val="FFFFFF"/>
            </a:solidFill>
            <a:prstDash val="solid"/>
          </a:ln>
        </p:spPr>
      </p:sp>
      <p:sp>
        <p:nvSpPr>
          <p:cNvPr id="27" name="Text 24"/>
          <p:cNvSpPr/>
          <p:nvPr/>
        </p:nvSpPr>
        <p:spPr>
          <a:xfrm>
            <a:off x="7783491" y="2528316"/>
            <a:ext cx="3850725" cy="532912"/>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PICC und nicht getunnelte / getunnelte Katheter</a:t>
            </a:r>
            <a:endParaRPr lang="en-US" sz="1677" dirty="0"/>
          </a:p>
        </p:txBody>
      </p:sp>
      <p:sp>
        <p:nvSpPr>
          <p:cNvPr id="28" name="Shape 25"/>
          <p:cNvSpPr/>
          <p:nvPr/>
        </p:nvSpPr>
        <p:spPr>
          <a:xfrm>
            <a:off x="438912" y="3129808"/>
            <a:ext cx="2835404" cy="670072"/>
          </a:xfrm>
          <a:prstGeom prst="rect">
            <a:avLst/>
          </a:prstGeom>
          <a:solidFill>
            <a:srgbClr val="F0EBE1"/>
          </a:solidFill>
          <a:ln w="12700">
            <a:solidFill>
              <a:srgbClr val="F0EBE1"/>
            </a:solidFill>
            <a:prstDash val="solid"/>
          </a:ln>
        </p:spPr>
      </p:sp>
      <p:sp>
        <p:nvSpPr>
          <p:cNvPr id="29" name="Text 26"/>
          <p:cNvSpPr/>
          <p:nvPr/>
        </p:nvSpPr>
        <p:spPr>
          <a:xfrm>
            <a:off x="557784" y="3198388"/>
            <a:ext cx="2597660" cy="532912"/>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41.0B.-</a:t>
            </a:r>
            <a:endParaRPr lang="en-US" sz="1677" dirty="0"/>
          </a:p>
        </p:txBody>
      </p:sp>
      <p:sp>
        <p:nvSpPr>
          <p:cNvPr id="30" name="Shape 27"/>
          <p:cNvSpPr/>
          <p:nvPr/>
        </p:nvSpPr>
        <p:spPr>
          <a:xfrm>
            <a:off x="3274316" y="3129808"/>
            <a:ext cx="4390303" cy="670072"/>
          </a:xfrm>
          <a:prstGeom prst="rect">
            <a:avLst/>
          </a:prstGeom>
          <a:solidFill>
            <a:srgbClr val="F0EBE1"/>
          </a:solidFill>
          <a:ln w="12700">
            <a:solidFill>
              <a:srgbClr val="F0EBE1"/>
            </a:solidFill>
            <a:prstDash val="solid"/>
          </a:ln>
        </p:spPr>
      </p:sp>
      <p:sp>
        <p:nvSpPr>
          <p:cNvPr id="31" name="Text 28"/>
          <p:cNvSpPr/>
          <p:nvPr/>
        </p:nvSpPr>
        <p:spPr>
          <a:xfrm>
            <a:off x="3393188" y="3198388"/>
            <a:ext cx="4152559" cy="532912"/>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Nr. 2 zur CHOP 2026</a:t>
            </a:r>
            <a:endParaRPr lang="en-US" sz="1677" dirty="0"/>
          </a:p>
        </p:txBody>
      </p:sp>
      <p:sp>
        <p:nvSpPr>
          <p:cNvPr id="32" name="Shape 29"/>
          <p:cNvSpPr/>
          <p:nvPr/>
        </p:nvSpPr>
        <p:spPr>
          <a:xfrm>
            <a:off x="7664619" y="3129808"/>
            <a:ext cx="4088469" cy="670072"/>
          </a:xfrm>
          <a:prstGeom prst="rect">
            <a:avLst/>
          </a:prstGeom>
          <a:solidFill>
            <a:srgbClr val="F0EBE1"/>
          </a:solidFill>
          <a:ln w="12700">
            <a:solidFill>
              <a:srgbClr val="F0EBE1"/>
            </a:solidFill>
            <a:prstDash val="solid"/>
          </a:ln>
        </p:spPr>
      </p:sp>
      <p:sp>
        <p:nvSpPr>
          <p:cNvPr id="33" name="Text 30"/>
          <p:cNvSpPr/>
          <p:nvPr/>
        </p:nvSpPr>
        <p:spPr>
          <a:xfrm>
            <a:off x="7783491" y="3198388"/>
            <a:ext cx="3850725" cy="532912"/>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Fraktionierte Stammzelltransplantation und Aufbereitung</a:t>
            </a:r>
            <a:endParaRPr lang="en-US" sz="1677" dirty="0"/>
          </a:p>
        </p:txBody>
      </p:sp>
      <p:sp>
        <p:nvSpPr>
          <p:cNvPr id="34" name="Shape 31"/>
          <p:cNvSpPr/>
          <p:nvPr/>
        </p:nvSpPr>
        <p:spPr>
          <a:xfrm>
            <a:off x="438912" y="3799881"/>
            <a:ext cx="2835404" cy="448788"/>
          </a:xfrm>
          <a:prstGeom prst="rect">
            <a:avLst/>
          </a:prstGeom>
          <a:solidFill>
            <a:srgbClr val="FFFFFF"/>
          </a:solidFill>
          <a:ln w="12700">
            <a:solidFill>
              <a:srgbClr val="FFFFFF"/>
            </a:solidFill>
            <a:prstDash val="solid"/>
          </a:ln>
        </p:spPr>
      </p:sp>
      <p:sp>
        <p:nvSpPr>
          <p:cNvPr id="35" name="Text 32"/>
          <p:cNvSpPr/>
          <p:nvPr/>
        </p:nvSpPr>
        <p:spPr>
          <a:xfrm>
            <a:off x="557784" y="3868461"/>
            <a:ext cx="2597660" cy="31162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73.7X.1-</a:t>
            </a:r>
            <a:endParaRPr lang="en-US" sz="1677" dirty="0"/>
          </a:p>
        </p:txBody>
      </p:sp>
      <p:sp>
        <p:nvSpPr>
          <p:cNvPr id="36" name="Shape 33"/>
          <p:cNvSpPr/>
          <p:nvPr/>
        </p:nvSpPr>
        <p:spPr>
          <a:xfrm>
            <a:off x="3274316" y="3799881"/>
            <a:ext cx="4390303" cy="448788"/>
          </a:xfrm>
          <a:prstGeom prst="rect">
            <a:avLst/>
          </a:prstGeom>
          <a:solidFill>
            <a:srgbClr val="FFFFFF"/>
          </a:solidFill>
          <a:ln w="12700">
            <a:solidFill>
              <a:srgbClr val="FFFFFF"/>
            </a:solidFill>
            <a:prstDash val="solid"/>
          </a:ln>
        </p:spPr>
      </p:sp>
      <p:sp>
        <p:nvSpPr>
          <p:cNvPr id="37" name="Text 34"/>
          <p:cNvSpPr/>
          <p:nvPr/>
        </p:nvSpPr>
        <p:spPr>
          <a:xfrm>
            <a:off x="3393188" y="3868461"/>
            <a:ext cx="4152559" cy="31162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Nr. 1 zur CHOP 2026</a:t>
            </a:r>
            <a:endParaRPr lang="en-US" sz="1677" dirty="0"/>
          </a:p>
        </p:txBody>
      </p:sp>
      <p:sp>
        <p:nvSpPr>
          <p:cNvPr id="38" name="Shape 35"/>
          <p:cNvSpPr/>
          <p:nvPr/>
        </p:nvSpPr>
        <p:spPr>
          <a:xfrm>
            <a:off x="7664619" y="3799881"/>
            <a:ext cx="4088469" cy="448788"/>
          </a:xfrm>
          <a:prstGeom prst="rect">
            <a:avLst/>
          </a:prstGeom>
          <a:solidFill>
            <a:srgbClr val="FFFFFF"/>
          </a:solidFill>
          <a:ln w="12700">
            <a:solidFill>
              <a:srgbClr val="FFFFFF"/>
            </a:solidFill>
            <a:prstDash val="solid"/>
          </a:ln>
        </p:spPr>
      </p:sp>
      <p:sp>
        <p:nvSpPr>
          <p:cNvPr id="39" name="Text 36"/>
          <p:cNvSpPr/>
          <p:nvPr/>
        </p:nvSpPr>
        <p:spPr>
          <a:xfrm>
            <a:off x="7783491" y="3868461"/>
            <a:ext cx="3850725" cy="31162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Geburtstag nicht präpartal mitzählen</a:t>
            </a:r>
            <a:endParaRPr lang="en-US" sz="1677" dirty="0"/>
          </a:p>
        </p:txBody>
      </p:sp>
      <p:sp>
        <p:nvSpPr>
          <p:cNvPr id="40" name="Shape 37"/>
          <p:cNvSpPr/>
          <p:nvPr/>
        </p:nvSpPr>
        <p:spPr>
          <a:xfrm>
            <a:off x="438912" y="4248668"/>
            <a:ext cx="2835404" cy="448788"/>
          </a:xfrm>
          <a:prstGeom prst="rect">
            <a:avLst/>
          </a:prstGeom>
          <a:solidFill>
            <a:srgbClr val="F0EBE1"/>
          </a:solidFill>
          <a:ln w="12700">
            <a:solidFill>
              <a:srgbClr val="F0EBE1"/>
            </a:solidFill>
            <a:prstDash val="solid"/>
          </a:ln>
        </p:spPr>
      </p:sp>
      <p:sp>
        <p:nvSpPr>
          <p:cNvPr id="41" name="Text 38"/>
          <p:cNvSpPr/>
          <p:nvPr/>
        </p:nvSpPr>
        <p:spPr>
          <a:xfrm>
            <a:off x="557784" y="4317248"/>
            <a:ext cx="2597660" cy="31162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7A.73.-</a:t>
            </a:r>
            <a:endParaRPr lang="en-US" sz="1677" dirty="0"/>
          </a:p>
        </p:txBody>
      </p:sp>
      <p:sp>
        <p:nvSpPr>
          <p:cNvPr id="42" name="Shape 39"/>
          <p:cNvSpPr/>
          <p:nvPr/>
        </p:nvSpPr>
        <p:spPr>
          <a:xfrm>
            <a:off x="3274316" y="4248668"/>
            <a:ext cx="4390303" cy="448788"/>
          </a:xfrm>
          <a:prstGeom prst="rect">
            <a:avLst/>
          </a:prstGeom>
          <a:solidFill>
            <a:srgbClr val="F0EBE1"/>
          </a:solidFill>
          <a:ln w="12700">
            <a:solidFill>
              <a:srgbClr val="F0EBE1"/>
            </a:solidFill>
            <a:prstDash val="solid"/>
          </a:ln>
        </p:spPr>
      </p:sp>
      <p:sp>
        <p:nvSpPr>
          <p:cNvPr id="43" name="Text 40"/>
          <p:cNvSpPr/>
          <p:nvPr/>
        </p:nvSpPr>
        <p:spPr>
          <a:xfrm>
            <a:off x="3393188" y="4317248"/>
            <a:ext cx="4152559" cy="31162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Nr. 1 zur CHOP 2026</a:t>
            </a:r>
            <a:endParaRPr lang="en-US" sz="1677" dirty="0"/>
          </a:p>
        </p:txBody>
      </p:sp>
      <p:sp>
        <p:nvSpPr>
          <p:cNvPr id="44" name="Shape 41"/>
          <p:cNvSpPr/>
          <p:nvPr/>
        </p:nvSpPr>
        <p:spPr>
          <a:xfrm>
            <a:off x="7664619" y="4248668"/>
            <a:ext cx="4088469" cy="448788"/>
          </a:xfrm>
          <a:prstGeom prst="rect">
            <a:avLst/>
          </a:prstGeom>
          <a:solidFill>
            <a:srgbClr val="F0EBE1"/>
          </a:solidFill>
          <a:ln w="12700">
            <a:solidFill>
              <a:srgbClr val="F0EBE1"/>
            </a:solidFill>
            <a:prstDash val="solid"/>
          </a:ln>
        </p:spPr>
      </p:sp>
      <p:sp>
        <p:nvSpPr>
          <p:cNvPr id="45" name="Text 42"/>
          <p:cNvSpPr/>
          <p:nvPr/>
        </p:nvSpPr>
        <p:spPr>
          <a:xfrm>
            <a:off x="7783491" y="4317248"/>
            <a:ext cx="3850725" cy="31162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Fraktur-Einschränkung im Titel entfällt</a:t>
            </a:r>
            <a:endParaRPr lang="en-US" sz="1677" dirty="0"/>
          </a:p>
        </p:txBody>
      </p:sp>
      <p:sp>
        <p:nvSpPr>
          <p:cNvPr id="46" name="Shape 43"/>
          <p:cNvSpPr/>
          <p:nvPr/>
        </p:nvSpPr>
        <p:spPr>
          <a:xfrm>
            <a:off x="438912" y="4697456"/>
            <a:ext cx="2835404" cy="670072"/>
          </a:xfrm>
          <a:prstGeom prst="rect">
            <a:avLst/>
          </a:prstGeom>
          <a:solidFill>
            <a:srgbClr val="FFFFFF"/>
          </a:solidFill>
          <a:ln w="12700">
            <a:solidFill>
              <a:srgbClr val="FFFFFF"/>
            </a:solidFill>
            <a:prstDash val="solid"/>
          </a:ln>
        </p:spPr>
      </p:sp>
      <p:sp>
        <p:nvSpPr>
          <p:cNvPr id="47" name="Text 44"/>
          <p:cNvSpPr/>
          <p:nvPr/>
        </p:nvSpPr>
        <p:spPr>
          <a:xfrm>
            <a:off x="557784" y="4766036"/>
            <a:ext cx="2597660" cy="532912"/>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60.97</a:t>
            </a:r>
            <a:endParaRPr lang="en-US" sz="1677" dirty="0"/>
          </a:p>
        </p:txBody>
      </p:sp>
      <p:sp>
        <p:nvSpPr>
          <p:cNvPr id="48" name="Shape 45"/>
          <p:cNvSpPr/>
          <p:nvPr/>
        </p:nvSpPr>
        <p:spPr>
          <a:xfrm>
            <a:off x="3274316" y="4697456"/>
            <a:ext cx="4390303" cy="670072"/>
          </a:xfrm>
          <a:prstGeom prst="rect">
            <a:avLst/>
          </a:prstGeom>
          <a:solidFill>
            <a:srgbClr val="FFFFFF"/>
          </a:solidFill>
          <a:ln w="12700">
            <a:solidFill>
              <a:srgbClr val="FFFFFF"/>
            </a:solidFill>
            <a:prstDash val="solid"/>
          </a:ln>
        </p:spPr>
      </p:sp>
      <p:sp>
        <p:nvSpPr>
          <p:cNvPr id="49" name="Text 46"/>
          <p:cNvSpPr/>
          <p:nvPr/>
        </p:nvSpPr>
        <p:spPr>
          <a:xfrm>
            <a:off x="3393188" y="4766036"/>
            <a:ext cx="4152559" cy="532912"/>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Nr. 1 zur CHOP 2026</a:t>
            </a:r>
            <a:endParaRPr lang="en-US" sz="1677" dirty="0"/>
          </a:p>
        </p:txBody>
      </p:sp>
      <p:sp>
        <p:nvSpPr>
          <p:cNvPr id="50" name="Shape 47"/>
          <p:cNvSpPr/>
          <p:nvPr/>
        </p:nvSpPr>
        <p:spPr>
          <a:xfrm>
            <a:off x="7664619" y="4697456"/>
            <a:ext cx="4088469" cy="670072"/>
          </a:xfrm>
          <a:prstGeom prst="rect">
            <a:avLst/>
          </a:prstGeom>
          <a:solidFill>
            <a:srgbClr val="FFFFFF"/>
          </a:solidFill>
          <a:ln w="12700">
            <a:solidFill>
              <a:srgbClr val="FFFFFF"/>
            </a:solidFill>
            <a:prstDash val="solid"/>
          </a:ln>
        </p:spPr>
      </p:sp>
      <p:sp>
        <p:nvSpPr>
          <p:cNvPr id="51" name="Text 48"/>
          <p:cNvSpPr/>
          <p:nvPr/>
        </p:nvSpPr>
        <p:spPr>
          <a:xfrm>
            <a:off x="7783491" y="4766036"/>
            <a:ext cx="3850725" cy="532912"/>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Wärmetherapie durch injizierten Wasserdampf</a:t>
            </a:r>
            <a:endParaRPr lang="en-US" sz="1677" dirty="0"/>
          </a:p>
        </p:txBody>
      </p:sp>
      <p:sp>
        <p:nvSpPr>
          <p:cNvPr id="52" name="Shape 49"/>
          <p:cNvSpPr/>
          <p:nvPr/>
        </p:nvSpPr>
        <p:spPr>
          <a:xfrm>
            <a:off x="438912" y="5577840"/>
            <a:ext cx="11314176" cy="539496"/>
          </a:xfrm>
          <a:prstGeom prst="rect">
            <a:avLst/>
          </a:prstGeom>
          <a:solidFill>
            <a:srgbClr val="ECEFDF"/>
          </a:solidFill>
          <a:ln w="12700">
            <a:solidFill>
              <a:srgbClr val="ECEFDF"/>
            </a:solidFill>
            <a:prstDash val="solid"/>
          </a:ln>
        </p:spPr>
      </p:sp>
      <p:sp>
        <p:nvSpPr>
          <p:cNvPr id="53" name="Shape 50"/>
          <p:cNvSpPr/>
          <p:nvPr/>
        </p:nvSpPr>
        <p:spPr>
          <a:xfrm>
            <a:off x="438912" y="5577840"/>
            <a:ext cx="41148" cy="539496"/>
          </a:xfrm>
          <a:prstGeom prst="rect">
            <a:avLst/>
          </a:prstGeom>
          <a:solidFill>
            <a:srgbClr val="284907"/>
          </a:solidFill>
          <a:ln w="12700">
            <a:solidFill>
              <a:srgbClr val="284907"/>
            </a:solidFill>
            <a:prstDash val="solid"/>
          </a:ln>
        </p:spPr>
      </p:sp>
      <p:sp>
        <p:nvSpPr>
          <p:cNvPr id="54" name="Text 51"/>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Eine konkrete Gültigkeitsprüfung innerhalb von 2026 erfordert zusätzlich die damaligen amtlichen Aktualisierungen.</a:t>
            </a:r>
            <a:endParaRPr lang="en-US" sz="1512"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ANHANG | UMSTELLUNG UND NACHWEIS</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ZEITLICHES REGISTER</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C | Aus 2026 übernommene Anpassungen 2/2</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2027, Einleitung S. XII–XIV.</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107 / 124</a:t>
            </a:r>
            <a:endParaRPr lang="en-US" sz="900" dirty="0"/>
          </a:p>
        </p:txBody>
      </p:sp>
      <p:sp>
        <p:nvSpPr>
          <p:cNvPr id="16" name="Shape 13"/>
          <p:cNvSpPr/>
          <p:nvPr/>
        </p:nvSpPr>
        <p:spPr>
          <a:xfrm>
            <a:off x="438912" y="2020824"/>
            <a:ext cx="2789672" cy="438912"/>
          </a:xfrm>
          <a:prstGeom prst="rect">
            <a:avLst/>
          </a:prstGeom>
          <a:solidFill>
            <a:srgbClr val="303D43"/>
          </a:solidFill>
          <a:ln w="12700">
            <a:solidFill>
              <a:srgbClr val="303D43"/>
            </a:solidFill>
            <a:prstDash val="solid"/>
          </a:ln>
        </p:spPr>
      </p:sp>
      <p:sp>
        <p:nvSpPr>
          <p:cNvPr id="17" name="Text 14"/>
          <p:cNvSpPr/>
          <p:nvPr/>
        </p:nvSpPr>
        <p:spPr>
          <a:xfrm>
            <a:off x="557784" y="2093976"/>
            <a:ext cx="2551928"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Bereich</a:t>
            </a:r>
            <a:endParaRPr lang="en-US" sz="1327" dirty="0"/>
          </a:p>
        </p:txBody>
      </p:sp>
      <p:sp>
        <p:nvSpPr>
          <p:cNvPr id="18" name="Shape 15"/>
          <p:cNvSpPr/>
          <p:nvPr/>
        </p:nvSpPr>
        <p:spPr>
          <a:xfrm>
            <a:off x="3228584" y="2020824"/>
            <a:ext cx="4573232" cy="438912"/>
          </a:xfrm>
          <a:prstGeom prst="rect">
            <a:avLst/>
          </a:prstGeom>
          <a:solidFill>
            <a:srgbClr val="303D43"/>
          </a:solidFill>
          <a:ln w="12700">
            <a:solidFill>
              <a:srgbClr val="303D43"/>
            </a:solidFill>
            <a:prstDash val="solid"/>
          </a:ln>
        </p:spPr>
      </p:sp>
      <p:sp>
        <p:nvSpPr>
          <p:cNvPr id="19" name="Text 16"/>
          <p:cNvSpPr/>
          <p:nvPr/>
        </p:nvSpPr>
        <p:spPr>
          <a:xfrm>
            <a:off x="3347456" y="2093976"/>
            <a:ext cx="4335488"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Unterjährige Herkunft laut Einleitung 2027</a:t>
            </a:r>
            <a:endParaRPr lang="en-US" sz="1327" dirty="0"/>
          </a:p>
        </p:txBody>
      </p:sp>
      <p:sp>
        <p:nvSpPr>
          <p:cNvPr id="20" name="Shape 17"/>
          <p:cNvSpPr/>
          <p:nvPr/>
        </p:nvSpPr>
        <p:spPr>
          <a:xfrm>
            <a:off x="7801816" y="2020824"/>
            <a:ext cx="3951272" cy="438912"/>
          </a:xfrm>
          <a:prstGeom prst="rect">
            <a:avLst/>
          </a:prstGeom>
          <a:solidFill>
            <a:srgbClr val="303D43"/>
          </a:solidFill>
          <a:ln w="12700">
            <a:solidFill>
              <a:srgbClr val="303D43"/>
            </a:solidFill>
            <a:prstDash val="solid"/>
          </a:ln>
        </p:spPr>
      </p:sp>
      <p:sp>
        <p:nvSpPr>
          <p:cNvPr id="21" name="Text 18"/>
          <p:cNvSpPr/>
          <p:nvPr/>
        </p:nvSpPr>
        <p:spPr>
          <a:xfrm>
            <a:off x="7920688" y="2093976"/>
            <a:ext cx="3713528"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Inhalt</a:t>
            </a:r>
            <a:endParaRPr lang="en-US" sz="1327" dirty="0"/>
          </a:p>
        </p:txBody>
      </p:sp>
      <p:sp>
        <p:nvSpPr>
          <p:cNvPr id="22" name="Shape 19"/>
          <p:cNvSpPr/>
          <p:nvPr/>
        </p:nvSpPr>
        <p:spPr>
          <a:xfrm>
            <a:off x="438912" y="2459736"/>
            <a:ext cx="2789672" cy="618866"/>
          </a:xfrm>
          <a:prstGeom prst="rect">
            <a:avLst/>
          </a:prstGeom>
          <a:solidFill>
            <a:srgbClr val="FFFFFF"/>
          </a:solidFill>
          <a:ln w="12700">
            <a:solidFill>
              <a:srgbClr val="FFFFFF"/>
            </a:solidFill>
            <a:prstDash val="solid"/>
          </a:ln>
        </p:spPr>
      </p:sp>
      <p:sp>
        <p:nvSpPr>
          <p:cNvPr id="23" name="Text 20"/>
          <p:cNvSpPr/>
          <p:nvPr/>
        </p:nvSpPr>
        <p:spPr>
          <a:xfrm>
            <a:off x="557784" y="2528316"/>
            <a:ext cx="2551928" cy="481706"/>
          </a:xfrm>
          <a:prstGeom prst="rect">
            <a:avLst/>
          </a:prstGeom>
          <a:noFill/>
          <a:ln/>
        </p:spPr>
        <p:txBody>
          <a:bodyPr wrap="square" lIns="0" tIns="0" rIns="0" bIns="0" rtlCol="0" anchor="ctr"/>
          <a:lstStyle/>
          <a:p>
            <a:pPr marL="0" indent="0">
              <a:lnSpc>
                <a:spcPct val="104000"/>
              </a:lnSpc>
              <a:buNone/>
            </a:pPr>
            <a:r>
              <a:rPr lang="en-US" sz="1558" b="1" dirty="0">
                <a:solidFill>
                  <a:srgbClr val="243239"/>
                </a:solidFill>
                <a:latin typeface="Arial" pitchFamily="34" charset="0"/>
                <a:ea typeface="Arial" pitchFamily="34" charset="-122"/>
                <a:cs typeface="Arial" pitchFamily="34" charset="-120"/>
              </a:rPr>
              <a:t>86.2B.-</a:t>
            </a:r>
            <a:endParaRPr lang="en-US" sz="1558" dirty="0"/>
          </a:p>
        </p:txBody>
      </p:sp>
      <p:sp>
        <p:nvSpPr>
          <p:cNvPr id="24" name="Shape 21"/>
          <p:cNvSpPr/>
          <p:nvPr/>
        </p:nvSpPr>
        <p:spPr>
          <a:xfrm>
            <a:off x="3228584" y="2459736"/>
            <a:ext cx="4573232" cy="618866"/>
          </a:xfrm>
          <a:prstGeom prst="rect">
            <a:avLst/>
          </a:prstGeom>
          <a:solidFill>
            <a:srgbClr val="FFFFFF"/>
          </a:solidFill>
          <a:ln w="12700">
            <a:solidFill>
              <a:srgbClr val="FFFFFF"/>
            </a:solidFill>
            <a:prstDash val="solid"/>
          </a:ln>
        </p:spPr>
      </p:sp>
      <p:sp>
        <p:nvSpPr>
          <p:cNvPr id="25" name="Text 22"/>
          <p:cNvSpPr/>
          <p:nvPr/>
        </p:nvSpPr>
        <p:spPr>
          <a:xfrm>
            <a:off x="3347456" y="2528316"/>
            <a:ext cx="4335488" cy="481706"/>
          </a:xfrm>
          <a:prstGeom prst="rect">
            <a:avLst/>
          </a:prstGeom>
          <a:noFill/>
          <a:ln/>
        </p:spPr>
        <p:txBody>
          <a:bodyPr wrap="square" lIns="0" tIns="0" rIns="0" bIns="0" rtlCol="0" anchor="ctr"/>
          <a:lstStyle/>
          <a:p>
            <a:pPr marL="0" indent="0">
              <a:lnSpc>
                <a:spcPct val="104000"/>
              </a:lnSpc>
              <a:buNone/>
            </a:pPr>
            <a:r>
              <a:rPr lang="en-US" sz="1558" dirty="0">
                <a:solidFill>
                  <a:srgbClr val="243239"/>
                </a:solidFill>
                <a:latin typeface="Arial" pitchFamily="34" charset="0"/>
                <a:ea typeface="Arial" pitchFamily="34" charset="-122"/>
                <a:cs typeface="Arial" pitchFamily="34" charset="-120"/>
              </a:rPr>
              <a:t>Nr. 1 zur CHOP 2026</a:t>
            </a:r>
            <a:endParaRPr lang="en-US" sz="1558" dirty="0"/>
          </a:p>
        </p:txBody>
      </p:sp>
      <p:sp>
        <p:nvSpPr>
          <p:cNvPr id="26" name="Shape 23"/>
          <p:cNvSpPr/>
          <p:nvPr/>
        </p:nvSpPr>
        <p:spPr>
          <a:xfrm>
            <a:off x="7801816" y="2459736"/>
            <a:ext cx="3951272" cy="618866"/>
          </a:xfrm>
          <a:prstGeom prst="rect">
            <a:avLst/>
          </a:prstGeom>
          <a:solidFill>
            <a:srgbClr val="FFFFFF"/>
          </a:solidFill>
          <a:ln w="12700">
            <a:solidFill>
              <a:srgbClr val="FFFFFF"/>
            </a:solidFill>
            <a:prstDash val="solid"/>
          </a:ln>
        </p:spPr>
      </p:sp>
      <p:sp>
        <p:nvSpPr>
          <p:cNvPr id="27" name="Text 24"/>
          <p:cNvSpPr/>
          <p:nvPr/>
        </p:nvSpPr>
        <p:spPr>
          <a:xfrm>
            <a:off x="7920688" y="2528316"/>
            <a:ext cx="3713528" cy="481706"/>
          </a:xfrm>
          <a:prstGeom prst="rect">
            <a:avLst/>
          </a:prstGeom>
          <a:noFill/>
          <a:ln/>
        </p:spPr>
        <p:txBody>
          <a:bodyPr wrap="square" lIns="0" tIns="0" rIns="0" bIns="0" rtlCol="0" anchor="ctr"/>
          <a:lstStyle/>
          <a:p>
            <a:pPr marL="0" indent="0">
              <a:lnSpc>
                <a:spcPct val="104000"/>
              </a:lnSpc>
              <a:buNone/>
            </a:pPr>
            <a:r>
              <a:rPr lang="en-US" sz="1558" dirty="0">
                <a:solidFill>
                  <a:srgbClr val="243239"/>
                </a:solidFill>
                <a:latin typeface="Arial" pitchFamily="34" charset="0"/>
                <a:ea typeface="Arial" pitchFamily="34" charset="-122"/>
                <a:cs typeface="Arial" pitchFamily="34" charset="-120"/>
              </a:rPr>
              <a:t>Débridement ohne Exzision und Häufigkeit</a:t>
            </a:r>
            <a:endParaRPr lang="en-US" sz="1558" dirty="0"/>
          </a:p>
        </p:txBody>
      </p:sp>
      <p:sp>
        <p:nvSpPr>
          <p:cNvPr id="28" name="Shape 25"/>
          <p:cNvSpPr/>
          <p:nvPr/>
        </p:nvSpPr>
        <p:spPr>
          <a:xfrm>
            <a:off x="438912" y="3078602"/>
            <a:ext cx="2789672" cy="618866"/>
          </a:xfrm>
          <a:prstGeom prst="rect">
            <a:avLst/>
          </a:prstGeom>
          <a:solidFill>
            <a:srgbClr val="F0EBE1"/>
          </a:solidFill>
          <a:ln w="12700">
            <a:solidFill>
              <a:srgbClr val="F0EBE1"/>
            </a:solidFill>
            <a:prstDash val="solid"/>
          </a:ln>
        </p:spPr>
      </p:sp>
      <p:sp>
        <p:nvSpPr>
          <p:cNvPr id="29" name="Text 26"/>
          <p:cNvSpPr/>
          <p:nvPr/>
        </p:nvSpPr>
        <p:spPr>
          <a:xfrm>
            <a:off x="557784" y="3147182"/>
            <a:ext cx="2551928" cy="481706"/>
          </a:xfrm>
          <a:prstGeom prst="rect">
            <a:avLst/>
          </a:prstGeom>
          <a:noFill/>
          <a:ln/>
        </p:spPr>
        <p:txBody>
          <a:bodyPr wrap="square" lIns="0" tIns="0" rIns="0" bIns="0" rtlCol="0" anchor="ctr"/>
          <a:lstStyle/>
          <a:p>
            <a:pPr marL="0" indent="0">
              <a:lnSpc>
                <a:spcPct val="104000"/>
              </a:lnSpc>
              <a:buNone/>
            </a:pPr>
            <a:r>
              <a:rPr lang="en-US" sz="1558" b="1" dirty="0">
                <a:solidFill>
                  <a:srgbClr val="243239"/>
                </a:solidFill>
                <a:latin typeface="Arial" pitchFamily="34" charset="0"/>
                <a:ea typeface="Arial" pitchFamily="34" charset="-122"/>
                <a:cs typeface="Arial" pitchFamily="34" charset="-120"/>
              </a:rPr>
              <a:t>89.0A.3- / 93.89.9-</a:t>
            </a:r>
            <a:endParaRPr lang="en-US" sz="1558" dirty="0"/>
          </a:p>
        </p:txBody>
      </p:sp>
      <p:sp>
        <p:nvSpPr>
          <p:cNvPr id="30" name="Shape 27"/>
          <p:cNvSpPr/>
          <p:nvPr/>
        </p:nvSpPr>
        <p:spPr>
          <a:xfrm>
            <a:off x="3228584" y="3078602"/>
            <a:ext cx="4573232" cy="618866"/>
          </a:xfrm>
          <a:prstGeom prst="rect">
            <a:avLst/>
          </a:prstGeom>
          <a:solidFill>
            <a:srgbClr val="F0EBE1"/>
          </a:solidFill>
          <a:ln w="12700">
            <a:solidFill>
              <a:srgbClr val="F0EBE1"/>
            </a:solidFill>
            <a:prstDash val="solid"/>
          </a:ln>
        </p:spPr>
      </p:sp>
      <p:sp>
        <p:nvSpPr>
          <p:cNvPr id="31" name="Text 28"/>
          <p:cNvSpPr/>
          <p:nvPr/>
        </p:nvSpPr>
        <p:spPr>
          <a:xfrm>
            <a:off x="3347456" y="3147182"/>
            <a:ext cx="4335488" cy="481706"/>
          </a:xfrm>
          <a:prstGeom prst="rect">
            <a:avLst/>
          </a:prstGeom>
          <a:noFill/>
          <a:ln/>
        </p:spPr>
        <p:txBody>
          <a:bodyPr wrap="square" lIns="0" tIns="0" rIns="0" bIns="0" rtlCol="0" anchor="ctr"/>
          <a:lstStyle/>
          <a:p>
            <a:pPr marL="0" indent="0">
              <a:lnSpc>
                <a:spcPct val="104000"/>
              </a:lnSpc>
              <a:buNone/>
            </a:pPr>
            <a:r>
              <a:rPr lang="en-US" sz="1558" dirty="0">
                <a:solidFill>
                  <a:srgbClr val="243239"/>
                </a:solidFill>
                <a:latin typeface="Arial" pitchFamily="34" charset="0"/>
                <a:ea typeface="Arial" pitchFamily="34" charset="-122"/>
                <a:cs typeface="Arial" pitchFamily="34" charset="-120"/>
              </a:rPr>
              <a:t>Nr. 2 zur CHOP 2026</a:t>
            </a:r>
            <a:endParaRPr lang="en-US" sz="1558" dirty="0"/>
          </a:p>
        </p:txBody>
      </p:sp>
      <p:sp>
        <p:nvSpPr>
          <p:cNvPr id="32" name="Shape 29"/>
          <p:cNvSpPr/>
          <p:nvPr/>
        </p:nvSpPr>
        <p:spPr>
          <a:xfrm>
            <a:off x="7801816" y="3078602"/>
            <a:ext cx="3951272" cy="618866"/>
          </a:xfrm>
          <a:prstGeom prst="rect">
            <a:avLst/>
          </a:prstGeom>
          <a:solidFill>
            <a:srgbClr val="F0EBE1"/>
          </a:solidFill>
          <a:ln w="12700">
            <a:solidFill>
              <a:srgbClr val="F0EBE1"/>
            </a:solidFill>
            <a:prstDash val="solid"/>
          </a:ln>
        </p:spPr>
      </p:sp>
      <p:sp>
        <p:nvSpPr>
          <p:cNvPr id="33" name="Text 30"/>
          <p:cNvSpPr/>
          <p:nvPr/>
        </p:nvSpPr>
        <p:spPr>
          <a:xfrm>
            <a:off x="7920688" y="3147182"/>
            <a:ext cx="3713528" cy="481706"/>
          </a:xfrm>
          <a:prstGeom prst="rect">
            <a:avLst/>
          </a:prstGeom>
          <a:noFill/>
          <a:ln/>
        </p:spPr>
        <p:txBody>
          <a:bodyPr wrap="square" lIns="0" tIns="0" rIns="0" bIns="0" rtlCol="0" anchor="ctr"/>
          <a:lstStyle/>
          <a:p>
            <a:pPr marL="0" indent="0">
              <a:lnSpc>
                <a:spcPct val="104000"/>
              </a:lnSpc>
              <a:buNone/>
            </a:pPr>
            <a:r>
              <a:rPr lang="en-US" sz="1558" dirty="0">
                <a:solidFill>
                  <a:srgbClr val="243239"/>
                </a:solidFill>
                <a:latin typeface="Arial" pitchFamily="34" charset="0"/>
                <a:ea typeface="Arial" pitchFamily="34" charset="-122"/>
                <a:cs typeface="Arial" pitchFamily="34" charset="-120"/>
              </a:rPr>
              <a:t>Ernährung / geriatrische Akutrehabilitation</a:t>
            </a:r>
            <a:endParaRPr lang="en-US" sz="1558" dirty="0"/>
          </a:p>
        </p:txBody>
      </p:sp>
      <p:sp>
        <p:nvSpPr>
          <p:cNvPr id="34" name="Shape 31"/>
          <p:cNvSpPr/>
          <p:nvPr/>
        </p:nvSpPr>
        <p:spPr>
          <a:xfrm>
            <a:off x="438912" y="3697468"/>
            <a:ext cx="2789672" cy="618866"/>
          </a:xfrm>
          <a:prstGeom prst="rect">
            <a:avLst/>
          </a:prstGeom>
          <a:solidFill>
            <a:srgbClr val="FFFFFF"/>
          </a:solidFill>
          <a:ln w="12700">
            <a:solidFill>
              <a:srgbClr val="FFFFFF"/>
            </a:solidFill>
            <a:prstDash val="solid"/>
          </a:ln>
        </p:spPr>
      </p:sp>
      <p:sp>
        <p:nvSpPr>
          <p:cNvPr id="35" name="Text 32"/>
          <p:cNvSpPr/>
          <p:nvPr/>
        </p:nvSpPr>
        <p:spPr>
          <a:xfrm>
            <a:off x="557784" y="3766048"/>
            <a:ext cx="2551928" cy="481706"/>
          </a:xfrm>
          <a:prstGeom prst="rect">
            <a:avLst/>
          </a:prstGeom>
          <a:noFill/>
          <a:ln/>
        </p:spPr>
        <p:txBody>
          <a:bodyPr wrap="square" lIns="0" tIns="0" rIns="0" bIns="0" rtlCol="0" anchor="ctr"/>
          <a:lstStyle/>
          <a:p>
            <a:pPr marL="0" indent="0">
              <a:lnSpc>
                <a:spcPct val="104000"/>
              </a:lnSpc>
              <a:buNone/>
            </a:pPr>
            <a:r>
              <a:rPr lang="en-US" sz="1558" b="1" dirty="0">
                <a:solidFill>
                  <a:srgbClr val="243239"/>
                </a:solidFill>
                <a:latin typeface="Arial" pitchFamily="34" charset="0"/>
                <a:ea typeface="Arial" pitchFamily="34" charset="-122"/>
                <a:cs typeface="Arial" pitchFamily="34" charset="-120"/>
              </a:rPr>
              <a:t>94.3D.- / 94.3E.-</a:t>
            </a:r>
            <a:endParaRPr lang="en-US" sz="1558" dirty="0"/>
          </a:p>
        </p:txBody>
      </p:sp>
      <p:sp>
        <p:nvSpPr>
          <p:cNvPr id="36" name="Shape 33"/>
          <p:cNvSpPr/>
          <p:nvPr/>
        </p:nvSpPr>
        <p:spPr>
          <a:xfrm>
            <a:off x="3228584" y="3697468"/>
            <a:ext cx="4573232" cy="618866"/>
          </a:xfrm>
          <a:prstGeom prst="rect">
            <a:avLst/>
          </a:prstGeom>
          <a:solidFill>
            <a:srgbClr val="FFFFFF"/>
          </a:solidFill>
          <a:ln w="12700">
            <a:solidFill>
              <a:srgbClr val="FFFFFF"/>
            </a:solidFill>
            <a:prstDash val="solid"/>
          </a:ln>
        </p:spPr>
      </p:sp>
      <p:sp>
        <p:nvSpPr>
          <p:cNvPr id="37" name="Text 34"/>
          <p:cNvSpPr/>
          <p:nvPr/>
        </p:nvSpPr>
        <p:spPr>
          <a:xfrm>
            <a:off x="3347456" y="3766048"/>
            <a:ext cx="4335488" cy="481706"/>
          </a:xfrm>
          <a:prstGeom prst="rect">
            <a:avLst/>
          </a:prstGeom>
          <a:noFill/>
          <a:ln/>
        </p:spPr>
        <p:txBody>
          <a:bodyPr wrap="square" lIns="0" tIns="0" rIns="0" bIns="0" rtlCol="0" anchor="ctr"/>
          <a:lstStyle/>
          <a:p>
            <a:pPr marL="0" indent="0">
              <a:lnSpc>
                <a:spcPct val="104000"/>
              </a:lnSpc>
              <a:buNone/>
            </a:pPr>
            <a:r>
              <a:rPr lang="en-US" sz="1558" dirty="0">
                <a:solidFill>
                  <a:srgbClr val="243239"/>
                </a:solidFill>
                <a:latin typeface="Arial" pitchFamily="34" charset="0"/>
                <a:ea typeface="Arial" pitchFamily="34" charset="-122"/>
                <a:cs typeface="Arial" pitchFamily="34" charset="-120"/>
              </a:rPr>
              <a:t>Nr. 1 zur CHOP 2026; Präzisierung 0780 aus 2025</a:t>
            </a:r>
            <a:endParaRPr lang="en-US" sz="1558" dirty="0"/>
          </a:p>
        </p:txBody>
      </p:sp>
      <p:sp>
        <p:nvSpPr>
          <p:cNvPr id="38" name="Shape 35"/>
          <p:cNvSpPr/>
          <p:nvPr/>
        </p:nvSpPr>
        <p:spPr>
          <a:xfrm>
            <a:off x="7801816" y="3697468"/>
            <a:ext cx="3951272" cy="618866"/>
          </a:xfrm>
          <a:prstGeom prst="rect">
            <a:avLst/>
          </a:prstGeom>
          <a:solidFill>
            <a:srgbClr val="FFFFFF"/>
          </a:solidFill>
          <a:ln w="12700">
            <a:solidFill>
              <a:srgbClr val="FFFFFF"/>
            </a:solidFill>
            <a:prstDash val="solid"/>
          </a:ln>
        </p:spPr>
      </p:sp>
      <p:sp>
        <p:nvSpPr>
          <p:cNvPr id="39" name="Text 36"/>
          <p:cNvSpPr/>
          <p:nvPr/>
        </p:nvSpPr>
        <p:spPr>
          <a:xfrm>
            <a:off x="7920688" y="3766048"/>
            <a:ext cx="3713528" cy="481706"/>
          </a:xfrm>
          <a:prstGeom prst="rect">
            <a:avLst/>
          </a:prstGeom>
          <a:noFill/>
          <a:ln/>
        </p:spPr>
        <p:txBody>
          <a:bodyPr wrap="square" lIns="0" tIns="0" rIns="0" bIns="0" rtlCol="0" anchor="ctr"/>
          <a:lstStyle/>
          <a:p>
            <a:pPr marL="0" indent="0">
              <a:lnSpc>
                <a:spcPct val="104000"/>
              </a:lnSpc>
              <a:buNone/>
            </a:pPr>
            <a:r>
              <a:rPr lang="en-US" sz="1558" dirty="0">
                <a:solidFill>
                  <a:srgbClr val="243239"/>
                </a:solidFill>
                <a:latin typeface="Arial" pitchFamily="34" charset="0"/>
                <a:ea typeface="Arial" pitchFamily="34" charset="-122"/>
                <a:cs typeface="Arial" pitchFamily="34" charset="-120"/>
              </a:rPr>
              <a:t>Präsenz auch durch Glasscheibe / Bildschirm</a:t>
            </a:r>
            <a:endParaRPr lang="en-US" sz="1558" dirty="0"/>
          </a:p>
        </p:txBody>
      </p:sp>
      <p:sp>
        <p:nvSpPr>
          <p:cNvPr id="40" name="Shape 37"/>
          <p:cNvSpPr/>
          <p:nvPr/>
        </p:nvSpPr>
        <p:spPr>
          <a:xfrm>
            <a:off x="438912" y="4316334"/>
            <a:ext cx="2789672" cy="432328"/>
          </a:xfrm>
          <a:prstGeom prst="rect">
            <a:avLst/>
          </a:prstGeom>
          <a:solidFill>
            <a:srgbClr val="F0EBE1"/>
          </a:solidFill>
          <a:ln w="12700">
            <a:solidFill>
              <a:srgbClr val="F0EBE1"/>
            </a:solidFill>
            <a:prstDash val="solid"/>
          </a:ln>
        </p:spPr>
      </p:sp>
      <p:sp>
        <p:nvSpPr>
          <p:cNvPr id="41" name="Text 38"/>
          <p:cNvSpPr/>
          <p:nvPr/>
        </p:nvSpPr>
        <p:spPr>
          <a:xfrm>
            <a:off x="557784" y="4384914"/>
            <a:ext cx="2551928" cy="295168"/>
          </a:xfrm>
          <a:prstGeom prst="rect">
            <a:avLst/>
          </a:prstGeom>
          <a:noFill/>
          <a:ln/>
        </p:spPr>
        <p:txBody>
          <a:bodyPr wrap="square" lIns="0" tIns="0" rIns="0" bIns="0" rtlCol="0" anchor="ctr"/>
          <a:lstStyle/>
          <a:p>
            <a:pPr marL="0" indent="0">
              <a:lnSpc>
                <a:spcPct val="104000"/>
              </a:lnSpc>
              <a:buNone/>
            </a:pPr>
            <a:r>
              <a:rPr lang="en-US" sz="1558" b="1" dirty="0">
                <a:solidFill>
                  <a:srgbClr val="243239"/>
                </a:solidFill>
                <a:latin typeface="Arial" pitchFamily="34" charset="0"/>
                <a:ea typeface="Arial" pitchFamily="34" charset="-122"/>
                <a:cs typeface="Arial" pitchFamily="34" charset="-120"/>
              </a:rPr>
              <a:t>99.B8.1- / .4- / .5-</a:t>
            </a:r>
            <a:endParaRPr lang="en-US" sz="1558" dirty="0"/>
          </a:p>
        </p:txBody>
      </p:sp>
      <p:sp>
        <p:nvSpPr>
          <p:cNvPr id="42" name="Shape 39"/>
          <p:cNvSpPr/>
          <p:nvPr/>
        </p:nvSpPr>
        <p:spPr>
          <a:xfrm>
            <a:off x="3228584" y="4316334"/>
            <a:ext cx="4573232" cy="432328"/>
          </a:xfrm>
          <a:prstGeom prst="rect">
            <a:avLst/>
          </a:prstGeom>
          <a:solidFill>
            <a:srgbClr val="F0EBE1"/>
          </a:solidFill>
          <a:ln w="12700">
            <a:solidFill>
              <a:srgbClr val="F0EBE1"/>
            </a:solidFill>
            <a:prstDash val="solid"/>
          </a:ln>
        </p:spPr>
      </p:sp>
      <p:sp>
        <p:nvSpPr>
          <p:cNvPr id="43" name="Text 40"/>
          <p:cNvSpPr/>
          <p:nvPr/>
        </p:nvSpPr>
        <p:spPr>
          <a:xfrm>
            <a:off x="3347456" y="4384914"/>
            <a:ext cx="4335488" cy="295168"/>
          </a:xfrm>
          <a:prstGeom prst="rect">
            <a:avLst/>
          </a:prstGeom>
          <a:noFill/>
          <a:ln/>
        </p:spPr>
        <p:txBody>
          <a:bodyPr wrap="square" lIns="0" tIns="0" rIns="0" bIns="0" rtlCol="0" anchor="ctr"/>
          <a:lstStyle/>
          <a:p>
            <a:pPr marL="0" indent="0">
              <a:lnSpc>
                <a:spcPct val="104000"/>
              </a:lnSpc>
              <a:buNone/>
            </a:pPr>
            <a:r>
              <a:rPr lang="en-US" sz="1558" dirty="0">
                <a:solidFill>
                  <a:srgbClr val="243239"/>
                </a:solidFill>
                <a:latin typeface="Arial" pitchFamily="34" charset="0"/>
                <a:ea typeface="Arial" pitchFamily="34" charset="-122"/>
                <a:cs typeface="Arial" pitchFamily="34" charset="-120"/>
              </a:rPr>
              <a:t>Nr. 1 zur CHOP 2026</a:t>
            </a:r>
            <a:endParaRPr lang="en-US" sz="1558" dirty="0"/>
          </a:p>
        </p:txBody>
      </p:sp>
      <p:sp>
        <p:nvSpPr>
          <p:cNvPr id="44" name="Shape 41"/>
          <p:cNvSpPr/>
          <p:nvPr/>
        </p:nvSpPr>
        <p:spPr>
          <a:xfrm>
            <a:off x="7801816" y="4316334"/>
            <a:ext cx="3951272" cy="432328"/>
          </a:xfrm>
          <a:prstGeom prst="rect">
            <a:avLst/>
          </a:prstGeom>
          <a:solidFill>
            <a:srgbClr val="F0EBE1"/>
          </a:solidFill>
          <a:ln w="12700">
            <a:solidFill>
              <a:srgbClr val="F0EBE1"/>
            </a:solidFill>
            <a:prstDash val="solid"/>
          </a:ln>
        </p:spPr>
      </p:sp>
      <p:sp>
        <p:nvSpPr>
          <p:cNvPr id="45" name="Text 42"/>
          <p:cNvSpPr/>
          <p:nvPr/>
        </p:nvSpPr>
        <p:spPr>
          <a:xfrm>
            <a:off x="7920688" y="4384914"/>
            <a:ext cx="3713528" cy="295168"/>
          </a:xfrm>
          <a:prstGeom prst="rect">
            <a:avLst/>
          </a:prstGeom>
          <a:noFill/>
          <a:ln/>
        </p:spPr>
        <p:txBody>
          <a:bodyPr wrap="square" lIns="0" tIns="0" rIns="0" bIns="0" rtlCol="0" anchor="ctr"/>
          <a:lstStyle/>
          <a:p>
            <a:pPr marL="0" indent="0">
              <a:lnSpc>
                <a:spcPct val="104000"/>
              </a:lnSpc>
              <a:buNone/>
            </a:pPr>
            <a:r>
              <a:rPr lang="en-US" sz="1558" dirty="0">
                <a:solidFill>
                  <a:srgbClr val="243239"/>
                </a:solidFill>
                <a:latin typeface="Arial" pitchFamily="34" charset="0"/>
                <a:ea typeface="Arial" pitchFamily="34" charset="-122"/>
                <a:cs typeface="Arial" pitchFamily="34" charset="-120"/>
              </a:rPr>
              <a:t>IMCU-Referenzbezeichnung</a:t>
            </a:r>
            <a:endParaRPr lang="en-US" sz="1558" dirty="0"/>
          </a:p>
        </p:txBody>
      </p:sp>
      <p:sp>
        <p:nvSpPr>
          <p:cNvPr id="46" name="Shape 43"/>
          <p:cNvSpPr/>
          <p:nvPr/>
        </p:nvSpPr>
        <p:spPr>
          <a:xfrm>
            <a:off x="438912" y="4748662"/>
            <a:ext cx="2789672" cy="618866"/>
          </a:xfrm>
          <a:prstGeom prst="rect">
            <a:avLst/>
          </a:prstGeom>
          <a:solidFill>
            <a:srgbClr val="FFFFFF"/>
          </a:solidFill>
          <a:ln w="12700">
            <a:solidFill>
              <a:srgbClr val="FFFFFF"/>
            </a:solidFill>
            <a:prstDash val="solid"/>
          </a:ln>
        </p:spPr>
      </p:sp>
      <p:sp>
        <p:nvSpPr>
          <p:cNvPr id="47" name="Text 44"/>
          <p:cNvSpPr/>
          <p:nvPr/>
        </p:nvSpPr>
        <p:spPr>
          <a:xfrm>
            <a:off x="557784" y="4817242"/>
            <a:ext cx="2551928" cy="481706"/>
          </a:xfrm>
          <a:prstGeom prst="rect">
            <a:avLst/>
          </a:prstGeom>
          <a:noFill/>
          <a:ln/>
        </p:spPr>
        <p:txBody>
          <a:bodyPr wrap="square" lIns="0" tIns="0" rIns="0" bIns="0" rtlCol="0" anchor="ctr"/>
          <a:lstStyle/>
          <a:p>
            <a:pPr marL="0" indent="0">
              <a:lnSpc>
                <a:spcPct val="104000"/>
              </a:lnSpc>
              <a:buNone/>
            </a:pPr>
            <a:r>
              <a:rPr lang="en-US" sz="1558" b="1" dirty="0">
                <a:solidFill>
                  <a:srgbClr val="243239"/>
                </a:solidFill>
                <a:latin typeface="Arial" pitchFamily="34" charset="0"/>
                <a:ea typeface="Arial" pitchFamily="34" charset="-122"/>
                <a:cs typeface="Arial" pitchFamily="34" charset="-120"/>
              </a:rPr>
              <a:t>99.04.- / 99.05.-</a:t>
            </a:r>
            <a:endParaRPr lang="en-US" sz="1558" dirty="0"/>
          </a:p>
        </p:txBody>
      </p:sp>
      <p:sp>
        <p:nvSpPr>
          <p:cNvPr id="48" name="Shape 45"/>
          <p:cNvSpPr/>
          <p:nvPr/>
        </p:nvSpPr>
        <p:spPr>
          <a:xfrm>
            <a:off x="3228584" y="4748662"/>
            <a:ext cx="4573232" cy="618866"/>
          </a:xfrm>
          <a:prstGeom prst="rect">
            <a:avLst/>
          </a:prstGeom>
          <a:solidFill>
            <a:srgbClr val="FFFFFF"/>
          </a:solidFill>
          <a:ln w="12700">
            <a:solidFill>
              <a:srgbClr val="FFFFFF"/>
            </a:solidFill>
            <a:prstDash val="solid"/>
          </a:ln>
        </p:spPr>
      </p:sp>
      <p:sp>
        <p:nvSpPr>
          <p:cNvPr id="49" name="Text 46"/>
          <p:cNvSpPr/>
          <p:nvPr/>
        </p:nvSpPr>
        <p:spPr>
          <a:xfrm>
            <a:off x="3347456" y="4817242"/>
            <a:ext cx="4335488" cy="481706"/>
          </a:xfrm>
          <a:prstGeom prst="rect">
            <a:avLst/>
          </a:prstGeom>
          <a:noFill/>
          <a:ln/>
        </p:spPr>
        <p:txBody>
          <a:bodyPr wrap="square" lIns="0" tIns="0" rIns="0" bIns="0" rtlCol="0" anchor="ctr"/>
          <a:lstStyle/>
          <a:p>
            <a:pPr marL="0" indent="0">
              <a:lnSpc>
                <a:spcPct val="104000"/>
              </a:lnSpc>
              <a:buNone/>
            </a:pPr>
            <a:r>
              <a:rPr lang="en-US" sz="1558" dirty="0">
                <a:solidFill>
                  <a:srgbClr val="243239"/>
                </a:solidFill>
                <a:latin typeface="Arial" pitchFamily="34" charset="0"/>
                <a:ea typeface="Arial" pitchFamily="34" charset="-122"/>
                <a:cs typeface="Arial" pitchFamily="34" charset="-120"/>
              </a:rPr>
              <a:t>Weitere Anpassung gegenüber Nr. 1 zu CHOP 2026</a:t>
            </a:r>
            <a:endParaRPr lang="en-US" sz="1558" dirty="0"/>
          </a:p>
        </p:txBody>
      </p:sp>
      <p:sp>
        <p:nvSpPr>
          <p:cNvPr id="50" name="Shape 47"/>
          <p:cNvSpPr/>
          <p:nvPr/>
        </p:nvSpPr>
        <p:spPr>
          <a:xfrm>
            <a:off x="7801816" y="4748662"/>
            <a:ext cx="3951272" cy="618866"/>
          </a:xfrm>
          <a:prstGeom prst="rect">
            <a:avLst/>
          </a:prstGeom>
          <a:solidFill>
            <a:srgbClr val="FFFFFF"/>
          </a:solidFill>
          <a:ln w="12700">
            <a:solidFill>
              <a:srgbClr val="FFFFFF"/>
            </a:solidFill>
            <a:prstDash val="solid"/>
          </a:ln>
        </p:spPr>
      </p:sp>
      <p:sp>
        <p:nvSpPr>
          <p:cNvPr id="51" name="Text 48"/>
          <p:cNvSpPr/>
          <p:nvPr/>
        </p:nvSpPr>
        <p:spPr>
          <a:xfrm>
            <a:off x="7920688" y="4817242"/>
            <a:ext cx="3713528" cy="481706"/>
          </a:xfrm>
          <a:prstGeom prst="rect">
            <a:avLst/>
          </a:prstGeom>
          <a:noFill/>
          <a:ln/>
        </p:spPr>
        <p:txBody>
          <a:bodyPr wrap="square" lIns="0" tIns="0" rIns="0" bIns="0" rtlCol="0" anchor="ctr"/>
          <a:lstStyle/>
          <a:p>
            <a:pPr marL="0" indent="0">
              <a:lnSpc>
                <a:spcPct val="104000"/>
              </a:lnSpc>
              <a:buNone/>
            </a:pPr>
            <a:r>
              <a:rPr lang="en-US" sz="1558" dirty="0">
                <a:solidFill>
                  <a:srgbClr val="243239"/>
                </a:solidFill>
                <a:latin typeface="Arial" pitchFamily="34" charset="0"/>
                <a:ea typeface="Arial" pitchFamily="34" charset="-122"/>
                <a:cs typeface="Arial" pitchFamily="34" charset="-120"/>
              </a:rPr>
              <a:t>Aktualisierte SRK-Referenzangaben</a:t>
            </a:r>
            <a:endParaRPr lang="en-US" sz="1558" dirty="0"/>
          </a:p>
        </p:txBody>
      </p:sp>
      <p:sp>
        <p:nvSpPr>
          <p:cNvPr id="52" name="Shape 49"/>
          <p:cNvSpPr/>
          <p:nvPr/>
        </p:nvSpPr>
        <p:spPr>
          <a:xfrm>
            <a:off x="438912" y="5577840"/>
            <a:ext cx="11314176" cy="539496"/>
          </a:xfrm>
          <a:prstGeom prst="rect">
            <a:avLst/>
          </a:prstGeom>
          <a:solidFill>
            <a:srgbClr val="ECEFDF"/>
          </a:solidFill>
          <a:ln w="12700">
            <a:solidFill>
              <a:srgbClr val="ECEFDF"/>
            </a:solidFill>
            <a:prstDash val="solid"/>
          </a:ln>
        </p:spPr>
      </p:sp>
      <p:sp>
        <p:nvSpPr>
          <p:cNvPr id="53" name="Shape 50"/>
          <p:cNvSpPr/>
          <p:nvPr/>
        </p:nvSpPr>
        <p:spPr>
          <a:xfrm>
            <a:off x="438912" y="5577840"/>
            <a:ext cx="41148" cy="539496"/>
          </a:xfrm>
          <a:prstGeom prst="rect">
            <a:avLst/>
          </a:prstGeom>
          <a:solidFill>
            <a:srgbClr val="284907"/>
          </a:solidFill>
          <a:ln w="12700">
            <a:solidFill>
              <a:srgbClr val="284907"/>
            </a:solidFill>
            <a:prstDash val="solid"/>
          </a:ln>
        </p:spPr>
      </p:sp>
      <p:sp>
        <p:nvSpPr>
          <p:cNvPr id="54" name="Text 51"/>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Die Erstveröffentlichung einer Regel und ihre Aufnahme in das Jahresverzeichnis sind nicht identisch.</a:t>
            </a:r>
            <a:endParaRPr lang="en-US" sz="1512" dirty="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ANHANG | UMSTELLUNG UND NACHWEIS</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ABDECKUNG</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D | Kapitelregister 1/4</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Eigener Abgleich der beiden systematischen Verzeichnisse; CHOP 2026/2027, Inhaltsverzeichnis und jeweilige Kapitel.</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108 / 124</a:t>
            </a:r>
            <a:endParaRPr lang="en-US" sz="900" dirty="0"/>
          </a:p>
        </p:txBody>
      </p:sp>
      <p:sp>
        <p:nvSpPr>
          <p:cNvPr id="16" name="Shape 13"/>
          <p:cNvSpPr/>
          <p:nvPr/>
        </p:nvSpPr>
        <p:spPr>
          <a:xfrm>
            <a:off x="438912" y="2020824"/>
            <a:ext cx="1875025" cy="438912"/>
          </a:xfrm>
          <a:prstGeom prst="rect">
            <a:avLst/>
          </a:prstGeom>
          <a:solidFill>
            <a:srgbClr val="303D43"/>
          </a:solidFill>
          <a:ln w="12700">
            <a:solidFill>
              <a:srgbClr val="303D43"/>
            </a:solidFill>
            <a:prstDash val="solid"/>
          </a:ln>
        </p:spPr>
      </p:sp>
      <p:sp>
        <p:nvSpPr>
          <p:cNvPr id="17" name="Text 14"/>
          <p:cNvSpPr/>
          <p:nvPr/>
        </p:nvSpPr>
        <p:spPr>
          <a:xfrm>
            <a:off x="557784" y="2093976"/>
            <a:ext cx="1637281"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Kapitel</a:t>
            </a:r>
            <a:endParaRPr lang="en-US" sz="1327" dirty="0"/>
          </a:p>
        </p:txBody>
      </p:sp>
      <p:sp>
        <p:nvSpPr>
          <p:cNvPr id="18" name="Shape 15"/>
          <p:cNvSpPr/>
          <p:nvPr/>
        </p:nvSpPr>
        <p:spPr>
          <a:xfrm>
            <a:off x="2313937" y="2020824"/>
            <a:ext cx="6603747" cy="438912"/>
          </a:xfrm>
          <a:prstGeom prst="rect">
            <a:avLst/>
          </a:prstGeom>
          <a:solidFill>
            <a:srgbClr val="303D43"/>
          </a:solidFill>
          <a:ln w="12700">
            <a:solidFill>
              <a:srgbClr val="303D43"/>
            </a:solidFill>
            <a:prstDash val="solid"/>
          </a:ln>
        </p:spPr>
      </p:sp>
      <p:sp>
        <p:nvSpPr>
          <p:cNvPr id="19" name="Text 16"/>
          <p:cNvSpPr/>
          <p:nvPr/>
        </p:nvSpPr>
        <p:spPr>
          <a:xfrm>
            <a:off x="2432809" y="2093976"/>
            <a:ext cx="6366003"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Ergebnis / Themen des Vergleichs</a:t>
            </a:r>
            <a:endParaRPr lang="en-US" sz="1327" dirty="0"/>
          </a:p>
        </p:txBody>
      </p:sp>
      <p:sp>
        <p:nvSpPr>
          <p:cNvPr id="20" name="Shape 17"/>
          <p:cNvSpPr/>
          <p:nvPr/>
        </p:nvSpPr>
        <p:spPr>
          <a:xfrm>
            <a:off x="8917684" y="2020824"/>
            <a:ext cx="1417702" cy="438912"/>
          </a:xfrm>
          <a:prstGeom prst="rect">
            <a:avLst/>
          </a:prstGeom>
          <a:solidFill>
            <a:srgbClr val="303D43"/>
          </a:solidFill>
          <a:ln w="12700">
            <a:solidFill>
              <a:srgbClr val="303D43"/>
            </a:solidFill>
            <a:prstDash val="solid"/>
          </a:ln>
        </p:spPr>
      </p:sp>
      <p:sp>
        <p:nvSpPr>
          <p:cNvPr id="21" name="Text 18"/>
          <p:cNvSpPr/>
          <p:nvPr/>
        </p:nvSpPr>
        <p:spPr>
          <a:xfrm>
            <a:off x="9036556" y="2093976"/>
            <a:ext cx="1179958"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2026 S.</a:t>
            </a:r>
            <a:endParaRPr lang="en-US" sz="1327" dirty="0"/>
          </a:p>
        </p:txBody>
      </p:sp>
      <p:sp>
        <p:nvSpPr>
          <p:cNvPr id="22" name="Shape 19"/>
          <p:cNvSpPr/>
          <p:nvPr/>
        </p:nvSpPr>
        <p:spPr>
          <a:xfrm>
            <a:off x="10335386" y="2020824"/>
            <a:ext cx="1417702" cy="438912"/>
          </a:xfrm>
          <a:prstGeom prst="rect">
            <a:avLst/>
          </a:prstGeom>
          <a:solidFill>
            <a:srgbClr val="303D43"/>
          </a:solidFill>
          <a:ln w="12700">
            <a:solidFill>
              <a:srgbClr val="303D43"/>
            </a:solidFill>
            <a:prstDash val="solid"/>
          </a:ln>
        </p:spPr>
      </p:sp>
      <p:sp>
        <p:nvSpPr>
          <p:cNvPr id="23" name="Text 20"/>
          <p:cNvSpPr/>
          <p:nvPr/>
        </p:nvSpPr>
        <p:spPr>
          <a:xfrm>
            <a:off x="10454258" y="2093976"/>
            <a:ext cx="1179958"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2027 S.</a:t>
            </a:r>
            <a:endParaRPr lang="en-US" sz="1327" dirty="0"/>
          </a:p>
        </p:txBody>
      </p:sp>
      <p:sp>
        <p:nvSpPr>
          <p:cNvPr id="24" name="Shape 21"/>
          <p:cNvSpPr/>
          <p:nvPr/>
        </p:nvSpPr>
        <p:spPr>
          <a:xfrm>
            <a:off x="438912" y="2459736"/>
            <a:ext cx="1875025" cy="581558"/>
          </a:xfrm>
          <a:prstGeom prst="rect">
            <a:avLst/>
          </a:prstGeom>
          <a:solidFill>
            <a:srgbClr val="FFFFFF"/>
          </a:solidFill>
          <a:ln w="12700">
            <a:solidFill>
              <a:srgbClr val="FFFFFF"/>
            </a:solidFill>
            <a:prstDash val="solid"/>
          </a:ln>
        </p:spPr>
      </p:sp>
      <p:sp>
        <p:nvSpPr>
          <p:cNvPr id="25" name="Text 22"/>
          <p:cNvSpPr/>
          <p:nvPr/>
        </p:nvSpPr>
        <p:spPr>
          <a:xfrm>
            <a:off x="557784" y="2528316"/>
            <a:ext cx="1637281" cy="44439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0 | 00</a:t>
            </a:r>
            <a:endParaRPr lang="en-US" sz="1677" dirty="0"/>
          </a:p>
        </p:txBody>
      </p:sp>
      <p:sp>
        <p:nvSpPr>
          <p:cNvPr id="26" name="Shape 23"/>
          <p:cNvSpPr/>
          <p:nvPr/>
        </p:nvSpPr>
        <p:spPr>
          <a:xfrm>
            <a:off x="2313937" y="2459736"/>
            <a:ext cx="6603747" cy="581558"/>
          </a:xfrm>
          <a:prstGeom prst="rect">
            <a:avLst/>
          </a:prstGeom>
          <a:solidFill>
            <a:srgbClr val="FFFFFF"/>
          </a:solidFill>
          <a:ln w="12700">
            <a:solidFill>
              <a:srgbClr val="FFFFFF"/>
            </a:solidFill>
            <a:prstDash val="solid"/>
          </a:ln>
        </p:spPr>
      </p:sp>
      <p:sp>
        <p:nvSpPr>
          <p:cNvPr id="27" name="Text 24"/>
          <p:cNvSpPr/>
          <p:nvPr/>
        </p:nvSpPr>
        <p:spPr>
          <a:xfrm>
            <a:off x="2432809" y="2528316"/>
            <a:ext cx="6366003"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DTx; Zusatzkode-Flags; Stent-Graft; 00.22-Prüfpunkt</a:t>
            </a:r>
            <a:endParaRPr lang="en-US" sz="1677" dirty="0"/>
          </a:p>
        </p:txBody>
      </p:sp>
      <p:sp>
        <p:nvSpPr>
          <p:cNvPr id="28" name="Shape 25"/>
          <p:cNvSpPr/>
          <p:nvPr/>
        </p:nvSpPr>
        <p:spPr>
          <a:xfrm>
            <a:off x="8917684" y="2459736"/>
            <a:ext cx="1417702" cy="581558"/>
          </a:xfrm>
          <a:prstGeom prst="rect">
            <a:avLst/>
          </a:prstGeom>
          <a:solidFill>
            <a:srgbClr val="FFFFFF"/>
          </a:solidFill>
          <a:ln w="12700">
            <a:solidFill>
              <a:srgbClr val="FFFFFF"/>
            </a:solidFill>
            <a:prstDash val="solid"/>
          </a:ln>
        </p:spPr>
      </p:sp>
      <p:sp>
        <p:nvSpPr>
          <p:cNvPr id="29" name="Text 26"/>
          <p:cNvSpPr/>
          <p:nvPr/>
        </p:nvSpPr>
        <p:spPr>
          <a:xfrm>
            <a:off x="9036556" y="2528316"/>
            <a:ext cx="1179958"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3–18</a:t>
            </a:r>
            <a:endParaRPr lang="en-US" sz="1677" dirty="0"/>
          </a:p>
        </p:txBody>
      </p:sp>
      <p:sp>
        <p:nvSpPr>
          <p:cNvPr id="30" name="Shape 27"/>
          <p:cNvSpPr/>
          <p:nvPr/>
        </p:nvSpPr>
        <p:spPr>
          <a:xfrm>
            <a:off x="10335386" y="2459736"/>
            <a:ext cx="1417702" cy="581558"/>
          </a:xfrm>
          <a:prstGeom prst="rect">
            <a:avLst/>
          </a:prstGeom>
          <a:solidFill>
            <a:srgbClr val="FFFFFF"/>
          </a:solidFill>
          <a:ln w="12700">
            <a:solidFill>
              <a:srgbClr val="FFFFFF"/>
            </a:solidFill>
            <a:prstDash val="solid"/>
          </a:ln>
        </p:spPr>
      </p:sp>
      <p:sp>
        <p:nvSpPr>
          <p:cNvPr id="31" name="Text 28"/>
          <p:cNvSpPr/>
          <p:nvPr/>
        </p:nvSpPr>
        <p:spPr>
          <a:xfrm>
            <a:off x="10454258" y="2528316"/>
            <a:ext cx="1179958"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3–18</a:t>
            </a:r>
            <a:endParaRPr lang="en-US" sz="1677" dirty="0"/>
          </a:p>
        </p:txBody>
      </p:sp>
      <p:sp>
        <p:nvSpPr>
          <p:cNvPr id="32" name="Shape 29"/>
          <p:cNvSpPr/>
          <p:nvPr/>
        </p:nvSpPr>
        <p:spPr>
          <a:xfrm>
            <a:off x="438912" y="3041294"/>
            <a:ext cx="1875025" cy="581558"/>
          </a:xfrm>
          <a:prstGeom prst="rect">
            <a:avLst/>
          </a:prstGeom>
          <a:solidFill>
            <a:srgbClr val="F0EBE1"/>
          </a:solidFill>
          <a:ln w="12700">
            <a:solidFill>
              <a:srgbClr val="F0EBE1"/>
            </a:solidFill>
            <a:prstDash val="solid"/>
          </a:ln>
        </p:spPr>
      </p:sp>
      <p:sp>
        <p:nvSpPr>
          <p:cNvPr id="33" name="Text 30"/>
          <p:cNvSpPr/>
          <p:nvPr/>
        </p:nvSpPr>
        <p:spPr>
          <a:xfrm>
            <a:off x="557784" y="3109874"/>
            <a:ext cx="1637281" cy="44439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1 | 01–05</a:t>
            </a:r>
            <a:endParaRPr lang="en-US" sz="1677" dirty="0"/>
          </a:p>
        </p:txBody>
      </p:sp>
      <p:sp>
        <p:nvSpPr>
          <p:cNvPr id="34" name="Shape 31"/>
          <p:cNvSpPr/>
          <p:nvPr/>
        </p:nvSpPr>
        <p:spPr>
          <a:xfrm>
            <a:off x="2313937" y="3041294"/>
            <a:ext cx="6603747" cy="581558"/>
          </a:xfrm>
          <a:prstGeom prst="rect">
            <a:avLst/>
          </a:prstGeom>
          <a:solidFill>
            <a:srgbClr val="F0EBE1"/>
          </a:solidFill>
          <a:ln w="12700">
            <a:solidFill>
              <a:srgbClr val="F0EBE1"/>
            </a:solidFill>
            <a:prstDash val="solid"/>
          </a:ln>
        </p:spPr>
      </p:sp>
      <p:sp>
        <p:nvSpPr>
          <p:cNvPr id="35" name="Text 32"/>
          <p:cNvSpPr/>
          <p:nvPr/>
        </p:nvSpPr>
        <p:spPr>
          <a:xfrm>
            <a:off x="2432809" y="3109874"/>
            <a:ext cx="6366003"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Neurostimulations-Verweise; [L]; redaktionelle Verweise</a:t>
            </a:r>
            <a:endParaRPr lang="en-US" sz="1677" dirty="0"/>
          </a:p>
        </p:txBody>
      </p:sp>
      <p:sp>
        <p:nvSpPr>
          <p:cNvPr id="36" name="Shape 33"/>
          <p:cNvSpPr/>
          <p:nvPr/>
        </p:nvSpPr>
        <p:spPr>
          <a:xfrm>
            <a:off x="8917684" y="3041294"/>
            <a:ext cx="1417702" cy="581558"/>
          </a:xfrm>
          <a:prstGeom prst="rect">
            <a:avLst/>
          </a:prstGeom>
          <a:solidFill>
            <a:srgbClr val="F0EBE1"/>
          </a:solidFill>
          <a:ln w="12700">
            <a:solidFill>
              <a:srgbClr val="F0EBE1"/>
            </a:solidFill>
            <a:prstDash val="solid"/>
          </a:ln>
        </p:spPr>
      </p:sp>
      <p:sp>
        <p:nvSpPr>
          <p:cNvPr id="37" name="Text 34"/>
          <p:cNvSpPr/>
          <p:nvPr/>
        </p:nvSpPr>
        <p:spPr>
          <a:xfrm>
            <a:off x="9036556" y="3109874"/>
            <a:ext cx="1179958"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19–38</a:t>
            </a:r>
            <a:endParaRPr lang="en-US" sz="1677" dirty="0"/>
          </a:p>
        </p:txBody>
      </p:sp>
      <p:sp>
        <p:nvSpPr>
          <p:cNvPr id="38" name="Shape 35"/>
          <p:cNvSpPr/>
          <p:nvPr/>
        </p:nvSpPr>
        <p:spPr>
          <a:xfrm>
            <a:off x="10335386" y="3041294"/>
            <a:ext cx="1417702" cy="581558"/>
          </a:xfrm>
          <a:prstGeom prst="rect">
            <a:avLst/>
          </a:prstGeom>
          <a:solidFill>
            <a:srgbClr val="F0EBE1"/>
          </a:solidFill>
          <a:ln w="12700">
            <a:solidFill>
              <a:srgbClr val="F0EBE1"/>
            </a:solidFill>
            <a:prstDash val="solid"/>
          </a:ln>
        </p:spPr>
      </p:sp>
      <p:sp>
        <p:nvSpPr>
          <p:cNvPr id="39" name="Text 36"/>
          <p:cNvSpPr/>
          <p:nvPr/>
        </p:nvSpPr>
        <p:spPr>
          <a:xfrm>
            <a:off x="10454258" y="3109874"/>
            <a:ext cx="1179958"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19–38</a:t>
            </a:r>
            <a:endParaRPr lang="en-US" sz="1677" dirty="0"/>
          </a:p>
        </p:txBody>
      </p:sp>
      <p:sp>
        <p:nvSpPr>
          <p:cNvPr id="40" name="Shape 37"/>
          <p:cNvSpPr/>
          <p:nvPr/>
        </p:nvSpPr>
        <p:spPr>
          <a:xfrm>
            <a:off x="438912" y="3622853"/>
            <a:ext cx="1875025" cy="581558"/>
          </a:xfrm>
          <a:prstGeom prst="rect">
            <a:avLst/>
          </a:prstGeom>
          <a:solidFill>
            <a:srgbClr val="FFFFFF"/>
          </a:solidFill>
          <a:ln w="12700">
            <a:solidFill>
              <a:srgbClr val="FFFFFF"/>
            </a:solidFill>
            <a:prstDash val="solid"/>
          </a:ln>
        </p:spPr>
      </p:sp>
      <p:sp>
        <p:nvSpPr>
          <p:cNvPr id="41" name="Text 38"/>
          <p:cNvSpPr/>
          <p:nvPr/>
        </p:nvSpPr>
        <p:spPr>
          <a:xfrm>
            <a:off x="557784" y="3691433"/>
            <a:ext cx="1637281" cy="44439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2 | 06–07</a:t>
            </a:r>
            <a:endParaRPr lang="en-US" sz="1677" dirty="0"/>
          </a:p>
        </p:txBody>
      </p:sp>
      <p:sp>
        <p:nvSpPr>
          <p:cNvPr id="42" name="Shape 39"/>
          <p:cNvSpPr/>
          <p:nvPr/>
        </p:nvSpPr>
        <p:spPr>
          <a:xfrm>
            <a:off x="2313937" y="3622853"/>
            <a:ext cx="6603747" cy="581558"/>
          </a:xfrm>
          <a:prstGeom prst="rect">
            <a:avLst/>
          </a:prstGeom>
          <a:solidFill>
            <a:srgbClr val="FFFFFF"/>
          </a:solidFill>
          <a:ln w="12700">
            <a:solidFill>
              <a:srgbClr val="FFFFFF"/>
            </a:solidFill>
            <a:prstDash val="solid"/>
          </a:ln>
        </p:spPr>
      </p:sp>
      <p:sp>
        <p:nvSpPr>
          <p:cNvPr id="43" name="Text 40"/>
          <p:cNvSpPr/>
          <p:nvPr/>
        </p:nvSpPr>
        <p:spPr>
          <a:xfrm>
            <a:off x="2432809" y="3691433"/>
            <a:ext cx="6366003"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Keine fachliche Änderung im PDF-Kodeabgleich festgestellt</a:t>
            </a:r>
            <a:endParaRPr lang="en-US" sz="1677" dirty="0"/>
          </a:p>
        </p:txBody>
      </p:sp>
      <p:sp>
        <p:nvSpPr>
          <p:cNvPr id="44" name="Shape 41"/>
          <p:cNvSpPr/>
          <p:nvPr/>
        </p:nvSpPr>
        <p:spPr>
          <a:xfrm>
            <a:off x="8917684" y="3622853"/>
            <a:ext cx="1417702" cy="581558"/>
          </a:xfrm>
          <a:prstGeom prst="rect">
            <a:avLst/>
          </a:prstGeom>
          <a:solidFill>
            <a:srgbClr val="FFFFFF"/>
          </a:solidFill>
          <a:ln w="12700">
            <a:solidFill>
              <a:srgbClr val="FFFFFF"/>
            </a:solidFill>
            <a:prstDash val="solid"/>
          </a:ln>
        </p:spPr>
      </p:sp>
      <p:sp>
        <p:nvSpPr>
          <p:cNvPr id="45" name="Text 42"/>
          <p:cNvSpPr/>
          <p:nvPr/>
        </p:nvSpPr>
        <p:spPr>
          <a:xfrm>
            <a:off x="9036556" y="3691433"/>
            <a:ext cx="1179958"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39–42</a:t>
            </a:r>
            <a:endParaRPr lang="en-US" sz="1677" dirty="0"/>
          </a:p>
        </p:txBody>
      </p:sp>
      <p:sp>
        <p:nvSpPr>
          <p:cNvPr id="46" name="Shape 43"/>
          <p:cNvSpPr/>
          <p:nvPr/>
        </p:nvSpPr>
        <p:spPr>
          <a:xfrm>
            <a:off x="10335386" y="3622853"/>
            <a:ext cx="1417702" cy="581558"/>
          </a:xfrm>
          <a:prstGeom prst="rect">
            <a:avLst/>
          </a:prstGeom>
          <a:solidFill>
            <a:srgbClr val="FFFFFF"/>
          </a:solidFill>
          <a:ln w="12700">
            <a:solidFill>
              <a:srgbClr val="FFFFFF"/>
            </a:solidFill>
            <a:prstDash val="solid"/>
          </a:ln>
        </p:spPr>
      </p:sp>
      <p:sp>
        <p:nvSpPr>
          <p:cNvPr id="47" name="Text 44"/>
          <p:cNvSpPr/>
          <p:nvPr/>
        </p:nvSpPr>
        <p:spPr>
          <a:xfrm>
            <a:off x="10454258" y="3691433"/>
            <a:ext cx="1179958"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39–42</a:t>
            </a:r>
            <a:endParaRPr lang="en-US" sz="1677" dirty="0"/>
          </a:p>
        </p:txBody>
      </p:sp>
      <p:sp>
        <p:nvSpPr>
          <p:cNvPr id="48" name="Shape 45"/>
          <p:cNvSpPr/>
          <p:nvPr/>
        </p:nvSpPr>
        <p:spPr>
          <a:xfrm>
            <a:off x="438912" y="4204411"/>
            <a:ext cx="1875025" cy="581558"/>
          </a:xfrm>
          <a:prstGeom prst="rect">
            <a:avLst/>
          </a:prstGeom>
          <a:solidFill>
            <a:srgbClr val="F0EBE1"/>
          </a:solidFill>
          <a:ln w="12700">
            <a:solidFill>
              <a:srgbClr val="F0EBE1"/>
            </a:solidFill>
            <a:prstDash val="solid"/>
          </a:ln>
        </p:spPr>
      </p:sp>
      <p:sp>
        <p:nvSpPr>
          <p:cNvPr id="49" name="Text 46"/>
          <p:cNvSpPr/>
          <p:nvPr/>
        </p:nvSpPr>
        <p:spPr>
          <a:xfrm>
            <a:off x="557784" y="4272991"/>
            <a:ext cx="1637281" cy="44439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3 | 08–16</a:t>
            </a:r>
            <a:endParaRPr lang="en-US" sz="1677" dirty="0"/>
          </a:p>
        </p:txBody>
      </p:sp>
      <p:sp>
        <p:nvSpPr>
          <p:cNvPr id="50" name="Shape 47"/>
          <p:cNvSpPr/>
          <p:nvPr/>
        </p:nvSpPr>
        <p:spPr>
          <a:xfrm>
            <a:off x="2313937" y="4204411"/>
            <a:ext cx="6603747" cy="581558"/>
          </a:xfrm>
          <a:prstGeom prst="rect">
            <a:avLst/>
          </a:prstGeom>
          <a:solidFill>
            <a:srgbClr val="F0EBE1"/>
          </a:solidFill>
          <a:ln w="12700">
            <a:solidFill>
              <a:srgbClr val="F0EBE1"/>
            </a:solidFill>
            <a:prstDash val="solid"/>
          </a:ln>
        </p:spPr>
      </p:sp>
      <p:sp>
        <p:nvSpPr>
          <p:cNvPr id="51" name="Text 48"/>
          <p:cNvSpPr/>
          <p:nvPr/>
        </p:nvSpPr>
        <p:spPr>
          <a:xfrm>
            <a:off x="2432809" y="4272991"/>
            <a:ext cx="6366003"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Redaktioneller Verweis; keine eigene neue Kodefamilie</a:t>
            </a:r>
            <a:endParaRPr lang="en-US" sz="1677" dirty="0"/>
          </a:p>
        </p:txBody>
      </p:sp>
      <p:sp>
        <p:nvSpPr>
          <p:cNvPr id="52" name="Shape 49"/>
          <p:cNvSpPr/>
          <p:nvPr/>
        </p:nvSpPr>
        <p:spPr>
          <a:xfrm>
            <a:off x="8917684" y="4204411"/>
            <a:ext cx="1417702" cy="581558"/>
          </a:xfrm>
          <a:prstGeom prst="rect">
            <a:avLst/>
          </a:prstGeom>
          <a:solidFill>
            <a:srgbClr val="F0EBE1"/>
          </a:solidFill>
          <a:ln w="12700">
            <a:solidFill>
              <a:srgbClr val="F0EBE1"/>
            </a:solidFill>
            <a:prstDash val="solid"/>
          </a:ln>
        </p:spPr>
      </p:sp>
      <p:sp>
        <p:nvSpPr>
          <p:cNvPr id="53" name="Text 50"/>
          <p:cNvSpPr/>
          <p:nvPr/>
        </p:nvSpPr>
        <p:spPr>
          <a:xfrm>
            <a:off x="9036556" y="4272991"/>
            <a:ext cx="1179958"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43–54</a:t>
            </a:r>
            <a:endParaRPr lang="en-US" sz="1677" dirty="0"/>
          </a:p>
        </p:txBody>
      </p:sp>
      <p:sp>
        <p:nvSpPr>
          <p:cNvPr id="54" name="Shape 51"/>
          <p:cNvSpPr/>
          <p:nvPr/>
        </p:nvSpPr>
        <p:spPr>
          <a:xfrm>
            <a:off x="10335386" y="4204411"/>
            <a:ext cx="1417702" cy="581558"/>
          </a:xfrm>
          <a:prstGeom prst="rect">
            <a:avLst/>
          </a:prstGeom>
          <a:solidFill>
            <a:srgbClr val="F0EBE1"/>
          </a:solidFill>
          <a:ln w="12700">
            <a:solidFill>
              <a:srgbClr val="F0EBE1"/>
            </a:solidFill>
            <a:prstDash val="solid"/>
          </a:ln>
        </p:spPr>
      </p:sp>
      <p:sp>
        <p:nvSpPr>
          <p:cNvPr id="55" name="Text 52"/>
          <p:cNvSpPr/>
          <p:nvPr/>
        </p:nvSpPr>
        <p:spPr>
          <a:xfrm>
            <a:off x="10454258" y="4272991"/>
            <a:ext cx="1179958"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43–54</a:t>
            </a:r>
            <a:endParaRPr lang="en-US" sz="1677" dirty="0"/>
          </a:p>
        </p:txBody>
      </p:sp>
      <p:sp>
        <p:nvSpPr>
          <p:cNvPr id="56" name="Shape 53"/>
          <p:cNvSpPr/>
          <p:nvPr/>
        </p:nvSpPr>
        <p:spPr>
          <a:xfrm>
            <a:off x="438912" y="4785970"/>
            <a:ext cx="1875025" cy="581558"/>
          </a:xfrm>
          <a:prstGeom prst="rect">
            <a:avLst/>
          </a:prstGeom>
          <a:solidFill>
            <a:srgbClr val="FFFFFF"/>
          </a:solidFill>
          <a:ln w="12700">
            <a:solidFill>
              <a:srgbClr val="FFFFFF"/>
            </a:solidFill>
            <a:prstDash val="solid"/>
          </a:ln>
        </p:spPr>
      </p:sp>
      <p:sp>
        <p:nvSpPr>
          <p:cNvPr id="57" name="Text 54"/>
          <p:cNvSpPr/>
          <p:nvPr/>
        </p:nvSpPr>
        <p:spPr>
          <a:xfrm>
            <a:off x="557784" y="4854550"/>
            <a:ext cx="1637281" cy="44439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4 | 18–20</a:t>
            </a:r>
            <a:endParaRPr lang="en-US" sz="1677" dirty="0"/>
          </a:p>
        </p:txBody>
      </p:sp>
      <p:sp>
        <p:nvSpPr>
          <p:cNvPr id="58" name="Shape 55"/>
          <p:cNvSpPr/>
          <p:nvPr/>
        </p:nvSpPr>
        <p:spPr>
          <a:xfrm>
            <a:off x="2313937" y="4785970"/>
            <a:ext cx="6603747" cy="581558"/>
          </a:xfrm>
          <a:prstGeom prst="rect">
            <a:avLst/>
          </a:prstGeom>
          <a:solidFill>
            <a:srgbClr val="FFFFFF"/>
          </a:solidFill>
          <a:ln w="12700">
            <a:solidFill>
              <a:srgbClr val="FFFFFF"/>
            </a:solidFill>
            <a:prstDash val="solid"/>
          </a:ln>
        </p:spPr>
      </p:sp>
      <p:sp>
        <p:nvSpPr>
          <p:cNvPr id="59" name="Text 56"/>
          <p:cNvSpPr/>
          <p:nvPr/>
        </p:nvSpPr>
        <p:spPr>
          <a:xfrm>
            <a:off x="2432809" y="4854550"/>
            <a:ext cx="6366003"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Redaktioneller Verweis; keine eigene neue Kodefamilie</a:t>
            </a:r>
            <a:endParaRPr lang="en-US" sz="1677" dirty="0"/>
          </a:p>
        </p:txBody>
      </p:sp>
      <p:sp>
        <p:nvSpPr>
          <p:cNvPr id="60" name="Shape 57"/>
          <p:cNvSpPr/>
          <p:nvPr/>
        </p:nvSpPr>
        <p:spPr>
          <a:xfrm>
            <a:off x="8917684" y="4785970"/>
            <a:ext cx="1417702" cy="581558"/>
          </a:xfrm>
          <a:prstGeom prst="rect">
            <a:avLst/>
          </a:prstGeom>
          <a:solidFill>
            <a:srgbClr val="FFFFFF"/>
          </a:solidFill>
          <a:ln w="12700">
            <a:solidFill>
              <a:srgbClr val="FFFFFF"/>
            </a:solidFill>
            <a:prstDash val="solid"/>
          </a:ln>
        </p:spPr>
      </p:sp>
      <p:sp>
        <p:nvSpPr>
          <p:cNvPr id="61" name="Text 58"/>
          <p:cNvSpPr/>
          <p:nvPr/>
        </p:nvSpPr>
        <p:spPr>
          <a:xfrm>
            <a:off x="9036556" y="4854550"/>
            <a:ext cx="1179958"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55–59</a:t>
            </a:r>
            <a:endParaRPr lang="en-US" sz="1677" dirty="0"/>
          </a:p>
        </p:txBody>
      </p:sp>
      <p:sp>
        <p:nvSpPr>
          <p:cNvPr id="62" name="Shape 59"/>
          <p:cNvSpPr/>
          <p:nvPr/>
        </p:nvSpPr>
        <p:spPr>
          <a:xfrm>
            <a:off x="10335386" y="4785970"/>
            <a:ext cx="1417702" cy="581558"/>
          </a:xfrm>
          <a:prstGeom prst="rect">
            <a:avLst/>
          </a:prstGeom>
          <a:solidFill>
            <a:srgbClr val="FFFFFF"/>
          </a:solidFill>
          <a:ln w="12700">
            <a:solidFill>
              <a:srgbClr val="FFFFFF"/>
            </a:solidFill>
            <a:prstDash val="solid"/>
          </a:ln>
        </p:spPr>
      </p:sp>
      <p:sp>
        <p:nvSpPr>
          <p:cNvPr id="63" name="Text 60"/>
          <p:cNvSpPr/>
          <p:nvPr/>
        </p:nvSpPr>
        <p:spPr>
          <a:xfrm>
            <a:off x="10454258" y="4854550"/>
            <a:ext cx="1179958"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55–59</a:t>
            </a:r>
            <a:endParaRPr lang="en-US" sz="1677" dirty="0"/>
          </a:p>
        </p:txBody>
      </p:sp>
      <p:sp>
        <p:nvSpPr>
          <p:cNvPr id="64" name="Shape 61"/>
          <p:cNvSpPr/>
          <p:nvPr/>
        </p:nvSpPr>
        <p:spPr>
          <a:xfrm>
            <a:off x="438912" y="5577840"/>
            <a:ext cx="11314176" cy="539496"/>
          </a:xfrm>
          <a:prstGeom prst="rect">
            <a:avLst/>
          </a:prstGeom>
          <a:solidFill>
            <a:srgbClr val="ECEFDF"/>
          </a:solidFill>
          <a:ln w="12700">
            <a:solidFill>
              <a:srgbClr val="ECEFDF"/>
            </a:solidFill>
            <a:prstDash val="solid"/>
          </a:ln>
        </p:spPr>
      </p:sp>
      <p:sp>
        <p:nvSpPr>
          <p:cNvPr id="65" name="Shape 62"/>
          <p:cNvSpPr/>
          <p:nvPr/>
        </p:nvSpPr>
        <p:spPr>
          <a:xfrm>
            <a:off x="438912" y="5577840"/>
            <a:ext cx="41148" cy="539496"/>
          </a:xfrm>
          <a:prstGeom prst="rect">
            <a:avLst/>
          </a:prstGeom>
          <a:solidFill>
            <a:srgbClr val="284907"/>
          </a:solidFill>
          <a:ln w="12700">
            <a:solidFill>
              <a:srgbClr val="284907"/>
            </a:solidFill>
            <a:prstDash val="solid"/>
          </a:ln>
        </p:spPr>
      </p:sp>
      <p:sp>
        <p:nvSpPr>
          <p:cNvPr id="66" name="Text 63"/>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Redaktionelle Einzelkorrekturen werden gebündelt. Keine Änderung bedeutet hier: im vorliegenden PDF-Vergleich.</a:t>
            </a:r>
            <a:endParaRPr lang="en-US" sz="1512" dirty="0"/>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name="Slide 109">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ANHANG | UMSTELLUNG UND NACHWEIS</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ABDECKUNG</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D | Kapitelregister 2/4</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Eigener Abgleich der beiden systematischen Verzeichnisse; CHOP 2026/2027, Inhaltsverzeichnis und jeweilige Kapitel.</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109 / 124</a:t>
            </a:r>
            <a:endParaRPr lang="en-US" sz="900" dirty="0"/>
          </a:p>
        </p:txBody>
      </p:sp>
      <p:sp>
        <p:nvSpPr>
          <p:cNvPr id="16" name="Shape 13"/>
          <p:cNvSpPr/>
          <p:nvPr/>
        </p:nvSpPr>
        <p:spPr>
          <a:xfrm>
            <a:off x="438912" y="2020824"/>
            <a:ext cx="1875025" cy="438912"/>
          </a:xfrm>
          <a:prstGeom prst="rect">
            <a:avLst/>
          </a:prstGeom>
          <a:solidFill>
            <a:srgbClr val="303D43"/>
          </a:solidFill>
          <a:ln w="12700">
            <a:solidFill>
              <a:srgbClr val="303D43"/>
            </a:solidFill>
            <a:prstDash val="solid"/>
          </a:ln>
        </p:spPr>
      </p:sp>
      <p:sp>
        <p:nvSpPr>
          <p:cNvPr id="17" name="Text 14"/>
          <p:cNvSpPr/>
          <p:nvPr/>
        </p:nvSpPr>
        <p:spPr>
          <a:xfrm>
            <a:off x="557784" y="2093976"/>
            <a:ext cx="1637281"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Kapitel</a:t>
            </a:r>
            <a:endParaRPr lang="en-US" sz="1327" dirty="0"/>
          </a:p>
        </p:txBody>
      </p:sp>
      <p:sp>
        <p:nvSpPr>
          <p:cNvPr id="18" name="Shape 15"/>
          <p:cNvSpPr/>
          <p:nvPr/>
        </p:nvSpPr>
        <p:spPr>
          <a:xfrm>
            <a:off x="2313937" y="2020824"/>
            <a:ext cx="6603747" cy="438912"/>
          </a:xfrm>
          <a:prstGeom prst="rect">
            <a:avLst/>
          </a:prstGeom>
          <a:solidFill>
            <a:srgbClr val="303D43"/>
          </a:solidFill>
          <a:ln w="12700">
            <a:solidFill>
              <a:srgbClr val="303D43"/>
            </a:solidFill>
            <a:prstDash val="solid"/>
          </a:ln>
        </p:spPr>
      </p:sp>
      <p:sp>
        <p:nvSpPr>
          <p:cNvPr id="19" name="Text 16"/>
          <p:cNvSpPr/>
          <p:nvPr/>
        </p:nvSpPr>
        <p:spPr>
          <a:xfrm>
            <a:off x="2432809" y="2093976"/>
            <a:ext cx="6366003"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Ergebnis / Themen des Vergleichs</a:t>
            </a:r>
            <a:endParaRPr lang="en-US" sz="1327" dirty="0"/>
          </a:p>
        </p:txBody>
      </p:sp>
      <p:sp>
        <p:nvSpPr>
          <p:cNvPr id="20" name="Shape 17"/>
          <p:cNvSpPr/>
          <p:nvPr/>
        </p:nvSpPr>
        <p:spPr>
          <a:xfrm>
            <a:off x="8917684" y="2020824"/>
            <a:ext cx="1417702" cy="438912"/>
          </a:xfrm>
          <a:prstGeom prst="rect">
            <a:avLst/>
          </a:prstGeom>
          <a:solidFill>
            <a:srgbClr val="303D43"/>
          </a:solidFill>
          <a:ln w="12700">
            <a:solidFill>
              <a:srgbClr val="303D43"/>
            </a:solidFill>
            <a:prstDash val="solid"/>
          </a:ln>
        </p:spPr>
      </p:sp>
      <p:sp>
        <p:nvSpPr>
          <p:cNvPr id="21" name="Text 18"/>
          <p:cNvSpPr/>
          <p:nvPr/>
        </p:nvSpPr>
        <p:spPr>
          <a:xfrm>
            <a:off x="9036556" y="2093976"/>
            <a:ext cx="1179958"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2026 S.</a:t>
            </a:r>
            <a:endParaRPr lang="en-US" sz="1327" dirty="0"/>
          </a:p>
        </p:txBody>
      </p:sp>
      <p:sp>
        <p:nvSpPr>
          <p:cNvPr id="22" name="Shape 19"/>
          <p:cNvSpPr/>
          <p:nvPr/>
        </p:nvSpPr>
        <p:spPr>
          <a:xfrm>
            <a:off x="10335386" y="2020824"/>
            <a:ext cx="1417702" cy="438912"/>
          </a:xfrm>
          <a:prstGeom prst="rect">
            <a:avLst/>
          </a:prstGeom>
          <a:solidFill>
            <a:srgbClr val="303D43"/>
          </a:solidFill>
          <a:ln w="12700">
            <a:solidFill>
              <a:srgbClr val="303D43"/>
            </a:solidFill>
            <a:prstDash val="solid"/>
          </a:ln>
        </p:spPr>
      </p:sp>
      <p:sp>
        <p:nvSpPr>
          <p:cNvPr id="23" name="Text 20"/>
          <p:cNvSpPr/>
          <p:nvPr/>
        </p:nvSpPr>
        <p:spPr>
          <a:xfrm>
            <a:off x="10454258" y="2093976"/>
            <a:ext cx="1179958"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2027 S.</a:t>
            </a:r>
            <a:endParaRPr lang="en-US" sz="1327" dirty="0"/>
          </a:p>
        </p:txBody>
      </p:sp>
      <p:sp>
        <p:nvSpPr>
          <p:cNvPr id="24" name="Shape 21"/>
          <p:cNvSpPr/>
          <p:nvPr/>
        </p:nvSpPr>
        <p:spPr>
          <a:xfrm>
            <a:off x="438912" y="2459736"/>
            <a:ext cx="1875025" cy="581558"/>
          </a:xfrm>
          <a:prstGeom prst="rect">
            <a:avLst/>
          </a:prstGeom>
          <a:solidFill>
            <a:srgbClr val="FFFFFF"/>
          </a:solidFill>
          <a:ln w="12700">
            <a:solidFill>
              <a:srgbClr val="FFFFFF"/>
            </a:solidFill>
            <a:prstDash val="solid"/>
          </a:ln>
        </p:spPr>
      </p:sp>
      <p:sp>
        <p:nvSpPr>
          <p:cNvPr id="25" name="Text 22"/>
          <p:cNvSpPr/>
          <p:nvPr/>
        </p:nvSpPr>
        <p:spPr>
          <a:xfrm>
            <a:off x="557784" y="2528316"/>
            <a:ext cx="1637281" cy="44439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5 | 21–29</a:t>
            </a:r>
            <a:endParaRPr lang="en-US" sz="1677" dirty="0"/>
          </a:p>
        </p:txBody>
      </p:sp>
      <p:sp>
        <p:nvSpPr>
          <p:cNvPr id="26" name="Shape 23"/>
          <p:cNvSpPr/>
          <p:nvPr/>
        </p:nvSpPr>
        <p:spPr>
          <a:xfrm>
            <a:off x="2313937" y="2459736"/>
            <a:ext cx="6603747" cy="581558"/>
          </a:xfrm>
          <a:prstGeom prst="rect">
            <a:avLst/>
          </a:prstGeom>
          <a:solidFill>
            <a:srgbClr val="FFFFFF"/>
          </a:solidFill>
          <a:ln w="12700">
            <a:solidFill>
              <a:srgbClr val="FFFFFF"/>
            </a:solidFill>
            <a:prstDash val="solid"/>
          </a:ln>
        </p:spPr>
      </p:sp>
      <p:sp>
        <p:nvSpPr>
          <p:cNvPr id="27" name="Text 24"/>
          <p:cNvSpPr/>
          <p:nvPr/>
        </p:nvSpPr>
        <p:spPr>
          <a:xfrm>
            <a:off x="2432809" y="2528316"/>
            <a:ext cx="6366003"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[L] bei Lippenspaltenrekonstruktion entfernt</a:t>
            </a:r>
            <a:endParaRPr lang="en-US" sz="1677" dirty="0"/>
          </a:p>
        </p:txBody>
      </p:sp>
      <p:sp>
        <p:nvSpPr>
          <p:cNvPr id="28" name="Shape 25"/>
          <p:cNvSpPr/>
          <p:nvPr/>
        </p:nvSpPr>
        <p:spPr>
          <a:xfrm>
            <a:off x="8917684" y="2459736"/>
            <a:ext cx="1417702" cy="581558"/>
          </a:xfrm>
          <a:prstGeom prst="rect">
            <a:avLst/>
          </a:prstGeom>
          <a:solidFill>
            <a:srgbClr val="FFFFFF"/>
          </a:solidFill>
          <a:ln w="12700">
            <a:solidFill>
              <a:srgbClr val="FFFFFF"/>
            </a:solidFill>
            <a:prstDash val="solid"/>
          </a:ln>
        </p:spPr>
      </p:sp>
      <p:sp>
        <p:nvSpPr>
          <p:cNvPr id="29" name="Text 26"/>
          <p:cNvSpPr/>
          <p:nvPr/>
        </p:nvSpPr>
        <p:spPr>
          <a:xfrm>
            <a:off x="9036556" y="2528316"/>
            <a:ext cx="1179958"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60–72</a:t>
            </a:r>
            <a:endParaRPr lang="en-US" sz="1677" dirty="0"/>
          </a:p>
        </p:txBody>
      </p:sp>
      <p:sp>
        <p:nvSpPr>
          <p:cNvPr id="30" name="Shape 27"/>
          <p:cNvSpPr/>
          <p:nvPr/>
        </p:nvSpPr>
        <p:spPr>
          <a:xfrm>
            <a:off x="10335386" y="2459736"/>
            <a:ext cx="1417702" cy="581558"/>
          </a:xfrm>
          <a:prstGeom prst="rect">
            <a:avLst/>
          </a:prstGeom>
          <a:solidFill>
            <a:srgbClr val="FFFFFF"/>
          </a:solidFill>
          <a:ln w="12700">
            <a:solidFill>
              <a:srgbClr val="FFFFFF"/>
            </a:solidFill>
            <a:prstDash val="solid"/>
          </a:ln>
        </p:spPr>
      </p:sp>
      <p:sp>
        <p:nvSpPr>
          <p:cNvPr id="31" name="Text 28"/>
          <p:cNvSpPr/>
          <p:nvPr/>
        </p:nvSpPr>
        <p:spPr>
          <a:xfrm>
            <a:off x="10454258" y="2528316"/>
            <a:ext cx="1179958"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60–72</a:t>
            </a:r>
            <a:endParaRPr lang="en-US" sz="1677" dirty="0"/>
          </a:p>
        </p:txBody>
      </p:sp>
      <p:sp>
        <p:nvSpPr>
          <p:cNvPr id="32" name="Shape 29"/>
          <p:cNvSpPr/>
          <p:nvPr/>
        </p:nvSpPr>
        <p:spPr>
          <a:xfrm>
            <a:off x="438912" y="3041294"/>
            <a:ext cx="1875025" cy="581558"/>
          </a:xfrm>
          <a:prstGeom prst="rect">
            <a:avLst/>
          </a:prstGeom>
          <a:solidFill>
            <a:srgbClr val="F0EBE1"/>
          </a:solidFill>
          <a:ln w="12700">
            <a:solidFill>
              <a:srgbClr val="F0EBE1"/>
            </a:solidFill>
            <a:prstDash val="solid"/>
          </a:ln>
        </p:spPr>
      </p:sp>
      <p:sp>
        <p:nvSpPr>
          <p:cNvPr id="33" name="Text 30"/>
          <p:cNvSpPr/>
          <p:nvPr/>
        </p:nvSpPr>
        <p:spPr>
          <a:xfrm>
            <a:off x="557784" y="3109874"/>
            <a:ext cx="1637281" cy="44439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6 | 30–34</a:t>
            </a:r>
            <a:endParaRPr lang="en-US" sz="1677" dirty="0"/>
          </a:p>
        </p:txBody>
      </p:sp>
      <p:sp>
        <p:nvSpPr>
          <p:cNvPr id="34" name="Shape 31"/>
          <p:cNvSpPr/>
          <p:nvPr/>
        </p:nvSpPr>
        <p:spPr>
          <a:xfrm>
            <a:off x="2313937" y="3041294"/>
            <a:ext cx="6603747" cy="581558"/>
          </a:xfrm>
          <a:prstGeom prst="rect">
            <a:avLst/>
          </a:prstGeom>
          <a:solidFill>
            <a:srgbClr val="F0EBE1"/>
          </a:solidFill>
          <a:ln w="12700">
            <a:solidFill>
              <a:srgbClr val="F0EBE1"/>
            </a:solidFill>
            <a:prstDash val="solid"/>
          </a:ln>
        </p:spPr>
      </p:sp>
      <p:sp>
        <p:nvSpPr>
          <p:cNvPr id="35" name="Text 32"/>
          <p:cNvSpPr/>
          <p:nvPr/>
        </p:nvSpPr>
        <p:spPr>
          <a:xfrm>
            <a:off x="2432809" y="3109874"/>
            <a:ext cx="6366003"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Keine fachliche Änderung im PDF-Kodeabgleich festgestellt</a:t>
            </a:r>
            <a:endParaRPr lang="en-US" sz="1677" dirty="0"/>
          </a:p>
        </p:txBody>
      </p:sp>
      <p:sp>
        <p:nvSpPr>
          <p:cNvPr id="36" name="Shape 33"/>
          <p:cNvSpPr/>
          <p:nvPr/>
        </p:nvSpPr>
        <p:spPr>
          <a:xfrm>
            <a:off x="8917684" y="3041294"/>
            <a:ext cx="1417702" cy="581558"/>
          </a:xfrm>
          <a:prstGeom prst="rect">
            <a:avLst/>
          </a:prstGeom>
          <a:solidFill>
            <a:srgbClr val="F0EBE1"/>
          </a:solidFill>
          <a:ln w="12700">
            <a:solidFill>
              <a:srgbClr val="F0EBE1"/>
            </a:solidFill>
            <a:prstDash val="solid"/>
          </a:ln>
        </p:spPr>
      </p:sp>
      <p:sp>
        <p:nvSpPr>
          <p:cNvPr id="37" name="Text 34"/>
          <p:cNvSpPr/>
          <p:nvPr/>
        </p:nvSpPr>
        <p:spPr>
          <a:xfrm>
            <a:off x="9036556" y="3109874"/>
            <a:ext cx="1179958"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73–84</a:t>
            </a:r>
            <a:endParaRPr lang="en-US" sz="1677" dirty="0"/>
          </a:p>
        </p:txBody>
      </p:sp>
      <p:sp>
        <p:nvSpPr>
          <p:cNvPr id="38" name="Shape 35"/>
          <p:cNvSpPr/>
          <p:nvPr/>
        </p:nvSpPr>
        <p:spPr>
          <a:xfrm>
            <a:off x="10335386" y="3041294"/>
            <a:ext cx="1417702" cy="581558"/>
          </a:xfrm>
          <a:prstGeom prst="rect">
            <a:avLst/>
          </a:prstGeom>
          <a:solidFill>
            <a:srgbClr val="F0EBE1"/>
          </a:solidFill>
          <a:ln w="12700">
            <a:solidFill>
              <a:srgbClr val="F0EBE1"/>
            </a:solidFill>
            <a:prstDash val="solid"/>
          </a:ln>
        </p:spPr>
      </p:sp>
      <p:sp>
        <p:nvSpPr>
          <p:cNvPr id="39" name="Text 36"/>
          <p:cNvSpPr/>
          <p:nvPr/>
        </p:nvSpPr>
        <p:spPr>
          <a:xfrm>
            <a:off x="10454258" y="3109874"/>
            <a:ext cx="1179958"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73–84</a:t>
            </a:r>
            <a:endParaRPr lang="en-US" sz="1677" dirty="0"/>
          </a:p>
        </p:txBody>
      </p:sp>
      <p:sp>
        <p:nvSpPr>
          <p:cNvPr id="40" name="Shape 37"/>
          <p:cNvSpPr/>
          <p:nvPr/>
        </p:nvSpPr>
        <p:spPr>
          <a:xfrm>
            <a:off x="438912" y="3622853"/>
            <a:ext cx="1875025" cy="581558"/>
          </a:xfrm>
          <a:prstGeom prst="rect">
            <a:avLst/>
          </a:prstGeom>
          <a:solidFill>
            <a:srgbClr val="FFFFFF"/>
          </a:solidFill>
          <a:ln w="12700">
            <a:solidFill>
              <a:srgbClr val="FFFFFF"/>
            </a:solidFill>
            <a:prstDash val="solid"/>
          </a:ln>
        </p:spPr>
      </p:sp>
      <p:sp>
        <p:nvSpPr>
          <p:cNvPr id="41" name="Text 38"/>
          <p:cNvSpPr/>
          <p:nvPr/>
        </p:nvSpPr>
        <p:spPr>
          <a:xfrm>
            <a:off x="557784" y="3691433"/>
            <a:ext cx="1637281" cy="44439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7 | 35–39</a:t>
            </a:r>
            <a:endParaRPr lang="en-US" sz="1677" dirty="0"/>
          </a:p>
        </p:txBody>
      </p:sp>
      <p:sp>
        <p:nvSpPr>
          <p:cNvPr id="42" name="Shape 39"/>
          <p:cNvSpPr/>
          <p:nvPr/>
        </p:nvSpPr>
        <p:spPr>
          <a:xfrm>
            <a:off x="2313937" y="3622853"/>
            <a:ext cx="6603747" cy="581558"/>
          </a:xfrm>
          <a:prstGeom prst="rect">
            <a:avLst/>
          </a:prstGeom>
          <a:solidFill>
            <a:srgbClr val="FFFFFF"/>
          </a:solidFill>
          <a:ln w="12700">
            <a:solidFill>
              <a:srgbClr val="FFFFFF"/>
            </a:solidFill>
            <a:prstDash val="solid"/>
          </a:ln>
        </p:spPr>
      </p:sp>
      <p:sp>
        <p:nvSpPr>
          <p:cNvPr id="43" name="Text 40"/>
          <p:cNvSpPr/>
          <p:nvPr/>
        </p:nvSpPr>
        <p:spPr>
          <a:xfrm>
            <a:off x="2432809" y="3691433"/>
            <a:ext cx="6366003"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Gefässe, Stents, Dialyse, postmortale Prozeduren</a:t>
            </a:r>
            <a:endParaRPr lang="en-US" sz="1677" dirty="0"/>
          </a:p>
        </p:txBody>
      </p:sp>
      <p:sp>
        <p:nvSpPr>
          <p:cNvPr id="44" name="Shape 41"/>
          <p:cNvSpPr/>
          <p:nvPr/>
        </p:nvSpPr>
        <p:spPr>
          <a:xfrm>
            <a:off x="8917684" y="3622853"/>
            <a:ext cx="1417702" cy="581558"/>
          </a:xfrm>
          <a:prstGeom prst="rect">
            <a:avLst/>
          </a:prstGeom>
          <a:solidFill>
            <a:srgbClr val="FFFFFF"/>
          </a:solidFill>
          <a:ln w="12700">
            <a:solidFill>
              <a:srgbClr val="FFFFFF"/>
            </a:solidFill>
            <a:prstDash val="solid"/>
          </a:ln>
        </p:spPr>
      </p:sp>
      <p:sp>
        <p:nvSpPr>
          <p:cNvPr id="45" name="Text 42"/>
          <p:cNvSpPr/>
          <p:nvPr/>
        </p:nvSpPr>
        <p:spPr>
          <a:xfrm>
            <a:off x="9036556" y="3691433"/>
            <a:ext cx="1179958"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85–162</a:t>
            </a:r>
            <a:endParaRPr lang="en-US" sz="1677" dirty="0"/>
          </a:p>
        </p:txBody>
      </p:sp>
      <p:sp>
        <p:nvSpPr>
          <p:cNvPr id="46" name="Shape 43"/>
          <p:cNvSpPr/>
          <p:nvPr/>
        </p:nvSpPr>
        <p:spPr>
          <a:xfrm>
            <a:off x="10335386" y="3622853"/>
            <a:ext cx="1417702" cy="581558"/>
          </a:xfrm>
          <a:prstGeom prst="rect">
            <a:avLst/>
          </a:prstGeom>
          <a:solidFill>
            <a:srgbClr val="FFFFFF"/>
          </a:solidFill>
          <a:ln w="12700">
            <a:solidFill>
              <a:srgbClr val="FFFFFF"/>
            </a:solidFill>
            <a:prstDash val="solid"/>
          </a:ln>
        </p:spPr>
      </p:sp>
      <p:sp>
        <p:nvSpPr>
          <p:cNvPr id="47" name="Text 44"/>
          <p:cNvSpPr/>
          <p:nvPr/>
        </p:nvSpPr>
        <p:spPr>
          <a:xfrm>
            <a:off x="10454258" y="3691433"/>
            <a:ext cx="1179958"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85–172</a:t>
            </a:r>
            <a:endParaRPr lang="en-US" sz="1677" dirty="0"/>
          </a:p>
        </p:txBody>
      </p:sp>
      <p:sp>
        <p:nvSpPr>
          <p:cNvPr id="48" name="Shape 45"/>
          <p:cNvSpPr/>
          <p:nvPr/>
        </p:nvSpPr>
        <p:spPr>
          <a:xfrm>
            <a:off x="438912" y="4204411"/>
            <a:ext cx="1875025" cy="581558"/>
          </a:xfrm>
          <a:prstGeom prst="rect">
            <a:avLst/>
          </a:prstGeom>
          <a:solidFill>
            <a:srgbClr val="F0EBE1"/>
          </a:solidFill>
          <a:ln w="12700">
            <a:solidFill>
              <a:srgbClr val="F0EBE1"/>
            </a:solidFill>
            <a:prstDash val="solid"/>
          </a:ln>
        </p:spPr>
      </p:sp>
      <p:sp>
        <p:nvSpPr>
          <p:cNvPr id="49" name="Text 46"/>
          <p:cNvSpPr/>
          <p:nvPr/>
        </p:nvSpPr>
        <p:spPr>
          <a:xfrm>
            <a:off x="557784" y="4272991"/>
            <a:ext cx="1637281" cy="44439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8 | 40–41</a:t>
            </a:r>
            <a:endParaRPr lang="en-US" sz="1677" dirty="0"/>
          </a:p>
        </p:txBody>
      </p:sp>
      <p:sp>
        <p:nvSpPr>
          <p:cNvPr id="50" name="Shape 47"/>
          <p:cNvSpPr/>
          <p:nvPr/>
        </p:nvSpPr>
        <p:spPr>
          <a:xfrm>
            <a:off x="2313937" y="4204411"/>
            <a:ext cx="6603747" cy="581558"/>
          </a:xfrm>
          <a:prstGeom prst="rect">
            <a:avLst/>
          </a:prstGeom>
          <a:solidFill>
            <a:srgbClr val="F0EBE1"/>
          </a:solidFill>
          <a:ln w="12700">
            <a:solidFill>
              <a:srgbClr val="F0EBE1"/>
            </a:solidFill>
            <a:prstDash val="solid"/>
          </a:ln>
        </p:spPr>
      </p:sp>
      <p:sp>
        <p:nvSpPr>
          <p:cNvPr id="51" name="Text 48"/>
          <p:cNvSpPr/>
          <p:nvPr/>
        </p:nvSpPr>
        <p:spPr>
          <a:xfrm>
            <a:off x="2432809" y="4272991"/>
            <a:ext cx="6366003"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Stammzelltransplantation: fraktionierte Verabreichung</a:t>
            </a:r>
            <a:endParaRPr lang="en-US" sz="1677" dirty="0"/>
          </a:p>
        </p:txBody>
      </p:sp>
      <p:sp>
        <p:nvSpPr>
          <p:cNvPr id="52" name="Shape 49"/>
          <p:cNvSpPr/>
          <p:nvPr/>
        </p:nvSpPr>
        <p:spPr>
          <a:xfrm>
            <a:off x="8917684" y="4204411"/>
            <a:ext cx="1417702" cy="581558"/>
          </a:xfrm>
          <a:prstGeom prst="rect">
            <a:avLst/>
          </a:prstGeom>
          <a:solidFill>
            <a:srgbClr val="F0EBE1"/>
          </a:solidFill>
          <a:ln w="12700">
            <a:solidFill>
              <a:srgbClr val="F0EBE1"/>
            </a:solidFill>
            <a:prstDash val="solid"/>
          </a:ln>
        </p:spPr>
      </p:sp>
      <p:sp>
        <p:nvSpPr>
          <p:cNvPr id="53" name="Text 50"/>
          <p:cNvSpPr/>
          <p:nvPr/>
        </p:nvSpPr>
        <p:spPr>
          <a:xfrm>
            <a:off x="9036556" y="4272991"/>
            <a:ext cx="1179958"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163–168</a:t>
            </a:r>
            <a:endParaRPr lang="en-US" sz="1677" dirty="0"/>
          </a:p>
        </p:txBody>
      </p:sp>
      <p:sp>
        <p:nvSpPr>
          <p:cNvPr id="54" name="Shape 51"/>
          <p:cNvSpPr/>
          <p:nvPr/>
        </p:nvSpPr>
        <p:spPr>
          <a:xfrm>
            <a:off x="10335386" y="4204411"/>
            <a:ext cx="1417702" cy="581558"/>
          </a:xfrm>
          <a:prstGeom prst="rect">
            <a:avLst/>
          </a:prstGeom>
          <a:solidFill>
            <a:srgbClr val="F0EBE1"/>
          </a:solidFill>
          <a:ln w="12700">
            <a:solidFill>
              <a:srgbClr val="F0EBE1"/>
            </a:solidFill>
            <a:prstDash val="solid"/>
          </a:ln>
        </p:spPr>
      </p:sp>
      <p:sp>
        <p:nvSpPr>
          <p:cNvPr id="55" name="Text 52"/>
          <p:cNvSpPr/>
          <p:nvPr/>
        </p:nvSpPr>
        <p:spPr>
          <a:xfrm>
            <a:off x="10454258" y="4272991"/>
            <a:ext cx="1179958"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173–179</a:t>
            </a:r>
            <a:endParaRPr lang="en-US" sz="1677" dirty="0"/>
          </a:p>
        </p:txBody>
      </p:sp>
      <p:sp>
        <p:nvSpPr>
          <p:cNvPr id="56" name="Shape 53"/>
          <p:cNvSpPr/>
          <p:nvPr/>
        </p:nvSpPr>
        <p:spPr>
          <a:xfrm>
            <a:off x="438912" y="4785970"/>
            <a:ext cx="1875025" cy="581558"/>
          </a:xfrm>
          <a:prstGeom prst="rect">
            <a:avLst/>
          </a:prstGeom>
          <a:solidFill>
            <a:srgbClr val="FFFFFF"/>
          </a:solidFill>
          <a:ln w="12700">
            <a:solidFill>
              <a:srgbClr val="FFFFFF"/>
            </a:solidFill>
            <a:prstDash val="solid"/>
          </a:ln>
        </p:spPr>
      </p:sp>
      <p:sp>
        <p:nvSpPr>
          <p:cNvPr id="57" name="Text 54"/>
          <p:cNvSpPr/>
          <p:nvPr/>
        </p:nvSpPr>
        <p:spPr>
          <a:xfrm>
            <a:off x="557784" y="4854550"/>
            <a:ext cx="1637281" cy="44439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9 | 42–54</a:t>
            </a:r>
            <a:endParaRPr lang="en-US" sz="1677" dirty="0"/>
          </a:p>
        </p:txBody>
      </p:sp>
      <p:sp>
        <p:nvSpPr>
          <p:cNvPr id="58" name="Shape 55"/>
          <p:cNvSpPr/>
          <p:nvPr/>
        </p:nvSpPr>
        <p:spPr>
          <a:xfrm>
            <a:off x="2313937" y="4785970"/>
            <a:ext cx="6603747" cy="581558"/>
          </a:xfrm>
          <a:prstGeom prst="rect">
            <a:avLst/>
          </a:prstGeom>
          <a:solidFill>
            <a:srgbClr val="FFFFFF"/>
          </a:solidFill>
          <a:ln w="12700">
            <a:solidFill>
              <a:srgbClr val="FFFFFF"/>
            </a:solidFill>
            <a:prstDash val="solid"/>
          </a:ln>
        </p:spPr>
      </p:sp>
      <p:sp>
        <p:nvSpPr>
          <p:cNvPr id="59" name="Text 56"/>
          <p:cNvSpPr/>
          <p:nvPr/>
        </p:nvSpPr>
        <p:spPr>
          <a:xfrm>
            <a:off x="2432809" y="4854550"/>
            <a:ext cx="6366003"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GI-Vakuumprothesen, Bypass, Peritonealdialyse, Streichungen</a:t>
            </a:r>
            <a:endParaRPr lang="en-US" sz="1677" dirty="0"/>
          </a:p>
        </p:txBody>
      </p:sp>
      <p:sp>
        <p:nvSpPr>
          <p:cNvPr id="60" name="Shape 57"/>
          <p:cNvSpPr/>
          <p:nvPr/>
        </p:nvSpPr>
        <p:spPr>
          <a:xfrm>
            <a:off x="8917684" y="4785970"/>
            <a:ext cx="1417702" cy="581558"/>
          </a:xfrm>
          <a:prstGeom prst="rect">
            <a:avLst/>
          </a:prstGeom>
          <a:solidFill>
            <a:srgbClr val="FFFFFF"/>
          </a:solidFill>
          <a:ln w="12700">
            <a:solidFill>
              <a:srgbClr val="FFFFFF"/>
            </a:solidFill>
            <a:prstDash val="solid"/>
          </a:ln>
        </p:spPr>
      </p:sp>
      <p:sp>
        <p:nvSpPr>
          <p:cNvPr id="61" name="Text 58"/>
          <p:cNvSpPr/>
          <p:nvPr/>
        </p:nvSpPr>
        <p:spPr>
          <a:xfrm>
            <a:off x="9036556" y="4854550"/>
            <a:ext cx="1179958"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169–205</a:t>
            </a:r>
            <a:endParaRPr lang="en-US" sz="1677" dirty="0"/>
          </a:p>
        </p:txBody>
      </p:sp>
      <p:sp>
        <p:nvSpPr>
          <p:cNvPr id="62" name="Shape 59"/>
          <p:cNvSpPr/>
          <p:nvPr/>
        </p:nvSpPr>
        <p:spPr>
          <a:xfrm>
            <a:off x="10335386" y="4785970"/>
            <a:ext cx="1417702" cy="581558"/>
          </a:xfrm>
          <a:prstGeom prst="rect">
            <a:avLst/>
          </a:prstGeom>
          <a:solidFill>
            <a:srgbClr val="FFFFFF"/>
          </a:solidFill>
          <a:ln w="12700">
            <a:solidFill>
              <a:srgbClr val="FFFFFF"/>
            </a:solidFill>
            <a:prstDash val="solid"/>
          </a:ln>
        </p:spPr>
      </p:sp>
      <p:sp>
        <p:nvSpPr>
          <p:cNvPr id="63" name="Text 60"/>
          <p:cNvSpPr/>
          <p:nvPr/>
        </p:nvSpPr>
        <p:spPr>
          <a:xfrm>
            <a:off x="10454258" y="4854550"/>
            <a:ext cx="1179958"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180–219</a:t>
            </a:r>
            <a:endParaRPr lang="en-US" sz="1677" dirty="0"/>
          </a:p>
        </p:txBody>
      </p:sp>
      <p:sp>
        <p:nvSpPr>
          <p:cNvPr id="64" name="Shape 61"/>
          <p:cNvSpPr/>
          <p:nvPr/>
        </p:nvSpPr>
        <p:spPr>
          <a:xfrm>
            <a:off x="438912" y="5577840"/>
            <a:ext cx="11314176" cy="539496"/>
          </a:xfrm>
          <a:prstGeom prst="rect">
            <a:avLst/>
          </a:prstGeom>
          <a:solidFill>
            <a:srgbClr val="ECEFDF"/>
          </a:solidFill>
          <a:ln w="12700">
            <a:solidFill>
              <a:srgbClr val="ECEFDF"/>
            </a:solidFill>
            <a:prstDash val="solid"/>
          </a:ln>
        </p:spPr>
      </p:sp>
      <p:sp>
        <p:nvSpPr>
          <p:cNvPr id="65" name="Shape 62"/>
          <p:cNvSpPr/>
          <p:nvPr/>
        </p:nvSpPr>
        <p:spPr>
          <a:xfrm>
            <a:off x="438912" y="5577840"/>
            <a:ext cx="41148" cy="539496"/>
          </a:xfrm>
          <a:prstGeom prst="rect">
            <a:avLst/>
          </a:prstGeom>
          <a:solidFill>
            <a:srgbClr val="284907"/>
          </a:solidFill>
          <a:ln w="12700">
            <a:solidFill>
              <a:srgbClr val="284907"/>
            </a:solidFill>
            <a:prstDash val="solid"/>
          </a:ln>
        </p:spPr>
      </p:sp>
      <p:sp>
        <p:nvSpPr>
          <p:cNvPr id="66" name="Text 63"/>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Redaktionelle Einzelkorrekturen werden gebündelt. Keine Änderung bedeutet hier: im vorliegenden PDF-Vergleich.</a:t>
            </a:r>
            <a:endParaRPr lang="en-US" sz="1512" dirty="0"/>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name="Slide 110">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ANHANG | UMSTELLUNG UND NACHWEIS</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ABDECKUNG</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D | Kapitelregister 3/4</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Eigener Abgleich der beiden systematischen Verzeichnisse; CHOP 2026/2027, Inhaltsverzeichnis und jeweilige Kapitel.</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110 / 124</a:t>
            </a:r>
            <a:endParaRPr lang="en-US" sz="900" dirty="0"/>
          </a:p>
        </p:txBody>
      </p:sp>
      <p:sp>
        <p:nvSpPr>
          <p:cNvPr id="16" name="Shape 13"/>
          <p:cNvSpPr/>
          <p:nvPr/>
        </p:nvSpPr>
        <p:spPr>
          <a:xfrm>
            <a:off x="438912" y="2020824"/>
            <a:ext cx="1875025" cy="438912"/>
          </a:xfrm>
          <a:prstGeom prst="rect">
            <a:avLst/>
          </a:prstGeom>
          <a:solidFill>
            <a:srgbClr val="303D43"/>
          </a:solidFill>
          <a:ln w="12700">
            <a:solidFill>
              <a:srgbClr val="303D43"/>
            </a:solidFill>
            <a:prstDash val="solid"/>
          </a:ln>
        </p:spPr>
      </p:sp>
      <p:sp>
        <p:nvSpPr>
          <p:cNvPr id="17" name="Text 14"/>
          <p:cNvSpPr/>
          <p:nvPr/>
        </p:nvSpPr>
        <p:spPr>
          <a:xfrm>
            <a:off x="557784" y="2093976"/>
            <a:ext cx="1637281"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Kapitel</a:t>
            </a:r>
            <a:endParaRPr lang="en-US" sz="1327" dirty="0"/>
          </a:p>
        </p:txBody>
      </p:sp>
      <p:sp>
        <p:nvSpPr>
          <p:cNvPr id="18" name="Shape 15"/>
          <p:cNvSpPr/>
          <p:nvPr/>
        </p:nvSpPr>
        <p:spPr>
          <a:xfrm>
            <a:off x="2313937" y="2020824"/>
            <a:ext cx="6603747" cy="438912"/>
          </a:xfrm>
          <a:prstGeom prst="rect">
            <a:avLst/>
          </a:prstGeom>
          <a:solidFill>
            <a:srgbClr val="303D43"/>
          </a:solidFill>
          <a:ln w="12700">
            <a:solidFill>
              <a:srgbClr val="303D43"/>
            </a:solidFill>
            <a:prstDash val="solid"/>
          </a:ln>
        </p:spPr>
      </p:sp>
      <p:sp>
        <p:nvSpPr>
          <p:cNvPr id="19" name="Text 16"/>
          <p:cNvSpPr/>
          <p:nvPr/>
        </p:nvSpPr>
        <p:spPr>
          <a:xfrm>
            <a:off x="2432809" y="2093976"/>
            <a:ext cx="6366003"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Ergebnis / Themen des Vergleichs</a:t>
            </a:r>
            <a:endParaRPr lang="en-US" sz="1327" dirty="0"/>
          </a:p>
        </p:txBody>
      </p:sp>
      <p:sp>
        <p:nvSpPr>
          <p:cNvPr id="20" name="Shape 17"/>
          <p:cNvSpPr/>
          <p:nvPr/>
        </p:nvSpPr>
        <p:spPr>
          <a:xfrm>
            <a:off x="8917684" y="2020824"/>
            <a:ext cx="1417702" cy="438912"/>
          </a:xfrm>
          <a:prstGeom prst="rect">
            <a:avLst/>
          </a:prstGeom>
          <a:solidFill>
            <a:srgbClr val="303D43"/>
          </a:solidFill>
          <a:ln w="12700">
            <a:solidFill>
              <a:srgbClr val="303D43"/>
            </a:solidFill>
            <a:prstDash val="solid"/>
          </a:ln>
        </p:spPr>
      </p:sp>
      <p:sp>
        <p:nvSpPr>
          <p:cNvPr id="21" name="Text 18"/>
          <p:cNvSpPr/>
          <p:nvPr/>
        </p:nvSpPr>
        <p:spPr>
          <a:xfrm>
            <a:off x="9036556" y="2093976"/>
            <a:ext cx="1179958"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2026 S.</a:t>
            </a:r>
            <a:endParaRPr lang="en-US" sz="1327" dirty="0"/>
          </a:p>
        </p:txBody>
      </p:sp>
      <p:sp>
        <p:nvSpPr>
          <p:cNvPr id="22" name="Shape 19"/>
          <p:cNvSpPr/>
          <p:nvPr/>
        </p:nvSpPr>
        <p:spPr>
          <a:xfrm>
            <a:off x="10335386" y="2020824"/>
            <a:ext cx="1417702" cy="438912"/>
          </a:xfrm>
          <a:prstGeom prst="rect">
            <a:avLst/>
          </a:prstGeom>
          <a:solidFill>
            <a:srgbClr val="303D43"/>
          </a:solidFill>
          <a:ln w="12700">
            <a:solidFill>
              <a:srgbClr val="303D43"/>
            </a:solidFill>
            <a:prstDash val="solid"/>
          </a:ln>
        </p:spPr>
      </p:sp>
      <p:sp>
        <p:nvSpPr>
          <p:cNvPr id="23" name="Text 20"/>
          <p:cNvSpPr/>
          <p:nvPr/>
        </p:nvSpPr>
        <p:spPr>
          <a:xfrm>
            <a:off x="10454258" y="2093976"/>
            <a:ext cx="1179958"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2027 S.</a:t>
            </a:r>
            <a:endParaRPr lang="en-US" sz="1327" dirty="0"/>
          </a:p>
        </p:txBody>
      </p:sp>
      <p:sp>
        <p:nvSpPr>
          <p:cNvPr id="24" name="Shape 21"/>
          <p:cNvSpPr/>
          <p:nvPr/>
        </p:nvSpPr>
        <p:spPr>
          <a:xfrm>
            <a:off x="438912" y="2459736"/>
            <a:ext cx="1875025" cy="581558"/>
          </a:xfrm>
          <a:prstGeom prst="rect">
            <a:avLst/>
          </a:prstGeom>
          <a:solidFill>
            <a:srgbClr val="FFFFFF"/>
          </a:solidFill>
          <a:ln w="12700">
            <a:solidFill>
              <a:srgbClr val="FFFFFF"/>
            </a:solidFill>
            <a:prstDash val="solid"/>
          </a:ln>
        </p:spPr>
      </p:sp>
      <p:sp>
        <p:nvSpPr>
          <p:cNvPr id="25" name="Text 22"/>
          <p:cNvSpPr/>
          <p:nvPr/>
        </p:nvSpPr>
        <p:spPr>
          <a:xfrm>
            <a:off x="557784" y="2528316"/>
            <a:ext cx="1637281" cy="44439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10 | 55–59</a:t>
            </a:r>
            <a:endParaRPr lang="en-US" sz="1677" dirty="0"/>
          </a:p>
        </p:txBody>
      </p:sp>
      <p:sp>
        <p:nvSpPr>
          <p:cNvPr id="26" name="Shape 23"/>
          <p:cNvSpPr/>
          <p:nvPr/>
        </p:nvSpPr>
        <p:spPr>
          <a:xfrm>
            <a:off x="2313937" y="2459736"/>
            <a:ext cx="6603747" cy="581558"/>
          </a:xfrm>
          <a:prstGeom prst="rect">
            <a:avLst/>
          </a:prstGeom>
          <a:solidFill>
            <a:srgbClr val="FFFFFF"/>
          </a:solidFill>
          <a:ln w="12700">
            <a:solidFill>
              <a:srgbClr val="FFFFFF"/>
            </a:solidFill>
            <a:prstDash val="solid"/>
          </a:ln>
        </p:spPr>
      </p:sp>
      <p:sp>
        <p:nvSpPr>
          <p:cNvPr id="27" name="Text 24"/>
          <p:cNvSpPr/>
          <p:nvPr/>
        </p:nvSpPr>
        <p:spPr>
          <a:xfrm>
            <a:off x="2432809" y="2528316"/>
            <a:ext cx="6366003"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Nephroureterektomie; Urethradilatation; Folge-Verweise</a:t>
            </a:r>
            <a:endParaRPr lang="en-US" sz="1677" dirty="0"/>
          </a:p>
        </p:txBody>
      </p:sp>
      <p:sp>
        <p:nvSpPr>
          <p:cNvPr id="28" name="Shape 25"/>
          <p:cNvSpPr/>
          <p:nvPr/>
        </p:nvSpPr>
        <p:spPr>
          <a:xfrm>
            <a:off x="8917684" y="2459736"/>
            <a:ext cx="1417702" cy="581558"/>
          </a:xfrm>
          <a:prstGeom prst="rect">
            <a:avLst/>
          </a:prstGeom>
          <a:solidFill>
            <a:srgbClr val="FFFFFF"/>
          </a:solidFill>
          <a:ln w="12700">
            <a:solidFill>
              <a:srgbClr val="FFFFFF"/>
            </a:solidFill>
            <a:prstDash val="solid"/>
          </a:ln>
        </p:spPr>
      </p:sp>
      <p:sp>
        <p:nvSpPr>
          <p:cNvPr id="29" name="Text 26"/>
          <p:cNvSpPr/>
          <p:nvPr/>
        </p:nvSpPr>
        <p:spPr>
          <a:xfrm>
            <a:off x="9036556" y="2528316"/>
            <a:ext cx="1179958"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206–217</a:t>
            </a:r>
            <a:endParaRPr lang="en-US" sz="1677" dirty="0"/>
          </a:p>
        </p:txBody>
      </p:sp>
      <p:sp>
        <p:nvSpPr>
          <p:cNvPr id="30" name="Shape 27"/>
          <p:cNvSpPr/>
          <p:nvPr/>
        </p:nvSpPr>
        <p:spPr>
          <a:xfrm>
            <a:off x="10335386" y="2459736"/>
            <a:ext cx="1417702" cy="581558"/>
          </a:xfrm>
          <a:prstGeom prst="rect">
            <a:avLst/>
          </a:prstGeom>
          <a:solidFill>
            <a:srgbClr val="FFFFFF"/>
          </a:solidFill>
          <a:ln w="12700">
            <a:solidFill>
              <a:srgbClr val="FFFFFF"/>
            </a:solidFill>
            <a:prstDash val="solid"/>
          </a:ln>
        </p:spPr>
      </p:sp>
      <p:sp>
        <p:nvSpPr>
          <p:cNvPr id="31" name="Text 28"/>
          <p:cNvSpPr/>
          <p:nvPr/>
        </p:nvSpPr>
        <p:spPr>
          <a:xfrm>
            <a:off x="10454258" y="2528316"/>
            <a:ext cx="1179958"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220–230</a:t>
            </a:r>
            <a:endParaRPr lang="en-US" sz="1677" dirty="0"/>
          </a:p>
        </p:txBody>
      </p:sp>
      <p:sp>
        <p:nvSpPr>
          <p:cNvPr id="32" name="Shape 29"/>
          <p:cNvSpPr/>
          <p:nvPr/>
        </p:nvSpPr>
        <p:spPr>
          <a:xfrm>
            <a:off x="438912" y="3041294"/>
            <a:ext cx="1875025" cy="581558"/>
          </a:xfrm>
          <a:prstGeom prst="rect">
            <a:avLst/>
          </a:prstGeom>
          <a:solidFill>
            <a:srgbClr val="F0EBE1"/>
          </a:solidFill>
          <a:ln w="12700">
            <a:solidFill>
              <a:srgbClr val="F0EBE1"/>
            </a:solidFill>
            <a:prstDash val="solid"/>
          </a:ln>
        </p:spPr>
      </p:sp>
      <p:sp>
        <p:nvSpPr>
          <p:cNvPr id="33" name="Text 30"/>
          <p:cNvSpPr/>
          <p:nvPr/>
        </p:nvSpPr>
        <p:spPr>
          <a:xfrm>
            <a:off x="557784" y="3109874"/>
            <a:ext cx="1637281" cy="44439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11 | 60–64</a:t>
            </a:r>
            <a:endParaRPr lang="en-US" sz="1677" dirty="0"/>
          </a:p>
        </p:txBody>
      </p:sp>
      <p:sp>
        <p:nvSpPr>
          <p:cNvPr id="34" name="Shape 31"/>
          <p:cNvSpPr/>
          <p:nvPr/>
        </p:nvSpPr>
        <p:spPr>
          <a:xfrm>
            <a:off x="2313937" y="3041294"/>
            <a:ext cx="6603747" cy="581558"/>
          </a:xfrm>
          <a:prstGeom prst="rect">
            <a:avLst/>
          </a:prstGeom>
          <a:solidFill>
            <a:srgbClr val="F0EBE1"/>
          </a:solidFill>
          <a:ln w="12700">
            <a:solidFill>
              <a:srgbClr val="F0EBE1"/>
            </a:solidFill>
            <a:prstDash val="solid"/>
          </a:ln>
        </p:spPr>
      </p:sp>
      <p:sp>
        <p:nvSpPr>
          <p:cNvPr id="35" name="Text 32"/>
          <p:cNvSpPr/>
          <p:nvPr/>
        </p:nvSpPr>
        <p:spPr>
          <a:xfrm>
            <a:off x="2432809" y="3109874"/>
            <a:ext cx="6366003"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Prostatische Urethra; Wasserdampftherapie</a:t>
            </a:r>
            <a:endParaRPr lang="en-US" sz="1677" dirty="0"/>
          </a:p>
        </p:txBody>
      </p:sp>
      <p:sp>
        <p:nvSpPr>
          <p:cNvPr id="36" name="Shape 33"/>
          <p:cNvSpPr/>
          <p:nvPr/>
        </p:nvSpPr>
        <p:spPr>
          <a:xfrm>
            <a:off x="8917684" y="3041294"/>
            <a:ext cx="1417702" cy="581558"/>
          </a:xfrm>
          <a:prstGeom prst="rect">
            <a:avLst/>
          </a:prstGeom>
          <a:solidFill>
            <a:srgbClr val="F0EBE1"/>
          </a:solidFill>
          <a:ln w="12700">
            <a:solidFill>
              <a:srgbClr val="F0EBE1"/>
            </a:solidFill>
            <a:prstDash val="solid"/>
          </a:ln>
        </p:spPr>
      </p:sp>
      <p:sp>
        <p:nvSpPr>
          <p:cNvPr id="37" name="Text 34"/>
          <p:cNvSpPr/>
          <p:nvPr/>
        </p:nvSpPr>
        <p:spPr>
          <a:xfrm>
            <a:off x="9036556" y="3109874"/>
            <a:ext cx="1179958"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218–222</a:t>
            </a:r>
            <a:endParaRPr lang="en-US" sz="1677" dirty="0"/>
          </a:p>
        </p:txBody>
      </p:sp>
      <p:sp>
        <p:nvSpPr>
          <p:cNvPr id="38" name="Shape 35"/>
          <p:cNvSpPr/>
          <p:nvPr/>
        </p:nvSpPr>
        <p:spPr>
          <a:xfrm>
            <a:off x="10335386" y="3041294"/>
            <a:ext cx="1417702" cy="581558"/>
          </a:xfrm>
          <a:prstGeom prst="rect">
            <a:avLst/>
          </a:prstGeom>
          <a:solidFill>
            <a:srgbClr val="F0EBE1"/>
          </a:solidFill>
          <a:ln w="12700">
            <a:solidFill>
              <a:srgbClr val="F0EBE1"/>
            </a:solidFill>
            <a:prstDash val="solid"/>
          </a:ln>
        </p:spPr>
      </p:sp>
      <p:sp>
        <p:nvSpPr>
          <p:cNvPr id="39" name="Text 36"/>
          <p:cNvSpPr/>
          <p:nvPr/>
        </p:nvSpPr>
        <p:spPr>
          <a:xfrm>
            <a:off x="10454258" y="3109874"/>
            <a:ext cx="1179958"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231–235</a:t>
            </a:r>
            <a:endParaRPr lang="en-US" sz="1677" dirty="0"/>
          </a:p>
        </p:txBody>
      </p:sp>
      <p:sp>
        <p:nvSpPr>
          <p:cNvPr id="40" name="Shape 37"/>
          <p:cNvSpPr/>
          <p:nvPr/>
        </p:nvSpPr>
        <p:spPr>
          <a:xfrm>
            <a:off x="438912" y="3622853"/>
            <a:ext cx="1875025" cy="581558"/>
          </a:xfrm>
          <a:prstGeom prst="rect">
            <a:avLst/>
          </a:prstGeom>
          <a:solidFill>
            <a:srgbClr val="FFFFFF"/>
          </a:solidFill>
          <a:ln w="12700">
            <a:solidFill>
              <a:srgbClr val="FFFFFF"/>
            </a:solidFill>
            <a:prstDash val="solid"/>
          </a:ln>
        </p:spPr>
      </p:sp>
      <p:sp>
        <p:nvSpPr>
          <p:cNvPr id="41" name="Text 38"/>
          <p:cNvSpPr/>
          <p:nvPr/>
        </p:nvSpPr>
        <p:spPr>
          <a:xfrm>
            <a:off x="557784" y="3691433"/>
            <a:ext cx="1637281" cy="44439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12 | 65–71</a:t>
            </a:r>
            <a:endParaRPr lang="en-US" sz="1677" dirty="0"/>
          </a:p>
        </p:txBody>
      </p:sp>
      <p:sp>
        <p:nvSpPr>
          <p:cNvPr id="42" name="Shape 39"/>
          <p:cNvSpPr/>
          <p:nvPr/>
        </p:nvSpPr>
        <p:spPr>
          <a:xfrm>
            <a:off x="2313937" y="3622853"/>
            <a:ext cx="6603747" cy="581558"/>
          </a:xfrm>
          <a:prstGeom prst="rect">
            <a:avLst/>
          </a:prstGeom>
          <a:solidFill>
            <a:srgbClr val="FFFFFF"/>
          </a:solidFill>
          <a:ln w="12700">
            <a:solidFill>
              <a:srgbClr val="FFFFFF"/>
            </a:solidFill>
            <a:prstDash val="solid"/>
          </a:ln>
        </p:spPr>
      </p:sp>
      <p:sp>
        <p:nvSpPr>
          <p:cNvPr id="43" name="Text 40"/>
          <p:cNvSpPr/>
          <p:nvPr/>
        </p:nvSpPr>
        <p:spPr>
          <a:xfrm>
            <a:off x="2432809" y="3691433"/>
            <a:ext cx="6366003"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Keine fachliche Änderung im PDF-Kodeabgleich festgestellt</a:t>
            </a:r>
            <a:endParaRPr lang="en-US" sz="1677" dirty="0"/>
          </a:p>
        </p:txBody>
      </p:sp>
      <p:sp>
        <p:nvSpPr>
          <p:cNvPr id="44" name="Shape 41"/>
          <p:cNvSpPr/>
          <p:nvPr/>
        </p:nvSpPr>
        <p:spPr>
          <a:xfrm>
            <a:off x="8917684" y="3622853"/>
            <a:ext cx="1417702" cy="581558"/>
          </a:xfrm>
          <a:prstGeom prst="rect">
            <a:avLst/>
          </a:prstGeom>
          <a:solidFill>
            <a:srgbClr val="FFFFFF"/>
          </a:solidFill>
          <a:ln w="12700">
            <a:solidFill>
              <a:srgbClr val="FFFFFF"/>
            </a:solidFill>
            <a:prstDash val="solid"/>
          </a:ln>
        </p:spPr>
      </p:sp>
      <p:sp>
        <p:nvSpPr>
          <p:cNvPr id="45" name="Text 42"/>
          <p:cNvSpPr/>
          <p:nvPr/>
        </p:nvSpPr>
        <p:spPr>
          <a:xfrm>
            <a:off x="9036556" y="3691433"/>
            <a:ext cx="1179958"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223–231</a:t>
            </a:r>
            <a:endParaRPr lang="en-US" sz="1677" dirty="0"/>
          </a:p>
        </p:txBody>
      </p:sp>
      <p:sp>
        <p:nvSpPr>
          <p:cNvPr id="46" name="Shape 43"/>
          <p:cNvSpPr/>
          <p:nvPr/>
        </p:nvSpPr>
        <p:spPr>
          <a:xfrm>
            <a:off x="10335386" y="3622853"/>
            <a:ext cx="1417702" cy="581558"/>
          </a:xfrm>
          <a:prstGeom prst="rect">
            <a:avLst/>
          </a:prstGeom>
          <a:solidFill>
            <a:srgbClr val="FFFFFF"/>
          </a:solidFill>
          <a:ln w="12700">
            <a:solidFill>
              <a:srgbClr val="FFFFFF"/>
            </a:solidFill>
            <a:prstDash val="solid"/>
          </a:ln>
        </p:spPr>
      </p:sp>
      <p:sp>
        <p:nvSpPr>
          <p:cNvPr id="47" name="Text 44"/>
          <p:cNvSpPr/>
          <p:nvPr/>
        </p:nvSpPr>
        <p:spPr>
          <a:xfrm>
            <a:off x="10454258" y="3691433"/>
            <a:ext cx="1179958"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236–244</a:t>
            </a:r>
            <a:endParaRPr lang="en-US" sz="1677" dirty="0"/>
          </a:p>
        </p:txBody>
      </p:sp>
      <p:sp>
        <p:nvSpPr>
          <p:cNvPr id="48" name="Shape 45"/>
          <p:cNvSpPr/>
          <p:nvPr/>
        </p:nvSpPr>
        <p:spPr>
          <a:xfrm>
            <a:off x="438912" y="4204411"/>
            <a:ext cx="1875025" cy="581558"/>
          </a:xfrm>
          <a:prstGeom prst="rect">
            <a:avLst/>
          </a:prstGeom>
          <a:solidFill>
            <a:srgbClr val="F0EBE1"/>
          </a:solidFill>
          <a:ln w="12700">
            <a:solidFill>
              <a:srgbClr val="F0EBE1"/>
            </a:solidFill>
            <a:prstDash val="solid"/>
          </a:ln>
        </p:spPr>
      </p:sp>
      <p:sp>
        <p:nvSpPr>
          <p:cNvPr id="49" name="Text 46"/>
          <p:cNvSpPr/>
          <p:nvPr/>
        </p:nvSpPr>
        <p:spPr>
          <a:xfrm>
            <a:off x="557784" y="4272991"/>
            <a:ext cx="1637281" cy="44439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13 | 72–75</a:t>
            </a:r>
            <a:endParaRPr lang="en-US" sz="1677" dirty="0"/>
          </a:p>
        </p:txBody>
      </p:sp>
      <p:sp>
        <p:nvSpPr>
          <p:cNvPr id="50" name="Shape 47"/>
          <p:cNvSpPr/>
          <p:nvPr/>
        </p:nvSpPr>
        <p:spPr>
          <a:xfrm>
            <a:off x="2313937" y="4204411"/>
            <a:ext cx="6603747" cy="581558"/>
          </a:xfrm>
          <a:prstGeom prst="rect">
            <a:avLst/>
          </a:prstGeom>
          <a:solidFill>
            <a:srgbClr val="F0EBE1"/>
          </a:solidFill>
          <a:ln w="12700">
            <a:solidFill>
              <a:srgbClr val="F0EBE1"/>
            </a:solidFill>
            <a:prstDash val="solid"/>
          </a:ln>
        </p:spPr>
      </p:sp>
      <p:sp>
        <p:nvSpPr>
          <p:cNvPr id="51" name="Text 48"/>
          <p:cNvSpPr/>
          <p:nvPr/>
        </p:nvSpPr>
        <p:spPr>
          <a:xfrm>
            <a:off x="2432809" y="4272991"/>
            <a:ext cx="6366003"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Präpartale Tage; aLR 75.G1</a:t>
            </a:r>
            <a:endParaRPr lang="en-US" sz="1677" dirty="0"/>
          </a:p>
        </p:txBody>
      </p:sp>
      <p:sp>
        <p:nvSpPr>
          <p:cNvPr id="52" name="Shape 49"/>
          <p:cNvSpPr/>
          <p:nvPr/>
        </p:nvSpPr>
        <p:spPr>
          <a:xfrm>
            <a:off x="8917684" y="4204411"/>
            <a:ext cx="1417702" cy="581558"/>
          </a:xfrm>
          <a:prstGeom prst="rect">
            <a:avLst/>
          </a:prstGeom>
          <a:solidFill>
            <a:srgbClr val="F0EBE1"/>
          </a:solidFill>
          <a:ln w="12700">
            <a:solidFill>
              <a:srgbClr val="F0EBE1"/>
            </a:solidFill>
            <a:prstDash val="solid"/>
          </a:ln>
        </p:spPr>
      </p:sp>
      <p:sp>
        <p:nvSpPr>
          <p:cNvPr id="53" name="Text 50"/>
          <p:cNvSpPr/>
          <p:nvPr/>
        </p:nvSpPr>
        <p:spPr>
          <a:xfrm>
            <a:off x="9036556" y="4272991"/>
            <a:ext cx="1179958"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232–235</a:t>
            </a:r>
            <a:endParaRPr lang="en-US" sz="1677" dirty="0"/>
          </a:p>
        </p:txBody>
      </p:sp>
      <p:sp>
        <p:nvSpPr>
          <p:cNvPr id="54" name="Shape 51"/>
          <p:cNvSpPr/>
          <p:nvPr/>
        </p:nvSpPr>
        <p:spPr>
          <a:xfrm>
            <a:off x="10335386" y="4204411"/>
            <a:ext cx="1417702" cy="581558"/>
          </a:xfrm>
          <a:prstGeom prst="rect">
            <a:avLst/>
          </a:prstGeom>
          <a:solidFill>
            <a:srgbClr val="F0EBE1"/>
          </a:solidFill>
          <a:ln w="12700">
            <a:solidFill>
              <a:srgbClr val="F0EBE1"/>
            </a:solidFill>
            <a:prstDash val="solid"/>
          </a:ln>
        </p:spPr>
      </p:sp>
      <p:sp>
        <p:nvSpPr>
          <p:cNvPr id="55" name="Text 52"/>
          <p:cNvSpPr/>
          <p:nvPr/>
        </p:nvSpPr>
        <p:spPr>
          <a:xfrm>
            <a:off x="10454258" y="4272991"/>
            <a:ext cx="1179958"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245–248</a:t>
            </a:r>
            <a:endParaRPr lang="en-US" sz="1677" dirty="0"/>
          </a:p>
        </p:txBody>
      </p:sp>
      <p:sp>
        <p:nvSpPr>
          <p:cNvPr id="56" name="Shape 53"/>
          <p:cNvSpPr/>
          <p:nvPr/>
        </p:nvSpPr>
        <p:spPr>
          <a:xfrm>
            <a:off x="438912" y="4785970"/>
            <a:ext cx="1875025" cy="581558"/>
          </a:xfrm>
          <a:prstGeom prst="rect">
            <a:avLst/>
          </a:prstGeom>
          <a:solidFill>
            <a:srgbClr val="FFFFFF"/>
          </a:solidFill>
          <a:ln w="12700">
            <a:solidFill>
              <a:srgbClr val="FFFFFF"/>
            </a:solidFill>
            <a:prstDash val="solid"/>
          </a:ln>
        </p:spPr>
      </p:sp>
      <p:sp>
        <p:nvSpPr>
          <p:cNvPr id="57" name="Text 54"/>
          <p:cNvSpPr/>
          <p:nvPr/>
        </p:nvSpPr>
        <p:spPr>
          <a:xfrm>
            <a:off x="557784" y="4854550"/>
            <a:ext cx="1637281" cy="444398"/>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14 | 76–84</a:t>
            </a:r>
            <a:endParaRPr lang="en-US" sz="1677" dirty="0"/>
          </a:p>
        </p:txBody>
      </p:sp>
      <p:sp>
        <p:nvSpPr>
          <p:cNvPr id="58" name="Shape 55"/>
          <p:cNvSpPr/>
          <p:nvPr/>
        </p:nvSpPr>
        <p:spPr>
          <a:xfrm>
            <a:off x="2313937" y="4785970"/>
            <a:ext cx="6603747" cy="581558"/>
          </a:xfrm>
          <a:prstGeom prst="rect">
            <a:avLst/>
          </a:prstGeom>
          <a:solidFill>
            <a:srgbClr val="FFFFFF"/>
          </a:solidFill>
          <a:ln w="12700">
            <a:solidFill>
              <a:srgbClr val="FFFFFF"/>
            </a:solidFill>
            <a:prstDash val="solid"/>
          </a:ln>
        </p:spPr>
      </p:sp>
      <p:sp>
        <p:nvSpPr>
          <p:cNvPr id="59" name="Text 56"/>
          <p:cNvSpPr/>
          <p:nvPr/>
        </p:nvSpPr>
        <p:spPr>
          <a:xfrm>
            <a:off x="2432809" y="4854550"/>
            <a:ext cx="6366003"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Wirbelsäule, Gelenkprothesen, Endo-Exo, Langschaft</a:t>
            </a:r>
            <a:endParaRPr lang="en-US" sz="1677" dirty="0"/>
          </a:p>
        </p:txBody>
      </p:sp>
      <p:sp>
        <p:nvSpPr>
          <p:cNvPr id="60" name="Shape 57"/>
          <p:cNvSpPr/>
          <p:nvPr/>
        </p:nvSpPr>
        <p:spPr>
          <a:xfrm>
            <a:off x="8917684" y="4785970"/>
            <a:ext cx="1417702" cy="581558"/>
          </a:xfrm>
          <a:prstGeom prst="rect">
            <a:avLst/>
          </a:prstGeom>
          <a:solidFill>
            <a:srgbClr val="FFFFFF"/>
          </a:solidFill>
          <a:ln w="12700">
            <a:solidFill>
              <a:srgbClr val="FFFFFF"/>
            </a:solidFill>
            <a:prstDash val="solid"/>
          </a:ln>
        </p:spPr>
      </p:sp>
      <p:sp>
        <p:nvSpPr>
          <p:cNvPr id="61" name="Text 58"/>
          <p:cNvSpPr/>
          <p:nvPr/>
        </p:nvSpPr>
        <p:spPr>
          <a:xfrm>
            <a:off x="9036556" y="4854550"/>
            <a:ext cx="1179958"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236–322</a:t>
            </a:r>
            <a:endParaRPr lang="en-US" sz="1677" dirty="0"/>
          </a:p>
        </p:txBody>
      </p:sp>
      <p:sp>
        <p:nvSpPr>
          <p:cNvPr id="62" name="Shape 59"/>
          <p:cNvSpPr/>
          <p:nvPr/>
        </p:nvSpPr>
        <p:spPr>
          <a:xfrm>
            <a:off x="10335386" y="4785970"/>
            <a:ext cx="1417702" cy="581558"/>
          </a:xfrm>
          <a:prstGeom prst="rect">
            <a:avLst/>
          </a:prstGeom>
          <a:solidFill>
            <a:srgbClr val="FFFFFF"/>
          </a:solidFill>
          <a:ln w="12700">
            <a:solidFill>
              <a:srgbClr val="FFFFFF"/>
            </a:solidFill>
            <a:prstDash val="solid"/>
          </a:ln>
        </p:spPr>
      </p:sp>
      <p:sp>
        <p:nvSpPr>
          <p:cNvPr id="63" name="Text 60"/>
          <p:cNvSpPr/>
          <p:nvPr/>
        </p:nvSpPr>
        <p:spPr>
          <a:xfrm>
            <a:off x="10454258" y="4854550"/>
            <a:ext cx="1179958" cy="444398"/>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249–337</a:t>
            </a:r>
            <a:endParaRPr lang="en-US" sz="1677" dirty="0"/>
          </a:p>
        </p:txBody>
      </p:sp>
      <p:sp>
        <p:nvSpPr>
          <p:cNvPr id="64" name="Shape 61"/>
          <p:cNvSpPr/>
          <p:nvPr/>
        </p:nvSpPr>
        <p:spPr>
          <a:xfrm>
            <a:off x="438912" y="5577840"/>
            <a:ext cx="11314176" cy="539496"/>
          </a:xfrm>
          <a:prstGeom prst="rect">
            <a:avLst/>
          </a:prstGeom>
          <a:solidFill>
            <a:srgbClr val="ECEFDF"/>
          </a:solidFill>
          <a:ln w="12700">
            <a:solidFill>
              <a:srgbClr val="ECEFDF"/>
            </a:solidFill>
            <a:prstDash val="solid"/>
          </a:ln>
        </p:spPr>
      </p:sp>
      <p:sp>
        <p:nvSpPr>
          <p:cNvPr id="65" name="Shape 62"/>
          <p:cNvSpPr/>
          <p:nvPr/>
        </p:nvSpPr>
        <p:spPr>
          <a:xfrm>
            <a:off x="438912" y="5577840"/>
            <a:ext cx="41148" cy="539496"/>
          </a:xfrm>
          <a:prstGeom prst="rect">
            <a:avLst/>
          </a:prstGeom>
          <a:solidFill>
            <a:srgbClr val="284907"/>
          </a:solidFill>
          <a:ln w="12700">
            <a:solidFill>
              <a:srgbClr val="284907"/>
            </a:solidFill>
            <a:prstDash val="solid"/>
          </a:ln>
        </p:spPr>
      </p:sp>
      <p:sp>
        <p:nvSpPr>
          <p:cNvPr id="66" name="Text 63"/>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Redaktionelle Einzelkorrekturen werden gebündelt. Keine Änderung bedeutet hier: im vorliegenden PDF-Vergleich.</a:t>
            </a:r>
            <a:endParaRPr lang="en-US" sz="1512" dirty="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name="Slide 111">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ANHANG | UMSTELLUNG UND NACHWEIS</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ABDECKUNG</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D | Kapitelregister 4/4</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Eigener Abgleich der beiden systematischen Verzeichnisse; CHOP 2026/2027, Inhaltsverzeichnis und jeweilige Kapitel.</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111 / 124</a:t>
            </a:r>
            <a:endParaRPr lang="en-US" sz="900" dirty="0"/>
          </a:p>
        </p:txBody>
      </p:sp>
      <p:sp>
        <p:nvSpPr>
          <p:cNvPr id="16" name="Shape 13"/>
          <p:cNvSpPr/>
          <p:nvPr/>
        </p:nvSpPr>
        <p:spPr>
          <a:xfrm>
            <a:off x="438912" y="2020824"/>
            <a:ext cx="1875025" cy="438912"/>
          </a:xfrm>
          <a:prstGeom prst="rect">
            <a:avLst/>
          </a:prstGeom>
          <a:solidFill>
            <a:srgbClr val="303D43"/>
          </a:solidFill>
          <a:ln w="12700">
            <a:solidFill>
              <a:srgbClr val="303D43"/>
            </a:solidFill>
            <a:prstDash val="solid"/>
          </a:ln>
        </p:spPr>
      </p:sp>
      <p:sp>
        <p:nvSpPr>
          <p:cNvPr id="17" name="Text 14"/>
          <p:cNvSpPr/>
          <p:nvPr/>
        </p:nvSpPr>
        <p:spPr>
          <a:xfrm>
            <a:off x="557784" y="2093976"/>
            <a:ext cx="1637281"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Kapitel</a:t>
            </a:r>
            <a:endParaRPr lang="en-US" sz="1327" dirty="0"/>
          </a:p>
        </p:txBody>
      </p:sp>
      <p:sp>
        <p:nvSpPr>
          <p:cNvPr id="18" name="Shape 15"/>
          <p:cNvSpPr/>
          <p:nvPr/>
        </p:nvSpPr>
        <p:spPr>
          <a:xfrm>
            <a:off x="2313937" y="2020824"/>
            <a:ext cx="6603747" cy="438912"/>
          </a:xfrm>
          <a:prstGeom prst="rect">
            <a:avLst/>
          </a:prstGeom>
          <a:solidFill>
            <a:srgbClr val="303D43"/>
          </a:solidFill>
          <a:ln w="12700">
            <a:solidFill>
              <a:srgbClr val="303D43"/>
            </a:solidFill>
            <a:prstDash val="solid"/>
          </a:ln>
        </p:spPr>
      </p:sp>
      <p:sp>
        <p:nvSpPr>
          <p:cNvPr id="19" name="Text 16"/>
          <p:cNvSpPr/>
          <p:nvPr/>
        </p:nvSpPr>
        <p:spPr>
          <a:xfrm>
            <a:off x="2432809" y="2093976"/>
            <a:ext cx="6366003"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Ergebnis / Themen des Vergleichs</a:t>
            </a:r>
            <a:endParaRPr lang="en-US" sz="1327" dirty="0"/>
          </a:p>
        </p:txBody>
      </p:sp>
      <p:sp>
        <p:nvSpPr>
          <p:cNvPr id="20" name="Shape 17"/>
          <p:cNvSpPr/>
          <p:nvPr/>
        </p:nvSpPr>
        <p:spPr>
          <a:xfrm>
            <a:off x="8917684" y="2020824"/>
            <a:ext cx="1417702" cy="438912"/>
          </a:xfrm>
          <a:prstGeom prst="rect">
            <a:avLst/>
          </a:prstGeom>
          <a:solidFill>
            <a:srgbClr val="303D43"/>
          </a:solidFill>
          <a:ln w="12700">
            <a:solidFill>
              <a:srgbClr val="303D43"/>
            </a:solidFill>
            <a:prstDash val="solid"/>
          </a:ln>
        </p:spPr>
      </p:sp>
      <p:sp>
        <p:nvSpPr>
          <p:cNvPr id="21" name="Text 18"/>
          <p:cNvSpPr/>
          <p:nvPr/>
        </p:nvSpPr>
        <p:spPr>
          <a:xfrm>
            <a:off x="9036556" y="2093976"/>
            <a:ext cx="1179958"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2026 S.</a:t>
            </a:r>
            <a:endParaRPr lang="en-US" sz="1327" dirty="0"/>
          </a:p>
        </p:txBody>
      </p:sp>
      <p:sp>
        <p:nvSpPr>
          <p:cNvPr id="22" name="Shape 19"/>
          <p:cNvSpPr/>
          <p:nvPr/>
        </p:nvSpPr>
        <p:spPr>
          <a:xfrm>
            <a:off x="10335386" y="2020824"/>
            <a:ext cx="1417702" cy="438912"/>
          </a:xfrm>
          <a:prstGeom prst="rect">
            <a:avLst/>
          </a:prstGeom>
          <a:solidFill>
            <a:srgbClr val="303D43"/>
          </a:solidFill>
          <a:ln w="12700">
            <a:solidFill>
              <a:srgbClr val="303D43"/>
            </a:solidFill>
            <a:prstDash val="solid"/>
          </a:ln>
        </p:spPr>
      </p:sp>
      <p:sp>
        <p:nvSpPr>
          <p:cNvPr id="23" name="Text 20"/>
          <p:cNvSpPr/>
          <p:nvPr/>
        </p:nvSpPr>
        <p:spPr>
          <a:xfrm>
            <a:off x="10454258" y="2093976"/>
            <a:ext cx="1179958"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2027 S.</a:t>
            </a:r>
            <a:endParaRPr lang="en-US" sz="1327" dirty="0"/>
          </a:p>
        </p:txBody>
      </p:sp>
      <p:sp>
        <p:nvSpPr>
          <p:cNvPr id="24" name="Shape 21"/>
          <p:cNvSpPr/>
          <p:nvPr/>
        </p:nvSpPr>
        <p:spPr>
          <a:xfrm>
            <a:off x="438912" y="2459736"/>
            <a:ext cx="1875025" cy="493044"/>
          </a:xfrm>
          <a:prstGeom prst="rect">
            <a:avLst/>
          </a:prstGeom>
          <a:solidFill>
            <a:srgbClr val="FFFFFF"/>
          </a:solidFill>
          <a:ln w="12700">
            <a:solidFill>
              <a:srgbClr val="FFFFFF"/>
            </a:solidFill>
            <a:prstDash val="solid"/>
          </a:ln>
        </p:spPr>
      </p:sp>
      <p:sp>
        <p:nvSpPr>
          <p:cNvPr id="25" name="Text 22"/>
          <p:cNvSpPr/>
          <p:nvPr/>
        </p:nvSpPr>
        <p:spPr>
          <a:xfrm>
            <a:off x="557784" y="2528316"/>
            <a:ext cx="1637281" cy="355884"/>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15 | 85–86</a:t>
            </a:r>
            <a:endParaRPr lang="en-US" sz="1677" dirty="0"/>
          </a:p>
        </p:txBody>
      </p:sp>
      <p:sp>
        <p:nvSpPr>
          <p:cNvPr id="26" name="Shape 23"/>
          <p:cNvSpPr/>
          <p:nvPr/>
        </p:nvSpPr>
        <p:spPr>
          <a:xfrm>
            <a:off x="2313937" y="2459736"/>
            <a:ext cx="6603747" cy="493044"/>
          </a:xfrm>
          <a:prstGeom prst="rect">
            <a:avLst/>
          </a:prstGeom>
          <a:solidFill>
            <a:srgbClr val="FFFFFF"/>
          </a:solidFill>
          <a:ln w="12700">
            <a:solidFill>
              <a:srgbClr val="FFFFFF"/>
            </a:solidFill>
            <a:prstDash val="solid"/>
          </a:ln>
        </p:spPr>
      </p:sp>
      <p:sp>
        <p:nvSpPr>
          <p:cNvPr id="27" name="Text 24"/>
          <p:cNvSpPr/>
          <p:nvPr/>
        </p:nvSpPr>
        <p:spPr>
          <a:xfrm>
            <a:off x="2432809" y="2528316"/>
            <a:ext cx="6366003" cy="35588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Mammalappenrevision; Débridement ohne Exzision</a:t>
            </a:r>
            <a:endParaRPr lang="en-US" sz="1677" dirty="0"/>
          </a:p>
        </p:txBody>
      </p:sp>
      <p:sp>
        <p:nvSpPr>
          <p:cNvPr id="28" name="Shape 25"/>
          <p:cNvSpPr/>
          <p:nvPr/>
        </p:nvSpPr>
        <p:spPr>
          <a:xfrm>
            <a:off x="8917684" y="2459736"/>
            <a:ext cx="1417702" cy="493044"/>
          </a:xfrm>
          <a:prstGeom prst="rect">
            <a:avLst/>
          </a:prstGeom>
          <a:solidFill>
            <a:srgbClr val="FFFFFF"/>
          </a:solidFill>
          <a:ln w="12700">
            <a:solidFill>
              <a:srgbClr val="FFFFFF"/>
            </a:solidFill>
            <a:prstDash val="solid"/>
          </a:ln>
        </p:spPr>
      </p:sp>
      <p:sp>
        <p:nvSpPr>
          <p:cNvPr id="29" name="Text 26"/>
          <p:cNvSpPr/>
          <p:nvPr/>
        </p:nvSpPr>
        <p:spPr>
          <a:xfrm>
            <a:off x="9036556" y="2528316"/>
            <a:ext cx="1179958" cy="35588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323–340</a:t>
            </a:r>
            <a:endParaRPr lang="en-US" sz="1677" dirty="0"/>
          </a:p>
        </p:txBody>
      </p:sp>
      <p:sp>
        <p:nvSpPr>
          <p:cNvPr id="30" name="Shape 27"/>
          <p:cNvSpPr/>
          <p:nvPr/>
        </p:nvSpPr>
        <p:spPr>
          <a:xfrm>
            <a:off x="10335386" y="2459736"/>
            <a:ext cx="1417702" cy="493044"/>
          </a:xfrm>
          <a:prstGeom prst="rect">
            <a:avLst/>
          </a:prstGeom>
          <a:solidFill>
            <a:srgbClr val="FFFFFF"/>
          </a:solidFill>
          <a:ln w="12700">
            <a:solidFill>
              <a:srgbClr val="FFFFFF"/>
            </a:solidFill>
            <a:prstDash val="solid"/>
          </a:ln>
        </p:spPr>
      </p:sp>
      <p:sp>
        <p:nvSpPr>
          <p:cNvPr id="31" name="Text 28"/>
          <p:cNvSpPr/>
          <p:nvPr/>
        </p:nvSpPr>
        <p:spPr>
          <a:xfrm>
            <a:off x="10454258" y="2528316"/>
            <a:ext cx="1179958" cy="35588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338–355</a:t>
            </a:r>
            <a:endParaRPr lang="en-US" sz="1677" dirty="0"/>
          </a:p>
        </p:txBody>
      </p:sp>
      <p:sp>
        <p:nvSpPr>
          <p:cNvPr id="32" name="Shape 29"/>
          <p:cNvSpPr/>
          <p:nvPr/>
        </p:nvSpPr>
        <p:spPr>
          <a:xfrm>
            <a:off x="438912" y="2952780"/>
            <a:ext cx="1875025" cy="714329"/>
          </a:xfrm>
          <a:prstGeom prst="rect">
            <a:avLst/>
          </a:prstGeom>
          <a:solidFill>
            <a:srgbClr val="F0EBE1"/>
          </a:solidFill>
          <a:ln w="12700">
            <a:solidFill>
              <a:srgbClr val="F0EBE1"/>
            </a:solidFill>
            <a:prstDash val="solid"/>
          </a:ln>
        </p:spPr>
      </p:sp>
      <p:sp>
        <p:nvSpPr>
          <p:cNvPr id="33" name="Text 30"/>
          <p:cNvSpPr/>
          <p:nvPr/>
        </p:nvSpPr>
        <p:spPr>
          <a:xfrm>
            <a:off x="557784" y="3021360"/>
            <a:ext cx="1637281" cy="577169"/>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16 | 87–99</a:t>
            </a:r>
            <a:endParaRPr lang="en-US" sz="1677" dirty="0"/>
          </a:p>
        </p:txBody>
      </p:sp>
      <p:sp>
        <p:nvSpPr>
          <p:cNvPr id="34" name="Shape 31"/>
          <p:cNvSpPr/>
          <p:nvPr/>
        </p:nvSpPr>
        <p:spPr>
          <a:xfrm>
            <a:off x="2313937" y="2952780"/>
            <a:ext cx="6603747" cy="714329"/>
          </a:xfrm>
          <a:prstGeom prst="rect">
            <a:avLst/>
          </a:prstGeom>
          <a:solidFill>
            <a:srgbClr val="F0EBE1"/>
          </a:solidFill>
          <a:ln w="12700">
            <a:solidFill>
              <a:srgbClr val="F0EBE1"/>
            </a:solidFill>
            <a:prstDash val="solid"/>
          </a:ln>
        </p:spPr>
      </p:sp>
      <p:sp>
        <p:nvSpPr>
          <p:cNvPr id="35" name="Text 32"/>
          <p:cNvSpPr/>
          <p:nvPr/>
        </p:nvSpPr>
        <p:spPr>
          <a:xfrm>
            <a:off x="2432809" y="3021360"/>
            <a:ext cx="6366003" cy="577169"/>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Aortographie, PES, Beatmung, Psychiatrie, Komplexbehandlungen</a:t>
            </a:r>
            <a:endParaRPr lang="en-US" sz="1677" dirty="0"/>
          </a:p>
        </p:txBody>
      </p:sp>
      <p:sp>
        <p:nvSpPr>
          <p:cNvPr id="36" name="Shape 33"/>
          <p:cNvSpPr/>
          <p:nvPr/>
        </p:nvSpPr>
        <p:spPr>
          <a:xfrm>
            <a:off x="8917684" y="2952780"/>
            <a:ext cx="1417702" cy="714329"/>
          </a:xfrm>
          <a:prstGeom prst="rect">
            <a:avLst/>
          </a:prstGeom>
          <a:solidFill>
            <a:srgbClr val="F0EBE1"/>
          </a:solidFill>
          <a:ln w="12700">
            <a:solidFill>
              <a:srgbClr val="F0EBE1"/>
            </a:solidFill>
            <a:prstDash val="solid"/>
          </a:ln>
        </p:spPr>
      </p:sp>
      <p:sp>
        <p:nvSpPr>
          <p:cNvPr id="37" name="Text 34"/>
          <p:cNvSpPr/>
          <p:nvPr/>
        </p:nvSpPr>
        <p:spPr>
          <a:xfrm>
            <a:off x="9036556" y="3021360"/>
            <a:ext cx="1179958" cy="577169"/>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341–455</a:t>
            </a:r>
            <a:endParaRPr lang="en-US" sz="1677" dirty="0"/>
          </a:p>
        </p:txBody>
      </p:sp>
      <p:sp>
        <p:nvSpPr>
          <p:cNvPr id="38" name="Shape 35"/>
          <p:cNvSpPr/>
          <p:nvPr/>
        </p:nvSpPr>
        <p:spPr>
          <a:xfrm>
            <a:off x="10335386" y="2952780"/>
            <a:ext cx="1417702" cy="714329"/>
          </a:xfrm>
          <a:prstGeom prst="rect">
            <a:avLst/>
          </a:prstGeom>
          <a:solidFill>
            <a:srgbClr val="F0EBE1"/>
          </a:solidFill>
          <a:ln w="12700">
            <a:solidFill>
              <a:srgbClr val="F0EBE1"/>
            </a:solidFill>
            <a:prstDash val="solid"/>
          </a:ln>
        </p:spPr>
      </p:sp>
      <p:sp>
        <p:nvSpPr>
          <p:cNvPr id="39" name="Text 36"/>
          <p:cNvSpPr/>
          <p:nvPr/>
        </p:nvSpPr>
        <p:spPr>
          <a:xfrm>
            <a:off x="10454258" y="3021360"/>
            <a:ext cx="1179958" cy="577169"/>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356–471</a:t>
            </a:r>
            <a:endParaRPr lang="en-US" sz="1677" dirty="0"/>
          </a:p>
        </p:txBody>
      </p:sp>
      <p:sp>
        <p:nvSpPr>
          <p:cNvPr id="40" name="Shape 37"/>
          <p:cNvSpPr/>
          <p:nvPr/>
        </p:nvSpPr>
        <p:spPr>
          <a:xfrm>
            <a:off x="438912" y="3667110"/>
            <a:ext cx="1875025" cy="493044"/>
          </a:xfrm>
          <a:prstGeom prst="rect">
            <a:avLst/>
          </a:prstGeom>
          <a:solidFill>
            <a:srgbClr val="FFFFFF"/>
          </a:solidFill>
          <a:ln w="12700">
            <a:solidFill>
              <a:srgbClr val="FFFFFF"/>
            </a:solidFill>
            <a:prstDash val="solid"/>
          </a:ln>
        </p:spPr>
      </p:sp>
      <p:sp>
        <p:nvSpPr>
          <p:cNvPr id="41" name="Text 38"/>
          <p:cNvSpPr/>
          <p:nvPr/>
        </p:nvSpPr>
        <p:spPr>
          <a:xfrm>
            <a:off x="557784" y="3735690"/>
            <a:ext cx="1637281" cy="355884"/>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17 | AA</a:t>
            </a:r>
            <a:endParaRPr lang="en-US" sz="1677" dirty="0"/>
          </a:p>
        </p:txBody>
      </p:sp>
      <p:sp>
        <p:nvSpPr>
          <p:cNvPr id="42" name="Shape 39"/>
          <p:cNvSpPr/>
          <p:nvPr/>
        </p:nvSpPr>
        <p:spPr>
          <a:xfrm>
            <a:off x="2313937" y="3667110"/>
            <a:ext cx="6603747" cy="493044"/>
          </a:xfrm>
          <a:prstGeom prst="rect">
            <a:avLst/>
          </a:prstGeom>
          <a:solidFill>
            <a:srgbClr val="FFFFFF"/>
          </a:solidFill>
          <a:ln w="12700">
            <a:solidFill>
              <a:srgbClr val="FFFFFF"/>
            </a:solidFill>
            <a:prstDash val="solid"/>
          </a:ln>
        </p:spPr>
      </p:sp>
      <p:sp>
        <p:nvSpPr>
          <p:cNvPr id="43" name="Text 40"/>
          <p:cNvSpPr/>
          <p:nvPr/>
        </p:nvSpPr>
        <p:spPr>
          <a:xfrm>
            <a:off x="2432809" y="3735690"/>
            <a:ext cx="6366003" cy="35588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Referenzlinks zu ADL, CIRS und 6-Minuten-Gehtest</a:t>
            </a:r>
            <a:endParaRPr lang="en-US" sz="1677" dirty="0"/>
          </a:p>
        </p:txBody>
      </p:sp>
      <p:sp>
        <p:nvSpPr>
          <p:cNvPr id="44" name="Shape 41"/>
          <p:cNvSpPr/>
          <p:nvPr/>
        </p:nvSpPr>
        <p:spPr>
          <a:xfrm>
            <a:off x="8917684" y="3667110"/>
            <a:ext cx="1417702" cy="493044"/>
          </a:xfrm>
          <a:prstGeom prst="rect">
            <a:avLst/>
          </a:prstGeom>
          <a:solidFill>
            <a:srgbClr val="FFFFFF"/>
          </a:solidFill>
          <a:ln w="12700">
            <a:solidFill>
              <a:srgbClr val="FFFFFF"/>
            </a:solidFill>
            <a:prstDash val="solid"/>
          </a:ln>
        </p:spPr>
      </p:sp>
      <p:sp>
        <p:nvSpPr>
          <p:cNvPr id="45" name="Text 42"/>
          <p:cNvSpPr/>
          <p:nvPr/>
        </p:nvSpPr>
        <p:spPr>
          <a:xfrm>
            <a:off x="9036556" y="3735690"/>
            <a:ext cx="1179958" cy="35588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456–459</a:t>
            </a:r>
            <a:endParaRPr lang="en-US" sz="1677" dirty="0"/>
          </a:p>
        </p:txBody>
      </p:sp>
      <p:sp>
        <p:nvSpPr>
          <p:cNvPr id="46" name="Shape 43"/>
          <p:cNvSpPr/>
          <p:nvPr/>
        </p:nvSpPr>
        <p:spPr>
          <a:xfrm>
            <a:off x="10335386" y="3667110"/>
            <a:ext cx="1417702" cy="493044"/>
          </a:xfrm>
          <a:prstGeom prst="rect">
            <a:avLst/>
          </a:prstGeom>
          <a:solidFill>
            <a:srgbClr val="FFFFFF"/>
          </a:solidFill>
          <a:ln w="12700">
            <a:solidFill>
              <a:srgbClr val="FFFFFF"/>
            </a:solidFill>
            <a:prstDash val="solid"/>
          </a:ln>
        </p:spPr>
      </p:sp>
      <p:sp>
        <p:nvSpPr>
          <p:cNvPr id="47" name="Text 44"/>
          <p:cNvSpPr/>
          <p:nvPr/>
        </p:nvSpPr>
        <p:spPr>
          <a:xfrm>
            <a:off x="10454258" y="3735690"/>
            <a:ext cx="1179958" cy="35588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472–475</a:t>
            </a:r>
            <a:endParaRPr lang="en-US" sz="1677" dirty="0"/>
          </a:p>
        </p:txBody>
      </p:sp>
      <p:sp>
        <p:nvSpPr>
          <p:cNvPr id="48" name="Shape 45"/>
          <p:cNvSpPr/>
          <p:nvPr/>
        </p:nvSpPr>
        <p:spPr>
          <a:xfrm>
            <a:off x="438912" y="4160154"/>
            <a:ext cx="1875025" cy="493044"/>
          </a:xfrm>
          <a:prstGeom prst="rect">
            <a:avLst/>
          </a:prstGeom>
          <a:solidFill>
            <a:srgbClr val="F0EBE1"/>
          </a:solidFill>
          <a:ln w="12700">
            <a:solidFill>
              <a:srgbClr val="F0EBE1"/>
            </a:solidFill>
            <a:prstDash val="solid"/>
          </a:ln>
        </p:spPr>
      </p:sp>
      <p:sp>
        <p:nvSpPr>
          <p:cNvPr id="49" name="Text 46"/>
          <p:cNvSpPr/>
          <p:nvPr/>
        </p:nvSpPr>
        <p:spPr>
          <a:xfrm>
            <a:off x="557784" y="4228734"/>
            <a:ext cx="1637281" cy="355884"/>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18 | BA–BB</a:t>
            </a:r>
            <a:endParaRPr lang="en-US" sz="1677" dirty="0"/>
          </a:p>
        </p:txBody>
      </p:sp>
      <p:sp>
        <p:nvSpPr>
          <p:cNvPr id="50" name="Shape 47"/>
          <p:cNvSpPr/>
          <p:nvPr/>
        </p:nvSpPr>
        <p:spPr>
          <a:xfrm>
            <a:off x="2313937" y="4160154"/>
            <a:ext cx="6603747" cy="493044"/>
          </a:xfrm>
          <a:prstGeom prst="rect">
            <a:avLst/>
          </a:prstGeom>
          <a:solidFill>
            <a:srgbClr val="F0EBE1"/>
          </a:solidFill>
          <a:ln w="12700">
            <a:solidFill>
              <a:srgbClr val="F0EBE1"/>
            </a:solidFill>
            <a:prstDash val="solid"/>
          </a:ln>
        </p:spPr>
      </p:sp>
      <p:sp>
        <p:nvSpPr>
          <p:cNvPr id="51" name="Text 48"/>
          <p:cNvSpPr/>
          <p:nvPr/>
        </p:nvSpPr>
        <p:spPr>
          <a:xfrm>
            <a:off x="2432809" y="4228734"/>
            <a:ext cx="6366003" cy="35588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Pädiatrisches Referenzdokument; BB.42-Frequenz</a:t>
            </a:r>
            <a:endParaRPr lang="en-US" sz="1677" dirty="0"/>
          </a:p>
        </p:txBody>
      </p:sp>
      <p:sp>
        <p:nvSpPr>
          <p:cNvPr id="52" name="Shape 49"/>
          <p:cNvSpPr/>
          <p:nvPr/>
        </p:nvSpPr>
        <p:spPr>
          <a:xfrm>
            <a:off x="8917684" y="4160154"/>
            <a:ext cx="1417702" cy="493044"/>
          </a:xfrm>
          <a:prstGeom prst="rect">
            <a:avLst/>
          </a:prstGeom>
          <a:solidFill>
            <a:srgbClr val="F0EBE1"/>
          </a:solidFill>
          <a:ln w="12700">
            <a:solidFill>
              <a:srgbClr val="F0EBE1"/>
            </a:solidFill>
            <a:prstDash val="solid"/>
          </a:ln>
        </p:spPr>
      </p:sp>
      <p:sp>
        <p:nvSpPr>
          <p:cNvPr id="53" name="Text 50"/>
          <p:cNvSpPr/>
          <p:nvPr/>
        </p:nvSpPr>
        <p:spPr>
          <a:xfrm>
            <a:off x="9036556" y="4228734"/>
            <a:ext cx="1179958" cy="35588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460–468</a:t>
            </a:r>
            <a:endParaRPr lang="en-US" sz="1677" dirty="0"/>
          </a:p>
        </p:txBody>
      </p:sp>
      <p:sp>
        <p:nvSpPr>
          <p:cNvPr id="54" name="Shape 51"/>
          <p:cNvSpPr/>
          <p:nvPr/>
        </p:nvSpPr>
        <p:spPr>
          <a:xfrm>
            <a:off x="10335386" y="4160154"/>
            <a:ext cx="1417702" cy="493044"/>
          </a:xfrm>
          <a:prstGeom prst="rect">
            <a:avLst/>
          </a:prstGeom>
          <a:solidFill>
            <a:srgbClr val="F0EBE1"/>
          </a:solidFill>
          <a:ln w="12700">
            <a:solidFill>
              <a:srgbClr val="F0EBE1"/>
            </a:solidFill>
            <a:prstDash val="solid"/>
          </a:ln>
        </p:spPr>
      </p:sp>
      <p:sp>
        <p:nvSpPr>
          <p:cNvPr id="55" name="Text 52"/>
          <p:cNvSpPr/>
          <p:nvPr/>
        </p:nvSpPr>
        <p:spPr>
          <a:xfrm>
            <a:off x="10454258" y="4228734"/>
            <a:ext cx="1179958" cy="355884"/>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476–484</a:t>
            </a:r>
            <a:endParaRPr lang="en-US" sz="1677" dirty="0"/>
          </a:p>
        </p:txBody>
      </p:sp>
      <p:sp>
        <p:nvSpPr>
          <p:cNvPr id="56" name="Shape 53"/>
          <p:cNvSpPr/>
          <p:nvPr/>
        </p:nvSpPr>
        <p:spPr>
          <a:xfrm>
            <a:off x="438912" y="4653199"/>
            <a:ext cx="1875025" cy="714329"/>
          </a:xfrm>
          <a:prstGeom prst="rect">
            <a:avLst/>
          </a:prstGeom>
          <a:solidFill>
            <a:srgbClr val="FFFFFF"/>
          </a:solidFill>
          <a:ln w="12700">
            <a:solidFill>
              <a:srgbClr val="FFFFFF"/>
            </a:solidFill>
            <a:prstDash val="solid"/>
          </a:ln>
        </p:spPr>
      </p:sp>
      <p:sp>
        <p:nvSpPr>
          <p:cNvPr id="57" name="Text 54"/>
          <p:cNvSpPr/>
          <p:nvPr/>
        </p:nvSpPr>
        <p:spPr>
          <a:xfrm>
            <a:off x="557784" y="4721779"/>
            <a:ext cx="1637281" cy="577169"/>
          </a:xfrm>
          <a:prstGeom prst="rect">
            <a:avLst/>
          </a:prstGeom>
          <a:noFill/>
          <a:ln/>
        </p:spPr>
        <p:txBody>
          <a:bodyPr wrap="square" lIns="0" tIns="0" rIns="0" bIns="0" rtlCol="0" anchor="ctr"/>
          <a:lstStyle/>
          <a:p>
            <a:pPr marL="0" indent="0">
              <a:lnSpc>
                <a:spcPct val="104000"/>
              </a:lnSpc>
              <a:buNone/>
            </a:pPr>
            <a:r>
              <a:rPr lang="en-US" sz="1677" b="1" dirty="0">
                <a:solidFill>
                  <a:srgbClr val="243239"/>
                </a:solidFill>
                <a:latin typeface="Arial" pitchFamily="34" charset="0"/>
                <a:ea typeface="Arial" pitchFamily="34" charset="-122"/>
                <a:cs typeface="Arial" pitchFamily="34" charset="-120"/>
              </a:rPr>
              <a:t>Anhang | 99.C2- bis 99.C5-</a:t>
            </a:r>
            <a:endParaRPr lang="en-US" sz="1677" dirty="0"/>
          </a:p>
        </p:txBody>
      </p:sp>
      <p:sp>
        <p:nvSpPr>
          <p:cNvPr id="58" name="Shape 55"/>
          <p:cNvSpPr/>
          <p:nvPr/>
        </p:nvSpPr>
        <p:spPr>
          <a:xfrm>
            <a:off x="2313937" y="4653199"/>
            <a:ext cx="6603747" cy="714329"/>
          </a:xfrm>
          <a:prstGeom prst="rect">
            <a:avLst/>
          </a:prstGeom>
          <a:solidFill>
            <a:srgbClr val="FFFFFF"/>
          </a:solidFill>
          <a:ln w="12700">
            <a:solidFill>
              <a:srgbClr val="FFFFFF"/>
            </a:solidFill>
            <a:prstDash val="solid"/>
          </a:ln>
        </p:spPr>
      </p:sp>
      <p:sp>
        <p:nvSpPr>
          <p:cNvPr id="59" name="Text 56"/>
          <p:cNvSpPr/>
          <p:nvPr/>
        </p:nvSpPr>
        <p:spPr>
          <a:xfrm>
            <a:off x="2432809" y="4721779"/>
            <a:ext cx="6366003" cy="577169"/>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Keine inhaltliche Änderung im textlichen Anhangvergleich festgestellt</a:t>
            </a:r>
            <a:endParaRPr lang="en-US" sz="1677" dirty="0"/>
          </a:p>
        </p:txBody>
      </p:sp>
      <p:sp>
        <p:nvSpPr>
          <p:cNvPr id="60" name="Shape 57"/>
          <p:cNvSpPr/>
          <p:nvPr/>
        </p:nvSpPr>
        <p:spPr>
          <a:xfrm>
            <a:off x="8917684" y="4653199"/>
            <a:ext cx="1417702" cy="714329"/>
          </a:xfrm>
          <a:prstGeom prst="rect">
            <a:avLst/>
          </a:prstGeom>
          <a:solidFill>
            <a:srgbClr val="FFFFFF"/>
          </a:solidFill>
          <a:ln w="12700">
            <a:solidFill>
              <a:srgbClr val="FFFFFF"/>
            </a:solidFill>
            <a:prstDash val="solid"/>
          </a:ln>
        </p:spPr>
      </p:sp>
      <p:sp>
        <p:nvSpPr>
          <p:cNvPr id="61" name="Text 58"/>
          <p:cNvSpPr/>
          <p:nvPr/>
        </p:nvSpPr>
        <p:spPr>
          <a:xfrm>
            <a:off x="9036556" y="4721779"/>
            <a:ext cx="1179958" cy="577169"/>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471–482</a:t>
            </a:r>
            <a:endParaRPr lang="en-US" sz="1677" dirty="0"/>
          </a:p>
        </p:txBody>
      </p:sp>
      <p:sp>
        <p:nvSpPr>
          <p:cNvPr id="62" name="Shape 59"/>
          <p:cNvSpPr/>
          <p:nvPr/>
        </p:nvSpPr>
        <p:spPr>
          <a:xfrm>
            <a:off x="10335386" y="4653199"/>
            <a:ext cx="1417702" cy="714329"/>
          </a:xfrm>
          <a:prstGeom prst="rect">
            <a:avLst/>
          </a:prstGeom>
          <a:solidFill>
            <a:srgbClr val="FFFFFF"/>
          </a:solidFill>
          <a:ln w="12700">
            <a:solidFill>
              <a:srgbClr val="FFFFFF"/>
            </a:solidFill>
            <a:prstDash val="solid"/>
          </a:ln>
        </p:spPr>
      </p:sp>
      <p:sp>
        <p:nvSpPr>
          <p:cNvPr id="63" name="Text 60"/>
          <p:cNvSpPr/>
          <p:nvPr/>
        </p:nvSpPr>
        <p:spPr>
          <a:xfrm>
            <a:off x="10454258" y="4721779"/>
            <a:ext cx="1179958" cy="577169"/>
          </a:xfrm>
          <a:prstGeom prst="rect">
            <a:avLst/>
          </a:prstGeom>
          <a:noFill/>
          <a:ln/>
        </p:spPr>
        <p:txBody>
          <a:bodyPr wrap="square" lIns="0" tIns="0" rIns="0" bIns="0" rtlCol="0" anchor="ctr"/>
          <a:lstStyle/>
          <a:p>
            <a:pPr marL="0" indent="0">
              <a:lnSpc>
                <a:spcPct val="104000"/>
              </a:lnSpc>
              <a:buNone/>
            </a:pPr>
            <a:r>
              <a:rPr lang="en-US" sz="1677" dirty="0">
                <a:solidFill>
                  <a:srgbClr val="243239"/>
                </a:solidFill>
                <a:latin typeface="Arial" pitchFamily="34" charset="0"/>
                <a:ea typeface="Arial" pitchFamily="34" charset="-122"/>
                <a:cs typeface="Arial" pitchFamily="34" charset="-120"/>
              </a:rPr>
              <a:t>487–498</a:t>
            </a:r>
            <a:endParaRPr lang="en-US" sz="1677" dirty="0"/>
          </a:p>
        </p:txBody>
      </p:sp>
      <p:sp>
        <p:nvSpPr>
          <p:cNvPr id="64" name="Shape 61"/>
          <p:cNvSpPr/>
          <p:nvPr/>
        </p:nvSpPr>
        <p:spPr>
          <a:xfrm>
            <a:off x="438912" y="5577840"/>
            <a:ext cx="11314176" cy="539496"/>
          </a:xfrm>
          <a:prstGeom prst="rect">
            <a:avLst/>
          </a:prstGeom>
          <a:solidFill>
            <a:srgbClr val="ECEFDF"/>
          </a:solidFill>
          <a:ln w="12700">
            <a:solidFill>
              <a:srgbClr val="ECEFDF"/>
            </a:solidFill>
            <a:prstDash val="solid"/>
          </a:ln>
        </p:spPr>
      </p:sp>
      <p:sp>
        <p:nvSpPr>
          <p:cNvPr id="65" name="Shape 62"/>
          <p:cNvSpPr/>
          <p:nvPr/>
        </p:nvSpPr>
        <p:spPr>
          <a:xfrm>
            <a:off x="438912" y="5577840"/>
            <a:ext cx="41148" cy="539496"/>
          </a:xfrm>
          <a:prstGeom prst="rect">
            <a:avLst/>
          </a:prstGeom>
          <a:solidFill>
            <a:srgbClr val="284907"/>
          </a:solidFill>
          <a:ln w="12700">
            <a:solidFill>
              <a:srgbClr val="284907"/>
            </a:solidFill>
            <a:prstDash val="solid"/>
          </a:ln>
        </p:spPr>
      </p:sp>
      <p:sp>
        <p:nvSpPr>
          <p:cNvPr id="66" name="Text 63"/>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Redaktionelle Einzelkorrekturen werden gebündelt. Keine Änderung bedeutet hier: im vorliegenden PDF-Vergleich.</a:t>
            </a:r>
            <a:endParaRPr lang="en-US" sz="1512" dirty="0"/>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name="Slide 112">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ANHANG | UMSTELLUNG UND NACHWEIS</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NAVIGATION</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D | Themenregister 1/12</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Navigationsregister der in dieser Präsentation ausgearbeiteten Änderungsthemen.</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112 / 124</a:t>
            </a:r>
            <a:endParaRPr lang="en-US" sz="900" dirty="0"/>
          </a:p>
        </p:txBody>
      </p:sp>
      <p:sp>
        <p:nvSpPr>
          <p:cNvPr id="16" name="Shape 13"/>
          <p:cNvSpPr/>
          <p:nvPr/>
        </p:nvSpPr>
        <p:spPr>
          <a:xfrm>
            <a:off x="438912" y="2020824"/>
            <a:ext cx="6631186" cy="438912"/>
          </a:xfrm>
          <a:prstGeom prst="rect">
            <a:avLst/>
          </a:prstGeom>
          <a:solidFill>
            <a:srgbClr val="303D43"/>
          </a:solidFill>
          <a:ln w="12700">
            <a:solidFill>
              <a:srgbClr val="303D43"/>
            </a:solidFill>
            <a:prstDash val="solid"/>
          </a:ln>
        </p:spPr>
      </p:sp>
      <p:sp>
        <p:nvSpPr>
          <p:cNvPr id="17" name="Text 14"/>
          <p:cNvSpPr/>
          <p:nvPr/>
        </p:nvSpPr>
        <p:spPr>
          <a:xfrm>
            <a:off x="557784" y="2093976"/>
            <a:ext cx="6393442"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Thema</a:t>
            </a:r>
            <a:endParaRPr lang="en-US" sz="1327" dirty="0"/>
          </a:p>
        </p:txBody>
      </p:sp>
      <p:sp>
        <p:nvSpPr>
          <p:cNvPr id="18" name="Shape 15"/>
          <p:cNvSpPr/>
          <p:nvPr/>
        </p:nvSpPr>
        <p:spPr>
          <a:xfrm>
            <a:off x="7070098" y="2020824"/>
            <a:ext cx="731717" cy="438912"/>
          </a:xfrm>
          <a:prstGeom prst="rect">
            <a:avLst/>
          </a:prstGeom>
          <a:solidFill>
            <a:srgbClr val="303D43"/>
          </a:solidFill>
          <a:ln w="12700">
            <a:solidFill>
              <a:srgbClr val="303D43"/>
            </a:solidFill>
            <a:prstDash val="solid"/>
          </a:ln>
        </p:spPr>
      </p:sp>
      <p:sp>
        <p:nvSpPr>
          <p:cNvPr id="19" name="Text 16"/>
          <p:cNvSpPr/>
          <p:nvPr/>
        </p:nvSpPr>
        <p:spPr>
          <a:xfrm>
            <a:off x="7188970" y="2093976"/>
            <a:ext cx="493973"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Folie</a:t>
            </a:r>
            <a:endParaRPr lang="en-US" sz="1327" dirty="0"/>
          </a:p>
        </p:txBody>
      </p:sp>
      <p:sp>
        <p:nvSpPr>
          <p:cNvPr id="20" name="Shape 17"/>
          <p:cNvSpPr/>
          <p:nvPr/>
        </p:nvSpPr>
        <p:spPr>
          <a:xfrm>
            <a:off x="7801816" y="2020824"/>
            <a:ext cx="3951272" cy="438912"/>
          </a:xfrm>
          <a:prstGeom prst="rect">
            <a:avLst/>
          </a:prstGeom>
          <a:solidFill>
            <a:srgbClr val="303D43"/>
          </a:solidFill>
          <a:ln w="12700">
            <a:solidFill>
              <a:srgbClr val="303D43"/>
            </a:solidFill>
            <a:prstDash val="solid"/>
          </a:ln>
        </p:spPr>
      </p:sp>
      <p:sp>
        <p:nvSpPr>
          <p:cNvPr id="21" name="Text 18"/>
          <p:cNvSpPr/>
          <p:nvPr/>
        </p:nvSpPr>
        <p:spPr>
          <a:xfrm>
            <a:off x="7920688" y="2093976"/>
            <a:ext cx="3713528"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Kodes / Bereiche</a:t>
            </a:r>
            <a:endParaRPr lang="en-US" sz="1327" dirty="0"/>
          </a:p>
        </p:txBody>
      </p:sp>
      <p:sp>
        <p:nvSpPr>
          <p:cNvPr id="22" name="Shape 19"/>
          <p:cNvSpPr/>
          <p:nvPr/>
        </p:nvSpPr>
        <p:spPr>
          <a:xfrm>
            <a:off x="438912" y="2459736"/>
            <a:ext cx="6631186" cy="453060"/>
          </a:xfrm>
          <a:prstGeom prst="rect">
            <a:avLst/>
          </a:prstGeom>
          <a:solidFill>
            <a:srgbClr val="FFFFFF"/>
          </a:solidFill>
          <a:ln w="12700">
            <a:solidFill>
              <a:srgbClr val="FFFFFF"/>
            </a:solidFill>
            <a:prstDash val="solid"/>
          </a:ln>
        </p:spPr>
      </p:sp>
      <p:sp>
        <p:nvSpPr>
          <p:cNvPr id="23" name="Text 20"/>
          <p:cNvSpPr/>
          <p:nvPr/>
        </p:nvSpPr>
        <p:spPr>
          <a:xfrm>
            <a:off x="557784" y="2528316"/>
            <a:ext cx="6393442" cy="315900"/>
          </a:xfrm>
          <a:prstGeom prst="rect">
            <a:avLst/>
          </a:prstGeom>
          <a:noFill/>
          <a:ln/>
        </p:spPr>
        <p:txBody>
          <a:bodyPr wrap="square" lIns="0" tIns="0" rIns="0" bIns="0" rtlCol="0" anchor="ctr"/>
          <a:lstStyle/>
          <a:p>
            <a:pPr marL="0" indent="0">
              <a:lnSpc>
                <a:spcPct val="104000"/>
              </a:lnSpc>
              <a:buNone/>
            </a:pPr>
            <a:r>
              <a:rPr lang="en-US" sz="1568" b="1" dirty="0">
                <a:solidFill>
                  <a:srgbClr val="243239"/>
                </a:solidFill>
                <a:latin typeface="Arial" pitchFamily="34" charset="0"/>
                <a:ea typeface="Arial" pitchFamily="34" charset="-122"/>
                <a:cs typeface="Arial" pitchFamily="34" charset="-120"/>
              </a:rPr>
              <a:t>Endständigkeit ändert sich ebenfalls</a:t>
            </a:r>
            <a:endParaRPr lang="en-US" sz="1568" dirty="0"/>
          </a:p>
        </p:txBody>
      </p:sp>
      <p:sp>
        <p:nvSpPr>
          <p:cNvPr id="24" name="Shape 21"/>
          <p:cNvSpPr/>
          <p:nvPr/>
        </p:nvSpPr>
        <p:spPr>
          <a:xfrm>
            <a:off x="7070098" y="2459736"/>
            <a:ext cx="731717" cy="453060"/>
          </a:xfrm>
          <a:prstGeom prst="rect">
            <a:avLst/>
          </a:prstGeom>
          <a:solidFill>
            <a:srgbClr val="FFFFFF"/>
          </a:solidFill>
          <a:ln w="12700">
            <a:solidFill>
              <a:srgbClr val="FFFFFF"/>
            </a:solidFill>
            <a:prstDash val="solid"/>
          </a:ln>
        </p:spPr>
      </p:sp>
      <p:sp>
        <p:nvSpPr>
          <p:cNvPr id="25" name="Text 22"/>
          <p:cNvSpPr/>
          <p:nvPr/>
        </p:nvSpPr>
        <p:spPr>
          <a:xfrm>
            <a:off x="7188970" y="2528316"/>
            <a:ext cx="493973" cy="315900"/>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8</a:t>
            </a:r>
            <a:endParaRPr lang="en-US" sz="1568" dirty="0"/>
          </a:p>
        </p:txBody>
      </p:sp>
      <p:sp>
        <p:nvSpPr>
          <p:cNvPr id="26" name="Shape 23"/>
          <p:cNvSpPr/>
          <p:nvPr/>
        </p:nvSpPr>
        <p:spPr>
          <a:xfrm>
            <a:off x="7801816" y="2459736"/>
            <a:ext cx="3951272" cy="453060"/>
          </a:xfrm>
          <a:prstGeom prst="rect">
            <a:avLst/>
          </a:prstGeom>
          <a:solidFill>
            <a:srgbClr val="FFFFFF"/>
          </a:solidFill>
          <a:ln w="12700">
            <a:solidFill>
              <a:srgbClr val="FFFFFF"/>
            </a:solidFill>
            <a:prstDash val="solid"/>
          </a:ln>
        </p:spPr>
      </p:sp>
      <p:sp>
        <p:nvSpPr>
          <p:cNvPr id="27" name="Text 24"/>
          <p:cNvSpPr/>
          <p:nvPr/>
        </p:nvSpPr>
        <p:spPr>
          <a:xfrm>
            <a:off x="7920688" y="2528316"/>
            <a:ext cx="3713528" cy="315900"/>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45.63, 81.59, 81.97, 58.6 ...</a:t>
            </a:r>
            <a:endParaRPr lang="en-US" sz="1568" dirty="0"/>
          </a:p>
        </p:txBody>
      </p:sp>
      <p:sp>
        <p:nvSpPr>
          <p:cNvPr id="28" name="Shape 25"/>
          <p:cNvSpPr/>
          <p:nvPr/>
        </p:nvSpPr>
        <p:spPr>
          <a:xfrm>
            <a:off x="438912" y="2912796"/>
            <a:ext cx="6631186" cy="453060"/>
          </a:xfrm>
          <a:prstGeom prst="rect">
            <a:avLst/>
          </a:prstGeom>
          <a:solidFill>
            <a:srgbClr val="F0EBE1"/>
          </a:solidFill>
          <a:ln w="12700">
            <a:solidFill>
              <a:srgbClr val="F0EBE1"/>
            </a:solidFill>
            <a:prstDash val="solid"/>
          </a:ln>
        </p:spPr>
      </p:sp>
      <p:sp>
        <p:nvSpPr>
          <p:cNvPr id="29" name="Text 26"/>
          <p:cNvSpPr/>
          <p:nvPr/>
        </p:nvSpPr>
        <p:spPr>
          <a:xfrm>
            <a:off x="557784" y="2981376"/>
            <a:ext cx="6393442" cy="315900"/>
          </a:xfrm>
          <a:prstGeom prst="rect">
            <a:avLst/>
          </a:prstGeom>
          <a:noFill/>
          <a:ln/>
        </p:spPr>
        <p:txBody>
          <a:bodyPr wrap="square" lIns="0" tIns="0" rIns="0" bIns="0" rtlCol="0" anchor="ctr"/>
          <a:lstStyle/>
          <a:p>
            <a:pPr marL="0" indent="0">
              <a:lnSpc>
                <a:spcPct val="104000"/>
              </a:lnSpc>
              <a:buNone/>
            </a:pPr>
            <a:r>
              <a:rPr lang="en-US" sz="1568" b="1" dirty="0">
                <a:solidFill>
                  <a:srgbClr val="243239"/>
                </a:solidFill>
                <a:latin typeface="Arial" pitchFamily="34" charset="0"/>
                <a:ea typeface="Arial" pitchFamily="34" charset="-122"/>
                <a:cs typeface="Arial" pitchFamily="34" charset="-120"/>
              </a:rPr>
              <a:t>00.9G: Digital Therapeutics als Zusatzkode</a:t>
            </a:r>
            <a:endParaRPr lang="en-US" sz="1568" dirty="0"/>
          </a:p>
        </p:txBody>
      </p:sp>
      <p:sp>
        <p:nvSpPr>
          <p:cNvPr id="30" name="Shape 27"/>
          <p:cNvSpPr/>
          <p:nvPr/>
        </p:nvSpPr>
        <p:spPr>
          <a:xfrm>
            <a:off x="7070098" y="2912796"/>
            <a:ext cx="731717" cy="453060"/>
          </a:xfrm>
          <a:prstGeom prst="rect">
            <a:avLst/>
          </a:prstGeom>
          <a:solidFill>
            <a:srgbClr val="F0EBE1"/>
          </a:solidFill>
          <a:ln w="12700">
            <a:solidFill>
              <a:srgbClr val="F0EBE1"/>
            </a:solidFill>
            <a:prstDash val="solid"/>
          </a:ln>
        </p:spPr>
      </p:sp>
      <p:sp>
        <p:nvSpPr>
          <p:cNvPr id="31" name="Text 28"/>
          <p:cNvSpPr/>
          <p:nvPr/>
        </p:nvSpPr>
        <p:spPr>
          <a:xfrm>
            <a:off x="7188970" y="2981376"/>
            <a:ext cx="493973" cy="315900"/>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9</a:t>
            </a:r>
            <a:endParaRPr lang="en-US" sz="1568" dirty="0"/>
          </a:p>
        </p:txBody>
      </p:sp>
      <p:sp>
        <p:nvSpPr>
          <p:cNvPr id="32" name="Shape 29"/>
          <p:cNvSpPr/>
          <p:nvPr/>
        </p:nvSpPr>
        <p:spPr>
          <a:xfrm>
            <a:off x="7801816" y="2912796"/>
            <a:ext cx="3951272" cy="453060"/>
          </a:xfrm>
          <a:prstGeom prst="rect">
            <a:avLst/>
          </a:prstGeom>
          <a:solidFill>
            <a:srgbClr val="F0EBE1"/>
          </a:solidFill>
          <a:ln w="12700">
            <a:solidFill>
              <a:srgbClr val="F0EBE1"/>
            </a:solidFill>
            <a:prstDash val="solid"/>
          </a:ln>
        </p:spPr>
      </p:sp>
      <p:sp>
        <p:nvSpPr>
          <p:cNvPr id="33" name="Text 30"/>
          <p:cNvSpPr/>
          <p:nvPr/>
        </p:nvSpPr>
        <p:spPr>
          <a:xfrm>
            <a:off x="7920688" y="2981376"/>
            <a:ext cx="3713528" cy="315900"/>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00.9G</a:t>
            </a:r>
            <a:endParaRPr lang="en-US" sz="1568" dirty="0"/>
          </a:p>
        </p:txBody>
      </p:sp>
      <p:sp>
        <p:nvSpPr>
          <p:cNvPr id="34" name="Shape 31"/>
          <p:cNvSpPr/>
          <p:nvPr/>
        </p:nvSpPr>
        <p:spPr>
          <a:xfrm>
            <a:off x="438912" y="3365856"/>
            <a:ext cx="6631186" cy="642493"/>
          </a:xfrm>
          <a:prstGeom prst="rect">
            <a:avLst/>
          </a:prstGeom>
          <a:solidFill>
            <a:srgbClr val="FFFFFF"/>
          </a:solidFill>
          <a:ln w="12700">
            <a:solidFill>
              <a:srgbClr val="FFFFFF"/>
            </a:solidFill>
            <a:prstDash val="solid"/>
          </a:ln>
        </p:spPr>
      </p:sp>
      <p:sp>
        <p:nvSpPr>
          <p:cNvPr id="35" name="Text 32"/>
          <p:cNvSpPr/>
          <p:nvPr/>
        </p:nvSpPr>
        <p:spPr>
          <a:xfrm>
            <a:off x="557784" y="3434436"/>
            <a:ext cx="6393442" cy="505333"/>
          </a:xfrm>
          <a:prstGeom prst="rect">
            <a:avLst/>
          </a:prstGeom>
          <a:noFill/>
          <a:ln/>
        </p:spPr>
        <p:txBody>
          <a:bodyPr wrap="square" lIns="0" tIns="0" rIns="0" bIns="0" rtlCol="0" anchor="ctr"/>
          <a:lstStyle/>
          <a:p>
            <a:pPr marL="0" indent="0">
              <a:lnSpc>
                <a:spcPct val="104000"/>
              </a:lnSpc>
              <a:buNone/>
            </a:pPr>
            <a:r>
              <a:rPr lang="en-US" sz="1568" b="1" dirty="0">
                <a:solidFill>
                  <a:srgbClr val="243239"/>
                </a:solidFill>
                <a:latin typeface="Arial" pitchFamily="34" charset="0"/>
                <a:ea typeface="Arial" pitchFamily="34" charset="-122"/>
                <a:cs typeface="Arial" pitchFamily="34" charset="-120"/>
              </a:rPr>
              <a:t>Markierungen und Schreibweisen: was sich nicht ändert</a:t>
            </a:r>
            <a:endParaRPr lang="en-US" sz="1568" dirty="0"/>
          </a:p>
        </p:txBody>
      </p:sp>
      <p:sp>
        <p:nvSpPr>
          <p:cNvPr id="36" name="Shape 33"/>
          <p:cNvSpPr/>
          <p:nvPr/>
        </p:nvSpPr>
        <p:spPr>
          <a:xfrm>
            <a:off x="7070098" y="3365856"/>
            <a:ext cx="731717" cy="642493"/>
          </a:xfrm>
          <a:prstGeom prst="rect">
            <a:avLst/>
          </a:prstGeom>
          <a:solidFill>
            <a:srgbClr val="FFFFFF"/>
          </a:solidFill>
          <a:ln w="12700">
            <a:solidFill>
              <a:srgbClr val="FFFFFF"/>
            </a:solidFill>
            <a:prstDash val="solid"/>
          </a:ln>
        </p:spPr>
      </p:sp>
      <p:sp>
        <p:nvSpPr>
          <p:cNvPr id="37" name="Text 34"/>
          <p:cNvSpPr/>
          <p:nvPr/>
        </p:nvSpPr>
        <p:spPr>
          <a:xfrm>
            <a:off x="7188970" y="3434436"/>
            <a:ext cx="493973" cy="505333"/>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10</a:t>
            </a:r>
            <a:endParaRPr lang="en-US" sz="1568" dirty="0"/>
          </a:p>
        </p:txBody>
      </p:sp>
      <p:sp>
        <p:nvSpPr>
          <p:cNvPr id="38" name="Shape 35"/>
          <p:cNvSpPr/>
          <p:nvPr/>
        </p:nvSpPr>
        <p:spPr>
          <a:xfrm>
            <a:off x="7801816" y="3365856"/>
            <a:ext cx="3951272" cy="642493"/>
          </a:xfrm>
          <a:prstGeom prst="rect">
            <a:avLst/>
          </a:prstGeom>
          <a:solidFill>
            <a:srgbClr val="FFFFFF"/>
          </a:solidFill>
          <a:ln w="12700">
            <a:solidFill>
              <a:srgbClr val="FFFFFF"/>
            </a:solidFill>
            <a:prstDash val="solid"/>
          </a:ln>
        </p:spPr>
      </p:sp>
      <p:sp>
        <p:nvSpPr>
          <p:cNvPr id="39" name="Text 36"/>
          <p:cNvSpPr/>
          <p:nvPr/>
        </p:nvSpPr>
        <p:spPr>
          <a:xfrm>
            <a:off x="7920688" y="3434436"/>
            <a:ext cx="3713528" cy="505333"/>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00.99.AC, 00.99.AD, 7A.B1.41, 7A.B1.51 ...</a:t>
            </a:r>
            <a:endParaRPr lang="en-US" sz="1568" dirty="0"/>
          </a:p>
        </p:txBody>
      </p:sp>
      <p:sp>
        <p:nvSpPr>
          <p:cNvPr id="40" name="Shape 37"/>
          <p:cNvSpPr/>
          <p:nvPr/>
        </p:nvSpPr>
        <p:spPr>
          <a:xfrm>
            <a:off x="438912" y="4008349"/>
            <a:ext cx="6631186" cy="453060"/>
          </a:xfrm>
          <a:prstGeom prst="rect">
            <a:avLst/>
          </a:prstGeom>
          <a:solidFill>
            <a:srgbClr val="F0EBE1"/>
          </a:solidFill>
          <a:ln w="12700">
            <a:solidFill>
              <a:srgbClr val="F0EBE1"/>
            </a:solidFill>
            <a:prstDash val="solid"/>
          </a:ln>
        </p:spPr>
      </p:sp>
      <p:sp>
        <p:nvSpPr>
          <p:cNvPr id="41" name="Text 38"/>
          <p:cNvSpPr/>
          <p:nvPr/>
        </p:nvSpPr>
        <p:spPr>
          <a:xfrm>
            <a:off x="557784" y="4076929"/>
            <a:ext cx="6393442" cy="315900"/>
          </a:xfrm>
          <a:prstGeom prst="rect">
            <a:avLst/>
          </a:prstGeom>
          <a:noFill/>
          <a:ln/>
        </p:spPr>
        <p:txBody>
          <a:bodyPr wrap="square" lIns="0" tIns="0" rIns="0" bIns="0" rtlCol="0" anchor="ctr"/>
          <a:lstStyle/>
          <a:p>
            <a:pPr marL="0" indent="0">
              <a:lnSpc>
                <a:spcPct val="104000"/>
              </a:lnSpc>
              <a:buNone/>
            </a:pPr>
            <a:r>
              <a:rPr lang="en-US" sz="1568" b="1" dirty="0">
                <a:solidFill>
                  <a:srgbClr val="243239"/>
                </a:solidFill>
                <a:latin typeface="Arial" pitchFamily="34" charset="0"/>
                <a:ea typeface="Arial" pitchFamily="34" charset="-122"/>
                <a:cs typeface="Arial" pitchFamily="34" charset="-120"/>
              </a:rPr>
              <a:t>Lateralität: Markierung kodebezogen prüfen</a:t>
            </a:r>
            <a:endParaRPr lang="en-US" sz="1568" dirty="0"/>
          </a:p>
        </p:txBody>
      </p:sp>
      <p:sp>
        <p:nvSpPr>
          <p:cNvPr id="42" name="Shape 39"/>
          <p:cNvSpPr/>
          <p:nvPr/>
        </p:nvSpPr>
        <p:spPr>
          <a:xfrm>
            <a:off x="7070098" y="4008349"/>
            <a:ext cx="731717" cy="453060"/>
          </a:xfrm>
          <a:prstGeom prst="rect">
            <a:avLst/>
          </a:prstGeom>
          <a:solidFill>
            <a:srgbClr val="F0EBE1"/>
          </a:solidFill>
          <a:ln w="12700">
            <a:solidFill>
              <a:srgbClr val="F0EBE1"/>
            </a:solidFill>
            <a:prstDash val="solid"/>
          </a:ln>
        </p:spPr>
      </p:sp>
      <p:sp>
        <p:nvSpPr>
          <p:cNvPr id="43" name="Text 40"/>
          <p:cNvSpPr/>
          <p:nvPr/>
        </p:nvSpPr>
        <p:spPr>
          <a:xfrm>
            <a:off x="7188970" y="4076929"/>
            <a:ext cx="493973" cy="315900"/>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11</a:t>
            </a:r>
            <a:endParaRPr lang="en-US" sz="1568" dirty="0"/>
          </a:p>
        </p:txBody>
      </p:sp>
      <p:sp>
        <p:nvSpPr>
          <p:cNvPr id="44" name="Shape 41"/>
          <p:cNvSpPr/>
          <p:nvPr/>
        </p:nvSpPr>
        <p:spPr>
          <a:xfrm>
            <a:off x="7801816" y="4008349"/>
            <a:ext cx="3951272" cy="453060"/>
          </a:xfrm>
          <a:prstGeom prst="rect">
            <a:avLst/>
          </a:prstGeom>
          <a:solidFill>
            <a:srgbClr val="F0EBE1"/>
          </a:solidFill>
          <a:ln w="12700">
            <a:solidFill>
              <a:srgbClr val="F0EBE1"/>
            </a:solidFill>
            <a:prstDash val="solid"/>
          </a:ln>
        </p:spPr>
      </p:sp>
      <p:sp>
        <p:nvSpPr>
          <p:cNvPr id="45" name="Text 42"/>
          <p:cNvSpPr/>
          <p:nvPr/>
        </p:nvSpPr>
        <p:spPr>
          <a:xfrm>
            <a:off x="7920688" y="4076929"/>
            <a:ext cx="3713528" cy="315900"/>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27.54.10, 01.18.10, 38.01, 38.35.13 ...</a:t>
            </a:r>
            <a:endParaRPr lang="en-US" sz="1568" dirty="0"/>
          </a:p>
        </p:txBody>
      </p:sp>
      <p:sp>
        <p:nvSpPr>
          <p:cNvPr id="46" name="Shape 43"/>
          <p:cNvSpPr/>
          <p:nvPr/>
        </p:nvSpPr>
        <p:spPr>
          <a:xfrm>
            <a:off x="438912" y="4461408"/>
            <a:ext cx="6631186" cy="453060"/>
          </a:xfrm>
          <a:prstGeom prst="rect">
            <a:avLst/>
          </a:prstGeom>
          <a:solidFill>
            <a:srgbClr val="FFFFFF"/>
          </a:solidFill>
          <a:ln w="12700">
            <a:solidFill>
              <a:srgbClr val="FFFFFF"/>
            </a:solidFill>
            <a:prstDash val="solid"/>
          </a:ln>
        </p:spPr>
      </p:sp>
      <p:sp>
        <p:nvSpPr>
          <p:cNvPr id="47" name="Text 44"/>
          <p:cNvSpPr/>
          <p:nvPr/>
        </p:nvSpPr>
        <p:spPr>
          <a:xfrm>
            <a:off x="557784" y="4529988"/>
            <a:ext cx="6393442" cy="315900"/>
          </a:xfrm>
          <a:prstGeom prst="rect">
            <a:avLst/>
          </a:prstGeom>
          <a:noFill/>
          <a:ln/>
        </p:spPr>
        <p:txBody>
          <a:bodyPr wrap="square" lIns="0" tIns="0" rIns="0" bIns="0" rtlCol="0" anchor="ctr"/>
          <a:lstStyle/>
          <a:p>
            <a:pPr marL="0" indent="0">
              <a:lnSpc>
                <a:spcPct val="104000"/>
              </a:lnSpc>
              <a:buNone/>
            </a:pPr>
            <a:r>
              <a:rPr lang="en-US" sz="1568" b="1" dirty="0">
                <a:solidFill>
                  <a:srgbClr val="243239"/>
                </a:solidFill>
                <a:latin typeface="Arial" pitchFamily="34" charset="0"/>
                <a:ea typeface="Arial" pitchFamily="34" charset="-122"/>
                <a:cs typeface="Arial" pitchFamily="34" charset="-120"/>
              </a:rPr>
              <a:t>Neurostimulation: neue Verweise erleichtern die Zuordnung</a:t>
            </a:r>
            <a:endParaRPr lang="en-US" sz="1568" dirty="0"/>
          </a:p>
        </p:txBody>
      </p:sp>
      <p:sp>
        <p:nvSpPr>
          <p:cNvPr id="48" name="Shape 45"/>
          <p:cNvSpPr/>
          <p:nvPr/>
        </p:nvSpPr>
        <p:spPr>
          <a:xfrm>
            <a:off x="7070098" y="4461408"/>
            <a:ext cx="731717" cy="453060"/>
          </a:xfrm>
          <a:prstGeom prst="rect">
            <a:avLst/>
          </a:prstGeom>
          <a:solidFill>
            <a:srgbClr val="FFFFFF"/>
          </a:solidFill>
          <a:ln w="12700">
            <a:solidFill>
              <a:srgbClr val="FFFFFF"/>
            </a:solidFill>
            <a:prstDash val="solid"/>
          </a:ln>
        </p:spPr>
      </p:sp>
      <p:sp>
        <p:nvSpPr>
          <p:cNvPr id="49" name="Text 46"/>
          <p:cNvSpPr/>
          <p:nvPr/>
        </p:nvSpPr>
        <p:spPr>
          <a:xfrm>
            <a:off x="7188970" y="4529988"/>
            <a:ext cx="493973" cy="315900"/>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12</a:t>
            </a:r>
            <a:endParaRPr lang="en-US" sz="1568" dirty="0"/>
          </a:p>
        </p:txBody>
      </p:sp>
      <p:sp>
        <p:nvSpPr>
          <p:cNvPr id="50" name="Shape 47"/>
          <p:cNvSpPr/>
          <p:nvPr/>
        </p:nvSpPr>
        <p:spPr>
          <a:xfrm>
            <a:off x="7801816" y="4461408"/>
            <a:ext cx="3951272" cy="453060"/>
          </a:xfrm>
          <a:prstGeom prst="rect">
            <a:avLst/>
          </a:prstGeom>
          <a:solidFill>
            <a:srgbClr val="FFFFFF"/>
          </a:solidFill>
          <a:ln w="12700">
            <a:solidFill>
              <a:srgbClr val="FFFFFF"/>
            </a:solidFill>
            <a:prstDash val="solid"/>
          </a:ln>
        </p:spPr>
      </p:sp>
      <p:sp>
        <p:nvSpPr>
          <p:cNvPr id="51" name="Text 48"/>
          <p:cNvSpPr/>
          <p:nvPr/>
        </p:nvSpPr>
        <p:spPr>
          <a:xfrm>
            <a:off x="7920688" y="4529988"/>
            <a:ext cx="3713528" cy="315900"/>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02.93, 02.97, 04.92, 04.95 ...</a:t>
            </a:r>
            <a:endParaRPr lang="en-US" sz="1568" dirty="0"/>
          </a:p>
        </p:txBody>
      </p:sp>
      <p:sp>
        <p:nvSpPr>
          <p:cNvPr id="52" name="Shape 49"/>
          <p:cNvSpPr/>
          <p:nvPr/>
        </p:nvSpPr>
        <p:spPr>
          <a:xfrm>
            <a:off x="438912" y="4914468"/>
            <a:ext cx="6631186" cy="453060"/>
          </a:xfrm>
          <a:prstGeom prst="rect">
            <a:avLst/>
          </a:prstGeom>
          <a:solidFill>
            <a:srgbClr val="F0EBE1"/>
          </a:solidFill>
          <a:ln w="12700">
            <a:solidFill>
              <a:srgbClr val="F0EBE1"/>
            </a:solidFill>
            <a:prstDash val="solid"/>
          </a:ln>
        </p:spPr>
      </p:sp>
      <p:sp>
        <p:nvSpPr>
          <p:cNvPr id="53" name="Text 50"/>
          <p:cNvSpPr/>
          <p:nvPr/>
        </p:nvSpPr>
        <p:spPr>
          <a:xfrm>
            <a:off x="557784" y="4983048"/>
            <a:ext cx="6393442" cy="315900"/>
          </a:xfrm>
          <a:prstGeom prst="rect">
            <a:avLst/>
          </a:prstGeom>
          <a:noFill/>
          <a:ln/>
        </p:spPr>
        <p:txBody>
          <a:bodyPr wrap="square" lIns="0" tIns="0" rIns="0" bIns="0" rtlCol="0" anchor="ctr"/>
          <a:lstStyle/>
          <a:p>
            <a:pPr marL="0" indent="0">
              <a:lnSpc>
                <a:spcPct val="104000"/>
              </a:lnSpc>
              <a:buNone/>
            </a:pPr>
            <a:r>
              <a:rPr lang="en-US" sz="1568" b="1" dirty="0">
                <a:solidFill>
                  <a:srgbClr val="243239"/>
                </a:solidFill>
                <a:latin typeface="Arial" pitchFamily="34" charset="0"/>
                <a:ea typeface="Arial" pitchFamily="34" charset="-122"/>
                <a:cs typeface="Arial" pitchFamily="34" charset="-120"/>
              </a:rPr>
              <a:t>Quellen-Prüfpunkt: auffälliger Titel bei 00.22</a:t>
            </a:r>
            <a:endParaRPr lang="en-US" sz="1568" dirty="0"/>
          </a:p>
        </p:txBody>
      </p:sp>
      <p:sp>
        <p:nvSpPr>
          <p:cNvPr id="54" name="Shape 51"/>
          <p:cNvSpPr/>
          <p:nvPr/>
        </p:nvSpPr>
        <p:spPr>
          <a:xfrm>
            <a:off x="7070098" y="4914468"/>
            <a:ext cx="731717" cy="453060"/>
          </a:xfrm>
          <a:prstGeom prst="rect">
            <a:avLst/>
          </a:prstGeom>
          <a:solidFill>
            <a:srgbClr val="F0EBE1"/>
          </a:solidFill>
          <a:ln w="12700">
            <a:solidFill>
              <a:srgbClr val="F0EBE1"/>
            </a:solidFill>
            <a:prstDash val="solid"/>
          </a:ln>
        </p:spPr>
      </p:sp>
      <p:sp>
        <p:nvSpPr>
          <p:cNvPr id="55" name="Text 52"/>
          <p:cNvSpPr/>
          <p:nvPr/>
        </p:nvSpPr>
        <p:spPr>
          <a:xfrm>
            <a:off x="7188970" y="4983048"/>
            <a:ext cx="493973" cy="315900"/>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13</a:t>
            </a:r>
            <a:endParaRPr lang="en-US" sz="1568" dirty="0"/>
          </a:p>
        </p:txBody>
      </p:sp>
      <p:sp>
        <p:nvSpPr>
          <p:cNvPr id="56" name="Shape 53"/>
          <p:cNvSpPr/>
          <p:nvPr/>
        </p:nvSpPr>
        <p:spPr>
          <a:xfrm>
            <a:off x="7801816" y="4914468"/>
            <a:ext cx="3951272" cy="453060"/>
          </a:xfrm>
          <a:prstGeom prst="rect">
            <a:avLst/>
          </a:prstGeom>
          <a:solidFill>
            <a:srgbClr val="F0EBE1"/>
          </a:solidFill>
          <a:ln w="12700">
            <a:solidFill>
              <a:srgbClr val="F0EBE1"/>
            </a:solidFill>
            <a:prstDash val="solid"/>
          </a:ln>
        </p:spPr>
      </p:sp>
      <p:sp>
        <p:nvSpPr>
          <p:cNvPr id="57" name="Text 54"/>
          <p:cNvSpPr/>
          <p:nvPr/>
        </p:nvSpPr>
        <p:spPr>
          <a:xfrm>
            <a:off x="7920688" y="4983048"/>
            <a:ext cx="3713528" cy="315900"/>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00.22</a:t>
            </a:r>
            <a:endParaRPr lang="en-US" sz="1568" dirty="0"/>
          </a:p>
        </p:txBody>
      </p:sp>
      <p:sp>
        <p:nvSpPr>
          <p:cNvPr id="58" name="Shape 55"/>
          <p:cNvSpPr/>
          <p:nvPr/>
        </p:nvSpPr>
        <p:spPr>
          <a:xfrm>
            <a:off x="438912" y="5577840"/>
            <a:ext cx="11314176" cy="539496"/>
          </a:xfrm>
          <a:prstGeom prst="rect">
            <a:avLst/>
          </a:prstGeom>
          <a:solidFill>
            <a:srgbClr val="ECEFDF"/>
          </a:solidFill>
          <a:ln w="12700">
            <a:solidFill>
              <a:srgbClr val="ECEFDF"/>
            </a:solidFill>
            <a:prstDash val="solid"/>
          </a:ln>
        </p:spPr>
      </p:sp>
      <p:sp>
        <p:nvSpPr>
          <p:cNvPr id="59" name="Shape 56"/>
          <p:cNvSpPr/>
          <p:nvPr/>
        </p:nvSpPr>
        <p:spPr>
          <a:xfrm>
            <a:off x="438912" y="5577840"/>
            <a:ext cx="41148" cy="539496"/>
          </a:xfrm>
          <a:prstGeom prst="rect">
            <a:avLst/>
          </a:prstGeom>
          <a:solidFill>
            <a:srgbClr val="284907"/>
          </a:solidFill>
          <a:ln w="12700">
            <a:solidFill>
              <a:srgbClr val="284907"/>
            </a:solidFill>
            <a:prstDash val="solid"/>
          </a:ln>
        </p:spPr>
      </p:sp>
      <p:sp>
        <p:nvSpPr>
          <p:cNvPr id="60" name="Text 57"/>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Detailfundstellen stehen auf den jeweiligen Folien und zusätzlich in den Referentennotizen.</a:t>
            </a:r>
            <a:endParaRPr lang="en-US" sz="1512" dirty="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name="Slide 113">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ANHANG | UMSTELLUNG UND NACHWEIS</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NAVIGATION</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D | Themenregister 2/12</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Navigationsregister der in dieser Präsentation ausgearbeiteten Änderungsthemen.</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113 / 124</a:t>
            </a:r>
            <a:endParaRPr lang="en-US" sz="900" dirty="0"/>
          </a:p>
        </p:txBody>
      </p:sp>
      <p:sp>
        <p:nvSpPr>
          <p:cNvPr id="16" name="Shape 13"/>
          <p:cNvSpPr/>
          <p:nvPr/>
        </p:nvSpPr>
        <p:spPr>
          <a:xfrm>
            <a:off x="438912" y="2020824"/>
            <a:ext cx="6631186" cy="438912"/>
          </a:xfrm>
          <a:prstGeom prst="rect">
            <a:avLst/>
          </a:prstGeom>
          <a:solidFill>
            <a:srgbClr val="303D43"/>
          </a:solidFill>
          <a:ln w="12700">
            <a:solidFill>
              <a:srgbClr val="303D43"/>
            </a:solidFill>
            <a:prstDash val="solid"/>
          </a:ln>
        </p:spPr>
      </p:sp>
      <p:sp>
        <p:nvSpPr>
          <p:cNvPr id="17" name="Text 14"/>
          <p:cNvSpPr/>
          <p:nvPr/>
        </p:nvSpPr>
        <p:spPr>
          <a:xfrm>
            <a:off x="557784" y="2093976"/>
            <a:ext cx="6393442"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Thema</a:t>
            </a:r>
            <a:endParaRPr lang="en-US" sz="1327" dirty="0"/>
          </a:p>
        </p:txBody>
      </p:sp>
      <p:sp>
        <p:nvSpPr>
          <p:cNvPr id="18" name="Shape 15"/>
          <p:cNvSpPr/>
          <p:nvPr/>
        </p:nvSpPr>
        <p:spPr>
          <a:xfrm>
            <a:off x="7070098" y="2020824"/>
            <a:ext cx="731717" cy="438912"/>
          </a:xfrm>
          <a:prstGeom prst="rect">
            <a:avLst/>
          </a:prstGeom>
          <a:solidFill>
            <a:srgbClr val="303D43"/>
          </a:solidFill>
          <a:ln w="12700">
            <a:solidFill>
              <a:srgbClr val="303D43"/>
            </a:solidFill>
            <a:prstDash val="solid"/>
          </a:ln>
        </p:spPr>
      </p:sp>
      <p:sp>
        <p:nvSpPr>
          <p:cNvPr id="19" name="Text 16"/>
          <p:cNvSpPr/>
          <p:nvPr/>
        </p:nvSpPr>
        <p:spPr>
          <a:xfrm>
            <a:off x="7188970" y="2093976"/>
            <a:ext cx="493973"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Folie</a:t>
            </a:r>
            <a:endParaRPr lang="en-US" sz="1327" dirty="0"/>
          </a:p>
        </p:txBody>
      </p:sp>
      <p:sp>
        <p:nvSpPr>
          <p:cNvPr id="20" name="Shape 17"/>
          <p:cNvSpPr/>
          <p:nvPr/>
        </p:nvSpPr>
        <p:spPr>
          <a:xfrm>
            <a:off x="7801816" y="2020824"/>
            <a:ext cx="3951272" cy="438912"/>
          </a:xfrm>
          <a:prstGeom prst="rect">
            <a:avLst/>
          </a:prstGeom>
          <a:solidFill>
            <a:srgbClr val="303D43"/>
          </a:solidFill>
          <a:ln w="12700">
            <a:solidFill>
              <a:srgbClr val="303D43"/>
            </a:solidFill>
            <a:prstDash val="solid"/>
          </a:ln>
        </p:spPr>
      </p:sp>
      <p:sp>
        <p:nvSpPr>
          <p:cNvPr id="21" name="Text 18"/>
          <p:cNvSpPr/>
          <p:nvPr/>
        </p:nvSpPr>
        <p:spPr>
          <a:xfrm>
            <a:off x="7920688" y="2093976"/>
            <a:ext cx="3713528"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Kodes / Bereiche</a:t>
            </a:r>
            <a:endParaRPr lang="en-US" sz="1327" dirty="0"/>
          </a:p>
        </p:txBody>
      </p:sp>
      <p:sp>
        <p:nvSpPr>
          <p:cNvPr id="22" name="Shape 19"/>
          <p:cNvSpPr/>
          <p:nvPr/>
        </p:nvSpPr>
        <p:spPr>
          <a:xfrm>
            <a:off x="438912" y="2459736"/>
            <a:ext cx="6631186" cy="484632"/>
          </a:xfrm>
          <a:prstGeom prst="rect">
            <a:avLst/>
          </a:prstGeom>
          <a:solidFill>
            <a:srgbClr val="FFFFFF"/>
          </a:solidFill>
          <a:ln w="12700">
            <a:solidFill>
              <a:srgbClr val="FFFFFF"/>
            </a:solidFill>
            <a:prstDash val="solid"/>
          </a:ln>
        </p:spPr>
      </p:sp>
      <p:sp>
        <p:nvSpPr>
          <p:cNvPr id="23" name="Text 20"/>
          <p:cNvSpPr/>
          <p:nvPr/>
        </p:nvSpPr>
        <p:spPr>
          <a:xfrm>
            <a:off x="557784" y="2528316"/>
            <a:ext cx="6393442" cy="347472"/>
          </a:xfrm>
          <a:prstGeom prst="rect">
            <a:avLst/>
          </a:prstGeom>
          <a:noFill/>
          <a:ln/>
        </p:spPr>
        <p:txBody>
          <a:bodyPr wrap="square" lIns="0" tIns="0" rIns="0" bIns="0" rtlCol="0" anchor="ctr"/>
          <a:lstStyle/>
          <a:p>
            <a:pPr marL="0" indent="0">
              <a:lnSpc>
                <a:spcPct val="104000"/>
              </a:lnSpc>
              <a:buNone/>
            </a:pPr>
            <a:r>
              <a:rPr lang="en-US" sz="1548" b="1" dirty="0">
                <a:solidFill>
                  <a:srgbClr val="243239"/>
                </a:solidFill>
                <a:latin typeface="Arial" pitchFamily="34" charset="0"/>
                <a:ea typeface="Arial" pitchFamily="34" charset="-122"/>
                <a:cs typeface="Arial" pitchFamily="34" charset="-120"/>
              </a:rPr>
              <a:t>Bentall und Bypass: präziser finden, nicht doppelt regeln</a:t>
            </a:r>
            <a:endParaRPr lang="en-US" sz="1548" dirty="0"/>
          </a:p>
        </p:txBody>
      </p:sp>
      <p:sp>
        <p:nvSpPr>
          <p:cNvPr id="24" name="Shape 21"/>
          <p:cNvSpPr/>
          <p:nvPr/>
        </p:nvSpPr>
        <p:spPr>
          <a:xfrm>
            <a:off x="7070098" y="2459736"/>
            <a:ext cx="731717" cy="484632"/>
          </a:xfrm>
          <a:prstGeom prst="rect">
            <a:avLst/>
          </a:prstGeom>
          <a:solidFill>
            <a:srgbClr val="FFFFFF"/>
          </a:solidFill>
          <a:ln w="12700">
            <a:solidFill>
              <a:srgbClr val="FFFFFF"/>
            </a:solidFill>
            <a:prstDash val="solid"/>
          </a:ln>
        </p:spPr>
      </p:sp>
      <p:sp>
        <p:nvSpPr>
          <p:cNvPr id="25" name="Text 22"/>
          <p:cNvSpPr/>
          <p:nvPr/>
        </p:nvSpPr>
        <p:spPr>
          <a:xfrm>
            <a:off x="7188970" y="2528316"/>
            <a:ext cx="493973" cy="347472"/>
          </a:xfrm>
          <a:prstGeom prst="rect">
            <a:avLst/>
          </a:prstGeom>
          <a:noFill/>
          <a:ln/>
        </p:spPr>
        <p:txBody>
          <a:bodyPr wrap="square" lIns="0" tIns="0" rIns="0" bIns="0" rtlCol="0" anchor="ctr"/>
          <a:lstStyle/>
          <a:p>
            <a:pPr marL="0" indent="0">
              <a:lnSpc>
                <a:spcPct val="104000"/>
              </a:lnSpc>
              <a:buNone/>
            </a:pPr>
            <a:r>
              <a:rPr lang="en-US" sz="1548" dirty="0">
                <a:solidFill>
                  <a:srgbClr val="243239"/>
                </a:solidFill>
                <a:latin typeface="Arial" pitchFamily="34" charset="0"/>
                <a:ea typeface="Arial" pitchFamily="34" charset="-122"/>
                <a:cs typeface="Arial" pitchFamily="34" charset="-120"/>
              </a:rPr>
              <a:t>14</a:t>
            </a:r>
            <a:endParaRPr lang="en-US" sz="1548" dirty="0"/>
          </a:p>
        </p:txBody>
      </p:sp>
      <p:sp>
        <p:nvSpPr>
          <p:cNvPr id="26" name="Shape 23"/>
          <p:cNvSpPr/>
          <p:nvPr/>
        </p:nvSpPr>
        <p:spPr>
          <a:xfrm>
            <a:off x="7801816" y="2459736"/>
            <a:ext cx="3951272" cy="484632"/>
          </a:xfrm>
          <a:prstGeom prst="rect">
            <a:avLst/>
          </a:prstGeom>
          <a:solidFill>
            <a:srgbClr val="FFFFFF"/>
          </a:solidFill>
          <a:ln w="12700">
            <a:solidFill>
              <a:srgbClr val="FFFFFF"/>
            </a:solidFill>
            <a:prstDash val="solid"/>
          </a:ln>
        </p:spPr>
      </p:sp>
      <p:sp>
        <p:nvSpPr>
          <p:cNvPr id="27" name="Text 24"/>
          <p:cNvSpPr/>
          <p:nvPr/>
        </p:nvSpPr>
        <p:spPr>
          <a:xfrm>
            <a:off x="7920688" y="2528316"/>
            <a:ext cx="3713528" cy="347472"/>
          </a:xfrm>
          <a:prstGeom prst="rect">
            <a:avLst/>
          </a:prstGeom>
          <a:noFill/>
          <a:ln/>
        </p:spPr>
        <p:txBody>
          <a:bodyPr wrap="square" lIns="0" tIns="0" rIns="0" bIns="0" rtlCol="0" anchor="ctr"/>
          <a:lstStyle/>
          <a:p>
            <a:pPr marL="0" indent="0">
              <a:lnSpc>
                <a:spcPct val="104000"/>
              </a:lnSpc>
              <a:buNone/>
            </a:pPr>
            <a:r>
              <a:rPr lang="en-US" sz="1548" dirty="0">
                <a:solidFill>
                  <a:srgbClr val="243239"/>
                </a:solidFill>
                <a:latin typeface="Arial" pitchFamily="34" charset="0"/>
                <a:ea typeface="Arial" pitchFamily="34" charset="-122"/>
                <a:cs typeface="Arial" pitchFamily="34" charset="-120"/>
              </a:rPr>
              <a:t>35.F1.6, 35.F1.7, 36, 36.1</a:t>
            </a:r>
            <a:endParaRPr lang="en-US" sz="1548" dirty="0"/>
          </a:p>
        </p:txBody>
      </p:sp>
      <p:sp>
        <p:nvSpPr>
          <p:cNvPr id="28" name="Shape 25"/>
          <p:cNvSpPr/>
          <p:nvPr/>
        </p:nvSpPr>
        <p:spPr>
          <a:xfrm>
            <a:off x="438912" y="2944368"/>
            <a:ext cx="6631186" cy="484632"/>
          </a:xfrm>
          <a:prstGeom prst="rect">
            <a:avLst/>
          </a:prstGeom>
          <a:solidFill>
            <a:srgbClr val="F0EBE1"/>
          </a:solidFill>
          <a:ln w="12700">
            <a:solidFill>
              <a:srgbClr val="F0EBE1"/>
            </a:solidFill>
            <a:prstDash val="solid"/>
          </a:ln>
        </p:spPr>
      </p:sp>
      <p:sp>
        <p:nvSpPr>
          <p:cNvPr id="29" name="Text 26"/>
          <p:cNvSpPr/>
          <p:nvPr/>
        </p:nvSpPr>
        <p:spPr>
          <a:xfrm>
            <a:off x="557784" y="3012948"/>
            <a:ext cx="6393442" cy="347472"/>
          </a:xfrm>
          <a:prstGeom prst="rect">
            <a:avLst/>
          </a:prstGeom>
          <a:noFill/>
          <a:ln/>
        </p:spPr>
        <p:txBody>
          <a:bodyPr wrap="square" lIns="0" tIns="0" rIns="0" bIns="0" rtlCol="0" anchor="ctr"/>
          <a:lstStyle/>
          <a:p>
            <a:pPr marL="0" indent="0">
              <a:lnSpc>
                <a:spcPct val="104000"/>
              </a:lnSpc>
              <a:buNone/>
            </a:pPr>
            <a:r>
              <a:rPr lang="en-US" sz="1548" b="1" dirty="0">
                <a:solidFill>
                  <a:srgbClr val="243239"/>
                </a:solidFill>
                <a:latin typeface="Arial" pitchFamily="34" charset="0"/>
                <a:ea typeface="Arial" pitchFamily="34" charset="-122"/>
                <a:cs typeface="Arial" pitchFamily="34" charset="-120"/>
              </a:rPr>
              <a:t>Abdominale und pelvine Arterien: neue Ordnung</a:t>
            </a:r>
            <a:endParaRPr lang="en-US" sz="1548" dirty="0"/>
          </a:p>
        </p:txBody>
      </p:sp>
      <p:sp>
        <p:nvSpPr>
          <p:cNvPr id="30" name="Shape 27"/>
          <p:cNvSpPr/>
          <p:nvPr/>
        </p:nvSpPr>
        <p:spPr>
          <a:xfrm>
            <a:off x="7070098" y="2944368"/>
            <a:ext cx="731717" cy="484632"/>
          </a:xfrm>
          <a:prstGeom prst="rect">
            <a:avLst/>
          </a:prstGeom>
          <a:solidFill>
            <a:srgbClr val="F0EBE1"/>
          </a:solidFill>
          <a:ln w="12700">
            <a:solidFill>
              <a:srgbClr val="F0EBE1"/>
            </a:solidFill>
            <a:prstDash val="solid"/>
          </a:ln>
        </p:spPr>
      </p:sp>
      <p:sp>
        <p:nvSpPr>
          <p:cNvPr id="31" name="Text 28"/>
          <p:cNvSpPr/>
          <p:nvPr/>
        </p:nvSpPr>
        <p:spPr>
          <a:xfrm>
            <a:off x="7188970" y="3012948"/>
            <a:ext cx="493973" cy="347472"/>
          </a:xfrm>
          <a:prstGeom prst="rect">
            <a:avLst/>
          </a:prstGeom>
          <a:noFill/>
          <a:ln/>
        </p:spPr>
        <p:txBody>
          <a:bodyPr wrap="square" lIns="0" tIns="0" rIns="0" bIns="0" rtlCol="0" anchor="ctr"/>
          <a:lstStyle/>
          <a:p>
            <a:pPr marL="0" indent="0">
              <a:lnSpc>
                <a:spcPct val="104000"/>
              </a:lnSpc>
              <a:buNone/>
            </a:pPr>
            <a:r>
              <a:rPr lang="en-US" sz="1548" dirty="0">
                <a:solidFill>
                  <a:srgbClr val="243239"/>
                </a:solidFill>
                <a:latin typeface="Arial" pitchFamily="34" charset="0"/>
                <a:ea typeface="Arial" pitchFamily="34" charset="-122"/>
                <a:cs typeface="Arial" pitchFamily="34" charset="-120"/>
              </a:rPr>
              <a:t>15</a:t>
            </a:r>
            <a:endParaRPr lang="en-US" sz="1548" dirty="0"/>
          </a:p>
        </p:txBody>
      </p:sp>
      <p:sp>
        <p:nvSpPr>
          <p:cNvPr id="32" name="Shape 29"/>
          <p:cNvSpPr/>
          <p:nvPr/>
        </p:nvSpPr>
        <p:spPr>
          <a:xfrm>
            <a:off x="7801816" y="2944368"/>
            <a:ext cx="3951272" cy="484632"/>
          </a:xfrm>
          <a:prstGeom prst="rect">
            <a:avLst/>
          </a:prstGeom>
          <a:solidFill>
            <a:srgbClr val="F0EBE1"/>
          </a:solidFill>
          <a:ln w="12700">
            <a:solidFill>
              <a:srgbClr val="F0EBE1"/>
            </a:solidFill>
            <a:prstDash val="solid"/>
          </a:ln>
        </p:spPr>
      </p:sp>
      <p:sp>
        <p:nvSpPr>
          <p:cNvPr id="33" name="Text 30"/>
          <p:cNvSpPr/>
          <p:nvPr/>
        </p:nvSpPr>
        <p:spPr>
          <a:xfrm>
            <a:off x="7920688" y="3012948"/>
            <a:ext cx="3713528" cy="347472"/>
          </a:xfrm>
          <a:prstGeom prst="rect">
            <a:avLst/>
          </a:prstGeom>
          <a:noFill/>
          <a:ln/>
        </p:spPr>
        <p:txBody>
          <a:bodyPr wrap="square" lIns="0" tIns="0" rIns="0" bIns="0" rtlCol="0" anchor="ctr"/>
          <a:lstStyle/>
          <a:p>
            <a:pPr marL="0" indent="0">
              <a:lnSpc>
                <a:spcPct val="104000"/>
              </a:lnSpc>
              <a:buNone/>
            </a:pPr>
            <a:r>
              <a:rPr lang="en-US" sz="1548" dirty="0">
                <a:solidFill>
                  <a:srgbClr val="243239"/>
                </a:solidFill>
                <a:latin typeface="Arial" pitchFamily="34" charset="0"/>
                <a:ea typeface="Arial" pitchFamily="34" charset="-122"/>
                <a:cs typeface="Arial" pitchFamily="34" charset="-120"/>
              </a:rPr>
              <a:t>38.06, 38.16, 38.36, 38.66 ...</a:t>
            </a:r>
            <a:endParaRPr lang="en-US" sz="1548" dirty="0"/>
          </a:p>
        </p:txBody>
      </p:sp>
      <p:sp>
        <p:nvSpPr>
          <p:cNvPr id="34" name="Shape 31"/>
          <p:cNvSpPr/>
          <p:nvPr/>
        </p:nvSpPr>
        <p:spPr>
          <a:xfrm>
            <a:off x="438912" y="3429000"/>
            <a:ext cx="6631186" cy="484632"/>
          </a:xfrm>
          <a:prstGeom prst="rect">
            <a:avLst/>
          </a:prstGeom>
          <a:solidFill>
            <a:srgbClr val="FFFFFF"/>
          </a:solidFill>
          <a:ln w="12700">
            <a:solidFill>
              <a:srgbClr val="FFFFFF"/>
            </a:solidFill>
            <a:prstDash val="solid"/>
          </a:ln>
        </p:spPr>
      </p:sp>
      <p:sp>
        <p:nvSpPr>
          <p:cNvPr id="35" name="Text 32"/>
          <p:cNvSpPr/>
          <p:nvPr/>
        </p:nvSpPr>
        <p:spPr>
          <a:xfrm>
            <a:off x="557784" y="3497580"/>
            <a:ext cx="6393442" cy="347472"/>
          </a:xfrm>
          <a:prstGeom prst="rect">
            <a:avLst/>
          </a:prstGeom>
          <a:noFill/>
          <a:ln/>
        </p:spPr>
        <p:txBody>
          <a:bodyPr wrap="square" lIns="0" tIns="0" rIns="0" bIns="0" rtlCol="0" anchor="ctr"/>
          <a:lstStyle/>
          <a:p>
            <a:pPr marL="0" indent="0">
              <a:lnSpc>
                <a:spcPct val="104000"/>
              </a:lnSpc>
              <a:buNone/>
            </a:pPr>
            <a:r>
              <a:rPr lang="en-US" sz="1548" b="1" dirty="0">
                <a:solidFill>
                  <a:srgbClr val="243239"/>
                </a:solidFill>
                <a:latin typeface="Arial" pitchFamily="34" charset="0"/>
                <a:ea typeface="Arial" pitchFamily="34" charset="-122"/>
                <a:cs typeface="Arial" pitchFamily="34" charset="-120"/>
              </a:rPr>
              <a:t>38.06: konkrete Verschiebungen</a:t>
            </a:r>
            <a:endParaRPr lang="en-US" sz="1548" dirty="0"/>
          </a:p>
        </p:txBody>
      </p:sp>
      <p:sp>
        <p:nvSpPr>
          <p:cNvPr id="36" name="Shape 33"/>
          <p:cNvSpPr/>
          <p:nvPr/>
        </p:nvSpPr>
        <p:spPr>
          <a:xfrm>
            <a:off x="7070098" y="3429000"/>
            <a:ext cx="731717" cy="484632"/>
          </a:xfrm>
          <a:prstGeom prst="rect">
            <a:avLst/>
          </a:prstGeom>
          <a:solidFill>
            <a:srgbClr val="FFFFFF"/>
          </a:solidFill>
          <a:ln w="12700">
            <a:solidFill>
              <a:srgbClr val="FFFFFF"/>
            </a:solidFill>
            <a:prstDash val="solid"/>
          </a:ln>
        </p:spPr>
      </p:sp>
      <p:sp>
        <p:nvSpPr>
          <p:cNvPr id="37" name="Text 34"/>
          <p:cNvSpPr/>
          <p:nvPr/>
        </p:nvSpPr>
        <p:spPr>
          <a:xfrm>
            <a:off x="7188970" y="3497580"/>
            <a:ext cx="493973" cy="347472"/>
          </a:xfrm>
          <a:prstGeom prst="rect">
            <a:avLst/>
          </a:prstGeom>
          <a:noFill/>
          <a:ln/>
        </p:spPr>
        <p:txBody>
          <a:bodyPr wrap="square" lIns="0" tIns="0" rIns="0" bIns="0" rtlCol="0" anchor="ctr"/>
          <a:lstStyle/>
          <a:p>
            <a:pPr marL="0" indent="0">
              <a:lnSpc>
                <a:spcPct val="104000"/>
              </a:lnSpc>
              <a:buNone/>
            </a:pPr>
            <a:r>
              <a:rPr lang="en-US" sz="1548" dirty="0">
                <a:solidFill>
                  <a:srgbClr val="243239"/>
                </a:solidFill>
                <a:latin typeface="Arial" pitchFamily="34" charset="0"/>
                <a:ea typeface="Arial" pitchFamily="34" charset="-122"/>
                <a:cs typeface="Arial" pitchFamily="34" charset="-120"/>
              </a:rPr>
              <a:t>16</a:t>
            </a:r>
            <a:endParaRPr lang="en-US" sz="1548" dirty="0"/>
          </a:p>
        </p:txBody>
      </p:sp>
      <p:sp>
        <p:nvSpPr>
          <p:cNvPr id="38" name="Shape 35"/>
          <p:cNvSpPr/>
          <p:nvPr/>
        </p:nvSpPr>
        <p:spPr>
          <a:xfrm>
            <a:off x="7801816" y="3429000"/>
            <a:ext cx="3951272" cy="484632"/>
          </a:xfrm>
          <a:prstGeom prst="rect">
            <a:avLst/>
          </a:prstGeom>
          <a:solidFill>
            <a:srgbClr val="FFFFFF"/>
          </a:solidFill>
          <a:ln w="12700">
            <a:solidFill>
              <a:srgbClr val="FFFFFF"/>
            </a:solidFill>
            <a:prstDash val="solid"/>
          </a:ln>
        </p:spPr>
      </p:sp>
      <p:sp>
        <p:nvSpPr>
          <p:cNvPr id="39" name="Text 36"/>
          <p:cNvSpPr/>
          <p:nvPr/>
        </p:nvSpPr>
        <p:spPr>
          <a:xfrm>
            <a:off x="7920688" y="3497580"/>
            <a:ext cx="3713528" cy="347472"/>
          </a:xfrm>
          <a:prstGeom prst="rect">
            <a:avLst/>
          </a:prstGeom>
          <a:noFill/>
          <a:ln/>
        </p:spPr>
        <p:txBody>
          <a:bodyPr wrap="square" lIns="0" tIns="0" rIns="0" bIns="0" rtlCol="0" anchor="ctr"/>
          <a:lstStyle/>
          <a:p>
            <a:pPr marL="0" indent="0">
              <a:lnSpc>
                <a:spcPct val="104000"/>
              </a:lnSpc>
              <a:buNone/>
            </a:pPr>
            <a:r>
              <a:rPr lang="en-US" sz="1548" dirty="0">
                <a:solidFill>
                  <a:srgbClr val="243239"/>
                </a:solidFill>
                <a:latin typeface="Arial" pitchFamily="34" charset="0"/>
                <a:ea typeface="Arial" pitchFamily="34" charset="-122"/>
                <a:cs typeface="Arial" pitchFamily="34" charset="-120"/>
              </a:rPr>
              <a:t>38.06.17, 38.06.18, 38.06.19, 38.06.09 ...</a:t>
            </a:r>
            <a:endParaRPr lang="en-US" sz="1548" dirty="0"/>
          </a:p>
        </p:txBody>
      </p:sp>
      <p:sp>
        <p:nvSpPr>
          <p:cNvPr id="40" name="Shape 37"/>
          <p:cNvSpPr/>
          <p:nvPr/>
        </p:nvSpPr>
        <p:spPr>
          <a:xfrm>
            <a:off x="438912" y="3913632"/>
            <a:ext cx="6631186" cy="484632"/>
          </a:xfrm>
          <a:prstGeom prst="rect">
            <a:avLst/>
          </a:prstGeom>
          <a:solidFill>
            <a:srgbClr val="F0EBE1"/>
          </a:solidFill>
          <a:ln w="12700">
            <a:solidFill>
              <a:srgbClr val="F0EBE1"/>
            </a:solidFill>
            <a:prstDash val="solid"/>
          </a:ln>
        </p:spPr>
      </p:sp>
      <p:sp>
        <p:nvSpPr>
          <p:cNvPr id="41" name="Text 38"/>
          <p:cNvSpPr/>
          <p:nvPr/>
        </p:nvSpPr>
        <p:spPr>
          <a:xfrm>
            <a:off x="557784" y="3982212"/>
            <a:ext cx="6393442" cy="347472"/>
          </a:xfrm>
          <a:prstGeom prst="rect">
            <a:avLst/>
          </a:prstGeom>
          <a:noFill/>
          <a:ln/>
        </p:spPr>
        <p:txBody>
          <a:bodyPr wrap="square" lIns="0" tIns="0" rIns="0" bIns="0" rtlCol="0" anchor="ctr"/>
          <a:lstStyle/>
          <a:p>
            <a:pPr marL="0" indent="0">
              <a:lnSpc>
                <a:spcPct val="104000"/>
              </a:lnSpc>
              <a:buNone/>
            </a:pPr>
            <a:r>
              <a:rPr lang="en-US" sz="1548" b="1" dirty="0">
                <a:solidFill>
                  <a:srgbClr val="243239"/>
                </a:solidFill>
                <a:latin typeface="Arial" pitchFamily="34" charset="0"/>
                <a:ea typeface="Arial" pitchFamily="34" charset="-122"/>
                <a:cs typeface="Arial" pitchFamily="34" charset="-120"/>
              </a:rPr>
              <a:t>Weitere Gefässnummern werden verschoben</a:t>
            </a:r>
            <a:endParaRPr lang="en-US" sz="1548" dirty="0"/>
          </a:p>
        </p:txBody>
      </p:sp>
      <p:sp>
        <p:nvSpPr>
          <p:cNvPr id="42" name="Shape 39"/>
          <p:cNvSpPr/>
          <p:nvPr/>
        </p:nvSpPr>
        <p:spPr>
          <a:xfrm>
            <a:off x="7070098" y="3913632"/>
            <a:ext cx="731717" cy="484632"/>
          </a:xfrm>
          <a:prstGeom prst="rect">
            <a:avLst/>
          </a:prstGeom>
          <a:solidFill>
            <a:srgbClr val="F0EBE1"/>
          </a:solidFill>
          <a:ln w="12700">
            <a:solidFill>
              <a:srgbClr val="F0EBE1"/>
            </a:solidFill>
            <a:prstDash val="solid"/>
          </a:ln>
        </p:spPr>
      </p:sp>
      <p:sp>
        <p:nvSpPr>
          <p:cNvPr id="43" name="Text 40"/>
          <p:cNvSpPr/>
          <p:nvPr/>
        </p:nvSpPr>
        <p:spPr>
          <a:xfrm>
            <a:off x="7188970" y="3982212"/>
            <a:ext cx="493973" cy="347472"/>
          </a:xfrm>
          <a:prstGeom prst="rect">
            <a:avLst/>
          </a:prstGeom>
          <a:noFill/>
          <a:ln/>
        </p:spPr>
        <p:txBody>
          <a:bodyPr wrap="square" lIns="0" tIns="0" rIns="0" bIns="0" rtlCol="0" anchor="ctr"/>
          <a:lstStyle/>
          <a:p>
            <a:pPr marL="0" indent="0">
              <a:lnSpc>
                <a:spcPct val="104000"/>
              </a:lnSpc>
              <a:buNone/>
            </a:pPr>
            <a:r>
              <a:rPr lang="en-US" sz="1548" dirty="0">
                <a:solidFill>
                  <a:srgbClr val="243239"/>
                </a:solidFill>
                <a:latin typeface="Arial" pitchFamily="34" charset="0"/>
                <a:ea typeface="Arial" pitchFamily="34" charset="-122"/>
                <a:cs typeface="Arial" pitchFamily="34" charset="-120"/>
              </a:rPr>
              <a:t>17</a:t>
            </a:r>
            <a:endParaRPr lang="en-US" sz="1548" dirty="0"/>
          </a:p>
        </p:txBody>
      </p:sp>
      <p:sp>
        <p:nvSpPr>
          <p:cNvPr id="44" name="Shape 41"/>
          <p:cNvSpPr/>
          <p:nvPr/>
        </p:nvSpPr>
        <p:spPr>
          <a:xfrm>
            <a:off x="7801816" y="3913632"/>
            <a:ext cx="3951272" cy="484632"/>
          </a:xfrm>
          <a:prstGeom prst="rect">
            <a:avLst/>
          </a:prstGeom>
          <a:solidFill>
            <a:srgbClr val="F0EBE1"/>
          </a:solidFill>
          <a:ln w="12700">
            <a:solidFill>
              <a:srgbClr val="F0EBE1"/>
            </a:solidFill>
            <a:prstDash val="solid"/>
          </a:ln>
        </p:spPr>
      </p:sp>
      <p:sp>
        <p:nvSpPr>
          <p:cNvPr id="45" name="Text 42"/>
          <p:cNvSpPr/>
          <p:nvPr/>
        </p:nvSpPr>
        <p:spPr>
          <a:xfrm>
            <a:off x="7920688" y="3982212"/>
            <a:ext cx="3713528" cy="347472"/>
          </a:xfrm>
          <a:prstGeom prst="rect">
            <a:avLst/>
          </a:prstGeom>
          <a:noFill/>
          <a:ln/>
        </p:spPr>
        <p:txBody>
          <a:bodyPr wrap="square" lIns="0" tIns="0" rIns="0" bIns="0" rtlCol="0" anchor="ctr"/>
          <a:lstStyle/>
          <a:p>
            <a:pPr marL="0" indent="0">
              <a:lnSpc>
                <a:spcPct val="104000"/>
              </a:lnSpc>
              <a:buNone/>
            </a:pPr>
            <a:r>
              <a:rPr lang="en-US" sz="1548" dirty="0">
                <a:solidFill>
                  <a:srgbClr val="243239"/>
                </a:solidFill>
                <a:latin typeface="Arial" pitchFamily="34" charset="0"/>
                <a:ea typeface="Arial" pitchFamily="34" charset="-122"/>
                <a:cs typeface="Arial" pitchFamily="34" charset="-120"/>
              </a:rPr>
              <a:t>38.36.17, 38.36.21, 38.66.17, 38.66.21 ...</a:t>
            </a:r>
            <a:endParaRPr lang="en-US" sz="1548" dirty="0"/>
          </a:p>
        </p:txBody>
      </p:sp>
      <p:sp>
        <p:nvSpPr>
          <p:cNvPr id="46" name="Shape 43"/>
          <p:cNvSpPr/>
          <p:nvPr/>
        </p:nvSpPr>
        <p:spPr>
          <a:xfrm>
            <a:off x="438912" y="4398264"/>
            <a:ext cx="6631186" cy="484632"/>
          </a:xfrm>
          <a:prstGeom prst="rect">
            <a:avLst/>
          </a:prstGeom>
          <a:solidFill>
            <a:srgbClr val="FFFFFF"/>
          </a:solidFill>
          <a:ln w="12700">
            <a:solidFill>
              <a:srgbClr val="FFFFFF"/>
            </a:solidFill>
            <a:prstDash val="solid"/>
          </a:ln>
        </p:spPr>
      </p:sp>
      <p:sp>
        <p:nvSpPr>
          <p:cNvPr id="47" name="Text 44"/>
          <p:cNvSpPr/>
          <p:nvPr/>
        </p:nvSpPr>
        <p:spPr>
          <a:xfrm>
            <a:off x="557784" y="4466844"/>
            <a:ext cx="6393442" cy="347472"/>
          </a:xfrm>
          <a:prstGeom prst="rect">
            <a:avLst/>
          </a:prstGeom>
          <a:noFill/>
          <a:ln/>
        </p:spPr>
        <p:txBody>
          <a:bodyPr wrap="square" lIns="0" tIns="0" rIns="0" bIns="0" rtlCol="0" anchor="ctr"/>
          <a:lstStyle/>
          <a:p>
            <a:pPr marL="0" indent="0">
              <a:lnSpc>
                <a:spcPct val="104000"/>
              </a:lnSpc>
              <a:buNone/>
            </a:pPr>
            <a:r>
              <a:rPr lang="en-US" sz="1548" b="1" dirty="0">
                <a:solidFill>
                  <a:srgbClr val="243239"/>
                </a:solidFill>
                <a:latin typeface="Arial" pitchFamily="34" charset="0"/>
                <a:ea typeface="Arial" pitchFamily="34" charset="-122"/>
                <a:cs typeface="Arial" pitchFamily="34" charset="-120"/>
              </a:rPr>
              <a:t>38.4: Ersatz nicht mehr nur nach Resektion</a:t>
            </a:r>
            <a:endParaRPr lang="en-US" sz="1548" dirty="0"/>
          </a:p>
        </p:txBody>
      </p:sp>
      <p:sp>
        <p:nvSpPr>
          <p:cNvPr id="48" name="Shape 45"/>
          <p:cNvSpPr/>
          <p:nvPr/>
        </p:nvSpPr>
        <p:spPr>
          <a:xfrm>
            <a:off x="7070098" y="4398264"/>
            <a:ext cx="731717" cy="484632"/>
          </a:xfrm>
          <a:prstGeom prst="rect">
            <a:avLst/>
          </a:prstGeom>
          <a:solidFill>
            <a:srgbClr val="FFFFFF"/>
          </a:solidFill>
          <a:ln w="12700">
            <a:solidFill>
              <a:srgbClr val="FFFFFF"/>
            </a:solidFill>
            <a:prstDash val="solid"/>
          </a:ln>
        </p:spPr>
      </p:sp>
      <p:sp>
        <p:nvSpPr>
          <p:cNvPr id="49" name="Text 46"/>
          <p:cNvSpPr/>
          <p:nvPr/>
        </p:nvSpPr>
        <p:spPr>
          <a:xfrm>
            <a:off x="7188970" y="4466844"/>
            <a:ext cx="493973" cy="347472"/>
          </a:xfrm>
          <a:prstGeom prst="rect">
            <a:avLst/>
          </a:prstGeom>
          <a:noFill/>
          <a:ln/>
        </p:spPr>
        <p:txBody>
          <a:bodyPr wrap="square" lIns="0" tIns="0" rIns="0" bIns="0" rtlCol="0" anchor="ctr"/>
          <a:lstStyle/>
          <a:p>
            <a:pPr marL="0" indent="0">
              <a:lnSpc>
                <a:spcPct val="104000"/>
              </a:lnSpc>
              <a:buNone/>
            </a:pPr>
            <a:r>
              <a:rPr lang="en-US" sz="1548" dirty="0">
                <a:solidFill>
                  <a:srgbClr val="243239"/>
                </a:solidFill>
                <a:latin typeface="Arial" pitchFamily="34" charset="0"/>
                <a:ea typeface="Arial" pitchFamily="34" charset="-122"/>
                <a:cs typeface="Arial" pitchFamily="34" charset="-120"/>
              </a:rPr>
              <a:t>18</a:t>
            </a:r>
            <a:endParaRPr lang="en-US" sz="1548" dirty="0"/>
          </a:p>
        </p:txBody>
      </p:sp>
      <p:sp>
        <p:nvSpPr>
          <p:cNvPr id="50" name="Shape 47"/>
          <p:cNvSpPr/>
          <p:nvPr/>
        </p:nvSpPr>
        <p:spPr>
          <a:xfrm>
            <a:off x="7801816" y="4398264"/>
            <a:ext cx="3951272" cy="484632"/>
          </a:xfrm>
          <a:prstGeom prst="rect">
            <a:avLst/>
          </a:prstGeom>
          <a:solidFill>
            <a:srgbClr val="FFFFFF"/>
          </a:solidFill>
          <a:ln w="12700">
            <a:solidFill>
              <a:srgbClr val="FFFFFF"/>
            </a:solidFill>
            <a:prstDash val="solid"/>
          </a:ln>
        </p:spPr>
      </p:sp>
      <p:sp>
        <p:nvSpPr>
          <p:cNvPr id="51" name="Text 48"/>
          <p:cNvSpPr/>
          <p:nvPr/>
        </p:nvSpPr>
        <p:spPr>
          <a:xfrm>
            <a:off x="7920688" y="4466844"/>
            <a:ext cx="3713528" cy="347472"/>
          </a:xfrm>
          <a:prstGeom prst="rect">
            <a:avLst/>
          </a:prstGeom>
          <a:noFill/>
          <a:ln/>
        </p:spPr>
        <p:txBody>
          <a:bodyPr wrap="square" lIns="0" tIns="0" rIns="0" bIns="0" rtlCol="0" anchor="ctr"/>
          <a:lstStyle/>
          <a:p>
            <a:pPr marL="0" indent="0">
              <a:lnSpc>
                <a:spcPct val="104000"/>
              </a:lnSpc>
              <a:buNone/>
            </a:pPr>
            <a:r>
              <a:rPr lang="en-US" sz="1548" dirty="0">
                <a:solidFill>
                  <a:srgbClr val="243239"/>
                </a:solidFill>
                <a:latin typeface="Arial" pitchFamily="34" charset="0"/>
                <a:ea typeface="Arial" pitchFamily="34" charset="-122"/>
                <a:cs typeface="Arial" pitchFamily="34" charset="-120"/>
              </a:rPr>
              <a:t>38.4, 38.44, 38.45, 38.46 ...</a:t>
            </a:r>
            <a:endParaRPr lang="en-US" sz="1548" dirty="0"/>
          </a:p>
        </p:txBody>
      </p:sp>
      <p:sp>
        <p:nvSpPr>
          <p:cNvPr id="52" name="Shape 49"/>
          <p:cNvSpPr/>
          <p:nvPr/>
        </p:nvSpPr>
        <p:spPr>
          <a:xfrm>
            <a:off x="438912" y="4882896"/>
            <a:ext cx="6631186" cy="484632"/>
          </a:xfrm>
          <a:prstGeom prst="rect">
            <a:avLst/>
          </a:prstGeom>
          <a:solidFill>
            <a:srgbClr val="F0EBE1"/>
          </a:solidFill>
          <a:ln w="12700">
            <a:solidFill>
              <a:srgbClr val="F0EBE1"/>
            </a:solidFill>
            <a:prstDash val="solid"/>
          </a:ln>
        </p:spPr>
      </p:sp>
      <p:sp>
        <p:nvSpPr>
          <p:cNvPr id="53" name="Text 50"/>
          <p:cNvSpPr/>
          <p:nvPr/>
        </p:nvSpPr>
        <p:spPr>
          <a:xfrm>
            <a:off x="557784" y="4951476"/>
            <a:ext cx="6393442" cy="347472"/>
          </a:xfrm>
          <a:prstGeom prst="rect">
            <a:avLst/>
          </a:prstGeom>
          <a:noFill/>
          <a:ln/>
        </p:spPr>
        <p:txBody>
          <a:bodyPr wrap="square" lIns="0" tIns="0" rIns="0" bIns="0" rtlCol="0" anchor="ctr"/>
          <a:lstStyle/>
          <a:p>
            <a:pPr marL="0" indent="0">
              <a:lnSpc>
                <a:spcPct val="104000"/>
              </a:lnSpc>
              <a:buNone/>
            </a:pPr>
            <a:r>
              <a:rPr lang="en-US" sz="1548" b="1" dirty="0">
                <a:solidFill>
                  <a:srgbClr val="243239"/>
                </a:solidFill>
                <a:latin typeface="Arial" pitchFamily="34" charset="0"/>
                <a:ea typeface="Arial" pitchFamily="34" charset="-122"/>
                <a:cs typeface="Arial" pitchFamily="34" charset="-120"/>
              </a:rPr>
              <a:t>38.45.14: Hybridprothese an der thorakalen Aorta</a:t>
            </a:r>
            <a:endParaRPr lang="en-US" sz="1548" dirty="0"/>
          </a:p>
        </p:txBody>
      </p:sp>
      <p:sp>
        <p:nvSpPr>
          <p:cNvPr id="54" name="Shape 51"/>
          <p:cNvSpPr/>
          <p:nvPr/>
        </p:nvSpPr>
        <p:spPr>
          <a:xfrm>
            <a:off x="7070098" y="4882896"/>
            <a:ext cx="731717" cy="484632"/>
          </a:xfrm>
          <a:prstGeom prst="rect">
            <a:avLst/>
          </a:prstGeom>
          <a:solidFill>
            <a:srgbClr val="F0EBE1"/>
          </a:solidFill>
          <a:ln w="12700">
            <a:solidFill>
              <a:srgbClr val="F0EBE1"/>
            </a:solidFill>
            <a:prstDash val="solid"/>
          </a:ln>
        </p:spPr>
      </p:sp>
      <p:sp>
        <p:nvSpPr>
          <p:cNvPr id="55" name="Text 52"/>
          <p:cNvSpPr/>
          <p:nvPr/>
        </p:nvSpPr>
        <p:spPr>
          <a:xfrm>
            <a:off x="7188970" y="4951476"/>
            <a:ext cx="493973" cy="347472"/>
          </a:xfrm>
          <a:prstGeom prst="rect">
            <a:avLst/>
          </a:prstGeom>
          <a:noFill/>
          <a:ln/>
        </p:spPr>
        <p:txBody>
          <a:bodyPr wrap="square" lIns="0" tIns="0" rIns="0" bIns="0" rtlCol="0" anchor="ctr"/>
          <a:lstStyle/>
          <a:p>
            <a:pPr marL="0" indent="0">
              <a:lnSpc>
                <a:spcPct val="104000"/>
              </a:lnSpc>
              <a:buNone/>
            </a:pPr>
            <a:r>
              <a:rPr lang="en-US" sz="1548" dirty="0">
                <a:solidFill>
                  <a:srgbClr val="243239"/>
                </a:solidFill>
                <a:latin typeface="Arial" pitchFamily="34" charset="0"/>
                <a:ea typeface="Arial" pitchFamily="34" charset="-122"/>
                <a:cs typeface="Arial" pitchFamily="34" charset="-120"/>
              </a:rPr>
              <a:t>19</a:t>
            </a:r>
            <a:endParaRPr lang="en-US" sz="1548" dirty="0"/>
          </a:p>
        </p:txBody>
      </p:sp>
      <p:sp>
        <p:nvSpPr>
          <p:cNvPr id="56" name="Shape 53"/>
          <p:cNvSpPr/>
          <p:nvPr/>
        </p:nvSpPr>
        <p:spPr>
          <a:xfrm>
            <a:off x="7801816" y="4882896"/>
            <a:ext cx="3951272" cy="484632"/>
          </a:xfrm>
          <a:prstGeom prst="rect">
            <a:avLst/>
          </a:prstGeom>
          <a:solidFill>
            <a:srgbClr val="F0EBE1"/>
          </a:solidFill>
          <a:ln w="12700">
            <a:solidFill>
              <a:srgbClr val="F0EBE1"/>
            </a:solidFill>
            <a:prstDash val="solid"/>
          </a:ln>
        </p:spPr>
      </p:sp>
      <p:sp>
        <p:nvSpPr>
          <p:cNvPr id="57" name="Text 54"/>
          <p:cNvSpPr/>
          <p:nvPr/>
        </p:nvSpPr>
        <p:spPr>
          <a:xfrm>
            <a:off x="7920688" y="4951476"/>
            <a:ext cx="3713528" cy="347472"/>
          </a:xfrm>
          <a:prstGeom prst="rect">
            <a:avLst/>
          </a:prstGeom>
          <a:noFill/>
          <a:ln/>
        </p:spPr>
        <p:txBody>
          <a:bodyPr wrap="square" lIns="0" tIns="0" rIns="0" bIns="0" rtlCol="0" anchor="ctr"/>
          <a:lstStyle/>
          <a:p>
            <a:pPr marL="0" indent="0">
              <a:lnSpc>
                <a:spcPct val="104000"/>
              </a:lnSpc>
              <a:buNone/>
            </a:pPr>
            <a:r>
              <a:rPr lang="en-US" sz="1548" dirty="0">
                <a:solidFill>
                  <a:srgbClr val="243239"/>
                </a:solidFill>
                <a:latin typeface="Arial" pitchFamily="34" charset="0"/>
                <a:ea typeface="Arial" pitchFamily="34" charset="-122"/>
                <a:cs typeface="Arial" pitchFamily="34" charset="-120"/>
              </a:rPr>
              <a:t>38.45.14</a:t>
            </a:r>
            <a:endParaRPr lang="en-US" sz="1548" dirty="0"/>
          </a:p>
        </p:txBody>
      </p:sp>
      <p:sp>
        <p:nvSpPr>
          <p:cNvPr id="58" name="Shape 55"/>
          <p:cNvSpPr/>
          <p:nvPr/>
        </p:nvSpPr>
        <p:spPr>
          <a:xfrm>
            <a:off x="438912" y="5577840"/>
            <a:ext cx="11314176" cy="539496"/>
          </a:xfrm>
          <a:prstGeom prst="rect">
            <a:avLst/>
          </a:prstGeom>
          <a:solidFill>
            <a:srgbClr val="ECEFDF"/>
          </a:solidFill>
          <a:ln w="12700">
            <a:solidFill>
              <a:srgbClr val="ECEFDF"/>
            </a:solidFill>
            <a:prstDash val="solid"/>
          </a:ln>
        </p:spPr>
      </p:sp>
      <p:sp>
        <p:nvSpPr>
          <p:cNvPr id="59" name="Shape 56"/>
          <p:cNvSpPr/>
          <p:nvPr/>
        </p:nvSpPr>
        <p:spPr>
          <a:xfrm>
            <a:off x="438912" y="5577840"/>
            <a:ext cx="41148" cy="539496"/>
          </a:xfrm>
          <a:prstGeom prst="rect">
            <a:avLst/>
          </a:prstGeom>
          <a:solidFill>
            <a:srgbClr val="284907"/>
          </a:solidFill>
          <a:ln w="12700">
            <a:solidFill>
              <a:srgbClr val="284907"/>
            </a:solidFill>
            <a:prstDash val="solid"/>
          </a:ln>
        </p:spPr>
      </p:sp>
      <p:sp>
        <p:nvSpPr>
          <p:cNvPr id="60" name="Text 57"/>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Detailfundstellen stehen auf den jeweiligen Folien und zusätzlich in den Referentennotizen.</a:t>
            </a:r>
            <a:endParaRPr lang="en-US" sz="1512" dirty="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name="Slide 114">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ANHANG | UMSTELLUNG UND NACHWEIS</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NAVIGATION</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D | Themenregister 3/12</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Navigationsregister der in dieser Präsentation ausgearbeiteten Änderungsthemen.</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114 / 124</a:t>
            </a:r>
            <a:endParaRPr lang="en-US" sz="900" dirty="0"/>
          </a:p>
        </p:txBody>
      </p:sp>
      <p:sp>
        <p:nvSpPr>
          <p:cNvPr id="16" name="Shape 13"/>
          <p:cNvSpPr/>
          <p:nvPr/>
        </p:nvSpPr>
        <p:spPr>
          <a:xfrm>
            <a:off x="438912" y="2020824"/>
            <a:ext cx="6631186" cy="438912"/>
          </a:xfrm>
          <a:prstGeom prst="rect">
            <a:avLst/>
          </a:prstGeom>
          <a:solidFill>
            <a:srgbClr val="303D43"/>
          </a:solidFill>
          <a:ln w="12700">
            <a:solidFill>
              <a:srgbClr val="303D43"/>
            </a:solidFill>
            <a:prstDash val="solid"/>
          </a:ln>
        </p:spPr>
      </p:sp>
      <p:sp>
        <p:nvSpPr>
          <p:cNvPr id="17" name="Text 14"/>
          <p:cNvSpPr/>
          <p:nvPr/>
        </p:nvSpPr>
        <p:spPr>
          <a:xfrm>
            <a:off x="557784" y="2093976"/>
            <a:ext cx="6393442"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Thema</a:t>
            </a:r>
            <a:endParaRPr lang="en-US" sz="1327" dirty="0"/>
          </a:p>
        </p:txBody>
      </p:sp>
      <p:sp>
        <p:nvSpPr>
          <p:cNvPr id="18" name="Shape 15"/>
          <p:cNvSpPr/>
          <p:nvPr/>
        </p:nvSpPr>
        <p:spPr>
          <a:xfrm>
            <a:off x="7070098" y="2020824"/>
            <a:ext cx="731717" cy="438912"/>
          </a:xfrm>
          <a:prstGeom prst="rect">
            <a:avLst/>
          </a:prstGeom>
          <a:solidFill>
            <a:srgbClr val="303D43"/>
          </a:solidFill>
          <a:ln w="12700">
            <a:solidFill>
              <a:srgbClr val="303D43"/>
            </a:solidFill>
            <a:prstDash val="solid"/>
          </a:ln>
        </p:spPr>
      </p:sp>
      <p:sp>
        <p:nvSpPr>
          <p:cNvPr id="19" name="Text 16"/>
          <p:cNvSpPr/>
          <p:nvPr/>
        </p:nvSpPr>
        <p:spPr>
          <a:xfrm>
            <a:off x="7188970" y="2093976"/>
            <a:ext cx="493973"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Folie</a:t>
            </a:r>
            <a:endParaRPr lang="en-US" sz="1327" dirty="0"/>
          </a:p>
        </p:txBody>
      </p:sp>
      <p:sp>
        <p:nvSpPr>
          <p:cNvPr id="20" name="Shape 17"/>
          <p:cNvSpPr/>
          <p:nvPr/>
        </p:nvSpPr>
        <p:spPr>
          <a:xfrm>
            <a:off x="7801816" y="2020824"/>
            <a:ext cx="3951272" cy="438912"/>
          </a:xfrm>
          <a:prstGeom prst="rect">
            <a:avLst/>
          </a:prstGeom>
          <a:solidFill>
            <a:srgbClr val="303D43"/>
          </a:solidFill>
          <a:ln w="12700">
            <a:solidFill>
              <a:srgbClr val="303D43"/>
            </a:solidFill>
            <a:prstDash val="solid"/>
          </a:ln>
        </p:spPr>
      </p:sp>
      <p:sp>
        <p:nvSpPr>
          <p:cNvPr id="21" name="Text 18"/>
          <p:cNvSpPr/>
          <p:nvPr/>
        </p:nvSpPr>
        <p:spPr>
          <a:xfrm>
            <a:off x="7920688" y="2093976"/>
            <a:ext cx="3713528"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Kodes / Bereiche</a:t>
            </a:r>
            <a:endParaRPr lang="en-US" sz="1327" dirty="0"/>
          </a:p>
        </p:txBody>
      </p:sp>
      <p:sp>
        <p:nvSpPr>
          <p:cNvPr id="22" name="Shape 19"/>
          <p:cNvSpPr/>
          <p:nvPr/>
        </p:nvSpPr>
        <p:spPr>
          <a:xfrm>
            <a:off x="438912" y="2459736"/>
            <a:ext cx="6631186" cy="453060"/>
          </a:xfrm>
          <a:prstGeom prst="rect">
            <a:avLst/>
          </a:prstGeom>
          <a:solidFill>
            <a:srgbClr val="FFFFFF"/>
          </a:solidFill>
          <a:ln w="12700">
            <a:solidFill>
              <a:srgbClr val="FFFFFF"/>
            </a:solidFill>
            <a:prstDash val="solid"/>
          </a:ln>
        </p:spPr>
      </p:sp>
      <p:sp>
        <p:nvSpPr>
          <p:cNvPr id="23" name="Text 20"/>
          <p:cNvSpPr/>
          <p:nvPr/>
        </p:nvSpPr>
        <p:spPr>
          <a:xfrm>
            <a:off x="557784" y="2528316"/>
            <a:ext cx="6393442" cy="315900"/>
          </a:xfrm>
          <a:prstGeom prst="rect">
            <a:avLst/>
          </a:prstGeom>
          <a:noFill/>
          <a:ln/>
        </p:spPr>
        <p:txBody>
          <a:bodyPr wrap="square" lIns="0" tIns="0" rIns="0" bIns="0" rtlCol="0" anchor="ctr"/>
          <a:lstStyle/>
          <a:p>
            <a:pPr marL="0" indent="0">
              <a:lnSpc>
                <a:spcPct val="104000"/>
              </a:lnSpc>
              <a:buNone/>
            </a:pPr>
            <a:r>
              <a:rPr lang="en-US" sz="1568" b="1" dirty="0">
                <a:solidFill>
                  <a:srgbClr val="243239"/>
                </a:solidFill>
                <a:latin typeface="Arial" pitchFamily="34" charset="0"/>
                <a:ea typeface="Arial" pitchFamily="34" charset="-122"/>
                <a:cs typeface="Arial" pitchFamily="34" charset="-120"/>
              </a:rPr>
              <a:t>Endarteriektomie mit Patch: die Abgrenzung wird klarer</a:t>
            </a:r>
            <a:endParaRPr lang="en-US" sz="1568" dirty="0"/>
          </a:p>
        </p:txBody>
      </p:sp>
      <p:sp>
        <p:nvSpPr>
          <p:cNvPr id="24" name="Shape 21"/>
          <p:cNvSpPr/>
          <p:nvPr/>
        </p:nvSpPr>
        <p:spPr>
          <a:xfrm>
            <a:off x="7070098" y="2459736"/>
            <a:ext cx="731717" cy="453060"/>
          </a:xfrm>
          <a:prstGeom prst="rect">
            <a:avLst/>
          </a:prstGeom>
          <a:solidFill>
            <a:srgbClr val="FFFFFF"/>
          </a:solidFill>
          <a:ln w="12700">
            <a:solidFill>
              <a:srgbClr val="FFFFFF"/>
            </a:solidFill>
            <a:prstDash val="solid"/>
          </a:ln>
        </p:spPr>
      </p:sp>
      <p:sp>
        <p:nvSpPr>
          <p:cNvPr id="25" name="Text 22"/>
          <p:cNvSpPr/>
          <p:nvPr/>
        </p:nvSpPr>
        <p:spPr>
          <a:xfrm>
            <a:off x="7188970" y="2528316"/>
            <a:ext cx="493973" cy="315900"/>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20</a:t>
            </a:r>
            <a:endParaRPr lang="en-US" sz="1568" dirty="0"/>
          </a:p>
        </p:txBody>
      </p:sp>
      <p:sp>
        <p:nvSpPr>
          <p:cNvPr id="26" name="Shape 23"/>
          <p:cNvSpPr/>
          <p:nvPr/>
        </p:nvSpPr>
        <p:spPr>
          <a:xfrm>
            <a:off x="7801816" y="2459736"/>
            <a:ext cx="3951272" cy="453060"/>
          </a:xfrm>
          <a:prstGeom prst="rect">
            <a:avLst/>
          </a:prstGeom>
          <a:solidFill>
            <a:srgbClr val="FFFFFF"/>
          </a:solidFill>
          <a:ln w="12700">
            <a:solidFill>
              <a:srgbClr val="FFFFFF"/>
            </a:solidFill>
            <a:prstDash val="solid"/>
          </a:ln>
        </p:spPr>
      </p:sp>
      <p:sp>
        <p:nvSpPr>
          <p:cNvPr id="27" name="Text 24"/>
          <p:cNvSpPr/>
          <p:nvPr/>
        </p:nvSpPr>
        <p:spPr>
          <a:xfrm>
            <a:off x="7920688" y="2528316"/>
            <a:ext cx="3713528" cy="315900"/>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38.1, 39.56, 39.57, 39.58</a:t>
            </a:r>
            <a:endParaRPr lang="en-US" sz="1568" dirty="0"/>
          </a:p>
        </p:txBody>
      </p:sp>
      <p:sp>
        <p:nvSpPr>
          <p:cNvPr id="28" name="Shape 25"/>
          <p:cNvSpPr/>
          <p:nvPr/>
        </p:nvSpPr>
        <p:spPr>
          <a:xfrm>
            <a:off x="438912" y="2912796"/>
            <a:ext cx="6631186" cy="453060"/>
          </a:xfrm>
          <a:prstGeom prst="rect">
            <a:avLst/>
          </a:prstGeom>
          <a:solidFill>
            <a:srgbClr val="F0EBE1"/>
          </a:solidFill>
          <a:ln w="12700">
            <a:solidFill>
              <a:srgbClr val="F0EBE1"/>
            </a:solidFill>
            <a:prstDash val="solid"/>
          </a:ln>
        </p:spPr>
      </p:sp>
      <p:sp>
        <p:nvSpPr>
          <p:cNvPr id="29" name="Text 26"/>
          <p:cNvSpPr/>
          <p:nvPr/>
        </p:nvSpPr>
        <p:spPr>
          <a:xfrm>
            <a:off x="557784" y="2981376"/>
            <a:ext cx="6393442" cy="315900"/>
          </a:xfrm>
          <a:prstGeom prst="rect">
            <a:avLst/>
          </a:prstGeom>
          <a:noFill/>
          <a:ln/>
        </p:spPr>
        <p:txBody>
          <a:bodyPr wrap="square" lIns="0" tIns="0" rIns="0" bIns="0" rtlCol="0" anchor="ctr"/>
          <a:lstStyle/>
          <a:p>
            <a:pPr marL="0" indent="0">
              <a:lnSpc>
                <a:spcPct val="104000"/>
              </a:lnSpc>
              <a:buNone/>
            </a:pPr>
            <a:r>
              <a:rPr lang="en-US" sz="1568" b="1" dirty="0">
                <a:solidFill>
                  <a:srgbClr val="243239"/>
                </a:solidFill>
                <a:latin typeface="Arial" pitchFamily="34" charset="0"/>
                <a:ea typeface="Arial" pitchFamily="34" charset="-122"/>
                <a:cs typeface="Arial" pitchFamily="34" charset="-120"/>
              </a:rPr>
              <a:t>Rekonstruktion und Gefässnaht: neue Struktur</a:t>
            </a:r>
            <a:endParaRPr lang="en-US" sz="1568" dirty="0"/>
          </a:p>
        </p:txBody>
      </p:sp>
      <p:sp>
        <p:nvSpPr>
          <p:cNvPr id="30" name="Shape 27"/>
          <p:cNvSpPr/>
          <p:nvPr/>
        </p:nvSpPr>
        <p:spPr>
          <a:xfrm>
            <a:off x="7070098" y="2912796"/>
            <a:ext cx="731717" cy="453060"/>
          </a:xfrm>
          <a:prstGeom prst="rect">
            <a:avLst/>
          </a:prstGeom>
          <a:solidFill>
            <a:srgbClr val="F0EBE1"/>
          </a:solidFill>
          <a:ln w="12700">
            <a:solidFill>
              <a:srgbClr val="F0EBE1"/>
            </a:solidFill>
            <a:prstDash val="solid"/>
          </a:ln>
        </p:spPr>
      </p:sp>
      <p:sp>
        <p:nvSpPr>
          <p:cNvPr id="31" name="Text 28"/>
          <p:cNvSpPr/>
          <p:nvPr/>
        </p:nvSpPr>
        <p:spPr>
          <a:xfrm>
            <a:off x="7188970" y="2981376"/>
            <a:ext cx="493973" cy="315900"/>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21</a:t>
            </a:r>
            <a:endParaRPr lang="en-US" sz="1568" dirty="0"/>
          </a:p>
        </p:txBody>
      </p:sp>
      <p:sp>
        <p:nvSpPr>
          <p:cNvPr id="32" name="Shape 29"/>
          <p:cNvSpPr/>
          <p:nvPr/>
        </p:nvSpPr>
        <p:spPr>
          <a:xfrm>
            <a:off x="7801816" y="2912796"/>
            <a:ext cx="3951272" cy="453060"/>
          </a:xfrm>
          <a:prstGeom prst="rect">
            <a:avLst/>
          </a:prstGeom>
          <a:solidFill>
            <a:srgbClr val="F0EBE1"/>
          </a:solidFill>
          <a:ln w="12700">
            <a:solidFill>
              <a:srgbClr val="F0EBE1"/>
            </a:solidFill>
            <a:prstDash val="solid"/>
          </a:ln>
        </p:spPr>
      </p:sp>
      <p:sp>
        <p:nvSpPr>
          <p:cNvPr id="33" name="Text 30"/>
          <p:cNvSpPr/>
          <p:nvPr/>
        </p:nvSpPr>
        <p:spPr>
          <a:xfrm>
            <a:off x="7920688" y="2981376"/>
            <a:ext cx="3713528" cy="315900"/>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39.3, 39.56, 39.56.13, 39.57 ...</a:t>
            </a:r>
            <a:endParaRPr lang="en-US" sz="1568" dirty="0"/>
          </a:p>
        </p:txBody>
      </p:sp>
      <p:sp>
        <p:nvSpPr>
          <p:cNvPr id="34" name="Shape 31"/>
          <p:cNvSpPr/>
          <p:nvPr/>
        </p:nvSpPr>
        <p:spPr>
          <a:xfrm>
            <a:off x="438912" y="3365856"/>
            <a:ext cx="6631186" cy="642493"/>
          </a:xfrm>
          <a:prstGeom prst="rect">
            <a:avLst/>
          </a:prstGeom>
          <a:solidFill>
            <a:srgbClr val="FFFFFF"/>
          </a:solidFill>
          <a:ln w="12700">
            <a:solidFill>
              <a:srgbClr val="FFFFFF"/>
            </a:solidFill>
            <a:prstDash val="solid"/>
          </a:ln>
        </p:spPr>
      </p:sp>
      <p:sp>
        <p:nvSpPr>
          <p:cNvPr id="35" name="Text 32"/>
          <p:cNvSpPr/>
          <p:nvPr/>
        </p:nvSpPr>
        <p:spPr>
          <a:xfrm>
            <a:off x="557784" y="3434436"/>
            <a:ext cx="6393442" cy="505333"/>
          </a:xfrm>
          <a:prstGeom prst="rect">
            <a:avLst/>
          </a:prstGeom>
          <a:noFill/>
          <a:ln/>
        </p:spPr>
        <p:txBody>
          <a:bodyPr wrap="square" lIns="0" tIns="0" rIns="0" bIns="0" rtlCol="0" anchor="ctr"/>
          <a:lstStyle/>
          <a:p>
            <a:pPr marL="0" indent="0">
              <a:lnSpc>
                <a:spcPct val="104000"/>
              </a:lnSpc>
              <a:buNone/>
            </a:pPr>
            <a:r>
              <a:rPr lang="en-US" sz="1568" b="1" dirty="0">
                <a:solidFill>
                  <a:srgbClr val="243239"/>
                </a:solidFill>
                <a:latin typeface="Arial" pitchFamily="34" charset="0"/>
                <a:ea typeface="Arial" pitchFamily="34" charset="-122"/>
                <a:cs typeface="Arial" pitchFamily="34" charset="-120"/>
              </a:rPr>
              <a:t>39.59: Transposition und Venenklappenplastik</a:t>
            </a:r>
            <a:endParaRPr lang="en-US" sz="1568" dirty="0"/>
          </a:p>
        </p:txBody>
      </p:sp>
      <p:sp>
        <p:nvSpPr>
          <p:cNvPr id="36" name="Shape 33"/>
          <p:cNvSpPr/>
          <p:nvPr/>
        </p:nvSpPr>
        <p:spPr>
          <a:xfrm>
            <a:off x="7070098" y="3365856"/>
            <a:ext cx="731717" cy="642493"/>
          </a:xfrm>
          <a:prstGeom prst="rect">
            <a:avLst/>
          </a:prstGeom>
          <a:solidFill>
            <a:srgbClr val="FFFFFF"/>
          </a:solidFill>
          <a:ln w="12700">
            <a:solidFill>
              <a:srgbClr val="FFFFFF"/>
            </a:solidFill>
            <a:prstDash val="solid"/>
          </a:ln>
        </p:spPr>
      </p:sp>
      <p:sp>
        <p:nvSpPr>
          <p:cNvPr id="37" name="Text 34"/>
          <p:cNvSpPr/>
          <p:nvPr/>
        </p:nvSpPr>
        <p:spPr>
          <a:xfrm>
            <a:off x="7188970" y="3434436"/>
            <a:ext cx="493973" cy="505333"/>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22</a:t>
            </a:r>
            <a:endParaRPr lang="en-US" sz="1568" dirty="0"/>
          </a:p>
        </p:txBody>
      </p:sp>
      <p:sp>
        <p:nvSpPr>
          <p:cNvPr id="38" name="Shape 35"/>
          <p:cNvSpPr/>
          <p:nvPr/>
        </p:nvSpPr>
        <p:spPr>
          <a:xfrm>
            <a:off x="7801816" y="3365856"/>
            <a:ext cx="3951272" cy="642493"/>
          </a:xfrm>
          <a:prstGeom prst="rect">
            <a:avLst/>
          </a:prstGeom>
          <a:solidFill>
            <a:srgbClr val="FFFFFF"/>
          </a:solidFill>
          <a:ln w="12700">
            <a:solidFill>
              <a:srgbClr val="FFFFFF"/>
            </a:solidFill>
            <a:prstDash val="solid"/>
          </a:ln>
        </p:spPr>
      </p:sp>
      <p:sp>
        <p:nvSpPr>
          <p:cNvPr id="39" name="Text 36"/>
          <p:cNvSpPr/>
          <p:nvPr/>
        </p:nvSpPr>
        <p:spPr>
          <a:xfrm>
            <a:off x="7920688" y="3434436"/>
            <a:ext cx="3713528" cy="505333"/>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39.59.20, 39.59.21, 39.59.29, 39.59.90 ...</a:t>
            </a:r>
            <a:endParaRPr lang="en-US" sz="1568" dirty="0"/>
          </a:p>
        </p:txBody>
      </p:sp>
      <p:sp>
        <p:nvSpPr>
          <p:cNvPr id="40" name="Shape 37"/>
          <p:cNvSpPr/>
          <p:nvPr/>
        </p:nvSpPr>
        <p:spPr>
          <a:xfrm>
            <a:off x="438912" y="4008349"/>
            <a:ext cx="6631186" cy="453060"/>
          </a:xfrm>
          <a:prstGeom prst="rect">
            <a:avLst/>
          </a:prstGeom>
          <a:solidFill>
            <a:srgbClr val="F0EBE1"/>
          </a:solidFill>
          <a:ln w="12700">
            <a:solidFill>
              <a:srgbClr val="F0EBE1"/>
            </a:solidFill>
            <a:prstDash val="solid"/>
          </a:ln>
        </p:spPr>
      </p:sp>
      <p:sp>
        <p:nvSpPr>
          <p:cNvPr id="41" name="Text 38"/>
          <p:cNvSpPr/>
          <p:nvPr/>
        </p:nvSpPr>
        <p:spPr>
          <a:xfrm>
            <a:off x="557784" y="4076929"/>
            <a:ext cx="6393442" cy="315900"/>
          </a:xfrm>
          <a:prstGeom prst="rect">
            <a:avLst/>
          </a:prstGeom>
          <a:noFill/>
          <a:ln/>
        </p:spPr>
        <p:txBody>
          <a:bodyPr wrap="square" lIns="0" tIns="0" rIns="0" bIns="0" rtlCol="0" anchor="ctr"/>
          <a:lstStyle/>
          <a:p>
            <a:pPr marL="0" indent="0">
              <a:lnSpc>
                <a:spcPct val="104000"/>
              </a:lnSpc>
              <a:buNone/>
            </a:pPr>
            <a:r>
              <a:rPr lang="en-US" sz="1568" b="1" dirty="0">
                <a:solidFill>
                  <a:srgbClr val="243239"/>
                </a:solidFill>
                <a:latin typeface="Arial" pitchFamily="34" charset="0"/>
                <a:ea typeface="Arial" pitchFamily="34" charset="-122"/>
                <a:cs typeface="Arial" pitchFamily="34" charset="-120"/>
              </a:rPr>
              <a:t>Stents und Stent-Grafts: links und rechts getrennt</a:t>
            </a:r>
            <a:endParaRPr lang="en-US" sz="1568" dirty="0"/>
          </a:p>
        </p:txBody>
      </p:sp>
      <p:sp>
        <p:nvSpPr>
          <p:cNvPr id="42" name="Shape 39"/>
          <p:cNvSpPr/>
          <p:nvPr/>
        </p:nvSpPr>
        <p:spPr>
          <a:xfrm>
            <a:off x="7070098" y="4008349"/>
            <a:ext cx="731717" cy="453060"/>
          </a:xfrm>
          <a:prstGeom prst="rect">
            <a:avLst/>
          </a:prstGeom>
          <a:solidFill>
            <a:srgbClr val="F0EBE1"/>
          </a:solidFill>
          <a:ln w="12700">
            <a:solidFill>
              <a:srgbClr val="F0EBE1"/>
            </a:solidFill>
            <a:prstDash val="solid"/>
          </a:ln>
        </p:spPr>
      </p:sp>
      <p:sp>
        <p:nvSpPr>
          <p:cNvPr id="43" name="Text 40"/>
          <p:cNvSpPr/>
          <p:nvPr/>
        </p:nvSpPr>
        <p:spPr>
          <a:xfrm>
            <a:off x="7188970" y="4076929"/>
            <a:ext cx="493973" cy="315900"/>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23</a:t>
            </a:r>
            <a:endParaRPr lang="en-US" sz="1568" dirty="0"/>
          </a:p>
        </p:txBody>
      </p:sp>
      <p:sp>
        <p:nvSpPr>
          <p:cNvPr id="44" name="Shape 41"/>
          <p:cNvSpPr/>
          <p:nvPr/>
        </p:nvSpPr>
        <p:spPr>
          <a:xfrm>
            <a:off x="7801816" y="4008349"/>
            <a:ext cx="3951272" cy="453060"/>
          </a:xfrm>
          <a:prstGeom prst="rect">
            <a:avLst/>
          </a:prstGeom>
          <a:solidFill>
            <a:srgbClr val="F0EBE1"/>
          </a:solidFill>
          <a:ln w="12700">
            <a:solidFill>
              <a:srgbClr val="F0EBE1"/>
            </a:solidFill>
            <a:prstDash val="solid"/>
          </a:ln>
        </p:spPr>
      </p:sp>
      <p:sp>
        <p:nvSpPr>
          <p:cNvPr id="45" name="Text 42"/>
          <p:cNvSpPr/>
          <p:nvPr/>
        </p:nvSpPr>
        <p:spPr>
          <a:xfrm>
            <a:off x="7920688" y="4076929"/>
            <a:ext cx="3713528" cy="315900"/>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39.7B, 39.B</a:t>
            </a:r>
            <a:endParaRPr lang="en-US" sz="1568" dirty="0"/>
          </a:p>
        </p:txBody>
      </p:sp>
      <p:sp>
        <p:nvSpPr>
          <p:cNvPr id="46" name="Shape 43"/>
          <p:cNvSpPr/>
          <p:nvPr/>
        </p:nvSpPr>
        <p:spPr>
          <a:xfrm>
            <a:off x="438912" y="4461408"/>
            <a:ext cx="6631186" cy="453060"/>
          </a:xfrm>
          <a:prstGeom prst="rect">
            <a:avLst/>
          </a:prstGeom>
          <a:solidFill>
            <a:srgbClr val="FFFFFF"/>
          </a:solidFill>
          <a:ln w="12700">
            <a:solidFill>
              <a:srgbClr val="FFFFFF"/>
            </a:solidFill>
            <a:prstDash val="solid"/>
          </a:ln>
        </p:spPr>
      </p:sp>
      <p:sp>
        <p:nvSpPr>
          <p:cNvPr id="47" name="Text 44"/>
          <p:cNvSpPr/>
          <p:nvPr/>
        </p:nvSpPr>
        <p:spPr>
          <a:xfrm>
            <a:off x="557784" y="4529988"/>
            <a:ext cx="6393442" cy="315900"/>
          </a:xfrm>
          <a:prstGeom prst="rect">
            <a:avLst/>
          </a:prstGeom>
          <a:noFill/>
          <a:ln/>
        </p:spPr>
        <p:txBody>
          <a:bodyPr wrap="square" lIns="0" tIns="0" rIns="0" bIns="0" rtlCol="0" anchor="ctr"/>
          <a:lstStyle/>
          <a:p>
            <a:pPr marL="0" indent="0">
              <a:lnSpc>
                <a:spcPct val="104000"/>
              </a:lnSpc>
              <a:buNone/>
            </a:pPr>
            <a:r>
              <a:rPr lang="en-US" sz="1568" b="1" dirty="0">
                <a:solidFill>
                  <a:srgbClr val="243239"/>
                </a:solidFill>
                <a:latin typeface="Arial" pitchFamily="34" charset="0"/>
                <a:ea typeface="Arial" pitchFamily="34" charset="-122"/>
                <a:cs typeface="Arial" pitchFamily="34" charset="-120"/>
              </a:rPr>
              <a:t>Praxis: je ein Stent-Graft links und rechts</a:t>
            </a:r>
            <a:endParaRPr lang="en-US" sz="1568" dirty="0"/>
          </a:p>
        </p:txBody>
      </p:sp>
      <p:sp>
        <p:nvSpPr>
          <p:cNvPr id="48" name="Shape 45"/>
          <p:cNvSpPr/>
          <p:nvPr/>
        </p:nvSpPr>
        <p:spPr>
          <a:xfrm>
            <a:off x="7070098" y="4461408"/>
            <a:ext cx="731717" cy="453060"/>
          </a:xfrm>
          <a:prstGeom prst="rect">
            <a:avLst/>
          </a:prstGeom>
          <a:solidFill>
            <a:srgbClr val="FFFFFF"/>
          </a:solidFill>
          <a:ln w="12700">
            <a:solidFill>
              <a:srgbClr val="FFFFFF"/>
            </a:solidFill>
            <a:prstDash val="solid"/>
          </a:ln>
        </p:spPr>
      </p:sp>
      <p:sp>
        <p:nvSpPr>
          <p:cNvPr id="49" name="Text 46"/>
          <p:cNvSpPr/>
          <p:nvPr/>
        </p:nvSpPr>
        <p:spPr>
          <a:xfrm>
            <a:off x="7188970" y="4529988"/>
            <a:ext cx="493973" cy="315900"/>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24</a:t>
            </a:r>
            <a:endParaRPr lang="en-US" sz="1568" dirty="0"/>
          </a:p>
        </p:txBody>
      </p:sp>
      <p:sp>
        <p:nvSpPr>
          <p:cNvPr id="50" name="Shape 47"/>
          <p:cNvSpPr/>
          <p:nvPr/>
        </p:nvSpPr>
        <p:spPr>
          <a:xfrm>
            <a:off x="7801816" y="4461408"/>
            <a:ext cx="3951272" cy="453060"/>
          </a:xfrm>
          <a:prstGeom prst="rect">
            <a:avLst/>
          </a:prstGeom>
          <a:solidFill>
            <a:srgbClr val="FFFFFF"/>
          </a:solidFill>
          <a:ln w="12700">
            <a:solidFill>
              <a:srgbClr val="FFFFFF"/>
            </a:solidFill>
            <a:prstDash val="solid"/>
          </a:ln>
        </p:spPr>
      </p:sp>
      <p:sp>
        <p:nvSpPr>
          <p:cNvPr id="51" name="Text 48"/>
          <p:cNvSpPr/>
          <p:nvPr/>
        </p:nvSpPr>
        <p:spPr>
          <a:xfrm>
            <a:off x="7920688" y="4529988"/>
            <a:ext cx="3713528" cy="315900"/>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39.7B, 39.7B.11</a:t>
            </a:r>
            <a:endParaRPr lang="en-US" sz="1568" dirty="0"/>
          </a:p>
        </p:txBody>
      </p:sp>
      <p:sp>
        <p:nvSpPr>
          <p:cNvPr id="52" name="Shape 49"/>
          <p:cNvSpPr/>
          <p:nvPr/>
        </p:nvSpPr>
        <p:spPr>
          <a:xfrm>
            <a:off x="438912" y="4914468"/>
            <a:ext cx="6631186" cy="453060"/>
          </a:xfrm>
          <a:prstGeom prst="rect">
            <a:avLst/>
          </a:prstGeom>
          <a:solidFill>
            <a:srgbClr val="F0EBE1"/>
          </a:solidFill>
          <a:ln w="12700">
            <a:solidFill>
              <a:srgbClr val="F0EBE1"/>
            </a:solidFill>
            <a:prstDash val="solid"/>
          </a:ln>
        </p:spPr>
      </p:sp>
      <p:sp>
        <p:nvSpPr>
          <p:cNvPr id="53" name="Text 50"/>
          <p:cNvSpPr/>
          <p:nvPr/>
        </p:nvSpPr>
        <p:spPr>
          <a:xfrm>
            <a:off x="557784" y="4983048"/>
            <a:ext cx="6393442" cy="315900"/>
          </a:xfrm>
          <a:prstGeom prst="rect">
            <a:avLst/>
          </a:prstGeom>
          <a:noFill/>
          <a:ln/>
        </p:spPr>
        <p:txBody>
          <a:bodyPr wrap="square" lIns="0" tIns="0" rIns="0" bIns="0" rtlCol="0" anchor="ctr"/>
          <a:lstStyle/>
          <a:p>
            <a:pPr marL="0" indent="0">
              <a:lnSpc>
                <a:spcPct val="104000"/>
              </a:lnSpc>
              <a:buNone/>
            </a:pPr>
            <a:r>
              <a:rPr lang="en-US" sz="1568" b="1" dirty="0">
                <a:solidFill>
                  <a:srgbClr val="243239"/>
                </a:solidFill>
                <a:latin typeface="Arial" pitchFamily="34" charset="0"/>
                <a:ea typeface="Arial" pitchFamily="34" charset="-122"/>
                <a:cs typeface="Arial" pitchFamily="34" charset="-120"/>
              </a:rPr>
              <a:t>39.C: Zusatzinformationen zum richtigen Implantat</a:t>
            </a:r>
            <a:endParaRPr lang="en-US" sz="1568" dirty="0"/>
          </a:p>
        </p:txBody>
      </p:sp>
      <p:sp>
        <p:nvSpPr>
          <p:cNvPr id="54" name="Shape 51"/>
          <p:cNvSpPr/>
          <p:nvPr/>
        </p:nvSpPr>
        <p:spPr>
          <a:xfrm>
            <a:off x="7070098" y="4914468"/>
            <a:ext cx="731717" cy="453060"/>
          </a:xfrm>
          <a:prstGeom prst="rect">
            <a:avLst/>
          </a:prstGeom>
          <a:solidFill>
            <a:srgbClr val="F0EBE1"/>
          </a:solidFill>
          <a:ln w="12700">
            <a:solidFill>
              <a:srgbClr val="F0EBE1"/>
            </a:solidFill>
            <a:prstDash val="solid"/>
          </a:ln>
        </p:spPr>
      </p:sp>
      <p:sp>
        <p:nvSpPr>
          <p:cNvPr id="55" name="Text 52"/>
          <p:cNvSpPr/>
          <p:nvPr/>
        </p:nvSpPr>
        <p:spPr>
          <a:xfrm>
            <a:off x="7188970" y="4983048"/>
            <a:ext cx="493973" cy="315900"/>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25</a:t>
            </a:r>
            <a:endParaRPr lang="en-US" sz="1568" dirty="0"/>
          </a:p>
        </p:txBody>
      </p:sp>
      <p:sp>
        <p:nvSpPr>
          <p:cNvPr id="56" name="Shape 53"/>
          <p:cNvSpPr/>
          <p:nvPr/>
        </p:nvSpPr>
        <p:spPr>
          <a:xfrm>
            <a:off x="7801816" y="4914468"/>
            <a:ext cx="3951272" cy="453060"/>
          </a:xfrm>
          <a:prstGeom prst="rect">
            <a:avLst/>
          </a:prstGeom>
          <a:solidFill>
            <a:srgbClr val="F0EBE1"/>
          </a:solidFill>
          <a:ln w="12700">
            <a:solidFill>
              <a:srgbClr val="F0EBE1"/>
            </a:solidFill>
            <a:prstDash val="solid"/>
          </a:ln>
        </p:spPr>
      </p:sp>
      <p:sp>
        <p:nvSpPr>
          <p:cNvPr id="57" name="Text 54"/>
          <p:cNvSpPr/>
          <p:nvPr/>
        </p:nvSpPr>
        <p:spPr>
          <a:xfrm>
            <a:off x="7920688" y="4983048"/>
            <a:ext cx="3713528" cy="315900"/>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39.C</a:t>
            </a:r>
            <a:endParaRPr lang="en-US" sz="1568" dirty="0"/>
          </a:p>
        </p:txBody>
      </p:sp>
      <p:sp>
        <p:nvSpPr>
          <p:cNvPr id="58" name="Shape 55"/>
          <p:cNvSpPr/>
          <p:nvPr/>
        </p:nvSpPr>
        <p:spPr>
          <a:xfrm>
            <a:off x="438912" y="5577840"/>
            <a:ext cx="11314176" cy="539496"/>
          </a:xfrm>
          <a:prstGeom prst="rect">
            <a:avLst/>
          </a:prstGeom>
          <a:solidFill>
            <a:srgbClr val="ECEFDF"/>
          </a:solidFill>
          <a:ln w="12700">
            <a:solidFill>
              <a:srgbClr val="ECEFDF"/>
            </a:solidFill>
            <a:prstDash val="solid"/>
          </a:ln>
        </p:spPr>
      </p:sp>
      <p:sp>
        <p:nvSpPr>
          <p:cNvPr id="59" name="Shape 56"/>
          <p:cNvSpPr/>
          <p:nvPr/>
        </p:nvSpPr>
        <p:spPr>
          <a:xfrm>
            <a:off x="438912" y="5577840"/>
            <a:ext cx="41148" cy="539496"/>
          </a:xfrm>
          <a:prstGeom prst="rect">
            <a:avLst/>
          </a:prstGeom>
          <a:solidFill>
            <a:srgbClr val="284907"/>
          </a:solidFill>
          <a:ln w="12700">
            <a:solidFill>
              <a:srgbClr val="284907"/>
            </a:solidFill>
            <a:prstDash val="solid"/>
          </a:ln>
        </p:spPr>
      </p:sp>
      <p:sp>
        <p:nvSpPr>
          <p:cNvPr id="60" name="Text 57"/>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Detailfundstellen stehen auf den jeweiligen Folien und zusätzlich in den Referentennotizen.</a:t>
            </a:r>
            <a:endParaRPr lang="en-US" sz="1512" dirty="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name="Slide 115">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ANHANG | UMSTELLUNG UND NACHWEIS</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NAVIGATION</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D | Themenregister 4/12</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Navigationsregister der in dieser Präsentation ausgearbeiteten Änderungsthemen.</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115 / 124</a:t>
            </a:r>
            <a:endParaRPr lang="en-US" sz="900" dirty="0"/>
          </a:p>
        </p:txBody>
      </p:sp>
      <p:sp>
        <p:nvSpPr>
          <p:cNvPr id="16" name="Shape 13"/>
          <p:cNvSpPr/>
          <p:nvPr/>
        </p:nvSpPr>
        <p:spPr>
          <a:xfrm>
            <a:off x="438912" y="2020824"/>
            <a:ext cx="6631186" cy="438912"/>
          </a:xfrm>
          <a:prstGeom prst="rect">
            <a:avLst/>
          </a:prstGeom>
          <a:solidFill>
            <a:srgbClr val="303D43"/>
          </a:solidFill>
          <a:ln w="12700">
            <a:solidFill>
              <a:srgbClr val="303D43"/>
            </a:solidFill>
            <a:prstDash val="solid"/>
          </a:ln>
        </p:spPr>
      </p:sp>
      <p:sp>
        <p:nvSpPr>
          <p:cNvPr id="17" name="Text 14"/>
          <p:cNvSpPr/>
          <p:nvPr/>
        </p:nvSpPr>
        <p:spPr>
          <a:xfrm>
            <a:off x="557784" y="2093976"/>
            <a:ext cx="6393442"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Thema</a:t>
            </a:r>
            <a:endParaRPr lang="en-US" sz="1327" dirty="0"/>
          </a:p>
        </p:txBody>
      </p:sp>
      <p:sp>
        <p:nvSpPr>
          <p:cNvPr id="18" name="Shape 15"/>
          <p:cNvSpPr/>
          <p:nvPr/>
        </p:nvSpPr>
        <p:spPr>
          <a:xfrm>
            <a:off x="7070098" y="2020824"/>
            <a:ext cx="731717" cy="438912"/>
          </a:xfrm>
          <a:prstGeom prst="rect">
            <a:avLst/>
          </a:prstGeom>
          <a:solidFill>
            <a:srgbClr val="303D43"/>
          </a:solidFill>
          <a:ln w="12700">
            <a:solidFill>
              <a:srgbClr val="303D43"/>
            </a:solidFill>
            <a:prstDash val="solid"/>
          </a:ln>
        </p:spPr>
      </p:sp>
      <p:sp>
        <p:nvSpPr>
          <p:cNvPr id="19" name="Text 16"/>
          <p:cNvSpPr/>
          <p:nvPr/>
        </p:nvSpPr>
        <p:spPr>
          <a:xfrm>
            <a:off x="7188970" y="2093976"/>
            <a:ext cx="493973"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Folie</a:t>
            </a:r>
            <a:endParaRPr lang="en-US" sz="1327" dirty="0"/>
          </a:p>
        </p:txBody>
      </p:sp>
      <p:sp>
        <p:nvSpPr>
          <p:cNvPr id="20" name="Shape 17"/>
          <p:cNvSpPr/>
          <p:nvPr/>
        </p:nvSpPr>
        <p:spPr>
          <a:xfrm>
            <a:off x="7801816" y="2020824"/>
            <a:ext cx="3951272" cy="438912"/>
          </a:xfrm>
          <a:prstGeom prst="rect">
            <a:avLst/>
          </a:prstGeom>
          <a:solidFill>
            <a:srgbClr val="303D43"/>
          </a:solidFill>
          <a:ln w="12700">
            <a:solidFill>
              <a:srgbClr val="303D43"/>
            </a:solidFill>
            <a:prstDash val="solid"/>
          </a:ln>
        </p:spPr>
      </p:sp>
      <p:sp>
        <p:nvSpPr>
          <p:cNvPr id="21" name="Text 18"/>
          <p:cNvSpPr/>
          <p:nvPr/>
        </p:nvSpPr>
        <p:spPr>
          <a:xfrm>
            <a:off x="7920688" y="2093976"/>
            <a:ext cx="3713528"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Kodes / Bereiche</a:t>
            </a:r>
            <a:endParaRPr lang="en-US" sz="1327" dirty="0"/>
          </a:p>
        </p:txBody>
      </p:sp>
      <p:sp>
        <p:nvSpPr>
          <p:cNvPr id="22" name="Shape 19"/>
          <p:cNvSpPr/>
          <p:nvPr/>
        </p:nvSpPr>
        <p:spPr>
          <a:xfrm>
            <a:off x="438912" y="2459736"/>
            <a:ext cx="6631186" cy="454025"/>
          </a:xfrm>
          <a:prstGeom prst="rect">
            <a:avLst/>
          </a:prstGeom>
          <a:solidFill>
            <a:srgbClr val="FFFFFF"/>
          </a:solidFill>
          <a:ln w="12700">
            <a:solidFill>
              <a:srgbClr val="FFFFFF"/>
            </a:solidFill>
            <a:prstDash val="solid"/>
          </a:ln>
        </p:spPr>
      </p:sp>
      <p:sp>
        <p:nvSpPr>
          <p:cNvPr id="23" name="Text 20"/>
          <p:cNvSpPr/>
          <p:nvPr/>
        </p:nvSpPr>
        <p:spPr>
          <a:xfrm>
            <a:off x="557784" y="2528316"/>
            <a:ext cx="6393442" cy="316865"/>
          </a:xfrm>
          <a:prstGeom prst="rect">
            <a:avLst/>
          </a:prstGeom>
          <a:noFill/>
          <a:ln/>
        </p:spPr>
        <p:txBody>
          <a:bodyPr wrap="square" lIns="0" tIns="0" rIns="0" bIns="0" rtlCol="0" anchor="ctr"/>
          <a:lstStyle/>
          <a:p>
            <a:pPr marL="0" indent="0">
              <a:lnSpc>
                <a:spcPct val="104000"/>
              </a:lnSpc>
              <a:buNone/>
            </a:pPr>
            <a:r>
              <a:rPr lang="en-US" sz="1548" b="1" dirty="0">
                <a:solidFill>
                  <a:srgbClr val="243239"/>
                </a:solidFill>
                <a:latin typeface="Arial" pitchFamily="34" charset="0"/>
                <a:ea typeface="Arial" pitchFamily="34" charset="-122"/>
                <a:cs typeface="Arial" pitchFamily="34" charset="-120"/>
              </a:rPr>
              <a:t>Gefässkatheter: PICC ist kein getunneltes System</a:t>
            </a:r>
            <a:endParaRPr lang="en-US" sz="1548" dirty="0"/>
          </a:p>
        </p:txBody>
      </p:sp>
      <p:sp>
        <p:nvSpPr>
          <p:cNvPr id="24" name="Shape 21"/>
          <p:cNvSpPr/>
          <p:nvPr/>
        </p:nvSpPr>
        <p:spPr>
          <a:xfrm>
            <a:off x="7070098" y="2459736"/>
            <a:ext cx="731717" cy="454025"/>
          </a:xfrm>
          <a:prstGeom prst="rect">
            <a:avLst/>
          </a:prstGeom>
          <a:solidFill>
            <a:srgbClr val="FFFFFF"/>
          </a:solidFill>
          <a:ln w="12700">
            <a:solidFill>
              <a:srgbClr val="FFFFFF"/>
            </a:solidFill>
            <a:prstDash val="solid"/>
          </a:ln>
        </p:spPr>
      </p:sp>
      <p:sp>
        <p:nvSpPr>
          <p:cNvPr id="25" name="Text 22"/>
          <p:cNvSpPr/>
          <p:nvPr/>
        </p:nvSpPr>
        <p:spPr>
          <a:xfrm>
            <a:off x="7188970" y="2528316"/>
            <a:ext cx="493973" cy="316865"/>
          </a:xfrm>
          <a:prstGeom prst="rect">
            <a:avLst/>
          </a:prstGeom>
          <a:noFill/>
          <a:ln/>
        </p:spPr>
        <p:txBody>
          <a:bodyPr wrap="square" lIns="0" tIns="0" rIns="0" bIns="0" rtlCol="0" anchor="ctr"/>
          <a:lstStyle/>
          <a:p>
            <a:pPr marL="0" indent="0">
              <a:lnSpc>
                <a:spcPct val="104000"/>
              </a:lnSpc>
              <a:buNone/>
            </a:pPr>
            <a:r>
              <a:rPr lang="en-US" sz="1548" dirty="0">
                <a:solidFill>
                  <a:srgbClr val="243239"/>
                </a:solidFill>
                <a:latin typeface="Arial" pitchFamily="34" charset="0"/>
                <a:ea typeface="Arial" pitchFamily="34" charset="-122"/>
                <a:cs typeface="Arial" pitchFamily="34" charset="-120"/>
              </a:rPr>
              <a:t>26</a:t>
            </a:r>
            <a:endParaRPr lang="en-US" sz="1548" dirty="0"/>
          </a:p>
        </p:txBody>
      </p:sp>
      <p:sp>
        <p:nvSpPr>
          <p:cNvPr id="26" name="Shape 23"/>
          <p:cNvSpPr/>
          <p:nvPr/>
        </p:nvSpPr>
        <p:spPr>
          <a:xfrm>
            <a:off x="7801816" y="2459736"/>
            <a:ext cx="3951272" cy="454025"/>
          </a:xfrm>
          <a:prstGeom prst="rect">
            <a:avLst/>
          </a:prstGeom>
          <a:solidFill>
            <a:srgbClr val="FFFFFF"/>
          </a:solidFill>
          <a:ln w="12700">
            <a:solidFill>
              <a:srgbClr val="FFFFFF"/>
            </a:solidFill>
            <a:prstDash val="solid"/>
          </a:ln>
        </p:spPr>
      </p:sp>
      <p:sp>
        <p:nvSpPr>
          <p:cNvPr id="27" name="Text 24"/>
          <p:cNvSpPr/>
          <p:nvPr/>
        </p:nvSpPr>
        <p:spPr>
          <a:xfrm>
            <a:off x="7920688" y="2528316"/>
            <a:ext cx="3713528" cy="316865"/>
          </a:xfrm>
          <a:prstGeom prst="rect">
            <a:avLst/>
          </a:prstGeom>
          <a:noFill/>
          <a:ln/>
        </p:spPr>
        <p:txBody>
          <a:bodyPr wrap="square" lIns="0" tIns="0" rIns="0" bIns="0" rtlCol="0" anchor="ctr"/>
          <a:lstStyle/>
          <a:p>
            <a:pPr marL="0" indent="0">
              <a:lnSpc>
                <a:spcPct val="104000"/>
              </a:lnSpc>
              <a:buNone/>
            </a:pPr>
            <a:r>
              <a:rPr lang="en-US" sz="1548" dirty="0">
                <a:solidFill>
                  <a:srgbClr val="243239"/>
                </a:solidFill>
                <a:latin typeface="Arial" pitchFamily="34" charset="0"/>
                <a:ea typeface="Arial" pitchFamily="34" charset="-122"/>
                <a:cs typeface="Arial" pitchFamily="34" charset="-120"/>
              </a:rPr>
              <a:t>38.93.10, 38.93.11, 38.93.20</a:t>
            </a:r>
            <a:endParaRPr lang="en-US" sz="1548" dirty="0"/>
          </a:p>
        </p:txBody>
      </p:sp>
      <p:sp>
        <p:nvSpPr>
          <p:cNvPr id="28" name="Shape 25"/>
          <p:cNvSpPr/>
          <p:nvPr/>
        </p:nvSpPr>
        <p:spPr>
          <a:xfrm>
            <a:off x="438912" y="2913761"/>
            <a:ext cx="6631186" cy="454025"/>
          </a:xfrm>
          <a:prstGeom prst="rect">
            <a:avLst/>
          </a:prstGeom>
          <a:solidFill>
            <a:srgbClr val="F0EBE1"/>
          </a:solidFill>
          <a:ln w="12700">
            <a:solidFill>
              <a:srgbClr val="F0EBE1"/>
            </a:solidFill>
            <a:prstDash val="solid"/>
          </a:ln>
        </p:spPr>
      </p:sp>
      <p:sp>
        <p:nvSpPr>
          <p:cNvPr id="29" name="Text 26"/>
          <p:cNvSpPr/>
          <p:nvPr/>
        </p:nvSpPr>
        <p:spPr>
          <a:xfrm>
            <a:off x="557784" y="2982341"/>
            <a:ext cx="6393442" cy="316865"/>
          </a:xfrm>
          <a:prstGeom prst="rect">
            <a:avLst/>
          </a:prstGeom>
          <a:noFill/>
          <a:ln/>
        </p:spPr>
        <p:txBody>
          <a:bodyPr wrap="square" lIns="0" tIns="0" rIns="0" bIns="0" rtlCol="0" anchor="ctr"/>
          <a:lstStyle/>
          <a:p>
            <a:pPr marL="0" indent="0">
              <a:lnSpc>
                <a:spcPct val="104000"/>
              </a:lnSpc>
              <a:buNone/>
            </a:pPr>
            <a:r>
              <a:rPr lang="en-US" sz="1548" b="1" dirty="0">
                <a:solidFill>
                  <a:srgbClr val="243239"/>
                </a:solidFill>
                <a:latin typeface="Arial" pitchFamily="34" charset="0"/>
                <a:ea typeface="Arial" pitchFamily="34" charset="-122"/>
                <a:cs typeface="Arial" pitchFamily="34" charset="-120"/>
              </a:rPr>
              <a:t>Weitere gefässbezogene Bereinigungen</a:t>
            </a:r>
            <a:endParaRPr lang="en-US" sz="1548" dirty="0"/>
          </a:p>
        </p:txBody>
      </p:sp>
      <p:sp>
        <p:nvSpPr>
          <p:cNvPr id="30" name="Shape 27"/>
          <p:cNvSpPr/>
          <p:nvPr/>
        </p:nvSpPr>
        <p:spPr>
          <a:xfrm>
            <a:off x="7070098" y="2913761"/>
            <a:ext cx="731717" cy="454025"/>
          </a:xfrm>
          <a:prstGeom prst="rect">
            <a:avLst/>
          </a:prstGeom>
          <a:solidFill>
            <a:srgbClr val="F0EBE1"/>
          </a:solidFill>
          <a:ln w="12700">
            <a:solidFill>
              <a:srgbClr val="F0EBE1"/>
            </a:solidFill>
            <a:prstDash val="solid"/>
          </a:ln>
        </p:spPr>
      </p:sp>
      <p:sp>
        <p:nvSpPr>
          <p:cNvPr id="31" name="Text 28"/>
          <p:cNvSpPr/>
          <p:nvPr/>
        </p:nvSpPr>
        <p:spPr>
          <a:xfrm>
            <a:off x="7188970" y="2982341"/>
            <a:ext cx="493973" cy="316865"/>
          </a:xfrm>
          <a:prstGeom prst="rect">
            <a:avLst/>
          </a:prstGeom>
          <a:noFill/>
          <a:ln/>
        </p:spPr>
        <p:txBody>
          <a:bodyPr wrap="square" lIns="0" tIns="0" rIns="0" bIns="0" rtlCol="0" anchor="ctr"/>
          <a:lstStyle/>
          <a:p>
            <a:pPr marL="0" indent="0">
              <a:lnSpc>
                <a:spcPct val="104000"/>
              </a:lnSpc>
              <a:buNone/>
            </a:pPr>
            <a:r>
              <a:rPr lang="en-US" sz="1548" dirty="0">
                <a:solidFill>
                  <a:srgbClr val="243239"/>
                </a:solidFill>
                <a:latin typeface="Arial" pitchFamily="34" charset="0"/>
                <a:ea typeface="Arial" pitchFamily="34" charset="-122"/>
                <a:cs typeface="Arial" pitchFamily="34" charset="-120"/>
              </a:rPr>
              <a:t>27</a:t>
            </a:r>
            <a:endParaRPr lang="en-US" sz="1548" dirty="0"/>
          </a:p>
        </p:txBody>
      </p:sp>
      <p:sp>
        <p:nvSpPr>
          <p:cNvPr id="32" name="Shape 29"/>
          <p:cNvSpPr/>
          <p:nvPr/>
        </p:nvSpPr>
        <p:spPr>
          <a:xfrm>
            <a:off x="7801816" y="2913761"/>
            <a:ext cx="3951272" cy="454025"/>
          </a:xfrm>
          <a:prstGeom prst="rect">
            <a:avLst/>
          </a:prstGeom>
          <a:solidFill>
            <a:srgbClr val="F0EBE1"/>
          </a:solidFill>
          <a:ln w="12700">
            <a:solidFill>
              <a:srgbClr val="F0EBE1"/>
            </a:solidFill>
            <a:prstDash val="solid"/>
          </a:ln>
        </p:spPr>
      </p:sp>
      <p:sp>
        <p:nvSpPr>
          <p:cNvPr id="33" name="Text 30"/>
          <p:cNvSpPr/>
          <p:nvPr/>
        </p:nvSpPr>
        <p:spPr>
          <a:xfrm>
            <a:off x="7920688" y="2982341"/>
            <a:ext cx="3713528" cy="316865"/>
          </a:xfrm>
          <a:prstGeom prst="rect">
            <a:avLst/>
          </a:prstGeom>
          <a:noFill/>
          <a:ln/>
        </p:spPr>
        <p:txBody>
          <a:bodyPr wrap="square" lIns="0" tIns="0" rIns="0" bIns="0" rtlCol="0" anchor="ctr"/>
          <a:lstStyle/>
          <a:p>
            <a:pPr marL="0" indent="0">
              <a:lnSpc>
                <a:spcPct val="104000"/>
              </a:lnSpc>
              <a:buNone/>
            </a:pPr>
            <a:r>
              <a:rPr lang="en-US" sz="1548" dirty="0">
                <a:solidFill>
                  <a:srgbClr val="243239"/>
                </a:solidFill>
                <a:latin typeface="Arial" pitchFamily="34" charset="0"/>
                <a:ea typeface="Arial" pitchFamily="34" charset="-122"/>
                <a:cs typeface="Arial" pitchFamily="34" charset="-120"/>
              </a:rPr>
              <a:t>39.66, 39.76, 39.77, 39.79 ...</a:t>
            </a:r>
            <a:endParaRPr lang="en-US" sz="1548" dirty="0"/>
          </a:p>
        </p:txBody>
      </p:sp>
      <p:sp>
        <p:nvSpPr>
          <p:cNvPr id="34" name="Shape 31"/>
          <p:cNvSpPr/>
          <p:nvPr/>
        </p:nvSpPr>
        <p:spPr>
          <a:xfrm>
            <a:off x="438912" y="3367786"/>
            <a:ext cx="6631186" cy="454025"/>
          </a:xfrm>
          <a:prstGeom prst="rect">
            <a:avLst/>
          </a:prstGeom>
          <a:solidFill>
            <a:srgbClr val="FFFFFF"/>
          </a:solidFill>
          <a:ln w="12700">
            <a:solidFill>
              <a:srgbClr val="FFFFFF"/>
            </a:solidFill>
            <a:prstDash val="solid"/>
          </a:ln>
        </p:spPr>
      </p:sp>
      <p:sp>
        <p:nvSpPr>
          <p:cNvPr id="35" name="Text 32"/>
          <p:cNvSpPr/>
          <p:nvPr/>
        </p:nvSpPr>
        <p:spPr>
          <a:xfrm>
            <a:off x="557784" y="3436366"/>
            <a:ext cx="6393442" cy="316865"/>
          </a:xfrm>
          <a:prstGeom prst="rect">
            <a:avLst/>
          </a:prstGeom>
          <a:noFill/>
          <a:ln/>
        </p:spPr>
        <p:txBody>
          <a:bodyPr wrap="square" lIns="0" tIns="0" rIns="0" bIns="0" rtlCol="0" anchor="ctr"/>
          <a:lstStyle/>
          <a:p>
            <a:pPr marL="0" indent="0">
              <a:lnSpc>
                <a:spcPct val="104000"/>
              </a:lnSpc>
              <a:buNone/>
            </a:pPr>
            <a:r>
              <a:rPr lang="en-US" sz="1548" b="1" dirty="0">
                <a:solidFill>
                  <a:srgbClr val="243239"/>
                </a:solidFill>
                <a:latin typeface="Arial" pitchFamily="34" charset="0"/>
                <a:ea typeface="Arial" pitchFamily="34" charset="-122"/>
                <a:cs typeface="Arial" pitchFamily="34" charset="-120"/>
              </a:rPr>
              <a:t>39.95.- wird durch drei Verfahrensfamilien ersetzt</a:t>
            </a:r>
            <a:endParaRPr lang="en-US" sz="1548" dirty="0"/>
          </a:p>
        </p:txBody>
      </p:sp>
      <p:sp>
        <p:nvSpPr>
          <p:cNvPr id="36" name="Shape 33"/>
          <p:cNvSpPr/>
          <p:nvPr/>
        </p:nvSpPr>
        <p:spPr>
          <a:xfrm>
            <a:off x="7070098" y="3367786"/>
            <a:ext cx="731717" cy="454025"/>
          </a:xfrm>
          <a:prstGeom prst="rect">
            <a:avLst/>
          </a:prstGeom>
          <a:solidFill>
            <a:srgbClr val="FFFFFF"/>
          </a:solidFill>
          <a:ln w="12700">
            <a:solidFill>
              <a:srgbClr val="FFFFFF"/>
            </a:solidFill>
            <a:prstDash val="solid"/>
          </a:ln>
        </p:spPr>
      </p:sp>
      <p:sp>
        <p:nvSpPr>
          <p:cNvPr id="37" name="Text 34"/>
          <p:cNvSpPr/>
          <p:nvPr/>
        </p:nvSpPr>
        <p:spPr>
          <a:xfrm>
            <a:off x="7188970" y="3436366"/>
            <a:ext cx="493973" cy="316865"/>
          </a:xfrm>
          <a:prstGeom prst="rect">
            <a:avLst/>
          </a:prstGeom>
          <a:noFill/>
          <a:ln/>
        </p:spPr>
        <p:txBody>
          <a:bodyPr wrap="square" lIns="0" tIns="0" rIns="0" bIns="0" rtlCol="0" anchor="ctr"/>
          <a:lstStyle/>
          <a:p>
            <a:pPr marL="0" indent="0">
              <a:lnSpc>
                <a:spcPct val="104000"/>
              </a:lnSpc>
              <a:buNone/>
            </a:pPr>
            <a:r>
              <a:rPr lang="en-US" sz="1548" dirty="0">
                <a:solidFill>
                  <a:srgbClr val="243239"/>
                </a:solidFill>
                <a:latin typeface="Arial" pitchFamily="34" charset="0"/>
                <a:ea typeface="Arial" pitchFamily="34" charset="-122"/>
                <a:cs typeface="Arial" pitchFamily="34" charset="-120"/>
              </a:rPr>
              <a:t>28</a:t>
            </a:r>
            <a:endParaRPr lang="en-US" sz="1548" dirty="0"/>
          </a:p>
        </p:txBody>
      </p:sp>
      <p:sp>
        <p:nvSpPr>
          <p:cNvPr id="38" name="Shape 35"/>
          <p:cNvSpPr/>
          <p:nvPr/>
        </p:nvSpPr>
        <p:spPr>
          <a:xfrm>
            <a:off x="7801816" y="3367786"/>
            <a:ext cx="3951272" cy="454025"/>
          </a:xfrm>
          <a:prstGeom prst="rect">
            <a:avLst/>
          </a:prstGeom>
          <a:solidFill>
            <a:srgbClr val="FFFFFF"/>
          </a:solidFill>
          <a:ln w="12700">
            <a:solidFill>
              <a:srgbClr val="FFFFFF"/>
            </a:solidFill>
            <a:prstDash val="solid"/>
          </a:ln>
        </p:spPr>
      </p:sp>
      <p:sp>
        <p:nvSpPr>
          <p:cNvPr id="39" name="Text 36"/>
          <p:cNvSpPr/>
          <p:nvPr/>
        </p:nvSpPr>
        <p:spPr>
          <a:xfrm>
            <a:off x="7920688" y="3436366"/>
            <a:ext cx="3713528" cy="316865"/>
          </a:xfrm>
          <a:prstGeom prst="rect">
            <a:avLst/>
          </a:prstGeom>
          <a:noFill/>
          <a:ln/>
        </p:spPr>
        <p:txBody>
          <a:bodyPr wrap="square" lIns="0" tIns="0" rIns="0" bIns="0" rtlCol="0" anchor="ctr"/>
          <a:lstStyle/>
          <a:p>
            <a:pPr marL="0" indent="0">
              <a:lnSpc>
                <a:spcPct val="104000"/>
              </a:lnSpc>
              <a:buNone/>
            </a:pPr>
            <a:r>
              <a:rPr lang="en-US" sz="1548" dirty="0">
                <a:solidFill>
                  <a:srgbClr val="243239"/>
                </a:solidFill>
                <a:latin typeface="Arial" pitchFamily="34" charset="0"/>
                <a:ea typeface="Arial" pitchFamily="34" charset="-122"/>
                <a:cs typeface="Arial" pitchFamily="34" charset="-120"/>
              </a:rPr>
              <a:t>39.95, 39.95.I, 39.9B, 39.9C ...</a:t>
            </a:r>
            <a:endParaRPr lang="en-US" sz="1548" dirty="0"/>
          </a:p>
        </p:txBody>
      </p:sp>
      <p:sp>
        <p:nvSpPr>
          <p:cNvPr id="40" name="Shape 37"/>
          <p:cNvSpPr/>
          <p:nvPr/>
        </p:nvSpPr>
        <p:spPr>
          <a:xfrm>
            <a:off x="438912" y="3821811"/>
            <a:ext cx="6631186" cy="454025"/>
          </a:xfrm>
          <a:prstGeom prst="rect">
            <a:avLst/>
          </a:prstGeom>
          <a:solidFill>
            <a:srgbClr val="F0EBE1"/>
          </a:solidFill>
          <a:ln w="12700">
            <a:solidFill>
              <a:srgbClr val="F0EBE1"/>
            </a:solidFill>
            <a:prstDash val="solid"/>
          </a:ln>
        </p:spPr>
      </p:sp>
      <p:sp>
        <p:nvSpPr>
          <p:cNvPr id="41" name="Text 38"/>
          <p:cNvSpPr/>
          <p:nvPr/>
        </p:nvSpPr>
        <p:spPr>
          <a:xfrm>
            <a:off x="557784" y="3890391"/>
            <a:ext cx="6393442" cy="316865"/>
          </a:xfrm>
          <a:prstGeom prst="rect">
            <a:avLst/>
          </a:prstGeom>
          <a:noFill/>
          <a:ln/>
        </p:spPr>
        <p:txBody>
          <a:bodyPr wrap="square" lIns="0" tIns="0" rIns="0" bIns="0" rtlCol="0" anchor="ctr"/>
          <a:lstStyle/>
          <a:p>
            <a:pPr marL="0" indent="0">
              <a:lnSpc>
                <a:spcPct val="104000"/>
              </a:lnSpc>
              <a:buNone/>
            </a:pPr>
            <a:r>
              <a:rPr lang="en-US" sz="1548" b="1" dirty="0">
                <a:solidFill>
                  <a:srgbClr val="243239"/>
                </a:solidFill>
                <a:latin typeface="Arial" pitchFamily="34" charset="0"/>
                <a:ea typeface="Arial" pitchFamily="34" charset="-122"/>
                <a:cs typeface="Arial" pitchFamily="34" charset="-120"/>
              </a:rPr>
              <a:t>Dialyse: vier Angaben steuern die Kodewahl</a:t>
            </a:r>
            <a:endParaRPr lang="en-US" sz="1548" dirty="0"/>
          </a:p>
        </p:txBody>
      </p:sp>
      <p:sp>
        <p:nvSpPr>
          <p:cNvPr id="42" name="Shape 39"/>
          <p:cNvSpPr/>
          <p:nvPr/>
        </p:nvSpPr>
        <p:spPr>
          <a:xfrm>
            <a:off x="7070098" y="3821811"/>
            <a:ext cx="731717" cy="454025"/>
          </a:xfrm>
          <a:prstGeom prst="rect">
            <a:avLst/>
          </a:prstGeom>
          <a:solidFill>
            <a:srgbClr val="F0EBE1"/>
          </a:solidFill>
          <a:ln w="12700">
            <a:solidFill>
              <a:srgbClr val="F0EBE1"/>
            </a:solidFill>
            <a:prstDash val="solid"/>
          </a:ln>
        </p:spPr>
      </p:sp>
      <p:sp>
        <p:nvSpPr>
          <p:cNvPr id="43" name="Text 40"/>
          <p:cNvSpPr/>
          <p:nvPr/>
        </p:nvSpPr>
        <p:spPr>
          <a:xfrm>
            <a:off x="7188970" y="3890391"/>
            <a:ext cx="493973" cy="316865"/>
          </a:xfrm>
          <a:prstGeom prst="rect">
            <a:avLst/>
          </a:prstGeom>
          <a:noFill/>
          <a:ln/>
        </p:spPr>
        <p:txBody>
          <a:bodyPr wrap="square" lIns="0" tIns="0" rIns="0" bIns="0" rtlCol="0" anchor="ctr"/>
          <a:lstStyle/>
          <a:p>
            <a:pPr marL="0" indent="0">
              <a:lnSpc>
                <a:spcPct val="104000"/>
              </a:lnSpc>
              <a:buNone/>
            </a:pPr>
            <a:r>
              <a:rPr lang="en-US" sz="1548" dirty="0">
                <a:solidFill>
                  <a:srgbClr val="243239"/>
                </a:solidFill>
                <a:latin typeface="Arial" pitchFamily="34" charset="0"/>
                <a:ea typeface="Arial" pitchFamily="34" charset="-122"/>
                <a:cs typeface="Arial" pitchFamily="34" charset="-120"/>
              </a:rPr>
              <a:t>29</a:t>
            </a:r>
            <a:endParaRPr lang="en-US" sz="1548" dirty="0"/>
          </a:p>
        </p:txBody>
      </p:sp>
      <p:sp>
        <p:nvSpPr>
          <p:cNvPr id="44" name="Shape 41"/>
          <p:cNvSpPr/>
          <p:nvPr/>
        </p:nvSpPr>
        <p:spPr>
          <a:xfrm>
            <a:off x="7801816" y="3821811"/>
            <a:ext cx="3951272" cy="454025"/>
          </a:xfrm>
          <a:prstGeom prst="rect">
            <a:avLst/>
          </a:prstGeom>
          <a:solidFill>
            <a:srgbClr val="F0EBE1"/>
          </a:solidFill>
          <a:ln w="12700">
            <a:solidFill>
              <a:srgbClr val="F0EBE1"/>
            </a:solidFill>
            <a:prstDash val="solid"/>
          </a:ln>
        </p:spPr>
      </p:sp>
      <p:sp>
        <p:nvSpPr>
          <p:cNvPr id="45" name="Text 42"/>
          <p:cNvSpPr/>
          <p:nvPr/>
        </p:nvSpPr>
        <p:spPr>
          <a:xfrm>
            <a:off x="7920688" y="3890391"/>
            <a:ext cx="3713528" cy="316865"/>
          </a:xfrm>
          <a:prstGeom prst="rect">
            <a:avLst/>
          </a:prstGeom>
          <a:noFill/>
          <a:ln/>
        </p:spPr>
        <p:txBody>
          <a:bodyPr wrap="square" lIns="0" tIns="0" rIns="0" bIns="0" rtlCol="0" anchor="ctr"/>
          <a:lstStyle/>
          <a:p>
            <a:pPr marL="0" indent="0">
              <a:lnSpc>
                <a:spcPct val="104000"/>
              </a:lnSpc>
              <a:buNone/>
            </a:pPr>
            <a:r>
              <a:rPr lang="en-US" sz="1548" dirty="0">
                <a:solidFill>
                  <a:srgbClr val="243239"/>
                </a:solidFill>
                <a:latin typeface="Arial" pitchFamily="34" charset="0"/>
                <a:ea typeface="Arial" pitchFamily="34" charset="-122"/>
                <a:cs typeface="Arial" pitchFamily="34" charset="-120"/>
              </a:rPr>
              <a:t>39.9B, 39.9B.3, 39.9B.7, 39.9C.3 ...</a:t>
            </a:r>
            <a:endParaRPr lang="en-US" sz="1548" dirty="0"/>
          </a:p>
        </p:txBody>
      </p:sp>
      <p:sp>
        <p:nvSpPr>
          <p:cNvPr id="46" name="Shape 43"/>
          <p:cNvSpPr/>
          <p:nvPr/>
        </p:nvSpPr>
        <p:spPr>
          <a:xfrm>
            <a:off x="438912" y="4275836"/>
            <a:ext cx="6631186" cy="637667"/>
          </a:xfrm>
          <a:prstGeom prst="rect">
            <a:avLst/>
          </a:prstGeom>
          <a:solidFill>
            <a:srgbClr val="FFFFFF"/>
          </a:solidFill>
          <a:ln w="12700">
            <a:solidFill>
              <a:srgbClr val="FFFFFF"/>
            </a:solidFill>
            <a:prstDash val="solid"/>
          </a:ln>
        </p:spPr>
      </p:sp>
      <p:sp>
        <p:nvSpPr>
          <p:cNvPr id="47" name="Text 44"/>
          <p:cNvSpPr/>
          <p:nvPr/>
        </p:nvSpPr>
        <p:spPr>
          <a:xfrm>
            <a:off x="557784" y="4344416"/>
            <a:ext cx="6393442" cy="500507"/>
          </a:xfrm>
          <a:prstGeom prst="rect">
            <a:avLst/>
          </a:prstGeom>
          <a:noFill/>
          <a:ln/>
        </p:spPr>
        <p:txBody>
          <a:bodyPr wrap="square" lIns="0" tIns="0" rIns="0" bIns="0" rtlCol="0" anchor="ctr"/>
          <a:lstStyle/>
          <a:p>
            <a:pPr marL="0" indent="0">
              <a:lnSpc>
                <a:spcPct val="104000"/>
              </a:lnSpc>
              <a:buNone/>
            </a:pPr>
            <a:r>
              <a:rPr lang="en-US" sz="1548" b="1" dirty="0">
                <a:solidFill>
                  <a:srgbClr val="243239"/>
                </a:solidFill>
                <a:latin typeface="Arial" pitchFamily="34" charset="0"/>
                <a:ea typeface="Arial" pitchFamily="34" charset="-122"/>
                <a:cs typeface="Arial" pitchFamily="34" charset="-120"/>
              </a:rPr>
              <a:t>Neue Familien bei intermittierenden Verfahren</a:t>
            </a:r>
            <a:endParaRPr lang="en-US" sz="1548" dirty="0"/>
          </a:p>
        </p:txBody>
      </p:sp>
      <p:sp>
        <p:nvSpPr>
          <p:cNvPr id="48" name="Shape 45"/>
          <p:cNvSpPr/>
          <p:nvPr/>
        </p:nvSpPr>
        <p:spPr>
          <a:xfrm>
            <a:off x="7070098" y="4275836"/>
            <a:ext cx="731717" cy="637667"/>
          </a:xfrm>
          <a:prstGeom prst="rect">
            <a:avLst/>
          </a:prstGeom>
          <a:solidFill>
            <a:srgbClr val="FFFFFF"/>
          </a:solidFill>
          <a:ln w="12700">
            <a:solidFill>
              <a:srgbClr val="FFFFFF"/>
            </a:solidFill>
            <a:prstDash val="solid"/>
          </a:ln>
        </p:spPr>
      </p:sp>
      <p:sp>
        <p:nvSpPr>
          <p:cNvPr id="49" name="Text 46"/>
          <p:cNvSpPr/>
          <p:nvPr/>
        </p:nvSpPr>
        <p:spPr>
          <a:xfrm>
            <a:off x="7188970" y="4344416"/>
            <a:ext cx="493973" cy="500507"/>
          </a:xfrm>
          <a:prstGeom prst="rect">
            <a:avLst/>
          </a:prstGeom>
          <a:noFill/>
          <a:ln/>
        </p:spPr>
        <p:txBody>
          <a:bodyPr wrap="square" lIns="0" tIns="0" rIns="0" bIns="0" rtlCol="0" anchor="ctr"/>
          <a:lstStyle/>
          <a:p>
            <a:pPr marL="0" indent="0">
              <a:lnSpc>
                <a:spcPct val="104000"/>
              </a:lnSpc>
              <a:buNone/>
            </a:pPr>
            <a:r>
              <a:rPr lang="en-US" sz="1548" dirty="0">
                <a:solidFill>
                  <a:srgbClr val="243239"/>
                </a:solidFill>
                <a:latin typeface="Arial" pitchFamily="34" charset="0"/>
                <a:ea typeface="Arial" pitchFamily="34" charset="-122"/>
                <a:cs typeface="Arial" pitchFamily="34" charset="-120"/>
              </a:rPr>
              <a:t>30</a:t>
            </a:r>
            <a:endParaRPr lang="en-US" sz="1548" dirty="0"/>
          </a:p>
        </p:txBody>
      </p:sp>
      <p:sp>
        <p:nvSpPr>
          <p:cNvPr id="50" name="Shape 47"/>
          <p:cNvSpPr/>
          <p:nvPr/>
        </p:nvSpPr>
        <p:spPr>
          <a:xfrm>
            <a:off x="7801816" y="4275836"/>
            <a:ext cx="3951272" cy="637667"/>
          </a:xfrm>
          <a:prstGeom prst="rect">
            <a:avLst/>
          </a:prstGeom>
          <a:solidFill>
            <a:srgbClr val="FFFFFF"/>
          </a:solidFill>
          <a:ln w="12700">
            <a:solidFill>
              <a:srgbClr val="FFFFFF"/>
            </a:solidFill>
            <a:prstDash val="solid"/>
          </a:ln>
        </p:spPr>
      </p:sp>
      <p:sp>
        <p:nvSpPr>
          <p:cNvPr id="51" name="Text 48"/>
          <p:cNvSpPr/>
          <p:nvPr/>
        </p:nvSpPr>
        <p:spPr>
          <a:xfrm>
            <a:off x="7920688" y="4344416"/>
            <a:ext cx="3713528" cy="500507"/>
          </a:xfrm>
          <a:prstGeom prst="rect">
            <a:avLst/>
          </a:prstGeom>
          <a:noFill/>
          <a:ln/>
        </p:spPr>
        <p:txBody>
          <a:bodyPr wrap="square" lIns="0" tIns="0" rIns="0" bIns="0" rtlCol="0" anchor="ctr"/>
          <a:lstStyle/>
          <a:p>
            <a:pPr marL="0" indent="0">
              <a:lnSpc>
                <a:spcPct val="104000"/>
              </a:lnSpc>
              <a:buNone/>
            </a:pPr>
            <a:r>
              <a:rPr lang="en-US" sz="1548" dirty="0">
                <a:solidFill>
                  <a:srgbClr val="243239"/>
                </a:solidFill>
                <a:latin typeface="Arial" pitchFamily="34" charset="0"/>
                <a:ea typeface="Arial" pitchFamily="34" charset="-122"/>
                <a:cs typeface="Arial" pitchFamily="34" charset="-120"/>
              </a:rPr>
              <a:t>39.9B.11, 39.9B.12, 39.9B.21, 39.9B.22 ...</a:t>
            </a:r>
            <a:endParaRPr lang="en-US" sz="1548" dirty="0"/>
          </a:p>
        </p:txBody>
      </p:sp>
      <p:sp>
        <p:nvSpPr>
          <p:cNvPr id="52" name="Shape 49"/>
          <p:cNvSpPr/>
          <p:nvPr/>
        </p:nvSpPr>
        <p:spPr>
          <a:xfrm>
            <a:off x="438912" y="4913503"/>
            <a:ext cx="6631186" cy="454025"/>
          </a:xfrm>
          <a:prstGeom prst="rect">
            <a:avLst/>
          </a:prstGeom>
          <a:solidFill>
            <a:srgbClr val="F0EBE1"/>
          </a:solidFill>
          <a:ln w="12700">
            <a:solidFill>
              <a:srgbClr val="F0EBE1"/>
            </a:solidFill>
            <a:prstDash val="solid"/>
          </a:ln>
        </p:spPr>
      </p:sp>
      <p:sp>
        <p:nvSpPr>
          <p:cNvPr id="53" name="Text 50"/>
          <p:cNvSpPr/>
          <p:nvPr/>
        </p:nvSpPr>
        <p:spPr>
          <a:xfrm>
            <a:off x="557784" y="4982083"/>
            <a:ext cx="6393442" cy="316865"/>
          </a:xfrm>
          <a:prstGeom prst="rect">
            <a:avLst/>
          </a:prstGeom>
          <a:noFill/>
          <a:ln/>
        </p:spPr>
        <p:txBody>
          <a:bodyPr wrap="square" lIns="0" tIns="0" rIns="0" bIns="0" rtlCol="0" anchor="ctr"/>
          <a:lstStyle/>
          <a:p>
            <a:pPr marL="0" indent="0">
              <a:lnSpc>
                <a:spcPct val="104000"/>
              </a:lnSpc>
              <a:buNone/>
            </a:pPr>
            <a:r>
              <a:rPr lang="en-US" sz="1548" b="1" dirty="0">
                <a:solidFill>
                  <a:srgbClr val="243239"/>
                </a:solidFill>
                <a:latin typeface="Arial" pitchFamily="34" charset="0"/>
                <a:ea typeface="Arial" pitchFamily="34" charset="-122"/>
                <a:cs typeface="Arial" pitchFamily="34" charset="-120"/>
              </a:rPr>
              <a:t>CVVHD: die ersten Intervalle im Direktvergleich</a:t>
            </a:r>
            <a:endParaRPr lang="en-US" sz="1548" dirty="0"/>
          </a:p>
        </p:txBody>
      </p:sp>
      <p:sp>
        <p:nvSpPr>
          <p:cNvPr id="54" name="Shape 51"/>
          <p:cNvSpPr/>
          <p:nvPr/>
        </p:nvSpPr>
        <p:spPr>
          <a:xfrm>
            <a:off x="7070098" y="4913503"/>
            <a:ext cx="731717" cy="454025"/>
          </a:xfrm>
          <a:prstGeom prst="rect">
            <a:avLst/>
          </a:prstGeom>
          <a:solidFill>
            <a:srgbClr val="F0EBE1"/>
          </a:solidFill>
          <a:ln w="12700">
            <a:solidFill>
              <a:srgbClr val="F0EBE1"/>
            </a:solidFill>
            <a:prstDash val="solid"/>
          </a:ln>
        </p:spPr>
      </p:sp>
      <p:sp>
        <p:nvSpPr>
          <p:cNvPr id="55" name="Text 52"/>
          <p:cNvSpPr/>
          <p:nvPr/>
        </p:nvSpPr>
        <p:spPr>
          <a:xfrm>
            <a:off x="7188970" y="4982083"/>
            <a:ext cx="493973" cy="316865"/>
          </a:xfrm>
          <a:prstGeom prst="rect">
            <a:avLst/>
          </a:prstGeom>
          <a:noFill/>
          <a:ln/>
        </p:spPr>
        <p:txBody>
          <a:bodyPr wrap="square" lIns="0" tIns="0" rIns="0" bIns="0" rtlCol="0" anchor="ctr"/>
          <a:lstStyle/>
          <a:p>
            <a:pPr marL="0" indent="0">
              <a:lnSpc>
                <a:spcPct val="104000"/>
              </a:lnSpc>
              <a:buNone/>
            </a:pPr>
            <a:r>
              <a:rPr lang="en-US" sz="1548" dirty="0">
                <a:solidFill>
                  <a:srgbClr val="243239"/>
                </a:solidFill>
                <a:latin typeface="Arial" pitchFamily="34" charset="0"/>
                <a:ea typeface="Arial" pitchFamily="34" charset="-122"/>
                <a:cs typeface="Arial" pitchFamily="34" charset="-120"/>
              </a:rPr>
              <a:t>32</a:t>
            </a:r>
            <a:endParaRPr lang="en-US" sz="1548" dirty="0"/>
          </a:p>
        </p:txBody>
      </p:sp>
      <p:sp>
        <p:nvSpPr>
          <p:cNvPr id="56" name="Shape 53"/>
          <p:cNvSpPr/>
          <p:nvPr/>
        </p:nvSpPr>
        <p:spPr>
          <a:xfrm>
            <a:off x="7801816" y="4913503"/>
            <a:ext cx="3951272" cy="454025"/>
          </a:xfrm>
          <a:prstGeom prst="rect">
            <a:avLst/>
          </a:prstGeom>
          <a:solidFill>
            <a:srgbClr val="F0EBE1"/>
          </a:solidFill>
          <a:ln w="12700">
            <a:solidFill>
              <a:srgbClr val="F0EBE1"/>
            </a:solidFill>
            <a:prstDash val="solid"/>
          </a:ln>
        </p:spPr>
      </p:sp>
      <p:sp>
        <p:nvSpPr>
          <p:cNvPr id="57" name="Text 54"/>
          <p:cNvSpPr/>
          <p:nvPr/>
        </p:nvSpPr>
        <p:spPr>
          <a:xfrm>
            <a:off x="7920688" y="4982083"/>
            <a:ext cx="3713528" cy="316865"/>
          </a:xfrm>
          <a:prstGeom prst="rect">
            <a:avLst/>
          </a:prstGeom>
          <a:noFill/>
          <a:ln/>
        </p:spPr>
        <p:txBody>
          <a:bodyPr wrap="square" lIns="0" tIns="0" rIns="0" bIns="0" rtlCol="0" anchor="ctr"/>
          <a:lstStyle/>
          <a:p>
            <a:pPr marL="0" indent="0">
              <a:lnSpc>
                <a:spcPct val="104000"/>
              </a:lnSpc>
              <a:buNone/>
            </a:pPr>
            <a:r>
              <a:rPr lang="en-US" sz="1548" dirty="0">
                <a:solidFill>
                  <a:srgbClr val="243239"/>
                </a:solidFill>
                <a:latin typeface="Arial" pitchFamily="34" charset="0"/>
                <a:ea typeface="Arial" pitchFamily="34" charset="-122"/>
                <a:cs typeface="Arial" pitchFamily="34" charset="-120"/>
              </a:rPr>
              <a:t>39.95.31, 39.95.32, 39.95.33, 39.95.34 ...</a:t>
            </a:r>
            <a:endParaRPr lang="en-US" sz="1548" dirty="0"/>
          </a:p>
        </p:txBody>
      </p:sp>
      <p:sp>
        <p:nvSpPr>
          <p:cNvPr id="58" name="Shape 55"/>
          <p:cNvSpPr/>
          <p:nvPr/>
        </p:nvSpPr>
        <p:spPr>
          <a:xfrm>
            <a:off x="438912" y="5577840"/>
            <a:ext cx="11314176" cy="539496"/>
          </a:xfrm>
          <a:prstGeom prst="rect">
            <a:avLst/>
          </a:prstGeom>
          <a:solidFill>
            <a:srgbClr val="ECEFDF"/>
          </a:solidFill>
          <a:ln w="12700">
            <a:solidFill>
              <a:srgbClr val="ECEFDF"/>
            </a:solidFill>
            <a:prstDash val="solid"/>
          </a:ln>
        </p:spPr>
      </p:sp>
      <p:sp>
        <p:nvSpPr>
          <p:cNvPr id="59" name="Shape 56"/>
          <p:cNvSpPr/>
          <p:nvPr/>
        </p:nvSpPr>
        <p:spPr>
          <a:xfrm>
            <a:off x="438912" y="5577840"/>
            <a:ext cx="41148" cy="539496"/>
          </a:xfrm>
          <a:prstGeom prst="rect">
            <a:avLst/>
          </a:prstGeom>
          <a:solidFill>
            <a:srgbClr val="284907"/>
          </a:solidFill>
          <a:ln w="12700">
            <a:solidFill>
              <a:srgbClr val="284907"/>
            </a:solidFill>
            <a:prstDash val="solid"/>
          </a:ln>
        </p:spPr>
      </p:sp>
      <p:sp>
        <p:nvSpPr>
          <p:cNvPr id="60" name="Text 57"/>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Zusätzlich: Kontinuierliche Verfahren mit erweiterten Zeitstaffeln auf Folie 31. Detailfundstellen in den Themenfolien und Notizen.</a:t>
            </a:r>
            <a:endParaRPr lang="en-US" sz="1512" dirty="0"/>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name="Slide 116">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ANHANG | UMSTELLUNG UND NACHWEIS</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NAVIGATION</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D | Themenregister 5/12</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Navigationsregister der in dieser Präsentation ausgearbeiteten Änderungsthemen.</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116 / 124</a:t>
            </a:r>
            <a:endParaRPr lang="en-US" sz="900" dirty="0"/>
          </a:p>
        </p:txBody>
      </p:sp>
      <p:sp>
        <p:nvSpPr>
          <p:cNvPr id="16" name="Shape 13"/>
          <p:cNvSpPr/>
          <p:nvPr/>
        </p:nvSpPr>
        <p:spPr>
          <a:xfrm>
            <a:off x="438912" y="2020824"/>
            <a:ext cx="6631186" cy="438912"/>
          </a:xfrm>
          <a:prstGeom prst="rect">
            <a:avLst/>
          </a:prstGeom>
          <a:solidFill>
            <a:srgbClr val="303D43"/>
          </a:solidFill>
          <a:ln w="12700">
            <a:solidFill>
              <a:srgbClr val="303D43"/>
            </a:solidFill>
            <a:prstDash val="solid"/>
          </a:ln>
        </p:spPr>
      </p:sp>
      <p:sp>
        <p:nvSpPr>
          <p:cNvPr id="17" name="Text 14"/>
          <p:cNvSpPr/>
          <p:nvPr/>
        </p:nvSpPr>
        <p:spPr>
          <a:xfrm>
            <a:off x="557784" y="2093976"/>
            <a:ext cx="6393442"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Thema</a:t>
            </a:r>
            <a:endParaRPr lang="en-US" sz="1327" dirty="0"/>
          </a:p>
        </p:txBody>
      </p:sp>
      <p:sp>
        <p:nvSpPr>
          <p:cNvPr id="18" name="Shape 15"/>
          <p:cNvSpPr/>
          <p:nvPr/>
        </p:nvSpPr>
        <p:spPr>
          <a:xfrm>
            <a:off x="7070098" y="2020824"/>
            <a:ext cx="731717" cy="438912"/>
          </a:xfrm>
          <a:prstGeom prst="rect">
            <a:avLst/>
          </a:prstGeom>
          <a:solidFill>
            <a:srgbClr val="303D43"/>
          </a:solidFill>
          <a:ln w="12700">
            <a:solidFill>
              <a:srgbClr val="303D43"/>
            </a:solidFill>
            <a:prstDash val="solid"/>
          </a:ln>
        </p:spPr>
      </p:sp>
      <p:sp>
        <p:nvSpPr>
          <p:cNvPr id="19" name="Text 16"/>
          <p:cNvSpPr/>
          <p:nvPr/>
        </p:nvSpPr>
        <p:spPr>
          <a:xfrm>
            <a:off x="7188970" y="2093976"/>
            <a:ext cx="493973"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Folie</a:t>
            </a:r>
            <a:endParaRPr lang="en-US" sz="1327" dirty="0"/>
          </a:p>
        </p:txBody>
      </p:sp>
      <p:sp>
        <p:nvSpPr>
          <p:cNvPr id="20" name="Shape 17"/>
          <p:cNvSpPr/>
          <p:nvPr/>
        </p:nvSpPr>
        <p:spPr>
          <a:xfrm>
            <a:off x="7801816" y="2020824"/>
            <a:ext cx="3951272" cy="438912"/>
          </a:xfrm>
          <a:prstGeom prst="rect">
            <a:avLst/>
          </a:prstGeom>
          <a:solidFill>
            <a:srgbClr val="303D43"/>
          </a:solidFill>
          <a:ln w="12700">
            <a:solidFill>
              <a:srgbClr val="303D43"/>
            </a:solidFill>
            <a:prstDash val="solid"/>
          </a:ln>
        </p:spPr>
      </p:sp>
      <p:sp>
        <p:nvSpPr>
          <p:cNvPr id="21" name="Text 18"/>
          <p:cNvSpPr/>
          <p:nvPr/>
        </p:nvSpPr>
        <p:spPr>
          <a:xfrm>
            <a:off x="7920688" y="2093976"/>
            <a:ext cx="3713528"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Kodes / Bereiche</a:t>
            </a:r>
            <a:endParaRPr lang="en-US" sz="1327" dirty="0"/>
          </a:p>
        </p:txBody>
      </p:sp>
      <p:sp>
        <p:nvSpPr>
          <p:cNvPr id="22" name="Shape 19"/>
          <p:cNvSpPr/>
          <p:nvPr/>
        </p:nvSpPr>
        <p:spPr>
          <a:xfrm>
            <a:off x="438912" y="2459736"/>
            <a:ext cx="6631186" cy="484632"/>
          </a:xfrm>
          <a:prstGeom prst="rect">
            <a:avLst/>
          </a:prstGeom>
          <a:solidFill>
            <a:srgbClr val="FFFFFF"/>
          </a:solidFill>
          <a:ln w="12700">
            <a:solidFill>
              <a:srgbClr val="FFFFFF"/>
            </a:solidFill>
            <a:prstDash val="solid"/>
          </a:ln>
        </p:spPr>
      </p:sp>
      <p:sp>
        <p:nvSpPr>
          <p:cNvPr id="23" name="Text 20"/>
          <p:cNvSpPr/>
          <p:nvPr/>
        </p:nvSpPr>
        <p:spPr>
          <a:xfrm>
            <a:off x="557784" y="2528316"/>
            <a:ext cx="6393442" cy="347472"/>
          </a:xfrm>
          <a:prstGeom prst="rect">
            <a:avLst/>
          </a:prstGeom>
          <a:noFill/>
          <a:ln/>
        </p:spPr>
        <p:txBody>
          <a:bodyPr wrap="square" lIns="0" tIns="0" rIns="0" bIns="0" rtlCol="0" anchor="ctr"/>
          <a:lstStyle/>
          <a:p>
            <a:pPr marL="0" indent="0">
              <a:lnSpc>
                <a:spcPct val="104000"/>
              </a:lnSpc>
              <a:buNone/>
            </a:pPr>
            <a:r>
              <a:rPr lang="en-US" sz="1568" b="1" dirty="0">
                <a:solidFill>
                  <a:srgbClr val="243239"/>
                </a:solidFill>
                <a:latin typeface="Arial" pitchFamily="34" charset="0"/>
                <a:ea typeface="Arial" pitchFamily="34" charset="-122"/>
                <a:cs typeface="Arial" pitchFamily="34" charset="-120"/>
              </a:rPr>
              <a:t>Praxis: 130 Stunden CVVHD mit Heparin</a:t>
            </a:r>
            <a:endParaRPr lang="en-US" sz="1568" dirty="0"/>
          </a:p>
        </p:txBody>
      </p:sp>
      <p:sp>
        <p:nvSpPr>
          <p:cNvPr id="24" name="Shape 21"/>
          <p:cNvSpPr/>
          <p:nvPr/>
        </p:nvSpPr>
        <p:spPr>
          <a:xfrm>
            <a:off x="7070098" y="2459736"/>
            <a:ext cx="731717" cy="484632"/>
          </a:xfrm>
          <a:prstGeom prst="rect">
            <a:avLst/>
          </a:prstGeom>
          <a:solidFill>
            <a:srgbClr val="FFFFFF"/>
          </a:solidFill>
          <a:ln w="12700">
            <a:solidFill>
              <a:srgbClr val="FFFFFF"/>
            </a:solidFill>
            <a:prstDash val="solid"/>
          </a:ln>
        </p:spPr>
      </p:sp>
      <p:sp>
        <p:nvSpPr>
          <p:cNvPr id="25" name="Text 22"/>
          <p:cNvSpPr/>
          <p:nvPr/>
        </p:nvSpPr>
        <p:spPr>
          <a:xfrm>
            <a:off x="7188970" y="2528316"/>
            <a:ext cx="493973" cy="347472"/>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33</a:t>
            </a:r>
            <a:endParaRPr lang="en-US" sz="1568" dirty="0"/>
          </a:p>
        </p:txBody>
      </p:sp>
      <p:sp>
        <p:nvSpPr>
          <p:cNvPr id="26" name="Shape 23"/>
          <p:cNvSpPr/>
          <p:nvPr/>
        </p:nvSpPr>
        <p:spPr>
          <a:xfrm>
            <a:off x="7801816" y="2459736"/>
            <a:ext cx="3951272" cy="484632"/>
          </a:xfrm>
          <a:prstGeom prst="rect">
            <a:avLst/>
          </a:prstGeom>
          <a:solidFill>
            <a:srgbClr val="FFFFFF"/>
          </a:solidFill>
          <a:ln w="12700">
            <a:solidFill>
              <a:srgbClr val="FFFFFF"/>
            </a:solidFill>
            <a:prstDash val="solid"/>
          </a:ln>
        </p:spPr>
      </p:sp>
      <p:sp>
        <p:nvSpPr>
          <p:cNvPr id="27" name="Text 24"/>
          <p:cNvSpPr/>
          <p:nvPr/>
        </p:nvSpPr>
        <p:spPr>
          <a:xfrm>
            <a:off x="7920688" y="2528316"/>
            <a:ext cx="3713528" cy="347472"/>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39.95.33, 39.9B.33, 39.9B.34</a:t>
            </a:r>
            <a:endParaRPr lang="en-US" sz="1568" dirty="0"/>
          </a:p>
        </p:txBody>
      </p:sp>
      <p:sp>
        <p:nvSpPr>
          <p:cNvPr id="28" name="Shape 25"/>
          <p:cNvSpPr/>
          <p:nvPr/>
        </p:nvSpPr>
        <p:spPr>
          <a:xfrm>
            <a:off x="438912" y="2944368"/>
            <a:ext cx="6631186" cy="484632"/>
          </a:xfrm>
          <a:prstGeom prst="rect">
            <a:avLst/>
          </a:prstGeom>
          <a:solidFill>
            <a:srgbClr val="F0EBE1"/>
          </a:solidFill>
          <a:ln w="12700">
            <a:solidFill>
              <a:srgbClr val="F0EBE1"/>
            </a:solidFill>
            <a:prstDash val="solid"/>
          </a:ln>
        </p:spPr>
      </p:sp>
      <p:sp>
        <p:nvSpPr>
          <p:cNvPr id="29" name="Text 26"/>
          <p:cNvSpPr/>
          <p:nvPr/>
        </p:nvSpPr>
        <p:spPr>
          <a:xfrm>
            <a:off x="557784" y="3012948"/>
            <a:ext cx="6393442" cy="347472"/>
          </a:xfrm>
          <a:prstGeom prst="rect">
            <a:avLst/>
          </a:prstGeom>
          <a:noFill/>
          <a:ln/>
        </p:spPr>
        <p:txBody>
          <a:bodyPr wrap="square" lIns="0" tIns="0" rIns="0" bIns="0" rtlCol="0" anchor="ctr"/>
          <a:lstStyle/>
          <a:p>
            <a:pPr marL="0" indent="0">
              <a:lnSpc>
                <a:spcPct val="104000"/>
              </a:lnSpc>
              <a:buNone/>
            </a:pPr>
            <a:r>
              <a:rPr lang="en-US" sz="1568" b="1" dirty="0">
                <a:solidFill>
                  <a:srgbClr val="243239"/>
                </a:solidFill>
                <a:latin typeface="Arial" pitchFamily="34" charset="0"/>
                <a:ea typeface="Arial" pitchFamily="34" charset="-122"/>
                <a:cs typeface="Arial" pitchFamily="34" charset="-120"/>
              </a:rPr>
              <a:t>Dialyse: zwei bestehende Abgrenzungen bleiben</a:t>
            </a:r>
            <a:endParaRPr lang="en-US" sz="1568" dirty="0"/>
          </a:p>
        </p:txBody>
      </p:sp>
      <p:sp>
        <p:nvSpPr>
          <p:cNvPr id="30" name="Shape 27"/>
          <p:cNvSpPr/>
          <p:nvPr/>
        </p:nvSpPr>
        <p:spPr>
          <a:xfrm>
            <a:off x="7070098" y="2944368"/>
            <a:ext cx="731717" cy="484632"/>
          </a:xfrm>
          <a:prstGeom prst="rect">
            <a:avLst/>
          </a:prstGeom>
          <a:solidFill>
            <a:srgbClr val="F0EBE1"/>
          </a:solidFill>
          <a:ln w="12700">
            <a:solidFill>
              <a:srgbClr val="F0EBE1"/>
            </a:solidFill>
            <a:prstDash val="solid"/>
          </a:ln>
        </p:spPr>
      </p:sp>
      <p:sp>
        <p:nvSpPr>
          <p:cNvPr id="31" name="Text 28"/>
          <p:cNvSpPr/>
          <p:nvPr/>
        </p:nvSpPr>
        <p:spPr>
          <a:xfrm>
            <a:off x="7188970" y="3012948"/>
            <a:ext cx="493973" cy="347472"/>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34</a:t>
            </a:r>
            <a:endParaRPr lang="en-US" sz="1568" dirty="0"/>
          </a:p>
        </p:txBody>
      </p:sp>
      <p:sp>
        <p:nvSpPr>
          <p:cNvPr id="32" name="Shape 29"/>
          <p:cNvSpPr/>
          <p:nvPr/>
        </p:nvSpPr>
        <p:spPr>
          <a:xfrm>
            <a:off x="7801816" y="2944368"/>
            <a:ext cx="3951272" cy="484632"/>
          </a:xfrm>
          <a:prstGeom prst="rect">
            <a:avLst/>
          </a:prstGeom>
          <a:solidFill>
            <a:srgbClr val="F0EBE1"/>
          </a:solidFill>
          <a:ln w="12700">
            <a:solidFill>
              <a:srgbClr val="F0EBE1"/>
            </a:solidFill>
            <a:prstDash val="solid"/>
          </a:ln>
        </p:spPr>
      </p:sp>
      <p:sp>
        <p:nvSpPr>
          <p:cNvPr id="33" name="Text 30"/>
          <p:cNvSpPr/>
          <p:nvPr/>
        </p:nvSpPr>
        <p:spPr>
          <a:xfrm>
            <a:off x="7920688" y="3012948"/>
            <a:ext cx="3713528" cy="347472"/>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39.95, 39.9B, 39.9C, 39.9D</a:t>
            </a:r>
            <a:endParaRPr lang="en-US" sz="1568" dirty="0"/>
          </a:p>
        </p:txBody>
      </p:sp>
      <p:sp>
        <p:nvSpPr>
          <p:cNvPr id="34" name="Shape 31"/>
          <p:cNvSpPr/>
          <p:nvPr/>
        </p:nvSpPr>
        <p:spPr>
          <a:xfrm>
            <a:off x="438912" y="3429000"/>
            <a:ext cx="6631186" cy="484632"/>
          </a:xfrm>
          <a:prstGeom prst="rect">
            <a:avLst/>
          </a:prstGeom>
          <a:solidFill>
            <a:srgbClr val="FFFFFF"/>
          </a:solidFill>
          <a:ln w="12700">
            <a:solidFill>
              <a:srgbClr val="FFFFFF"/>
            </a:solidFill>
            <a:prstDash val="solid"/>
          </a:ln>
        </p:spPr>
      </p:sp>
      <p:sp>
        <p:nvSpPr>
          <p:cNvPr id="35" name="Text 32"/>
          <p:cNvSpPr/>
          <p:nvPr/>
        </p:nvSpPr>
        <p:spPr>
          <a:xfrm>
            <a:off x="557784" y="3497580"/>
            <a:ext cx="6393442" cy="347472"/>
          </a:xfrm>
          <a:prstGeom prst="rect">
            <a:avLst/>
          </a:prstGeom>
          <a:noFill/>
          <a:ln/>
        </p:spPr>
        <p:txBody>
          <a:bodyPr wrap="square" lIns="0" tIns="0" rIns="0" bIns="0" rtlCol="0" anchor="ctr"/>
          <a:lstStyle/>
          <a:p>
            <a:pPr marL="0" indent="0">
              <a:lnSpc>
                <a:spcPct val="104000"/>
              </a:lnSpc>
              <a:buNone/>
            </a:pPr>
            <a:r>
              <a:rPr lang="en-US" sz="1568" b="1" dirty="0">
                <a:solidFill>
                  <a:srgbClr val="243239"/>
                </a:solidFill>
                <a:latin typeface="Arial" pitchFamily="34" charset="0"/>
                <a:ea typeface="Arial" pitchFamily="34" charset="-122"/>
                <a:cs typeface="Arial" pitchFamily="34" charset="-120"/>
              </a:rPr>
              <a:t>Peritonealdialyse: CAPD und APD erhalten neue Serien</a:t>
            </a:r>
            <a:endParaRPr lang="en-US" sz="1568" dirty="0"/>
          </a:p>
        </p:txBody>
      </p:sp>
      <p:sp>
        <p:nvSpPr>
          <p:cNvPr id="36" name="Shape 33"/>
          <p:cNvSpPr/>
          <p:nvPr/>
        </p:nvSpPr>
        <p:spPr>
          <a:xfrm>
            <a:off x="7070098" y="3429000"/>
            <a:ext cx="731717" cy="484632"/>
          </a:xfrm>
          <a:prstGeom prst="rect">
            <a:avLst/>
          </a:prstGeom>
          <a:solidFill>
            <a:srgbClr val="FFFFFF"/>
          </a:solidFill>
          <a:ln w="12700">
            <a:solidFill>
              <a:srgbClr val="FFFFFF"/>
            </a:solidFill>
            <a:prstDash val="solid"/>
          </a:ln>
        </p:spPr>
      </p:sp>
      <p:sp>
        <p:nvSpPr>
          <p:cNvPr id="37" name="Text 34"/>
          <p:cNvSpPr/>
          <p:nvPr/>
        </p:nvSpPr>
        <p:spPr>
          <a:xfrm>
            <a:off x="7188970" y="3497580"/>
            <a:ext cx="493973" cy="347472"/>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35</a:t>
            </a:r>
            <a:endParaRPr lang="en-US" sz="1568" dirty="0"/>
          </a:p>
        </p:txBody>
      </p:sp>
      <p:sp>
        <p:nvSpPr>
          <p:cNvPr id="38" name="Shape 35"/>
          <p:cNvSpPr/>
          <p:nvPr/>
        </p:nvSpPr>
        <p:spPr>
          <a:xfrm>
            <a:off x="7801816" y="3429000"/>
            <a:ext cx="3951272" cy="484632"/>
          </a:xfrm>
          <a:prstGeom prst="rect">
            <a:avLst/>
          </a:prstGeom>
          <a:solidFill>
            <a:srgbClr val="FFFFFF"/>
          </a:solidFill>
          <a:ln w="12700">
            <a:solidFill>
              <a:srgbClr val="FFFFFF"/>
            </a:solidFill>
            <a:prstDash val="solid"/>
          </a:ln>
        </p:spPr>
      </p:sp>
      <p:sp>
        <p:nvSpPr>
          <p:cNvPr id="39" name="Text 36"/>
          <p:cNvSpPr/>
          <p:nvPr/>
        </p:nvSpPr>
        <p:spPr>
          <a:xfrm>
            <a:off x="7920688" y="3497580"/>
            <a:ext cx="3713528" cy="347472"/>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54.98, 54.98.2, 54.98.3, 54.98.5 ...</a:t>
            </a:r>
            <a:endParaRPr lang="en-US" sz="1568" dirty="0"/>
          </a:p>
        </p:txBody>
      </p:sp>
      <p:sp>
        <p:nvSpPr>
          <p:cNvPr id="40" name="Shape 37"/>
          <p:cNvSpPr/>
          <p:nvPr/>
        </p:nvSpPr>
        <p:spPr>
          <a:xfrm>
            <a:off x="438912" y="3913632"/>
            <a:ext cx="6631186" cy="484632"/>
          </a:xfrm>
          <a:prstGeom prst="rect">
            <a:avLst/>
          </a:prstGeom>
          <a:solidFill>
            <a:srgbClr val="F0EBE1"/>
          </a:solidFill>
          <a:ln w="12700">
            <a:solidFill>
              <a:srgbClr val="F0EBE1"/>
            </a:solidFill>
            <a:prstDash val="solid"/>
          </a:ln>
        </p:spPr>
      </p:sp>
      <p:sp>
        <p:nvSpPr>
          <p:cNvPr id="41" name="Text 38"/>
          <p:cNvSpPr/>
          <p:nvPr/>
        </p:nvSpPr>
        <p:spPr>
          <a:xfrm>
            <a:off x="557784" y="3982212"/>
            <a:ext cx="6393442" cy="347472"/>
          </a:xfrm>
          <a:prstGeom prst="rect">
            <a:avLst/>
          </a:prstGeom>
          <a:noFill/>
          <a:ln/>
        </p:spPr>
        <p:txBody>
          <a:bodyPr wrap="square" lIns="0" tIns="0" rIns="0" bIns="0" rtlCol="0" anchor="ctr"/>
          <a:lstStyle/>
          <a:p>
            <a:pPr marL="0" indent="0">
              <a:lnSpc>
                <a:spcPct val="104000"/>
              </a:lnSpc>
              <a:buNone/>
            </a:pPr>
            <a:r>
              <a:rPr lang="en-US" sz="1568" b="1" dirty="0">
                <a:solidFill>
                  <a:srgbClr val="243239"/>
                </a:solidFill>
                <a:latin typeface="Arial" pitchFamily="34" charset="0"/>
                <a:ea typeface="Arial" pitchFamily="34" charset="-122"/>
                <a:cs typeface="Arial" pitchFamily="34" charset="-120"/>
              </a:rPr>
              <a:t>Verweise auf Dialyse werden mitgezogen</a:t>
            </a:r>
            <a:endParaRPr lang="en-US" sz="1568" dirty="0"/>
          </a:p>
        </p:txBody>
      </p:sp>
      <p:sp>
        <p:nvSpPr>
          <p:cNvPr id="42" name="Shape 39"/>
          <p:cNvSpPr/>
          <p:nvPr/>
        </p:nvSpPr>
        <p:spPr>
          <a:xfrm>
            <a:off x="7070098" y="3913632"/>
            <a:ext cx="731717" cy="484632"/>
          </a:xfrm>
          <a:prstGeom prst="rect">
            <a:avLst/>
          </a:prstGeom>
          <a:solidFill>
            <a:srgbClr val="F0EBE1"/>
          </a:solidFill>
          <a:ln w="12700">
            <a:solidFill>
              <a:srgbClr val="F0EBE1"/>
            </a:solidFill>
            <a:prstDash val="solid"/>
          </a:ln>
        </p:spPr>
      </p:sp>
      <p:sp>
        <p:nvSpPr>
          <p:cNvPr id="43" name="Text 40"/>
          <p:cNvSpPr/>
          <p:nvPr/>
        </p:nvSpPr>
        <p:spPr>
          <a:xfrm>
            <a:off x="7188970" y="3982212"/>
            <a:ext cx="493973" cy="347472"/>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36</a:t>
            </a:r>
            <a:endParaRPr lang="en-US" sz="1568" dirty="0"/>
          </a:p>
        </p:txBody>
      </p:sp>
      <p:sp>
        <p:nvSpPr>
          <p:cNvPr id="44" name="Shape 41"/>
          <p:cNvSpPr/>
          <p:nvPr/>
        </p:nvSpPr>
        <p:spPr>
          <a:xfrm>
            <a:off x="7801816" y="3913632"/>
            <a:ext cx="3951272" cy="484632"/>
          </a:xfrm>
          <a:prstGeom prst="rect">
            <a:avLst/>
          </a:prstGeom>
          <a:solidFill>
            <a:srgbClr val="F0EBE1"/>
          </a:solidFill>
          <a:ln w="12700">
            <a:solidFill>
              <a:srgbClr val="F0EBE1"/>
            </a:solidFill>
            <a:prstDash val="solid"/>
          </a:ln>
        </p:spPr>
      </p:sp>
      <p:sp>
        <p:nvSpPr>
          <p:cNvPr id="45" name="Text 42"/>
          <p:cNvSpPr/>
          <p:nvPr/>
        </p:nvSpPr>
        <p:spPr>
          <a:xfrm>
            <a:off x="7920688" y="3982212"/>
            <a:ext cx="3713528" cy="347472"/>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39.27.1, 39.93, 39.9A.3, 99.76 ...</a:t>
            </a:r>
            <a:endParaRPr lang="en-US" sz="1568" dirty="0"/>
          </a:p>
        </p:txBody>
      </p:sp>
      <p:sp>
        <p:nvSpPr>
          <p:cNvPr id="46" name="Shape 43"/>
          <p:cNvSpPr/>
          <p:nvPr/>
        </p:nvSpPr>
        <p:spPr>
          <a:xfrm>
            <a:off x="438912" y="4398264"/>
            <a:ext cx="6631186" cy="484632"/>
          </a:xfrm>
          <a:prstGeom prst="rect">
            <a:avLst/>
          </a:prstGeom>
          <a:solidFill>
            <a:srgbClr val="FFFFFF"/>
          </a:solidFill>
          <a:ln w="12700">
            <a:solidFill>
              <a:srgbClr val="FFFFFF"/>
            </a:solidFill>
            <a:prstDash val="solid"/>
          </a:ln>
        </p:spPr>
      </p:sp>
      <p:sp>
        <p:nvSpPr>
          <p:cNvPr id="47" name="Text 44"/>
          <p:cNvSpPr/>
          <p:nvPr/>
        </p:nvSpPr>
        <p:spPr>
          <a:xfrm>
            <a:off x="557784" y="4466844"/>
            <a:ext cx="6393442" cy="347472"/>
          </a:xfrm>
          <a:prstGeom prst="rect">
            <a:avLst/>
          </a:prstGeom>
          <a:noFill/>
          <a:ln/>
        </p:spPr>
        <p:txBody>
          <a:bodyPr wrap="square" lIns="0" tIns="0" rIns="0" bIns="0" rtlCol="0" anchor="ctr"/>
          <a:lstStyle/>
          <a:p>
            <a:pPr marL="0" indent="0">
              <a:lnSpc>
                <a:spcPct val="104000"/>
              </a:lnSpc>
              <a:buNone/>
            </a:pPr>
            <a:r>
              <a:rPr lang="en-US" sz="1568" b="1" dirty="0">
                <a:solidFill>
                  <a:srgbClr val="243239"/>
                </a:solidFill>
                <a:latin typeface="Arial" pitchFamily="34" charset="0"/>
                <a:ea typeface="Arial" pitchFamily="34" charset="-122"/>
                <a:cs typeface="Arial" pitchFamily="34" charset="-120"/>
              </a:rPr>
              <a:t>Stammzelltransplantation: fraktioniert ist nicht mehrfach</a:t>
            </a:r>
            <a:endParaRPr lang="en-US" sz="1568" dirty="0"/>
          </a:p>
        </p:txBody>
      </p:sp>
      <p:sp>
        <p:nvSpPr>
          <p:cNvPr id="48" name="Shape 45"/>
          <p:cNvSpPr/>
          <p:nvPr/>
        </p:nvSpPr>
        <p:spPr>
          <a:xfrm>
            <a:off x="7070098" y="4398264"/>
            <a:ext cx="731717" cy="484632"/>
          </a:xfrm>
          <a:prstGeom prst="rect">
            <a:avLst/>
          </a:prstGeom>
          <a:solidFill>
            <a:srgbClr val="FFFFFF"/>
          </a:solidFill>
          <a:ln w="12700">
            <a:solidFill>
              <a:srgbClr val="FFFFFF"/>
            </a:solidFill>
            <a:prstDash val="solid"/>
          </a:ln>
        </p:spPr>
      </p:sp>
      <p:sp>
        <p:nvSpPr>
          <p:cNvPr id="49" name="Text 46"/>
          <p:cNvSpPr/>
          <p:nvPr/>
        </p:nvSpPr>
        <p:spPr>
          <a:xfrm>
            <a:off x="7188970" y="4466844"/>
            <a:ext cx="493973" cy="347472"/>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37</a:t>
            </a:r>
            <a:endParaRPr lang="en-US" sz="1568" dirty="0"/>
          </a:p>
        </p:txBody>
      </p:sp>
      <p:sp>
        <p:nvSpPr>
          <p:cNvPr id="50" name="Shape 47"/>
          <p:cNvSpPr/>
          <p:nvPr/>
        </p:nvSpPr>
        <p:spPr>
          <a:xfrm>
            <a:off x="7801816" y="4398264"/>
            <a:ext cx="3951272" cy="484632"/>
          </a:xfrm>
          <a:prstGeom prst="rect">
            <a:avLst/>
          </a:prstGeom>
          <a:solidFill>
            <a:srgbClr val="FFFFFF"/>
          </a:solidFill>
          <a:ln w="12700">
            <a:solidFill>
              <a:srgbClr val="FFFFFF"/>
            </a:solidFill>
            <a:prstDash val="solid"/>
          </a:ln>
        </p:spPr>
      </p:sp>
      <p:sp>
        <p:nvSpPr>
          <p:cNvPr id="51" name="Text 48"/>
          <p:cNvSpPr/>
          <p:nvPr/>
        </p:nvSpPr>
        <p:spPr>
          <a:xfrm>
            <a:off x="7920688" y="4466844"/>
            <a:ext cx="3713528" cy="347472"/>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41.0B</a:t>
            </a:r>
            <a:endParaRPr lang="en-US" sz="1568" dirty="0"/>
          </a:p>
        </p:txBody>
      </p:sp>
      <p:sp>
        <p:nvSpPr>
          <p:cNvPr id="52" name="Shape 49"/>
          <p:cNvSpPr/>
          <p:nvPr/>
        </p:nvSpPr>
        <p:spPr>
          <a:xfrm>
            <a:off x="438912" y="4882896"/>
            <a:ext cx="6631186" cy="484632"/>
          </a:xfrm>
          <a:prstGeom prst="rect">
            <a:avLst/>
          </a:prstGeom>
          <a:solidFill>
            <a:srgbClr val="F0EBE1"/>
          </a:solidFill>
          <a:ln w="12700">
            <a:solidFill>
              <a:srgbClr val="F0EBE1"/>
            </a:solidFill>
            <a:prstDash val="solid"/>
          </a:ln>
        </p:spPr>
      </p:sp>
      <p:sp>
        <p:nvSpPr>
          <p:cNvPr id="53" name="Text 50"/>
          <p:cNvSpPr/>
          <p:nvPr/>
        </p:nvSpPr>
        <p:spPr>
          <a:xfrm>
            <a:off x="557784" y="4951476"/>
            <a:ext cx="6393442" cy="347472"/>
          </a:xfrm>
          <a:prstGeom prst="rect">
            <a:avLst/>
          </a:prstGeom>
          <a:noFill/>
          <a:ln/>
        </p:spPr>
        <p:txBody>
          <a:bodyPr wrap="square" lIns="0" tIns="0" rIns="0" bIns="0" rtlCol="0" anchor="ctr"/>
          <a:lstStyle/>
          <a:p>
            <a:pPr marL="0" indent="0">
              <a:lnSpc>
                <a:spcPct val="104000"/>
              </a:lnSpc>
              <a:buNone/>
            </a:pPr>
            <a:r>
              <a:rPr lang="en-US" sz="1568" b="1" dirty="0">
                <a:solidFill>
                  <a:srgbClr val="243239"/>
                </a:solidFill>
                <a:latin typeface="Arial" pitchFamily="34" charset="0"/>
                <a:ea typeface="Arial" pitchFamily="34" charset="-122"/>
                <a:cs typeface="Arial" pitchFamily="34" charset="-120"/>
              </a:rPr>
              <a:t>Selbstexpandierende Vakuum-Prothese im Verdauungstrakt</a:t>
            </a:r>
            <a:endParaRPr lang="en-US" sz="1568" dirty="0"/>
          </a:p>
        </p:txBody>
      </p:sp>
      <p:sp>
        <p:nvSpPr>
          <p:cNvPr id="54" name="Shape 51"/>
          <p:cNvSpPr/>
          <p:nvPr/>
        </p:nvSpPr>
        <p:spPr>
          <a:xfrm>
            <a:off x="7070098" y="4882896"/>
            <a:ext cx="731717" cy="484632"/>
          </a:xfrm>
          <a:prstGeom prst="rect">
            <a:avLst/>
          </a:prstGeom>
          <a:solidFill>
            <a:srgbClr val="F0EBE1"/>
          </a:solidFill>
          <a:ln w="12700">
            <a:solidFill>
              <a:srgbClr val="F0EBE1"/>
            </a:solidFill>
            <a:prstDash val="solid"/>
          </a:ln>
        </p:spPr>
      </p:sp>
      <p:sp>
        <p:nvSpPr>
          <p:cNvPr id="55" name="Text 52"/>
          <p:cNvSpPr/>
          <p:nvPr/>
        </p:nvSpPr>
        <p:spPr>
          <a:xfrm>
            <a:off x="7188970" y="4951476"/>
            <a:ext cx="493973" cy="347472"/>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38</a:t>
            </a:r>
            <a:endParaRPr lang="en-US" sz="1568" dirty="0"/>
          </a:p>
        </p:txBody>
      </p:sp>
      <p:sp>
        <p:nvSpPr>
          <p:cNvPr id="56" name="Shape 53"/>
          <p:cNvSpPr/>
          <p:nvPr/>
        </p:nvSpPr>
        <p:spPr>
          <a:xfrm>
            <a:off x="7801816" y="4882896"/>
            <a:ext cx="3951272" cy="484632"/>
          </a:xfrm>
          <a:prstGeom prst="rect">
            <a:avLst/>
          </a:prstGeom>
          <a:solidFill>
            <a:srgbClr val="F0EBE1"/>
          </a:solidFill>
          <a:ln w="12700">
            <a:solidFill>
              <a:srgbClr val="F0EBE1"/>
            </a:solidFill>
            <a:prstDash val="solid"/>
          </a:ln>
        </p:spPr>
      </p:sp>
      <p:sp>
        <p:nvSpPr>
          <p:cNvPr id="57" name="Text 54"/>
          <p:cNvSpPr/>
          <p:nvPr/>
        </p:nvSpPr>
        <p:spPr>
          <a:xfrm>
            <a:off x="7920688" y="4951476"/>
            <a:ext cx="3713528" cy="347472"/>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42.99.51, 44.99.B1, 46.99.A1, 48.99.80</a:t>
            </a:r>
            <a:endParaRPr lang="en-US" sz="1568" dirty="0"/>
          </a:p>
        </p:txBody>
      </p:sp>
      <p:sp>
        <p:nvSpPr>
          <p:cNvPr id="58" name="Shape 55"/>
          <p:cNvSpPr/>
          <p:nvPr/>
        </p:nvSpPr>
        <p:spPr>
          <a:xfrm>
            <a:off x="438912" y="5577840"/>
            <a:ext cx="11314176" cy="539496"/>
          </a:xfrm>
          <a:prstGeom prst="rect">
            <a:avLst/>
          </a:prstGeom>
          <a:solidFill>
            <a:srgbClr val="ECEFDF"/>
          </a:solidFill>
          <a:ln w="12700">
            <a:solidFill>
              <a:srgbClr val="ECEFDF"/>
            </a:solidFill>
            <a:prstDash val="solid"/>
          </a:ln>
        </p:spPr>
      </p:sp>
      <p:sp>
        <p:nvSpPr>
          <p:cNvPr id="59" name="Shape 56"/>
          <p:cNvSpPr/>
          <p:nvPr/>
        </p:nvSpPr>
        <p:spPr>
          <a:xfrm>
            <a:off x="438912" y="5577840"/>
            <a:ext cx="41148" cy="539496"/>
          </a:xfrm>
          <a:prstGeom prst="rect">
            <a:avLst/>
          </a:prstGeom>
          <a:solidFill>
            <a:srgbClr val="284907"/>
          </a:solidFill>
          <a:ln w="12700">
            <a:solidFill>
              <a:srgbClr val="284907"/>
            </a:solidFill>
            <a:prstDash val="solid"/>
          </a:ln>
        </p:spPr>
      </p:sp>
      <p:sp>
        <p:nvSpPr>
          <p:cNvPr id="60" name="Text 57"/>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Detailfundstellen stehen auf den jeweiligen Folien und zusätzlich in den Referentennotizen.</a:t>
            </a:r>
            <a:endParaRPr lang="en-US" sz="1512" dirty="0"/>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name="Slide 117">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ANHANG | UMSTELLUNG UND NACHWEIS</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NAVIGATION</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D | Themenregister 6/12</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Navigationsregister der in dieser Präsentation ausgearbeiteten Änderungsthemen.</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117 / 124</a:t>
            </a:r>
            <a:endParaRPr lang="en-US" sz="900" dirty="0"/>
          </a:p>
        </p:txBody>
      </p:sp>
      <p:sp>
        <p:nvSpPr>
          <p:cNvPr id="16" name="Shape 13"/>
          <p:cNvSpPr/>
          <p:nvPr/>
        </p:nvSpPr>
        <p:spPr>
          <a:xfrm>
            <a:off x="438912" y="2020824"/>
            <a:ext cx="6631186" cy="438912"/>
          </a:xfrm>
          <a:prstGeom prst="rect">
            <a:avLst/>
          </a:prstGeom>
          <a:solidFill>
            <a:srgbClr val="303D43"/>
          </a:solidFill>
          <a:ln w="12700">
            <a:solidFill>
              <a:srgbClr val="303D43"/>
            </a:solidFill>
            <a:prstDash val="solid"/>
          </a:ln>
        </p:spPr>
      </p:sp>
      <p:sp>
        <p:nvSpPr>
          <p:cNvPr id="17" name="Text 14"/>
          <p:cNvSpPr/>
          <p:nvPr/>
        </p:nvSpPr>
        <p:spPr>
          <a:xfrm>
            <a:off x="557784" y="2093976"/>
            <a:ext cx="6393442"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Thema</a:t>
            </a:r>
            <a:endParaRPr lang="en-US" sz="1327" dirty="0"/>
          </a:p>
        </p:txBody>
      </p:sp>
      <p:sp>
        <p:nvSpPr>
          <p:cNvPr id="18" name="Shape 15"/>
          <p:cNvSpPr/>
          <p:nvPr/>
        </p:nvSpPr>
        <p:spPr>
          <a:xfrm>
            <a:off x="7070098" y="2020824"/>
            <a:ext cx="731717" cy="438912"/>
          </a:xfrm>
          <a:prstGeom prst="rect">
            <a:avLst/>
          </a:prstGeom>
          <a:solidFill>
            <a:srgbClr val="303D43"/>
          </a:solidFill>
          <a:ln w="12700">
            <a:solidFill>
              <a:srgbClr val="303D43"/>
            </a:solidFill>
            <a:prstDash val="solid"/>
          </a:ln>
        </p:spPr>
      </p:sp>
      <p:sp>
        <p:nvSpPr>
          <p:cNvPr id="19" name="Text 16"/>
          <p:cNvSpPr/>
          <p:nvPr/>
        </p:nvSpPr>
        <p:spPr>
          <a:xfrm>
            <a:off x="7188970" y="2093976"/>
            <a:ext cx="493973"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Folie</a:t>
            </a:r>
            <a:endParaRPr lang="en-US" sz="1327" dirty="0"/>
          </a:p>
        </p:txBody>
      </p:sp>
      <p:sp>
        <p:nvSpPr>
          <p:cNvPr id="20" name="Shape 17"/>
          <p:cNvSpPr/>
          <p:nvPr/>
        </p:nvSpPr>
        <p:spPr>
          <a:xfrm>
            <a:off x="7801816" y="2020824"/>
            <a:ext cx="3951272" cy="438912"/>
          </a:xfrm>
          <a:prstGeom prst="rect">
            <a:avLst/>
          </a:prstGeom>
          <a:solidFill>
            <a:srgbClr val="303D43"/>
          </a:solidFill>
          <a:ln w="12700">
            <a:solidFill>
              <a:srgbClr val="303D43"/>
            </a:solidFill>
            <a:prstDash val="solid"/>
          </a:ln>
        </p:spPr>
      </p:sp>
      <p:sp>
        <p:nvSpPr>
          <p:cNvPr id="21" name="Text 18"/>
          <p:cNvSpPr/>
          <p:nvPr/>
        </p:nvSpPr>
        <p:spPr>
          <a:xfrm>
            <a:off x="7920688" y="2093976"/>
            <a:ext cx="3713528"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Kodes / Bereiche</a:t>
            </a:r>
            <a:endParaRPr lang="en-US" sz="1327" dirty="0"/>
          </a:p>
        </p:txBody>
      </p:sp>
      <p:sp>
        <p:nvSpPr>
          <p:cNvPr id="22" name="Shape 19"/>
          <p:cNvSpPr/>
          <p:nvPr/>
        </p:nvSpPr>
        <p:spPr>
          <a:xfrm>
            <a:off x="438912" y="2459736"/>
            <a:ext cx="6631186" cy="453060"/>
          </a:xfrm>
          <a:prstGeom prst="rect">
            <a:avLst/>
          </a:prstGeom>
          <a:solidFill>
            <a:srgbClr val="FFFFFF"/>
          </a:solidFill>
          <a:ln w="12700">
            <a:solidFill>
              <a:srgbClr val="FFFFFF"/>
            </a:solidFill>
            <a:prstDash val="solid"/>
          </a:ln>
        </p:spPr>
      </p:sp>
      <p:sp>
        <p:nvSpPr>
          <p:cNvPr id="23" name="Text 20"/>
          <p:cNvSpPr/>
          <p:nvPr/>
        </p:nvSpPr>
        <p:spPr>
          <a:xfrm>
            <a:off x="557784" y="2528316"/>
            <a:ext cx="6393442" cy="315900"/>
          </a:xfrm>
          <a:prstGeom prst="rect">
            <a:avLst/>
          </a:prstGeom>
          <a:noFill/>
          <a:ln/>
        </p:spPr>
        <p:txBody>
          <a:bodyPr wrap="square" lIns="0" tIns="0" rIns="0" bIns="0" rtlCol="0" anchor="ctr"/>
          <a:lstStyle/>
          <a:p>
            <a:pPr marL="0" indent="0">
              <a:lnSpc>
                <a:spcPct val="104000"/>
              </a:lnSpc>
              <a:buNone/>
            </a:pPr>
            <a:r>
              <a:rPr lang="en-US" sz="1568" b="1" dirty="0">
                <a:solidFill>
                  <a:srgbClr val="243239"/>
                </a:solidFill>
                <a:latin typeface="Arial" pitchFamily="34" charset="0"/>
                <a:ea typeface="Arial" pitchFamily="34" charset="-122"/>
                <a:cs typeface="Arial" pitchFamily="34" charset="-120"/>
              </a:rPr>
              <a:t>Praxis: endoskopische Vakuum-Prothese im Ösophagus</a:t>
            </a:r>
            <a:endParaRPr lang="en-US" sz="1568" dirty="0"/>
          </a:p>
        </p:txBody>
      </p:sp>
      <p:sp>
        <p:nvSpPr>
          <p:cNvPr id="24" name="Shape 21"/>
          <p:cNvSpPr/>
          <p:nvPr/>
        </p:nvSpPr>
        <p:spPr>
          <a:xfrm>
            <a:off x="7070098" y="2459736"/>
            <a:ext cx="731717" cy="453060"/>
          </a:xfrm>
          <a:prstGeom prst="rect">
            <a:avLst/>
          </a:prstGeom>
          <a:solidFill>
            <a:srgbClr val="FFFFFF"/>
          </a:solidFill>
          <a:ln w="12700">
            <a:solidFill>
              <a:srgbClr val="FFFFFF"/>
            </a:solidFill>
            <a:prstDash val="solid"/>
          </a:ln>
        </p:spPr>
      </p:sp>
      <p:sp>
        <p:nvSpPr>
          <p:cNvPr id="25" name="Text 22"/>
          <p:cNvSpPr/>
          <p:nvPr/>
        </p:nvSpPr>
        <p:spPr>
          <a:xfrm>
            <a:off x="7188970" y="2528316"/>
            <a:ext cx="493973" cy="315900"/>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39</a:t>
            </a:r>
            <a:endParaRPr lang="en-US" sz="1568" dirty="0"/>
          </a:p>
        </p:txBody>
      </p:sp>
      <p:sp>
        <p:nvSpPr>
          <p:cNvPr id="26" name="Shape 23"/>
          <p:cNvSpPr/>
          <p:nvPr/>
        </p:nvSpPr>
        <p:spPr>
          <a:xfrm>
            <a:off x="7801816" y="2459736"/>
            <a:ext cx="3951272" cy="453060"/>
          </a:xfrm>
          <a:prstGeom prst="rect">
            <a:avLst/>
          </a:prstGeom>
          <a:solidFill>
            <a:srgbClr val="FFFFFF"/>
          </a:solidFill>
          <a:ln w="12700">
            <a:solidFill>
              <a:srgbClr val="FFFFFF"/>
            </a:solidFill>
            <a:prstDash val="solid"/>
          </a:ln>
        </p:spPr>
      </p:sp>
      <p:sp>
        <p:nvSpPr>
          <p:cNvPr id="27" name="Text 24"/>
          <p:cNvSpPr/>
          <p:nvPr/>
        </p:nvSpPr>
        <p:spPr>
          <a:xfrm>
            <a:off x="7920688" y="2528316"/>
            <a:ext cx="3713528" cy="315900"/>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42.99, 42.99.51, 93.57.1</a:t>
            </a:r>
            <a:endParaRPr lang="en-US" sz="1568" dirty="0"/>
          </a:p>
        </p:txBody>
      </p:sp>
      <p:sp>
        <p:nvSpPr>
          <p:cNvPr id="28" name="Shape 25"/>
          <p:cNvSpPr/>
          <p:nvPr/>
        </p:nvSpPr>
        <p:spPr>
          <a:xfrm>
            <a:off x="438912" y="2912796"/>
            <a:ext cx="6631186" cy="453060"/>
          </a:xfrm>
          <a:prstGeom prst="rect">
            <a:avLst/>
          </a:prstGeom>
          <a:solidFill>
            <a:srgbClr val="F0EBE1"/>
          </a:solidFill>
          <a:ln w="12700">
            <a:solidFill>
              <a:srgbClr val="F0EBE1"/>
            </a:solidFill>
            <a:prstDash val="solid"/>
          </a:ln>
        </p:spPr>
      </p:sp>
      <p:sp>
        <p:nvSpPr>
          <p:cNvPr id="29" name="Text 26"/>
          <p:cNvSpPr/>
          <p:nvPr/>
        </p:nvSpPr>
        <p:spPr>
          <a:xfrm>
            <a:off x="557784" y="2981376"/>
            <a:ext cx="6393442" cy="315900"/>
          </a:xfrm>
          <a:prstGeom prst="rect">
            <a:avLst/>
          </a:prstGeom>
          <a:noFill/>
          <a:ln/>
        </p:spPr>
        <p:txBody>
          <a:bodyPr wrap="square" lIns="0" tIns="0" rIns="0" bIns="0" rtlCol="0" anchor="ctr"/>
          <a:lstStyle/>
          <a:p>
            <a:pPr marL="0" indent="0">
              <a:lnSpc>
                <a:spcPct val="104000"/>
              </a:lnSpc>
              <a:buNone/>
            </a:pPr>
            <a:r>
              <a:rPr lang="en-US" sz="1568" b="1" dirty="0">
                <a:solidFill>
                  <a:srgbClr val="243239"/>
                </a:solidFill>
                <a:latin typeface="Arial" pitchFamily="34" charset="0"/>
                <a:ea typeface="Arial" pitchFamily="34" charset="-122"/>
                <a:cs typeface="Arial" pitchFamily="34" charset="-120"/>
              </a:rPr>
              <a:t>Magenbypass: proximal / distal statt separater Roux-en-Y-Familie</a:t>
            </a:r>
            <a:endParaRPr lang="en-US" sz="1568" dirty="0"/>
          </a:p>
        </p:txBody>
      </p:sp>
      <p:sp>
        <p:nvSpPr>
          <p:cNvPr id="30" name="Shape 27"/>
          <p:cNvSpPr/>
          <p:nvPr/>
        </p:nvSpPr>
        <p:spPr>
          <a:xfrm>
            <a:off x="7070098" y="2912796"/>
            <a:ext cx="731717" cy="453060"/>
          </a:xfrm>
          <a:prstGeom prst="rect">
            <a:avLst/>
          </a:prstGeom>
          <a:solidFill>
            <a:srgbClr val="F0EBE1"/>
          </a:solidFill>
          <a:ln w="12700">
            <a:solidFill>
              <a:srgbClr val="F0EBE1"/>
            </a:solidFill>
            <a:prstDash val="solid"/>
          </a:ln>
        </p:spPr>
      </p:sp>
      <p:sp>
        <p:nvSpPr>
          <p:cNvPr id="31" name="Text 28"/>
          <p:cNvSpPr/>
          <p:nvPr/>
        </p:nvSpPr>
        <p:spPr>
          <a:xfrm>
            <a:off x="7188970" y="2981376"/>
            <a:ext cx="493973" cy="315900"/>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40</a:t>
            </a:r>
            <a:endParaRPr lang="en-US" sz="1568" dirty="0"/>
          </a:p>
        </p:txBody>
      </p:sp>
      <p:sp>
        <p:nvSpPr>
          <p:cNvPr id="32" name="Shape 29"/>
          <p:cNvSpPr/>
          <p:nvPr/>
        </p:nvSpPr>
        <p:spPr>
          <a:xfrm>
            <a:off x="7801816" y="2912796"/>
            <a:ext cx="3951272" cy="453060"/>
          </a:xfrm>
          <a:prstGeom prst="rect">
            <a:avLst/>
          </a:prstGeom>
          <a:solidFill>
            <a:srgbClr val="F0EBE1"/>
          </a:solidFill>
          <a:ln w="12700">
            <a:solidFill>
              <a:srgbClr val="F0EBE1"/>
            </a:solidFill>
            <a:prstDash val="solid"/>
          </a:ln>
        </p:spPr>
      </p:sp>
      <p:sp>
        <p:nvSpPr>
          <p:cNvPr id="33" name="Text 30"/>
          <p:cNvSpPr/>
          <p:nvPr/>
        </p:nvSpPr>
        <p:spPr>
          <a:xfrm>
            <a:off x="7920688" y="2981376"/>
            <a:ext cx="3713528" cy="315900"/>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44.31.1, 44.31.2, 44.31.4, 44.31.5 ...</a:t>
            </a:r>
            <a:endParaRPr lang="en-US" sz="1568" dirty="0"/>
          </a:p>
        </p:txBody>
      </p:sp>
      <p:sp>
        <p:nvSpPr>
          <p:cNvPr id="34" name="Shape 31"/>
          <p:cNvSpPr/>
          <p:nvPr/>
        </p:nvSpPr>
        <p:spPr>
          <a:xfrm>
            <a:off x="438912" y="3365856"/>
            <a:ext cx="6631186" cy="642493"/>
          </a:xfrm>
          <a:prstGeom prst="rect">
            <a:avLst/>
          </a:prstGeom>
          <a:solidFill>
            <a:srgbClr val="FFFFFF"/>
          </a:solidFill>
          <a:ln w="12700">
            <a:solidFill>
              <a:srgbClr val="FFFFFF"/>
            </a:solidFill>
            <a:prstDash val="solid"/>
          </a:ln>
        </p:spPr>
      </p:sp>
      <p:sp>
        <p:nvSpPr>
          <p:cNvPr id="35" name="Text 32"/>
          <p:cNvSpPr/>
          <p:nvPr/>
        </p:nvSpPr>
        <p:spPr>
          <a:xfrm>
            <a:off x="557784" y="3434436"/>
            <a:ext cx="6393442" cy="505333"/>
          </a:xfrm>
          <a:prstGeom prst="rect">
            <a:avLst/>
          </a:prstGeom>
          <a:noFill/>
          <a:ln/>
        </p:spPr>
        <p:txBody>
          <a:bodyPr wrap="square" lIns="0" tIns="0" rIns="0" bIns="0" rtlCol="0" anchor="ctr"/>
          <a:lstStyle/>
          <a:p>
            <a:pPr marL="0" indent="0">
              <a:lnSpc>
                <a:spcPct val="104000"/>
              </a:lnSpc>
              <a:buNone/>
            </a:pPr>
            <a:r>
              <a:rPr lang="en-US" sz="1568" b="1" dirty="0">
                <a:solidFill>
                  <a:srgbClr val="243239"/>
                </a:solidFill>
                <a:latin typeface="Arial" pitchFamily="34" charset="0"/>
                <a:ea typeface="Arial" pitchFamily="34" charset="-122"/>
                <a:cs typeface="Arial" pitchFamily="34" charset="-120"/>
              </a:rPr>
              <a:t>Magenbypass: praktische Umstellung der Favoriten</a:t>
            </a:r>
            <a:endParaRPr lang="en-US" sz="1568" dirty="0"/>
          </a:p>
        </p:txBody>
      </p:sp>
      <p:sp>
        <p:nvSpPr>
          <p:cNvPr id="36" name="Shape 33"/>
          <p:cNvSpPr/>
          <p:nvPr/>
        </p:nvSpPr>
        <p:spPr>
          <a:xfrm>
            <a:off x="7070098" y="3365856"/>
            <a:ext cx="731717" cy="642493"/>
          </a:xfrm>
          <a:prstGeom prst="rect">
            <a:avLst/>
          </a:prstGeom>
          <a:solidFill>
            <a:srgbClr val="FFFFFF"/>
          </a:solidFill>
          <a:ln w="12700">
            <a:solidFill>
              <a:srgbClr val="FFFFFF"/>
            </a:solidFill>
            <a:prstDash val="solid"/>
          </a:ln>
        </p:spPr>
      </p:sp>
      <p:sp>
        <p:nvSpPr>
          <p:cNvPr id="37" name="Text 34"/>
          <p:cNvSpPr/>
          <p:nvPr/>
        </p:nvSpPr>
        <p:spPr>
          <a:xfrm>
            <a:off x="7188970" y="3434436"/>
            <a:ext cx="493973" cy="505333"/>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41</a:t>
            </a:r>
            <a:endParaRPr lang="en-US" sz="1568" dirty="0"/>
          </a:p>
        </p:txBody>
      </p:sp>
      <p:sp>
        <p:nvSpPr>
          <p:cNvPr id="38" name="Shape 35"/>
          <p:cNvSpPr/>
          <p:nvPr/>
        </p:nvSpPr>
        <p:spPr>
          <a:xfrm>
            <a:off x="7801816" y="3365856"/>
            <a:ext cx="3951272" cy="642493"/>
          </a:xfrm>
          <a:prstGeom prst="rect">
            <a:avLst/>
          </a:prstGeom>
          <a:solidFill>
            <a:srgbClr val="FFFFFF"/>
          </a:solidFill>
          <a:ln w="12700">
            <a:solidFill>
              <a:srgbClr val="FFFFFF"/>
            </a:solidFill>
            <a:prstDash val="solid"/>
          </a:ln>
        </p:spPr>
      </p:sp>
      <p:sp>
        <p:nvSpPr>
          <p:cNvPr id="39" name="Text 36"/>
          <p:cNvSpPr/>
          <p:nvPr/>
        </p:nvSpPr>
        <p:spPr>
          <a:xfrm>
            <a:off x="7920688" y="3434436"/>
            <a:ext cx="3713528" cy="505333"/>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44.31.11, 44.31.13, 44.31.15, 44.31.21 ...</a:t>
            </a:r>
            <a:endParaRPr lang="en-US" sz="1568" dirty="0"/>
          </a:p>
        </p:txBody>
      </p:sp>
      <p:sp>
        <p:nvSpPr>
          <p:cNvPr id="40" name="Shape 37"/>
          <p:cNvSpPr/>
          <p:nvPr/>
        </p:nvSpPr>
        <p:spPr>
          <a:xfrm>
            <a:off x="438912" y="4008349"/>
            <a:ext cx="6631186" cy="453060"/>
          </a:xfrm>
          <a:prstGeom prst="rect">
            <a:avLst/>
          </a:prstGeom>
          <a:solidFill>
            <a:srgbClr val="F0EBE1"/>
          </a:solidFill>
          <a:ln w="12700">
            <a:solidFill>
              <a:srgbClr val="F0EBE1"/>
            </a:solidFill>
            <a:prstDash val="solid"/>
          </a:ln>
        </p:spPr>
      </p:sp>
      <p:sp>
        <p:nvSpPr>
          <p:cNvPr id="41" name="Text 38"/>
          <p:cNvSpPr/>
          <p:nvPr/>
        </p:nvSpPr>
        <p:spPr>
          <a:xfrm>
            <a:off x="557784" y="4076929"/>
            <a:ext cx="6393442" cy="315900"/>
          </a:xfrm>
          <a:prstGeom prst="rect">
            <a:avLst/>
          </a:prstGeom>
          <a:noFill/>
          <a:ln/>
        </p:spPr>
        <p:txBody>
          <a:bodyPr wrap="square" lIns="0" tIns="0" rIns="0" bIns="0" rtlCol="0" anchor="ctr"/>
          <a:lstStyle/>
          <a:p>
            <a:pPr marL="0" indent="0">
              <a:lnSpc>
                <a:spcPct val="104000"/>
              </a:lnSpc>
              <a:buNone/>
            </a:pPr>
            <a:r>
              <a:rPr lang="en-US" sz="1568" b="1" dirty="0">
                <a:solidFill>
                  <a:srgbClr val="243239"/>
                </a:solidFill>
                <a:latin typeface="Arial" pitchFamily="34" charset="0"/>
                <a:ea typeface="Arial" pitchFamily="34" charset="-122"/>
                <a:cs typeface="Arial" pitchFamily="34" charset="-120"/>
              </a:rPr>
              <a:t>Postmortale Prozeduren werden aus der CHOP entfernt</a:t>
            </a:r>
            <a:endParaRPr lang="en-US" sz="1568" dirty="0"/>
          </a:p>
        </p:txBody>
      </p:sp>
      <p:sp>
        <p:nvSpPr>
          <p:cNvPr id="42" name="Shape 39"/>
          <p:cNvSpPr/>
          <p:nvPr/>
        </p:nvSpPr>
        <p:spPr>
          <a:xfrm>
            <a:off x="7070098" y="4008349"/>
            <a:ext cx="731717" cy="453060"/>
          </a:xfrm>
          <a:prstGeom prst="rect">
            <a:avLst/>
          </a:prstGeom>
          <a:solidFill>
            <a:srgbClr val="F0EBE1"/>
          </a:solidFill>
          <a:ln w="12700">
            <a:solidFill>
              <a:srgbClr val="F0EBE1"/>
            </a:solidFill>
            <a:prstDash val="solid"/>
          </a:ln>
        </p:spPr>
      </p:sp>
      <p:sp>
        <p:nvSpPr>
          <p:cNvPr id="43" name="Text 40"/>
          <p:cNvSpPr/>
          <p:nvPr/>
        </p:nvSpPr>
        <p:spPr>
          <a:xfrm>
            <a:off x="7188970" y="4076929"/>
            <a:ext cx="493973" cy="315900"/>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42</a:t>
            </a:r>
            <a:endParaRPr lang="en-US" sz="1568" dirty="0"/>
          </a:p>
        </p:txBody>
      </p:sp>
      <p:sp>
        <p:nvSpPr>
          <p:cNvPr id="44" name="Shape 41"/>
          <p:cNvSpPr/>
          <p:nvPr/>
        </p:nvSpPr>
        <p:spPr>
          <a:xfrm>
            <a:off x="7801816" y="4008349"/>
            <a:ext cx="3951272" cy="453060"/>
          </a:xfrm>
          <a:prstGeom prst="rect">
            <a:avLst/>
          </a:prstGeom>
          <a:solidFill>
            <a:srgbClr val="F0EBE1"/>
          </a:solidFill>
          <a:ln w="12700">
            <a:solidFill>
              <a:srgbClr val="F0EBE1"/>
            </a:solidFill>
            <a:prstDash val="solid"/>
          </a:ln>
        </p:spPr>
      </p:sp>
      <p:sp>
        <p:nvSpPr>
          <p:cNvPr id="45" name="Text 42"/>
          <p:cNvSpPr/>
          <p:nvPr/>
        </p:nvSpPr>
        <p:spPr>
          <a:xfrm>
            <a:off x="7920688" y="4076929"/>
            <a:ext cx="3713528" cy="315900"/>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37.99.4, 45.63.10, 45.63, 52.64 ...</a:t>
            </a:r>
            <a:endParaRPr lang="en-US" sz="1568" dirty="0"/>
          </a:p>
        </p:txBody>
      </p:sp>
      <p:sp>
        <p:nvSpPr>
          <p:cNvPr id="46" name="Shape 43"/>
          <p:cNvSpPr/>
          <p:nvPr/>
        </p:nvSpPr>
        <p:spPr>
          <a:xfrm>
            <a:off x="438912" y="4461408"/>
            <a:ext cx="6631186" cy="453060"/>
          </a:xfrm>
          <a:prstGeom prst="rect">
            <a:avLst/>
          </a:prstGeom>
          <a:solidFill>
            <a:srgbClr val="FFFFFF"/>
          </a:solidFill>
          <a:ln w="12700">
            <a:solidFill>
              <a:srgbClr val="FFFFFF"/>
            </a:solidFill>
            <a:prstDash val="solid"/>
          </a:ln>
        </p:spPr>
      </p:sp>
      <p:sp>
        <p:nvSpPr>
          <p:cNvPr id="47" name="Text 44"/>
          <p:cNvSpPr/>
          <p:nvPr/>
        </p:nvSpPr>
        <p:spPr>
          <a:xfrm>
            <a:off x="557784" y="4529988"/>
            <a:ext cx="6393442" cy="315900"/>
          </a:xfrm>
          <a:prstGeom prst="rect">
            <a:avLst/>
          </a:prstGeom>
          <a:noFill/>
          <a:ln/>
        </p:spPr>
        <p:txBody>
          <a:bodyPr wrap="square" lIns="0" tIns="0" rIns="0" bIns="0" rtlCol="0" anchor="ctr"/>
          <a:lstStyle/>
          <a:p>
            <a:pPr marL="0" indent="0">
              <a:lnSpc>
                <a:spcPct val="104000"/>
              </a:lnSpc>
              <a:buNone/>
            </a:pPr>
            <a:r>
              <a:rPr lang="en-US" sz="1568" b="1" dirty="0">
                <a:solidFill>
                  <a:srgbClr val="243239"/>
                </a:solidFill>
                <a:latin typeface="Arial" pitchFamily="34" charset="0"/>
                <a:ea typeface="Arial" pitchFamily="34" charset="-122"/>
                <a:cs typeface="Arial" pitchFamily="34" charset="-120"/>
              </a:rPr>
              <a:t>Nephroureterektomie: neue Kodes, Seite statt Sonderkode</a:t>
            </a:r>
            <a:endParaRPr lang="en-US" sz="1568" dirty="0"/>
          </a:p>
        </p:txBody>
      </p:sp>
      <p:sp>
        <p:nvSpPr>
          <p:cNvPr id="48" name="Shape 45"/>
          <p:cNvSpPr/>
          <p:nvPr/>
        </p:nvSpPr>
        <p:spPr>
          <a:xfrm>
            <a:off x="7070098" y="4461408"/>
            <a:ext cx="731717" cy="453060"/>
          </a:xfrm>
          <a:prstGeom prst="rect">
            <a:avLst/>
          </a:prstGeom>
          <a:solidFill>
            <a:srgbClr val="FFFFFF"/>
          </a:solidFill>
          <a:ln w="12700">
            <a:solidFill>
              <a:srgbClr val="FFFFFF"/>
            </a:solidFill>
            <a:prstDash val="solid"/>
          </a:ln>
        </p:spPr>
      </p:sp>
      <p:sp>
        <p:nvSpPr>
          <p:cNvPr id="49" name="Text 46"/>
          <p:cNvSpPr/>
          <p:nvPr/>
        </p:nvSpPr>
        <p:spPr>
          <a:xfrm>
            <a:off x="7188970" y="4529988"/>
            <a:ext cx="493973" cy="315900"/>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43</a:t>
            </a:r>
            <a:endParaRPr lang="en-US" sz="1568" dirty="0"/>
          </a:p>
        </p:txBody>
      </p:sp>
      <p:sp>
        <p:nvSpPr>
          <p:cNvPr id="50" name="Shape 47"/>
          <p:cNvSpPr/>
          <p:nvPr/>
        </p:nvSpPr>
        <p:spPr>
          <a:xfrm>
            <a:off x="7801816" y="4461408"/>
            <a:ext cx="3951272" cy="453060"/>
          </a:xfrm>
          <a:prstGeom prst="rect">
            <a:avLst/>
          </a:prstGeom>
          <a:solidFill>
            <a:srgbClr val="FFFFFF"/>
          </a:solidFill>
          <a:ln w="12700">
            <a:solidFill>
              <a:srgbClr val="FFFFFF"/>
            </a:solidFill>
            <a:prstDash val="solid"/>
          </a:ln>
        </p:spPr>
      </p:sp>
      <p:sp>
        <p:nvSpPr>
          <p:cNvPr id="51" name="Text 48"/>
          <p:cNvSpPr/>
          <p:nvPr/>
        </p:nvSpPr>
        <p:spPr>
          <a:xfrm>
            <a:off x="7920688" y="4529988"/>
            <a:ext cx="3713528" cy="315900"/>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55.51, 55.54, 55.51.11, 55.51.12</a:t>
            </a:r>
            <a:endParaRPr lang="en-US" sz="1568" dirty="0"/>
          </a:p>
        </p:txBody>
      </p:sp>
      <p:sp>
        <p:nvSpPr>
          <p:cNvPr id="52" name="Shape 49"/>
          <p:cNvSpPr/>
          <p:nvPr/>
        </p:nvSpPr>
        <p:spPr>
          <a:xfrm>
            <a:off x="438912" y="4914468"/>
            <a:ext cx="6631186" cy="453060"/>
          </a:xfrm>
          <a:prstGeom prst="rect">
            <a:avLst/>
          </a:prstGeom>
          <a:solidFill>
            <a:srgbClr val="F0EBE1"/>
          </a:solidFill>
          <a:ln w="12700">
            <a:solidFill>
              <a:srgbClr val="F0EBE1"/>
            </a:solidFill>
            <a:prstDash val="solid"/>
          </a:ln>
        </p:spPr>
      </p:sp>
      <p:sp>
        <p:nvSpPr>
          <p:cNvPr id="53" name="Text 50"/>
          <p:cNvSpPr/>
          <p:nvPr/>
        </p:nvSpPr>
        <p:spPr>
          <a:xfrm>
            <a:off x="557784" y="4983048"/>
            <a:ext cx="6393442" cy="315900"/>
          </a:xfrm>
          <a:prstGeom prst="rect">
            <a:avLst/>
          </a:prstGeom>
          <a:noFill/>
          <a:ln/>
        </p:spPr>
        <p:txBody>
          <a:bodyPr wrap="square" lIns="0" tIns="0" rIns="0" bIns="0" rtlCol="0" anchor="ctr"/>
          <a:lstStyle/>
          <a:p>
            <a:pPr marL="0" indent="0">
              <a:lnSpc>
                <a:spcPct val="104000"/>
              </a:lnSpc>
              <a:buNone/>
            </a:pPr>
            <a:r>
              <a:rPr lang="en-US" sz="1568" b="1" dirty="0">
                <a:solidFill>
                  <a:srgbClr val="243239"/>
                </a:solidFill>
                <a:latin typeface="Arial" pitchFamily="34" charset="0"/>
                <a:ea typeface="Arial" pitchFamily="34" charset="-122"/>
                <a:cs typeface="Arial" pitchFamily="34" charset="-120"/>
              </a:rPr>
              <a:t>Ballondilatation: Urethra und prostatische Urethra trennen</a:t>
            </a:r>
            <a:endParaRPr lang="en-US" sz="1568" dirty="0"/>
          </a:p>
        </p:txBody>
      </p:sp>
      <p:sp>
        <p:nvSpPr>
          <p:cNvPr id="54" name="Shape 51"/>
          <p:cNvSpPr/>
          <p:nvPr/>
        </p:nvSpPr>
        <p:spPr>
          <a:xfrm>
            <a:off x="7070098" y="4914468"/>
            <a:ext cx="731717" cy="453060"/>
          </a:xfrm>
          <a:prstGeom prst="rect">
            <a:avLst/>
          </a:prstGeom>
          <a:solidFill>
            <a:srgbClr val="F0EBE1"/>
          </a:solidFill>
          <a:ln w="12700">
            <a:solidFill>
              <a:srgbClr val="F0EBE1"/>
            </a:solidFill>
            <a:prstDash val="solid"/>
          </a:ln>
        </p:spPr>
      </p:sp>
      <p:sp>
        <p:nvSpPr>
          <p:cNvPr id="55" name="Text 52"/>
          <p:cNvSpPr/>
          <p:nvPr/>
        </p:nvSpPr>
        <p:spPr>
          <a:xfrm>
            <a:off x="7188970" y="4983048"/>
            <a:ext cx="493973" cy="315900"/>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44</a:t>
            </a:r>
            <a:endParaRPr lang="en-US" sz="1568" dirty="0"/>
          </a:p>
        </p:txBody>
      </p:sp>
      <p:sp>
        <p:nvSpPr>
          <p:cNvPr id="56" name="Shape 53"/>
          <p:cNvSpPr/>
          <p:nvPr/>
        </p:nvSpPr>
        <p:spPr>
          <a:xfrm>
            <a:off x="7801816" y="4914468"/>
            <a:ext cx="3951272" cy="453060"/>
          </a:xfrm>
          <a:prstGeom prst="rect">
            <a:avLst/>
          </a:prstGeom>
          <a:solidFill>
            <a:srgbClr val="F0EBE1"/>
          </a:solidFill>
          <a:ln w="12700">
            <a:solidFill>
              <a:srgbClr val="F0EBE1"/>
            </a:solidFill>
            <a:prstDash val="solid"/>
          </a:ln>
        </p:spPr>
      </p:sp>
      <p:sp>
        <p:nvSpPr>
          <p:cNvPr id="57" name="Text 54"/>
          <p:cNvSpPr/>
          <p:nvPr/>
        </p:nvSpPr>
        <p:spPr>
          <a:xfrm>
            <a:off x="7920688" y="4983048"/>
            <a:ext cx="3713528" cy="315900"/>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58.6, 58.61, 58.62, 58.69 ...</a:t>
            </a:r>
            <a:endParaRPr lang="en-US" sz="1568" dirty="0"/>
          </a:p>
        </p:txBody>
      </p:sp>
      <p:sp>
        <p:nvSpPr>
          <p:cNvPr id="58" name="Shape 55"/>
          <p:cNvSpPr/>
          <p:nvPr/>
        </p:nvSpPr>
        <p:spPr>
          <a:xfrm>
            <a:off x="438912" y="5577840"/>
            <a:ext cx="11314176" cy="539496"/>
          </a:xfrm>
          <a:prstGeom prst="rect">
            <a:avLst/>
          </a:prstGeom>
          <a:solidFill>
            <a:srgbClr val="ECEFDF"/>
          </a:solidFill>
          <a:ln w="12700">
            <a:solidFill>
              <a:srgbClr val="ECEFDF"/>
            </a:solidFill>
            <a:prstDash val="solid"/>
          </a:ln>
        </p:spPr>
      </p:sp>
      <p:sp>
        <p:nvSpPr>
          <p:cNvPr id="59" name="Shape 56"/>
          <p:cNvSpPr/>
          <p:nvPr/>
        </p:nvSpPr>
        <p:spPr>
          <a:xfrm>
            <a:off x="438912" y="5577840"/>
            <a:ext cx="41148" cy="539496"/>
          </a:xfrm>
          <a:prstGeom prst="rect">
            <a:avLst/>
          </a:prstGeom>
          <a:solidFill>
            <a:srgbClr val="284907"/>
          </a:solidFill>
          <a:ln w="12700">
            <a:solidFill>
              <a:srgbClr val="284907"/>
            </a:solidFill>
            <a:prstDash val="solid"/>
          </a:ln>
        </p:spPr>
      </p:sp>
      <p:sp>
        <p:nvSpPr>
          <p:cNvPr id="60" name="Text 57"/>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Detailfundstellen stehen auf den jeweiligen Folien und zusätzlich in den Referentennotizen.</a:t>
            </a:r>
            <a:endParaRPr lang="en-US" sz="1512" dirty="0"/>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name="Slide 118">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ANHANG | UMSTELLUNG UND NACHWEIS</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NAVIGATION</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D | Themenregister 7/12</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Navigationsregister der in dieser Präsentation ausgearbeiteten Änderungsthemen.</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118 / 124</a:t>
            </a:r>
            <a:endParaRPr lang="en-US" sz="900" dirty="0"/>
          </a:p>
        </p:txBody>
      </p:sp>
      <p:sp>
        <p:nvSpPr>
          <p:cNvPr id="16" name="Shape 13"/>
          <p:cNvSpPr/>
          <p:nvPr/>
        </p:nvSpPr>
        <p:spPr>
          <a:xfrm>
            <a:off x="438912" y="2020824"/>
            <a:ext cx="6631186" cy="438912"/>
          </a:xfrm>
          <a:prstGeom prst="rect">
            <a:avLst/>
          </a:prstGeom>
          <a:solidFill>
            <a:srgbClr val="303D43"/>
          </a:solidFill>
          <a:ln w="12700">
            <a:solidFill>
              <a:srgbClr val="303D43"/>
            </a:solidFill>
            <a:prstDash val="solid"/>
          </a:ln>
        </p:spPr>
      </p:sp>
      <p:sp>
        <p:nvSpPr>
          <p:cNvPr id="17" name="Text 14"/>
          <p:cNvSpPr/>
          <p:nvPr/>
        </p:nvSpPr>
        <p:spPr>
          <a:xfrm>
            <a:off x="557784" y="2093976"/>
            <a:ext cx="6393442"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Thema</a:t>
            </a:r>
            <a:endParaRPr lang="en-US" sz="1327" dirty="0"/>
          </a:p>
        </p:txBody>
      </p:sp>
      <p:sp>
        <p:nvSpPr>
          <p:cNvPr id="18" name="Shape 15"/>
          <p:cNvSpPr/>
          <p:nvPr/>
        </p:nvSpPr>
        <p:spPr>
          <a:xfrm>
            <a:off x="7070098" y="2020824"/>
            <a:ext cx="731717" cy="438912"/>
          </a:xfrm>
          <a:prstGeom prst="rect">
            <a:avLst/>
          </a:prstGeom>
          <a:solidFill>
            <a:srgbClr val="303D43"/>
          </a:solidFill>
          <a:ln w="12700">
            <a:solidFill>
              <a:srgbClr val="303D43"/>
            </a:solidFill>
            <a:prstDash val="solid"/>
          </a:ln>
        </p:spPr>
      </p:sp>
      <p:sp>
        <p:nvSpPr>
          <p:cNvPr id="19" name="Text 16"/>
          <p:cNvSpPr/>
          <p:nvPr/>
        </p:nvSpPr>
        <p:spPr>
          <a:xfrm>
            <a:off x="7188970" y="2093976"/>
            <a:ext cx="493973"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Folie</a:t>
            </a:r>
            <a:endParaRPr lang="en-US" sz="1327" dirty="0"/>
          </a:p>
        </p:txBody>
      </p:sp>
      <p:sp>
        <p:nvSpPr>
          <p:cNvPr id="20" name="Shape 17"/>
          <p:cNvSpPr/>
          <p:nvPr/>
        </p:nvSpPr>
        <p:spPr>
          <a:xfrm>
            <a:off x="7801816" y="2020824"/>
            <a:ext cx="3951272" cy="438912"/>
          </a:xfrm>
          <a:prstGeom prst="rect">
            <a:avLst/>
          </a:prstGeom>
          <a:solidFill>
            <a:srgbClr val="303D43"/>
          </a:solidFill>
          <a:ln w="12700">
            <a:solidFill>
              <a:srgbClr val="303D43"/>
            </a:solidFill>
            <a:prstDash val="solid"/>
          </a:ln>
        </p:spPr>
      </p:sp>
      <p:sp>
        <p:nvSpPr>
          <p:cNvPr id="21" name="Text 18"/>
          <p:cNvSpPr/>
          <p:nvPr/>
        </p:nvSpPr>
        <p:spPr>
          <a:xfrm>
            <a:off x="7920688" y="2093976"/>
            <a:ext cx="3713528"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Kodes / Bereiche</a:t>
            </a:r>
            <a:endParaRPr lang="en-US" sz="1327" dirty="0"/>
          </a:p>
        </p:txBody>
      </p:sp>
      <p:sp>
        <p:nvSpPr>
          <p:cNvPr id="22" name="Shape 19"/>
          <p:cNvSpPr/>
          <p:nvPr/>
        </p:nvSpPr>
        <p:spPr>
          <a:xfrm>
            <a:off x="438912" y="2459736"/>
            <a:ext cx="6631186" cy="484632"/>
          </a:xfrm>
          <a:prstGeom prst="rect">
            <a:avLst/>
          </a:prstGeom>
          <a:solidFill>
            <a:srgbClr val="FFFFFF"/>
          </a:solidFill>
          <a:ln w="12700">
            <a:solidFill>
              <a:srgbClr val="FFFFFF"/>
            </a:solidFill>
            <a:prstDash val="solid"/>
          </a:ln>
        </p:spPr>
      </p:sp>
      <p:sp>
        <p:nvSpPr>
          <p:cNvPr id="23" name="Text 20"/>
          <p:cNvSpPr/>
          <p:nvPr/>
        </p:nvSpPr>
        <p:spPr>
          <a:xfrm>
            <a:off x="557784" y="2528316"/>
            <a:ext cx="6393442" cy="347472"/>
          </a:xfrm>
          <a:prstGeom prst="rect">
            <a:avLst/>
          </a:prstGeom>
          <a:noFill/>
          <a:ln/>
        </p:spPr>
        <p:txBody>
          <a:bodyPr wrap="square" lIns="0" tIns="0" rIns="0" bIns="0" rtlCol="0" anchor="ctr"/>
          <a:lstStyle/>
          <a:p>
            <a:pPr marL="0" indent="0">
              <a:lnSpc>
                <a:spcPct val="104000"/>
              </a:lnSpc>
              <a:buNone/>
            </a:pPr>
            <a:r>
              <a:rPr lang="en-US" sz="1568" b="1" dirty="0">
                <a:solidFill>
                  <a:srgbClr val="243239"/>
                </a:solidFill>
                <a:latin typeface="Arial" pitchFamily="34" charset="0"/>
                <a:ea typeface="Arial" pitchFamily="34" charset="-122"/>
                <a:cs typeface="Arial" pitchFamily="34" charset="-120"/>
              </a:rPr>
              <a:t>Wasserdampf an der Prostata: Destruktion, nicht Exzision</a:t>
            </a:r>
            <a:endParaRPr lang="en-US" sz="1568" dirty="0"/>
          </a:p>
        </p:txBody>
      </p:sp>
      <p:sp>
        <p:nvSpPr>
          <p:cNvPr id="24" name="Shape 21"/>
          <p:cNvSpPr/>
          <p:nvPr/>
        </p:nvSpPr>
        <p:spPr>
          <a:xfrm>
            <a:off x="7070098" y="2459736"/>
            <a:ext cx="731717" cy="484632"/>
          </a:xfrm>
          <a:prstGeom prst="rect">
            <a:avLst/>
          </a:prstGeom>
          <a:solidFill>
            <a:srgbClr val="FFFFFF"/>
          </a:solidFill>
          <a:ln w="12700">
            <a:solidFill>
              <a:srgbClr val="FFFFFF"/>
            </a:solidFill>
            <a:prstDash val="solid"/>
          </a:ln>
        </p:spPr>
      </p:sp>
      <p:sp>
        <p:nvSpPr>
          <p:cNvPr id="25" name="Text 22"/>
          <p:cNvSpPr/>
          <p:nvPr/>
        </p:nvSpPr>
        <p:spPr>
          <a:xfrm>
            <a:off x="7188970" y="2528316"/>
            <a:ext cx="493973" cy="347472"/>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45</a:t>
            </a:r>
            <a:endParaRPr lang="en-US" sz="1568" dirty="0"/>
          </a:p>
        </p:txBody>
      </p:sp>
      <p:sp>
        <p:nvSpPr>
          <p:cNvPr id="26" name="Shape 23"/>
          <p:cNvSpPr/>
          <p:nvPr/>
        </p:nvSpPr>
        <p:spPr>
          <a:xfrm>
            <a:off x="7801816" y="2459736"/>
            <a:ext cx="3951272" cy="484632"/>
          </a:xfrm>
          <a:prstGeom prst="rect">
            <a:avLst/>
          </a:prstGeom>
          <a:solidFill>
            <a:srgbClr val="FFFFFF"/>
          </a:solidFill>
          <a:ln w="12700">
            <a:solidFill>
              <a:srgbClr val="FFFFFF"/>
            </a:solidFill>
            <a:prstDash val="solid"/>
          </a:ln>
        </p:spPr>
      </p:sp>
      <p:sp>
        <p:nvSpPr>
          <p:cNvPr id="27" name="Text 24"/>
          <p:cNvSpPr/>
          <p:nvPr/>
        </p:nvSpPr>
        <p:spPr>
          <a:xfrm>
            <a:off x="7920688" y="2528316"/>
            <a:ext cx="3713528" cy="347472"/>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60.97</a:t>
            </a:r>
            <a:endParaRPr lang="en-US" sz="1568" dirty="0"/>
          </a:p>
        </p:txBody>
      </p:sp>
      <p:sp>
        <p:nvSpPr>
          <p:cNvPr id="28" name="Shape 25"/>
          <p:cNvSpPr/>
          <p:nvPr/>
        </p:nvSpPr>
        <p:spPr>
          <a:xfrm>
            <a:off x="438912" y="2944368"/>
            <a:ext cx="6631186" cy="484632"/>
          </a:xfrm>
          <a:prstGeom prst="rect">
            <a:avLst/>
          </a:prstGeom>
          <a:solidFill>
            <a:srgbClr val="F0EBE1"/>
          </a:solidFill>
          <a:ln w="12700">
            <a:solidFill>
              <a:srgbClr val="F0EBE1"/>
            </a:solidFill>
            <a:prstDash val="solid"/>
          </a:ln>
        </p:spPr>
      </p:sp>
      <p:sp>
        <p:nvSpPr>
          <p:cNvPr id="29" name="Text 26"/>
          <p:cNvSpPr/>
          <p:nvPr/>
        </p:nvSpPr>
        <p:spPr>
          <a:xfrm>
            <a:off x="557784" y="3012948"/>
            <a:ext cx="6393442" cy="347472"/>
          </a:xfrm>
          <a:prstGeom prst="rect">
            <a:avLst/>
          </a:prstGeom>
          <a:noFill/>
          <a:ln/>
        </p:spPr>
        <p:txBody>
          <a:bodyPr wrap="square" lIns="0" tIns="0" rIns="0" bIns="0" rtlCol="0" anchor="ctr"/>
          <a:lstStyle/>
          <a:p>
            <a:pPr marL="0" indent="0">
              <a:lnSpc>
                <a:spcPct val="104000"/>
              </a:lnSpc>
              <a:buNone/>
            </a:pPr>
            <a:r>
              <a:rPr lang="en-US" sz="1568" b="1" dirty="0">
                <a:solidFill>
                  <a:srgbClr val="243239"/>
                </a:solidFill>
                <a:latin typeface="Arial" pitchFamily="34" charset="0"/>
                <a:ea typeface="Arial" pitchFamily="34" charset="-122"/>
                <a:cs typeface="Arial" pitchFamily="34" charset="-120"/>
              </a:rPr>
              <a:t>Präpartale Behandlungsdauer: Geburtstag nicht mitzählen</a:t>
            </a:r>
            <a:endParaRPr lang="en-US" sz="1568" dirty="0"/>
          </a:p>
        </p:txBody>
      </p:sp>
      <p:sp>
        <p:nvSpPr>
          <p:cNvPr id="30" name="Shape 27"/>
          <p:cNvSpPr/>
          <p:nvPr/>
        </p:nvSpPr>
        <p:spPr>
          <a:xfrm>
            <a:off x="7070098" y="2944368"/>
            <a:ext cx="731717" cy="484632"/>
          </a:xfrm>
          <a:prstGeom prst="rect">
            <a:avLst/>
          </a:prstGeom>
          <a:solidFill>
            <a:srgbClr val="F0EBE1"/>
          </a:solidFill>
          <a:ln w="12700">
            <a:solidFill>
              <a:srgbClr val="F0EBE1"/>
            </a:solidFill>
            <a:prstDash val="solid"/>
          </a:ln>
        </p:spPr>
      </p:sp>
      <p:sp>
        <p:nvSpPr>
          <p:cNvPr id="31" name="Text 28"/>
          <p:cNvSpPr/>
          <p:nvPr/>
        </p:nvSpPr>
        <p:spPr>
          <a:xfrm>
            <a:off x="7188970" y="3012948"/>
            <a:ext cx="493973" cy="347472"/>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46</a:t>
            </a:r>
            <a:endParaRPr lang="en-US" sz="1568" dirty="0"/>
          </a:p>
        </p:txBody>
      </p:sp>
      <p:sp>
        <p:nvSpPr>
          <p:cNvPr id="32" name="Shape 29"/>
          <p:cNvSpPr/>
          <p:nvPr/>
        </p:nvSpPr>
        <p:spPr>
          <a:xfrm>
            <a:off x="7801816" y="2944368"/>
            <a:ext cx="3951272" cy="484632"/>
          </a:xfrm>
          <a:prstGeom prst="rect">
            <a:avLst/>
          </a:prstGeom>
          <a:solidFill>
            <a:srgbClr val="F0EBE1"/>
          </a:solidFill>
          <a:ln w="12700">
            <a:solidFill>
              <a:srgbClr val="F0EBE1"/>
            </a:solidFill>
            <a:prstDash val="solid"/>
          </a:ln>
        </p:spPr>
      </p:sp>
      <p:sp>
        <p:nvSpPr>
          <p:cNvPr id="33" name="Text 30"/>
          <p:cNvSpPr/>
          <p:nvPr/>
        </p:nvSpPr>
        <p:spPr>
          <a:xfrm>
            <a:off x="7920688" y="3012948"/>
            <a:ext cx="3713528" cy="347472"/>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73.7X.1</a:t>
            </a:r>
            <a:endParaRPr lang="en-US" sz="1568" dirty="0"/>
          </a:p>
        </p:txBody>
      </p:sp>
      <p:sp>
        <p:nvSpPr>
          <p:cNvPr id="34" name="Shape 31"/>
          <p:cNvSpPr/>
          <p:nvPr/>
        </p:nvSpPr>
        <p:spPr>
          <a:xfrm>
            <a:off x="438912" y="3429000"/>
            <a:ext cx="6631186" cy="484632"/>
          </a:xfrm>
          <a:prstGeom prst="rect">
            <a:avLst/>
          </a:prstGeom>
          <a:solidFill>
            <a:srgbClr val="FFFFFF"/>
          </a:solidFill>
          <a:ln w="12700">
            <a:solidFill>
              <a:srgbClr val="FFFFFF"/>
            </a:solidFill>
            <a:prstDash val="solid"/>
          </a:ln>
        </p:spPr>
      </p:sp>
      <p:sp>
        <p:nvSpPr>
          <p:cNvPr id="35" name="Text 32"/>
          <p:cNvSpPr/>
          <p:nvPr/>
        </p:nvSpPr>
        <p:spPr>
          <a:xfrm>
            <a:off x="557784" y="3497580"/>
            <a:ext cx="6393442" cy="347472"/>
          </a:xfrm>
          <a:prstGeom prst="rect">
            <a:avLst/>
          </a:prstGeom>
          <a:noFill/>
          <a:ln/>
        </p:spPr>
        <p:txBody>
          <a:bodyPr wrap="square" lIns="0" tIns="0" rIns="0" bIns="0" rtlCol="0" anchor="ctr"/>
          <a:lstStyle/>
          <a:p>
            <a:pPr marL="0" indent="0">
              <a:lnSpc>
                <a:spcPct val="104000"/>
              </a:lnSpc>
              <a:buNone/>
            </a:pPr>
            <a:r>
              <a:rPr lang="en-US" sz="1568" b="1" dirty="0">
                <a:solidFill>
                  <a:srgbClr val="243239"/>
                </a:solidFill>
                <a:latin typeface="Arial" pitchFamily="34" charset="0"/>
                <a:ea typeface="Arial" pitchFamily="34" charset="-122"/>
                <a:cs typeface="Arial" pitchFamily="34" charset="-120"/>
              </a:rPr>
              <a:t>75.G1: vollständige stationäre Lungenreifungsinduktion</a:t>
            </a:r>
            <a:endParaRPr lang="en-US" sz="1568" dirty="0"/>
          </a:p>
        </p:txBody>
      </p:sp>
      <p:sp>
        <p:nvSpPr>
          <p:cNvPr id="36" name="Shape 33"/>
          <p:cNvSpPr/>
          <p:nvPr/>
        </p:nvSpPr>
        <p:spPr>
          <a:xfrm>
            <a:off x="7070098" y="3429000"/>
            <a:ext cx="731717" cy="484632"/>
          </a:xfrm>
          <a:prstGeom prst="rect">
            <a:avLst/>
          </a:prstGeom>
          <a:solidFill>
            <a:srgbClr val="FFFFFF"/>
          </a:solidFill>
          <a:ln w="12700">
            <a:solidFill>
              <a:srgbClr val="FFFFFF"/>
            </a:solidFill>
            <a:prstDash val="solid"/>
          </a:ln>
        </p:spPr>
      </p:sp>
      <p:sp>
        <p:nvSpPr>
          <p:cNvPr id="37" name="Text 34"/>
          <p:cNvSpPr/>
          <p:nvPr/>
        </p:nvSpPr>
        <p:spPr>
          <a:xfrm>
            <a:off x="7188970" y="3497580"/>
            <a:ext cx="493973" cy="347472"/>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47</a:t>
            </a:r>
            <a:endParaRPr lang="en-US" sz="1568" dirty="0"/>
          </a:p>
        </p:txBody>
      </p:sp>
      <p:sp>
        <p:nvSpPr>
          <p:cNvPr id="38" name="Shape 35"/>
          <p:cNvSpPr/>
          <p:nvPr/>
        </p:nvSpPr>
        <p:spPr>
          <a:xfrm>
            <a:off x="7801816" y="3429000"/>
            <a:ext cx="3951272" cy="484632"/>
          </a:xfrm>
          <a:prstGeom prst="rect">
            <a:avLst/>
          </a:prstGeom>
          <a:solidFill>
            <a:srgbClr val="FFFFFF"/>
          </a:solidFill>
          <a:ln w="12700">
            <a:solidFill>
              <a:srgbClr val="FFFFFF"/>
            </a:solidFill>
            <a:prstDash val="solid"/>
          </a:ln>
        </p:spPr>
      </p:sp>
      <p:sp>
        <p:nvSpPr>
          <p:cNvPr id="39" name="Text 36"/>
          <p:cNvSpPr/>
          <p:nvPr/>
        </p:nvSpPr>
        <p:spPr>
          <a:xfrm>
            <a:off x="7920688" y="3497580"/>
            <a:ext cx="3713528" cy="347472"/>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75.G, 75.G1, 99.29</a:t>
            </a:r>
            <a:endParaRPr lang="en-US" sz="1568" dirty="0"/>
          </a:p>
        </p:txBody>
      </p:sp>
      <p:sp>
        <p:nvSpPr>
          <p:cNvPr id="40" name="Shape 37"/>
          <p:cNvSpPr/>
          <p:nvPr/>
        </p:nvSpPr>
        <p:spPr>
          <a:xfrm>
            <a:off x="438912" y="3913632"/>
            <a:ext cx="6631186" cy="484632"/>
          </a:xfrm>
          <a:prstGeom prst="rect">
            <a:avLst/>
          </a:prstGeom>
          <a:solidFill>
            <a:srgbClr val="F0EBE1"/>
          </a:solidFill>
          <a:ln w="12700">
            <a:solidFill>
              <a:srgbClr val="F0EBE1"/>
            </a:solidFill>
            <a:prstDash val="solid"/>
          </a:ln>
        </p:spPr>
      </p:sp>
      <p:sp>
        <p:nvSpPr>
          <p:cNvPr id="41" name="Text 38"/>
          <p:cNvSpPr/>
          <p:nvPr/>
        </p:nvSpPr>
        <p:spPr>
          <a:xfrm>
            <a:off x="557784" y="3982212"/>
            <a:ext cx="6393442" cy="347472"/>
          </a:xfrm>
          <a:prstGeom prst="rect">
            <a:avLst/>
          </a:prstGeom>
          <a:noFill/>
          <a:ln/>
        </p:spPr>
        <p:txBody>
          <a:bodyPr wrap="square" lIns="0" tIns="0" rIns="0" bIns="0" rtlCol="0" anchor="ctr"/>
          <a:lstStyle/>
          <a:p>
            <a:pPr marL="0" indent="0">
              <a:lnSpc>
                <a:spcPct val="104000"/>
              </a:lnSpc>
              <a:buNone/>
            </a:pPr>
            <a:r>
              <a:rPr lang="en-US" sz="1568" b="1" dirty="0">
                <a:solidFill>
                  <a:srgbClr val="243239"/>
                </a:solidFill>
                <a:latin typeface="Arial" pitchFamily="34" charset="0"/>
                <a:ea typeface="Arial" pitchFamily="34" charset="-122"/>
                <a:cs typeface="Arial" pitchFamily="34" charset="-120"/>
              </a:rPr>
              <a:t>Praxis: aLR vollständig oder nur begonnen?</a:t>
            </a:r>
            <a:endParaRPr lang="en-US" sz="1568" dirty="0"/>
          </a:p>
        </p:txBody>
      </p:sp>
      <p:sp>
        <p:nvSpPr>
          <p:cNvPr id="42" name="Shape 39"/>
          <p:cNvSpPr/>
          <p:nvPr/>
        </p:nvSpPr>
        <p:spPr>
          <a:xfrm>
            <a:off x="7070098" y="3913632"/>
            <a:ext cx="731717" cy="484632"/>
          </a:xfrm>
          <a:prstGeom prst="rect">
            <a:avLst/>
          </a:prstGeom>
          <a:solidFill>
            <a:srgbClr val="F0EBE1"/>
          </a:solidFill>
          <a:ln w="12700">
            <a:solidFill>
              <a:srgbClr val="F0EBE1"/>
            </a:solidFill>
            <a:prstDash val="solid"/>
          </a:ln>
        </p:spPr>
      </p:sp>
      <p:sp>
        <p:nvSpPr>
          <p:cNvPr id="43" name="Text 40"/>
          <p:cNvSpPr/>
          <p:nvPr/>
        </p:nvSpPr>
        <p:spPr>
          <a:xfrm>
            <a:off x="7188970" y="3982212"/>
            <a:ext cx="493973" cy="347472"/>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48</a:t>
            </a:r>
            <a:endParaRPr lang="en-US" sz="1568" dirty="0"/>
          </a:p>
        </p:txBody>
      </p:sp>
      <p:sp>
        <p:nvSpPr>
          <p:cNvPr id="44" name="Shape 41"/>
          <p:cNvSpPr/>
          <p:nvPr/>
        </p:nvSpPr>
        <p:spPr>
          <a:xfrm>
            <a:off x="7801816" y="3913632"/>
            <a:ext cx="3951272" cy="484632"/>
          </a:xfrm>
          <a:prstGeom prst="rect">
            <a:avLst/>
          </a:prstGeom>
          <a:solidFill>
            <a:srgbClr val="F0EBE1"/>
          </a:solidFill>
          <a:ln w="12700">
            <a:solidFill>
              <a:srgbClr val="F0EBE1"/>
            </a:solidFill>
            <a:prstDash val="solid"/>
          </a:ln>
        </p:spPr>
      </p:sp>
      <p:sp>
        <p:nvSpPr>
          <p:cNvPr id="45" name="Text 42"/>
          <p:cNvSpPr/>
          <p:nvPr/>
        </p:nvSpPr>
        <p:spPr>
          <a:xfrm>
            <a:off x="7920688" y="3982212"/>
            <a:ext cx="3713528" cy="347472"/>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75.G1</a:t>
            </a:r>
            <a:endParaRPr lang="en-US" sz="1568" dirty="0"/>
          </a:p>
        </p:txBody>
      </p:sp>
      <p:sp>
        <p:nvSpPr>
          <p:cNvPr id="46" name="Shape 43"/>
          <p:cNvSpPr/>
          <p:nvPr/>
        </p:nvSpPr>
        <p:spPr>
          <a:xfrm>
            <a:off x="438912" y="4398264"/>
            <a:ext cx="6631186" cy="484632"/>
          </a:xfrm>
          <a:prstGeom prst="rect">
            <a:avLst/>
          </a:prstGeom>
          <a:solidFill>
            <a:srgbClr val="FFFFFF"/>
          </a:solidFill>
          <a:ln w="12700">
            <a:solidFill>
              <a:srgbClr val="FFFFFF"/>
            </a:solidFill>
            <a:prstDash val="solid"/>
          </a:ln>
        </p:spPr>
      </p:sp>
      <p:sp>
        <p:nvSpPr>
          <p:cNvPr id="47" name="Text 44"/>
          <p:cNvSpPr/>
          <p:nvPr/>
        </p:nvSpPr>
        <p:spPr>
          <a:xfrm>
            <a:off x="557784" y="4466844"/>
            <a:ext cx="6393442" cy="347472"/>
          </a:xfrm>
          <a:prstGeom prst="rect">
            <a:avLst/>
          </a:prstGeom>
          <a:noFill/>
          <a:ln/>
        </p:spPr>
        <p:txBody>
          <a:bodyPr wrap="square" lIns="0" tIns="0" rIns="0" bIns="0" rtlCol="0" anchor="ctr"/>
          <a:lstStyle/>
          <a:p>
            <a:pPr marL="0" indent="0">
              <a:lnSpc>
                <a:spcPct val="104000"/>
              </a:lnSpc>
              <a:buNone/>
            </a:pPr>
            <a:r>
              <a:rPr lang="en-US" sz="1568" b="1" dirty="0">
                <a:solidFill>
                  <a:srgbClr val="243239"/>
                </a:solidFill>
                <a:latin typeface="Arial" pitchFamily="34" charset="0"/>
                <a:ea typeface="Arial" pitchFamily="34" charset="-122"/>
                <a:cs typeface="Arial" pitchFamily="34" charset="-120"/>
              </a:rPr>
              <a:t>7A.73.-: nicht dynamische Stabilisierung der Wirbelsäule</a:t>
            </a:r>
            <a:endParaRPr lang="en-US" sz="1568" dirty="0"/>
          </a:p>
        </p:txBody>
      </p:sp>
      <p:sp>
        <p:nvSpPr>
          <p:cNvPr id="48" name="Shape 45"/>
          <p:cNvSpPr/>
          <p:nvPr/>
        </p:nvSpPr>
        <p:spPr>
          <a:xfrm>
            <a:off x="7070098" y="4398264"/>
            <a:ext cx="731717" cy="484632"/>
          </a:xfrm>
          <a:prstGeom prst="rect">
            <a:avLst/>
          </a:prstGeom>
          <a:solidFill>
            <a:srgbClr val="FFFFFF"/>
          </a:solidFill>
          <a:ln w="12700">
            <a:solidFill>
              <a:srgbClr val="FFFFFF"/>
            </a:solidFill>
            <a:prstDash val="solid"/>
          </a:ln>
        </p:spPr>
      </p:sp>
      <p:sp>
        <p:nvSpPr>
          <p:cNvPr id="49" name="Text 46"/>
          <p:cNvSpPr/>
          <p:nvPr/>
        </p:nvSpPr>
        <p:spPr>
          <a:xfrm>
            <a:off x="7188970" y="4466844"/>
            <a:ext cx="493973" cy="347472"/>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49</a:t>
            </a:r>
            <a:endParaRPr lang="en-US" sz="1568" dirty="0"/>
          </a:p>
        </p:txBody>
      </p:sp>
      <p:sp>
        <p:nvSpPr>
          <p:cNvPr id="50" name="Shape 47"/>
          <p:cNvSpPr/>
          <p:nvPr/>
        </p:nvSpPr>
        <p:spPr>
          <a:xfrm>
            <a:off x="7801816" y="4398264"/>
            <a:ext cx="3951272" cy="484632"/>
          </a:xfrm>
          <a:prstGeom prst="rect">
            <a:avLst/>
          </a:prstGeom>
          <a:solidFill>
            <a:srgbClr val="FFFFFF"/>
          </a:solidFill>
          <a:ln w="12700">
            <a:solidFill>
              <a:srgbClr val="FFFFFF"/>
            </a:solidFill>
            <a:prstDash val="solid"/>
          </a:ln>
        </p:spPr>
      </p:sp>
      <p:sp>
        <p:nvSpPr>
          <p:cNvPr id="51" name="Text 48"/>
          <p:cNvSpPr/>
          <p:nvPr/>
        </p:nvSpPr>
        <p:spPr>
          <a:xfrm>
            <a:off x="7920688" y="4466844"/>
            <a:ext cx="3713528" cy="347472"/>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7A.73</a:t>
            </a:r>
            <a:endParaRPr lang="en-US" sz="1568" dirty="0"/>
          </a:p>
        </p:txBody>
      </p:sp>
      <p:sp>
        <p:nvSpPr>
          <p:cNvPr id="52" name="Shape 49"/>
          <p:cNvSpPr/>
          <p:nvPr/>
        </p:nvSpPr>
        <p:spPr>
          <a:xfrm>
            <a:off x="438912" y="4882896"/>
            <a:ext cx="6631186" cy="484632"/>
          </a:xfrm>
          <a:prstGeom prst="rect">
            <a:avLst/>
          </a:prstGeom>
          <a:solidFill>
            <a:srgbClr val="F0EBE1"/>
          </a:solidFill>
          <a:ln w="12700">
            <a:solidFill>
              <a:srgbClr val="F0EBE1"/>
            </a:solidFill>
            <a:prstDash val="solid"/>
          </a:ln>
        </p:spPr>
      </p:sp>
      <p:sp>
        <p:nvSpPr>
          <p:cNvPr id="53" name="Text 50"/>
          <p:cNvSpPr/>
          <p:nvPr/>
        </p:nvSpPr>
        <p:spPr>
          <a:xfrm>
            <a:off x="557784" y="4951476"/>
            <a:ext cx="6393442" cy="347472"/>
          </a:xfrm>
          <a:prstGeom prst="rect">
            <a:avLst/>
          </a:prstGeom>
          <a:noFill/>
          <a:ln/>
        </p:spPr>
        <p:txBody>
          <a:bodyPr wrap="square" lIns="0" tIns="0" rIns="0" bIns="0" rtlCol="0" anchor="ctr"/>
          <a:lstStyle/>
          <a:p>
            <a:pPr marL="0" indent="0">
              <a:lnSpc>
                <a:spcPct val="104000"/>
              </a:lnSpc>
              <a:buNone/>
            </a:pPr>
            <a:r>
              <a:rPr lang="en-US" sz="1568" b="1" dirty="0">
                <a:solidFill>
                  <a:srgbClr val="243239"/>
                </a:solidFill>
                <a:latin typeface="Arial" pitchFamily="34" charset="0"/>
                <a:ea typeface="Arial" pitchFamily="34" charset="-122"/>
                <a:cs typeface="Arial" pitchFamily="34" charset="-120"/>
              </a:rPr>
              <a:t>Gelenkprothesen: drei Handlungen konsequent trennen</a:t>
            </a:r>
            <a:endParaRPr lang="en-US" sz="1568" dirty="0"/>
          </a:p>
        </p:txBody>
      </p:sp>
      <p:sp>
        <p:nvSpPr>
          <p:cNvPr id="54" name="Shape 51"/>
          <p:cNvSpPr/>
          <p:nvPr/>
        </p:nvSpPr>
        <p:spPr>
          <a:xfrm>
            <a:off x="7070098" y="4882896"/>
            <a:ext cx="731717" cy="484632"/>
          </a:xfrm>
          <a:prstGeom prst="rect">
            <a:avLst/>
          </a:prstGeom>
          <a:solidFill>
            <a:srgbClr val="F0EBE1"/>
          </a:solidFill>
          <a:ln w="12700">
            <a:solidFill>
              <a:srgbClr val="F0EBE1"/>
            </a:solidFill>
            <a:prstDash val="solid"/>
          </a:ln>
        </p:spPr>
      </p:sp>
      <p:sp>
        <p:nvSpPr>
          <p:cNvPr id="55" name="Text 52"/>
          <p:cNvSpPr/>
          <p:nvPr/>
        </p:nvSpPr>
        <p:spPr>
          <a:xfrm>
            <a:off x="7188970" y="4951476"/>
            <a:ext cx="493973" cy="347472"/>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50</a:t>
            </a:r>
            <a:endParaRPr lang="en-US" sz="1568" dirty="0"/>
          </a:p>
        </p:txBody>
      </p:sp>
      <p:sp>
        <p:nvSpPr>
          <p:cNvPr id="56" name="Shape 53"/>
          <p:cNvSpPr/>
          <p:nvPr/>
        </p:nvSpPr>
        <p:spPr>
          <a:xfrm>
            <a:off x="7801816" y="4882896"/>
            <a:ext cx="3951272" cy="484632"/>
          </a:xfrm>
          <a:prstGeom prst="rect">
            <a:avLst/>
          </a:prstGeom>
          <a:solidFill>
            <a:srgbClr val="F0EBE1"/>
          </a:solidFill>
          <a:ln w="12700">
            <a:solidFill>
              <a:srgbClr val="F0EBE1"/>
            </a:solidFill>
            <a:prstDash val="solid"/>
          </a:ln>
        </p:spPr>
      </p:sp>
      <p:sp>
        <p:nvSpPr>
          <p:cNvPr id="57" name="Text 54"/>
          <p:cNvSpPr/>
          <p:nvPr/>
        </p:nvSpPr>
        <p:spPr>
          <a:xfrm>
            <a:off x="7920688" y="4951476"/>
            <a:ext cx="3713528" cy="347472"/>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81.56.11, 81.56.12, 81.56.13, 81.71 ...</a:t>
            </a:r>
            <a:endParaRPr lang="en-US" sz="1568" dirty="0"/>
          </a:p>
        </p:txBody>
      </p:sp>
      <p:sp>
        <p:nvSpPr>
          <p:cNvPr id="58" name="Shape 55"/>
          <p:cNvSpPr/>
          <p:nvPr/>
        </p:nvSpPr>
        <p:spPr>
          <a:xfrm>
            <a:off x="438912" y="5577840"/>
            <a:ext cx="11314176" cy="539496"/>
          </a:xfrm>
          <a:prstGeom prst="rect">
            <a:avLst/>
          </a:prstGeom>
          <a:solidFill>
            <a:srgbClr val="ECEFDF"/>
          </a:solidFill>
          <a:ln w="12700">
            <a:solidFill>
              <a:srgbClr val="ECEFDF"/>
            </a:solidFill>
            <a:prstDash val="solid"/>
          </a:ln>
        </p:spPr>
      </p:sp>
      <p:sp>
        <p:nvSpPr>
          <p:cNvPr id="59" name="Shape 56"/>
          <p:cNvSpPr/>
          <p:nvPr/>
        </p:nvSpPr>
        <p:spPr>
          <a:xfrm>
            <a:off x="438912" y="5577840"/>
            <a:ext cx="41148" cy="539496"/>
          </a:xfrm>
          <a:prstGeom prst="rect">
            <a:avLst/>
          </a:prstGeom>
          <a:solidFill>
            <a:srgbClr val="284907"/>
          </a:solidFill>
          <a:ln w="12700">
            <a:solidFill>
              <a:srgbClr val="284907"/>
            </a:solidFill>
            <a:prstDash val="solid"/>
          </a:ln>
        </p:spPr>
      </p:sp>
      <p:sp>
        <p:nvSpPr>
          <p:cNvPr id="60" name="Text 57"/>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Detailfundstellen stehen auf den jeweiligen Folien und zusätzlich in den Referentennotizen.</a:t>
            </a:r>
            <a:endParaRPr lang="en-US" sz="1512" dirty="0"/>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name="Slide 119">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ANHANG | UMSTELLUNG UND NACHWEIS</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NAVIGATION</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D | Themenregister 8/12</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Navigationsregister der in dieser Präsentation ausgearbeiteten Änderungsthemen.</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119 / 124</a:t>
            </a:r>
            <a:endParaRPr lang="en-US" sz="900" dirty="0"/>
          </a:p>
        </p:txBody>
      </p:sp>
      <p:sp>
        <p:nvSpPr>
          <p:cNvPr id="16" name="Shape 13"/>
          <p:cNvSpPr/>
          <p:nvPr/>
        </p:nvSpPr>
        <p:spPr>
          <a:xfrm>
            <a:off x="438912" y="2020824"/>
            <a:ext cx="6631186" cy="438912"/>
          </a:xfrm>
          <a:prstGeom prst="rect">
            <a:avLst/>
          </a:prstGeom>
          <a:solidFill>
            <a:srgbClr val="303D43"/>
          </a:solidFill>
          <a:ln w="12700">
            <a:solidFill>
              <a:srgbClr val="303D43"/>
            </a:solidFill>
            <a:prstDash val="solid"/>
          </a:ln>
        </p:spPr>
      </p:sp>
      <p:sp>
        <p:nvSpPr>
          <p:cNvPr id="17" name="Text 14"/>
          <p:cNvSpPr/>
          <p:nvPr/>
        </p:nvSpPr>
        <p:spPr>
          <a:xfrm>
            <a:off x="557784" y="2093976"/>
            <a:ext cx="6393442"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Thema</a:t>
            </a:r>
            <a:endParaRPr lang="en-US" sz="1327" dirty="0"/>
          </a:p>
        </p:txBody>
      </p:sp>
      <p:sp>
        <p:nvSpPr>
          <p:cNvPr id="18" name="Shape 15"/>
          <p:cNvSpPr/>
          <p:nvPr/>
        </p:nvSpPr>
        <p:spPr>
          <a:xfrm>
            <a:off x="7070098" y="2020824"/>
            <a:ext cx="731717" cy="438912"/>
          </a:xfrm>
          <a:prstGeom prst="rect">
            <a:avLst/>
          </a:prstGeom>
          <a:solidFill>
            <a:srgbClr val="303D43"/>
          </a:solidFill>
          <a:ln w="12700">
            <a:solidFill>
              <a:srgbClr val="303D43"/>
            </a:solidFill>
            <a:prstDash val="solid"/>
          </a:ln>
        </p:spPr>
      </p:sp>
      <p:sp>
        <p:nvSpPr>
          <p:cNvPr id="19" name="Text 16"/>
          <p:cNvSpPr/>
          <p:nvPr/>
        </p:nvSpPr>
        <p:spPr>
          <a:xfrm>
            <a:off x="7188970" y="2093976"/>
            <a:ext cx="493973"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Folie</a:t>
            </a:r>
            <a:endParaRPr lang="en-US" sz="1327" dirty="0"/>
          </a:p>
        </p:txBody>
      </p:sp>
      <p:sp>
        <p:nvSpPr>
          <p:cNvPr id="20" name="Shape 17"/>
          <p:cNvSpPr/>
          <p:nvPr/>
        </p:nvSpPr>
        <p:spPr>
          <a:xfrm>
            <a:off x="7801816" y="2020824"/>
            <a:ext cx="3951272" cy="438912"/>
          </a:xfrm>
          <a:prstGeom prst="rect">
            <a:avLst/>
          </a:prstGeom>
          <a:solidFill>
            <a:srgbClr val="303D43"/>
          </a:solidFill>
          <a:ln w="12700">
            <a:solidFill>
              <a:srgbClr val="303D43"/>
            </a:solidFill>
            <a:prstDash val="solid"/>
          </a:ln>
        </p:spPr>
      </p:sp>
      <p:sp>
        <p:nvSpPr>
          <p:cNvPr id="21" name="Text 18"/>
          <p:cNvSpPr/>
          <p:nvPr/>
        </p:nvSpPr>
        <p:spPr>
          <a:xfrm>
            <a:off x="7920688" y="2093976"/>
            <a:ext cx="3713528"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Kodes / Bereiche</a:t>
            </a:r>
            <a:endParaRPr lang="en-US" sz="1327" dirty="0"/>
          </a:p>
        </p:txBody>
      </p:sp>
      <p:sp>
        <p:nvSpPr>
          <p:cNvPr id="22" name="Shape 19"/>
          <p:cNvSpPr/>
          <p:nvPr/>
        </p:nvSpPr>
        <p:spPr>
          <a:xfrm>
            <a:off x="438912" y="2459736"/>
            <a:ext cx="6631186" cy="484632"/>
          </a:xfrm>
          <a:prstGeom prst="rect">
            <a:avLst/>
          </a:prstGeom>
          <a:solidFill>
            <a:srgbClr val="FFFFFF"/>
          </a:solidFill>
          <a:ln w="12700">
            <a:solidFill>
              <a:srgbClr val="FFFFFF"/>
            </a:solidFill>
            <a:prstDash val="solid"/>
          </a:ln>
        </p:spPr>
      </p:sp>
      <p:sp>
        <p:nvSpPr>
          <p:cNvPr id="23" name="Text 20"/>
          <p:cNvSpPr/>
          <p:nvPr/>
        </p:nvSpPr>
        <p:spPr>
          <a:xfrm>
            <a:off x="557784" y="2528316"/>
            <a:ext cx="6393442" cy="347472"/>
          </a:xfrm>
          <a:prstGeom prst="rect">
            <a:avLst/>
          </a:prstGeom>
          <a:noFill/>
          <a:ln/>
        </p:spPr>
        <p:txBody>
          <a:bodyPr wrap="square" lIns="0" tIns="0" rIns="0" bIns="0" rtlCol="0" anchor="ctr"/>
          <a:lstStyle/>
          <a:p>
            <a:pPr marL="0" indent="0">
              <a:lnSpc>
                <a:spcPct val="104000"/>
              </a:lnSpc>
              <a:buNone/>
            </a:pPr>
            <a:r>
              <a:rPr lang="en-US" sz="1548" b="1" dirty="0">
                <a:solidFill>
                  <a:srgbClr val="243239"/>
                </a:solidFill>
                <a:latin typeface="Arial" pitchFamily="34" charset="0"/>
                <a:ea typeface="Arial" pitchFamily="34" charset="-122"/>
                <a:cs typeface="Arial" pitchFamily="34" charset="-120"/>
              </a:rPr>
              <a:t>Untere Extremität: neue gelenkspezifische Serien</a:t>
            </a:r>
            <a:endParaRPr lang="en-US" sz="1548" dirty="0"/>
          </a:p>
        </p:txBody>
      </p:sp>
      <p:sp>
        <p:nvSpPr>
          <p:cNvPr id="24" name="Shape 21"/>
          <p:cNvSpPr/>
          <p:nvPr/>
        </p:nvSpPr>
        <p:spPr>
          <a:xfrm>
            <a:off x="7070098" y="2459736"/>
            <a:ext cx="731717" cy="484632"/>
          </a:xfrm>
          <a:prstGeom prst="rect">
            <a:avLst/>
          </a:prstGeom>
          <a:solidFill>
            <a:srgbClr val="FFFFFF"/>
          </a:solidFill>
          <a:ln w="12700">
            <a:solidFill>
              <a:srgbClr val="FFFFFF"/>
            </a:solidFill>
            <a:prstDash val="solid"/>
          </a:ln>
        </p:spPr>
      </p:sp>
      <p:sp>
        <p:nvSpPr>
          <p:cNvPr id="25" name="Text 22"/>
          <p:cNvSpPr/>
          <p:nvPr/>
        </p:nvSpPr>
        <p:spPr>
          <a:xfrm>
            <a:off x="7188970" y="2528316"/>
            <a:ext cx="493973" cy="347472"/>
          </a:xfrm>
          <a:prstGeom prst="rect">
            <a:avLst/>
          </a:prstGeom>
          <a:noFill/>
          <a:ln/>
        </p:spPr>
        <p:txBody>
          <a:bodyPr wrap="square" lIns="0" tIns="0" rIns="0" bIns="0" rtlCol="0" anchor="ctr"/>
          <a:lstStyle/>
          <a:p>
            <a:pPr marL="0" indent="0">
              <a:lnSpc>
                <a:spcPct val="104000"/>
              </a:lnSpc>
              <a:buNone/>
            </a:pPr>
            <a:r>
              <a:rPr lang="en-US" sz="1548" dirty="0">
                <a:solidFill>
                  <a:srgbClr val="243239"/>
                </a:solidFill>
                <a:latin typeface="Arial" pitchFamily="34" charset="0"/>
                <a:ea typeface="Arial" pitchFamily="34" charset="-122"/>
                <a:cs typeface="Arial" pitchFamily="34" charset="-120"/>
              </a:rPr>
              <a:t>51</a:t>
            </a:r>
            <a:endParaRPr lang="en-US" sz="1548" dirty="0"/>
          </a:p>
        </p:txBody>
      </p:sp>
      <p:sp>
        <p:nvSpPr>
          <p:cNvPr id="26" name="Shape 23"/>
          <p:cNvSpPr/>
          <p:nvPr/>
        </p:nvSpPr>
        <p:spPr>
          <a:xfrm>
            <a:off x="7801816" y="2459736"/>
            <a:ext cx="3951272" cy="484632"/>
          </a:xfrm>
          <a:prstGeom prst="rect">
            <a:avLst/>
          </a:prstGeom>
          <a:solidFill>
            <a:srgbClr val="FFFFFF"/>
          </a:solidFill>
          <a:ln w="12700">
            <a:solidFill>
              <a:srgbClr val="FFFFFF"/>
            </a:solidFill>
            <a:prstDash val="solid"/>
          </a:ln>
        </p:spPr>
      </p:sp>
      <p:sp>
        <p:nvSpPr>
          <p:cNvPr id="27" name="Text 24"/>
          <p:cNvSpPr/>
          <p:nvPr/>
        </p:nvSpPr>
        <p:spPr>
          <a:xfrm>
            <a:off x="7920688" y="2528316"/>
            <a:ext cx="3713528" cy="347472"/>
          </a:xfrm>
          <a:prstGeom prst="rect">
            <a:avLst/>
          </a:prstGeom>
          <a:noFill/>
          <a:ln/>
        </p:spPr>
        <p:txBody>
          <a:bodyPr wrap="square" lIns="0" tIns="0" rIns="0" bIns="0" rtlCol="0" anchor="ctr"/>
          <a:lstStyle/>
          <a:p>
            <a:pPr marL="0" indent="0">
              <a:lnSpc>
                <a:spcPct val="104000"/>
              </a:lnSpc>
              <a:buNone/>
            </a:pPr>
            <a:r>
              <a:rPr lang="en-US" sz="1548" dirty="0">
                <a:solidFill>
                  <a:srgbClr val="243239"/>
                </a:solidFill>
                <a:latin typeface="Arial" pitchFamily="34" charset="0"/>
                <a:ea typeface="Arial" pitchFamily="34" charset="-122"/>
                <a:cs typeface="Arial" pitchFamily="34" charset="-120"/>
              </a:rPr>
              <a:t>81.56, 81.56.11, 81.56.12, 81.56.13 ...</a:t>
            </a:r>
            <a:endParaRPr lang="en-US" sz="1548" dirty="0"/>
          </a:p>
        </p:txBody>
      </p:sp>
      <p:sp>
        <p:nvSpPr>
          <p:cNvPr id="28" name="Shape 25"/>
          <p:cNvSpPr/>
          <p:nvPr/>
        </p:nvSpPr>
        <p:spPr>
          <a:xfrm>
            <a:off x="438912" y="2944368"/>
            <a:ext cx="6631186" cy="484632"/>
          </a:xfrm>
          <a:prstGeom prst="rect">
            <a:avLst/>
          </a:prstGeom>
          <a:solidFill>
            <a:srgbClr val="F0EBE1"/>
          </a:solidFill>
          <a:ln w="12700">
            <a:solidFill>
              <a:srgbClr val="F0EBE1"/>
            </a:solidFill>
            <a:prstDash val="solid"/>
          </a:ln>
        </p:spPr>
      </p:sp>
      <p:sp>
        <p:nvSpPr>
          <p:cNvPr id="29" name="Text 26"/>
          <p:cNvSpPr/>
          <p:nvPr/>
        </p:nvSpPr>
        <p:spPr>
          <a:xfrm>
            <a:off x="557784" y="3012948"/>
            <a:ext cx="6393442" cy="347472"/>
          </a:xfrm>
          <a:prstGeom prst="rect">
            <a:avLst/>
          </a:prstGeom>
          <a:noFill/>
          <a:ln/>
        </p:spPr>
        <p:txBody>
          <a:bodyPr wrap="square" lIns="0" tIns="0" rIns="0" bIns="0" rtlCol="0" anchor="ctr"/>
          <a:lstStyle/>
          <a:p>
            <a:pPr marL="0" indent="0">
              <a:lnSpc>
                <a:spcPct val="104000"/>
              </a:lnSpc>
              <a:buNone/>
            </a:pPr>
            <a:r>
              <a:rPr lang="en-US" sz="1548" b="1" dirty="0">
                <a:solidFill>
                  <a:srgbClr val="243239"/>
                </a:solidFill>
                <a:latin typeface="Arial" pitchFamily="34" charset="0"/>
                <a:ea typeface="Arial" pitchFamily="34" charset="-122"/>
                <a:cs typeface="Arial" pitchFamily="34" charset="-120"/>
              </a:rPr>
              <a:t>Hand und Handgelenk: neue Handlungstrias</a:t>
            </a:r>
            <a:endParaRPr lang="en-US" sz="1548" dirty="0"/>
          </a:p>
        </p:txBody>
      </p:sp>
      <p:sp>
        <p:nvSpPr>
          <p:cNvPr id="30" name="Shape 27"/>
          <p:cNvSpPr/>
          <p:nvPr/>
        </p:nvSpPr>
        <p:spPr>
          <a:xfrm>
            <a:off x="7070098" y="2944368"/>
            <a:ext cx="731717" cy="484632"/>
          </a:xfrm>
          <a:prstGeom prst="rect">
            <a:avLst/>
          </a:prstGeom>
          <a:solidFill>
            <a:srgbClr val="F0EBE1"/>
          </a:solidFill>
          <a:ln w="12700">
            <a:solidFill>
              <a:srgbClr val="F0EBE1"/>
            </a:solidFill>
            <a:prstDash val="solid"/>
          </a:ln>
        </p:spPr>
      </p:sp>
      <p:sp>
        <p:nvSpPr>
          <p:cNvPr id="31" name="Text 28"/>
          <p:cNvSpPr/>
          <p:nvPr/>
        </p:nvSpPr>
        <p:spPr>
          <a:xfrm>
            <a:off x="7188970" y="3012948"/>
            <a:ext cx="493973" cy="347472"/>
          </a:xfrm>
          <a:prstGeom prst="rect">
            <a:avLst/>
          </a:prstGeom>
          <a:noFill/>
          <a:ln/>
        </p:spPr>
        <p:txBody>
          <a:bodyPr wrap="square" lIns="0" tIns="0" rIns="0" bIns="0" rtlCol="0" anchor="ctr"/>
          <a:lstStyle/>
          <a:p>
            <a:pPr marL="0" indent="0">
              <a:lnSpc>
                <a:spcPct val="104000"/>
              </a:lnSpc>
              <a:buNone/>
            </a:pPr>
            <a:r>
              <a:rPr lang="en-US" sz="1548" dirty="0">
                <a:solidFill>
                  <a:srgbClr val="243239"/>
                </a:solidFill>
                <a:latin typeface="Arial" pitchFamily="34" charset="0"/>
                <a:ea typeface="Arial" pitchFamily="34" charset="-122"/>
                <a:cs typeface="Arial" pitchFamily="34" charset="-120"/>
              </a:rPr>
              <a:t>52</a:t>
            </a:r>
            <a:endParaRPr lang="en-US" sz="1548" dirty="0"/>
          </a:p>
        </p:txBody>
      </p:sp>
      <p:sp>
        <p:nvSpPr>
          <p:cNvPr id="32" name="Shape 29"/>
          <p:cNvSpPr/>
          <p:nvPr/>
        </p:nvSpPr>
        <p:spPr>
          <a:xfrm>
            <a:off x="7801816" y="2944368"/>
            <a:ext cx="3951272" cy="484632"/>
          </a:xfrm>
          <a:prstGeom prst="rect">
            <a:avLst/>
          </a:prstGeom>
          <a:solidFill>
            <a:srgbClr val="F0EBE1"/>
          </a:solidFill>
          <a:ln w="12700">
            <a:solidFill>
              <a:srgbClr val="F0EBE1"/>
            </a:solidFill>
            <a:prstDash val="solid"/>
          </a:ln>
        </p:spPr>
      </p:sp>
      <p:sp>
        <p:nvSpPr>
          <p:cNvPr id="33" name="Text 30"/>
          <p:cNvSpPr/>
          <p:nvPr/>
        </p:nvSpPr>
        <p:spPr>
          <a:xfrm>
            <a:off x="7920688" y="3012948"/>
            <a:ext cx="3713528" cy="347472"/>
          </a:xfrm>
          <a:prstGeom prst="rect">
            <a:avLst/>
          </a:prstGeom>
          <a:noFill/>
          <a:ln/>
        </p:spPr>
        <p:txBody>
          <a:bodyPr wrap="square" lIns="0" tIns="0" rIns="0" bIns="0" rtlCol="0" anchor="ctr"/>
          <a:lstStyle/>
          <a:p>
            <a:pPr marL="0" indent="0">
              <a:lnSpc>
                <a:spcPct val="104000"/>
              </a:lnSpc>
              <a:buNone/>
            </a:pPr>
            <a:r>
              <a:rPr lang="en-US" sz="1548" dirty="0">
                <a:solidFill>
                  <a:srgbClr val="243239"/>
                </a:solidFill>
                <a:latin typeface="Arial" pitchFamily="34" charset="0"/>
                <a:ea typeface="Arial" pitchFamily="34" charset="-122"/>
                <a:cs typeface="Arial" pitchFamily="34" charset="-120"/>
              </a:rPr>
              <a:t>81.71, 81.73, 81.74, 81.74.21 ...</a:t>
            </a:r>
            <a:endParaRPr lang="en-US" sz="1548" dirty="0"/>
          </a:p>
        </p:txBody>
      </p:sp>
      <p:sp>
        <p:nvSpPr>
          <p:cNvPr id="34" name="Shape 31"/>
          <p:cNvSpPr/>
          <p:nvPr/>
        </p:nvSpPr>
        <p:spPr>
          <a:xfrm>
            <a:off x="438912" y="3429000"/>
            <a:ext cx="6631186" cy="484632"/>
          </a:xfrm>
          <a:prstGeom prst="rect">
            <a:avLst/>
          </a:prstGeom>
          <a:solidFill>
            <a:srgbClr val="FFFFFF"/>
          </a:solidFill>
          <a:ln w="12700">
            <a:solidFill>
              <a:srgbClr val="FFFFFF"/>
            </a:solidFill>
            <a:prstDash val="solid"/>
          </a:ln>
        </p:spPr>
      </p:sp>
      <p:sp>
        <p:nvSpPr>
          <p:cNvPr id="35" name="Text 32"/>
          <p:cNvSpPr/>
          <p:nvPr/>
        </p:nvSpPr>
        <p:spPr>
          <a:xfrm>
            <a:off x="557784" y="3497580"/>
            <a:ext cx="6393442" cy="347472"/>
          </a:xfrm>
          <a:prstGeom prst="rect">
            <a:avLst/>
          </a:prstGeom>
          <a:noFill/>
          <a:ln/>
        </p:spPr>
        <p:txBody>
          <a:bodyPr wrap="square" lIns="0" tIns="0" rIns="0" bIns="0" rtlCol="0" anchor="ctr"/>
          <a:lstStyle/>
          <a:p>
            <a:pPr marL="0" indent="0">
              <a:lnSpc>
                <a:spcPct val="104000"/>
              </a:lnSpc>
              <a:buNone/>
            </a:pPr>
            <a:r>
              <a:rPr lang="en-US" sz="1548" b="1" dirty="0">
                <a:solidFill>
                  <a:srgbClr val="243239"/>
                </a:solidFill>
                <a:latin typeface="Arial" pitchFamily="34" charset="0"/>
                <a:ea typeface="Arial" pitchFamily="34" charset="-122"/>
                <a:cs typeface="Arial" pitchFamily="34" charset="-120"/>
              </a:rPr>
              <a:t>Schulter und Ellenbogen: Revisionen an den richtigen Ort</a:t>
            </a:r>
            <a:endParaRPr lang="en-US" sz="1548" dirty="0"/>
          </a:p>
        </p:txBody>
      </p:sp>
      <p:sp>
        <p:nvSpPr>
          <p:cNvPr id="36" name="Shape 33"/>
          <p:cNvSpPr/>
          <p:nvPr/>
        </p:nvSpPr>
        <p:spPr>
          <a:xfrm>
            <a:off x="7070098" y="3429000"/>
            <a:ext cx="731717" cy="484632"/>
          </a:xfrm>
          <a:prstGeom prst="rect">
            <a:avLst/>
          </a:prstGeom>
          <a:solidFill>
            <a:srgbClr val="FFFFFF"/>
          </a:solidFill>
          <a:ln w="12700">
            <a:solidFill>
              <a:srgbClr val="FFFFFF"/>
            </a:solidFill>
            <a:prstDash val="solid"/>
          </a:ln>
        </p:spPr>
      </p:sp>
      <p:sp>
        <p:nvSpPr>
          <p:cNvPr id="37" name="Text 34"/>
          <p:cNvSpPr/>
          <p:nvPr/>
        </p:nvSpPr>
        <p:spPr>
          <a:xfrm>
            <a:off x="7188970" y="3497580"/>
            <a:ext cx="493973" cy="347472"/>
          </a:xfrm>
          <a:prstGeom prst="rect">
            <a:avLst/>
          </a:prstGeom>
          <a:noFill/>
          <a:ln/>
        </p:spPr>
        <p:txBody>
          <a:bodyPr wrap="square" lIns="0" tIns="0" rIns="0" bIns="0" rtlCol="0" anchor="ctr"/>
          <a:lstStyle/>
          <a:p>
            <a:pPr marL="0" indent="0">
              <a:lnSpc>
                <a:spcPct val="104000"/>
              </a:lnSpc>
              <a:buNone/>
            </a:pPr>
            <a:r>
              <a:rPr lang="en-US" sz="1548" dirty="0">
                <a:solidFill>
                  <a:srgbClr val="243239"/>
                </a:solidFill>
                <a:latin typeface="Arial" pitchFamily="34" charset="0"/>
                <a:ea typeface="Arial" pitchFamily="34" charset="-122"/>
                <a:cs typeface="Arial" pitchFamily="34" charset="-120"/>
              </a:rPr>
              <a:t>53</a:t>
            </a:r>
            <a:endParaRPr lang="en-US" sz="1548" dirty="0"/>
          </a:p>
        </p:txBody>
      </p:sp>
      <p:sp>
        <p:nvSpPr>
          <p:cNvPr id="38" name="Shape 35"/>
          <p:cNvSpPr/>
          <p:nvPr/>
        </p:nvSpPr>
        <p:spPr>
          <a:xfrm>
            <a:off x="7801816" y="3429000"/>
            <a:ext cx="3951272" cy="484632"/>
          </a:xfrm>
          <a:prstGeom prst="rect">
            <a:avLst/>
          </a:prstGeom>
          <a:solidFill>
            <a:srgbClr val="FFFFFF"/>
          </a:solidFill>
          <a:ln w="12700">
            <a:solidFill>
              <a:srgbClr val="FFFFFF"/>
            </a:solidFill>
            <a:prstDash val="solid"/>
          </a:ln>
        </p:spPr>
      </p:sp>
      <p:sp>
        <p:nvSpPr>
          <p:cNvPr id="39" name="Text 36"/>
          <p:cNvSpPr/>
          <p:nvPr/>
        </p:nvSpPr>
        <p:spPr>
          <a:xfrm>
            <a:off x="7920688" y="3497580"/>
            <a:ext cx="3713528" cy="347472"/>
          </a:xfrm>
          <a:prstGeom prst="rect">
            <a:avLst/>
          </a:prstGeom>
          <a:noFill/>
          <a:ln/>
        </p:spPr>
        <p:txBody>
          <a:bodyPr wrap="square" lIns="0" tIns="0" rIns="0" bIns="0" rtlCol="0" anchor="ctr"/>
          <a:lstStyle/>
          <a:p>
            <a:pPr marL="0" indent="0">
              <a:lnSpc>
                <a:spcPct val="104000"/>
              </a:lnSpc>
              <a:buNone/>
            </a:pPr>
            <a:r>
              <a:rPr lang="en-US" sz="1548" dirty="0">
                <a:solidFill>
                  <a:srgbClr val="243239"/>
                </a:solidFill>
                <a:latin typeface="Arial" pitchFamily="34" charset="0"/>
                <a:ea typeface="Arial" pitchFamily="34" charset="-122"/>
                <a:cs typeface="Arial" pitchFamily="34" charset="-120"/>
              </a:rPr>
              <a:t>81.97.21, 81.97.22, 81.80.31, 81.81.41 ...</a:t>
            </a:r>
            <a:endParaRPr lang="en-US" sz="1548" dirty="0"/>
          </a:p>
        </p:txBody>
      </p:sp>
      <p:sp>
        <p:nvSpPr>
          <p:cNvPr id="40" name="Shape 37"/>
          <p:cNvSpPr/>
          <p:nvPr/>
        </p:nvSpPr>
        <p:spPr>
          <a:xfrm>
            <a:off x="438912" y="3913632"/>
            <a:ext cx="6631186" cy="484632"/>
          </a:xfrm>
          <a:prstGeom prst="rect">
            <a:avLst/>
          </a:prstGeom>
          <a:solidFill>
            <a:srgbClr val="F0EBE1"/>
          </a:solidFill>
          <a:ln w="12700">
            <a:solidFill>
              <a:srgbClr val="F0EBE1"/>
            </a:solidFill>
            <a:prstDash val="solid"/>
          </a:ln>
        </p:spPr>
      </p:sp>
      <p:sp>
        <p:nvSpPr>
          <p:cNvPr id="41" name="Text 38"/>
          <p:cNvSpPr/>
          <p:nvPr/>
        </p:nvSpPr>
        <p:spPr>
          <a:xfrm>
            <a:off x="557784" y="3982212"/>
            <a:ext cx="6393442" cy="347472"/>
          </a:xfrm>
          <a:prstGeom prst="rect">
            <a:avLst/>
          </a:prstGeom>
          <a:noFill/>
          <a:ln/>
        </p:spPr>
        <p:txBody>
          <a:bodyPr wrap="square" lIns="0" tIns="0" rIns="0" bIns="0" rtlCol="0" anchor="ctr"/>
          <a:lstStyle/>
          <a:p>
            <a:pPr marL="0" indent="0">
              <a:lnSpc>
                <a:spcPct val="104000"/>
              </a:lnSpc>
              <a:buNone/>
            </a:pPr>
            <a:r>
              <a:rPr lang="en-US" sz="1548" b="1" dirty="0">
                <a:solidFill>
                  <a:srgbClr val="243239"/>
                </a:solidFill>
                <a:latin typeface="Arial" pitchFamily="34" charset="0"/>
                <a:ea typeface="Arial" pitchFamily="34" charset="-122"/>
                <a:cs typeface="Arial" pitchFamily="34" charset="-120"/>
              </a:rPr>
              <a:t>Prothesenwechsel: Entfernung nicht pauschal eingeschlossen</a:t>
            </a:r>
            <a:endParaRPr lang="en-US" sz="1548" dirty="0"/>
          </a:p>
        </p:txBody>
      </p:sp>
      <p:sp>
        <p:nvSpPr>
          <p:cNvPr id="42" name="Shape 39"/>
          <p:cNvSpPr/>
          <p:nvPr/>
        </p:nvSpPr>
        <p:spPr>
          <a:xfrm>
            <a:off x="7070098" y="3913632"/>
            <a:ext cx="731717" cy="484632"/>
          </a:xfrm>
          <a:prstGeom prst="rect">
            <a:avLst/>
          </a:prstGeom>
          <a:solidFill>
            <a:srgbClr val="F0EBE1"/>
          </a:solidFill>
          <a:ln w="12700">
            <a:solidFill>
              <a:srgbClr val="F0EBE1"/>
            </a:solidFill>
            <a:prstDash val="solid"/>
          </a:ln>
        </p:spPr>
      </p:sp>
      <p:sp>
        <p:nvSpPr>
          <p:cNvPr id="43" name="Text 40"/>
          <p:cNvSpPr/>
          <p:nvPr/>
        </p:nvSpPr>
        <p:spPr>
          <a:xfrm>
            <a:off x="7188970" y="3982212"/>
            <a:ext cx="493973" cy="347472"/>
          </a:xfrm>
          <a:prstGeom prst="rect">
            <a:avLst/>
          </a:prstGeom>
          <a:noFill/>
          <a:ln/>
        </p:spPr>
        <p:txBody>
          <a:bodyPr wrap="square" lIns="0" tIns="0" rIns="0" bIns="0" rtlCol="0" anchor="ctr"/>
          <a:lstStyle/>
          <a:p>
            <a:pPr marL="0" indent="0">
              <a:lnSpc>
                <a:spcPct val="104000"/>
              </a:lnSpc>
              <a:buNone/>
            </a:pPr>
            <a:r>
              <a:rPr lang="en-US" sz="1548" dirty="0">
                <a:solidFill>
                  <a:srgbClr val="243239"/>
                </a:solidFill>
                <a:latin typeface="Arial" pitchFamily="34" charset="0"/>
                <a:ea typeface="Arial" pitchFamily="34" charset="-122"/>
                <a:cs typeface="Arial" pitchFamily="34" charset="-120"/>
              </a:rPr>
              <a:t>54</a:t>
            </a:r>
            <a:endParaRPr lang="en-US" sz="1548" dirty="0"/>
          </a:p>
        </p:txBody>
      </p:sp>
      <p:sp>
        <p:nvSpPr>
          <p:cNvPr id="44" name="Shape 41"/>
          <p:cNvSpPr/>
          <p:nvPr/>
        </p:nvSpPr>
        <p:spPr>
          <a:xfrm>
            <a:off x="7801816" y="3913632"/>
            <a:ext cx="3951272" cy="484632"/>
          </a:xfrm>
          <a:prstGeom prst="rect">
            <a:avLst/>
          </a:prstGeom>
          <a:solidFill>
            <a:srgbClr val="F0EBE1"/>
          </a:solidFill>
          <a:ln w="12700">
            <a:solidFill>
              <a:srgbClr val="F0EBE1"/>
            </a:solidFill>
            <a:prstDash val="solid"/>
          </a:ln>
        </p:spPr>
      </p:sp>
      <p:sp>
        <p:nvSpPr>
          <p:cNvPr id="45" name="Text 42"/>
          <p:cNvSpPr/>
          <p:nvPr/>
        </p:nvSpPr>
        <p:spPr>
          <a:xfrm>
            <a:off x="7920688" y="3982212"/>
            <a:ext cx="3713528" cy="347472"/>
          </a:xfrm>
          <a:prstGeom prst="rect">
            <a:avLst/>
          </a:prstGeom>
          <a:noFill/>
          <a:ln/>
        </p:spPr>
        <p:txBody>
          <a:bodyPr wrap="square" lIns="0" tIns="0" rIns="0" bIns="0" rtlCol="0" anchor="ctr"/>
          <a:lstStyle/>
          <a:p>
            <a:pPr marL="0" indent="0">
              <a:lnSpc>
                <a:spcPct val="104000"/>
              </a:lnSpc>
              <a:buNone/>
            </a:pPr>
            <a:r>
              <a:rPr lang="en-US" sz="1548" dirty="0">
                <a:solidFill>
                  <a:srgbClr val="243239"/>
                </a:solidFill>
                <a:latin typeface="Arial" pitchFamily="34" charset="0"/>
                <a:ea typeface="Arial" pitchFamily="34" charset="-122"/>
                <a:cs typeface="Arial" pitchFamily="34" charset="-120"/>
              </a:rPr>
              <a:t>81.56.12, 81.57.22, 81.71.12, 81.73.12 ...</a:t>
            </a:r>
            <a:endParaRPr lang="en-US" sz="1548" dirty="0"/>
          </a:p>
        </p:txBody>
      </p:sp>
      <p:sp>
        <p:nvSpPr>
          <p:cNvPr id="46" name="Shape 43"/>
          <p:cNvSpPr/>
          <p:nvPr/>
        </p:nvSpPr>
        <p:spPr>
          <a:xfrm>
            <a:off x="438912" y="4398264"/>
            <a:ext cx="6631186" cy="484632"/>
          </a:xfrm>
          <a:prstGeom prst="rect">
            <a:avLst/>
          </a:prstGeom>
          <a:solidFill>
            <a:srgbClr val="FFFFFF"/>
          </a:solidFill>
          <a:ln w="12700">
            <a:solidFill>
              <a:srgbClr val="FFFFFF"/>
            </a:solidFill>
            <a:prstDash val="solid"/>
          </a:ln>
        </p:spPr>
      </p:sp>
      <p:sp>
        <p:nvSpPr>
          <p:cNvPr id="47" name="Text 44"/>
          <p:cNvSpPr/>
          <p:nvPr/>
        </p:nvSpPr>
        <p:spPr>
          <a:xfrm>
            <a:off x="557784" y="4466844"/>
            <a:ext cx="6393442" cy="347472"/>
          </a:xfrm>
          <a:prstGeom prst="rect">
            <a:avLst/>
          </a:prstGeom>
          <a:noFill/>
          <a:ln/>
        </p:spPr>
        <p:txBody>
          <a:bodyPr wrap="square" lIns="0" tIns="0" rIns="0" bIns="0" rtlCol="0" anchor="ctr"/>
          <a:lstStyle/>
          <a:p>
            <a:pPr marL="0" indent="0">
              <a:lnSpc>
                <a:spcPct val="104000"/>
              </a:lnSpc>
              <a:buNone/>
            </a:pPr>
            <a:r>
              <a:rPr lang="en-US" sz="1548" b="1" dirty="0">
                <a:solidFill>
                  <a:srgbClr val="243239"/>
                </a:solidFill>
                <a:latin typeface="Arial" pitchFamily="34" charset="0"/>
                <a:ea typeface="Arial" pitchFamily="34" charset="-122"/>
                <a:cs typeface="Arial" pitchFamily="34" charset="-120"/>
              </a:rPr>
              <a:t>Praxis: kompletter Wechsel einer Sprunggelenksprothese</a:t>
            </a:r>
            <a:endParaRPr lang="en-US" sz="1548" dirty="0"/>
          </a:p>
        </p:txBody>
      </p:sp>
      <p:sp>
        <p:nvSpPr>
          <p:cNvPr id="48" name="Shape 45"/>
          <p:cNvSpPr/>
          <p:nvPr/>
        </p:nvSpPr>
        <p:spPr>
          <a:xfrm>
            <a:off x="7070098" y="4398264"/>
            <a:ext cx="731717" cy="484632"/>
          </a:xfrm>
          <a:prstGeom prst="rect">
            <a:avLst/>
          </a:prstGeom>
          <a:solidFill>
            <a:srgbClr val="FFFFFF"/>
          </a:solidFill>
          <a:ln w="12700">
            <a:solidFill>
              <a:srgbClr val="FFFFFF"/>
            </a:solidFill>
            <a:prstDash val="solid"/>
          </a:ln>
        </p:spPr>
      </p:sp>
      <p:sp>
        <p:nvSpPr>
          <p:cNvPr id="49" name="Text 46"/>
          <p:cNvSpPr/>
          <p:nvPr/>
        </p:nvSpPr>
        <p:spPr>
          <a:xfrm>
            <a:off x="7188970" y="4466844"/>
            <a:ext cx="493973" cy="347472"/>
          </a:xfrm>
          <a:prstGeom prst="rect">
            <a:avLst/>
          </a:prstGeom>
          <a:noFill/>
          <a:ln/>
        </p:spPr>
        <p:txBody>
          <a:bodyPr wrap="square" lIns="0" tIns="0" rIns="0" bIns="0" rtlCol="0" anchor="ctr"/>
          <a:lstStyle/>
          <a:p>
            <a:pPr marL="0" indent="0">
              <a:lnSpc>
                <a:spcPct val="104000"/>
              </a:lnSpc>
              <a:buNone/>
            </a:pPr>
            <a:r>
              <a:rPr lang="en-US" sz="1548" dirty="0">
                <a:solidFill>
                  <a:srgbClr val="243239"/>
                </a:solidFill>
                <a:latin typeface="Arial" pitchFamily="34" charset="0"/>
                <a:ea typeface="Arial" pitchFamily="34" charset="-122"/>
                <a:cs typeface="Arial" pitchFamily="34" charset="-120"/>
              </a:rPr>
              <a:t>55</a:t>
            </a:r>
            <a:endParaRPr lang="en-US" sz="1548" dirty="0"/>
          </a:p>
        </p:txBody>
      </p:sp>
      <p:sp>
        <p:nvSpPr>
          <p:cNvPr id="50" name="Shape 47"/>
          <p:cNvSpPr/>
          <p:nvPr/>
        </p:nvSpPr>
        <p:spPr>
          <a:xfrm>
            <a:off x="7801816" y="4398264"/>
            <a:ext cx="3951272" cy="484632"/>
          </a:xfrm>
          <a:prstGeom prst="rect">
            <a:avLst/>
          </a:prstGeom>
          <a:solidFill>
            <a:srgbClr val="FFFFFF"/>
          </a:solidFill>
          <a:ln w="12700">
            <a:solidFill>
              <a:srgbClr val="FFFFFF"/>
            </a:solidFill>
            <a:prstDash val="solid"/>
          </a:ln>
        </p:spPr>
      </p:sp>
      <p:sp>
        <p:nvSpPr>
          <p:cNvPr id="51" name="Text 48"/>
          <p:cNvSpPr/>
          <p:nvPr/>
        </p:nvSpPr>
        <p:spPr>
          <a:xfrm>
            <a:off x="7920688" y="4466844"/>
            <a:ext cx="3713528" cy="347472"/>
          </a:xfrm>
          <a:prstGeom prst="rect">
            <a:avLst/>
          </a:prstGeom>
          <a:noFill/>
          <a:ln/>
        </p:spPr>
        <p:txBody>
          <a:bodyPr wrap="square" lIns="0" tIns="0" rIns="0" bIns="0" rtlCol="0" anchor="ctr"/>
          <a:lstStyle/>
          <a:p>
            <a:pPr marL="0" indent="0">
              <a:lnSpc>
                <a:spcPct val="104000"/>
              </a:lnSpc>
              <a:buNone/>
            </a:pPr>
            <a:r>
              <a:rPr lang="en-US" sz="1548" dirty="0">
                <a:solidFill>
                  <a:srgbClr val="243239"/>
                </a:solidFill>
                <a:latin typeface="Arial" pitchFamily="34" charset="0"/>
                <a:ea typeface="Arial" pitchFamily="34" charset="-122"/>
                <a:cs typeface="Arial" pitchFamily="34" charset="-120"/>
              </a:rPr>
              <a:t>81.59.11, 81.56.12, 80.07</a:t>
            </a:r>
            <a:endParaRPr lang="en-US" sz="1548" dirty="0"/>
          </a:p>
        </p:txBody>
      </p:sp>
      <p:sp>
        <p:nvSpPr>
          <p:cNvPr id="52" name="Shape 49"/>
          <p:cNvSpPr/>
          <p:nvPr/>
        </p:nvSpPr>
        <p:spPr>
          <a:xfrm>
            <a:off x="438912" y="4882896"/>
            <a:ext cx="6631186" cy="484632"/>
          </a:xfrm>
          <a:prstGeom prst="rect">
            <a:avLst/>
          </a:prstGeom>
          <a:solidFill>
            <a:srgbClr val="F0EBE1"/>
          </a:solidFill>
          <a:ln w="12700">
            <a:solidFill>
              <a:srgbClr val="F0EBE1"/>
            </a:solidFill>
            <a:prstDash val="solid"/>
          </a:ln>
        </p:spPr>
      </p:sp>
      <p:sp>
        <p:nvSpPr>
          <p:cNvPr id="53" name="Text 50"/>
          <p:cNvSpPr/>
          <p:nvPr/>
        </p:nvSpPr>
        <p:spPr>
          <a:xfrm>
            <a:off x="557784" y="4951476"/>
            <a:ext cx="6393442" cy="347472"/>
          </a:xfrm>
          <a:prstGeom prst="rect">
            <a:avLst/>
          </a:prstGeom>
          <a:noFill/>
          <a:ln/>
        </p:spPr>
        <p:txBody>
          <a:bodyPr wrap="square" lIns="0" tIns="0" rIns="0" bIns="0" rtlCol="0" anchor="ctr"/>
          <a:lstStyle/>
          <a:p>
            <a:pPr marL="0" indent="0">
              <a:lnSpc>
                <a:spcPct val="104000"/>
              </a:lnSpc>
              <a:buNone/>
            </a:pPr>
            <a:r>
              <a:rPr lang="en-US" sz="1548" b="1" dirty="0">
                <a:solidFill>
                  <a:srgbClr val="243239"/>
                </a:solidFill>
                <a:latin typeface="Arial" pitchFamily="34" charset="0"/>
                <a:ea typeface="Arial" pitchFamily="34" charset="-122"/>
                <a:cs typeface="Arial" pitchFamily="34" charset="-120"/>
              </a:rPr>
              <a:t>Resteklassen und Langschaft: nicht einfach weiterführen</a:t>
            </a:r>
            <a:endParaRPr lang="en-US" sz="1548" dirty="0"/>
          </a:p>
        </p:txBody>
      </p:sp>
      <p:sp>
        <p:nvSpPr>
          <p:cNvPr id="54" name="Shape 51"/>
          <p:cNvSpPr/>
          <p:nvPr/>
        </p:nvSpPr>
        <p:spPr>
          <a:xfrm>
            <a:off x="7070098" y="4882896"/>
            <a:ext cx="731717" cy="484632"/>
          </a:xfrm>
          <a:prstGeom prst="rect">
            <a:avLst/>
          </a:prstGeom>
          <a:solidFill>
            <a:srgbClr val="F0EBE1"/>
          </a:solidFill>
          <a:ln w="12700">
            <a:solidFill>
              <a:srgbClr val="F0EBE1"/>
            </a:solidFill>
            <a:prstDash val="solid"/>
          </a:ln>
        </p:spPr>
      </p:sp>
      <p:sp>
        <p:nvSpPr>
          <p:cNvPr id="55" name="Text 52"/>
          <p:cNvSpPr/>
          <p:nvPr/>
        </p:nvSpPr>
        <p:spPr>
          <a:xfrm>
            <a:off x="7188970" y="4951476"/>
            <a:ext cx="493973" cy="347472"/>
          </a:xfrm>
          <a:prstGeom prst="rect">
            <a:avLst/>
          </a:prstGeom>
          <a:noFill/>
          <a:ln/>
        </p:spPr>
        <p:txBody>
          <a:bodyPr wrap="square" lIns="0" tIns="0" rIns="0" bIns="0" rtlCol="0" anchor="ctr"/>
          <a:lstStyle/>
          <a:p>
            <a:pPr marL="0" indent="0">
              <a:lnSpc>
                <a:spcPct val="104000"/>
              </a:lnSpc>
              <a:buNone/>
            </a:pPr>
            <a:r>
              <a:rPr lang="en-US" sz="1548" dirty="0">
                <a:solidFill>
                  <a:srgbClr val="243239"/>
                </a:solidFill>
                <a:latin typeface="Arial" pitchFamily="34" charset="0"/>
                <a:ea typeface="Arial" pitchFamily="34" charset="-122"/>
                <a:cs typeface="Arial" pitchFamily="34" charset="-120"/>
              </a:rPr>
              <a:t>56</a:t>
            </a:r>
            <a:endParaRPr lang="en-US" sz="1548" dirty="0"/>
          </a:p>
        </p:txBody>
      </p:sp>
      <p:sp>
        <p:nvSpPr>
          <p:cNvPr id="56" name="Shape 53"/>
          <p:cNvSpPr/>
          <p:nvPr/>
        </p:nvSpPr>
        <p:spPr>
          <a:xfrm>
            <a:off x="7801816" y="4882896"/>
            <a:ext cx="3951272" cy="484632"/>
          </a:xfrm>
          <a:prstGeom prst="rect">
            <a:avLst/>
          </a:prstGeom>
          <a:solidFill>
            <a:srgbClr val="F0EBE1"/>
          </a:solidFill>
          <a:ln w="12700">
            <a:solidFill>
              <a:srgbClr val="F0EBE1"/>
            </a:solidFill>
            <a:prstDash val="solid"/>
          </a:ln>
        </p:spPr>
      </p:sp>
      <p:sp>
        <p:nvSpPr>
          <p:cNvPr id="57" name="Text 54"/>
          <p:cNvSpPr/>
          <p:nvPr/>
        </p:nvSpPr>
        <p:spPr>
          <a:xfrm>
            <a:off x="7920688" y="4951476"/>
            <a:ext cx="3713528" cy="347472"/>
          </a:xfrm>
          <a:prstGeom prst="rect">
            <a:avLst/>
          </a:prstGeom>
          <a:noFill/>
          <a:ln/>
        </p:spPr>
        <p:txBody>
          <a:bodyPr wrap="square" lIns="0" tIns="0" rIns="0" bIns="0" rtlCol="0" anchor="ctr"/>
          <a:lstStyle/>
          <a:p>
            <a:pPr marL="0" indent="0">
              <a:lnSpc>
                <a:spcPct val="104000"/>
              </a:lnSpc>
              <a:buNone/>
            </a:pPr>
            <a:r>
              <a:rPr lang="en-US" sz="1548" dirty="0">
                <a:solidFill>
                  <a:srgbClr val="243239"/>
                </a:solidFill>
                <a:latin typeface="Arial" pitchFamily="34" charset="0"/>
                <a:ea typeface="Arial" pitchFamily="34" charset="-122"/>
                <a:cs typeface="Arial" pitchFamily="34" charset="-120"/>
              </a:rPr>
              <a:t>81.59, 81.97, 81.A1.13</a:t>
            </a:r>
            <a:endParaRPr lang="en-US" sz="1548" dirty="0"/>
          </a:p>
        </p:txBody>
      </p:sp>
      <p:sp>
        <p:nvSpPr>
          <p:cNvPr id="58" name="Shape 55"/>
          <p:cNvSpPr/>
          <p:nvPr/>
        </p:nvSpPr>
        <p:spPr>
          <a:xfrm>
            <a:off x="438912" y="5577840"/>
            <a:ext cx="11314176" cy="539496"/>
          </a:xfrm>
          <a:prstGeom prst="rect">
            <a:avLst/>
          </a:prstGeom>
          <a:solidFill>
            <a:srgbClr val="ECEFDF"/>
          </a:solidFill>
          <a:ln w="12700">
            <a:solidFill>
              <a:srgbClr val="ECEFDF"/>
            </a:solidFill>
            <a:prstDash val="solid"/>
          </a:ln>
        </p:spPr>
      </p:sp>
      <p:sp>
        <p:nvSpPr>
          <p:cNvPr id="59" name="Shape 56"/>
          <p:cNvSpPr/>
          <p:nvPr/>
        </p:nvSpPr>
        <p:spPr>
          <a:xfrm>
            <a:off x="438912" y="5577840"/>
            <a:ext cx="41148" cy="539496"/>
          </a:xfrm>
          <a:prstGeom prst="rect">
            <a:avLst/>
          </a:prstGeom>
          <a:solidFill>
            <a:srgbClr val="284907"/>
          </a:solidFill>
          <a:ln w="12700">
            <a:solidFill>
              <a:srgbClr val="284907"/>
            </a:solidFill>
            <a:prstDash val="solid"/>
          </a:ln>
        </p:spPr>
      </p:sp>
      <p:sp>
        <p:nvSpPr>
          <p:cNvPr id="60" name="Text 57"/>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Detailfundstellen stehen auf den jeweiligen Folien und zusätzlich in den Referentennotizen.</a:t>
            </a:r>
            <a:endParaRPr lang="en-US" sz="1512" dirty="0"/>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name="Slide 120">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ANHANG | UMSTELLUNG UND NACHWEIS</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NAVIGATION</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D | Themenregister 9/12</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Navigationsregister der in dieser Präsentation ausgearbeiteten Änderungsthemen.</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120 / 124</a:t>
            </a:r>
            <a:endParaRPr lang="en-US" sz="900" dirty="0"/>
          </a:p>
        </p:txBody>
      </p:sp>
      <p:sp>
        <p:nvSpPr>
          <p:cNvPr id="16" name="Shape 13"/>
          <p:cNvSpPr/>
          <p:nvPr/>
        </p:nvSpPr>
        <p:spPr>
          <a:xfrm>
            <a:off x="438912" y="2020824"/>
            <a:ext cx="6631186" cy="438912"/>
          </a:xfrm>
          <a:prstGeom prst="rect">
            <a:avLst/>
          </a:prstGeom>
          <a:solidFill>
            <a:srgbClr val="303D43"/>
          </a:solidFill>
          <a:ln w="12700">
            <a:solidFill>
              <a:srgbClr val="303D43"/>
            </a:solidFill>
            <a:prstDash val="solid"/>
          </a:ln>
        </p:spPr>
      </p:sp>
      <p:sp>
        <p:nvSpPr>
          <p:cNvPr id="17" name="Text 14"/>
          <p:cNvSpPr/>
          <p:nvPr/>
        </p:nvSpPr>
        <p:spPr>
          <a:xfrm>
            <a:off x="557784" y="2093976"/>
            <a:ext cx="6393442"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Thema</a:t>
            </a:r>
            <a:endParaRPr lang="en-US" sz="1327" dirty="0"/>
          </a:p>
        </p:txBody>
      </p:sp>
      <p:sp>
        <p:nvSpPr>
          <p:cNvPr id="18" name="Shape 15"/>
          <p:cNvSpPr/>
          <p:nvPr/>
        </p:nvSpPr>
        <p:spPr>
          <a:xfrm>
            <a:off x="7070098" y="2020824"/>
            <a:ext cx="731717" cy="438912"/>
          </a:xfrm>
          <a:prstGeom prst="rect">
            <a:avLst/>
          </a:prstGeom>
          <a:solidFill>
            <a:srgbClr val="303D43"/>
          </a:solidFill>
          <a:ln w="12700">
            <a:solidFill>
              <a:srgbClr val="303D43"/>
            </a:solidFill>
            <a:prstDash val="solid"/>
          </a:ln>
        </p:spPr>
      </p:sp>
      <p:sp>
        <p:nvSpPr>
          <p:cNvPr id="19" name="Text 16"/>
          <p:cNvSpPr/>
          <p:nvPr/>
        </p:nvSpPr>
        <p:spPr>
          <a:xfrm>
            <a:off x="7188970" y="2093976"/>
            <a:ext cx="493973"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Folie</a:t>
            </a:r>
            <a:endParaRPr lang="en-US" sz="1327" dirty="0"/>
          </a:p>
        </p:txBody>
      </p:sp>
      <p:sp>
        <p:nvSpPr>
          <p:cNvPr id="20" name="Shape 17"/>
          <p:cNvSpPr/>
          <p:nvPr/>
        </p:nvSpPr>
        <p:spPr>
          <a:xfrm>
            <a:off x="7801816" y="2020824"/>
            <a:ext cx="3951272" cy="438912"/>
          </a:xfrm>
          <a:prstGeom prst="rect">
            <a:avLst/>
          </a:prstGeom>
          <a:solidFill>
            <a:srgbClr val="303D43"/>
          </a:solidFill>
          <a:ln w="12700">
            <a:solidFill>
              <a:srgbClr val="303D43"/>
            </a:solidFill>
            <a:prstDash val="solid"/>
          </a:ln>
        </p:spPr>
      </p:sp>
      <p:sp>
        <p:nvSpPr>
          <p:cNvPr id="21" name="Text 18"/>
          <p:cNvSpPr/>
          <p:nvPr/>
        </p:nvSpPr>
        <p:spPr>
          <a:xfrm>
            <a:off x="7920688" y="2093976"/>
            <a:ext cx="3713528"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Kodes / Bereiche</a:t>
            </a:r>
            <a:endParaRPr lang="en-US" sz="1327" dirty="0"/>
          </a:p>
        </p:txBody>
      </p:sp>
      <p:sp>
        <p:nvSpPr>
          <p:cNvPr id="22" name="Shape 19"/>
          <p:cNvSpPr/>
          <p:nvPr/>
        </p:nvSpPr>
        <p:spPr>
          <a:xfrm>
            <a:off x="438912" y="2459736"/>
            <a:ext cx="6631186" cy="453060"/>
          </a:xfrm>
          <a:prstGeom prst="rect">
            <a:avLst/>
          </a:prstGeom>
          <a:solidFill>
            <a:srgbClr val="FFFFFF"/>
          </a:solidFill>
          <a:ln w="12700">
            <a:solidFill>
              <a:srgbClr val="FFFFFF"/>
            </a:solidFill>
            <a:prstDash val="solid"/>
          </a:ln>
        </p:spPr>
      </p:sp>
      <p:sp>
        <p:nvSpPr>
          <p:cNvPr id="23" name="Text 20"/>
          <p:cNvSpPr/>
          <p:nvPr/>
        </p:nvSpPr>
        <p:spPr>
          <a:xfrm>
            <a:off x="557784" y="2528316"/>
            <a:ext cx="6393442" cy="315900"/>
          </a:xfrm>
          <a:prstGeom prst="rect">
            <a:avLst/>
          </a:prstGeom>
          <a:noFill/>
          <a:ln/>
        </p:spPr>
        <p:txBody>
          <a:bodyPr wrap="square" lIns="0" tIns="0" rIns="0" bIns="0" rtlCol="0" anchor="ctr"/>
          <a:lstStyle/>
          <a:p>
            <a:pPr marL="0" indent="0">
              <a:lnSpc>
                <a:spcPct val="104000"/>
              </a:lnSpc>
              <a:buNone/>
            </a:pPr>
            <a:r>
              <a:rPr lang="en-US" sz="1568" b="1" dirty="0">
                <a:solidFill>
                  <a:srgbClr val="243239"/>
                </a:solidFill>
                <a:latin typeface="Arial" pitchFamily="34" charset="0"/>
                <a:ea typeface="Arial" pitchFamily="34" charset="-122"/>
                <a:cs typeface="Arial" pitchFamily="34" charset="-120"/>
              </a:rPr>
              <a:t>Endo-Exo-Prothese: fünf neue Eingriffskodes</a:t>
            </a:r>
            <a:endParaRPr lang="en-US" sz="1568" dirty="0"/>
          </a:p>
        </p:txBody>
      </p:sp>
      <p:sp>
        <p:nvSpPr>
          <p:cNvPr id="24" name="Shape 21"/>
          <p:cNvSpPr/>
          <p:nvPr/>
        </p:nvSpPr>
        <p:spPr>
          <a:xfrm>
            <a:off x="7070098" y="2459736"/>
            <a:ext cx="731717" cy="453060"/>
          </a:xfrm>
          <a:prstGeom prst="rect">
            <a:avLst/>
          </a:prstGeom>
          <a:solidFill>
            <a:srgbClr val="FFFFFF"/>
          </a:solidFill>
          <a:ln w="12700">
            <a:solidFill>
              <a:srgbClr val="FFFFFF"/>
            </a:solidFill>
            <a:prstDash val="solid"/>
          </a:ln>
        </p:spPr>
      </p:sp>
      <p:sp>
        <p:nvSpPr>
          <p:cNvPr id="25" name="Text 22"/>
          <p:cNvSpPr/>
          <p:nvPr/>
        </p:nvSpPr>
        <p:spPr>
          <a:xfrm>
            <a:off x="7188970" y="2528316"/>
            <a:ext cx="493973" cy="315900"/>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57</a:t>
            </a:r>
            <a:endParaRPr lang="en-US" sz="1568" dirty="0"/>
          </a:p>
        </p:txBody>
      </p:sp>
      <p:sp>
        <p:nvSpPr>
          <p:cNvPr id="26" name="Shape 23"/>
          <p:cNvSpPr/>
          <p:nvPr/>
        </p:nvSpPr>
        <p:spPr>
          <a:xfrm>
            <a:off x="7801816" y="2459736"/>
            <a:ext cx="3951272" cy="453060"/>
          </a:xfrm>
          <a:prstGeom prst="rect">
            <a:avLst/>
          </a:prstGeom>
          <a:solidFill>
            <a:srgbClr val="FFFFFF"/>
          </a:solidFill>
          <a:ln w="12700">
            <a:solidFill>
              <a:srgbClr val="FFFFFF"/>
            </a:solidFill>
            <a:prstDash val="solid"/>
          </a:ln>
        </p:spPr>
      </p:sp>
      <p:sp>
        <p:nvSpPr>
          <p:cNvPr id="27" name="Text 24"/>
          <p:cNvSpPr/>
          <p:nvPr/>
        </p:nvSpPr>
        <p:spPr>
          <a:xfrm>
            <a:off x="7920688" y="2528316"/>
            <a:ext cx="3713528" cy="315900"/>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84.94, 84.94.11, 84.94.12, 84.94.13 ...</a:t>
            </a:r>
            <a:endParaRPr lang="en-US" sz="1568" dirty="0"/>
          </a:p>
        </p:txBody>
      </p:sp>
      <p:sp>
        <p:nvSpPr>
          <p:cNvPr id="28" name="Shape 25"/>
          <p:cNvSpPr/>
          <p:nvPr/>
        </p:nvSpPr>
        <p:spPr>
          <a:xfrm>
            <a:off x="438912" y="2912796"/>
            <a:ext cx="6631186" cy="453060"/>
          </a:xfrm>
          <a:prstGeom prst="rect">
            <a:avLst/>
          </a:prstGeom>
          <a:solidFill>
            <a:srgbClr val="F0EBE1"/>
          </a:solidFill>
          <a:ln w="12700">
            <a:solidFill>
              <a:srgbClr val="F0EBE1"/>
            </a:solidFill>
            <a:prstDash val="solid"/>
          </a:ln>
        </p:spPr>
      </p:sp>
      <p:sp>
        <p:nvSpPr>
          <p:cNvPr id="29" name="Text 26"/>
          <p:cNvSpPr/>
          <p:nvPr/>
        </p:nvSpPr>
        <p:spPr>
          <a:xfrm>
            <a:off x="557784" y="2981376"/>
            <a:ext cx="6393442" cy="315900"/>
          </a:xfrm>
          <a:prstGeom prst="rect">
            <a:avLst/>
          </a:prstGeom>
          <a:noFill/>
          <a:ln/>
        </p:spPr>
        <p:txBody>
          <a:bodyPr wrap="square" lIns="0" tIns="0" rIns="0" bIns="0" rtlCol="0" anchor="ctr"/>
          <a:lstStyle/>
          <a:p>
            <a:pPr marL="0" indent="0">
              <a:lnSpc>
                <a:spcPct val="104000"/>
              </a:lnSpc>
              <a:buNone/>
            </a:pPr>
            <a:r>
              <a:rPr lang="en-US" sz="1568" b="1" dirty="0">
                <a:solidFill>
                  <a:srgbClr val="243239"/>
                </a:solidFill>
                <a:latin typeface="Arial" pitchFamily="34" charset="0"/>
                <a:ea typeface="Arial" pitchFamily="34" charset="-122"/>
                <a:cs typeface="Arial" pitchFamily="34" charset="-120"/>
              </a:rPr>
              <a:t>Mammalappen: Teilentfernung von Totalentfernung trennen</a:t>
            </a:r>
            <a:endParaRPr lang="en-US" sz="1568" dirty="0"/>
          </a:p>
        </p:txBody>
      </p:sp>
      <p:sp>
        <p:nvSpPr>
          <p:cNvPr id="30" name="Shape 27"/>
          <p:cNvSpPr/>
          <p:nvPr/>
        </p:nvSpPr>
        <p:spPr>
          <a:xfrm>
            <a:off x="7070098" y="2912796"/>
            <a:ext cx="731717" cy="453060"/>
          </a:xfrm>
          <a:prstGeom prst="rect">
            <a:avLst/>
          </a:prstGeom>
          <a:solidFill>
            <a:srgbClr val="F0EBE1"/>
          </a:solidFill>
          <a:ln w="12700">
            <a:solidFill>
              <a:srgbClr val="F0EBE1"/>
            </a:solidFill>
            <a:prstDash val="solid"/>
          </a:ln>
        </p:spPr>
      </p:sp>
      <p:sp>
        <p:nvSpPr>
          <p:cNvPr id="31" name="Text 28"/>
          <p:cNvSpPr/>
          <p:nvPr/>
        </p:nvSpPr>
        <p:spPr>
          <a:xfrm>
            <a:off x="7188970" y="2981376"/>
            <a:ext cx="493973" cy="315900"/>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58</a:t>
            </a:r>
            <a:endParaRPr lang="en-US" sz="1568" dirty="0"/>
          </a:p>
        </p:txBody>
      </p:sp>
      <p:sp>
        <p:nvSpPr>
          <p:cNvPr id="32" name="Shape 29"/>
          <p:cNvSpPr/>
          <p:nvPr/>
        </p:nvSpPr>
        <p:spPr>
          <a:xfrm>
            <a:off x="7801816" y="2912796"/>
            <a:ext cx="3951272" cy="453060"/>
          </a:xfrm>
          <a:prstGeom prst="rect">
            <a:avLst/>
          </a:prstGeom>
          <a:solidFill>
            <a:srgbClr val="F0EBE1"/>
          </a:solidFill>
          <a:ln w="12700">
            <a:solidFill>
              <a:srgbClr val="F0EBE1"/>
            </a:solidFill>
            <a:prstDash val="solid"/>
          </a:ln>
        </p:spPr>
      </p:sp>
      <p:sp>
        <p:nvSpPr>
          <p:cNvPr id="33" name="Text 30"/>
          <p:cNvSpPr/>
          <p:nvPr/>
        </p:nvSpPr>
        <p:spPr>
          <a:xfrm>
            <a:off x="7920688" y="2981376"/>
            <a:ext cx="3713528" cy="315900"/>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85.K6.14, 85.K6.15</a:t>
            </a:r>
            <a:endParaRPr lang="en-US" sz="1568" dirty="0"/>
          </a:p>
        </p:txBody>
      </p:sp>
      <p:sp>
        <p:nvSpPr>
          <p:cNvPr id="34" name="Shape 31"/>
          <p:cNvSpPr/>
          <p:nvPr/>
        </p:nvSpPr>
        <p:spPr>
          <a:xfrm>
            <a:off x="438912" y="3365856"/>
            <a:ext cx="6631186" cy="453060"/>
          </a:xfrm>
          <a:prstGeom prst="rect">
            <a:avLst/>
          </a:prstGeom>
          <a:solidFill>
            <a:srgbClr val="FFFFFF"/>
          </a:solidFill>
          <a:ln w="12700">
            <a:solidFill>
              <a:srgbClr val="FFFFFF"/>
            </a:solidFill>
            <a:prstDash val="solid"/>
          </a:ln>
        </p:spPr>
      </p:sp>
      <p:sp>
        <p:nvSpPr>
          <p:cNvPr id="35" name="Text 32"/>
          <p:cNvSpPr/>
          <p:nvPr/>
        </p:nvSpPr>
        <p:spPr>
          <a:xfrm>
            <a:off x="557784" y="3434436"/>
            <a:ext cx="6393442" cy="315900"/>
          </a:xfrm>
          <a:prstGeom prst="rect">
            <a:avLst/>
          </a:prstGeom>
          <a:noFill/>
          <a:ln/>
        </p:spPr>
        <p:txBody>
          <a:bodyPr wrap="square" lIns="0" tIns="0" rIns="0" bIns="0" rtlCol="0" anchor="ctr"/>
          <a:lstStyle/>
          <a:p>
            <a:pPr marL="0" indent="0">
              <a:lnSpc>
                <a:spcPct val="104000"/>
              </a:lnSpc>
              <a:buNone/>
            </a:pPr>
            <a:r>
              <a:rPr lang="en-US" sz="1568" b="1" dirty="0">
                <a:solidFill>
                  <a:srgbClr val="243239"/>
                </a:solidFill>
                <a:latin typeface="Arial" pitchFamily="34" charset="0"/>
                <a:ea typeface="Arial" pitchFamily="34" charset="-122"/>
                <a:cs typeface="Arial" pitchFamily="34" charset="-120"/>
              </a:rPr>
              <a:t>85.K6.14: neue Abgrenzung gegen Débridement</a:t>
            </a:r>
            <a:endParaRPr lang="en-US" sz="1568" dirty="0"/>
          </a:p>
        </p:txBody>
      </p:sp>
      <p:sp>
        <p:nvSpPr>
          <p:cNvPr id="36" name="Shape 33"/>
          <p:cNvSpPr/>
          <p:nvPr/>
        </p:nvSpPr>
        <p:spPr>
          <a:xfrm>
            <a:off x="7070098" y="3365856"/>
            <a:ext cx="731717" cy="453060"/>
          </a:xfrm>
          <a:prstGeom prst="rect">
            <a:avLst/>
          </a:prstGeom>
          <a:solidFill>
            <a:srgbClr val="FFFFFF"/>
          </a:solidFill>
          <a:ln w="12700">
            <a:solidFill>
              <a:srgbClr val="FFFFFF"/>
            </a:solidFill>
            <a:prstDash val="solid"/>
          </a:ln>
        </p:spPr>
      </p:sp>
      <p:sp>
        <p:nvSpPr>
          <p:cNvPr id="37" name="Text 34"/>
          <p:cNvSpPr/>
          <p:nvPr/>
        </p:nvSpPr>
        <p:spPr>
          <a:xfrm>
            <a:off x="7188970" y="3434436"/>
            <a:ext cx="493973" cy="315900"/>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59</a:t>
            </a:r>
            <a:endParaRPr lang="en-US" sz="1568" dirty="0"/>
          </a:p>
        </p:txBody>
      </p:sp>
      <p:sp>
        <p:nvSpPr>
          <p:cNvPr id="38" name="Shape 35"/>
          <p:cNvSpPr/>
          <p:nvPr/>
        </p:nvSpPr>
        <p:spPr>
          <a:xfrm>
            <a:off x="7801816" y="3365856"/>
            <a:ext cx="3951272" cy="453060"/>
          </a:xfrm>
          <a:prstGeom prst="rect">
            <a:avLst/>
          </a:prstGeom>
          <a:solidFill>
            <a:srgbClr val="FFFFFF"/>
          </a:solidFill>
          <a:ln w="12700">
            <a:solidFill>
              <a:srgbClr val="FFFFFF"/>
            </a:solidFill>
            <a:prstDash val="solid"/>
          </a:ln>
        </p:spPr>
      </p:sp>
      <p:sp>
        <p:nvSpPr>
          <p:cNvPr id="39" name="Text 36"/>
          <p:cNvSpPr/>
          <p:nvPr/>
        </p:nvSpPr>
        <p:spPr>
          <a:xfrm>
            <a:off x="7920688" y="3434436"/>
            <a:ext cx="3713528" cy="315900"/>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85.I3, 86.7E, 86.2A, 85.28 ...</a:t>
            </a:r>
            <a:endParaRPr lang="en-US" sz="1568" dirty="0"/>
          </a:p>
        </p:txBody>
      </p:sp>
      <p:sp>
        <p:nvSpPr>
          <p:cNvPr id="40" name="Shape 37"/>
          <p:cNvSpPr/>
          <p:nvPr/>
        </p:nvSpPr>
        <p:spPr>
          <a:xfrm>
            <a:off x="438912" y="3818915"/>
            <a:ext cx="6631186" cy="453060"/>
          </a:xfrm>
          <a:prstGeom prst="rect">
            <a:avLst/>
          </a:prstGeom>
          <a:solidFill>
            <a:srgbClr val="F0EBE1"/>
          </a:solidFill>
          <a:ln w="12700">
            <a:solidFill>
              <a:srgbClr val="F0EBE1"/>
            </a:solidFill>
            <a:prstDash val="solid"/>
          </a:ln>
        </p:spPr>
      </p:sp>
      <p:sp>
        <p:nvSpPr>
          <p:cNvPr id="41" name="Text 38"/>
          <p:cNvSpPr/>
          <p:nvPr/>
        </p:nvSpPr>
        <p:spPr>
          <a:xfrm>
            <a:off x="557784" y="3887495"/>
            <a:ext cx="6393442" cy="315900"/>
          </a:xfrm>
          <a:prstGeom prst="rect">
            <a:avLst/>
          </a:prstGeom>
          <a:noFill/>
          <a:ln/>
        </p:spPr>
        <p:txBody>
          <a:bodyPr wrap="square" lIns="0" tIns="0" rIns="0" bIns="0" rtlCol="0" anchor="ctr"/>
          <a:lstStyle/>
          <a:p>
            <a:pPr marL="0" indent="0">
              <a:lnSpc>
                <a:spcPct val="104000"/>
              </a:lnSpc>
              <a:buNone/>
            </a:pPr>
            <a:r>
              <a:rPr lang="en-US" sz="1568" b="1" dirty="0">
                <a:solidFill>
                  <a:srgbClr val="243239"/>
                </a:solidFill>
                <a:latin typeface="Arial" pitchFamily="34" charset="0"/>
                <a:ea typeface="Arial" pitchFamily="34" charset="-122"/>
                <a:cs typeface="Arial" pitchFamily="34" charset="-120"/>
              </a:rPr>
              <a:t>Débridement ohne Exzision: Häufigkeit richtig erfassen</a:t>
            </a:r>
            <a:endParaRPr lang="en-US" sz="1568" dirty="0"/>
          </a:p>
        </p:txBody>
      </p:sp>
      <p:sp>
        <p:nvSpPr>
          <p:cNvPr id="42" name="Shape 39"/>
          <p:cNvSpPr/>
          <p:nvPr/>
        </p:nvSpPr>
        <p:spPr>
          <a:xfrm>
            <a:off x="7070098" y="3818915"/>
            <a:ext cx="731717" cy="453060"/>
          </a:xfrm>
          <a:prstGeom prst="rect">
            <a:avLst/>
          </a:prstGeom>
          <a:solidFill>
            <a:srgbClr val="F0EBE1"/>
          </a:solidFill>
          <a:ln w="12700">
            <a:solidFill>
              <a:srgbClr val="F0EBE1"/>
            </a:solidFill>
            <a:prstDash val="solid"/>
          </a:ln>
        </p:spPr>
      </p:sp>
      <p:sp>
        <p:nvSpPr>
          <p:cNvPr id="43" name="Text 40"/>
          <p:cNvSpPr/>
          <p:nvPr/>
        </p:nvSpPr>
        <p:spPr>
          <a:xfrm>
            <a:off x="7188970" y="3887495"/>
            <a:ext cx="493973" cy="315900"/>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60</a:t>
            </a:r>
            <a:endParaRPr lang="en-US" sz="1568" dirty="0"/>
          </a:p>
        </p:txBody>
      </p:sp>
      <p:sp>
        <p:nvSpPr>
          <p:cNvPr id="44" name="Shape 41"/>
          <p:cNvSpPr/>
          <p:nvPr/>
        </p:nvSpPr>
        <p:spPr>
          <a:xfrm>
            <a:off x="7801816" y="3818915"/>
            <a:ext cx="3951272" cy="453060"/>
          </a:xfrm>
          <a:prstGeom prst="rect">
            <a:avLst/>
          </a:prstGeom>
          <a:solidFill>
            <a:srgbClr val="F0EBE1"/>
          </a:solidFill>
          <a:ln w="12700">
            <a:solidFill>
              <a:srgbClr val="F0EBE1"/>
            </a:solidFill>
            <a:prstDash val="solid"/>
          </a:ln>
        </p:spPr>
      </p:sp>
      <p:sp>
        <p:nvSpPr>
          <p:cNvPr id="45" name="Text 42"/>
          <p:cNvSpPr/>
          <p:nvPr/>
        </p:nvSpPr>
        <p:spPr>
          <a:xfrm>
            <a:off x="7920688" y="3887495"/>
            <a:ext cx="3713528" cy="315900"/>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86.2B, 86.2B.1, 86.2B.2, 86.2B.3 ...</a:t>
            </a:r>
            <a:endParaRPr lang="en-US" sz="1568" dirty="0"/>
          </a:p>
        </p:txBody>
      </p:sp>
      <p:sp>
        <p:nvSpPr>
          <p:cNvPr id="46" name="Shape 43"/>
          <p:cNvSpPr/>
          <p:nvPr/>
        </p:nvSpPr>
        <p:spPr>
          <a:xfrm>
            <a:off x="438912" y="4271975"/>
            <a:ext cx="6631186" cy="642493"/>
          </a:xfrm>
          <a:prstGeom prst="rect">
            <a:avLst/>
          </a:prstGeom>
          <a:solidFill>
            <a:srgbClr val="FFFFFF"/>
          </a:solidFill>
          <a:ln w="12700">
            <a:solidFill>
              <a:srgbClr val="FFFFFF"/>
            </a:solidFill>
            <a:prstDash val="solid"/>
          </a:ln>
        </p:spPr>
      </p:sp>
      <p:sp>
        <p:nvSpPr>
          <p:cNvPr id="47" name="Text 44"/>
          <p:cNvSpPr/>
          <p:nvPr/>
        </p:nvSpPr>
        <p:spPr>
          <a:xfrm>
            <a:off x="557784" y="4340555"/>
            <a:ext cx="6393442" cy="505333"/>
          </a:xfrm>
          <a:prstGeom prst="rect">
            <a:avLst/>
          </a:prstGeom>
          <a:noFill/>
          <a:ln/>
        </p:spPr>
        <p:txBody>
          <a:bodyPr wrap="square" lIns="0" tIns="0" rIns="0" bIns="0" rtlCol="0" anchor="ctr"/>
          <a:lstStyle/>
          <a:p>
            <a:pPr marL="0" indent="0">
              <a:lnSpc>
                <a:spcPct val="104000"/>
              </a:lnSpc>
              <a:buNone/>
            </a:pPr>
            <a:r>
              <a:rPr lang="en-US" sz="1568" b="1" dirty="0">
                <a:solidFill>
                  <a:srgbClr val="243239"/>
                </a:solidFill>
                <a:latin typeface="Arial" pitchFamily="34" charset="0"/>
                <a:ea typeface="Arial" pitchFamily="34" charset="-122"/>
                <a:cs typeface="Arial" pitchFamily="34" charset="-120"/>
              </a:rPr>
              <a:t>Aortographie: anatomisch passende Kodes</a:t>
            </a:r>
            <a:endParaRPr lang="en-US" sz="1568" dirty="0"/>
          </a:p>
        </p:txBody>
      </p:sp>
      <p:sp>
        <p:nvSpPr>
          <p:cNvPr id="48" name="Shape 45"/>
          <p:cNvSpPr/>
          <p:nvPr/>
        </p:nvSpPr>
        <p:spPr>
          <a:xfrm>
            <a:off x="7070098" y="4271975"/>
            <a:ext cx="731717" cy="642493"/>
          </a:xfrm>
          <a:prstGeom prst="rect">
            <a:avLst/>
          </a:prstGeom>
          <a:solidFill>
            <a:srgbClr val="FFFFFF"/>
          </a:solidFill>
          <a:ln w="12700">
            <a:solidFill>
              <a:srgbClr val="FFFFFF"/>
            </a:solidFill>
            <a:prstDash val="solid"/>
          </a:ln>
        </p:spPr>
      </p:sp>
      <p:sp>
        <p:nvSpPr>
          <p:cNvPr id="49" name="Text 46"/>
          <p:cNvSpPr/>
          <p:nvPr/>
        </p:nvSpPr>
        <p:spPr>
          <a:xfrm>
            <a:off x="7188970" y="4340555"/>
            <a:ext cx="493973" cy="505333"/>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61</a:t>
            </a:r>
            <a:endParaRPr lang="en-US" sz="1568" dirty="0"/>
          </a:p>
        </p:txBody>
      </p:sp>
      <p:sp>
        <p:nvSpPr>
          <p:cNvPr id="50" name="Shape 47"/>
          <p:cNvSpPr/>
          <p:nvPr/>
        </p:nvSpPr>
        <p:spPr>
          <a:xfrm>
            <a:off x="7801816" y="4271975"/>
            <a:ext cx="3951272" cy="642493"/>
          </a:xfrm>
          <a:prstGeom prst="rect">
            <a:avLst/>
          </a:prstGeom>
          <a:solidFill>
            <a:srgbClr val="FFFFFF"/>
          </a:solidFill>
          <a:ln w="12700">
            <a:solidFill>
              <a:srgbClr val="FFFFFF"/>
            </a:solidFill>
            <a:prstDash val="solid"/>
          </a:ln>
        </p:spPr>
      </p:sp>
      <p:sp>
        <p:nvSpPr>
          <p:cNvPr id="51" name="Text 48"/>
          <p:cNvSpPr/>
          <p:nvPr/>
        </p:nvSpPr>
        <p:spPr>
          <a:xfrm>
            <a:off x="7920688" y="4340555"/>
            <a:ext cx="3713528" cy="505333"/>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88.42.10, 88.42.11, 88.42.12, 88.42.13 ...</a:t>
            </a:r>
            <a:endParaRPr lang="en-US" sz="1568" dirty="0"/>
          </a:p>
        </p:txBody>
      </p:sp>
      <p:sp>
        <p:nvSpPr>
          <p:cNvPr id="52" name="Shape 49"/>
          <p:cNvSpPr/>
          <p:nvPr/>
        </p:nvSpPr>
        <p:spPr>
          <a:xfrm>
            <a:off x="438912" y="4914468"/>
            <a:ext cx="6631186" cy="453060"/>
          </a:xfrm>
          <a:prstGeom prst="rect">
            <a:avLst/>
          </a:prstGeom>
          <a:solidFill>
            <a:srgbClr val="F0EBE1"/>
          </a:solidFill>
          <a:ln w="12700">
            <a:solidFill>
              <a:srgbClr val="F0EBE1"/>
            </a:solidFill>
            <a:prstDash val="solid"/>
          </a:ln>
        </p:spPr>
      </p:sp>
      <p:sp>
        <p:nvSpPr>
          <p:cNvPr id="53" name="Text 50"/>
          <p:cNvSpPr/>
          <p:nvPr/>
        </p:nvSpPr>
        <p:spPr>
          <a:xfrm>
            <a:off x="557784" y="4983048"/>
            <a:ext cx="6393442" cy="315900"/>
          </a:xfrm>
          <a:prstGeom prst="rect">
            <a:avLst/>
          </a:prstGeom>
          <a:noFill/>
          <a:ln/>
        </p:spPr>
        <p:txBody>
          <a:bodyPr wrap="square" lIns="0" tIns="0" rIns="0" bIns="0" rtlCol="0" anchor="ctr"/>
          <a:lstStyle/>
          <a:p>
            <a:pPr marL="0" indent="0">
              <a:lnSpc>
                <a:spcPct val="104000"/>
              </a:lnSpc>
              <a:buNone/>
            </a:pPr>
            <a:r>
              <a:rPr lang="en-US" sz="1568" b="1" dirty="0">
                <a:solidFill>
                  <a:srgbClr val="243239"/>
                </a:solidFill>
                <a:latin typeface="Arial" pitchFamily="34" charset="0"/>
                <a:ea typeface="Arial" pitchFamily="34" charset="-122"/>
                <a:cs typeface="Arial" pitchFamily="34" charset="-120"/>
              </a:rPr>
              <a:t>Geriatrische Akutreha: Ernährungsleistungen abgrenzen</a:t>
            </a:r>
            <a:endParaRPr lang="en-US" sz="1568" dirty="0"/>
          </a:p>
        </p:txBody>
      </p:sp>
      <p:sp>
        <p:nvSpPr>
          <p:cNvPr id="54" name="Shape 51"/>
          <p:cNvSpPr/>
          <p:nvPr/>
        </p:nvSpPr>
        <p:spPr>
          <a:xfrm>
            <a:off x="7070098" y="4914468"/>
            <a:ext cx="731717" cy="453060"/>
          </a:xfrm>
          <a:prstGeom prst="rect">
            <a:avLst/>
          </a:prstGeom>
          <a:solidFill>
            <a:srgbClr val="F0EBE1"/>
          </a:solidFill>
          <a:ln w="12700">
            <a:solidFill>
              <a:srgbClr val="F0EBE1"/>
            </a:solidFill>
            <a:prstDash val="solid"/>
          </a:ln>
        </p:spPr>
      </p:sp>
      <p:sp>
        <p:nvSpPr>
          <p:cNvPr id="55" name="Text 52"/>
          <p:cNvSpPr/>
          <p:nvPr/>
        </p:nvSpPr>
        <p:spPr>
          <a:xfrm>
            <a:off x="7188970" y="4983048"/>
            <a:ext cx="493973" cy="315900"/>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62</a:t>
            </a:r>
            <a:endParaRPr lang="en-US" sz="1568" dirty="0"/>
          </a:p>
        </p:txBody>
      </p:sp>
      <p:sp>
        <p:nvSpPr>
          <p:cNvPr id="56" name="Shape 53"/>
          <p:cNvSpPr/>
          <p:nvPr/>
        </p:nvSpPr>
        <p:spPr>
          <a:xfrm>
            <a:off x="7801816" y="4914468"/>
            <a:ext cx="3951272" cy="453060"/>
          </a:xfrm>
          <a:prstGeom prst="rect">
            <a:avLst/>
          </a:prstGeom>
          <a:solidFill>
            <a:srgbClr val="F0EBE1"/>
          </a:solidFill>
          <a:ln w="12700">
            <a:solidFill>
              <a:srgbClr val="F0EBE1"/>
            </a:solidFill>
            <a:prstDash val="solid"/>
          </a:ln>
        </p:spPr>
      </p:sp>
      <p:sp>
        <p:nvSpPr>
          <p:cNvPr id="57" name="Text 54"/>
          <p:cNvSpPr/>
          <p:nvPr/>
        </p:nvSpPr>
        <p:spPr>
          <a:xfrm>
            <a:off x="7920688" y="4983048"/>
            <a:ext cx="3713528" cy="315900"/>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89.0A.3, 89.0A.4, 93.89.9</a:t>
            </a:r>
            <a:endParaRPr lang="en-US" sz="1568" dirty="0"/>
          </a:p>
        </p:txBody>
      </p:sp>
      <p:sp>
        <p:nvSpPr>
          <p:cNvPr id="58" name="Shape 55"/>
          <p:cNvSpPr/>
          <p:nvPr/>
        </p:nvSpPr>
        <p:spPr>
          <a:xfrm>
            <a:off x="438912" y="5577840"/>
            <a:ext cx="11314176" cy="539496"/>
          </a:xfrm>
          <a:prstGeom prst="rect">
            <a:avLst/>
          </a:prstGeom>
          <a:solidFill>
            <a:srgbClr val="ECEFDF"/>
          </a:solidFill>
          <a:ln w="12700">
            <a:solidFill>
              <a:srgbClr val="ECEFDF"/>
            </a:solidFill>
            <a:prstDash val="solid"/>
          </a:ln>
        </p:spPr>
      </p:sp>
      <p:sp>
        <p:nvSpPr>
          <p:cNvPr id="59" name="Shape 56"/>
          <p:cNvSpPr/>
          <p:nvPr/>
        </p:nvSpPr>
        <p:spPr>
          <a:xfrm>
            <a:off x="438912" y="5577840"/>
            <a:ext cx="41148" cy="539496"/>
          </a:xfrm>
          <a:prstGeom prst="rect">
            <a:avLst/>
          </a:prstGeom>
          <a:solidFill>
            <a:srgbClr val="284907"/>
          </a:solidFill>
          <a:ln w="12700">
            <a:solidFill>
              <a:srgbClr val="284907"/>
            </a:solidFill>
            <a:prstDash val="solid"/>
          </a:ln>
        </p:spPr>
      </p:sp>
      <p:sp>
        <p:nvSpPr>
          <p:cNvPr id="60" name="Text 57"/>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Detailfundstellen stehen auf den jeweiligen Folien und zusätzlich in den Referentennotizen.</a:t>
            </a:r>
            <a:endParaRPr lang="en-US" sz="1512" dirty="0"/>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name="Slide 121">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ANHANG | UMSTELLUNG UND NACHWEIS</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NAVIGATION</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D | Themenregister 10/12</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Navigationsregister der in dieser Präsentation ausgearbeiteten Änderungsthemen.</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121 / 124</a:t>
            </a:r>
            <a:endParaRPr lang="en-US" sz="900" dirty="0"/>
          </a:p>
        </p:txBody>
      </p:sp>
      <p:sp>
        <p:nvSpPr>
          <p:cNvPr id="16" name="Shape 13"/>
          <p:cNvSpPr/>
          <p:nvPr/>
        </p:nvSpPr>
        <p:spPr>
          <a:xfrm>
            <a:off x="438912" y="2020824"/>
            <a:ext cx="6631186" cy="438912"/>
          </a:xfrm>
          <a:prstGeom prst="rect">
            <a:avLst/>
          </a:prstGeom>
          <a:solidFill>
            <a:srgbClr val="303D43"/>
          </a:solidFill>
          <a:ln w="12700">
            <a:solidFill>
              <a:srgbClr val="303D43"/>
            </a:solidFill>
            <a:prstDash val="solid"/>
          </a:ln>
        </p:spPr>
      </p:sp>
      <p:sp>
        <p:nvSpPr>
          <p:cNvPr id="17" name="Text 14"/>
          <p:cNvSpPr/>
          <p:nvPr/>
        </p:nvSpPr>
        <p:spPr>
          <a:xfrm>
            <a:off x="557784" y="2093976"/>
            <a:ext cx="6393442"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Thema</a:t>
            </a:r>
            <a:endParaRPr lang="en-US" sz="1327" dirty="0"/>
          </a:p>
        </p:txBody>
      </p:sp>
      <p:sp>
        <p:nvSpPr>
          <p:cNvPr id="18" name="Shape 15"/>
          <p:cNvSpPr/>
          <p:nvPr/>
        </p:nvSpPr>
        <p:spPr>
          <a:xfrm>
            <a:off x="7070098" y="2020824"/>
            <a:ext cx="731717" cy="438912"/>
          </a:xfrm>
          <a:prstGeom prst="rect">
            <a:avLst/>
          </a:prstGeom>
          <a:solidFill>
            <a:srgbClr val="303D43"/>
          </a:solidFill>
          <a:ln w="12700">
            <a:solidFill>
              <a:srgbClr val="303D43"/>
            </a:solidFill>
            <a:prstDash val="solid"/>
          </a:ln>
        </p:spPr>
      </p:sp>
      <p:sp>
        <p:nvSpPr>
          <p:cNvPr id="19" name="Text 16"/>
          <p:cNvSpPr/>
          <p:nvPr/>
        </p:nvSpPr>
        <p:spPr>
          <a:xfrm>
            <a:off x="7188970" y="2093976"/>
            <a:ext cx="493973"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Folie</a:t>
            </a:r>
            <a:endParaRPr lang="en-US" sz="1327" dirty="0"/>
          </a:p>
        </p:txBody>
      </p:sp>
      <p:sp>
        <p:nvSpPr>
          <p:cNvPr id="20" name="Shape 17"/>
          <p:cNvSpPr/>
          <p:nvPr/>
        </p:nvSpPr>
        <p:spPr>
          <a:xfrm>
            <a:off x="7801816" y="2020824"/>
            <a:ext cx="3951272" cy="438912"/>
          </a:xfrm>
          <a:prstGeom prst="rect">
            <a:avLst/>
          </a:prstGeom>
          <a:solidFill>
            <a:srgbClr val="303D43"/>
          </a:solidFill>
          <a:ln w="12700">
            <a:solidFill>
              <a:srgbClr val="303D43"/>
            </a:solidFill>
            <a:prstDash val="solid"/>
          </a:ln>
        </p:spPr>
      </p:sp>
      <p:sp>
        <p:nvSpPr>
          <p:cNvPr id="21" name="Text 18"/>
          <p:cNvSpPr/>
          <p:nvPr/>
        </p:nvSpPr>
        <p:spPr>
          <a:xfrm>
            <a:off x="7920688" y="2093976"/>
            <a:ext cx="3713528"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Kodes / Bereiche</a:t>
            </a:r>
            <a:endParaRPr lang="en-US" sz="1327" dirty="0"/>
          </a:p>
        </p:txBody>
      </p:sp>
      <p:sp>
        <p:nvSpPr>
          <p:cNvPr id="22" name="Shape 19"/>
          <p:cNvSpPr/>
          <p:nvPr/>
        </p:nvSpPr>
        <p:spPr>
          <a:xfrm>
            <a:off x="438912" y="2459736"/>
            <a:ext cx="6631186" cy="484632"/>
          </a:xfrm>
          <a:prstGeom prst="rect">
            <a:avLst/>
          </a:prstGeom>
          <a:solidFill>
            <a:srgbClr val="FFFFFF"/>
          </a:solidFill>
          <a:ln w="12700">
            <a:solidFill>
              <a:srgbClr val="FFFFFF"/>
            </a:solidFill>
            <a:prstDash val="solid"/>
          </a:ln>
        </p:spPr>
      </p:sp>
      <p:sp>
        <p:nvSpPr>
          <p:cNvPr id="23" name="Text 20"/>
          <p:cNvSpPr/>
          <p:nvPr/>
        </p:nvSpPr>
        <p:spPr>
          <a:xfrm>
            <a:off x="557784" y="2528316"/>
            <a:ext cx="6393442" cy="347472"/>
          </a:xfrm>
          <a:prstGeom prst="rect">
            <a:avLst/>
          </a:prstGeom>
          <a:noFill/>
          <a:ln/>
        </p:spPr>
        <p:txBody>
          <a:bodyPr wrap="square" lIns="0" tIns="0" rIns="0" bIns="0" rtlCol="0" anchor="ctr"/>
          <a:lstStyle/>
          <a:p>
            <a:pPr marL="0" indent="0">
              <a:lnSpc>
                <a:spcPct val="104000"/>
              </a:lnSpc>
              <a:buNone/>
            </a:pPr>
            <a:r>
              <a:rPr lang="en-US" sz="1568" b="1" dirty="0">
                <a:solidFill>
                  <a:srgbClr val="243239"/>
                </a:solidFill>
                <a:latin typeface="Arial" pitchFamily="34" charset="0"/>
                <a:ea typeface="Arial" pitchFamily="34" charset="-122"/>
                <a:cs typeface="Arial" pitchFamily="34" charset="-120"/>
              </a:rPr>
              <a:t>93.70.31: pharyngeale elektrische Stimulation</a:t>
            </a:r>
            <a:endParaRPr lang="en-US" sz="1568" dirty="0"/>
          </a:p>
        </p:txBody>
      </p:sp>
      <p:sp>
        <p:nvSpPr>
          <p:cNvPr id="24" name="Shape 21"/>
          <p:cNvSpPr/>
          <p:nvPr/>
        </p:nvSpPr>
        <p:spPr>
          <a:xfrm>
            <a:off x="7070098" y="2459736"/>
            <a:ext cx="731717" cy="484632"/>
          </a:xfrm>
          <a:prstGeom prst="rect">
            <a:avLst/>
          </a:prstGeom>
          <a:solidFill>
            <a:srgbClr val="FFFFFF"/>
          </a:solidFill>
          <a:ln w="12700">
            <a:solidFill>
              <a:srgbClr val="FFFFFF"/>
            </a:solidFill>
            <a:prstDash val="solid"/>
          </a:ln>
        </p:spPr>
      </p:sp>
      <p:sp>
        <p:nvSpPr>
          <p:cNvPr id="25" name="Text 22"/>
          <p:cNvSpPr/>
          <p:nvPr/>
        </p:nvSpPr>
        <p:spPr>
          <a:xfrm>
            <a:off x="7188970" y="2528316"/>
            <a:ext cx="493973" cy="347472"/>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63</a:t>
            </a:r>
            <a:endParaRPr lang="en-US" sz="1568" dirty="0"/>
          </a:p>
        </p:txBody>
      </p:sp>
      <p:sp>
        <p:nvSpPr>
          <p:cNvPr id="26" name="Shape 23"/>
          <p:cNvSpPr/>
          <p:nvPr/>
        </p:nvSpPr>
        <p:spPr>
          <a:xfrm>
            <a:off x="7801816" y="2459736"/>
            <a:ext cx="3951272" cy="484632"/>
          </a:xfrm>
          <a:prstGeom prst="rect">
            <a:avLst/>
          </a:prstGeom>
          <a:solidFill>
            <a:srgbClr val="FFFFFF"/>
          </a:solidFill>
          <a:ln w="12700">
            <a:solidFill>
              <a:srgbClr val="FFFFFF"/>
            </a:solidFill>
            <a:prstDash val="solid"/>
          </a:ln>
        </p:spPr>
      </p:sp>
      <p:sp>
        <p:nvSpPr>
          <p:cNvPr id="27" name="Text 24"/>
          <p:cNvSpPr/>
          <p:nvPr/>
        </p:nvSpPr>
        <p:spPr>
          <a:xfrm>
            <a:off x="7920688" y="2528316"/>
            <a:ext cx="3713528" cy="347472"/>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93.70, 93.70.31</a:t>
            </a:r>
            <a:endParaRPr lang="en-US" sz="1568" dirty="0"/>
          </a:p>
        </p:txBody>
      </p:sp>
      <p:sp>
        <p:nvSpPr>
          <p:cNvPr id="28" name="Shape 25"/>
          <p:cNvSpPr/>
          <p:nvPr/>
        </p:nvSpPr>
        <p:spPr>
          <a:xfrm>
            <a:off x="438912" y="2944368"/>
            <a:ext cx="6631186" cy="484632"/>
          </a:xfrm>
          <a:prstGeom prst="rect">
            <a:avLst/>
          </a:prstGeom>
          <a:solidFill>
            <a:srgbClr val="F0EBE1"/>
          </a:solidFill>
          <a:ln w="12700">
            <a:solidFill>
              <a:srgbClr val="F0EBE1"/>
            </a:solidFill>
            <a:prstDash val="solid"/>
          </a:ln>
        </p:spPr>
      </p:sp>
      <p:sp>
        <p:nvSpPr>
          <p:cNvPr id="29" name="Text 26"/>
          <p:cNvSpPr/>
          <p:nvPr/>
        </p:nvSpPr>
        <p:spPr>
          <a:xfrm>
            <a:off x="557784" y="3012948"/>
            <a:ext cx="6393442" cy="347472"/>
          </a:xfrm>
          <a:prstGeom prst="rect">
            <a:avLst/>
          </a:prstGeom>
          <a:noFill/>
          <a:ln/>
        </p:spPr>
        <p:txBody>
          <a:bodyPr wrap="square" lIns="0" tIns="0" rIns="0" bIns="0" rtlCol="0" anchor="ctr"/>
          <a:lstStyle/>
          <a:p>
            <a:pPr marL="0" indent="0">
              <a:lnSpc>
                <a:spcPct val="104000"/>
              </a:lnSpc>
              <a:buNone/>
            </a:pPr>
            <a:r>
              <a:rPr lang="en-US" sz="1568" b="1" dirty="0">
                <a:solidFill>
                  <a:srgbClr val="243239"/>
                </a:solidFill>
                <a:latin typeface="Arial" pitchFamily="34" charset="0"/>
                <a:ea typeface="Arial" pitchFamily="34" charset="-122"/>
                <a:cs typeface="Arial" pitchFamily="34" charset="-120"/>
              </a:rPr>
              <a:t>PES und Rehabilitation: die Hierarchie macht den Unterschied</a:t>
            </a:r>
            <a:endParaRPr lang="en-US" sz="1568" dirty="0"/>
          </a:p>
        </p:txBody>
      </p:sp>
      <p:sp>
        <p:nvSpPr>
          <p:cNvPr id="30" name="Shape 27"/>
          <p:cNvSpPr/>
          <p:nvPr/>
        </p:nvSpPr>
        <p:spPr>
          <a:xfrm>
            <a:off x="7070098" y="2944368"/>
            <a:ext cx="731717" cy="484632"/>
          </a:xfrm>
          <a:prstGeom prst="rect">
            <a:avLst/>
          </a:prstGeom>
          <a:solidFill>
            <a:srgbClr val="F0EBE1"/>
          </a:solidFill>
          <a:ln w="12700">
            <a:solidFill>
              <a:srgbClr val="F0EBE1"/>
            </a:solidFill>
            <a:prstDash val="solid"/>
          </a:ln>
        </p:spPr>
      </p:sp>
      <p:sp>
        <p:nvSpPr>
          <p:cNvPr id="31" name="Text 28"/>
          <p:cNvSpPr/>
          <p:nvPr/>
        </p:nvSpPr>
        <p:spPr>
          <a:xfrm>
            <a:off x="7188970" y="3012948"/>
            <a:ext cx="493973" cy="347472"/>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64</a:t>
            </a:r>
            <a:endParaRPr lang="en-US" sz="1568" dirty="0"/>
          </a:p>
        </p:txBody>
      </p:sp>
      <p:sp>
        <p:nvSpPr>
          <p:cNvPr id="32" name="Shape 29"/>
          <p:cNvSpPr/>
          <p:nvPr/>
        </p:nvSpPr>
        <p:spPr>
          <a:xfrm>
            <a:off x="7801816" y="2944368"/>
            <a:ext cx="3951272" cy="484632"/>
          </a:xfrm>
          <a:prstGeom prst="rect">
            <a:avLst/>
          </a:prstGeom>
          <a:solidFill>
            <a:srgbClr val="F0EBE1"/>
          </a:solidFill>
          <a:ln w="12700">
            <a:solidFill>
              <a:srgbClr val="F0EBE1"/>
            </a:solidFill>
            <a:prstDash val="solid"/>
          </a:ln>
        </p:spPr>
      </p:sp>
      <p:sp>
        <p:nvSpPr>
          <p:cNvPr id="33" name="Text 30"/>
          <p:cNvSpPr/>
          <p:nvPr/>
        </p:nvSpPr>
        <p:spPr>
          <a:xfrm>
            <a:off x="7920688" y="3012948"/>
            <a:ext cx="3713528" cy="347472"/>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93.70, 93.70.0, 93.70.1, 93.70.2 ...</a:t>
            </a:r>
            <a:endParaRPr lang="en-US" sz="1568" dirty="0"/>
          </a:p>
        </p:txBody>
      </p:sp>
      <p:sp>
        <p:nvSpPr>
          <p:cNvPr id="34" name="Shape 31"/>
          <p:cNvSpPr/>
          <p:nvPr/>
        </p:nvSpPr>
        <p:spPr>
          <a:xfrm>
            <a:off x="438912" y="3429000"/>
            <a:ext cx="6631186" cy="484632"/>
          </a:xfrm>
          <a:prstGeom prst="rect">
            <a:avLst/>
          </a:prstGeom>
          <a:solidFill>
            <a:srgbClr val="FFFFFF"/>
          </a:solidFill>
          <a:ln w="12700">
            <a:solidFill>
              <a:srgbClr val="FFFFFF"/>
            </a:solidFill>
            <a:prstDash val="solid"/>
          </a:ln>
        </p:spPr>
      </p:sp>
      <p:sp>
        <p:nvSpPr>
          <p:cNvPr id="35" name="Text 32"/>
          <p:cNvSpPr/>
          <p:nvPr/>
        </p:nvSpPr>
        <p:spPr>
          <a:xfrm>
            <a:off x="557784" y="3497580"/>
            <a:ext cx="6393442" cy="347472"/>
          </a:xfrm>
          <a:prstGeom prst="rect">
            <a:avLst/>
          </a:prstGeom>
          <a:noFill/>
          <a:ln/>
        </p:spPr>
        <p:txBody>
          <a:bodyPr wrap="square" lIns="0" tIns="0" rIns="0" bIns="0" rtlCol="0" anchor="ctr"/>
          <a:lstStyle/>
          <a:p>
            <a:pPr marL="0" indent="0">
              <a:lnSpc>
                <a:spcPct val="104000"/>
              </a:lnSpc>
              <a:buNone/>
            </a:pPr>
            <a:r>
              <a:rPr lang="en-US" sz="1568" b="1" dirty="0">
                <a:solidFill>
                  <a:srgbClr val="243239"/>
                </a:solidFill>
                <a:latin typeface="Arial" pitchFamily="34" charset="0"/>
                <a:ea typeface="Arial" pitchFamily="34" charset="-122"/>
                <a:cs typeface="Arial" pitchFamily="34" charset="-120"/>
              </a:rPr>
              <a:t>NIV ausserhalb der Intensivstation: Messung präzisiert</a:t>
            </a:r>
            <a:endParaRPr lang="en-US" sz="1568" dirty="0"/>
          </a:p>
        </p:txBody>
      </p:sp>
      <p:sp>
        <p:nvSpPr>
          <p:cNvPr id="36" name="Shape 33"/>
          <p:cNvSpPr/>
          <p:nvPr/>
        </p:nvSpPr>
        <p:spPr>
          <a:xfrm>
            <a:off x="7070098" y="3429000"/>
            <a:ext cx="731717" cy="484632"/>
          </a:xfrm>
          <a:prstGeom prst="rect">
            <a:avLst/>
          </a:prstGeom>
          <a:solidFill>
            <a:srgbClr val="FFFFFF"/>
          </a:solidFill>
          <a:ln w="12700">
            <a:solidFill>
              <a:srgbClr val="FFFFFF"/>
            </a:solidFill>
            <a:prstDash val="solid"/>
          </a:ln>
        </p:spPr>
      </p:sp>
      <p:sp>
        <p:nvSpPr>
          <p:cNvPr id="37" name="Text 34"/>
          <p:cNvSpPr/>
          <p:nvPr/>
        </p:nvSpPr>
        <p:spPr>
          <a:xfrm>
            <a:off x="7188970" y="3497580"/>
            <a:ext cx="493973" cy="347472"/>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65</a:t>
            </a:r>
            <a:endParaRPr lang="en-US" sz="1568" dirty="0"/>
          </a:p>
        </p:txBody>
      </p:sp>
      <p:sp>
        <p:nvSpPr>
          <p:cNvPr id="38" name="Shape 35"/>
          <p:cNvSpPr/>
          <p:nvPr/>
        </p:nvSpPr>
        <p:spPr>
          <a:xfrm>
            <a:off x="7801816" y="3429000"/>
            <a:ext cx="3951272" cy="484632"/>
          </a:xfrm>
          <a:prstGeom prst="rect">
            <a:avLst/>
          </a:prstGeom>
          <a:solidFill>
            <a:srgbClr val="FFFFFF"/>
          </a:solidFill>
          <a:ln w="12700">
            <a:solidFill>
              <a:srgbClr val="FFFFFF"/>
            </a:solidFill>
            <a:prstDash val="solid"/>
          </a:ln>
        </p:spPr>
      </p:sp>
      <p:sp>
        <p:nvSpPr>
          <p:cNvPr id="39" name="Text 36"/>
          <p:cNvSpPr/>
          <p:nvPr/>
        </p:nvSpPr>
        <p:spPr>
          <a:xfrm>
            <a:off x="7920688" y="3497580"/>
            <a:ext cx="3713528" cy="347472"/>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93.9E</a:t>
            </a:r>
            <a:endParaRPr lang="en-US" sz="1568" dirty="0"/>
          </a:p>
        </p:txBody>
      </p:sp>
      <p:sp>
        <p:nvSpPr>
          <p:cNvPr id="40" name="Shape 37"/>
          <p:cNvSpPr/>
          <p:nvPr/>
        </p:nvSpPr>
        <p:spPr>
          <a:xfrm>
            <a:off x="438912" y="3913632"/>
            <a:ext cx="6631186" cy="484632"/>
          </a:xfrm>
          <a:prstGeom prst="rect">
            <a:avLst/>
          </a:prstGeom>
          <a:solidFill>
            <a:srgbClr val="F0EBE1"/>
          </a:solidFill>
          <a:ln w="12700">
            <a:solidFill>
              <a:srgbClr val="F0EBE1"/>
            </a:solidFill>
            <a:prstDash val="solid"/>
          </a:ln>
        </p:spPr>
      </p:sp>
      <p:sp>
        <p:nvSpPr>
          <p:cNvPr id="41" name="Text 38"/>
          <p:cNvSpPr/>
          <p:nvPr/>
        </p:nvSpPr>
        <p:spPr>
          <a:xfrm>
            <a:off x="557784" y="3982212"/>
            <a:ext cx="6393442" cy="347472"/>
          </a:xfrm>
          <a:prstGeom prst="rect">
            <a:avLst/>
          </a:prstGeom>
          <a:noFill/>
          <a:ln/>
        </p:spPr>
        <p:txBody>
          <a:bodyPr wrap="square" lIns="0" tIns="0" rIns="0" bIns="0" rtlCol="0" anchor="ctr"/>
          <a:lstStyle/>
          <a:p>
            <a:pPr marL="0" indent="0">
              <a:lnSpc>
                <a:spcPct val="104000"/>
              </a:lnSpc>
              <a:buNone/>
            </a:pPr>
            <a:r>
              <a:rPr lang="en-US" sz="1568" b="1" dirty="0">
                <a:solidFill>
                  <a:srgbClr val="243239"/>
                </a:solidFill>
                <a:latin typeface="Arial" pitchFamily="34" charset="0"/>
                <a:ea typeface="Arial" pitchFamily="34" charset="-122"/>
                <a:cs typeface="Arial" pitchFamily="34" charset="-120"/>
              </a:rPr>
              <a:t>Beatmung: zwei wichtige neue Ausschlüsse</a:t>
            </a:r>
            <a:endParaRPr lang="en-US" sz="1568" dirty="0"/>
          </a:p>
        </p:txBody>
      </p:sp>
      <p:sp>
        <p:nvSpPr>
          <p:cNvPr id="42" name="Shape 39"/>
          <p:cNvSpPr/>
          <p:nvPr/>
        </p:nvSpPr>
        <p:spPr>
          <a:xfrm>
            <a:off x="7070098" y="3913632"/>
            <a:ext cx="731717" cy="484632"/>
          </a:xfrm>
          <a:prstGeom prst="rect">
            <a:avLst/>
          </a:prstGeom>
          <a:solidFill>
            <a:srgbClr val="F0EBE1"/>
          </a:solidFill>
          <a:ln w="12700">
            <a:solidFill>
              <a:srgbClr val="F0EBE1"/>
            </a:solidFill>
            <a:prstDash val="solid"/>
          </a:ln>
        </p:spPr>
      </p:sp>
      <p:sp>
        <p:nvSpPr>
          <p:cNvPr id="43" name="Text 40"/>
          <p:cNvSpPr/>
          <p:nvPr/>
        </p:nvSpPr>
        <p:spPr>
          <a:xfrm>
            <a:off x="7188970" y="3982212"/>
            <a:ext cx="493973" cy="347472"/>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66</a:t>
            </a:r>
            <a:endParaRPr lang="en-US" sz="1568" dirty="0"/>
          </a:p>
        </p:txBody>
      </p:sp>
      <p:sp>
        <p:nvSpPr>
          <p:cNvPr id="44" name="Shape 41"/>
          <p:cNvSpPr/>
          <p:nvPr/>
        </p:nvSpPr>
        <p:spPr>
          <a:xfrm>
            <a:off x="7801816" y="3913632"/>
            <a:ext cx="3951272" cy="484632"/>
          </a:xfrm>
          <a:prstGeom prst="rect">
            <a:avLst/>
          </a:prstGeom>
          <a:solidFill>
            <a:srgbClr val="F0EBE1"/>
          </a:solidFill>
          <a:ln w="12700">
            <a:solidFill>
              <a:srgbClr val="F0EBE1"/>
            </a:solidFill>
            <a:prstDash val="solid"/>
          </a:ln>
        </p:spPr>
      </p:sp>
      <p:sp>
        <p:nvSpPr>
          <p:cNvPr id="45" name="Text 42"/>
          <p:cNvSpPr/>
          <p:nvPr/>
        </p:nvSpPr>
        <p:spPr>
          <a:xfrm>
            <a:off x="7920688" y="3982212"/>
            <a:ext cx="3713528" cy="347472"/>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93.9F.11, 93.9G.1, 93.9G.2, 93.9G.3 ...</a:t>
            </a:r>
            <a:endParaRPr lang="en-US" sz="1568" dirty="0"/>
          </a:p>
        </p:txBody>
      </p:sp>
      <p:sp>
        <p:nvSpPr>
          <p:cNvPr id="46" name="Shape 43"/>
          <p:cNvSpPr/>
          <p:nvPr/>
        </p:nvSpPr>
        <p:spPr>
          <a:xfrm>
            <a:off x="438912" y="4398264"/>
            <a:ext cx="6631186" cy="484632"/>
          </a:xfrm>
          <a:prstGeom prst="rect">
            <a:avLst/>
          </a:prstGeom>
          <a:solidFill>
            <a:srgbClr val="FFFFFF"/>
          </a:solidFill>
          <a:ln w="12700">
            <a:solidFill>
              <a:srgbClr val="FFFFFF"/>
            </a:solidFill>
            <a:prstDash val="solid"/>
          </a:ln>
        </p:spPr>
      </p:sp>
      <p:sp>
        <p:nvSpPr>
          <p:cNvPr id="47" name="Text 44"/>
          <p:cNvSpPr/>
          <p:nvPr/>
        </p:nvSpPr>
        <p:spPr>
          <a:xfrm>
            <a:off x="557784" y="4466844"/>
            <a:ext cx="6393442" cy="347472"/>
          </a:xfrm>
          <a:prstGeom prst="rect">
            <a:avLst/>
          </a:prstGeom>
          <a:noFill/>
          <a:ln/>
        </p:spPr>
        <p:txBody>
          <a:bodyPr wrap="square" lIns="0" tIns="0" rIns="0" bIns="0" rtlCol="0" anchor="ctr"/>
          <a:lstStyle/>
          <a:p>
            <a:pPr marL="0" indent="0">
              <a:lnSpc>
                <a:spcPct val="104000"/>
              </a:lnSpc>
              <a:buNone/>
            </a:pPr>
            <a:r>
              <a:rPr lang="en-US" sz="1568" b="1" dirty="0">
                <a:solidFill>
                  <a:srgbClr val="243239"/>
                </a:solidFill>
                <a:latin typeface="Arial" pitchFamily="34" charset="0"/>
                <a:ea typeface="Arial" pitchFamily="34" charset="-122"/>
                <a:cs typeface="Arial" pitchFamily="34" charset="-120"/>
              </a:rPr>
              <a:t>Praxis: CPAP-Einstellung während pulmonaler Reha</a:t>
            </a:r>
            <a:endParaRPr lang="en-US" sz="1568" dirty="0"/>
          </a:p>
        </p:txBody>
      </p:sp>
      <p:sp>
        <p:nvSpPr>
          <p:cNvPr id="48" name="Shape 45"/>
          <p:cNvSpPr/>
          <p:nvPr/>
        </p:nvSpPr>
        <p:spPr>
          <a:xfrm>
            <a:off x="7070098" y="4398264"/>
            <a:ext cx="731717" cy="484632"/>
          </a:xfrm>
          <a:prstGeom prst="rect">
            <a:avLst/>
          </a:prstGeom>
          <a:solidFill>
            <a:srgbClr val="FFFFFF"/>
          </a:solidFill>
          <a:ln w="12700">
            <a:solidFill>
              <a:srgbClr val="FFFFFF"/>
            </a:solidFill>
            <a:prstDash val="solid"/>
          </a:ln>
        </p:spPr>
      </p:sp>
      <p:sp>
        <p:nvSpPr>
          <p:cNvPr id="49" name="Text 46"/>
          <p:cNvSpPr/>
          <p:nvPr/>
        </p:nvSpPr>
        <p:spPr>
          <a:xfrm>
            <a:off x="7188970" y="4466844"/>
            <a:ext cx="493973" cy="347472"/>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67</a:t>
            </a:r>
            <a:endParaRPr lang="en-US" sz="1568" dirty="0"/>
          </a:p>
        </p:txBody>
      </p:sp>
      <p:sp>
        <p:nvSpPr>
          <p:cNvPr id="50" name="Shape 47"/>
          <p:cNvSpPr/>
          <p:nvPr/>
        </p:nvSpPr>
        <p:spPr>
          <a:xfrm>
            <a:off x="7801816" y="4398264"/>
            <a:ext cx="3951272" cy="484632"/>
          </a:xfrm>
          <a:prstGeom prst="rect">
            <a:avLst/>
          </a:prstGeom>
          <a:solidFill>
            <a:srgbClr val="FFFFFF"/>
          </a:solidFill>
          <a:ln w="12700">
            <a:solidFill>
              <a:srgbClr val="FFFFFF"/>
            </a:solidFill>
            <a:prstDash val="solid"/>
          </a:ln>
        </p:spPr>
      </p:sp>
      <p:sp>
        <p:nvSpPr>
          <p:cNvPr id="51" name="Text 48"/>
          <p:cNvSpPr/>
          <p:nvPr/>
        </p:nvSpPr>
        <p:spPr>
          <a:xfrm>
            <a:off x="7920688" y="4466844"/>
            <a:ext cx="3713528" cy="347472"/>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93.9G.1, 93.9G.5</a:t>
            </a:r>
            <a:endParaRPr lang="en-US" sz="1568" dirty="0"/>
          </a:p>
        </p:txBody>
      </p:sp>
      <p:sp>
        <p:nvSpPr>
          <p:cNvPr id="52" name="Shape 49"/>
          <p:cNvSpPr/>
          <p:nvPr/>
        </p:nvSpPr>
        <p:spPr>
          <a:xfrm>
            <a:off x="438912" y="4882896"/>
            <a:ext cx="6631186" cy="484632"/>
          </a:xfrm>
          <a:prstGeom prst="rect">
            <a:avLst/>
          </a:prstGeom>
          <a:solidFill>
            <a:srgbClr val="F0EBE1"/>
          </a:solidFill>
          <a:ln w="12700">
            <a:solidFill>
              <a:srgbClr val="F0EBE1"/>
            </a:solidFill>
            <a:prstDash val="solid"/>
          </a:ln>
        </p:spPr>
      </p:sp>
      <p:sp>
        <p:nvSpPr>
          <p:cNvPr id="53" name="Text 50"/>
          <p:cNvSpPr/>
          <p:nvPr/>
        </p:nvSpPr>
        <p:spPr>
          <a:xfrm>
            <a:off x="557784" y="4951476"/>
            <a:ext cx="6393442" cy="347472"/>
          </a:xfrm>
          <a:prstGeom prst="rect">
            <a:avLst/>
          </a:prstGeom>
          <a:noFill/>
          <a:ln/>
        </p:spPr>
        <p:txBody>
          <a:bodyPr wrap="square" lIns="0" tIns="0" rIns="0" bIns="0" rtlCol="0" anchor="ctr"/>
          <a:lstStyle/>
          <a:p>
            <a:pPr marL="0" indent="0">
              <a:lnSpc>
                <a:spcPct val="104000"/>
              </a:lnSpc>
              <a:buNone/>
            </a:pPr>
            <a:r>
              <a:rPr lang="en-US" sz="1568" b="1" dirty="0">
                <a:solidFill>
                  <a:srgbClr val="243239"/>
                </a:solidFill>
                <a:latin typeface="Arial" pitchFamily="34" charset="0"/>
                <a:ea typeface="Arial" pitchFamily="34" charset="-122"/>
                <a:cs typeface="Arial" pitchFamily="34" charset="-120"/>
              </a:rPr>
              <a:t>94.2B.-: Depressionstherapie mit nachfolgender Überwachung</a:t>
            </a:r>
            <a:endParaRPr lang="en-US" sz="1568" dirty="0"/>
          </a:p>
        </p:txBody>
      </p:sp>
      <p:sp>
        <p:nvSpPr>
          <p:cNvPr id="54" name="Shape 51"/>
          <p:cNvSpPr/>
          <p:nvPr/>
        </p:nvSpPr>
        <p:spPr>
          <a:xfrm>
            <a:off x="7070098" y="4882896"/>
            <a:ext cx="731717" cy="484632"/>
          </a:xfrm>
          <a:prstGeom prst="rect">
            <a:avLst/>
          </a:prstGeom>
          <a:solidFill>
            <a:srgbClr val="F0EBE1"/>
          </a:solidFill>
          <a:ln w="12700">
            <a:solidFill>
              <a:srgbClr val="F0EBE1"/>
            </a:solidFill>
            <a:prstDash val="solid"/>
          </a:ln>
        </p:spPr>
      </p:sp>
      <p:sp>
        <p:nvSpPr>
          <p:cNvPr id="55" name="Text 52"/>
          <p:cNvSpPr/>
          <p:nvPr/>
        </p:nvSpPr>
        <p:spPr>
          <a:xfrm>
            <a:off x="7188970" y="4951476"/>
            <a:ext cx="493973" cy="347472"/>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68</a:t>
            </a:r>
            <a:endParaRPr lang="en-US" sz="1568" dirty="0"/>
          </a:p>
        </p:txBody>
      </p:sp>
      <p:sp>
        <p:nvSpPr>
          <p:cNvPr id="56" name="Shape 53"/>
          <p:cNvSpPr/>
          <p:nvPr/>
        </p:nvSpPr>
        <p:spPr>
          <a:xfrm>
            <a:off x="7801816" y="4882896"/>
            <a:ext cx="3951272" cy="484632"/>
          </a:xfrm>
          <a:prstGeom prst="rect">
            <a:avLst/>
          </a:prstGeom>
          <a:solidFill>
            <a:srgbClr val="F0EBE1"/>
          </a:solidFill>
          <a:ln w="12700">
            <a:solidFill>
              <a:srgbClr val="F0EBE1"/>
            </a:solidFill>
            <a:prstDash val="solid"/>
          </a:ln>
        </p:spPr>
      </p:sp>
      <p:sp>
        <p:nvSpPr>
          <p:cNvPr id="57" name="Text 54"/>
          <p:cNvSpPr/>
          <p:nvPr/>
        </p:nvSpPr>
        <p:spPr>
          <a:xfrm>
            <a:off x="7920688" y="4951476"/>
            <a:ext cx="3713528" cy="347472"/>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94.2B</a:t>
            </a:r>
            <a:endParaRPr lang="en-US" sz="1568" dirty="0"/>
          </a:p>
        </p:txBody>
      </p:sp>
      <p:sp>
        <p:nvSpPr>
          <p:cNvPr id="58" name="Shape 55"/>
          <p:cNvSpPr/>
          <p:nvPr/>
        </p:nvSpPr>
        <p:spPr>
          <a:xfrm>
            <a:off x="438912" y="5577840"/>
            <a:ext cx="11314176" cy="539496"/>
          </a:xfrm>
          <a:prstGeom prst="rect">
            <a:avLst/>
          </a:prstGeom>
          <a:solidFill>
            <a:srgbClr val="ECEFDF"/>
          </a:solidFill>
          <a:ln w="12700">
            <a:solidFill>
              <a:srgbClr val="ECEFDF"/>
            </a:solidFill>
            <a:prstDash val="solid"/>
          </a:ln>
        </p:spPr>
      </p:sp>
      <p:sp>
        <p:nvSpPr>
          <p:cNvPr id="59" name="Shape 56"/>
          <p:cNvSpPr/>
          <p:nvPr/>
        </p:nvSpPr>
        <p:spPr>
          <a:xfrm>
            <a:off x="438912" y="5577840"/>
            <a:ext cx="41148" cy="539496"/>
          </a:xfrm>
          <a:prstGeom prst="rect">
            <a:avLst/>
          </a:prstGeom>
          <a:solidFill>
            <a:srgbClr val="284907"/>
          </a:solidFill>
          <a:ln w="12700">
            <a:solidFill>
              <a:srgbClr val="284907"/>
            </a:solidFill>
            <a:prstDash val="solid"/>
          </a:ln>
        </p:spPr>
      </p:sp>
      <p:sp>
        <p:nvSpPr>
          <p:cNvPr id="60" name="Text 57"/>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Detailfundstellen stehen auf den jeweiligen Folien und zusätzlich in den Referentennotizen.</a:t>
            </a:r>
            <a:endParaRPr lang="en-US" sz="1512" dirty="0"/>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name="Slide 122">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ANHANG | UMSTELLUNG UND NACHWEIS</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NAVIGATION</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D | Themenregister 11/12</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Navigationsregister der in dieser Präsentation ausgearbeiteten Änderungsthemen.</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122 / 124</a:t>
            </a:r>
            <a:endParaRPr lang="en-US" sz="900" dirty="0"/>
          </a:p>
        </p:txBody>
      </p:sp>
      <p:sp>
        <p:nvSpPr>
          <p:cNvPr id="16" name="Shape 13"/>
          <p:cNvSpPr/>
          <p:nvPr/>
        </p:nvSpPr>
        <p:spPr>
          <a:xfrm>
            <a:off x="438912" y="2020824"/>
            <a:ext cx="6631186" cy="438912"/>
          </a:xfrm>
          <a:prstGeom prst="rect">
            <a:avLst/>
          </a:prstGeom>
          <a:solidFill>
            <a:srgbClr val="303D43"/>
          </a:solidFill>
          <a:ln w="12700">
            <a:solidFill>
              <a:srgbClr val="303D43"/>
            </a:solidFill>
            <a:prstDash val="solid"/>
          </a:ln>
        </p:spPr>
      </p:sp>
      <p:sp>
        <p:nvSpPr>
          <p:cNvPr id="17" name="Text 14"/>
          <p:cNvSpPr/>
          <p:nvPr/>
        </p:nvSpPr>
        <p:spPr>
          <a:xfrm>
            <a:off x="557784" y="2093976"/>
            <a:ext cx="6393442"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Thema</a:t>
            </a:r>
            <a:endParaRPr lang="en-US" sz="1327" dirty="0"/>
          </a:p>
        </p:txBody>
      </p:sp>
      <p:sp>
        <p:nvSpPr>
          <p:cNvPr id="18" name="Shape 15"/>
          <p:cNvSpPr/>
          <p:nvPr/>
        </p:nvSpPr>
        <p:spPr>
          <a:xfrm>
            <a:off x="7070098" y="2020824"/>
            <a:ext cx="731717" cy="438912"/>
          </a:xfrm>
          <a:prstGeom prst="rect">
            <a:avLst/>
          </a:prstGeom>
          <a:solidFill>
            <a:srgbClr val="303D43"/>
          </a:solidFill>
          <a:ln w="12700">
            <a:solidFill>
              <a:srgbClr val="303D43"/>
            </a:solidFill>
            <a:prstDash val="solid"/>
          </a:ln>
        </p:spPr>
      </p:sp>
      <p:sp>
        <p:nvSpPr>
          <p:cNvPr id="19" name="Text 16"/>
          <p:cNvSpPr/>
          <p:nvPr/>
        </p:nvSpPr>
        <p:spPr>
          <a:xfrm>
            <a:off x="7188970" y="2093976"/>
            <a:ext cx="493973"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Folie</a:t>
            </a:r>
            <a:endParaRPr lang="en-US" sz="1327" dirty="0"/>
          </a:p>
        </p:txBody>
      </p:sp>
      <p:sp>
        <p:nvSpPr>
          <p:cNvPr id="20" name="Shape 17"/>
          <p:cNvSpPr/>
          <p:nvPr/>
        </p:nvSpPr>
        <p:spPr>
          <a:xfrm>
            <a:off x="7801816" y="2020824"/>
            <a:ext cx="3951272" cy="438912"/>
          </a:xfrm>
          <a:prstGeom prst="rect">
            <a:avLst/>
          </a:prstGeom>
          <a:solidFill>
            <a:srgbClr val="303D43"/>
          </a:solidFill>
          <a:ln w="12700">
            <a:solidFill>
              <a:srgbClr val="303D43"/>
            </a:solidFill>
            <a:prstDash val="solid"/>
          </a:ln>
        </p:spPr>
      </p:sp>
      <p:sp>
        <p:nvSpPr>
          <p:cNvPr id="21" name="Text 18"/>
          <p:cNvSpPr/>
          <p:nvPr/>
        </p:nvSpPr>
        <p:spPr>
          <a:xfrm>
            <a:off x="7920688" y="2093976"/>
            <a:ext cx="3713528"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Kodes / Bereiche</a:t>
            </a:r>
            <a:endParaRPr lang="en-US" sz="1327" dirty="0"/>
          </a:p>
        </p:txBody>
      </p:sp>
      <p:sp>
        <p:nvSpPr>
          <p:cNvPr id="22" name="Shape 19"/>
          <p:cNvSpPr/>
          <p:nvPr/>
        </p:nvSpPr>
        <p:spPr>
          <a:xfrm>
            <a:off x="438912" y="2459736"/>
            <a:ext cx="6631186" cy="642493"/>
          </a:xfrm>
          <a:prstGeom prst="rect">
            <a:avLst/>
          </a:prstGeom>
          <a:solidFill>
            <a:srgbClr val="FFFFFF"/>
          </a:solidFill>
          <a:ln w="12700">
            <a:solidFill>
              <a:srgbClr val="FFFFFF"/>
            </a:solidFill>
            <a:prstDash val="solid"/>
          </a:ln>
        </p:spPr>
      </p:sp>
      <p:sp>
        <p:nvSpPr>
          <p:cNvPr id="23" name="Text 20"/>
          <p:cNvSpPr/>
          <p:nvPr/>
        </p:nvSpPr>
        <p:spPr>
          <a:xfrm>
            <a:off x="557784" y="2528316"/>
            <a:ext cx="6393442" cy="505333"/>
          </a:xfrm>
          <a:prstGeom prst="rect">
            <a:avLst/>
          </a:prstGeom>
          <a:noFill/>
          <a:ln/>
        </p:spPr>
        <p:txBody>
          <a:bodyPr wrap="square" lIns="0" tIns="0" rIns="0" bIns="0" rtlCol="0" anchor="ctr"/>
          <a:lstStyle/>
          <a:p>
            <a:pPr marL="0" indent="0">
              <a:lnSpc>
                <a:spcPct val="104000"/>
              </a:lnSpc>
              <a:buNone/>
            </a:pPr>
            <a:r>
              <a:rPr lang="en-US" sz="1568" b="1" dirty="0">
                <a:solidFill>
                  <a:srgbClr val="243239"/>
                </a:solidFill>
                <a:latin typeface="Arial" pitchFamily="34" charset="0"/>
                <a:ea typeface="Arial" pitchFamily="34" charset="-122"/>
                <a:cs typeface="Arial" pitchFamily="34" charset="-120"/>
              </a:rPr>
              <a:t>94.2B.-: sechs Stundenstufen pro Tag</a:t>
            </a:r>
            <a:endParaRPr lang="en-US" sz="1568" dirty="0"/>
          </a:p>
        </p:txBody>
      </p:sp>
      <p:sp>
        <p:nvSpPr>
          <p:cNvPr id="24" name="Shape 21"/>
          <p:cNvSpPr/>
          <p:nvPr/>
        </p:nvSpPr>
        <p:spPr>
          <a:xfrm>
            <a:off x="7070098" y="2459736"/>
            <a:ext cx="731717" cy="642493"/>
          </a:xfrm>
          <a:prstGeom prst="rect">
            <a:avLst/>
          </a:prstGeom>
          <a:solidFill>
            <a:srgbClr val="FFFFFF"/>
          </a:solidFill>
          <a:ln w="12700">
            <a:solidFill>
              <a:srgbClr val="FFFFFF"/>
            </a:solidFill>
            <a:prstDash val="solid"/>
          </a:ln>
        </p:spPr>
      </p:sp>
      <p:sp>
        <p:nvSpPr>
          <p:cNvPr id="25" name="Text 22"/>
          <p:cNvSpPr/>
          <p:nvPr/>
        </p:nvSpPr>
        <p:spPr>
          <a:xfrm>
            <a:off x="7188970" y="2528316"/>
            <a:ext cx="493973" cy="505333"/>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69</a:t>
            </a:r>
            <a:endParaRPr lang="en-US" sz="1568" dirty="0"/>
          </a:p>
        </p:txBody>
      </p:sp>
      <p:sp>
        <p:nvSpPr>
          <p:cNvPr id="26" name="Shape 23"/>
          <p:cNvSpPr/>
          <p:nvPr/>
        </p:nvSpPr>
        <p:spPr>
          <a:xfrm>
            <a:off x="7801816" y="2459736"/>
            <a:ext cx="3951272" cy="642493"/>
          </a:xfrm>
          <a:prstGeom prst="rect">
            <a:avLst/>
          </a:prstGeom>
          <a:solidFill>
            <a:srgbClr val="FFFFFF"/>
          </a:solidFill>
          <a:ln w="12700">
            <a:solidFill>
              <a:srgbClr val="FFFFFF"/>
            </a:solidFill>
            <a:prstDash val="solid"/>
          </a:ln>
        </p:spPr>
      </p:sp>
      <p:sp>
        <p:nvSpPr>
          <p:cNvPr id="27" name="Text 24"/>
          <p:cNvSpPr/>
          <p:nvPr/>
        </p:nvSpPr>
        <p:spPr>
          <a:xfrm>
            <a:off x="7920688" y="2528316"/>
            <a:ext cx="3713528" cy="505333"/>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94.2B.11, 94.2B.12, 94.2B.13, 94.2B.14 ...</a:t>
            </a:r>
            <a:endParaRPr lang="en-US" sz="1568" dirty="0"/>
          </a:p>
        </p:txBody>
      </p:sp>
      <p:sp>
        <p:nvSpPr>
          <p:cNvPr id="28" name="Shape 25"/>
          <p:cNvSpPr/>
          <p:nvPr/>
        </p:nvSpPr>
        <p:spPr>
          <a:xfrm>
            <a:off x="438912" y="3102229"/>
            <a:ext cx="6631186" cy="453060"/>
          </a:xfrm>
          <a:prstGeom prst="rect">
            <a:avLst/>
          </a:prstGeom>
          <a:solidFill>
            <a:srgbClr val="F0EBE1"/>
          </a:solidFill>
          <a:ln w="12700">
            <a:solidFill>
              <a:srgbClr val="F0EBE1"/>
            </a:solidFill>
            <a:prstDash val="solid"/>
          </a:ln>
        </p:spPr>
      </p:sp>
      <p:sp>
        <p:nvSpPr>
          <p:cNvPr id="29" name="Text 26"/>
          <p:cNvSpPr/>
          <p:nvPr/>
        </p:nvSpPr>
        <p:spPr>
          <a:xfrm>
            <a:off x="557784" y="3170809"/>
            <a:ext cx="6393442" cy="315900"/>
          </a:xfrm>
          <a:prstGeom prst="rect">
            <a:avLst/>
          </a:prstGeom>
          <a:noFill/>
          <a:ln/>
        </p:spPr>
        <p:txBody>
          <a:bodyPr wrap="square" lIns="0" tIns="0" rIns="0" bIns="0" rtlCol="0" anchor="ctr"/>
          <a:lstStyle/>
          <a:p>
            <a:pPr marL="0" indent="0">
              <a:lnSpc>
                <a:spcPct val="104000"/>
              </a:lnSpc>
              <a:buNone/>
            </a:pPr>
            <a:r>
              <a:rPr lang="en-US" sz="1568" b="1" dirty="0">
                <a:solidFill>
                  <a:srgbClr val="243239"/>
                </a:solidFill>
                <a:latin typeface="Arial" pitchFamily="34" charset="0"/>
                <a:ea typeface="Arial" pitchFamily="34" charset="-122"/>
                <a:cs typeface="Arial" pitchFamily="34" charset="-120"/>
              </a:rPr>
              <a:t>Praxis: Depressionstherapie an zwei Tagen</a:t>
            </a:r>
            <a:endParaRPr lang="en-US" sz="1568" dirty="0"/>
          </a:p>
        </p:txBody>
      </p:sp>
      <p:sp>
        <p:nvSpPr>
          <p:cNvPr id="30" name="Shape 27"/>
          <p:cNvSpPr/>
          <p:nvPr/>
        </p:nvSpPr>
        <p:spPr>
          <a:xfrm>
            <a:off x="7070098" y="3102229"/>
            <a:ext cx="731717" cy="453060"/>
          </a:xfrm>
          <a:prstGeom prst="rect">
            <a:avLst/>
          </a:prstGeom>
          <a:solidFill>
            <a:srgbClr val="F0EBE1"/>
          </a:solidFill>
          <a:ln w="12700">
            <a:solidFill>
              <a:srgbClr val="F0EBE1"/>
            </a:solidFill>
            <a:prstDash val="solid"/>
          </a:ln>
        </p:spPr>
      </p:sp>
      <p:sp>
        <p:nvSpPr>
          <p:cNvPr id="31" name="Text 28"/>
          <p:cNvSpPr/>
          <p:nvPr/>
        </p:nvSpPr>
        <p:spPr>
          <a:xfrm>
            <a:off x="7188970" y="3170809"/>
            <a:ext cx="493973" cy="315900"/>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70</a:t>
            </a:r>
            <a:endParaRPr lang="en-US" sz="1568" dirty="0"/>
          </a:p>
        </p:txBody>
      </p:sp>
      <p:sp>
        <p:nvSpPr>
          <p:cNvPr id="32" name="Shape 29"/>
          <p:cNvSpPr/>
          <p:nvPr/>
        </p:nvSpPr>
        <p:spPr>
          <a:xfrm>
            <a:off x="7801816" y="3102229"/>
            <a:ext cx="3951272" cy="453060"/>
          </a:xfrm>
          <a:prstGeom prst="rect">
            <a:avLst/>
          </a:prstGeom>
          <a:solidFill>
            <a:srgbClr val="F0EBE1"/>
          </a:solidFill>
          <a:ln w="12700">
            <a:solidFill>
              <a:srgbClr val="F0EBE1"/>
            </a:solidFill>
            <a:prstDash val="solid"/>
          </a:ln>
        </p:spPr>
      </p:sp>
      <p:sp>
        <p:nvSpPr>
          <p:cNvPr id="33" name="Text 30"/>
          <p:cNvSpPr/>
          <p:nvPr/>
        </p:nvSpPr>
        <p:spPr>
          <a:xfrm>
            <a:off x="7920688" y="3170809"/>
            <a:ext cx="3713528" cy="315900"/>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94.2B, 94.2B.11, 94.2B.12</a:t>
            </a:r>
            <a:endParaRPr lang="en-US" sz="1568" dirty="0"/>
          </a:p>
        </p:txBody>
      </p:sp>
      <p:sp>
        <p:nvSpPr>
          <p:cNvPr id="34" name="Shape 31"/>
          <p:cNvSpPr/>
          <p:nvPr/>
        </p:nvSpPr>
        <p:spPr>
          <a:xfrm>
            <a:off x="438912" y="3555289"/>
            <a:ext cx="6631186" cy="453060"/>
          </a:xfrm>
          <a:prstGeom prst="rect">
            <a:avLst/>
          </a:prstGeom>
          <a:solidFill>
            <a:srgbClr val="FFFFFF"/>
          </a:solidFill>
          <a:ln w="12700">
            <a:solidFill>
              <a:srgbClr val="FFFFFF"/>
            </a:solidFill>
            <a:prstDash val="solid"/>
          </a:ln>
        </p:spPr>
      </p:sp>
      <p:sp>
        <p:nvSpPr>
          <p:cNvPr id="35" name="Text 32"/>
          <p:cNvSpPr/>
          <p:nvPr/>
        </p:nvSpPr>
        <p:spPr>
          <a:xfrm>
            <a:off x="557784" y="3623869"/>
            <a:ext cx="6393442" cy="315900"/>
          </a:xfrm>
          <a:prstGeom prst="rect">
            <a:avLst/>
          </a:prstGeom>
          <a:noFill/>
          <a:ln/>
        </p:spPr>
        <p:txBody>
          <a:bodyPr wrap="square" lIns="0" tIns="0" rIns="0" bIns="0" rtlCol="0" anchor="ctr"/>
          <a:lstStyle/>
          <a:p>
            <a:pPr marL="0" indent="0">
              <a:lnSpc>
                <a:spcPct val="104000"/>
              </a:lnSpc>
              <a:buNone/>
            </a:pPr>
            <a:r>
              <a:rPr lang="en-US" sz="1568" b="1" dirty="0">
                <a:solidFill>
                  <a:srgbClr val="243239"/>
                </a:solidFill>
                <a:latin typeface="Arial" pitchFamily="34" charset="0"/>
                <a:ea typeface="Arial" pitchFamily="34" charset="-122"/>
                <a:cs typeface="Arial" pitchFamily="34" charset="-120"/>
              </a:rPr>
              <a:t>1:1-Betreuung: Präsenz muss nicht im selben Raum sein</a:t>
            </a:r>
            <a:endParaRPr lang="en-US" sz="1568" dirty="0"/>
          </a:p>
        </p:txBody>
      </p:sp>
      <p:sp>
        <p:nvSpPr>
          <p:cNvPr id="36" name="Shape 33"/>
          <p:cNvSpPr/>
          <p:nvPr/>
        </p:nvSpPr>
        <p:spPr>
          <a:xfrm>
            <a:off x="7070098" y="3555289"/>
            <a:ext cx="731717" cy="453060"/>
          </a:xfrm>
          <a:prstGeom prst="rect">
            <a:avLst/>
          </a:prstGeom>
          <a:solidFill>
            <a:srgbClr val="FFFFFF"/>
          </a:solidFill>
          <a:ln w="12700">
            <a:solidFill>
              <a:srgbClr val="FFFFFF"/>
            </a:solidFill>
            <a:prstDash val="solid"/>
          </a:ln>
        </p:spPr>
      </p:sp>
      <p:sp>
        <p:nvSpPr>
          <p:cNvPr id="37" name="Text 34"/>
          <p:cNvSpPr/>
          <p:nvPr/>
        </p:nvSpPr>
        <p:spPr>
          <a:xfrm>
            <a:off x="7188970" y="3623869"/>
            <a:ext cx="493973" cy="315900"/>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71</a:t>
            </a:r>
            <a:endParaRPr lang="en-US" sz="1568" dirty="0"/>
          </a:p>
        </p:txBody>
      </p:sp>
      <p:sp>
        <p:nvSpPr>
          <p:cNvPr id="38" name="Shape 35"/>
          <p:cNvSpPr/>
          <p:nvPr/>
        </p:nvSpPr>
        <p:spPr>
          <a:xfrm>
            <a:off x="7801816" y="3555289"/>
            <a:ext cx="3951272" cy="453060"/>
          </a:xfrm>
          <a:prstGeom prst="rect">
            <a:avLst/>
          </a:prstGeom>
          <a:solidFill>
            <a:srgbClr val="FFFFFF"/>
          </a:solidFill>
          <a:ln w="12700">
            <a:solidFill>
              <a:srgbClr val="FFFFFF"/>
            </a:solidFill>
            <a:prstDash val="solid"/>
          </a:ln>
        </p:spPr>
      </p:sp>
      <p:sp>
        <p:nvSpPr>
          <p:cNvPr id="39" name="Text 36"/>
          <p:cNvSpPr/>
          <p:nvPr/>
        </p:nvSpPr>
        <p:spPr>
          <a:xfrm>
            <a:off x="7920688" y="3623869"/>
            <a:ext cx="3713528" cy="315900"/>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94.3D, 94.3E</a:t>
            </a:r>
            <a:endParaRPr lang="en-US" sz="1568" dirty="0"/>
          </a:p>
        </p:txBody>
      </p:sp>
      <p:sp>
        <p:nvSpPr>
          <p:cNvPr id="40" name="Shape 37"/>
          <p:cNvSpPr/>
          <p:nvPr/>
        </p:nvSpPr>
        <p:spPr>
          <a:xfrm>
            <a:off x="438912" y="4008349"/>
            <a:ext cx="6631186" cy="453060"/>
          </a:xfrm>
          <a:prstGeom prst="rect">
            <a:avLst/>
          </a:prstGeom>
          <a:solidFill>
            <a:srgbClr val="F0EBE1"/>
          </a:solidFill>
          <a:ln w="12700">
            <a:solidFill>
              <a:srgbClr val="F0EBE1"/>
            </a:solidFill>
            <a:prstDash val="solid"/>
          </a:ln>
        </p:spPr>
      </p:sp>
      <p:sp>
        <p:nvSpPr>
          <p:cNvPr id="41" name="Text 38"/>
          <p:cNvSpPr/>
          <p:nvPr/>
        </p:nvSpPr>
        <p:spPr>
          <a:xfrm>
            <a:off x="557784" y="4076929"/>
            <a:ext cx="6393442" cy="315900"/>
          </a:xfrm>
          <a:prstGeom prst="rect">
            <a:avLst/>
          </a:prstGeom>
          <a:noFill/>
          <a:ln/>
        </p:spPr>
        <p:txBody>
          <a:bodyPr wrap="square" lIns="0" tIns="0" rIns="0" bIns="0" rtlCol="0" anchor="ctr"/>
          <a:lstStyle/>
          <a:p>
            <a:pPr marL="0" indent="0">
              <a:lnSpc>
                <a:spcPct val="104000"/>
              </a:lnSpc>
              <a:buNone/>
            </a:pPr>
            <a:r>
              <a:rPr lang="en-US" sz="1568" b="1" dirty="0">
                <a:solidFill>
                  <a:srgbClr val="243239"/>
                </a:solidFill>
                <a:latin typeface="Arial" pitchFamily="34" charset="0"/>
                <a:ea typeface="Arial" pitchFamily="34" charset="-122"/>
                <a:cs typeface="Arial" pitchFamily="34" charset="-120"/>
              </a:rPr>
              <a:t>"Täglich": nicht überall dieselbe Frequenz</a:t>
            </a:r>
            <a:endParaRPr lang="en-US" sz="1568" dirty="0"/>
          </a:p>
        </p:txBody>
      </p:sp>
      <p:sp>
        <p:nvSpPr>
          <p:cNvPr id="42" name="Shape 39"/>
          <p:cNvSpPr/>
          <p:nvPr/>
        </p:nvSpPr>
        <p:spPr>
          <a:xfrm>
            <a:off x="7070098" y="4008349"/>
            <a:ext cx="731717" cy="453060"/>
          </a:xfrm>
          <a:prstGeom prst="rect">
            <a:avLst/>
          </a:prstGeom>
          <a:solidFill>
            <a:srgbClr val="F0EBE1"/>
          </a:solidFill>
          <a:ln w="12700">
            <a:solidFill>
              <a:srgbClr val="F0EBE1"/>
            </a:solidFill>
            <a:prstDash val="solid"/>
          </a:ln>
        </p:spPr>
      </p:sp>
      <p:sp>
        <p:nvSpPr>
          <p:cNvPr id="43" name="Text 40"/>
          <p:cNvSpPr/>
          <p:nvPr/>
        </p:nvSpPr>
        <p:spPr>
          <a:xfrm>
            <a:off x="7188970" y="4076929"/>
            <a:ext cx="493973" cy="315900"/>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72</a:t>
            </a:r>
            <a:endParaRPr lang="en-US" sz="1568" dirty="0"/>
          </a:p>
        </p:txBody>
      </p:sp>
      <p:sp>
        <p:nvSpPr>
          <p:cNvPr id="44" name="Shape 41"/>
          <p:cNvSpPr/>
          <p:nvPr/>
        </p:nvSpPr>
        <p:spPr>
          <a:xfrm>
            <a:off x="7801816" y="4008349"/>
            <a:ext cx="3951272" cy="453060"/>
          </a:xfrm>
          <a:prstGeom prst="rect">
            <a:avLst/>
          </a:prstGeom>
          <a:solidFill>
            <a:srgbClr val="F0EBE1"/>
          </a:solidFill>
          <a:ln w="12700">
            <a:solidFill>
              <a:srgbClr val="F0EBE1"/>
            </a:solidFill>
            <a:prstDash val="solid"/>
          </a:ln>
        </p:spPr>
      </p:sp>
      <p:sp>
        <p:nvSpPr>
          <p:cNvPr id="45" name="Text 42"/>
          <p:cNvSpPr/>
          <p:nvPr/>
        </p:nvSpPr>
        <p:spPr>
          <a:xfrm>
            <a:off x="7920688" y="4076929"/>
            <a:ext cx="3713528" cy="315900"/>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93.89.2, 93.9A.1, 94.3C</a:t>
            </a:r>
            <a:endParaRPr lang="en-US" sz="1568" dirty="0"/>
          </a:p>
        </p:txBody>
      </p:sp>
      <p:sp>
        <p:nvSpPr>
          <p:cNvPr id="46" name="Shape 43"/>
          <p:cNvSpPr/>
          <p:nvPr/>
        </p:nvSpPr>
        <p:spPr>
          <a:xfrm>
            <a:off x="438912" y="4461408"/>
            <a:ext cx="6631186" cy="453060"/>
          </a:xfrm>
          <a:prstGeom prst="rect">
            <a:avLst/>
          </a:prstGeom>
          <a:solidFill>
            <a:srgbClr val="FFFFFF"/>
          </a:solidFill>
          <a:ln w="12700">
            <a:solidFill>
              <a:srgbClr val="FFFFFF"/>
            </a:solidFill>
            <a:prstDash val="solid"/>
          </a:ln>
        </p:spPr>
      </p:sp>
      <p:sp>
        <p:nvSpPr>
          <p:cNvPr id="47" name="Text 44"/>
          <p:cNvSpPr/>
          <p:nvPr/>
        </p:nvSpPr>
        <p:spPr>
          <a:xfrm>
            <a:off x="557784" y="4529988"/>
            <a:ext cx="6393442" cy="315900"/>
          </a:xfrm>
          <a:prstGeom prst="rect">
            <a:avLst/>
          </a:prstGeom>
          <a:noFill/>
          <a:ln/>
        </p:spPr>
        <p:txBody>
          <a:bodyPr wrap="square" lIns="0" tIns="0" rIns="0" bIns="0" rtlCol="0" anchor="ctr"/>
          <a:lstStyle/>
          <a:p>
            <a:pPr marL="0" indent="0">
              <a:lnSpc>
                <a:spcPct val="104000"/>
              </a:lnSpc>
              <a:buNone/>
            </a:pPr>
            <a:r>
              <a:rPr lang="en-US" sz="1568" b="1" dirty="0">
                <a:solidFill>
                  <a:srgbClr val="243239"/>
                </a:solidFill>
                <a:latin typeface="Arial" pitchFamily="34" charset="0"/>
                <a:ea typeface="Arial" pitchFamily="34" charset="-122"/>
                <a:cs typeface="Arial" pitchFamily="34" charset="-120"/>
              </a:rPr>
              <a:t>Weitere Frequenzangaben: gezielt statt pauschal ändern</a:t>
            </a:r>
            <a:endParaRPr lang="en-US" sz="1568" dirty="0"/>
          </a:p>
        </p:txBody>
      </p:sp>
      <p:sp>
        <p:nvSpPr>
          <p:cNvPr id="48" name="Shape 45"/>
          <p:cNvSpPr/>
          <p:nvPr/>
        </p:nvSpPr>
        <p:spPr>
          <a:xfrm>
            <a:off x="7070098" y="4461408"/>
            <a:ext cx="731717" cy="453060"/>
          </a:xfrm>
          <a:prstGeom prst="rect">
            <a:avLst/>
          </a:prstGeom>
          <a:solidFill>
            <a:srgbClr val="FFFFFF"/>
          </a:solidFill>
          <a:ln w="12700">
            <a:solidFill>
              <a:srgbClr val="FFFFFF"/>
            </a:solidFill>
            <a:prstDash val="solid"/>
          </a:ln>
        </p:spPr>
      </p:sp>
      <p:sp>
        <p:nvSpPr>
          <p:cNvPr id="49" name="Text 46"/>
          <p:cNvSpPr/>
          <p:nvPr/>
        </p:nvSpPr>
        <p:spPr>
          <a:xfrm>
            <a:off x="7188970" y="4529988"/>
            <a:ext cx="493973" cy="315900"/>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73</a:t>
            </a:r>
            <a:endParaRPr lang="en-US" sz="1568" dirty="0"/>
          </a:p>
        </p:txBody>
      </p:sp>
      <p:sp>
        <p:nvSpPr>
          <p:cNvPr id="50" name="Shape 47"/>
          <p:cNvSpPr/>
          <p:nvPr/>
        </p:nvSpPr>
        <p:spPr>
          <a:xfrm>
            <a:off x="7801816" y="4461408"/>
            <a:ext cx="3951272" cy="453060"/>
          </a:xfrm>
          <a:prstGeom prst="rect">
            <a:avLst/>
          </a:prstGeom>
          <a:solidFill>
            <a:srgbClr val="FFFFFF"/>
          </a:solidFill>
          <a:ln w="12700">
            <a:solidFill>
              <a:srgbClr val="FFFFFF"/>
            </a:solidFill>
            <a:prstDash val="solid"/>
          </a:ln>
        </p:spPr>
      </p:sp>
      <p:sp>
        <p:nvSpPr>
          <p:cNvPr id="51" name="Text 48"/>
          <p:cNvSpPr/>
          <p:nvPr/>
        </p:nvSpPr>
        <p:spPr>
          <a:xfrm>
            <a:off x="7920688" y="4529988"/>
            <a:ext cx="3713528" cy="315900"/>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94.35.1, 94.35.2, 99.B6.2, 99.B6.3 ...</a:t>
            </a:r>
            <a:endParaRPr lang="en-US" sz="1568" dirty="0"/>
          </a:p>
        </p:txBody>
      </p:sp>
      <p:sp>
        <p:nvSpPr>
          <p:cNvPr id="52" name="Shape 49"/>
          <p:cNvSpPr/>
          <p:nvPr/>
        </p:nvSpPr>
        <p:spPr>
          <a:xfrm>
            <a:off x="438912" y="4914468"/>
            <a:ext cx="6631186" cy="453060"/>
          </a:xfrm>
          <a:prstGeom prst="rect">
            <a:avLst/>
          </a:prstGeom>
          <a:solidFill>
            <a:srgbClr val="F0EBE1"/>
          </a:solidFill>
          <a:ln w="12700">
            <a:solidFill>
              <a:srgbClr val="F0EBE1"/>
            </a:solidFill>
            <a:prstDash val="solid"/>
          </a:ln>
        </p:spPr>
      </p:sp>
      <p:sp>
        <p:nvSpPr>
          <p:cNvPr id="53" name="Text 50"/>
          <p:cNvSpPr/>
          <p:nvPr/>
        </p:nvSpPr>
        <p:spPr>
          <a:xfrm>
            <a:off x="557784" y="4983048"/>
            <a:ext cx="6393442" cy="315900"/>
          </a:xfrm>
          <a:prstGeom prst="rect">
            <a:avLst/>
          </a:prstGeom>
          <a:noFill/>
          <a:ln/>
        </p:spPr>
        <p:txBody>
          <a:bodyPr wrap="square" lIns="0" tIns="0" rIns="0" bIns="0" rtlCol="0" anchor="ctr"/>
          <a:lstStyle/>
          <a:p>
            <a:pPr marL="0" indent="0">
              <a:lnSpc>
                <a:spcPct val="104000"/>
              </a:lnSpc>
              <a:buNone/>
            </a:pPr>
            <a:r>
              <a:rPr lang="en-US" sz="1568" b="1" dirty="0">
                <a:solidFill>
                  <a:srgbClr val="243239"/>
                </a:solidFill>
                <a:latin typeface="Arial" pitchFamily="34" charset="0"/>
                <a:ea typeface="Arial" pitchFamily="34" charset="-122"/>
                <a:cs typeface="Arial" pitchFamily="34" charset="-120"/>
              </a:rPr>
              <a:t>Suchterkrankungen und Essstörungen: differenziert lesen</a:t>
            </a:r>
            <a:endParaRPr lang="en-US" sz="1568" dirty="0"/>
          </a:p>
        </p:txBody>
      </p:sp>
      <p:sp>
        <p:nvSpPr>
          <p:cNvPr id="54" name="Shape 51"/>
          <p:cNvSpPr/>
          <p:nvPr/>
        </p:nvSpPr>
        <p:spPr>
          <a:xfrm>
            <a:off x="7070098" y="4914468"/>
            <a:ext cx="731717" cy="453060"/>
          </a:xfrm>
          <a:prstGeom prst="rect">
            <a:avLst/>
          </a:prstGeom>
          <a:solidFill>
            <a:srgbClr val="F0EBE1"/>
          </a:solidFill>
          <a:ln w="12700">
            <a:solidFill>
              <a:srgbClr val="F0EBE1"/>
            </a:solidFill>
            <a:prstDash val="solid"/>
          </a:ln>
        </p:spPr>
      </p:sp>
      <p:sp>
        <p:nvSpPr>
          <p:cNvPr id="55" name="Text 52"/>
          <p:cNvSpPr/>
          <p:nvPr/>
        </p:nvSpPr>
        <p:spPr>
          <a:xfrm>
            <a:off x="7188970" y="4983048"/>
            <a:ext cx="493973" cy="315900"/>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74</a:t>
            </a:r>
            <a:endParaRPr lang="en-US" sz="1568" dirty="0"/>
          </a:p>
        </p:txBody>
      </p:sp>
      <p:sp>
        <p:nvSpPr>
          <p:cNvPr id="56" name="Shape 53"/>
          <p:cNvSpPr/>
          <p:nvPr/>
        </p:nvSpPr>
        <p:spPr>
          <a:xfrm>
            <a:off x="7801816" y="4914468"/>
            <a:ext cx="3951272" cy="453060"/>
          </a:xfrm>
          <a:prstGeom prst="rect">
            <a:avLst/>
          </a:prstGeom>
          <a:solidFill>
            <a:srgbClr val="F0EBE1"/>
          </a:solidFill>
          <a:ln w="12700">
            <a:solidFill>
              <a:srgbClr val="F0EBE1"/>
            </a:solidFill>
            <a:prstDash val="solid"/>
          </a:ln>
        </p:spPr>
      </p:sp>
      <p:sp>
        <p:nvSpPr>
          <p:cNvPr id="57" name="Text 54"/>
          <p:cNvSpPr/>
          <p:nvPr/>
        </p:nvSpPr>
        <p:spPr>
          <a:xfrm>
            <a:off x="7920688" y="4983048"/>
            <a:ext cx="3713528" cy="315900"/>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94.6A.1, 94.6A.2, 99.BD</a:t>
            </a:r>
            <a:endParaRPr lang="en-US" sz="1568" dirty="0"/>
          </a:p>
        </p:txBody>
      </p:sp>
      <p:sp>
        <p:nvSpPr>
          <p:cNvPr id="58" name="Shape 55"/>
          <p:cNvSpPr/>
          <p:nvPr/>
        </p:nvSpPr>
        <p:spPr>
          <a:xfrm>
            <a:off x="438912" y="5577840"/>
            <a:ext cx="11314176" cy="539496"/>
          </a:xfrm>
          <a:prstGeom prst="rect">
            <a:avLst/>
          </a:prstGeom>
          <a:solidFill>
            <a:srgbClr val="ECEFDF"/>
          </a:solidFill>
          <a:ln w="12700">
            <a:solidFill>
              <a:srgbClr val="ECEFDF"/>
            </a:solidFill>
            <a:prstDash val="solid"/>
          </a:ln>
        </p:spPr>
      </p:sp>
      <p:sp>
        <p:nvSpPr>
          <p:cNvPr id="59" name="Shape 56"/>
          <p:cNvSpPr/>
          <p:nvPr/>
        </p:nvSpPr>
        <p:spPr>
          <a:xfrm>
            <a:off x="438912" y="5577840"/>
            <a:ext cx="41148" cy="539496"/>
          </a:xfrm>
          <a:prstGeom prst="rect">
            <a:avLst/>
          </a:prstGeom>
          <a:solidFill>
            <a:srgbClr val="284907"/>
          </a:solidFill>
          <a:ln w="12700">
            <a:solidFill>
              <a:srgbClr val="284907"/>
            </a:solidFill>
            <a:prstDash val="solid"/>
          </a:ln>
        </p:spPr>
      </p:sp>
      <p:sp>
        <p:nvSpPr>
          <p:cNvPr id="60" name="Text 57"/>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Detailfundstellen stehen auf den jeweiligen Folien und zusätzlich in den Referentennotizen.</a:t>
            </a:r>
            <a:endParaRPr lang="en-US" sz="1512" dirty="0"/>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name="Slide 123">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ANHANG | UMSTELLUNG UND NACHWEIS</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NAVIGATION</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D | Themenregister 12/12</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Navigationsregister der in dieser Präsentation ausgearbeiteten Änderungsthemen.</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123 / 124</a:t>
            </a:r>
            <a:endParaRPr lang="en-US" sz="900" dirty="0"/>
          </a:p>
        </p:txBody>
      </p:sp>
      <p:sp>
        <p:nvSpPr>
          <p:cNvPr id="16" name="Shape 13"/>
          <p:cNvSpPr/>
          <p:nvPr/>
        </p:nvSpPr>
        <p:spPr>
          <a:xfrm>
            <a:off x="438912" y="2020824"/>
            <a:ext cx="6631186" cy="438912"/>
          </a:xfrm>
          <a:prstGeom prst="rect">
            <a:avLst/>
          </a:prstGeom>
          <a:solidFill>
            <a:srgbClr val="303D43"/>
          </a:solidFill>
          <a:ln w="12700">
            <a:solidFill>
              <a:srgbClr val="303D43"/>
            </a:solidFill>
            <a:prstDash val="solid"/>
          </a:ln>
        </p:spPr>
      </p:sp>
      <p:sp>
        <p:nvSpPr>
          <p:cNvPr id="17" name="Text 14"/>
          <p:cNvSpPr/>
          <p:nvPr/>
        </p:nvSpPr>
        <p:spPr>
          <a:xfrm>
            <a:off x="557784" y="2093976"/>
            <a:ext cx="6393442"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Thema</a:t>
            </a:r>
            <a:endParaRPr lang="en-US" sz="1327" dirty="0"/>
          </a:p>
        </p:txBody>
      </p:sp>
      <p:sp>
        <p:nvSpPr>
          <p:cNvPr id="18" name="Shape 15"/>
          <p:cNvSpPr/>
          <p:nvPr/>
        </p:nvSpPr>
        <p:spPr>
          <a:xfrm>
            <a:off x="7070098" y="2020824"/>
            <a:ext cx="731717" cy="438912"/>
          </a:xfrm>
          <a:prstGeom prst="rect">
            <a:avLst/>
          </a:prstGeom>
          <a:solidFill>
            <a:srgbClr val="303D43"/>
          </a:solidFill>
          <a:ln w="12700">
            <a:solidFill>
              <a:srgbClr val="303D43"/>
            </a:solidFill>
            <a:prstDash val="solid"/>
          </a:ln>
        </p:spPr>
      </p:sp>
      <p:sp>
        <p:nvSpPr>
          <p:cNvPr id="19" name="Text 16"/>
          <p:cNvSpPr/>
          <p:nvPr/>
        </p:nvSpPr>
        <p:spPr>
          <a:xfrm>
            <a:off x="7188970" y="2093976"/>
            <a:ext cx="493973"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Folie</a:t>
            </a:r>
            <a:endParaRPr lang="en-US" sz="1327" dirty="0"/>
          </a:p>
        </p:txBody>
      </p:sp>
      <p:sp>
        <p:nvSpPr>
          <p:cNvPr id="20" name="Shape 17"/>
          <p:cNvSpPr/>
          <p:nvPr/>
        </p:nvSpPr>
        <p:spPr>
          <a:xfrm>
            <a:off x="7801816" y="2020824"/>
            <a:ext cx="3951272" cy="438912"/>
          </a:xfrm>
          <a:prstGeom prst="rect">
            <a:avLst/>
          </a:prstGeom>
          <a:solidFill>
            <a:srgbClr val="303D43"/>
          </a:solidFill>
          <a:ln w="12700">
            <a:solidFill>
              <a:srgbClr val="303D43"/>
            </a:solidFill>
            <a:prstDash val="solid"/>
          </a:ln>
        </p:spPr>
      </p:sp>
      <p:sp>
        <p:nvSpPr>
          <p:cNvPr id="21" name="Text 18"/>
          <p:cNvSpPr/>
          <p:nvPr/>
        </p:nvSpPr>
        <p:spPr>
          <a:xfrm>
            <a:off x="7920688" y="2093976"/>
            <a:ext cx="3713528" cy="292608"/>
          </a:xfrm>
          <a:prstGeom prst="rect">
            <a:avLst/>
          </a:prstGeom>
          <a:noFill/>
          <a:ln/>
        </p:spPr>
        <p:txBody>
          <a:bodyPr wrap="square" lIns="0" tIns="0" rIns="0" bIns="0" rtlCol="0" anchor="ctr"/>
          <a:lstStyle/>
          <a:p>
            <a:pPr marL="0" indent="0">
              <a:lnSpc>
                <a:spcPct val="104000"/>
              </a:lnSpc>
              <a:buNone/>
            </a:pPr>
            <a:r>
              <a:rPr lang="en-US" sz="1327" b="1" dirty="0">
                <a:solidFill>
                  <a:srgbClr val="FFFFFF"/>
                </a:solidFill>
                <a:latin typeface="Arial" pitchFamily="34" charset="0"/>
                <a:ea typeface="Arial" pitchFamily="34" charset="-122"/>
                <a:cs typeface="Arial" pitchFamily="34" charset="-120"/>
              </a:rPr>
              <a:t>Kodes / Bereiche</a:t>
            </a:r>
            <a:endParaRPr lang="en-US" sz="1327" dirty="0"/>
          </a:p>
        </p:txBody>
      </p:sp>
      <p:sp>
        <p:nvSpPr>
          <p:cNvPr id="22" name="Shape 19"/>
          <p:cNvSpPr/>
          <p:nvPr/>
        </p:nvSpPr>
        <p:spPr>
          <a:xfrm>
            <a:off x="438912" y="2459736"/>
            <a:ext cx="6631186" cy="484632"/>
          </a:xfrm>
          <a:prstGeom prst="rect">
            <a:avLst/>
          </a:prstGeom>
          <a:solidFill>
            <a:srgbClr val="FFFFFF"/>
          </a:solidFill>
          <a:ln w="12700">
            <a:solidFill>
              <a:srgbClr val="FFFFFF"/>
            </a:solidFill>
            <a:prstDash val="solid"/>
          </a:ln>
        </p:spPr>
      </p:sp>
      <p:sp>
        <p:nvSpPr>
          <p:cNvPr id="23" name="Text 20"/>
          <p:cNvSpPr/>
          <p:nvPr/>
        </p:nvSpPr>
        <p:spPr>
          <a:xfrm>
            <a:off x="557784" y="2528316"/>
            <a:ext cx="6393442" cy="347472"/>
          </a:xfrm>
          <a:prstGeom prst="rect">
            <a:avLst/>
          </a:prstGeom>
          <a:noFill/>
          <a:ln/>
        </p:spPr>
        <p:txBody>
          <a:bodyPr wrap="square" lIns="0" tIns="0" rIns="0" bIns="0" rtlCol="0" anchor="ctr"/>
          <a:lstStyle/>
          <a:p>
            <a:pPr marL="0" indent="0">
              <a:lnSpc>
                <a:spcPct val="104000"/>
              </a:lnSpc>
              <a:buNone/>
            </a:pPr>
            <a:r>
              <a:rPr lang="en-US" sz="1568" b="1" dirty="0">
                <a:solidFill>
                  <a:srgbClr val="243239"/>
                </a:solidFill>
                <a:latin typeface="Arial" pitchFamily="34" charset="0"/>
                <a:ea typeface="Arial" pitchFamily="34" charset="-122"/>
                <a:cs typeface="Arial" pitchFamily="34" charset="-120"/>
              </a:rPr>
              <a:t>Leberkomplexbehandlung: hepatorenales Syndrom</a:t>
            </a:r>
            <a:endParaRPr lang="en-US" sz="1568" dirty="0"/>
          </a:p>
        </p:txBody>
      </p:sp>
      <p:sp>
        <p:nvSpPr>
          <p:cNvPr id="24" name="Shape 21"/>
          <p:cNvSpPr/>
          <p:nvPr/>
        </p:nvSpPr>
        <p:spPr>
          <a:xfrm>
            <a:off x="7070098" y="2459736"/>
            <a:ext cx="731717" cy="484632"/>
          </a:xfrm>
          <a:prstGeom prst="rect">
            <a:avLst/>
          </a:prstGeom>
          <a:solidFill>
            <a:srgbClr val="FFFFFF"/>
          </a:solidFill>
          <a:ln w="12700">
            <a:solidFill>
              <a:srgbClr val="FFFFFF"/>
            </a:solidFill>
            <a:prstDash val="solid"/>
          </a:ln>
        </p:spPr>
      </p:sp>
      <p:sp>
        <p:nvSpPr>
          <p:cNvPr id="25" name="Text 22"/>
          <p:cNvSpPr/>
          <p:nvPr/>
        </p:nvSpPr>
        <p:spPr>
          <a:xfrm>
            <a:off x="7188970" y="2528316"/>
            <a:ext cx="493973" cy="347472"/>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75</a:t>
            </a:r>
            <a:endParaRPr lang="en-US" sz="1568" dirty="0"/>
          </a:p>
        </p:txBody>
      </p:sp>
      <p:sp>
        <p:nvSpPr>
          <p:cNvPr id="26" name="Shape 23"/>
          <p:cNvSpPr/>
          <p:nvPr/>
        </p:nvSpPr>
        <p:spPr>
          <a:xfrm>
            <a:off x="7801816" y="2459736"/>
            <a:ext cx="3951272" cy="484632"/>
          </a:xfrm>
          <a:prstGeom prst="rect">
            <a:avLst/>
          </a:prstGeom>
          <a:solidFill>
            <a:srgbClr val="FFFFFF"/>
          </a:solidFill>
          <a:ln w="12700">
            <a:solidFill>
              <a:srgbClr val="FFFFFF"/>
            </a:solidFill>
            <a:prstDash val="solid"/>
          </a:ln>
        </p:spPr>
      </p:sp>
      <p:sp>
        <p:nvSpPr>
          <p:cNvPr id="27" name="Text 24"/>
          <p:cNvSpPr/>
          <p:nvPr/>
        </p:nvSpPr>
        <p:spPr>
          <a:xfrm>
            <a:off x="7920688" y="2528316"/>
            <a:ext cx="3713528" cy="347472"/>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99.B1</a:t>
            </a:r>
            <a:endParaRPr lang="en-US" sz="1568" dirty="0"/>
          </a:p>
        </p:txBody>
      </p:sp>
      <p:sp>
        <p:nvSpPr>
          <p:cNvPr id="28" name="Shape 25"/>
          <p:cNvSpPr/>
          <p:nvPr/>
        </p:nvSpPr>
        <p:spPr>
          <a:xfrm>
            <a:off x="438912" y="2944368"/>
            <a:ext cx="6631186" cy="484632"/>
          </a:xfrm>
          <a:prstGeom prst="rect">
            <a:avLst/>
          </a:prstGeom>
          <a:solidFill>
            <a:srgbClr val="F0EBE1"/>
          </a:solidFill>
          <a:ln w="12700">
            <a:solidFill>
              <a:srgbClr val="F0EBE1"/>
            </a:solidFill>
            <a:prstDash val="solid"/>
          </a:ln>
        </p:spPr>
      </p:sp>
      <p:sp>
        <p:nvSpPr>
          <p:cNvPr id="29" name="Text 26"/>
          <p:cNvSpPr/>
          <p:nvPr/>
        </p:nvSpPr>
        <p:spPr>
          <a:xfrm>
            <a:off x="557784" y="3012948"/>
            <a:ext cx="6393442" cy="347472"/>
          </a:xfrm>
          <a:prstGeom prst="rect">
            <a:avLst/>
          </a:prstGeom>
          <a:noFill/>
          <a:ln/>
        </p:spPr>
        <p:txBody>
          <a:bodyPr wrap="square" lIns="0" tIns="0" rIns="0" bIns="0" rtlCol="0" anchor="ctr"/>
          <a:lstStyle/>
          <a:p>
            <a:pPr marL="0" indent="0">
              <a:lnSpc>
                <a:spcPct val="104000"/>
              </a:lnSpc>
              <a:buNone/>
            </a:pPr>
            <a:r>
              <a:rPr lang="en-US" sz="1568" b="1" dirty="0">
                <a:solidFill>
                  <a:srgbClr val="243239"/>
                </a:solidFill>
                <a:latin typeface="Arial" pitchFamily="34" charset="0"/>
                <a:ea typeface="Arial" pitchFamily="34" charset="-122"/>
                <a:cs typeface="Arial" pitchFamily="34" charset="-120"/>
              </a:rPr>
              <a:t>Frühgeborene: Alterszuordnung bei Intensivmedizin / IMCU</a:t>
            </a:r>
            <a:endParaRPr lang="en-US" sz="1568" dirty="0"/>
          </a:p>
        </p:txBody>
      </p:sp>
      <p:sp>
        <p:nvSpPr>
          <p:cNvPr id="30" name="Shape 27"/>
          <p:cNvSpPr/>
          <p:nvPr/>
        </p:nvSpPr>
        <p:spPr>
          <a:xfrm>
            <a:off x="7070098" y="2944368"/>
            <a:ext cx="731717" cy="484632"/>
          </a:xfrm>
          <a:prstGeom prst="rect">
            <a:avLst/>
          </a:prstGeom>
          <a:solidFill>
            <a:srgbClr val="F0EBE1"/>
          </a:solidFill>
          <a:ln w="12700">
            <a:solidFill>
              <a:srgbClr val="F0EBE1"/>
            </a:solidFill>
            <a:prstDash val="solid"/>
          </a:ln>
        </p:spPr>
      </p:sp>
      <p:sp>
        <p:nvSpPr>
          <p:cNvPr id="31" name="Text 28"/>
          <p:cNvSpPr/>
          <p:nvPr/>
        </p:nvSpPr>
        <p:spPr>
          <a:xfrm>
            <a:off x="7188970" y="3012948"/>
            <a:ext cx="493973" cy="347472"/>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76</a:t>
            </a:r>
            <a:endParaRPr lang="en-US" sz="1568" dirty="0"/>
          </a:p>
        </p:txBody>
      </p:sp>
      <p:sp>
        <p:nvSpPr>
          <p:cNvPr id="32" name="Shape 29"/>
          <p:cNvSpPr/>
          <p:nvPr/>
        </p:nvSpPr>
        <p:spPr>
          <a:xfrm>
            <a:off x="7801816" y="2944368"/>
            <a:ext cx="3951272" cy="484632"/>
          </a:xfrm>
          <a:prstGeom prst="rect">
            <a:avLst/>
          </a:prstGeom>
          <a:solidFill>
            <a:srgbClr val="F0EBE1"/>
          </a:solidFill>
          <a:ln w="12700">
            <a:solidFill>
              <a:srgbClr val="F0EBE1"/>
            </a:solidFill>
            <a:prstDash val="solid"/>
          </a:ln>
        </p:spPr>
      </p:sp>
      <p:sp>
        <p:nvSpPr>
          <p:cNvPr id="33" name="Text 30"/>
          <p:cNvSpPr/>
          <p:nvPr/>
        </p:nvSpPr>
        <p:spPr>
          <a:xfrm>
            <a:off x="7920688" y="3012948"/>
            <a:ext cx="3713528" cy="347472"/>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99.B7.4, 99.B7.5, 99.B8.4, 99.B8.5</a:t>
            </a:r>
            <a:endParaRPr lang="en-US" sz="1568" dirty="0"/>
          </a:p>
        </p:txBody>
      </p:sp>
      <p:sp>
        <p:nvSpPr>
          <p:cNvPr id="34" name="Shape 31"/>
          <p:cNvSpPr/>
          <p:nvPr/>
        </p:nvSpPr>
        <p:spPr>
          <a:xfrm>
            <a:off x="438912" y="3429000"/>
            <a:ext cx="6631186" cy="484632"/>
          </a:xfrm>
          <a:prstGeom prst="rect">
            <a:avLst/>
          </a:prstGeom>
          <a:solidFill>
            <a:srgbClr val="FFFFFF"/>
          </a:solidFill>
          <a:ln w="12700">
            <a:solidFill>
              <a:srgbClr val="FFFFFF"/>
            </a:solidFill>
            <a:prstDash val="solid"/>
          </a:ln>
        </p:spPr>
      </p:sp>
      <p:sp>
        <p:nvSpPr>
          <p:cNvPr id="35" name="Text 32"/>
          <p:cNvSpPr/>
          <p:nvPr/>
        </p:nvSpPr>
        <p:spPr>
          <a:xfrm>
            <a:off x="557784" y="3497580"/>
            <a:ext cx="6393442" cy="347472"/>
          </a:xfrm>
          <a:prstGeom prst="rect">
            <a:avLst/>
          </a:prstGeom>
          <a:noFill/>
          <a:ln/>
        </p:spPr>
        <p:txBody>
          <a:bodyPr wrap="square" lIns="0" tIns="0" rIns="0" bIns="0" rtlCol="0" anchor="ctr"/>
          <a:lstStyle/>
          <a:p>
            <a:pPr marL="0" indent="0">
              <a:lnSpc>
                <a:spcPct val="104000"/>
              </a:lnSpc>
              <a:buNone/>
            </a:pPr>
            <a:r>
              <a:rPr lang="en-US" sz="1568" b="1" dirty="0">
                <a:solidFill>
                  <a:srgbClr val="243239"/>
                </a:solidFill>
                <a:latin typeface="Arial" pitchFamily="34" charset="0"/>
                <a:ea typeface="Arial" pitchFamily="34" charset="-122"/>
                <a:cs typeface="Arial" pitchFamily="34" charset="-120"/>
              </a:rPr>
              <a:t>Praxis: Frühgeborenes mit 40 Wochen Gesamtalter</a:t>
            </a:r>
            <a:endParaRPr lang="en-US" sz="1568" dirty="0"/>
          </a:p>
        </p:txBody>
      </p:sp>
      <p:sp>
        <p:nvSpPr>
          <p:cNvPr id="36" name="Shape 33"/>
          <p:cNvSpPr/>
          <p:nvPr/>
        </p:nvSpPr>
        <p:spPr>
          <a:xfrm>
            <a:off x="7070098" y="3429000"/>
            <a:ext cx="731717" cy="484632"/>
          </a:xfrm>
          <a:prstGeom prst="rect">
            <a:avLst/>
          </a:prstGeom>
          <a:solidFill>
            <a:srgbClr val="FFFFFF"/>
          </a:solidFill>
          <a:ln w="12700">
            <a:solidFill>
              <a:srgbClr val="FFFFFF"/>
            </a:solidFill>
            <a:prstDash val="solid"/>
          </a:ln>
        </p:spPr>
      </p:sp>
      <p:sp>
        <p:nvSpPr>
          <p:cNvPr id="37" name="Text 34"/>
          <p:cNvSpPr/>
          <p:nvPr/>
        </p:nvSpPr>
        <p:spPr>
          <a:xfrm>
            <a:off x="7188970" y="3497580"/>
            <a:ext cx="493973" cy="347472"/>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77</a:t>
            </a:r>
            <a:endParaRPr lang="en-US" sz="1568" dirty="0"/>
          </a:p>
        </p:txBody>
      </p:sp>
      <p:sp>
        <p:nvSpPr>
          <p:cNvPr id="38" name="Shape 35"/>
          <p:cNvSpPr/>
          <p:nvPr/>
        </p:nvSpPr>
        <p:spPr>
          <a:xfrm>
            <a:off x="7801816" y="3429000"/>
            <a:ext cx="3951272" cy="484632"/>
          </a:xfrm>
          <a:prstGeom prst="rect">
            <a:avLst/>
          </a:prstGeom>
          <a:solidFill>
            <a:srgbClr val="FFFFFF"/>
          </a:solidFill>
          <a:ln w="12700">
            <a:solidFill>
              <a:srgbClr val="FFFFFF"/>
            </a:solidFill>
            <a:prstDash val="solid"/>
          </a:ln>
        </p:spPr>
      </p:sp>
      <p:sp>
        <p:nvSpPr>
          <p:cNvPr id="39" name="Text 36"/>
          <p:cNvSpPr/>
          <p:nvPr/>
        </p:nvSpPr>
        <p:spPr>
          <a:xfrm>
            <a:off x="7920688" y="3497580"/>
            <a:ext cx="3713528" cy="347472"/>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99.B7.4, 99.B7.5, 99.B8.4, 99.B8.5</a:t>
            </a:r>
            <a:endParaRPr lang="en-US" sz="1568" dirty="0"/>
          </a:p>
        </p:txBody>
      </p:sp>
      <p:sp>
        <p:nvSpPr>
          <p:cNvPr id="40" name="Shape 37"/>
          <p:cNvSpPr/>
          <p:nvPr/>
        </p:nvSpPr>
        <p:spPr>
          <a:xfrm>
            <a:off x="438912" y="3913632"/>
            <a:ext cx="6631186" cy="484632"/>
          </a:xfrm>
          <a:prstGeom prst="rect">
            <a:avLst/>
          </a:prstGeom>
          <a:solidFill>
            <a:srgbClr val="F0EBE1"/>
          </a:solidFill>
          <a:ln w="12700">
            <a:solidFill>
              <a:srgbClr val="F0EBE1"/>
            </a:solidFill>
            <a:prstDash val="solid"/>
          </a:ln>
        </p:spPr>
      </p:sp>
      <p:sp>
        <p:nvSpPr>
          <p:cNvPr id="41" name="Text 38"/>
          <p:cNvSpPr/>
          <p:nvPr/>
        </p:nvSpPr>
        <p:spPr>
          <a:xfrm>
            <a:off x="557784" y="3982212"/>
            <a:ext cx="6393442" cy="347472"/>
          </a:xfrm>
          <a:prstGeom prst="rect">
            <a:avLst/>
          </a:prstGeom>
          <a:noFill/>
          <a:ln/>
        </p:spPr>
        <p:txBody>
          <a:bodyPr wrap="square" lIns="0" tIns="0" rIns="0" bIns="0" rtlCol="0" anchor="ctr"/>
          <a:lstStyle/>
          <a:p>
            <a:pPr marL="0" indent="0">
              <a:lnSpc>
                <a:spcPct val="104000"/>
              </a:lnSpc>
              <a:buNone/>
            </a:pPr>
            <a:r>
              <a:rPr lang="en-US" sz="1568" b="1" dirty="0">
                <a:solidFill>
                  <a:srgbClr val="243239"/>
                </a:solidFill>
                <a:latin typeface="Arial" pitchFamily="34" charset="0"/>
                <a:ea typeface="Arial" pitchFamily="34" charset="-122"/>
                <a:cs typeface="Arial" pitchFamily="34" charset="-120"/>
              </a:rPr>
              <a:t>Intensivmedizin und Stroke: weitere Anpassungen</a:t>
            </a:r>
            <a:endParaRPr lang="en-US" sz="1568" dirty="0"/>
          </a:p>
        </p:txBody>
      </p:sp>
      <p:sp>
        <p:nvSpPr>
          <p:cNvPr id="42" name="Shape 39"/>
          <p:cNvSpPr/>
          <p:nvPr/>
        </p:nvSpPr>
        <p:spPr>
          <a:xfrm>
            <a:off x="7070098" y="3913632"/>
            <a:ext cx="731717" cy="484632"/>
          </a:xfrm>
          <a:prstGeom prst="rect">
            <a:avLst/>
          </a:prstGeom>
          <a:solidFill>
            <a:srgbClr val="F0EBE1"/>
          </a:solidFill>
          <a:ln w="12700">
            <a:solidFill>
              <a:srgbClr val="F0EBE1"/>
            </a:solidFill>
            <a:prstDash val="solid"/>
          </a:ln>
        </p:spPr>
      </p:sp>
      <p:sp>
        <p:nvSpPr>
          <p:cNvPr id="43" name="Text 40"/>
          <p:cNvSpPr/>
          <p:nvPr/>
        </p:nvSpPr>
        <p:spPr>
          <a:xfrm>
            <a:off x="7188970" y="3982212"/>
            <a:ext cx="493973" cy="347472"/>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78</a:t>
            </a:r>
            <a:endParaRPr lang="en-US" sz="1568" dirty="0"/>
          </a:p>
        </p:txBody>
      </p:sp>
      <p:sp>
        <p:nvSpPr>
          <p:cNvPr id="44" name="Shape 41"/>
          <p:cNvSpPr/>
          <p:nvPr/>
        </p:nvSpPr>
        <p:spPr>
          <a:xfrm>
            <a:off x="7801816" y="3913632"/>
            <a:ext cx="3951272" cy="484632"/>
          </a:xfrm>
          <a:prstGeom prst="rect">
            <a:avLst/>
          </a:prstGeom>
          <a:solidFill>
            <a:srgbClr val="F0EBE1"/>
          </a:solidFill>
          <a:ln w="12700">
            <a:solidFill>
              <a:srgbClr val="F0EBE1"/>
            </a:solidFill>
            <a:prstDash val="solid"/>
          </a:ln>
        </p:spPr>
      </p:sp>
      <p:sp>
        <p:nvSpPr>
          <p:cNvPr id="45" name="Text 42"/>
          <p:cNvSpPr/>
          <p:nvPr/>
        </p:nvSpPr>
        <p:spPr>
          <a:xfrm>
            <a:off x="7920688" y="3982212"/>
            <a:ext cx="3713528" cy="347472"/>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99.B7.1, 99.B7.10, 99.B8.1, 99.B8.4 ...</a:t>
            </a:r>
            <a:endParaRPr lang="en-US" sz="1568" dirty="0"/>
          </a:p>
        </p:txBody>
      </p:sp>
      <p:sp>
        <p:nvSpPr>
          <p:cNvPr id="46" name="Shape 43"/>
          <p:cNvSpPr/>
          <p:nvPr/>
        </p:nvSpPr>
        <p:spPr>
          <a:xfrm>
            <a:off x="438912" y="4398264"/>
            <a:ext cx="6631186" cy="484632"/>
          </a:xfrm>
          <a:prstGeom prst="rect">
            <a:avLst/>
          </a:prstGeom>
          <a:solidFill>
            <a:srgbClr val="FFFFFF"/>
          </a:solidFill>
          <a:ln w="12700">
            <a:solidFill>
              <a:srgbClr val="FFFFFF"/>
            </a:solidFill>
            <a:prstDash val="solid"/>
          </a:ln>
        </p:spPr>
      </p:sp>
      <p:sp>
        <p:nvSpPr>
          <p:cNvPr id="47" name="Text 44"/>
          <p:cNvSpPr/>
          <p:nvPr/>
        </p:nvSpPr>
        <p:spPr>
          <a:xfrm>
            <a:off x="557784" y="4466844"/>
            <a:ext cx="6393442" cy="347472"/>
          </a:xfrm>
          <a:prstGeom prst="rect">
            <a:avLst/>
          </a:prstGeom>
          <a:noFill/>
          <a:ln/>
        </p:spPr>
        <p:txBody>
          <a:bodyPr wrap="square" lIns="0" tIns="0" rIns="0" bIns="0" rtlCol="0" anchor="ctr"/>
          <a:lstStyle/>
          <a:p>
            <a:pPr marL="0" indent="0">
              <a:lnSpc>
                <a:spcPct val="104000"/>
              </a:lnSpc>
              <a:buNone/>
            </a:pPr>
            <a:r>
              <a:rPr lang="en-US" sz="1568" b="1" dirty="0">
                <a:solidFill>
                  <a:srgbClr val="243239"/>
                </a:solidFill>
                <a:latin typeface="Arial" pitchFamily="34" charset="0"/>
                <a:ea typeface="Arial" pitchFamily="34" charset="-122"/>
                <a:cs typeface="Arial" pitchFamily="34" charset="-120"/>
              </a:rPr>
              <a:t>Referenzdokumente: Links und Fassungen aktualisieren</a:t>
            </a:r>
            <a:endParaRPr lang="en-US" sz="1568" dirty="0"/>
          </a:p>
        </p:txBody>
      </p:sp>
      <p:sp>
        <p:nvSpPr>
          <p:cNvPr id="48" name="Shape 45"/>
          <p:cNvSpPr/>
          <p:nvPr/>
        </p:nvSpPr>
        <p:spPr>
          <a:xfrm>
            <a:off x="7070098" y="4398264"/>
            <a:ext cx="731717" cy="484632"/>
          </a:xfrm>
          <a:prstGeom prst="rect">
            <a:avLst/>
          </a:prstGeom>
          <a:solidFill>
            <a:srgbClr val="FFFFFF"/>
          </a:solidFill>
          <a:ln w="12700">
            <a:solidFill>
              <a:srgbClr val="FFFFFF"/>
            </a:solidFill>
            <a:prstDash val="solid"/>
          </a:ln>
        </p:spPr>
      </p:sp>
      <p:sp>
        <p:nvSpPr>
          <p:cNvPr id="49" name="Text 46"/>
          <p:cNvSpPr/>
          <p:nvPr/>
        </p:nvSpPr>
        <p:spPr>
          <a:xfrm>
            <a:off x="7188970" y="4466844"/>
            <a:ext cx="493973" cy="347472"/>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79</a:t>
            </a:r>
            <a:endParaRPr lang="en-US" sz="1568" dirty="0"/>
          </a:p>
        </p:txBody>
      </p:sp>
      <p:sp>
        <p:nvSpPr>
          <p:cNvPr id="50" name="Shape 47"/>
          <p:cNvSpPr/>
          <p:nvPr/>
        </p:nvSpPr>
        <p:spPr>
          <a:xfrm>
            <a:off x="7801816" y="4398264"/>
            <a:ext cx="3951272" cy="484632"/>
          </a:xfrm>
          <a:prstGeom prst="rect">
            <a:avLst/>
          </a:prstGeom>
          <a:solidFill>
            <a:srgbClr val="FFFFFF"/>
          </a:solidFill>
          <a:ln w="12700">
            <a:solidFill>
              <a:srgbClr val="FFFFFF"/>
            </a:solidFill>
            <a:prstDash val="solid"/>
          </a:ln>
        </p:spPr>
      </p:sp>
      <p:sp>
        <p:nvSpPr>
          <p:cNvPr id="51" name="Text 48"/>
          <p:cNvSpPr/>
          <p:nvPr/>
        </p:nvSpPr>
        <p:spPr>
          <a:xfrm>
            <a:off x="7920688" y="4466844"/>
            <a:ext cx="3713528" cy="347472"/>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99.04, 99.05, 93.8B, AA.13 ...</a:t>
            </a:r>
            <a:endParaRPr lang="en-US" sz="1568" dirty="0"/>
          </a:p>
        </p:txBody>
      </p:sp>
      <p:sp>
        <p:nvSpPr>
          <p:cNvPr id="52" name="Shape 49"/>
          <p:cNvSpPr/>
          <p:nvPr/>
        </p:nvSpPr>
        <p:spPr>
          <a:xfrm>
            <a:off x="438912" y="4882896"/>
            <a:ext cx="6631186" cy="484632"/>
          </a:xfrm>
          <a:prstGeom prst="rect">
            <a:avLst/>
          </a:prstGeom>
          <a:solidFill>
            <a:srgbClr val="F0EBE1"/>
          </a:solidFill>
          <a:ln w="12700">
            <a:solidFill>
              <a:srgbClr val="F0EBE1"/>
            </a:solidFill>
            <a:prstDash val="solid"/>
          </a:ln>
        </p:spPr>
      </p:sp>
      <p:sp>
        <p:nvSpPr>
          <p:cNvPr id="53" name="Text 50"/>
          <p:cNvSpPr/>
          <p:nvPr/>
        </p:nvSpPr>
        <p:spPr>
          <a:xfrm>
            <a:off x="557784" y="4951476"/>
            <a:ext cx="6393442" cy="347472"/>
          </a:xfrm>
          <a:prstGeom prst="rect">
            <a:avLst/>
          </a:prstGeom>
          <a:noFill/>
          <a:ln/>
        </p:spPr>
        <p:txBody>
          <a:bodyPr wrap="square" lIns="0" tIns="0" rIns="0" bIns="0" rtlCol="0" anchor="ctr"/>
          <a:lstStyle/>
          <a:p>
            <a:pPr marL="0" indent="0">
              <a:lnSpc>
                <a:spcPct val="104000"/>
              </a:lnSpc>
              <a:buNone/>
            </a:pPr>
            <a:r>
              <a:rPr lang="en-US" sz="1568" b="1" dirty="0">
                <a:solidFill>
                  <a:srgbClr val="243239"/>
                </a:solidFill>
                <a:latin typeface="Arial" pitchFamily="34" charset="0"/>
                <a:ea typeface="Arial" pitchFamily="34" charset="-122"/>
                <a:cs typeface="Arial" pitchFamily="34" charset="-120"/>
              </a:rPr>
              <a:t>Wissenscheck: Auflösung mit Begründung</a:t>
            </a:r>
            <a:endParaRPr lang="en-US" sz="1568" dirty="0"/>
          </a:p>
        </p:txBody>
      </p:sp>
      <p:sp>
        <p:nvSpPr>
          <p:cNvPr id="54" name="Shape 51"/>
          <p:cNvSpPr/>
          <p:nvPr/>
        </p:nvSpPr>
        <p:spPr>
          <a:xfrm>
            <a:off x="7070098" y="4882896"/>
            <a:ext cx="731717" cy="484632"/>
          </a:xfrm>
          <a:prstGeom prst="rect">
            <a:avLst/>
          </a:prstGeom>
          <a:solidFill>
            <a:srgbClr val="F0EBE1"/>
          </a:solidFill>
          <a:ln w="12700">
            <a:solidFill>
              <a:srgbClr val="F0EBE1"/>
            </a:solidFill>
            <a:prstDash val="solid"/>
          </a:ln>
        </p:spPr>
      </p:sp>
      <p:sp>
        <p:nvSpPr>
          <p:cNvPr id="55" name="Text 52"/>
          <p:cNvSpPr/>
          <p:nvPr/>
        </p:nvSpPr>
        <p:spPr>
          <a:xfrm>
            <a:off x="7188970" y="4951476"/>
            <a:ext cx="493973" cy="347472"/>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82</a:t>
            </a:r>
            <a:endParaRPr lang="en-US" sz="1568" dirty="0"/>
          </a:p>
        </p:txBody>
      </p:sp>
      <p:sp>
        <p:nvSpPr>
          <p:cNvPr id="56" name="Shape 53"/>
          <p:cNvSpPr/>
          <p:nvPr/>
        </p:nvSpPr>
        <p:spPr>
          <a:xfrm>
            <a:off x="7801816" y="4882896"/>
            <a:ext cx="3951272" cy="484632"/>
          </a:xfrm>
          <a:prstGeom prst="rect">
            <a:avLst/>
          </a:prstGeom>
          <a:solidFill>
            <a:srgbClr val="F0EBE1"/>
          </a:solidFill>
          <a:ln w="12700">
            <a:solidFill>
              <a:srgbClr val="F0EBE1"/>
            </a:solidFill>
            <a:prstDash val="solid"/>
          </a:ln>
        </p:spPr>
      </p:sp>
      <p:sp>
        <p:nvSpPr>
          <p:cNvPr id="57" name="Text 54"/>
          <p:cNvSpPr/>
          <p:nvPr/>
        </p:nvSpPr>
        <p:spPr>
          <a:xfrm>
            <a:off x="7920688" y="4951476"/>
            <a:ext cx="3713528" cy="347472"/>
          </a:xfrm>
          <a:prstGeom prst="rect">
            <a:avLst/>
          </a:prstGeom>
          <a:noFill/>
          <a:ln/>
        </p:spPr>
        <p:txBody>
          <a:bodyPr wrap="square" lIns="0" tIns="0" rIns="0" bIns="0" rtlCol="0" anchor="ctr"/>
          <a:lstStyle/>
          <a:p>
            <a:pPr marL="0" indent="0">
              <a:lnSpc>
                <a:spcPct val="104000"/>
              </a:lnSpc>
              <a:buNone/>
            </a:pPr>
            <a:r>
              <a:rPr lang="en-US" sz="1568" dirty="0">
                <a:solidFill>
                  <a:srgbClr val="243239"/>
                </a:solidFill>
                <a:latin typeface="Arial" pitchFamily="34" charset="0"/>
                <a:ea typeface="Arial" pitchFamily="34" charset="-122"/>
                <a:cs typeface="Arial" pitchFamily="34" charset="-120"/>
              </a:rPr>
              <a:t>39.9B.34, 81.74.21, 81.74.22, 75.G1 ...</a:t>
            </a:r>
            <a:endParaRPr lang="en-US" sz="1568" dirty="0"/>
          </a:p>
        </p:txBody>
      </p:sp>
      <p:sp>
        <p:nvSpPr>
          <p:cNvPr id="58" name="Shape 55"/>
          <p:cNvSpPr/>
          <p:nvPr/>
        </p:nvSpPr>
        <p:spPr>
          <a:xfrm>
            <a:off x="438912" y="5577840"/>
            <a:ext cx="11314176" cy="539496"/>
          </a:xfrm>
          <a:prstGeom prst="rect">
            <a:avLst/>
          </a:prstGeom>
          <a:solidFill>
            <a:srgbClr val="ECEFDF"/>
          </a:solidFill>
          <a:ln w="12700">
            <a:solidFill>
              <a:srgbClr val="ECEFDF"/>
            </a:solidFill>
            <a:prstDash val="solid"/>
          </a:ln>
        </p:spPr>
      </p:sp>
      <p:sp>
        <p:nvSpPr>
          <p:cNvPr id="59" name="Shape 56"/>
          <p:cNvSpPr/>
          <p:nvPr/>
        </p:nvSpPr>
        <p:spPr>
          <a:xfrm>
            <a:off x="438912" y="5577840"/>
            <a:ext cx="41148" cy="539496"/>
          </a:xfrm>
          <a:prstGeom prst="rect">
            <a:avLst/>
          </a:prstGeom>
          <a:solidFill>
            <a:srgbClr val="284907"/>
          </a:solidFill>
          <a:ln w="12700">
            <a:solidFill>
              <a:srgbClr val="284907"/>
            </a:solidFill>
            <a:prstDash val="solid"/>
          </a:ln>
        </p:spPr>
      </p:sp>
      <p:sp>
        <p:nvSpPr>
          <p:cNvPr id="60" name="Text 57"/>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Detailfundstellen stehen auf den jeweiligen Folien und zusätzlich in den Referentennotizen.</a:t>
            </a:r>
            <a:endParaRPr lang="en-US" sz="1512" dirty="0"/>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name="Slide 124">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22376"/>
          </a:xfrm>
          <a:prstGeom prst="rect">
            <a:avLst/>
          </a:prstGeom>
          <a:solidFill>
            <a:srgbClr val="FFFFFF"/>
          </a:solidFill>
          <a:ln w="12700">
            <a:solidFill>
              <a:srgbClr val="FFFFFF"/>
            </a:solidFill>
            <a:prstDash val="solid"/>
          </a:ln>
        </p:spPr>
      </p:sp>
      <p:pic>
        <p:nvPicPr>
          <p:cNvPr id="3" name="Image 0" descr="/mnt/data/chop_update_work/logo.png"/>
          <p:cNvPicPr>
            <a:picLocks noChangeAspect="1"/>
          </p:cNvPicPr>
          <p:nvPr/>
        </p:nvPicPr>
        <p:blipFill>
          <a:blip r:embed="rId3"/>
          <a:stretch>
            <a:fillRect/>
          </a:stretch>
        </p:blipFill>
        <p:spPr>
          <a:xfrm>
            <a:off x="1032815" y="128016"/>
            <a:ext cx="2323490" cy="402336"/>
          </a:xfrm>
          <a:prstGeom prst="rect">
            <a:avLst/>
          </a:prstGeom>
        </p:spPr>
      </p:pic>
      <p:sp>
        <p:nvSpPr>
          <p:cNvPr id="4" name="Text 1"/>
          <p:cNvSpPr/>
          <p:nvPr/>
        </p:nvSpPr>
        <p:spPr>
          <a:xfrm>
            <a:off x="5715000" y="155448"/>
            <a:ext cx="60350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MedKod Ferchland  |  Erlengasse 3  |  8240 Thayngen</a:t>
            </a:r>
            <a:endParaRPr lang="en-US" sz="960" dirty="0"/>
          </a:p>
        </p:txBody>
      </p:sp>
      <p:sp>
        <p:nvSpPr>
          <p:cNvPr id="5" name="Text 2"/>
          <p:cNvSpPr/>
          <p:nvPr/>
        </p:nvSpPr>
        <p:spPr>
          <a:xfrm>
            <a:off x="6400800" y="384048"/>
            <a:ext cx="5349240" cy="182880"/>
          </a:xfrm>
          <a:prstGeom prst="rect">
            <a:avLst/>
          </a:prstGeom>
          <a:noFill/>
          <a:ln/>
        </p:spPr>
        <p:txBody>
          <a:bodyPr wrap="square" lIns="0" tIns="0" rIns="0" bIns="0" rtlCol="0" anchor="ctr"/>
          <a:lstStyle/>
          <a:p>
            <a:pPr marL="0" indent="0" algn="r">
              <a:lnSpc>
                <a:spcPct val="104000"/>
              </a:lnSpc>
              <a:buNone/>
            </a:pPr>
            <a:r>
              <a:rPr lang="en-US" sz="960" dirty="0">
                <a:solidFill>
                  <a:srgbClr val="303D43"/>
                </a:solidFill>
                <a:latin typeface="Arial" pitchFamily="34" charset="0"/>
                <a:ea typeface="Arial" pitchFamily="34" charset="-122"/>
                <a:cs typeface="Arial" pitchFamily="34" charset="-120"/>
              </a:rPr>
              <a:t>+41 79 232 4141  |  ferchland@medkod.ch</a:t>
            </a:r>
            <a:endParaRPr lang="en-US" sz="960" dirty="0"/>
          </a:p>
        </p:txBody>
      </p:sp>
      <p:sp>
        <p:nvSpPr>
          <p:cNvPr id="6" name="Shape 3"/>
          <p:cNvSpPr/>
          <p:nvPr/>
        </p:nvSpPr>
        <p:spPr>
          <a:xfrm>
            <a:off x="438912" y="713232"/>
            <a:ext cx="11314176" cy="0"/>
          </a:xfrm>
          <a:prstGeom prst="line">
            <a:avLst/>
          </a:prstGeom>
          <a:noFill/>
          <a:ln w="7620">
            <a:solidFill>
              <a:srgbClr val="DED9D0"/>
            </a:solidFill>
            <a:prstDash val="solid"/>
          </a:ln>
        </p:spPr>
      </p:sp>
      <p:sp>
        <p:nvSpPr>
          <p:cNvPr id="7" name="Text 4"/>
          <p:cNvSpPr/>
          <p:nvPr/>
        </p:nvSpPr>
        <p:spPr>
          <a:xfrm>
            <a:off x="438912" y="905256"/>
            <a:ext cx="7178040" cy="219456"/>
          </a:xfrm>
          <a:prstGeom prst="rect">
            <a:avLst/>
          </a:prstGeom>
          <a:noFill/>
          <a:ln/>
        </p:spPr>
        <p:txBody>
          <a:bodyPr wrap="square" lIns="0" tIns="0" rIns="0" bIns="0" rtlCol="0" anchor="ctr"/>
          <a:lstStyle/>
          <a:p>
            <a:pPr marL="0" indent="0">
              <a:lnSpc>
                <a:spcPct val="104000"/>
              </a:lnSpc>
              <a:buNone/>
            </a:pPr>
            <a:r>
              <a:rPr lang="en-US" sz="1020" b="1" kern="0" spc="75" dirty="0">
                <a:solidFill>
                  <a:srgbClr val="59666B"/>
                </a:solidFill>
                <a:latin typeface="Arial" pitchFamily="34" charset="0"/>
                <a:ea typeface="Arial" pitchFamily="34" charset="-122"/>
                <a:cs typeface="Arial" pitchFamily="34" charset="-120"/>
              </a:rPr>
              <a:t>ANHANG | UMSTELLUNG UND NACHWEIS</a:t>
            </a:r>
            <a:endParaRPr lang="en-US" sz="1020" dirty="0"/>
          </a:p>
        </p:txBody>
      </p:sp>
      <p:sp>
        <p:nvSpPr>
          <p:cNvPr id="8" name="Text 5"/>
          <p:cNvSpPr/>
          <p:nvPr/>
        </p:nvSpPr>
        <p:spPr>
          <a:xfrm>
            <a:off x="7818120" y="905256"/>
            <a:ext cx="3922776" cy="219456"/>
          </a:xfrm>
          <a:prstGeom prst="rect">
            <a:avLst/>
          </a:prstGeom>
          <a:noFill/>
          <a:ln/>
        </p:spPr>
        <p:txBody>
          <a:bodyPr wrap="square" lIns="0" tIns="0" rIns="0" bIns="0" rtlCol="0" anchor="ctr"/>
          <a:lstStyle/>
          <a:p>
            <a:pPr marL="0" indent="0" algn="r">
              <a:lnSpc>
                <a:spcPct val="104000"/>
              </a:lnSpc>
              <a:buNone/>
            </a:pPr>
            <a:r>
              <a:rPr lang="en-US" sz="922" b="1" dirty="0">
                <a:solidFill>
                  <a:srgbClr val="284907"/>
                </a:solidFill>
                <a:latin typeface="Arial" pitchFamily="34" charset="0"/>
                <a:ea typeface="Arial" pitchFamily="34" charset="-122"/>
                <a:cs typeface="Arial" pitchFamily="34" charset="-120"/>
              </a:rPr>
              <a:t>QUELLEN / QUALITÄT</a:t>
            </a:r>
            <a:endParaRPr lang="en-US" sz="922" dirty="0"/>
          </a:p>
        </p:txBody>
      </p:sp>
      <p:sp>
        <p:nvSpPr>
          <p:cNvPr id="9" name="Text 6"/>
          <p:cNvSpPr/>
          <p:nvPr/>
        </p:nvSpPr>
        <p:spPr>
          <a:xfrm>
            <a:off x="438912" y="1188720"/>
            <a:ext cx="11314176" cy="548640"/>
          </a:xfrm>
          <a:prstGeom prst="rect">
            <a:avLst/>
          </a:prstGeom>
          <a:noFill/>
          <a:ln/>
        </p:spPr>
        <p:txBody>
          <a:bodyPr wrap="square" lIns="0" tIns="0" rIns="0" bIns="0" rtlCol="0" anchor="ctr"/>
          <a:lstStyle/>
          <a:p>
            <a:pPr marL="0" indent="0">
              <a:lnSpc>
                <a:spcPct val="104000"/>
              </a:lnSpc>
              <a:buNone/>
            </a:pPr>
            <a:r>
              <a:rPr lang="en-US" sz="2796" b="1" dirty="0">
                <a:solidFill>
                  <a:srgbClr val="243239"/>
                </a:solidFill>
                <a:latin typeface="Georgia" pitchFamily="34" charset="0"/>
                <a:ea typeface="Georgia" pitchFamily="34" charset="-122"/>
                <a:cs typeface="Georgia" pitchFamily="34" charset="-120"/>
              </a:rPr>
              <a:t>Quellenstand und offene Prüfpunkte</a:t>
            </a:r>
            <a:endParaRPr lang="en-US" sz="2796" dirty="0"/>
          </a:p>
        </p:txBody>
      </p:sp>
      <p:sp>
        <p:nvSpPr>
          <p:cNvPr id="10" name="Shape 7"/>
          <p:cNvSpPr/>
          <p:nvPr/>
        </p:nvSpPr>
        <p:spPr>
          <a:xfrm>
            <a:off x="438912" y="1819656"/>
            <a:ext cx="521208" cy="0"/>
          </a:xfrm>
          <a:prstGeom prst="line">
            <a:avLst/>
          </a:prstGeom>
          <a:noFill/>
          <a:ln w="22860">
            <a:solidFill>
              <a:srgbClr val="284907"/>
            </a:solidFill>
            <a:prstDash val="solid"/>
          </a:ln>
        </p:spPr>
      </p:sp>
      <p:sp>
        <p:nvSpPr>
          <p:cNvPr id="11" name="Shape 8"/>
          <p:cNvSpPr/>
          <p:nvPr/>
        </p:nvSpPr>
        <p:spPr>
          <a:xfrm>
            <a:off x="960120" y="1819656"/>
            <a:ext cx="411480" cy="0"/>
          </a:xfrm>
          <a:prstGeom prst="line">
            <a:avLst/>
          </a:prstGeom>
          <a:noFill/>
          <a:ln w="22860">
            <a:solidFill>
              <a:srgbClr val="D7C9B2"/>
            </a:solidFill>
            <a:prstDash val="solid"/>
          </a:ln>
        </p:spPr>
      </p:sp>
      <p:sp>
        <p:nvSpPr>
          <p:cNvPr id="12" name="Shape 9"/>
          <p:cNvSpPr/>
          <p:nvPr/>
        </p:nvSpPr>
        <p:spPr>
          <a:xfrm>
            <a:off x="438912" y="6281928"/>
            <a:ext cx="11314176" cy="0"/>
          </a:xfrm>
          <a:prstGeom prst="line">
            <a:avLst/>
          </a:prstGeom>
          <a:noFill/>
          <a:ln w="7620">
            <a:solidFill>
              <a:srgbClr val="DED9D0"/>
            </a:solidFill>
            <a:prstDash val="solid"/>
          </a:ln>
        </p:spPr>
      </p:sp>
      <p:sp>
        <p:nvSpPr>
          <p:cNvPr id="13" name="Text 10"/>
          <p:cNvSpPr/>
          <p:nvPr/>
        </p:nvSpPr>
        <p:spPr>
          <a:xfrm>
            <a:off x="438912" y="6368796"/>
            <a:ext cx="11314176" cy="246888"/>
          </a:xfrm>
          <a:prstGeom prst="rect">
            <a:avLst/>
          </a:prstGeom>
          <a:noFill/>
          <a:ln/>
        </p:spPr>
        <p:txBody>
          <a:bodyPr wrap="square" lIns="0" tIns="0" rIns="0" bIns="0" rtlCol="0" anchor="t"/>
          <a:lstStyle/>
          <a:p>
            <a:pPr marL="0" indent="0">
              <a:lnSpc>
                <a:spcPct val="104000"/>
              </a:lnSpc>
              <a:buNone/>
            </a:pPr>
            <a:r>
              <a:rPr lang="en-US" sz="907" dirty="0">
                <a:solidFill>
                  <a:srgbClr val="59666B"/>
                </a:solidFill>
                <a:latin typeface="Arial" pitchFamily="34" charset="0"/>
                <a:ea typeface="Arial" pitchFamily="34" charset="-122"/>
                <a:cs typeface="Arial" pitchFamily="34" charset="-120"/>
              </a:rPr>
              <a:t>CHOP 2026/2027: PDF und CSV; 00.22 S. 3; CHOP 2027 zu 38.86 S. 124, 132-133. Weitere Nachweise in den Notizen.</a:t>
            </a:r>
            <a:endParaRPr lang="en-US" sz="907" dirty="0"/>
          </a:p>
        </p:txBody>
      </p:sp>
      <p:sp>
        <p:nvSpPr>
          <p:cNvPr id="14" name="Text 11"/>
          <p:cNvSpPr/>
          <p:nvPr/>
        </p:nvSpPr>
        <p:spPr>
          <a:xfrm>
            <a:off x="438912" y="6675120"/>
            <a:ext cx="9464040" cy="118872"/>
          </a:xfrm>
          <a:prstGeom prst="rect">
            <a:avLst/>
          </a:prstGeom>
          <a:noFill/>
          <a:ln/>
        </p:spPr>
        <p:txBody>
          <a:bodyPr wrap="square" lIns="0" tIns="0" rIns="0" bIns="0" rtlCol="0" anchor="ctr"/>
          <a:lstStyle/>
          <a:p>
            <a:pPr marL="0" indent="0">
              <a:lnSpc>
                <a:spcPct val="104000"/>
              </a:lnSpc>
              <a:buNone/>
            </a:pPr>
            <a:r>
              <a:rPr lang="en-US" sz="770" kern="0" spc="80" dirty="0">
                <a:solidFill>
                  <a:srgbClr val="59666B"/>
                </a:solidFill>
                <a:latin typeface="Arial" pitchFamily="34" charset="0"/>
                <a:ea typeface="Arial" pitchFamily="34" charset="-122"/>
                <a:cs typeface="Arial" pitchFamily="34" charset="-120"/>
              </a:rPr>
              <a:t>MEDIZINISCHE KODIERUNG SCHWEIZ  |  CHOP 2026 → 2027</a:t>
            </a:r>
            <a:endParaRPr lang="en-US" sz="770" dirty="0"/>
          </a:p>
        </p:txBody>
      </p:sp>
      <p:sp>
        <p:nvSpPr>
          <p:cNvPr id="15" name="Text 12"/>
          <p:cNvSpPr/>
          <p:nvPr/>
        </p:nvSpPr>
        <p:spPr>
          <a:xfrm>
            <a:off x="10149840" y="6656832"/>
            <a:ext cx="1600200" cy="164592"/>
          </a:xfrm>
          <a:prstGeom prst="rect">
            <a:avLst/>
          </a:prstGeom>
          <a:noFill/>
          <a:ln/>
        </p:spPr>
        <p:txBody>
          <a:bodyPr wrap="square" lIns="0" tIns="0" rIns="0" bIns="0" rtlCol="0" anchor="ctr"/>
          <a:lstStyle/>
          <a:p>
            <a:pPr marL="0" indent="0" algn="r">
              <a:lnSpc>
                <a:spcPct val="104000"/>
              </a:lnSpc>
              <a:buNone/>
            </a:pPr>
            <a:r>
              <a:rPr lang="en-US" sz="900" b="1" dirty="0">
                <a:solidFill>
                  <a:srgbClr val="243239"/>
                </a:solidFill>
                <a:latin typeface="Arial" pitchFamily="34" charset="0"/>
                <a:ea typeface="Arial" pitchFamily="34" charset="-122"/>
                <a:cs typeface="Arial" pitchFamily="34" charset="-120"/>
              </a:rPr>
              <a:t>124 / 124</a:t>
            </a:r>
            <a:endParaRPr lang="en-US" sz="900" dirty="0"/>
          </a:p>
        </p:txBody>
      </p:sp>
      <p:sp>
        <p:nvSpPr>
          <p:cNvPr id="16" name="Shape 13"/>
          <p:cNvSpPr/>
          <p:nvPr/>
        </p:nvSpPr>
        <p:spPr>
          <a:xfrm>
            <a:off x="438912" y="2029968"/>
            <a:ext cx="11314176" cy="1002792"/>
          </a:xfrm>
          <a:prstGeom prst="rect">
            <a:avLst/>
          </a:prstGeom>
          <a:solidFill>
            <a:srgbClr val="FFFFFF"/>
          </a:solidFill>
          <a:ln w="12700">
            <a:solidFill>
              <a:srgbClr val="FFFFFF"/>
            </a:solidFill>
            <a:prstDash val="solid"/>
          </a:ln>
        </p:spPr>
      </p:sp>
      <p:sp>
        <p:nvSpPr>
          <p:cNvPr id="17" name="Text 14"/>
          <p:cNvSpPr/>
          <p:nvPr/>
        </p:nvSpPr>
        <p:spPr>
          <a:xfrm>
            <a:off x="603504" y="2157984"/>
            <a:ext cx="594360" cy="457200"/>
          </a:xfrm>
          <a:prstGeom prst="rect">
            <a:avLst/>
          </a:prstGeom>
          <a:noFill/>
          <a:ln/>
        </p:spPr>
        <p:txBody>
          <a:bodyPr wrap="square" lIns="0" tIns="0" rIns="0" bIns="0" rtlCol="0" anchor="ctr"/>
          <a:lstStyle/>
          <a:p>
            <a:pPr marL="0" indent="0">
              <a:lnSpc>
                <a:spcPct val="104000"/>
              </a:lnSpc>
              <a:buNone/>
            </a:pPr>
            <a:r>
              <a:rPr lang="en-US" sz="2400" b="1" dirty="0">
                <a:solidFill>
                  <a:srgbClr val="284907"/>
                </a:solidFill>
                <a:latin typeface="Arial" pitchFamily="34" charset="0"/>
                <a:ea typeface="Arial" pitchFamily="34" charset="-122"/>
                <a:cs typeface="Arial" pitchFamily="34" charset="-120"/>
              </a:rPr>
              <a:t>01</a:t>
            </a:r>
            <a:endParaRPr lang="en-US" sz="2400" dirty="0"/>
          </a:p>
        </p:txBody>
      </p:sp>
      <p:sp>
        <p:nvSpPr>
          <p:cNvPr id="18" name="Text 15"/>
          <p:cNvSpPr/>
          <p:nvPr/>
        </p:nvSpPr>
        <p:spPr>
          <a:xfrm>
            <a:off x="1380744" y="2148840"/>
            <a:ext cx="10189464" cy="274320"/>
          </a:xfrm>
          <a:prstGeom prst="rect">
            <a:avLst/>
          </a:prstGeom>
          <a:noFill/>
          <a:ln/>
        </p:spPr>
        <p:txBody>
          <a:bodyPr wrap="square" lIns="0" tIns="0" rIns="0" bIns="0" rtlCol="0" anchor="ctr"/>
          <a:lstStyle/>
          <a:p>
            <a:pPr marL="0" indent="0">
              <a:lnSpc>
                <a:spcPct val="104000"/>
              </a:lnSpc>
              <a:buNone/>
            </a:pPr>
            <a:r>
              <a:rPr lang="en-US" sz="1800" b="1" dirty="0">
                <a:solidFill>
                  <a:srgbClr val="243239"/>
                </a:solidFill>
                <a:latin typeface="Arial" pitchFamily="34" charset="0"/>
                <a:ea typeface="Arial" pitchFamily="34" charset="-122"/>
                <a:cs typeface="Arial" pitchFamily="34" charset="-120"/>
              </a:rPr>
              <a:t>Fachliche Basis</a:t>
            </a:r>
            <a:endParaRPr lang="en-US" sz="1800" dirty="0"/>
          </a:p>
        </p:txBody>
      </p:sp>
      <p:sp>
        <p:nvSpPr>
          <p:cNvPr id="19" name="Text 16"/>
          <p:cNvSpPr/>
          <p:nvPr/>
        </p:nvSpPr>
        <p:spPr>
          <a:xfrm>
            <a:off x="1380744" y="2514600"/>
            <a:ext cx="10125456" cy="408432"/>
          </a:xfrm>
          <a:prstGeom prst="rect">
            <a:avLst/>
          </a:prstGeom>
          <a:noFill/>
          <a:ln/>
        </p:spPr>
        <p:txBody>
          <a:bodyPr wrap="square" lIns="0" tIns="0" rIns="0" bIns="0" rtlCol="0" anchor="t"/>
          <a:lstStyle/>
          <a:p>
            <a:pPr marL="0" indent="0">
              <a:lnSpc>
                <a:spcPct val="104000"/>
              </a:lnSpc>
              <a:buNone/>
            </a:pPr>
            <a:r>
              <a:rPr lang="en-US" sz="1520" dirty="0">
                <a:solidFill>
                  <a:srgbClr val="243239"/>
                </a:solidFill>
                <a:latin typeface="Arial" pitchFamily="34" charset="0"/>
                <a:ea typeface="Arial" pitchFamily="34" charset="-122"/>
                <a:cs typeface="Arial" pitchFamily="34" charset="-120"/>
              </a:rPr>
              <a:t>BFS: CHOP 2026/2027, deutsch, PDF und CSV. Ergänzend amtliche Aktualisierungen 2026 sowie gezielt geprüfte FMH- und Datensatzreferenzen.</a:t>
            </a:r>
            <a:endParaRPr lang="en-US" sz="1520" dirty="0"/>
          </a:p>
        </p:txBody>
      </p:sp>
      <p:sp>
        <p:nvSpPr>
          <p:cNvPr id="20" name="Shape 17"/>
          <p:cNvSpPr/>
          <p:nvPr/>
        </p:nvSpPr>
        <p:spPr>
          <a:xfrm>
            <a:off x="438912" y="3179064"/>
            <a:ext cx="11314176" cy="1002792"/>
          </a:xfrm>
          <a:prstGeom prst="rect">
            <a:avLst/>
          </a:prstGeom>
          <a:solidFill>
            <a:srgbClr val="F0EBE1"/>
          </a:solidFill>
          <a:ln w="12700">
            <a:solidFill>
              <a:srgbClr val="F0EBE1"/>
            </a:solidFill>
            <a:prstDash val="solid"/>
          </a:ln>
        </p:spPr>
      </p:sp>
      <p:sp>
        <p:nvSpPr>
          <p:cNvPr id="21" name="Text 18"/>
          <p:cNvSpPr/>
          <p:nvPr/>
        </p:nvSpPr>
        <p:spPr>
          <a:xfrm>
            <a:off x="603504" y="3307080"/>
            <a:ext cx="594360" cy="457200"/>
          </a:xfrm>
          <a:prstGeom prst="rect">
            <a:avLst/>
          </a:prstGeom>
          <a:noFill/>
          <a:ln/>
        </p:spPr>
        <p:txBody>
          <a:bodyPr wrap="square" lIns="0" tIns="0" rIns="0" bIns="0" rtlCol="0" anchor="ctr"/>
          <a:lstStyle/>
          <a:p>
            <a:pPr marL="0" indent="0">
              <a:lnSpc>
                <a:spcPct val="104000"/>
              </a:lnSpc>
              <a:buNone/>
            </a:pPr>
            <a:r>
              <a:rPr lang="en-US" sz="2400" b="1" dirty="0">
                <a:solidFill>
                  <a:srgbClr val="284907"/>
                </a:solidFill>
                <a:latin typeface="Arial" pitchFamily="34" charset="0"/>
                <a:ea typeface="Arial" pitchFamily="34" charset="-122"/>
                <a:cs typeface="Arial" pitchFamily="34" charset="-120"/>
              </a:rPr>
              <a:t>02</a:t>
            </a:r>
            <a:endParaRPr lang="en-US" sz="2400" dirty="0"/>
          </a:p>
        </p:txBody>
      </p:sp>
      <p:sp>
        <p:nvSpPr>
          <p:cNvPr id="22" name="Text 19"/>
          <p:cNvSpPr/>
          <p:nvPr/>
        </p:nvSpPr>
        <p:spPr>
          <a:xfrm>
            <a:off x="1380744" y="3297936"/>
            <a:ext cx="10189464" cy="274320"/>
          </a:xfrm>
          <a:prstGeom prst="rect">
            <a:avLst/>
          </a:prstGeom>
          <a:noFill/>
          <a:ln/>
        </p:spPr>
        <p:txBody>
          <a:bodyPr wrap="square" lIns="0" tIns="0" rIns="0" bIns="0" rtlCol="0" anchor="ctr"/>
          <a:lstStyle/>
          <a:p>
            <a:pPr marL="0" indent="0">
              <a:lnSpc>
                <a:spcPct val="104000"/>
              </a:lnSpc>
              <a:buNone/>
            </a:pPr>
            <a:r>
              <a:rPr lang="en-US" sz="1800" b="1" dirty="0">
                <a:solidFill>
                  <a:srgbClr val="243239"/>
                </a:solidFill>
                <a:latin typeface="Arial" pitchFamily="34" charset="0"/>
                <a:ea typeface="Arial" pitchFamily="34" charset="-122"/>
                <a:cs typeface="Arial" pitchFamily="34" charset="-120"/>
              </a:rPr>
              <a:t>Getrennt halten</a:t>
            </a:r>
            <a:endParaRPr lang="en-US" sz="1800" dirty="0"/>
          </a:p>
        </p:txBody>
      </p:sp>
      <p:sp>
        <p:nvSpPr>
          <p:cNvPr id="23" name="Text 20"/>
          <p:cNvSpPr/>
          <p:nvPr/>
        </p:nvSpPr>
        <p:spPr>
          <a:xfrm>
            <a:off x="1380744" y="3663696"/>
            <a:ext cx="10125456" cy="408432"/>
          </a:xfrm>
          <a:prstGeom prst="rect">
            <a:avLst/>
          </a:prstGeom>
          <a:noFill/>
          <a:ln/>
        </p:spPr>
        <p:txBody>
          <a:bodyPr wrap="square" lIns="0" tIns="0" rIns="0" bIns="0" rtlCol="0" anchor="t"/>
          <a:lstStyle/>
          <a:p>
            <a:pPr marL="0" indent="0">
              <a:lnSpc>
                <a:spcPct val="104000"/>
              </a:lnSpc>
              <a:buNone/>
            </a:pPr>
            <a:r>
              <a:rPr lang="en-US" sz="1520" dirty="0">
                <a:solidFill>
                  <a:srgbClr val="243239"/>
                </a:solidFill>
                <a:latin typeface="Arial" pitchFamily="34" charset="0"/>
                <a:ea typeface="Arial" pitchFamily="34" charset="-122"/>
                <a:cs typeface="Arial" pitchFamily="34" charset="-120"/>
              </a:rPr>
              <a:t>Eigene Kurzfälle und Umsetzungsempfehlungen sind didaktische Ableitungen. Keine ungesicherte amtliche Berichtigung und keine finanzielle Wirkungsberechnung.</a:t>
            </a:r>
            <a:endParaRPr lang="en-US" sz="1520" dirty="0"/>
          </a:p>
        </p:txBody>
      </p:sp>
      <p:sp>
        <p:nvSpPr>
          <p:cNvPr id="24" name="Shape 21"/>
          <p:cNvSpPr/>
          <p:nvPr/>
        </p:nvSpPr>
        <p:spPr>
          <a:xfrm>
            <a:off x="438912" y="4328160"/>
            <a:ext cx="11314176" cy="1002792"/>
          </a:xfrm>
          <a:prstGeom prst="rect">
            <a:avLst/>
          </a:prstGeom>
          <a:solidFill>
            <a:srgbClr val="FFFFFF"/>
          </a:solidFill>
          <a:ln w="12700">
            <a:solidFill>
              <a:srgbClr val="FFFFFF"/>
            </a:solidFill>
            <a:prstDash val="solid"/>
          </a:ln>
        </p:spPr>
      </p:sp>
      <p:sp>
        <p:nvSpPr>
          <p:cNvPr id="25" name="Text 22"/>
          <p:cNvSpPr/>
          <p:nvPr/>
        </p:nvSpPr>
        <p:spPr>
          <a:xfrm>
            <a:off x="603504" y="4456176"/>
            <a:ext cx="594360" cy="457200"/>
          </a:xfrm>
          <a:prstGeom prst="rect">
            <a:avLst/>
          </a:prstGeom>
          <a:noFill/>
          <a:ln/>
        </p:spPr>
        <p:txBody>
          <a:bodyPr wrap="square" lIns="0" tIns="0" rIns="0" bIns="0" rtlCol="0" anchor="ctr"/>
          <a:lstStyle/>
          <a:p>
            <a:pPr marL="0" indent="0">
              <a:lnSpc>
                <a:spcPct val="104000"/>
              </a:lnSpc>
              <a:buNone/>
            </a:pPr>
            <a:r>
              <a:rPr lang="en-US" sz="2400" b="1" dirty="0">
                <a:solidFill>
                  <a:srgbClr val="284907"/>
                </a:solidFill>
                <a:latin typeface="Arial" pitchFamily="34" charset="0"/>
                <a:ea typeface="Arial" pitchFamily="34" charset="-122"/>
                <a:cs typeface="Arial" pitchFamily="34" charset="-120"/>
              </a:rPr>
              <a:t>03</a:t>
            </a:r>
            <a:endParaRPr lang="en-US" sz="2400" dirty="0"/>
          </a:p>
        </p:txBody>
      </p:sp>
      <p:sp>
        <p:nvSpPr>
          <p:cNvPr id="26" name="Text 23"/>
          <p:cNvSpPr/>
          <p:nvPr/>
        </p:nvSpPr>
        <p:spPr>
          <a:xfrm>
            <a:off x="1380744" y="4447032"/>
            <a:ext cx="10189464" cy="274320"/>
          </a:xfrm>
          <a:prstGeom prst="rect">
            <a:avLst/>
          </a:prstGeom>
          <a:noFill/>
          <a:ln/>
        </p:spPr>
        <p:txBody>
          <a:bodyPr wrap="square" lIns="0" tIns="0" rIns="0" bIns="0" rtlCol="0" anchor="ctr"/>
          <a:lstStyle/>
          <a:p>
            <a:pPr marL="0" indent="0">
              <a:lnSpc>
                <a:spcPct val="104000"/>
              </a:lnSpc>
              <a:buNone/>
            </a:pPr>
            <a:r>
              <a:rPr lang="en-US" sz="1800" b="1" dirty="0">
                <a:solidFill>
                  <a:srgbClr val="243239"/>
                </a:solidFill>
                <a:latin typeface="Arial" pitchFamily="34" charset="0"/>
                <a:ea typeface="Arial" pitchFamily="34" charset="-122"/>
                <a:cs typeface="Arial" pitchFamily="34" charset="-120"/>
              </a:rPr>
              <a:t>Vor Produktivumstellung</a:t>
            </a:r>
            <a:endParaRPr lang="en-US" sz="1800" dirty="0"/>
          </a:p>
        </p:txBody>
      </p:sp>
      <p:sp>
        <p:nvSpPr>
          <p:cNvPr id="27" name="Text 24"/>
          <p:cNvSpPr/>
          <p:nvPr/>
        </p:nvSpPr>
        <p:spPr>
          <a:xfrm>
            <a:off x="1380744" y="4812792"/>
            <a:ext cx="10125456" cy="408432"/>
          </a:xfrm>
          <a:prstGeom prst="rect">
            <a:avLst/>
          </a:prstGeom>
          <a:noFill/>
          <a:ln/>
        </p:spPr>
        <p:txBody>
          <a:bodyPr wrap="square" lIns="0" tIns="0" rIns="0" bIns="0" rtlCol="0" anchor="t"/>
          <a:lstStyle/>
          <a:p>
            <a:pPr marL="0" indent="0">
              <a:lnSpc>
                <a:spcPct val="104000"/>
              </a:lnSpc>
              <a:buNone/>
            </a:pPr>
            <a:r>
              <a:rPr lang="en-US" sz="1520" dirty="0">
                <a:solidFill>
                  <a:srgbClr val="243239"/>
                </a:solidFill>
                <a:latin typeface="Arial" pitchFamily="34" charset="0"/>
                <a:ea typeface="Arial" pitchFamily="34" charset="-122"/>
                <a:cs typeface="Arial" pitchFamily="34" charset="-120"/>
              </a:rPr>
              <a:t>Quellen-Prüfpunkte 00.22 und 38.86 klären, aktuelle amtliche Ergänzungen einbeziehen und Kode-/Dokumentationsvorlagen fallbezogen testen.</a:t>
            </a:r>
            <a:endParaRPr lang="en-US" sz="1520" dirty="0"/>
          </a:p>
        </p:txBody>
      </p:sp>
      <p:sp>
        <p:nvSpPr>
          <p:cNvPr id="28" name="Shape 25"/>
          <p:cNvSpPr/>
          <p:nvPr/>
        </p:nvSpPr>
        <p:spPr>
          <a:xfrm>
            <a:off x="438912" y="5577840"/>
            <a:ext cx="11314176" cy="539496"/>
          </a:xfrm>
          <a:prstGeom prst="rect">
            <a:avLst/>
          </a:prstGeom>
          <a:solidFill>
            <a:srgbClr val="ECEFDF"/>
          </a:solidFill>
          <a:ln w="12700">
            <a:solidFill>
              <a:srgbClr val="ECEFDF"/>
            </a:solidFill>
            <a:prstDash val="solid"/>
          </a:ln>
        </p:spPr>
      </p:sp>
      <p:sp>
        <p:nvSpPr>
          <p:cNvPr id="29" name="Shape 26"/>
          <p:cNvSpPr/>
          <p:nvPr/>
        </p:nvSpPr>
        <p:spPr>
          <a:xfrm>
            <a:off x="438912" y="5577840"/>
            <a:ext cx="41148" cy="539496"/>
          </a:xfrm>
          <a:prstGeom prst="rect">
            <a:avLst/>
          </a:prstGeom>
          <a:solidFill>
            <a:srgbClr val="284907"/>
          </a:solidFill>
          <a:ln w="12700">
            <a:solidFill>
              <a:srgbClr val="284907"/>
            </a:solidFill>
            <a:prstDash val="solid"/>
          </a:ln>
        </p:spPr>
      </p:sp>
      <p:sp>
        <p:nvSpPr>
          <p:cNvPr id="30" name="Text 27"/>
          <p:cNvSpPr/>
          <p:nvPr/>
        </p:nvSpPr>
        <p:spPr>
          <a:xfrm>
            <a:off x="594360" y="5641848"/>
            <a:ext cx="11030712" cy="411480"/>
          </a:xfrm>
          <a:prstGeom prst="rect">
            <a:avLst/>
          </a:prstGeom>
          <a:noFill/>
          <a:ln/>
        </p:spPr>
        <p:txBody>
          <a:bodyPr wrap="square" lIns="0" tIns="0" rIns="0" bIns="0" rtlCol="0" anchor="ctr"/>
          <a:lstStyle/>
          <a:p>
            <a:pPr marL="0" indent="0">
              <a:lnSpc>
                <a:spcPct val="104000"/>
              </a:lnSpc>
              <a:buNone/>
            </a:pPr>
            <a:r>
              <a:rPr lang="en-US" sz="1512" b="1" dirty="0">
                <a:solidFill>
                  <a:srgbClr val="243239"/>
                </a:solidFill>
                <a:latin typeface="Arial" pitchFamily="34" charset="0"/>
                <a:ea typeface="Arial" pitchFamily="34" charset="-122"/>
                <a:cs typeface="Arial" pitchFamily="34" charset="-120"/>
              </a:rPr>
              <a:t>MedKod Ferchland | Praxisnah. Fundiert. Mit Mehrwert für Ihren Kodieralltag.</a:t>
            </a:r>
            <a:endParaRPr lang="en-US" sz="1512"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119313</Words>
  <Application>Microsoft Office PowerPoint</Application>
  <PresentationFormat>Breitbild</PresentationFormat>
  <Paragraphs>3655</Paragraphs>
  <Slides>124</Slides>
  <Notes>124</Notes>
  <HiddenSlides>0</HiddenSlides>
  <MMClips>0</MMClips>
  <ScaleCrop>false</ScaleCrop>
  <HeadingPairs>
    <vt:vector size="6" baseType="variant">
      <vt:variant>
        <vt:lpstr>Verwendete Schriftarten</vt:lpstr>
      </vt:variant>
      <vt:variant>
        <vt:i4>2</vt:i4>
      </vt:variant>
      <vt:variant>
        <vt:lpstr>Design</vt:lpstr>
      </vt:variant>
      <vt:variant>
        <vt:i4>1</vt:i4>
      </vt:variant>
      <vt:variant>
        <vt:lpstr>Folientitel</vt:lpstr>
      </vt:variant>
      <vt:variant>
        <vt:i4>124</vt:i4>
      </vt:variant>
    </vt:vector>
  </HeadingPairs>
  <TitlesOfParts>
    <vt:vector size="127" baseType="lpstr">
      <vt:lpstr>Arial</vt:lpstr>
      <vt:lpstr>Georgia</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MedKod Ferchland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MedKod Ferchland | CHOP Update 2027 | Version 2.0</dc:title>
  <dc:subject>CHOP 2027 gegenüber 2026, überarbeitete Schulungsfassung vom 21.10.2026</dc:subject>
  <dc:creator>MedKod Ferchland</dc:creator>
  <cp:keywords>MedKod; CHOP 2027; Version 2.0; 21.10.2026</cp:keywords>
  <dc:description>124 Folien im bestehenden Stil Sand &amp; Graphit. Korrigierte Kurzfassungen, Kodenotation, Quellen und Verweise. Mit Referentennotizen.</dc:description>
  <cp:lastModifiedBy>Alexander Ferchland</cp:lastModifiedBy>
  <cp:revision>3</cp:revision>
  <dcterms:created xsi:type="dcterms:W3CDTF">2026-10-11T06:26:36Z</dcterms:created>
  <dcterms:modified xsi:type="dcterms:W3CDTF">2026-11-01T14:52:35Z</dcterms:modified>
</cp:coreProperties>
</file>